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257" r:id="rId2"/>
    <p:sldId id="259" r:id="rId3"/>
    <p:sldId id="307" r:id="rId4"/>
    <p:sldId id="320" r:id="rId5"/>
    <p:sldId id="321" r:id="rId6"/>
    <p:sldId id="322" r:id="rId7"/>
    <p:sldId id="260" r:id="rId8"/>
    <p:sldId id="261" r:id="rId9"/>
    <p:sldId id="262" r:id="rId10"/>
    <p:sldId id="263" r:id="rId11"/>
    <p:sldId id="264" r:id="rId12"/>
    <p:sldId id="265" r:id="rId13"/>
    <p:sldId id="323" r:id="rId14"/>
    <p:sldId id="266" r:id="rId15"/>
    <p:sldId id="267" r:id="rId16"/>
    <p:sldId id="268" r:id="rId17"/>
    <p:sldId id="308" r:id="rId18"/>
    <p:sldId id="270" r:id="rId19"/>
    <p:sldId id="271" r:id="rId20"/>
    <p:sldId id="272" r:id="rId21"/>
    <p:sldId id="324" r:id="rId22"/>
    <p:sldId id="325" r:id="rId23"/>
    <p:sldId id="326" r:id="rId24"/>
    <p:sldId id="275" r:id="rId25"/>
    <p:sldId id="276" r:id="rId26"/>
    <p:sldId id="309" r:id="rId27"/>
    <p:sldId id="277" r:id="rId28"/>
    <p:sldId id="278" r:id="rId29"/>
    <p:sldId id="327" r:id="rId30"/>
    <p:sldId id="328" r:id="rId31"/>
    <p:sldId id="279" r:id="rId32"/>
    <p:sldId id="280" r:id="rId33"/>
    <p:sldId id="310" r:id="rId34"/>
    <p:sldId id="329" r:id="rId35"/>
    <p:sldId id="311" r:id="rId36"/>
    <p:sldId id="314" r:id="rId37"/>
    <p:sldId id="312" r:id="rId38"/>
    <p:sldId id="313" r:id="rId39"/>
    <p:sldId id="316" r:id="rId40"/>
    <p:sldId id="317" r:id="rId41"/>
    <p:sldId id="315" r:id="rId42"/>
    <p:sldId id="318" r:id="rId43"/>
    <p:sldId id="282" r:id="rId44"/>
    <p:sldId id="283" r:id="rId45"/>
    <p:sldId id="284" r:id="rId46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5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1DACF-1145-47C5-9B8A-9DBF0CFB94E8}" type="datetimeFigureOut">
              <a:rPr lang="ro-RO" smtClean="0"/>
              <a:t>22.10.2020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60607-5CD4-4963-A775-BD1D6F7DE4B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1640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EBAA8D-94EE-41F7-BE3A-5EFEAF5B4D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EBAA8D-94EE-41F7-BE3A-5EFEAF5B4D6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5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EBAA8D-94EE-41F7-BE3A-5EFEAF5B4D6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40EB8-A1F4-4B46-B5B7-60127BEEF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35F3A-8FB1-410C-8E3D-BA4546061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FEB95-7D9B-425C-9CF4-8C5C60BD7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76B4-FBAF-44C0-B28D-3CDD1B30EC02}" type="datetime1">
              <a:rPr lang="en-US" smtClean="0"/>
              <a:t>10/22/2020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15101-FA98-40CA-A582-8665AC9A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31A8C-35E2-4A84-83C2-F50BAF38A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A28A-0270-4FC0-8CB4-B6E2A9FD39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53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1CC7-FFB5-458F-95F6-AE119AD73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CF13A9-DB35-4B13-9AB8-A27163B6A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751EA-D5A9-4240-A537-A913CE69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63617-179D-4A25-A7C4-2C2BD49F1B37}" type="datetime1">
              <a:rPr lang="en-US" smtClean="0"/>
              <a:t>10/22/2020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C9CFB-6093-498B-AB8E-8E02E0FB4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08E25-E555-4AEF-88A4-5C46AC2B7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A28A-0270-4FC0-8CB4-B6E2A9FD39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9945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57B19D-8B74-40F6-8C61-AC40DDCD3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329747-F973-41AD-93FD-5B4649A14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361BC-50D7-4C3A-B0B5-0808D66C9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2770-B19A-4E4B-9861-4F2C4ADDF204}" type="datetime1">
              <a:rPr lang="en-US" smtClean="0"/>
              <a:t>10/22/2020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23987-E896-46B0-AEA2-D0F06043D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CBB96-EA75-417A-906A-11C04AF2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A28A-0270-4FC0-8CB4-B6E2A9FD39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1404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06F94-A745-407F-97B3-1F13A10A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D2E0E-9D83-41F6-887A-4170A4273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56DD5-AEFB-4A9F-B01E-E70EBB156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380F-7C2C-47D0-B126-31FED7B70C57}" type="datetime1">
              <a:rPr lang="en-US" smtClean="0"/>
              <a:t>10/22/2020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F6D30-CC0F-41DC-9D81-B4777210B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03679-937D-47F0-9039-58B739640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A28A-0270-4FC0-8CB4-B6E2A9FD39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2360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A60E2-45BA-449E-A904-0753A8492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EBF05-F076-4BC9-ACDE-9011340DD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179A0-00BB-4383-933A-CF7D43267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0445-675E-42E6-92BA-02A9162F97D1}" type="datetime1">
              <a:rPr lang="en-US" smtClean="0"/>
              <a:t>10/22/2020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35EF8-55AF-4DD7-BEFB-9BD02043E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2BB1B-A340-4DE2-9E69-8477918B8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A28A-0270-4FC0-8CB4-B6E2A9FD39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2432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24DB1-5E81-4AE7-9AB3-6496043A6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4E669-444B-48A6-AC23-53039900E4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B1AB5-B9C4-4A49-8867-336FC13F7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27F8A-C884-46B2-9F02-1374772EB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5FF1-F3AA-472F-9977-1B5F0D3FA475}" type="datetime1">
              <a:rPr lang="en-US" smtClean="0"/>
              <a:t>10/22/2020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579EC-6857-4994-BF6B-E97B1D55B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3A17F-0A48-43BC-9CF3-00F3B4C69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A28A-0270-4FC0-8CB4-B6E2A9FD39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9318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DD7E9-B833-4AE4-9843-3AB381328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3AE72-B0BA-4271-B8A3-72AD9540E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1D28A-26AB-42D9-AB31-C4FDCD2BD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C5FD90-5139-4302-AD8B-05CD05894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FE7159-E9F4-47EF-B10A-58E8F39D1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CDEEAB-3655-4B95-9B9E-817EDA41C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7C6-225A-46E9-AFA0-105C6CA20497}" type="datetime1">
              <a:rPr lang="en-US" smtClean="0"/>
              <a:t>10/22/2020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7BD15B-678B-4356-945F-D7C57525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0294DC-7796-4567-A961-6D7CF0A4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A28A-0270-4FC0-8CB4-B6E2A9FD39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3255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4366E-9F84-4415-BED0-D759C963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EC9B4-6AA9-49CE-969D-A40BDE71B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5EFD-02F2-48B4-AB75-6EBA703EB66A}" type="datetime1">
              <a:rPr lang="en-US" smtClean="0"/>
              <a:t>10/22/2020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B8CA3-FF44-4D83-90F1-0D8FE429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52326-300D-4251-9CBF-72FE5C49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A28A-0270-4FC0-8CB4-B6E2A9FD39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3222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02C7D6-399D-4DF7-B83D-2FAA4EFD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2A0B-5C8F-4BE1-9DC6-2C807E3E7539}" type="datetime1">
              <a:rPr lang="en-US" smtClean="0"/>
              <a:t>10/22/2020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C4A412-A706-4F3D-9300-6165BB5A5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221B3-BCC6-4216-9BEF-BB7AB402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A28A-0270-4FC0-8CB4-B6E2A9FD39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1503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F99DE-465F-4A4A-8DFB-C3764FCFD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C8DD7-E991-4E4C-B4AB-19F8EEF24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06913-F4D1-4031-ABA2-D3610C1F8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547D7-A5DB-4525-A43C-25AB465FF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730C-EBCD-45DD-BD9F-B5C2FEFA64E0}" type="datetime1">
              <a:rPr lang="en-US" smtClean="0"/>
              <a:t>10/22/2020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195F8-269C-4EA1-ADEE-6CBD0503D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F9CC3-0222-40E2-8F8D-EAF5648A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A28A-0270-4FC0-8CB4-B6E2A9FD39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8130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D2FA5-DCA4-4F7D-AA62-9B050B294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086237-BE8F-4F2A-BBD2-662235B972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E69D0-F21C-4934-8193-DE672A80E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35C57-09E5-41DE-BE47-4A0B2D25B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8403-E326-4C7D-A98E-F4B7B2037FA8}" type="datetime1">
              <a:rPr lang="en-US" smtClean="0"/>
              <a:t>10/22/2020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38831-98E8-4029-907F-7668468AE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D308C-E6AB-4281-A29B-A8D38D44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A28A-0270-4FC0-8CB4-B6E2A9FD39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8116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7FEAC7-31FE-4E85-B634-420B2FA11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244D3-8285-4BA2-97C5-DABF3EAF2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15672-E286-44D8-821C-0EE987F0D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88F83-3F57-478D-9636-97F75B6C95A4}" type="datetime1">
              <a:rPr lang="en-US" smtClean="0"/>
              <a:t>10/22/2020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46DE7-5A16-4091-A795-B0D30133C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o-RO"/>
              <a:t>PACME Cursul nr.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EAC3-65E6-4F15-8FAB-188AC8DAE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EA28A-0270-4FC0-8CB4-B6E2A9FD39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2195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hyperlink" Target="PQRST.CI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799" y="3505200"/>
            <a:ext cx="7710055" cy="1752600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endParaRPr lang="ro-RO" sz="1200">
              <a:latin typeface="UT Sans" panose="00000500000000000000" pitchFamily="50" charset="0"/>
            </a:endParaRPr>
          </a:p>
          <a:p>
            <a:pPr>
              <a:lnSpc>
                <a:spcPct val="60000"/>
              </a:lnSpc>
            </a:pPr>
            <a:r>
              <a:rPr lang="ro-RO"/>
              <a:t>Cursul nr. </a:t>
            </a:r>
            <a:r>
              <a:rPr lang="en-US"/>
              <a:t>3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09800" y="2160486"/>
            <a:ext cx="7848600" cy="1138340"/>
          </a:xfrm>
        </p:spPr>
        <p:txBody>
          <a:bodyPr>
            <a:normAutofit/>
          </a:bodyPr>
          <a:lstStyle/>
          <a:p>
            <a:r>
              <a:rPr lang="ro-RO" sz="3600" b="1"/>
              <a:t>PROIECTAREA  ASISTATĂ  DE CALCULATOR  A  MODULELOR </a:t>
            </a:r>
            <a:r>
              <a:rPr lang="en-US" sz="3600" b="1"/>
              <a:t> ELECTRONICE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22BB6D-9EE5-4112-8F41-5C3F6A2072A3}"/>
              </a:ext>
            </a:extLst>
          </p:cNvPr>
          <p:cNvGrpSpPr/>
          <p:nvPr/>
        </p:nvGrpSpPr>
        <p:grpSpPr>
          <a:xfrm>
            <a:off x="711200" y="596055"/>
            <a:ext cx="10769599" cy="1138340"/>
            <a:chOff x="685800" y="596055"/>
            <a:chExt cx="7498846" cy="1138340"/>
          </a:xfrm>
        </p:grpSpPr>
        <p:pic>
          <p:nvPicPr>
            <p:cNvPr id="6" name="Picture 5" descr="Logo-UT-IESC-RGB-RO">
              <a:extLst>
                <a:ext uri="{FF2B5EF4-FFF2-40B4-BE49-F238E27FC236}">
                  <a16:creationId xmlns:a16="http://schemas.microsoft.com/office/drawing/2014/main" id="{2B32FB32-2A6D-4D7F-BB85-B282C884D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3170610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">
              <a:extLst>
                <a:ext uri="{FF2B5EF4-FFF2-40B4-BE49-F238E27FC236}">
                  <a16:creationId xmlns:a16="http://schemas.microsoft.com/office/drawing/2014/main" id="{36ADAD96-211B-4C51-9549-40AB2557866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b="1">
                  <a:latin typeface="UT Sans" panose="00000500000000000000" pitchFamily="50" charset="0"/>
                </a:rPr>
                <a:t>Departamentul de Electronică şi Calculatoare</a:t>
              </a:r>
              <a:endParaRPr lang="ro-RO" sz="1200" b="1">
                <a:latin typeface="UT Sans" panose="00000500000000000000" pitchFamily="50" charset="0"/>
              </a:endParaRPr>
            </a:p>
            <a:p>
              <a:pPr algn="r"/>
              <a:r>
                <a:rPr lang="ro-RO" sz="1200">
                  <a:latin typeface="UT Sans" panose="00000500000000000000" pitchFamily="50" charset="0"/>
                </a:rPr>
                <a:t>s</a:t>
              </a:r>
              <a:r>
                <a:rPr lang="en-US" sz="1200">
                  <a:latin typeface="UT Sans" panose="00000500000000000000" pitchFamily="50" charset="0"/>
                </a:rPr>
                <a:t>tr. Politehnicii 1, 500024 Braşov</a:t>
              </a:r>
              <a:endParaRPr lang="ro-RO" sz="1200">
                <a:latin typeface="UT Sans" panose="00000500000000000000" pitchFamily="50" charset="0"/>
              </a:endParaRPr>
            </a:p>
            <a:p>
              <a:pPr algn="r"/>
              <a:r>
                <a:rPr lang="en-US" sz="1200">
                  <a:latin typeface="UT Sans" panose="00000500000000000000" pitchFamily="50" charset="0"/>
                </a:rPr>
                <a:t>0268 478705</a:t>
              </a:r>
              <a:endParaRPr lang="ro-RO" sz="1200">
                <a:latin typeface="UT Sans" panose="00000500000000000000" pitchFamily="50" charset="0"/>
              </a:endParaRPr>
            </a:p>
            <a:p>
              <a:pPr algn="r" rtl="1">
                <a:defRPr sz="1000"/>
              </a:pPr>
              <a:endParaRPr lang="en-GB" sz="900">
                <a:solidFill>
                  <a:srgbClr val="333333"/>
                </a:solidFill>
                <a:latin typeface="UT Sans" panose="00000500000000000000" pitchFamily="50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Reguli de descriere 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1505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o-RO" sz="3100"/>
              <a:t>Exemplu. Descrierea circuitului din figură, prezentată sub forma: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600">
                <a:solidFill>
                  <a:srgbClr val="0070C0"/>
                </a:solidFill>
              </a:rPr>
              <a:t>R1   1   2   9k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600">
                <a:solidFill>
                  <a:srgbClr val="0070C0"/>
                </a:solidFill>
              </a:rPr>
              <a:t>R2   2   0   1k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600">
                <a:solidFill>
                  <a:srgbClr val="0070C0"/>
                </a:solidFill>
              </a:rPr>
              <a:t>V1   1   0   SIN(0   10V   1kHz)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600">
                <a:solidFill>
                  <a:srgbClr val="0070C0"/>
                </a:solidFill>
              </a:rPr>
              <a:t>.tran   10us   5ms   0   10us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600">
                <a:solidFill>
                  <a:srgbClr val="0070C0"/>
                </a:solidFill>
              </a:rPr>
              <a:t>.PROBE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600">
                <a:solidFill>
                  <a:srgbClr val="0070C0"/>
                </a:solidFill>
              </a:rPr>
              <a:t>.END</a:t>
            </a:r>
          </a:p>
          <a:p>
            <a:r>
              <a:rPr lang="ro-RO" sz="3100"/>
              <a:t>afişează mesajul: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600">
                <a:solidFill>
                  <a:srgbClr val="7030A0"/>
                </a:solidFill>
              </a:rPr>
              <a:t>ERROR -- Less than 2 connections at node 2</a:t>
            </a:r>
          </a:p>
          <a:p>
            <a:pPr marL="0" indent="0">
              <a:buNone/>
            </a:pPr>
            <a:r>
              <a:rPr lang="ro-RO" sz="2600"/>
              <a:t>  ca şi cum ar lipsi rezistența R1!</a:t>
            </a:r>
          </a:p>
          <a:p>
            <a:r>
              <a:rPr lang="ro-RO" sz="3100"/>
              <a:t>cauza:</a:t>
            </a:r>
            <a:r>
              <a:rPr lang="en-US" sz="3100"/>
              <a:t> </a:t>
            </a:r>
            <a:r>
              <a:rPr lang="ro-RO" sz="2600">
                <a:solidFill>
                  <a:srgbClr val="FF0000"/>
                </a:solidFill>
              </a:rPr>
              <a:t>Lipseşte instrucțiunea de titlu</a:t>
            </a:r>
            <a:r>
              <a:rPr lang="en-US" sz="2600">
                <a:solidFill>
                  <a:srgbClr val="FF0000"/>
                </a:solidFill>
              </a:rPr>
              <a:t> </a:t>
            </a:r>
            <a:r>
              <a:rPr lang="ro-RO" sz="2600">
                <a:solidFill>
                  <a:srgbClr val="FF0000"/>
                </a:solidFill>
              </a:rPr>
              <a:t>şi atunci SPICE consideră linia</a:t>
            </a:r>
            <a:r>
              <a:rPr lang="en-US" sz="2600">
                <a:solidFill>
                  <a:srgbClr val="FF0000"/>
                </a:solidFill>
              </a:rPr>
              <a:t> </a:t>
            </a:r>
            <a:r>
              <a:rPr lang="ro-RO" sz="2600">
                <a:solidFill>
                  <a:srgbClr val="0070C0"/>
                </a:solidFill>
              </a:rPr>
              <a:t>R1   1   2   9k</a:t>
            </a:r>
            <a:r>
              <a:rPr lang="ro-RO" sz="2600">
                <a:solidFill>
                  <a:srgbClr val="FF0000"/>
                </a:solidFill>
              </a:rPr>
              <a:t>   titlul circuitului. Astfel, în nodul 2 nu este conectat decât R2 și lipseşte R1!</a:t>
            </a:r>
          </a:p>
          <a:p>
            <a:pPr eaLnBrk="1" hangingPunct="1">
              <a:buFont typeface="Wingdings 3" pitchFamily="18" charset="2"/>
              <a:buNone/>
            </a:pPr>
            <a:endParaRPr lang="en-US">
              <a:solidFill>
                <a:srgbClr val="FF0000"/>
              </a:solidFill>
              <a:latin typeface="UT Sans" panose="00000500000000000000" pitchFamily="50" charset="0"/>
            </a:endParaRPr>
          </a:p>
        </p:txBody>
      </p:sp>
      <p:sp>
        <p:nvSpPr>
          <p:cNvPr id="14339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FC6D2FD-4BF9-4951-910F-F3B49C1986D8}" type="datetime1">
              <a:rPr lang="en-US" smtClean="0"/>
              <a:t>10/22/2020</a:t>
            </a:fld>
            <a:endParaRPr lang="en-US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3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354DE1B-63E1-48DA-B0F4-4E14352A55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1" y="2362200"/>
            <a:ext cx="36496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8838545" y="5443192"/>
            <a:ext cx="1518028" cy="401016"/>
          </a:xfrm>
          <a:prstGeom prst="round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18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Reguli de descriere 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252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/>
              <a:t>Descrierea corectă este:</a:t>
            </a:r>
          </a:p>
          <a:p>
            <a:pPr eaLnBrk="1" hangingPunct="1">
              <a:buFont typeface="Wingdings 3" pitchFamily="18" charset="2"/>
              <a:buNone/>
            </a:pPr>
            <a:endParaRPr lang="ro-RO" sz="1200">
              <a:solidFill>
                <a:srgbClr val="0070C0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</a:rPr>
              <a:t>Divizor rezistiv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</a:rPr>
              <a:t>R1   1   2   9k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</a:rPr>
              <a:t>R2   2   0   1k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</a:rPr>
              <a:t>V1   1   0   SIN(0   10V   1kHz)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</a:rPr>
              <a:t>.tran   10us   5ms   0   10us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</a:rPr>
              <a:t>.PROBE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</a:rPr>
              <a:t>.END</a:t>
            </a:r>
            <a:endParaRPr lang="en-US"/>
          </a:p>
        </p:txBody>
      </p:sp>
      <p:sp>
        <p:nvSpPr>
          <p:cNvPr id="15363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FE1A574-579B-445D-B754-8DC76620ADB2}" type="datetime1">
              <a:rPr lang="en-US" smtClean="0"/>
              <a:t>10/22/2020</a:t>
            </a:fld>
            <a:endParaRPr lang="en-US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3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9340A8F-1AB6-4AE2-AF32-E976E7C2BBC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2604052" y="2827616"/>
            <a:ext cx="3031536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5744817" y="2584902"/>
            <a:ext cx="53770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o-RO" sz="2000" b="1">
                <a:solidFill>
                  <a:srgbClr val="FF0000"/>
                </a:solidFill>
              </a:rPr>
              <a:t>Instrucțiunea de titlu sau, simplu, titlul (numele) circuitului</a:t>
            </a:r>
            <a:endParaRPr lang="en-US" sz="2000" b="1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Este singura instruc</a:t>
            </a:r>
            <a:r>
              <a:rPr lang="ro-RO" sz="2000"/>
              <a:t>țiune care NU trebuie să aibă punct în prima coloană.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/>
              <a:t>Toate celelalte instrucțiuni încep cu UN PUNCT în prima coloană.</a:t>
            </a:r>
            <a:endParaRPr lang="en-US" sz="2000"/>
          </a:p>
        </p:txBody>
      </p:sp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7816" y="4696205"/>
            <a:ext cx="3344863" cy="202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5726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Reguli de descriere 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 startAt="6"/>
              <a:defRPr/>
            </a:pPr>
            <a:r>
              <a:rPr lang="ro-RO" b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pentru fiecare nod trebuie să existe cel puțin o cale de curent continuu spre masă</a:t>
            </a:r>
          </a:p>
          <a:p>
            <a:pPr lvl="1" eaLnBrk="1" hangingPunct="1">
              <a:defRPr/>
            </a:pPr>
            <a:endParaRPr lang="ro-RO"/>
          </a:p>
          <a:p>
            <a:pPr>
              <a:defRPr/>
            </a:pPr>
            <a:r>
              <a:rPr lang="ro-RO"/>
              <a:t>Această cerință previne apariția unor noduri flotante, caz în care programul nu poate calcula punctul static de funcționare.</a:t>
            </a:r>
          </a:p>
          <a:p>
            <a:pPr>
              <a:defRPr/>
            </a:pPr>
            <a:r>
              <a:rPr lang="ro-RO"/>
              <a:t>Se ține seama de faptul că în c.c. condensatoarele reprezintă gol iar bobinele scurtcircuit.</a:t>
            </a:r>
          </a:p>
        </p:txBody>
      </p:sp>
      <p:sp>
        <p:nvSpPr>
          <p:cNvPr id="1638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BE93F5A-3AD0-42AF-B946-301867C33988}" type="datetime1">
              <a:rPr lang="en-US" smtClean="0"/>
              <a:t>10/22/2020</a:t>
            </a:fld>
            <a:endParaRPr lang="en-US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3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2219DB-A3CE-4954-AA17-3D38D5EC890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6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Reguli de descriere 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838200" y="1785869"/>
            <a:ext cx="10515600" cy="4351338"/>
          </a:xfrm>
        </p:spPr>
        <p:txBody>
          <a:bodyPr/>
          <a:lstStyle/>
          <a:p>
            <a:pPr>
              <a:defRPr/>
            </a:pPr>
            <a:r>
              <a:rPr lang="ro-RO" b="1"/>
              <a:t>EXEMPLU</a:t>
            </a:r>
            <a:r>
              <a:rPr lang="ro-RO"/>
              <a:t>. în cazul circuitului din figură, nodul 3 dintre condensatoarele C1 şi C2 nu are cale de c.c. la masă. În fişierul de ieşire, SPICE dă mesajul:</a:t>
            </a:r>
          </a:p>
          <a:p>
            <a:pPr lvl="1" eaLnBrk="1" hangingPunct="1">
              <a:defRPr/>
            </a:pPr>
            <a:endParaRPr lang="ro-RO">
              <a:latin typeface="UT Sans" panose="00000500000000000000" pitchFamily="50" charset="0"/>
            </a:endParaRPr>
          </a:p>
          <a:p>
            <a:pPr marL="392113" lvl="1" indent="0" algn="ctr">
              <a:buNone/>
              <a:defRPr/>
            </a:pPr>
            <a:r>
              <a:rPr lang="en-US" sz="2800" b="1">
                <a:solidFill>
                  <a:srgbClr val="7030A0"/>
                </a:solidFill>
                <a:highlight>
                  <a:srgbClr val="FFFF00"/>
                </a:highlight>
              </a:rPr>
              <a:t>ERROR -- Node 3 is floating</a:t>
            </a:r>
          </a:p>
        </p:txBody>
      </p:sp>
      <p:sp>
        <p:nvSpPr>
          <p:cNvPr id="1638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BC73398-ACE4-4AE3-AA46-46D923B14AEC}" type="datetime1">
              <a:rPr lang="en-US" smtClean="0"/>
              <a:t>10/22/2020</a:t>
            </a:fld>
            <a:endParaRPr lang="en-US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3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2219DB-A3CE-4954-AA17-3D38D5EC890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4320209"/>
            <a:ext cx="4124230" cy="170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6675783" y="4366592"/>
            <a:ext cx="3810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96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Reguli de descriere 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4577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o-RO"/>
              <a:t>Pentru a evita eroare</a:t>
            </a:r>
            <a:r>
              <a:rPr lang="en-US"/>
              <a:t>a</a:t>
            </a:r>
            <a:r>
              <a:rPr lang="ro-RO"/>
              <a:t>, se conectează între nodul </a:t>
            </a:r>
            <a:r>
              <a:rPr lang="ro-RO" b="1">
                <a:solidFill>
                  <a:srgbClr val="FF0000"/>
                </a:solidFill>
              </a:rPr>
              <a:t>3</a:t>
            </a:r>
            <a:r>
              <a:rPr lang="ro-RO"/>
              <a:t> şi masă un rezistor cu valoare foarte mare a rezistenței (de exemplu </a:t>
            </a:r>
            <a:r>
              <a:rPr lang="ro-RO" b="1">
                <a:solidFill>
                  <a:srgbClr val="FF0000"/>
                </a:solidFill>
              </a:rPr>
              <a:t>1T</a:t>
            </a:r>
            <a:r>
              <a:rPr lang="ro-RO" b="1">
                <a:solidFill>
                  <a:srgbClr val="FF0000"/>
                </a:solidFill>
                <a:sym typeface="Symbol"/>
              </a:rPr>
              <a:t> = 10</a:t>
            </a:r>
            <a:r>
              <a:rPr lang="ro-RO" b="1" baseline="30000">
                <a:solidFill>
                  <a:srgbClr val="FF0000"/>
                </a:solidFill>
                <a:sym typeface="Symbol"/>
              </a:rPr>
              <a:t>12</a:t>
            </a:r>
            <a:r>
              <a:rPr lang="ro-RO" b="1">
                <a:solidFill>
                  <a:srgbClr val="FF0000"/>
                </a:solidFill>
                <a:sym typeface="Symbol"/>
              </a:rPr>
              <a:t> </a:t>
            </a:r>
            <a:r>
              <a:rPr lang="ro-RO"/>
              <a:t>):</a:t>
            </a:r>
          </a:p>
          <a:p>
            <a:pPr eaLnBrk="1" hangingPunct="1"/>
            <a:endParaRPr lang="ro-RO"/>
          </a:p>
          <a:p>
            <a:pPr eaLnBrk="1" hangingPunct="1"/>
            <a:endParaRPr lang="ro-RO"/>
          </a:p>
          <a:p>
            <a:pPr eaLnBrk="1" hangingPunct="1"/>
            <a:endParaRPr lang="ro-RO"/>
          </a:p>
          <a:p>
            <a:pPr eaLnBrk="1" hangingPunct="1"/>
            <a:endParaRPr lang="ro-RO"/>
          </a:p>
          <a:p>
            <a:pPr eaLnBrk="1" hangingPunct="1"/>
            <a:endParaRPr lang="ro-RO"/>
          </a:p>
          <a:p>
            <a:pPr eaLnBrk="1" hangingPunct="1"/>
            <a:r>
              <a:rPr lang="ro-RO"/>
              <a:t>Rezistența de valoare foarte mare modelează situația de gol între nodul </a:t>
            </a:r>
            <a:r>
              <a:rPr lang="ro-RO" b="1">
                <a:solidFill>
                  <a:srgbClr val="FF0000"/>
                </a:solidFill>
              </a:rPr>
              <a:t>3</a:t>
            </a:r>
            <a:r>
              <a:rPr lang="ro-RO"/>
              <a:t> şi masă, aşa cum era circuitul inițial dar </a:t>
            </a:r>
            <a:r>
              <a:rPr lang="ro-RO" u="sng"/>
              <a:t>asigură cale c.c. la masă</a:t>
            </a:r>
            <a:r>
              <a:rPr lang="ro-RO"/>
              <a:t> pentru acest nod.</a:t>
            </a:r>
            <a:endParaRPr lang="en-US"/>
          </a:p>
        </p:txBody>
      </p:sp>
      <p:sp>
        <p:nvSpPr>
          <p:cNvPr id="17411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EF0D9FC-D509-41A2-8424-C1590001DE1B}" type="datetime1">
              <a:rPr lang="en-US" smtClean="0"/>
              <a:t>10/22/2020</a:t>
            </a:fld>
            <a:endParaRPr lang="en-US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3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EBF33EF-64E8-429F-88A5-2067210171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918791"/>
            <a:ext cx="4124230" cy="170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6627952" y="3429000"/>
            <a:ext cx="685800" cy="52896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2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Reguli de descriere 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5601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7"/>
              <a:defRPr/>
            </a:pPr>
            <a:r>
              <a:rPr lang="ro-RO" sz="3200" b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circuitul nu poate avea un ochi format numai din surse de tensiune şi/sau bobine</a:t>
            </a:r>
          </a:p>
          <a:p>
            <a:pPr marL="274320" lvl="1" indent="0">
              <a:buNone/>
            </a:pPr>
            <a:endParaRPr lang="ro-RO" sz="1400"/>
          </a:p>
          <a:p>
            <a:r>
              <a:rPr lang="ro-RO" b="1"/>
              <a:t>EXEMPLU</a:t>
            </a:r>
            <a:r>
              <a:rPr lang="ro-RO"/>
              <a:t>. în cazul circuitelor din figură, </a:t>
            </a:r>
            <a:r>
              <a:rPr lang="ro-RO">
                <a:solidFill>
                  <a:srgbClr val="0070C0"/>
                </a:solidFill>
              </a:rPr>
              <a:t>SPICE</a:t>
            </a:r>
            <a:r>
              <a:rPr lang="ro-RO"/>
              <a:t> afişează mesajul de eroare: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ro-RO" sz="2400">
                <a:solidFill>
                  <a:srgbClr val="0070C0"/>
                </a:solidFill>
              </a:rPr>
              <a:t>	</a:t>
            </a:r>
            <a:r>
              <a:rPr lang="en-US" sz="2400">
                <a:solidFill>
                  <a:srgbClr val="7030A0"/>
                </a:solidFill>
              </a:rPr>
              <a:t>ERROR -- Voltage source and/or inductor loop involving V_V1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ro-RO" sz="2400">
                <a:solidFill>
                  <a:srgbClr val="7030A0"/>
                </a:solidFill>
              </a:rPr>
              <a:t>	</a:t>
            </a:r>
            <a:r>
              <a:rPr lang="en-US" sz="2400">
                <a:solidFill>
                  <a:srgbClr val="7030A0"/>
                </a:solidFill>
              </a:rPr>
              <a:t>You may break the loop by adding a series resistance</a:t>
            </a:r>
            <a:endParaRPr lang="ro-RO" sz="2400">
              <a:solidFill>
                <a:srgbClr val="7030A0"/>
              </a:solidFill>
            </a:endParaRPr>
          </a:p>
        </p:txBody>
      </p:sp>
      <p:sp>
        <p:nvSpPr>
          <p:cNvPr id="18435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AFA6B7-AF42-4902-B0F2-8D63A1129E24}" type="datetime1">
              <a:rPr lang="en-US" smtClean="0"/>
              <a:t>10/22/2020</a:t>
            </a:fld>
            <a:endParaRPr lang="en-US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3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09619F-667E-45B2-A389-C53A909BFC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 rotWithShape="1">
          <a:blip r:embed="rId2"/>
          <a:srcRect t="7755" b="2724"/>
          <a:stretch/>
        </p:blipFill>
        <p:spPr bwMode="auto">
          <a:xfrm>
            <a:off x="1752457" y="4979503"/>
            <a:ext cx="3657886" cy="151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"/>
          <p:cNvPicPr>
            <a:picLocks noChangeAspect="1" noChangeArrowheads="1"/>
          </p:cNvPicPr>
          <p:nvPr/>
        </p:nvPicPr>
        <p:blipFill rotWithShape="1">
          <a:blip r:embed="rId3"/>
          <a:srcRect t="4888" b="5590"/>
          <a:stretch/>
        </p:blipFill>
        <p:spPr bwMode="auto">
          <a:xfrm>
            <a:off x="7144287" y="4990117"/>
            <a:ext cx="2929223" cy="151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2493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Reguli de descriere 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6625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o-RO"/>
              <a:t>Remediul constă în întreruperea buclei cu o rezistență de valoare foarte mică (</a:t>
            </a:r>
            <a:r>
              <a:rPr lang="ro-RO" b="1">
                <a:solidFill>
                  <a:srgbClr val="FF0000"/>
                </a:solidFill>
              </a:rPr>
              <a:t>1ohm</a:t>
            </a:r>
            <a:r>
              <a:rPr lang="ro-RO"/>
              <a:t> pe exemplul analizat):</a:t>
            </a:r>
          </a:p>
          <a:p>
            <a:pPr eaLnBrk="1" hangingPunct="1"/>
            <a:endParaRPr lang="ro-RO"/>
          </a:p>
          <a:p>
            <a:pPr eaLnBrk="1" hangingPunct="1"/>
            <a:endParaRPr lang="ro-RO"/>
          </a:p>
          <a:p>
            <a:pPr eaLnBrk="1" hangingPunct="1"/>
            <a:endParaRPr lang="ro-RO"/>
          </a:p>
          <a:p>
            <a:pPr eaLnBrk="1" hangingPunct="1"/>
            <a:endParaRPr lang="ro-RO"/>
          </a:p>
          <a:p>
            <a:pPr eaLnBrk="1" hangingPunct="1"/>
            <a:endParaRPr lang="ro-RO"/>
          </a:p>
          <a:p>
            <a:pPr eaLnBrk="1" hangingPunct="1"/>
            <a:r>
              <a:rPr lang="ro-RO"/>
              <a:t>O rezistență de </a:t>
            </a:r>
            <a:r>
              <a:rPr lang="ro-RO" b="1"/>
              <a:t>1 ohm</a:t>
            </a:r>
            <a:r>
              <a:rPr lang="ro-RO"/>
              <a:t> sau mai mică modelează foarte bine starea de scurtcircuit, aşa cum era pe circuitul inițial şi împiedică apariția unui curent infinit, ceea ce înseamnă nedeterminare.</a:t>
            </a:r>
            <a:endParaRPr lang="en-US"/>
          </a:p>
        </p:txBody>
      </p:sp>
      <p:sp>
        <p:nvSpPr>
          <p:cNvPr id="19459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BB3FB3F-45FF-462C-A0AC-6F766CAA8498}" type="datetime1">
              <a:rPr lang="en-US" smtClean="0"/>
              <a:t>10/22/2020</a:t>
            </a:fld>
            <a:endParaRPr lang="en-US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3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1C9F2E1-83E3-4294-B76E-7439CD64B3B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4523" y="2911147"/>
            <a:ext cx="3512153" cy="170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8229599" y="2908023"/>
            <a:ext cx="762000" cy="55330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9285" y="2872253"/>
            <a:ext cx="4124230" cy="170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3084362" y="2872253"/>
            <a:ext cx="762000" cy="55330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11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Reguli de descriere 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8"/>
              <a:defRPr/>
            </a:pPr>
            <a:r>
              <a:rPr lang="ro-RO" b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circuitul nu poate conține o ramură numai cu surse de curent 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sau</a:t>
            </a:r>
            <a:r>
              <a:rPr lang="ro-RO" b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 condensatoare</a:t>
            </a:r>
          </a:p>
          <a:p>
            <a:pPr marL="109728" indent="0">
              <a:buNone/>
              <a:defRPr/>
            </a:pPr>
            <a:endParaRPr lang="ro-RO" sz="1400" b="1">
              <a:solidFill>
                <a:schemeClr val="accent6"/>
              </a:solidFill>
            </a:endParaRPr>
          </a:p>
          <a:p>
            <a:pPr marL="452628" lvl="1" indent="-342900">
              <a:defRPr/>
            </a:pPr>
            <a:r>
              <a:rPr lang="ro-RO" sz="2800" b="1"/>
              <a:t>EXEMPLU</a:t>
            </a:r>
            <a:r>
              <a:rPr lang="ro-RO" sz="2800"/>
              <a:t>. În cazul circuitului din figură, SPICE afişează mesajul de eroare:</a:t>
            </a:r>
          </a:p>
          <a:p>
            <a:pPr marL="365760" indent="-256032">
              <a:buFont typeface="Wingdings 3"/>
              <a:buChar char=""/>
              <a:defRPr/>
            </a:pPr>
            <a:endParaRPr lang="en-US" b="1">
              <a:solidFill>
                <a:schemeClr val="accent6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C5DB-CD4D-4A60-81D9-2CE94D07D501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5007" y="4550441"/>
            <a:ext cx="4151186" cy="171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699591" y="3900488"/>
            <a:ext cx="37106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7030A0"/>
                </a:solidFill>
              </a:rPr>
              <a:t>ERROR -- Node 1 is floating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423991" y="3900488"/>
            <a:ext cx="37106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7030A0"/>
                </a:solidFill>
              </a:rPr>
              <a:t>ERROR -- Node 3 is floating</a:t>
            </a:r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1262" y="4394380"/>
            <a:ext cx="2200275" cy="227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2852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Reguli de descriere 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8673" name="Content Placeholder 1"/>
          <p:cNvSpPr>
            <a:spLocks noGrp="1"/>
          </p:cNvSpPr>
          <p:nvPr>
            <p:ph idx="1"/>
          </p:nvPr>
        </p:nvSpPr>
        <p:spPr>
          <a:xfrm>
            <a:off x="838199" y="1570036"/>
            <a:ext cx="10515599" cy="4873752"/>
          </a:xfrm>
        </p:spPr>
        <p:txBody>
          <a:bodyPr/>
          <a:lstStyle/>
          <a:p>
            <a:r>
              <a:rPr lang="ro-RO"/>
              <a:t>Pentru evitarea erorii, se conectează între nodul </a:t>
            </a:r>
            <a:r>
              <a:rPr lang="en-US"/>
              <a:t>semnalat ca flotant</a:t>
            </a:r>
            <a:r>
              <a:rPr lang="ro-RO"/>
              <a:t> şi masă un rezistor cu valoare foarte mare a rezistenței (</a:t>
            </a:r>
            <a:r>
              <a:rPr lang="ro-RO" b="1">
                <a:solidFill>
                  <a:srgbClr val="FF0000"/>
                </a:solidFill>
              </a:rPr>
              <a:t>1T</a:t>
            </a:r>
            <a:r>
              <a:rPr lang="ro-RO" b="1">
                <a:solidFill>
                  <a:srgbClr val="FF0000"/>
                </a:solidFill>
                <a:sym typeface="Symbol"/>
              </a:rPr>
              <a:t></a:t>
            </a:r>
            <a:r>
              <a:rPr lang="ro-RO"/>
              <a:t>, de exemplu), situație care modelează starea de „gol sau nimic conectat la masă” în nodul semnalat în mesajul de eroare:</a:t>
            </a:r>
            <a:endParaRPr lang="en-US"/>
          </a:p>
          <a:p>
            <a:pPr eaLnBrk="1" hangingPunct="1"/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150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1B12ACE-7B07-4A4D-97A1-61B042EAE2C3}" type="datetime1">
              <a:rPr lang="en-US" smtClean="0"/>
              <a:t>10/22/2020</a:t>
            </a:fld>
            <a:endParaRPr lang="en-US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3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89A25D1-A98C-42DF-8A6A-7701C59BE0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3025" y="3468309"/>
            <a:ext cx="2493645" cy="227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146216" y="4386253"/>
            <a:ext cx="60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sau</a:t>
            </a:r>
          </a:p>
        </p:txBody>
      </p:sp>
      <p:pic>
        <p:nvPicPr>
          <p:cNvPr id="286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4908" y="3766770"/>
            <a:ext cx="4151186" cy="171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3443170" y="4238259"/>
            <a:ext cx="685800" cy="749300"/>
          </a:xfrm>
          <a:prstGeom prst="roundRect">
            <a:avLst/>
          </a:prstGeom>
          <a:solidFill>
            <a:schemeClr val="accent1">
              <a:alpha val="3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042743" y="4242435"/>
            <a:ext cx="685800" cy="749300"/>
          </a:xfrm>
          <a:prstGeom prst="roundRect">
            <a:avLst/>
          </a:prstGeom>
          <a:solidFill>
            <a:schemeClr val="accent1">
              <a:alpha val="3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06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>
                <a:latin typeface="+mn-lt"/>
              </a:rPr>
              <a:t>Descrierea elementelor de circuit</a:t>
            </a:r>
          </a:p>
        </p:txBody>
      </p:sp>
      <p:sp>
        <p:nvSpPr>
          <p:cNvPr id="2969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ro-RO">
                <a:latin typeface="UT Sans" panose="00000500000000000000" pitchFamily="50" charset="0"/>
              </a:rPr>
              <a:t>	</a:t>
            </a:r>
            <a:r>
              <a:rPr lang="ro-RO" sz="3500" b="1">
                <a:solidFill>
                  <a:srgbClr val="0070C0"/>
                </a:solidFill>
              </a:rPr>
              <a:t>Observație importantă:</a:t>
            </a:r>
          </a:p>
          <a:p>
            <a:pPr eaLnBrk="1" hangingPunct="1"/>
            <a:r>
              <a:rPr lang="ro-RO" sz="3000"/>
              <a:t>Chiar şi descrierea grafică a circuitului (desenarea lui) este însoțită de </a:t>
            </a:r>
            <a:r>
              <a:rPr lang="en-US" sz="3000"/>
              <a:t>o </a:t>
            </a:r>
            <a:r>
              <a:rPr lang="ro-RO" sz="3000" b="1">
                <a:solidFill>
                  <a:srgbClr val="0070C0"/>
                </a:solidFill>
              </a:rPr>
              <a:t>descriere tip text</a:t>
            </a:r>
            <a:r>
              <a:rPr lang="ro-RO" sz="3000">
                <a:solidFill>
                  <a:srgbClr val="0070C0"/>
                </a:solidFill>
              </a:rPr>
              <a:t> </a:t>
            </a:r>
            <a:r>
              <a:rPr lang="ro-RO" sz="3000"/>
              <a:t>(fișier cu extensia </a:t>
            </a:r>
            <a:r>
              <a:rPr lang="ro-RO" sz="3000" b="1">
                <a:solidFill>
                  <a:srgbClr val="FF0000"/>
                </a:solidFill>
              </a:rPr>
              <a:t>*.cir</a:t>
            </a:r>
            <a:r>
              <a:rPr lang="ro-RO" sz="3000"/>
              <a:t>)</a:t>
            </a:r>
            <a:endParaRPr lang="en-US" sz="3000"/>
          </a:p>
          <a:p>
            <a:r>
              <a:rPr lang="ro-RO" sz="3000"/>
              <a:t>Descrierea tip text a circuitului desenat se găseşte în fereastra de postprocesare grafică </a:t>
            </a:r>
            <a:br>
              <a:rPr lang="en-US" sz="3000"/>
            </a:br>
            <a:br>
              <a:rPr lang="en-US" sz="3000"/>
            </a:br>
            <a:br>
              <a:rPr lang="en-US" sz="3000"/>
            </a:br>
            <a:endParaRPr lang="ro-RO" sz="3000"/>
          </a:p>
          <a:p>
            <a:endParaRPr lang="ro-RO" sz="3000"/>
          </a:p>
          <a:p>
            <a:r>
              <a:rPr lang="ro-RO" sz="3000"/>
              <a:t>dând clic pe butonul</a:t>
            </a:r>
            <a:r>
              <a:rPr lang="en-US" sz="3000"/>
              <a:t>          </a:t>
            </a:r>
            <a:r>
              <a:rPr lang="ro-RO" sz="3000"/>
              <a:t>       </a:t>
            </a:r>
            <a:r>
              <a:rPr lang="ro-RO" sz="3000" b="1">
                <a:solidFill>
                  <a:srgbClr val="0070C0"/>
                </a:solidFill>
              </a:rPr>
              <a:t>View Simulation Output File</a:t>
            </a:r>
            <a:endParaRPr lang="en-US" b="1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2253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BCD987-4230-4FDA-A58A-872469690B8C}" type="datetime1">
              <a:rPr lang="en-US" smtClean="0"/>
              <a:t>10/22/2020</a:t>
            </a:fld>
            <a:endParaRPr lang="en-US"/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3</a:t>
            </a: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95ACC8C-0A63-4A7D-B080-3AFB7A0CF46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887" y="4134193"/>
            <a:ext cx="6842226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347" y="5041278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b="1">
                <a:latin typeface="+mn-lt"/>
              </a:rPr>
              <a:t>Probleme tratate</a:t>
            </a:r>
            <a:endParaRPr lang="en-US" b="1">
              <a:latin typeface="+mn-lt"/>
            </a:endParaRPr>
          </a:p>
        </p:txBody>
      </p:sp>
      <p:sp>
        <p:nvSpPr>
          <p:cNvPr id="15361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3200"/>
              <a:t>Descrierea elementelor de circuit</a:t>
            </a:r>
          </a:p>
          <a:p>
            <a:pPr lvl="1"/>
            <a:r>
              <a:rPr lang="ro-RO" sz="2800"/>
              <a:t>Reguli de descriere a elementelor de circuit</a:t>
            </a:r>
          </a:p>
          <a:p>
            <a:pPr lvl="1"/>
            <a:r>
              <a:rPr lang="ro-RO" sz="2800"/>
              <a:t>Descrierea elementelor de circuit cu 2 terminale:</a:t>
            </a:r>
            <a:endParaRPr lang="en-US" sz="2800"/>
          </a:p>
          <a:p>
            <a:pPr lvl="2"/>
            <a:r>
              <a:rPr lang="en-US" sz="2400"/>
              <a:t>Re</a:t>
            </a:r>
            <a:r>
              <a:rPr lang="ro-RO" sz="2400"/>
              <a:t>zi</a:t>
            </a:r>
            <a:r>
              <a:rPr lang="en-US" sz="2400"/>
              <a:t>stoare</a:t>
            </a:r>
            <a:r>
              <a:rPr lang="ro-RO" sz="2400"/>
              <a:t> R,</a:t>
            </a:r>
          </a:p>
          <a:p>
            <a:pPr lvl="2"/>
            <a:r>
              <a:rPr lang="ro-RO" sz="2400"/>
              <a:t>Condensatoare, C,</a:t>
            </a:r>
          </a:p>
          <a:p>
            <a:pPr lvl="2"/>
            <a:r>
              <a:rPr lang="ro-RO" sz="2400"/>
              <a:t>Bobine, L,</a:t>
            </a:r>
          </a:p>
          <a:p>
            <a:pPr lvl="2"/>
            <a:r>
              <a:rPr lang="ro-RO" sz="2400"/>
              <a:t>Surse independente de tensiune V,</a:t>
            </a:r>
          </a:p>
          <a:p>
            <a:pPr lvl="2"/>
            <a:r>
              <a:rPr lang="ro-RO" sz="2400"/>
              <a:t>Surse independente de curent, I, </a:t>
            </a:r>
          </a:p>
          <a:p>
            <a:pPr lvl="2"/>
            <a:r>
              <a:rPr lang="ro-RO" sz="2400"/>
              <a:t>Diode, D;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7D80F-83FB-454B-A86F-50D44EDB54A0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2DE34-B755-4A37-8CFA-FF9F579FA5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03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07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/>
              <a:t>Descrierea tip text pentru circuitul din figură se găseşte în </a:t>
            </a:r>
            <a:r>
              <a:rPr lang="ro-RO" b="1">
                <a:solidFill>
                  <a:srgbClr val="0070C0"/>
                </a:solidFill>
              </a:rPr>
              <a:t>fişierul de ieşire</a:t>
            </a:r>
            <a:r>
              <a:rPr lang="ro-RO">
                <a:solidFill>
                  <a:srgbClr val="0070C0"/>
                </a:solidFill>
              </a:rPr>
              <a:t> </a:t>
            </a:r>
            <a:r>
              <a:rPr lang="ro-RO" b="1">
                <a:solidFill>
                  <a:srgbClr val="0070C0"/>
                </a:solidFill>
              </a:rPr>
              <a:t>(*.OUT)</a:t>
            </a:r>
            <a:r>
              <a:rPr lang="ro-RO"/>
              <a:t>.</a:t>
            </a:r>
            <a:endParaRPr lang="en-US"/>
          </a:p>
        </p:txBody>
      </p:sp>
      <p:sp>
        <p:nvSpPr>
          <p:cNvPr id="2355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A85BAC7-71E9-4179-BCB3-BDA59029CA69}" type="datetime1">
              <a:rPr lang="en-US" smtClean="0"/>
              <a:t>10/22/2020</a:t>
            </a:fld>
            <a:endParaRPr lang="en-US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3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C5A9E1A-CA8E-432E-B39E-B46ED8A758B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127" y="2764525"/>
            <a:ext cx="6058091" cy="31683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2816A4-EDE3-4258-B12B-8A0DAA362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12" y="2788982"/>
            <a:ext cx="2914553" cy="314393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C899FC2-171B-4607-BE10-8131E66A3311}"/>
              </a:ext>
            </a:extLst>
          </p:cNvPr>
          <p:cNvSpPr/>
          <p:nvPr/>
        </p:nvSpPr>
        <p:spPr>
          <a:xfrm>
            <a:off x="1265582" y="3673267"/>
            <a:ext cx="533401" cy="4812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1798984" y="2654045"/>
            <a:ext cx="636103" cy="92952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225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Părțile componente din fişierul de ieşire care descriu circuitul:</a:t>
            </a:r>
          </a:p>
          <a:p>
            <a:pPr marL="457200" indent="-457200">
              <a:buFont typeface="+mj-lt"/>
              <a:buAutoNum type="arabicPeriod"/>
            </a:pPr>
            <a:r>
              <a:rPr lang="ro-RO"/>
              <a:t>Data, tipul de SPICE, numele profilului de simulare şi a fişierului de intrare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27C9-AA49-425F-8D25-58D398482674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2971" r="42318" b="61948"/>
          <a:stretch/>
        </p:blipFill>
        <p:spPr bwMode="auto">
          <a:xfrm>
            <a:off x="821558" y="3316359"/>
            <a:ext cx="10548884" cy="25800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3798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ro-RO"/>
              <a:t>Bibliotecile folosite</a:t>
            </a:r>
          </a:p>
          <a:p>
            <a:pPr marL="457200" indent="-457200">
              <a:buFont typeface="+mj-lt"/>
              <a:buAutoNum type="arabicPeriod" startAt="2"/>
            </a:pPr>
            <a:endParaRPr lang="ro-RO"/>
          </a:p>
          <a:p>
            <a:pPr marL="457200" indent="-457200">
              <a:buFont typeface="+mj-lt"/>
              <a:buAutoNum type="arabicPeriod" startAt="2"/>
            </a:pPr>
            <a:endParaRPr lang="ro-RO"/>
          </a:p>
          <a:p>
            <a:pPr marL="457200" indent="-457200">
              <a:buFont typeface="+mj-lt"/>
              <a:buAutoNum type="arabicPeriod" startAt="2"/>
            </a:pPr>
            <a:endParaRPr lang="ro-RO"/>
          </a:p>
          <a:p>
            <a:pPr marL="457200" indent="-457200">
              <a:buFont typeface="+mj-lt"/>
              <a:buAutoNum type="arabicPeriod" startAt="2"/>
            </a:pPr>
            <a:r>
              <a:rPr lang="ro-RO"/>
              <a:t>Analizele cerute de utilizator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A498-AAE0-41F7-8CB4-3F93B2B3A4D8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7552" r="38628" b="53675"/>
          <a:stretch/>
        </p:blipFill>
        <p:spPr bwMode="auto">
          <a:xfrm>
            <a:off x="484144" y="2526521"/>
            <a:ext cx="11223711" cy="902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46200" r="60923" b="44535"/>
          <a:stretch/>
        </p:blipFill>
        <p:spPr bwMode="auto">
          <a:xfrm>
            <a:off x="1816744" y="4554528"/>
            <a:ext cx="8558510" cy="11414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9053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ro-RO"/>
              <a:t>Elementele de circuit şi instrucțiunea de încheiere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B4E1-47DC-44DE-83F2-AA04521DA897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1140" r="77967" b="40712"/>
          <a:stretch/>
        </p:blipFill>
        <p:spPr bwMode="auto">
          <a:xfrm>
            <a:off x="523463" y="2461592"/>
            <a:ext cx="5191537" cy="3730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37" y="2829031"/>
            <a:ext cx="6058091" cy="31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01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b="1">
                <a:latin typeface="+mn-lt"/>
              </a:rPr>
              <a:t>Descrierea elementelor de circuit</a:t>
            </a:r>
          </a:p>
        </p:txBody>
      </p:sp>
      <p:sp>
        <p:nvSpPr>
          <p:cNvPr id="3379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o-RO" sz="3200" b="1">
                <a:solidFill>
                  <a:srgbClr val="0070C0"/>
                </a:solidFill>
              </a:rPr>
              <a:t>Elemente de circuit cu două terminale:</a:t>
            </a:r>
          </a:p>
          <a:p>
            <a:pPr eaLnBrk="1" hangingPunct="1"/>
            <a:r>
              <a:rPr lang="ro-RO"/>
              <a:t>Rezistoare (liniare)</a:t>
            </a:r>
            <a:endParaRPr lang="en-US"/>
          </a:p>
          <a:p>
            <a:pPr eaLnBrk="1" hangingPunct="1"/>
            <a:r>
              <a:rPr lang="ro-RO"/>
              <a:t>Condensatoare (liniare şi neliniare)</a:t>
            </a:r>
            <a:endParaRPr lang="en-US"/>
          </a:p>
          <a:p>
            <a:pPr eaLnBrk="1" hangingPunct="1"/>
            <a:r>
              <a:rPr lang="ro-RO"/>
              <a:t>Bobine (liniare şi neliniare)</a:t>
            </a:r>
            <a:endParaRPr lang="en-US"/>
          </a:p>
          <a:p>
            <a:pPr eaLnBrk="1" hangingPunct="1"/>
            <a:r>
              <a:rPr lang="ro-RO"/>
              <a:t>Surse de tensiune independente (liniare)</a:t>
            </a:r>
            <a:endParaRPr lang="en-US"/>
          </a:p>
          <a:p>
            <a:pPr eaLnBrk="1" hangingPunct="1"/>
            <a:r>
              <a:rPr lang="ro-RO"/>
              <a:t>Surse de curent independente (liniare)</a:t>
            </a:r>
            <a:endParaRPr lang="en-US"/>
          </a:p>
          <a:p>
            <a:pPr eaLnBrk="1" hangingPunct="1"/>
            <a:r>
              <a:rPr lang="ro-RO"/>
              <a:t>Diode (neliniare)</a:t>
            </a:r>
            <a:endParaRPr lang="en-US"/>
          </a:p>
        </p:txBody>
      </p:sp>
      <p:sp>
        <p:nvSpPr>
          <p:cNvPr id="2662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2C79FFC-8FF9-4CCD-8763-D9EC072F8A9C}" type="datetime1">
              <a:rPr lang="en-US" smtClean="0"/>
              <a:t>10/22/2020</a:t>
            </a:fld>
            <a:endParaRPr lang="en-US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3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96A7072-D33F-443C-B055-9723BBAB7A2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2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br>
              <a:rPr kumimoji="0" lang="ro-RO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</a:br>
            <a:r>
              <a:rPr kumimoji="0" lang="ro-RO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REZISTOARE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34817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876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ro-RO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>
              <a:latin typeface="UT Sans" panose="00000500000000000000" pitchFamily="50" charset="0"/>
            </a:endParaRPr>
          </a:p>
          <a:p>
            <a:pPr algn="ctr" eaLnBrk="1" hangingPunct="1">
              <a:buFontTx/>
              <a:buNone/>
            </a:pPr>
            <a:r>
              <a:rPr lang="ro-RO" sz="3200" b="1">
                <a:solidFill>
                  <a:srgbClr val="002060"/>
                </a:solidFill>
                <a:highlight>
                  <a:srgbClr val="FFFF00"/>
                </a:highlight>
              </a:rPr>
              <a:t>R</a:t>
            </a:r>
            <a:r>
              <a:rPr lang="ro-RO" sz="3200" b="1" i="1">
                <a:solidFill>
                  <a:srgbClr val="002060"/>
                </a:solidFill>
                <a:highlight>
                  <a:srgbClr val="FFFF00"/>
                </a:highlight>
              </a:rPr>
              <a:t>nume</a:t>
            </a:r>
            <a:r>
              <a:rPr lang="ro-RO" sz="3200" b="1">
                <a:solidFill>
                  <a:srgbClr val="002060"/>
                </a:solidFill>
                <a:highlight>
                  <a:srgbClr val="FFFF00"/>
                </a:highlight>
              </a:rPr>
              <a:t>   </a:t>
            </a:r>
            <a:r>
              <a:rPr lang="ro-RO" sz="3200" b="1" i="1">
                <a:solidFill>
                  <a:srgbClr val="002060"/>
                </a:solidFill>
                <a:highlight>
                  <a:srgbClr val="FFFF00"/>
                </a:highlight>
              </a:rPr>
              <a:t>nod</a:t>
            </a:r>
            <a:r>
              <a:rPr lang="ro-RO" sz="3200" b="1">
                <a:solidFill>
                  <a:srgbClr val="002060"/>
                </a:solidFill>
                <a:highlight>
                  <a:srgbClr val="FFFF00"/>
                </a:highlight>
              </a:rPr>
              <a:t>1   </a:t>
            </a:r>
            <a:r>
              <a:rPr lang="ro-RO" sz="3200" b="1" i="1">
                <a:solidFill>
                  <a:srgbClr val="002060"/>
                </a:solidFill>
                <a:highlight>
                  <a:srgbClr val="FFFF00"/>
                </a:highlight>
              </a:rPr>
              <a:t>nod</a:t>
            </a:r>
            <a:r>
              <a:rPr lang="ro-RO" sz="3200" b="1">
                <a:solidFill>
                  <a:srgbClr val="002060"/>
                </a:solidFill>
                <a:highlight>
                  <a:srgbClr val="FFFF00"/>
                </a:highlight>
              </a:rPr>
              <a:t>2   </a:t>
            </a:r>
            <a:r>
              <a:rPr lang="ro-RO" sz="3200" b="1" i="1">
                <a:solidFill>
                  <a:srgbClr val="002060"/>
                </a:solidFill>
                <a:highlight>
                  <a:srgbClr val="FFFF00"/>
                </a:highlight>
              </a:rPr>
              <a:t>valoare_r</a:t>
            </a:r>
            <a:r>
              <a:rPr lang="ro-RO" sz="3200" b="1">
                <a:solidFill>
                  <a:srgbClr val="002060"/>
                </a:solidFill>
                <a:highlight>
                  <a:srgbClr val="FFFF00"/>
                </a:highlight>
              </a:rPr>
              <a:t>   &lt;TC=</a:t>
            </a:r>
            <a:r>
              <a:rPr lang="ro-RO" sz="3200" b="1" i="1">
                <a:solidFill>
                  <a:srgbClr val="002060"/>
                </a:solidFill>
                <a:highlight>
                  <a:srgbClr val="FFFF00"/>
                </a:highlight>
              </a:rPr>
              <a:t>tc</a:t>
            </a:r>
            <a:r>
              <a:rPr lang="ro-RO" sz="3200" b="1">
                <a:solidFill>
                  <a:srgbClr val="002060"/>
                </a:solidFill>
                <a:highlight>
                  <a:srgbClr val="FFFF00"/>
                </a:highlight>
              </a:rPr>
              <a:t>1, &lt;</a:t>
            </a:r>
            <a:r>
              <a:rPr lang="ro-RO" sz="3200" b="1" i="1">
                <a:solidFill>
                  <a:srgbClr val="002060"/>
                </a:solidFill>
                <a:highlight>
                  <a:srgbClr val="FFFF00"/>
                </a:highlight>
              </a:rPr>
              <a:t> tc</a:t>
            </a:r>
            <a:r>
              <a:rPr lang="ro-RO" sz="3200" b="1">
                <a:solidFill>
                  <a:srgbClr val="002060"/>
                </a:solidFill>
                <a:highlight>
                  <a:srgbClr val="FFFF00"/>
                </a:highlight>
              </a:rPr>
              <a:t>2&gt;&gt;</a:t>
            </a:r>
          </a:p>
          <a:p>
            <a:pPr marL="0" indent="0" algn="just">
              <a:buNone/>
            </a:pPr>
            <a:endParaRPr lang="ro-RO" b="1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ro-RO" b="1">
                <a:solidFill>
                  <a:srgbClr val="0070C0"/>
                </a:solidFill>
              </a:rPr>
              <a:t>IMPORTANT</a:t>
            </a:r>
            <a:endParaRPr lang="ro-RO">
              <a:solidFill>
                <a:srgbClr val="0070C0"/>
              </a:solidFill>
            </a:endParaRPr>
          </a:p>
          <a:p>
            <a:pPr algn="just"/>
            <a:r>
              <a:rPr lang="ro-RO" b="1">
                <a:solidFill>
                  <a:srgbClr val="FF0000"/>
                </a:solidFill>
              </a:rPr>
              <a:t>Rezistența</a:t>
            </a:r>
            <a:r>
              <a:rPr lang="ro-RO">
                <a:solidFill>
                  <a:srgbClr val="0070C0"/>
                </a:solidFill>
              </a:rPr>
              <a:t> poate fi pozitivă sau negativă dar </a:t>
            </a:r>
            <a:r>
              <a:rPr lang="ro-RO" b="1">
                <a:solidFill>
                  <a:srgbClr val="FF0000"/>
                </a:solidFill>
              </a:rPr>
              <a:t>nu poate fi egală NICIODATĂ cu zero!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2765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79D997-356D-4520-A8FD-DF280E99FD2A}" type="datetime1">
              <a:rPr lang="en-US" smtClean="0"/>
              <a:t>10/22/2020</a:t>
            </a:fld>
            <a:endParaRPr lang="en-US"/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3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CBFBF18-E646-4497-B2E8-E0C8DA0F8CF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4822" name="Picture 2" descr="2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709928"/>
            <a:ext cx="2895600" cy="160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818083"/>
            <a:ext cx="243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5286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2800" b="1">
                <a:latin typeface="+mn-lt"/>
              </a:rPr>
              <a:t>REZISTOARE</a:t>
            </a:r>
            <a:endParaRPr lang="en-US" sz="31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o-RO" sz="2600" b="1"/>
              <a:t>TC</a:t>
            </a:r>
            <a:r>
              <a:rPr lang="ro-RO" sz="2600"/>
              <a:t> = Thermal Coefficient</a:t>
            </a:r>
          </a:p>
          <a:p>
            <a:r>
              <a:rPr lang="ro-RO" sz="2600"/>
              <a:t>În </a:t>
            </a:r>
            <a:r>
              <a:rPr lang="ro-RO" sz="2600" b="1">
                <a:solidFill>
                  <a:srgbClr val="0070C0"/>
                </a:solidFill>
              </a:rPr>
              <a:t>SPICE</a:t>
            </a:r>
            <a:r>
              <a:rPr lang="ro-RO" sz="2600"/>
              <a:t> variația cu temperatura a rezistenței se modelează printr-un polinom de ordinul 2:</a:t>
            </a:r>
            <a:br>
              <a:rPr lang="ro-RO" sz="2600"/>
            </a:br>
            <a:br>
              <a:rPr lang="ro-RO"/>
            </a:br>
            <a:br>
              <a:rPr lang="ro-RO"/>
            </a:br>
            <a:br>
              <a:rPr lang="ro-RO"/>
            </a:br>
            <a:r>
              <a:rPr lang="ro-RO" sz="2600"/>
              <a:t>unde</a:t>
            </a:r>
          </a:p>
          <a:p>
            <a:r>
              <a:rPr lang="ro-RO" sz="2600" b="1"/>
              <a:t>tc1</a:t>
            </a:r>
            <a:r>
              <a:rPr lang="ro-RO" sz="2600"/>
              <a:t> şi </a:t>
            </a:r>
            <a:r>
              <a:rPr lang="ro-RO" sz="2600" b="1"/>
              <a:t>tc2</a:t>
            </a:r>
            <a:r>
              <a:rPr lang="ro-RO" sz="2600"/>
              <a:t> sunt coeficienții de temperatură de ordinul unu şi doi ai rezistenței, exprimați în </a:t>
            </a:r>
            <a:r>
              <a:rPr lang="ro-RO" sz="2600">
                <a:sym typeface="Symbol"/>
              </a:rPr>
              <a:t>C</a:t>
            </a:r>
            <a:r>
              <a:rPr lang="ro-RO" sz="2600" baseline="30000">
                <a:sym typeface="Symbol"/>
              </a:rPr>
              <a:t>-1</a:t>
            </a:r>
            <a:r>
              <a:rPr lang="ro-RO" sz="2600">
                <a:sym typeface="Symbol"/>
              </a:rPr>
              <a:t>, respectiv C</a:t>
            </a:r>
            <a:r>
              <a:rPr lang="ro-RO" sz="2600" baseline="30000">
                <a:sym typeface="Symbol"/>
              </a:rPr>
              <a:t>-2</a:t>
            </a:r>
            <a:r>
              <a:rPr lang="ro-RO" sz="2600">
                <a:sym typeface="Symbol"/>
              </a:rPr>
              <a:t>.</a:t>
            </a:r>
          </a:p>
          <a:p>
            <a:r>
              <a:rPr lang="ro-RO" sz="2600" b="1">
                <a:sym typeface="Symbol"/>
              </a:rPr>
              <a:t>TNOM</a:t>
            </a:r>
            <a:r>
              <a:rPr lang="ro-RO" sz="2600">
                <a:sym typeface="Symbol"/>
              </a:rPr>
              <a:t> este temperatura nominală (27C)</a:t>
            </a:r>
          </a:p>
          <a:p>
            <a:r>
              <a:rPr lang="ro-RO" sz="2600" b="1">
                <a:sym typeface="Symbol"/>
              </a:rPr>
              <a:t>TEMP</a:t>
            </a:r>
            <a:r>
              <a:rPr lang="ro-RO" sz="2600">
                <a:sym typeface="Symbol"/>
              </a:rPr>
              <a:t> reprezintă diferitele temperaturi la care se face simularea specificate în declarația </a:t>
            </a:r>
            <a:r>
              <a:rPr lang="ro-RO" sz="2600" b="1">
                <a:solidFill>
                  <a:srgbClr val="0070C0"/>
                </a:solidFill>
                <a:sym typeface="Symbol"/>
              </a:rPr>
              <a:t>.TEMP</a:t>
            </a:r>
            <a:endParaRPr lang="ro-RO" sz="2600" b="1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8485-47DF-4EAA-A05A-5D69DC7B63C3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ject 6"/>
              <p:cNvSpPr txBox="1"/>
              <p:nvPr/>
            </p:nvSpPr>
            <p:spPr>
              <a:xfrm>
                <a:off x="723900" y="3088008"/>
                <a:ext cx="10744200" cy="5313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𝒗𝒂𝒍𝒐𝒂𝒓𝒆</m:t>
                      </m:r>
                      <m:r>
                        <a:rPr lang="ro-RO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ro-RO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ro-RO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𝑻𝑬𝑴𝑷</m:t>
                          </m:r>
                        </m:e>
                      </m:d>
                      <m:r>
                        <a:rPr lang="ro-RO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𝒗𝒂𝒍𝒐𝒂𝒓𝒆</m:t>
                      </m:r>
                      <m:r>
                        <a:rPr lang="ro-RO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ro-RO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ro-RO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𝑻𝑵𝑶𝑴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ro-RO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o-RO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o-RO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𝒕𝒄</m:t>
                          </m:r>
                          <m:r>
                            <a:rPr lang="ro-RO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d>
                            <m:dPr>
                              <m:ctrlPr>
                                <a:rPr lang="ro-RO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𝑻𝑬𝑴𝑷</m:t>
                              </m:r>
                              <m:r>
                                <a:rPr lang="ro-RO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o-RO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𝑻𝑵𝑶𝑴</m:t>
                              </m:r>
                            </m:e>
                          </m:d>
                          <m:r>
                            <a:rPr lang="ro-RO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o-RO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𝒕𝒄</m:t>
                          </m:r>
                          <m:r>
                            <a:rPr lang="ro-RO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ro-RO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o-RO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o-RO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𝑻𝑬𝑴𝑷</m:t>
                                  </m:r>
                                  <m:r>
                                    <a:rPr lang="ro-RO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o-RO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𝑻𝑵𝑶𝑴</m:t>
                                  </m:r>
                                </m:e>
                              </m:d>
                            </m:e>
                            <m:sup>
                              <m:r>
                                <a:rPr lang="ro-RO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o-RO" sz="2000" b="1"/>
              </a:p>
            </p:txBody>
          </p:sp>
        </mc:Choice>
        <mc:Fallback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3088008"/>
                <a:ext cx="10744200" cy="531377"/>
              </a:xfrm>
              <a:prstGeom prst="rect">
                <a:avLst/>
              </a:prstGeom>
              <a:blipFill>
                <a:blip r:embed="rId2"/>
                <a:stretch>
                  <a:fillRect l="-57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207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br>
              <a:rPr kumimoji="0" lang="ro-RO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</a:br>
            <a:r>
              <a:rPr kumimoji="0" lang="ro-RO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REZISTOARE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2400" b="1"/>
              <a:t>Exemplu</a:t>
            </a:r>
            <a:r>
              <a:rPr lang="ro-RO" sz="2400"/>
              <a:t>. Prin activarea butonului </a:t>
            </a:r>
            <a:r>
              <a:rPr lang="ro-RO" sz="2400" b="1"/>
              <a:t>Enable Bias Current Display</a:t>
            </a:r>
            <a:r>
              <a:rPr lang="ro-RO" sz="2400"/>
              <a:t>       , fereastra pe fond roșu, în care se trece valoarea curentului, </a:t>
            </a:r>
            <a:r>
              <a:rPr lang="ro-RO" sz="2400" b="1"/>
              <a:t>se afișează la pinul prin care intră curentul</a:t>
            </a:r>
            <a:r>
              <a:rPr lang="ro-RO" sz="2400"/>
              <a:t>, sensul fiind cel convențional de la plusul bateriei la minus:</a:t>
            </a:r>
          </a:p>
          <a:p>
            <a:pPr>
              <a:defRPr/>
            </a:pPr>
            <a:endParaRPr lang="ro-RO" sz="2400"/>
          </a:p>
          <a:p>
            <a:pPr>
              <a:defRPr/>
            </a:pPr>
            <a:endParaRPr lang="ro-RO" sz="2400"/>
          </a:p>
          <a:p>
            <a:pPr>
              <a:defRPr/>
            </a:pPr>
            <a:endParaRPr lang="ro-RO" sz="2400"/>
          </a:p>
          <a:p>
            <a:pPr>
              <a:defRPr/>
            </a:pPr>
            <a:endParaRPr lang="ro-RO" sz="2400"/>
          </a:p>
          <a:p>
            <a:pPr>
              <a:defRPr/>
            </a:pPr>
            <a:endParaRPr lang="ro-RO" sz="2400"/>
          </a:p>
          <a:p>
            <a:pPr>
              <a:defRPr/>
            </a:pPr>
            <a:r>
              <a:rPr lang="ro-RO" sz="2400"/>
              <a:t>Sensul curentului prin rezistoare se consideră de la borna 1 la borna 2:</a:t>
            </a:r>
          </a:p>
          <a:p>
            <a:pPr lvl="1">
              <a:defRPr/>
            </a:pPr>
            <a:r>
              <a:rPr lang="ro-RO" sz="2000"/>
              <a:t>Astfel, curentul prin R1 are </a:t>
            </a:r>
            <a:r>
              <a:rPr lang="ro-RO" sz="2000" b="1">
                <a:highlight>
                  <a:srgbClr val="FFFF00"/>
                </a:highlight>
              </a:rPr>
              <a:t>10mA</a:t>
            </a:r>
            <a:r>
              <a:rPr lang="ro-RO" sz="2000"/>
              <a:t> iar prin R2 </a:t>
            </a:r>
            <a:r>
              <a:rPr lang="ro-RO" sz="2000" b="1">
                <a:highlight>
                  <a:srgbClr val="FFFF00"/>
                </a:highlight>
              </a:rPr>
              <a:t>-10mA</a:t>
            </a:r>
          </a:p>
        </p:txBody>
      </p:sp>
      <p:sp>
        <p:nvSpPr>
          <p:cNvPr id="2765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11B3271-D009-4434-9B41-17EC96FB763B}" type="datetime1">
              <a:rPr lang="en-US" smtClean="0"/>
              <a:t>10/22/2020</a:t>
            </a:fld>
            <a:endParaRPr lang="en-US"/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3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07CE166-08DF-47C9-B5FD-8E5E149F4FC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788C6E-6C3B-4883-A1D1-E4F92DEB1E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58" t="17059"/>
          <a:stretch/>
        </p:blipFill>
        <p:spPr>
          <a:xfrm>
            <a:off x="8955155" y="1784212"/>
            <a:ext cx="367748" cy="3544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E4FBDF-1F87-46C0-9F22-5A15539367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58"/>
          <a:stretch/>
        </p:blipFill>
        <p:spPr>
          <a:xfrm>
            <a:off x="2085975" y="3002894"/>
            <a:ext cx="8020050" cy="207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6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br>
              <a:rPr kumimoji="0" lang="ro-RO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</a:br>
            <a:r>
              <a:rPr kumimoji="0" lang="ro-RO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CONDENSATOARE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o-RO" sz="2600">
              <a:latin typeface="UT Sans" panose="00000500000000000000" pitchFamily="50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o-RO" sz="2600">
              <a:latin typeface="UT Sans" panose="00000500000000000000" pitchFamily="50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o-RO" sz="2600">
              <a:latin typeface="UT Sans" panose="00000500000000000000" pitchFamily="50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o-RO" sz="2600">
              <a:latin typeface="UT Sans" panose="00000500000000000000" pitchFamily="50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o-RO" sz="2200" b="1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o-RO" sz="3800" b="1">
                <a:solidFill>
                  <a:srgbClr val="002060"/>
                </a:solidFill>
                <a:highlight>
                  <a:srgbClr val="FFFF00"/>
                </a:highlight>
              </a:rPr>
              <a:t>C</a:t>
            </a:r>
            <a:r>
              <a:rPr lang="ro-RO" sz="3800" b="1" i="1">
                <a:solidFill>
                  <a:srgbClr val="002060"/>
                </a:solidFill>
                <a:highlight>
                  <a:srgbClr val="FFFF00"/>
                </a:highlight>
              </a:rPr>
              <a:t>nume</a:t>
            </a:r>
            <a:r>
              <a:rPr lang="ro-RO" sz="3800" b="1">
                <a:solidFill>
                  <a:srgbClr val="002060"/>
                </a:solidFill>
                <a:highlight>
                  <a:srgbClr val="FFFF00"/>
                </a:highlight>
              </a:rPr>
              <a:t>   </a:t>
            </a:r>
            <a:r>
              <a:rPr lang="ro-RO" sz="3800" b="1" i="1">
                <a:solidFill>
                  <a:srgbClr val="002060"/>
                </a:solidFill>
                <a:highlight>
                  <a:srgbClr val="FFFF00"/>
                </a:highlight>
              </a:rPr>
              <a:t>nod</a:t>
            </a:r>
            <a:r>
              <a:rPr lang="ro-RO" sz="3800" b="1">
                <a:solidFill>
                  <a:srgbClr val="002060"/>
                </a:solidFill>
                <a:highlight>
                  <a:srgbClr val="FFFF00"/>
                </a:highlight>
              </a:rPr>
              <a:t>1   </a:t>
            </a:r>
            <a:r>
              <a:rPr lang="ro-RO" sz="3800" b="1" i="1">
                <a:solidFill>
                  <a:srgbClr val="002060"/>
                </a:solidFill>
                <a:highlight>
                  <a:srgbClr val="FFFF00"/>
                </a:highlight>
              </a:rPr>
              <a:t>nod</a:t>
            </a:r>
            <a:r>
              <a:rPr lang="ro-RO" sz="3800" b="1">
                <a:solidFill>
                  <a:srgbClr val="002060"/>
                </a:solidFill>
                <a:highlight>
                  <a:srgbClr val="FFFF00"/>
                </a:highlight>
              </a:rPr>
              <a:t>2   </a:t>
            </a:r>
            <a:r>
              <a:rPr lang="ro-RO" sz="3800" b="1" i="1">
                <a:solidFill>
                  <a:srgbClr val="002060"/>
                </a:solidFill>
                <a:highlight>
                  <a:srgbClr val="FFFF00"/>
                </a:highlight>
              </a:rPr>
              <a:t>valoare_c</a:t>
            </a:r>
            <a:r>
              <a:rPr lang="ro-RO" sz="3800" b="1">
                <a:solidFill>
                  <a:srgbClr val="002060"/>
                </a:solidFill>
                <a:highlight>
                  <a:srgbClr val="FFFF00"/>
                </a:highlight>
              </a:rPr>
              <a:t>   </a:t>
            </a:r>
            <a:r>
              <a:rPr lang="en-US" sz="3800" b="1">
                <a:solidFill>
                  <a:srgbClr val="002060"/>
                </a:solidFill>
                <a:highlight>
                  <a:srgbClr val="FFFF00"/>
                </a:highlight>
              </a:rPr>
              <a:t>&lt;IC=</a:t>
            </a:r>
            <a:r>
              <a:rPr lang="en-US" sz="3800" b="1" i="1">
                <a:solidFill>
                  <a:srgbClr val="002060"/>
                </a:solidFill>
                <a:highlight>
                  <a:srgbClr val="FFFF00"/>
                </a:highlight>
              </a:rPr>
              <a:t>V</a:t>
            </a:r>
            <a:r>
              <a:rPr lang="en-US" sz="3800" b="1" i="1" baseline="-25000">
                <a:solidFill>
                  <a:srgbClr val="002060"/>
                </a:solidFill>
                <a:highlight>
                  <a:srgbClr val="FFFF00"/>
                </a:highlight>
              </a:rPr>
              <a:t>C0</a:t>
            </a:r>
            <a:r>
              <a:rPr lang="en-US" sz="3800" b="1">
                <a:solidFill>
                  <a:srgbClr val="002060"/>
                </a:solidFill>
                <a:highlight>
                  <a:srgbClr val="FFFF00"/>
                </a:highlight>
              </a:rPr>
              <a:t>&gt;</a:t>
            </a:r>
            <a:endParaRPr lang="ro-RO" sz="3800" b="1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o-RO" sz="2600" b="1">
                <a:solidFill>
                  <a:srgbClr val="0070C0"/>
                </a:solidFill>
              </a:rPr>
              <a:t>Observații:</a:t>
            </a:r>
          </a:p>
          <a:p>
            <a:pPr eaLnBrk="1" hangingPunct="1">
              <a:lnSpc>
                <a:spcPct val="90000"/>
              </a:lnSpc>
            </a:pPr>
            <a:r>
              <a:rPr lang="ro-RO" sz="2600" b="1">
                <a:solidFill>
                  <a:srgbClr val="0070C0"/>
                </a:solidFill>
              </a:rPr>
              <a:t>IC</a:t>
            </a:r>
            <a:r>
              <a:rPr lang="ro-RO" sz="2600">
                <a:solidFill>
                  <a:srgbClr val="0070C0"/>
                </a:solidFill>
              </a:rPr>
              <a:t> este opțional şi este utilizat pentru a specifica valoarea inițială </a:t>
            </a:r>
            <a:r>
              <a:rPr lang="ro-RO" sz="2600" i="1">
                <a:solidFill>
                  <a:srgbClr val="0070C0"/>
                </a:solidFill>
              </a:rPr>
              <a:t>V</a:t>
            </a:r>
            <a:r>
              <a:rPr lang="ro-RO" sz="2600" i="1" baseline="-25000">
                <a:solidFill>
                  <a:srgbClr val="0070C0"/>
                </a:solidFill>
              </a:rPr>
              <a:t>C0</a:t>
            </a:r>
            <a:r>
              <a:rPr lang="ro-RO" sz="2600">
                <a:solidFill>
                  <a:srgbClr val="0070C0"/>
                </a:solidFill>
              </a:rPr>
              <a:t> (la t=0) a tensiunii pe condensator.</a:t>
            </a:r>
          </a:p>
          <a:p>
            <a:pPr eaLnBrk="1" hangingPunct="1">
              <a:lnSpc>
                <a:spcPct val="90000"/>
              </a:lnSpc>
            </a:pPr>
            <a:r>
              <a:rPr lang="ro-RO" sz="2600">
                <a:solidFill>
                  <a:srgbClr val="0070C0"/>
                </a:solidFill>
              </a:rPr>
              <a:t>Opțiunea IC=</a:t>
            </a:r>
            <a:r>
              <a:rPr lang="ro-RO" sz="2600" i="1">
                <a:solidFill>
                  <a:srgbClr val="0070C0"/>
                </a:solidFill>
              </a:rPr>
              <a:t>V</a:t>
            </a:r>
            <a:r>
              <a:rPr lang="ro-RO" sz="2600" i="1" baseline="-25000">
                <a:solidFill>
                  <a:srgbClr val="0070C0"/>
                </a:solidFill>
              </a:rPr>
              <a:t>C0</a:t>
            </a:r>
            <a:r>
              <a:rPr lang="ro-RO" sz="2600">
                <a:solidFill>
                  <a:srgbClr val="0070C0"/>
                </a:solidFill>
              </a:rPr>
              <a:t> este folosită numai atunci când în declarația </a:t>
            </a:r>
            <a:r>
              <a:rPr lang="ro-RO" sz="2600" b="1">
                <a:solidFill>
                  <a:srgbClr val="0070C0"/>
                </a:solidFill>
              </a:rPr>
              <a:t>.TRAN</a:t>
            </a:r>
            <a:r>
              <a:rPr lang="ro-RO" sz="2600">
                <a:solidFill>
                  <a:srgbClr val="0070C0"/>
                </a:solidFill>
              </a:rPr>
              <a:t> (analiză în timp) este specificat </a:t>
            </a:r>
            <a:r>
              <a:rPr lang="ro-RO" sz="2600" b="1">
                <a:solidFill>
                  <a:srgbClr val="0070C0"/>
                </a:solidFill>
              </a:rPr>
              <a:t>UIC</a:t>
            </a:r>
            <a:r>
              <a:rPr lang="ro-RO" sz="2600">
                <a:solidFill>
                  <a:srgbClr val="0070C0"/>
                </a:solidFill>
              </a:rPr>
              <a:t> (</a:t>
            </a:r>
            <a:r>
              <a:rPr lang="ro-RO" sz="2600" b="1" i="1">
                <a:solidFill>
                  <a:srgbClr val="0070C0"/>
                </a:solidFill>
              </a:rPr>
              <a:t>U</a:t>
            </a:r>
            <a:r>
              <a:rPr lang="ro-RO" sz="2600" i="1">
                <a:solidFill>
                  <a:srgbClr val="0070C0"/>
                </a:solidFill>
              </a:rPr>
              <a:t>se </a:t>
            </a:r>
            <a:r>
              <a:rPr lang="ro-RO" sz="2600" b="1" i="1">
                <a:solidFill>
                  <a:srgbClr val="0070C0"/>
                </a:solidFill>
              </a:rPr>
              <a:t>I</a:t>
            </a:r>
            <a:r>
              <a:rPr lang="ro-RO" sz="2600" i="1">
                <a:solidFill>
                  <a:srgbClr val="0070C0"/>
                </a:solidFill>
              </a:rPr>
              <a:t>nitial </a:t>
            </a:r>
            <a:r>
              <a:rPr lang="ro-RO" sz="2600" b="1" i="1">
                <a:solidFill>
                  <a:srgbClr val="0070C0"/>
                </a:solidFill>
              </a:rPr>
              <a:t>C</a:t>
            </a:r>
            <a:r>
              <a:rPr lang="ro-RO" sz="2600" i="1">
                <a:solidFill>
                  <a:srgbClr val="0070C0"/>
                </a:solidFill>
              </a:rPr>
              <a:t>onditions</a:t>
            </a:r>
            <a:r>
              <a:rPr lang="ro-RO" sz="2600">
                <a:solidFill>
                  <a:srgbClr val="0070C0"/>
                </a:solidFill>
              </a:rPr>
              <a:t> – foloseşte condițiile inițiale).</a:t>
            </a:r>
            <a:endParaRPr lang="en-US" sz="2600">
              <a:solidFill>
                <a:srgbClr val="0070C0"/>
              </a:solidFill>
            </a:endParaRPr>
          </a:p>
        </p:txBody>
      </p:sp>
      <p:sp>
        <p:nvSpPr>
          <p:cNvPr id="2867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2E05FB6-C6A9-4E1F-A039-B25E512C42BB}" type="datetime1">
              <a:rPr lang="en-US" smtClean="0"/>
              <a:t>10/22/2020</a:t>
            </a:fld>
            <a:endParaRPr lang="en-US"/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3</a:t>
            </a: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FF4FF41-3D04-4553-A4DB-05814DA3281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36870" name="Picture 2" descr="2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4332" y="1690688"/>
            <a:ext cx="33686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2668" y="2058988"/>
            <a:ext cx="1905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3417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br>
              <a:rPr kumimoji="0" lang="ro-RO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</a:br>
            <a:r>
              <a:rPr kumimoji="0" lang="ro-RO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CONDENSATOARE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Î</a:t>
            </a:r>
            <a:r>
              <a:rPr lang="en-US"/>
              <a:t>n descrierea </a:t>
            </a:r>
            <a:r>
              <a:rPr lang="ro-RO"/>
              <a:t>grafică</a:t>
            </a:r>
            <a:r>
              <a:rPr lang="en-US"/>
              <a:t> a circuitului</a:t>
            </a:r>
            <a:r>
              <a:rPr lang="ro-RO"/>
              <a:t>, dând dublu clic pe simbolul condensatorului, în fereastra </a:t>
            </a:r>
            <a:r>
              <a:rPr lang="ro-RO">
                <a:solidFill>
                  <a:srgbClr val="0070C0"/>
                </a:solidFill>
              </a:rPr>
              <a:t>Property Editor</a:t>
            </a:r>
            <a:r>
              <a:rPr lang="ro-RO"/>
              <a:t> se găseşte parametrul </a:t>
            </a:r>
            <a:r>
              <a:rPr lang="ro-RO" b="1">
                <a:solidFill>
                  <a:srgbClr val="C00000"/>
                </a:solidFill>
              </a:rPr>
              <a:t>IC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5786-4BFE-4C72-9665-CFACB89B5A2A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61019" b="62073"/>
          <a:stretch/>
        </p:blipFill>
        <p:spPr bwMode="auto">
          <a:xfrm>
            <a:off x="1076633" y="2727247"/>
            <a:ext cx="6172200" cy="33779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038" y="3810000"/>
            <a:ext cx="1238557" cy="121248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DEFC768-3C68-45FD-8018-B73BCBA19B2D}"/>
              </a:ext>
            </a:extLst>
          </p:cNvPr>
          <p:cNvSpPr/>
          <p:nvPr/>
        </p:nvSpPr>
        <p:spPr>
          <a:xfrm>
            <a:off x="6027174" y="5122606"/>
            <a:ext cx="747252" cy="6489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E8BEF82-CA42-4A57-A856-35EA2000EC13}"/>
              </a:ext>
            </a:extLst>
          </p:cNvPr>
          <p:cNvCxnSpPr/>
          <p:nvPr/>
        </p:nvCxnSpPr>
        <p:spPr>
          <a:xfrm flipV="1">
            <a:off x="6931742" y="4876800"/>
            <a:ext cx="2025445" cy="5702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60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b="1">
                <a:latin typeface="+mn-lt"/>
              </a:rPr>
              <a:t>Reguli de descriere a elementelor de circuit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o-RO"/>
              <a:t>nodurile circuitului sunt descrise întotdeauna prin întregi pozitivi</a:t>
            </a:r>
            <a:r>
              <a:rPr lang="en-US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o-RO"/>
              <a:t>nu este necesar ca numerotarea să fie secvențială</a:t>
            </a:r>
            <a:r>
              <a:rPr lang="en-US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o-RO"/>
              <a:t>un circuit trebuie să aibă întotdeauna un nod de masă care se notează obligatoriu cu </a:t>
            </a:r>
            <a:r>
              <a:rPr lang="ro-RO">
                <a:solidFill>
                  <a:srgbClr val="FF0000"/>
                </a:solidFill>
              </a:rPr>
              <a:t>0</a:t>
            </a:r>
            <a:r>
              <a:rPr lang="en-US"/>
              <a:t> (zero);</a:t>
            </a:r>
            <a:endParaRPr lang="ro-RO"/>
          </a:p>
          <a:p>
            <a:pPr marL="457200" indent="-457200">
              <a:buFont typeface="+mj-lt"/>
              <a:buAutoNum type="arabicPeriod"/>
            </a:pPr>
            <a:r>
              <a:rPr lang="ro-RO"/>
              <a:t>fiecare element de circuit trebuie să fie conectat cel puțin în două noduri (sau mai multe în funcție de tipul de componentă);</a:t>
            </a:r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D32490B-89C0-4B82-BC59-9BF07848D54D}" type="datetime1">
              <a:rPr lang="en-US" smtClean="0"/>
              <a:t>10/22/2020</a:t>
            </a:fld>
            <a:endParaRPr lang="en-US"/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3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6B5A05C-81F5-4E8A-B13B-8EDE938FE12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63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br>
              <a:rPr kumimoji="0" lang="ro-RO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</a:br>
            <a:r>
              <a:rPr kumimoji="0" lang="ro-RO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CONDENSATOARE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600"/>
              <a:t>Sensul tensiunii pe condensator este de la terminalul 1 la terminalul 2:</a:t>
            </a:r>
            <a:endParaRPr lang="en-US" sz="26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8322-DC6F-4BDD-A9D7-4B5DDC3613F1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94DB08-0952-47CA-A0D2-8AA512998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84" y="2392081"/>
            <a:ext cx="3292316" cy="18749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A31BE4-FA53-4905-9971-33D3D90C2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93" y="4374215"/>
            <a:ext cx="3218498" cy="18749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8843AC-E4B8-4836-A0B5-0CFF1623E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481" y="2286882"/>
            <a:ext cx="7280910" cy="26174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CB2AB8-62C8-4247-A391-27D89BB63482}"/>
              </a:ext>
            </a:extLst>
          </p:cNvPr>
          <p:cNvSpPr txBox="1"/>
          <p:nvPr/>
        </p:nvSpPr>
        <p:spPr>
          <a:xfrm>
            <a:off x="4672482" y="5124659"/>
            <a:ext cx="702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/>
              <a:t>Pentru valorile de pe schemă, tensiunea pe condensator se modifică exponențial și din -5V, valoarea inițială, devine 10V, valoarea finală.</a:t>
            </a:r>
          </a:p>
        </p:txBody>
      </p:sp>
    </p:spTree>
    <p:extLst>
      <p:ext uri="{BB962C8B-B14F-4D97-AF65-F5344CB8AC3E}">
        <p14:creationId xmlns:p14="http://schemas.microsoft.com/office/powerpoint/2010/main" val="1043069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br>
              <a:rPr kumimoji="0" lang="ro-RO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</a:br>
            <a:r>
              <a:rPr kumimoji="0" lang="ro-RO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BOBINE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o-RO" sz="2600">
              <a:latin typeface="UT Sans" panose="00000500000000000000" pitchFamily="50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o-RO" sz="2600">
              <a:latin typeface="UT Sans" panose="00000500000000000000" pitchFamily="50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o-RO" sz="2600">
              <a:latin typeface="UT Sans" panose="00000500000000000000" pitchFamily="50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o-RO" sz="2200" b="1">
              <a:solidFill>
                <a:srgbClr val="7030A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o-RO" sz="3200" b="1">
                <a:solidFill>
                  <a:srgbClr val="002060"/>
                </a:solidFill>
                <a:highlight>
                  <a:srgbClr val="FFFF00"/>
                </a:highlight>
              </a:rPr>
              <a:t>L</a:t>
            </a:r>
            <a:r>
              <a:rPr lang="ro-RO" sz="3200" b="1" i="1">
                <a:solidFill>
                  <a:srgbClr val="002060"/>
                </a:solidFill>
                <a:highlight>
                  <a:srgbClr val="FFFF00"/>
                </a:highlight>
              </a:rPr>
              <a:t>nume</a:t>
            </a:r>
            <a:r>
              <a:rPr lang="ro-RO" sz="3200" b="1">
                <a:solidFill>
                  <a:srgbClr val="002060"/>
                </a:solidFill>
                <a:highlight>
                  <a:srgbClr val="FFFF00"/>
                </a:highlight>
              </a:rPr>
              <a:t>   </a:t>
            </a:r>
            <a:r>
              <a:rPr lang="ro-RO" sz="3200" b="1" i="1">
                <a:solidFill>
                  <a:srgbClr val="002060"/>
                </a:solidFill>
                <a:highlight>
                  <a:srgbClr val="FFFF00"/>
                </a:highlight>
              </a:rPr>
              <a:t>nod</a:t>
            </a:r>
            <a:r>
              <a:rPr lang="ro-RO" sz="3200" b="1">
                <a:solidFill>
                  <a:srgbClr val="002060"/>
                </a:solidFill>
                <a:highlight>
                  <a:srgbClr val="FFFF00"/>
                </a:highlight>
              </a:rPr>
              <a:t>1   </a:t>
            </a:r>
            <a:r>
              <a:rPr lang="ro-RO" sz="3200" b="1" i="1">
                <a:solidFill>
                  <a:srgbClr val="002060"/>
                </a:solidFill>
                <a:highlight>
                  <a:srgbClr val="FFFF00"/>
                </a:highlight>
              </a:rPr>
              <a:t>nod</a:t>
            </a:r>
            <a:r>
              <a:rPr lang="ro-RO" sz="3200" b="1">
                <a:solidFill>
                  <a:srgbClr val="002060"/>
                </a:solidFill>
                <a:highlight>
                  <a:srgbClr val="FFFF00"/>
                </a:highlight>
              </a:rPr>
              <a:t>2   </a:t>
            </a:r>
            <a:r>
              <a:rPr lang="ro-RO" sz="3200" b="1" i="1">
                <a:solidFill>
                  <a:srgbClr val="002060"/>
                </a:solidFill>
                <a:highlight>
                  <a:srgbClr val="FFFF00"/>
                </a:highlight>
              </a:rPr>
              <a:t>valoare_l</a:t>
            </a:r>
            <a:r>
              <a:rPr lang="ro-RO" sz="3200" b="1">
                <a:solidFill>
                  <a:srgbClr val="002060"/>
                </a:solidFill>
                <a:highlight>
                  <a:srgbClr val="FFFF00"/>
                </a:highlight>
              </a:rPr>
              <a:t>   </a:t>
            </a:r>
            <a:r>
              <a:rPr lang="en-US" sz="3200" b="1">
                <a:solidFill>
                  <a:srgbClr val="002060"/>
                </a:solidFill>
                <a:highlight>
                  <a:srgbClr val="FFFF00"/>
                </a:highlight>
              </a:rPr>
              <a:t>&lt;IC=</a:t>
            </a:r>
            <a:r>
              <a:rPr lang="en-US" sz="3200" b="1" i="1">
                <a:solidFill>
                  <a:srgbClr val="002060"/>
                </a:solidFill>
                <a:highlight>
                  <a:srgbClr val="FFFF00"/>
                </a:highlight>
              </a:rPr>
              <a:t>I</a:t>
            </a:r>
            <a:r>
              <a:rPr lang="en-US" sz="3200" b="1" i="1" baseline="-25000">
                <a:solidFill>
                  <a:srgbClr val="002060"/>
                </a:solidFill>
                <a:highlight>
                  <a:srgbClr val="FFFF00"/>
                </a:highlight>
              </a:rPr>
              <a:t>L0</a:t>
            </a:r>
            <a:r>
              <a:rPr lang="en-US" sz="3200" b="1">
                <a:solidFill>
                  <a:srgbClr val="002060"/>
                </a:solidFill>
                <a:highlight>
                  <a:srgbClr val="FFFF00"/>
                </a:highlight>
              </a:rPr>
              <a:t>&gt;</a:t>
            </a:r>
            <a:endParaRPr lang="ro-RO" sz="3200" b="1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o-RO" sz="2400" b="1">
                <a:solidFill>
                  <a:srgbClr val="0070C0"/>
                </a:solidFill>
              </a:rPr>
              <a:t>Observații:</a:t>
            </a:r>
          </a:p>
          <a:p>
            <a:pPr eaLnBrk="1" hangingPunct="1">
              <a:lnSpc>
                <a:spcPct val="90000"/>
              </a:lnSpc>
            </a:pPr>
            <a:r>
              <a:rPr lang="ro-RO" sz="2400" b="1">
                <a:solidFill>
                  <a:srgbClr val="0070C0"/>
                </a:solidFill>
              </a:rPr>
              <a:t>IC</a:t>
            </a:r>
            <a:r>
              <a:rPr lang="ro-RO" sz="2400">
                <a:solidFill>
                  <a:srgbClr val="0070C0"/>
                </a:solidFill>
              </a:rPr>
              <a:t> este opțional şi este utilizat pentru a specifica valoarea inițială (la t=0) a curentului </a:t>
            </a:r>
            <a:r>
              <a:rPr lang="fr-FR" sz="2400" i="1">
                <a:solidFill>
                  <a:srgbClr val="0070C0"/>
                </a:solidFill>
              </a:rPr>
              <a:t>I</a:t>
            </a:r>
            <a:r>
              <a:rPr lang="fr-FR" sz="2400" i="1" baseline="-25000">
                <a:solidFill>
                  <a:srgbClr val="0070C0"/>
                </a:solidFill>
              </a:rPr>
              <a:t>L0</a:t>
            </a:r>
            <a:r>
              <a:rPr lang="ro-RO" sz="2400">
                <a:solidFill>
                  <a:srgbClr val="0070C0"/>
                </a:solidFill>
              </a:rPr>
              <a:t> care trece prin bobină.</a:t>
            </a:r>
          </a:p>
          <a:p>
            <a:pPr eaLnBrk="1" hangingPunct="1">
              <a:lnSpc>
                <a:spcPct val="90000"/>
              </a:lnSpc>
            </a:pPr>
            <a:r>
              <a:rPr lang="ro-RO" sz="2400">
                <a:solidFill>
                  <a:srgbClr val="0070C0"/>
                </a:solidFill>
              </a:rPr>
              <a:t>Opțiunea IC=</a:t>
            </a:r>
            <a:r>
              <a:rPr lang="ro-RO" sz="2400" i="1">
                <a:solidFill>
                  <a:srgbClr val="0070C0"/>
                </a:solidFill>
              </a:rPr>
              <a:t> I</a:t>
            </a:r>
            <a:r>
              <a:rPr lang="ro-RO" sz="2400" i="1" baseline="-25000">
                <a:solidFill>
                  <a:srgbClr val="0070C0"/>
                </a:solidFill>
              </a:rPr>
              <a:t>L0</a:t>
            </a:r>
            <a:r>
              <a:rPr lang="ro-RO" sz="2400">
                <a:solidFill>
                  <a:srgbClr val="0070C0"/>
                </a:solidFill>
              </a:rPr>
              <a:t> este folosită numai atunci când în declarația </a:t>
            </a:r>
            <a:r>
              <a:rPr lang="ro-RO" sz="2400" b="1">
                <a:solidFill>
                  <a:srgbClr val="0070C0"/>
                </a:solidFill>
              </a:rPr>
              <a:t>.TRAN</a:t>
            </a:r>
            <a:r>
              <a:rPr lang="ro-RO" sz="2400">
                <a:solidFill>
                  <a:srgbClr val="0070C0"/>
                </a:solidFill>
              </a:rPr>
              <a:t> (analiză în timp) este specificat </a:t>
            </a:r>
            <a:r>
              <a:rPr lang="ro-RO" sz="2400" b="1">
                <a:solidFill>
                  <a:srgbClr val="0070C0"/>
                </a:solidFill>
              </a:rPr>
              <a:t>UIC</a:t>
            </a:r>
            <a:r>
              <a:rPr lang="ro-RO" sz="2400">
                <a:solidFill>
                  <a:srgbClr val="0070C0"/>
                </a:solidFill>
              </a:rPr>
              <a:t> (</a:t>
            </a:r>
            <a:r>
              <a:rPr lang="ro-RO" sz="2400" b="1" i="1">
                <a:solidFill>
                  <a:srgbClr val="0070C0"/>
                </a:solidFill>
              </a:rPr>
              <a:t>U</a:t>
            </a:r>
            <a:r>
              <a:rPr lang="ro-RO" sz="2400" i="1">
                <a:solidFill>
                  <a:srgbClr val="0070C0"/>
                </a:solidFill>
              </a:rPr>
              <a:t>se </a:t>
            </a:r>
            <a:r>
              <a:rPr lang="ro-RO" sz="2400" b="1" i="1">
                <a:solidFill>
                  <a:srgbClr val="0070C0"/>
                </a:solidFill>
              </a:rPr>
              <a:t>I</a:t>
            </a:r>
            <a:r>
              <a:rPr lang="ro-RO" sz="2400" i="1">
                <a:solidFill>
                  <a:srgbClr val="0070C0"/>
                </a:solidFill>
              </a:rPr>
              <a:t>nitial </a:t>
            </a:r>
            <a:r>
              <a:rPr lang="ro-RO" sz="2400" b="1" i="1">
                <a:solidFill>
                  <a:srgbClr val="0070C0"/>
                </a:solidFill>
              </a:rPr>
              <a:t>C</a:t>
            </a:r>
            <a:r>
              <a:rPr lang="ro-RO" sz="2400" i="1">
                <a:solidFill>
                  <a:srgbClr val="0070C0"/>
                </a:solidFill>
              </a:rPr>
              <a:t>onditions</a:t>
            </a:r>
            <a:r>
              <a:rPr lang="ro-RO" sz="2400">
                <a:solidFill>
                  <a:srgbClr val="0070C0"/>
                </a:solidFill>
              </a:rPr>
              <a:t> – foloseşte condițiile inițiale).</a:t>
            </a:r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2969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A2355F0-9502-402D-B2A4-511054FA177D}" type="datetime1">
              <a:rPr lang="en-US" smtClean="0"/>
              <a:t>10/22/2020</a:t>
            </a:fld>
            <a:endParaRPr lang="en-US"/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3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13ABF43-6384-4F12-9886-5AF522D81F5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7894" name="Picture 2" descr="2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6568" y="1600200"/>
            <a:ext cx="34067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032" y="2028825"/>
            <a:ext cx="2438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1892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>
              <a:buNone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>
              <a:buNone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>
              <a:buNone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>
              <a:buNone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>
              <a:buNone/>
              <a:defRPr/>
            </a:pPr>
            <a:endParaRPr lang="ro-RO" sz="2000" b="1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marL="365760" indent="-256032">
              <a:buNone/>
              <a:defRPr/>
            </a:pPr>
            <a:endParaRPr lang="ro-RO" sz="2000" b="1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marL="365760" indent="-256032" algn="ctr">
              <a:buNone/>
              <a:defRPr/>
            </a:pPr>
            <a:r>
              <a:rPr lang="ro-RO" sz="2600" b="1">
                <a:solidFill>
                  <a:srgbClr val="002060"/>
                </a:solidFill>
                <a:highlight>
                  <a:srgbClr val="FFFF00"/>
                </a:highlight>
              </a:rPr>
              <a:t>V</a:t>
            </a:r>
            <a:r>
              <a:rPr lang="ro-RO" sz="2600" b="1" i="1">
                <a:solidFill>
                  <a:srgbClr val="002060"/>
                </a:solidFill>
                <a:highlight>
                  <a:srgbClr val="FFFF00"/>
                </a:highlight>
              </a:rPr>
              <a:t>nume</a:t>
            </a:r>
            <a:r>
              <a:rPr lang="ro-RO" sz="2600" b="1">
                <a:solidFill>
                  <a:srgbClr val="002060"/>
                </a:solidFill>
                <a:highlight>
                  <a:srgbClr val="FFFF00"/>
                </a:highlight>
              </a:rPr>
              <a:t>...</a:t>
            </a:r>
            <a:r>
              <a:rPr lang="ro-RO" sz="2600" b="1" i="1">
                <a:solidFill>
                  <a:srgbClr val="002060"/>
                </a:solidFill>
                <a:highlight>
                  <a:srgbClr val="FFFF00"/>
                </a:highlight>
              </a:rPr>
              <a:t>  nod</a:t>
            </a:r>
            <a:r>
              <a:rPr lang="ro-RO" sz="2600" b="1">
                <a:solidFill>
                  <a:srgbClr val="002060"/>
                </a:solidFill>
                <a:highlight>
                  <a:srgbClr val="FFFF00"/>
                </a:highlight>
              </a:rPr>
              <a:t>1   </a:t>
            </a:r>
            <a:r>
              <a:rPr lang="ro-RO" sz="2600" b="1" i="1">
                <a:solidFill>
                  <a:srgbClr val="002060"/>
                </a:solidFill>
                <a:highlight>
                  <a:srgbClr val="FFFF00"/>
                </a:highlight>
              </a:rPr>
              <a:t>nod</a:t>
            </a:r>
            <a:r>
              <a:rPr lang="ro-RO" sz="2600" b="1">
                <a:solidFill>
                  <a:srgbClr val="002060"/>
                </a:solidFill>
                <a:highlight>
                  <a:srgbClr val="FFFF00"/>
                </a:highlight>
              </a:rPr>
              <a:t>2   &lt;&lt;DC&gt;…</a:t>
            </a:r>
            <a:r>
              <a:rPr lang="ro-RO" sz="2600" b="1" i="1">
                <a:solidFill>
                  <a:srgbClr val="002060"/>
                </a:solidFill>
                <a:highlight>
                  <a:srgbClr val="FFFF00"/>
                </a:highlight>
              </a:rPr>
              <a:t>valoare_c.c.</a:t>
            </a:r>
            <a:r>
              <a:rPr lang="ro-RO" sz="2600" b="1">
                <a:solidFill>
                  <a:srgbClr val="002060"/>
                </a:solidFill>
                <a:highlight>
                  <a:srgbClr val="FFFF00"/>
                </a:highlight>
              </a:rPr>
              <a:t>&gt; &lt;AC  &lt;</a:t>
            </a:r>
            <a:r>
              <a:rPr lang="ro-RO" sz="2600" b="1" i="1">
                <a:solidFill>
                  <a:srgbClr val="002060"/>
                </a:solidFill>
                <a:highlight>
                  <a:srgbClr val="FFFF00"/>
                </a:highlight>
              </a:rPr>
              <a:t>modul_c.a.</a:t>
            </a:r>
          </a:p>
          <a:p>
            <a:pPr marL="365760" indent="-256032" algn="ctr">
              <a:buNone/>
              <a:defRPr/>
            </a:pPr>
            <a:r>
              <a:rPr lang="ro-RO" sz="2600" b="1" i="1">
                <a:solidFill>
                  <a:srgbClr val="002060"/>
                </a:solidFill>
                <a:highlight>
                  <a:srgbClr val="FFFF00"/>
                </a:highlight>
              </a:rPr>
              <a:t>+</a:t>
            </a:r>
            <a:r>
              <a:rPr lang="ro-RO" sz="2600" b="1">
                <a:solidFill>
                  <a:srgbClr val="002060"/>
                </a:solidFill>
                <a:highlight>
                  <a:srgbClr val="FFFF00"/>
                </a:highlight>
              </a:rPr>
              <a:t> &lt;</a:t>
            </a:r>
            <a:r>
              <a:rPr lang="ro-RO" sz="2600" b="1" i="1">
                <a:solidFill>
                  <a:srgbClr val="002060"/>
                </a:solidFill>
                <a:highlight>
                  <a:srgbClr val="FFFF00"/>
                </a:highlight>
              </a:rPr>
              <a:t>fază_c.a.</a:t>
            </a:r>
            <a:r>
              <a:rPr lang="ro-RO" sz="2600" b="1">
                <a:solidFill>
                  <a:srgbClr val="002060"/>
                </a:solidFill>
                <a:highlight>
                  <a:srgbClr val="FFFF00"/>
                </a:highlight>
              </a:rPr>
              <a:t>&gt;</a:t>
            </a:r>
            <a:r>
              <a:rPr lang="en-US" sz="2600" b="1">
                <a:solidFill>
                  <a:srgbClr val="002060"/>
                </a:solidFill>
                <a:highlight>
                  <a:srgbClr val="FFFF00"/>
                </a:highlight>
              </a:rPr>
              <a:t> &lt;</a:t>
            </a:r>
            <a:r>
              <a:rPr lang="en-US" sz="2600" b="1" i="1">
                <a:solidFill>
                  <a:srgbClr val="002060"/>
                </a:solidFill>
                <a:highlight>
                  <a:srgbClr val="FFFF00"/>
                </a:highlight>
              </a:rPr>
              <a:t>TRAN_</a:t>
            </a:r>
            <a:r>
              <a:rPr lang="ro-RO" sz="2600" b="1" i="1">
                <a:solidFill>
                  <a:srgbClr val="002060"/>
                </a:solidFill>
                <a:highlight>
                  <a:srgbClr val="FFFF00"/>
                </a:highlight>
              </a:rPr>
              <a:t>funcție</a:t>
            </a:r>
            <a:r>
              <a:rPr lang="ro-RO" sz="2600" b="1">
                <a:solidFill>
                  <a:srgbClr val="002060"/>
                </a:solidFill>
                <a:highlight>
                  <a:srgbClr val="FFFF00"/>
                </a:highlight>
              </a:rPr>
              <a:t>   </a:t>
            </a:r>
            <a:r>
              <a:rPr lang="en-US" sz="2600" b="1">
                <a:solidFill>
                  <a:srgbClr val="002060"/>
                </a:solidFill>
                <a:highlight>
                  <a:srgbClr val="FFFF00"/>
                </a:highlight>
              </a:rPr>
              <a:t>&lt;</a:t>
            </a:r>
            <a:r>
              <a:rPr lang="en-US" sz="2600" b="1" i="1">
                <a:solidFill>
                  <a:srgbClr val="002060"/>
                </a:solidFill>
                <a:highlight>
                  <a:srgbClr val="FFFF00"/>
                </a:highlight>
              </a:rPr>
              <a:t>valoare</a:t>
            </a:r>
            <a:r>
              <a:rPr lang="en-US" sz="2600" b="1">
                <a:solidFill>
                  <a:srgbClr val="002060"/>
                </a:solidFill>
                <a:highlight>
                  <a:srgbClr val="FFFF00"/>
                </a:highlight>
              </a:rPr>
              <a:t>1 &lt;</a:t>
            </a:r>
            <a:r>
              <a:rPr lang="en-US" sz="2600" b="1" i="1">
                <a:solidFill>
                  <a:srgbClr val="002060"/>
                </a:solidFill>
                <a:highlight>
                  <a:srgbClr val="FFFF00"/>
                </a:highlight>
              </a:rPr>
              <a:t>valoare</a:t>
            </a:r>
            <a:r>
              <a:rPr lang="en-US" sz="2600" b="1">
                <a:solidFill>
                  <a:srgbClr val="002060"/>
                </a:solidFill>
                <a:highlight>
                  <a:srgbClr val="FFFF00"/>
                </a:highlight>
              </a:rPr>
              <a:t>2…&gt;&gt;&gt;</a:t>
            </a:r>
            <a:endParaRPr lang="ro-RO" sz="2600" b="1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marL="365760" indent="-256032" algn="ctr">
              <a:buNone/>
              <a:defRPr/>
            </a:pPr>
            <a:endParaRPr lang="ro-RO" sz="2600" b="1">
              <a:solidFill>
                <a:srgbClr val="002060"/>
              </a:solidFill>
            </a:endParaRPr>
          </a:p>
          <a:p>
            <a:pPr marL="365760" indent="-256032" algn="ctr">
              <a:buNone/>
              <a:defRPr/>
            </a:pPr>
            <a:r>
              <a:rPr lang="ro-RO" sz="2600" b="1">
                <a:solidFill>
                  <a:srgbClr val="002060"/>
                </a:solidFill>
                <a:highlight>
                  <a:srgbClr val="FFFF00"/>
                </a:highlight>
              </a:rPr>
              <a:t>I</a:t>
            </a:r>
            <a:r>
              <a:rPr lang="ro-RO" sz="2600" b="1" i="1">
                <a:solidFill>
                  <a:srgbClr val="002060"/>
                </a:solidFill>
                <a:highlight>
                  <a:srgbClr val="FFFF00"/>
                </a:highlight>
              </a:rPr>
              <a:t>nume</a:t>
            </a:r>
            <a:r>
              <a:rPr lang="ro-RO" sz="2600" b="1">
                <a:solidFill>
                  <a:srgbClr val="002060"/>
                </a:solidFill>
                <a:highlight>
                  <a:srgbClr val="FFFF00"/>
                </a:highlight>
              </a:rPr>
              <a:t>...</a:t>
            </a:r>
            <a:r>
              <a:rPr lang="ro-RO" sz="2600" b="1" i="1">
                <a:solidFill>
                  <a:srgbClr val="002060"/>
                </a:solidFill>
                <a:highlight>
                  <a:srgbClr val="FFFF00"/>
                </a:highlight>
              </a:rPr>
              <a:t>  nod</a:t>
            </a:r>
            <a:r>
              <a:rPr lang="ro-RO" sz="2600" b="1">
                <a:solidFill>
                  <a:srgbClr val="002060"/>
                </a:solidFill>
                <a:highlight>
                  <a:srgbClr val="FFFF00"/>
                </a:highlight>
              </a:rPr>
              <a:t>1   </a:t>
            </a:r>
            <a:r>
              <a:rPr lang="ro-RO" sz="2600" b="1" i="1">
                <a:solidFill>
                  <a:srgbClr val="002060"/>
                </a:solidFill>
                <a:highlight>
                  <a:srgbClr val="FFFF00"/>
                </a:highlight>
              </a:rPr>
              <a:t>nod</a:t>
            </a:r>
            <a:r>
              <a:rPr lang="ro-RO" sz="2600" b="1">
                <a:solidFill>
                  <a:srgbClr val="002060"/>
                </a:solidFill>
                <a:highlight>
                  <a:srgbClr val="FFFF00"/>
                </a:highlight>
              </a:rPr>
              <a:t>2   &lt;&lt;DC&gt;…</a:t>
            </a:r>
            <a:r>
              <a:rPr lang="ro-RO" sz="2600" b="1" i="1">
                <a:solidFill>
                  <a:srgbClr val="002060"/>
                </a:solidFill>
                <a:highlight>
                  <a:srgbClr val="FFFF00"/>
                </a:highlight>
              </a:rPr>
              <a:t>valoare_c.c.</a:t>
            </a:r>
            <a:r>
              <a:rPr lang="ro-RO" sz="2600" b="1">
                <a:solidFill>
                  <a:srgbClr val="002060"/>
                </a:solidFill>
                <a:highlight>
                  <a:srgbClr val="FFFF00"/>
                </a:highlight>
              </a:rPr>
              <a:t>&gt; &lt;AC  &lt;</a:t>
            </a:r>
            <a:r>
              <a:rPr lang="ro-RO" sz="2600" b="1" i="1">
                <a:solidFill>
                  <a:srgbClr val="002060"/>
                </a:solidFill>
                <a:highlight>
                  <a:srgbClr val="FFFF00"/>
                </a:highlight>
              </a:rPr>
              <a:t>modul_c.a.</a:t>
            </a:r>
          </a:p>
          <a:p>
            <a:pPr marL="365760" indent="-256032" algn="ctr">
              <a:buNone/>
              <a:defRPr/>
            </a:pPr>
            <a:r>
              <a:rPr lang="ro-RO" sz="2600" b="1" i="1">
                <a:solidFill>
                  <a:srgbClr val="002060"/>
                </a:solidFill>
                <a:highlight>
                  <a:srgbClr val="FFFF00"/>
                </a:highlight>
              </a:rPr>
              <a:t>+</a:t>
            </a:r>
            <a:r>
              <a:rPr lang="ro-RO" sz="2600" b="1">
                <a:solidFill>
                  <a:srgbClr val="002060"/>
                </a:solidFill>
                <a:highlight>
                  <a:srgbClr val="FFFF00"/>
                </a:highlight>
              </a:rPr>
              <a:t> &lt;</a:t>
            </a:r>
            <a:r>
              <a:rPr lang="ro-RO" sz="2600" b="1" i="1">
                <a:solidFill>
                  <a:srgbClr val="002060"/>
                </a:solidFill>
                <a:highlight>
                  <a:srgbClr val="FFFF00"/>
                </a:highlight>
              </a:rPr>
              <a:t>fază_c.a.</a:t>
            </a:r>
            <a:r>
              <a:rPr lang="ro-RO" sz="2600" b="1">
                <a:solidFill>
                  <a:srgbClr val="002060"/>
                </a:solidFill>
                <a:highlight>
                  <a:srgbClr val="FFFF00"/>
                </a:highlight>
              </a:rPr>
              <a:t>&gt;</a:t>
            </a:r>
            <a:r>
              <a:rPr lang="en-US" sz="2600" b="1">
                <a:solidFill>
                  <a:srgbClr val="002060"/>
                </a:solidFill>
                <a:highlight>
                  <a:srgbClr val="FFFF00"/>
                </a:highlight>
              </a:rPr>
              <a:t> &lt;</a:t>
            </a:r>
            <a:r>
              <a:rPr lang="en-US" sz="2600" b="1" i="1">
                <a:solidFill>
                  <a:srgbClr val="002060"/>
                </a:solidFill>
                <a:highlight>
                  <a:srgbClr val="FFFF00"/>
                </a:highlight>
              </a:rPr>
              <a:t>TRAN_</a:t>
            </a:r>
            <a:r>
              <a:rPr lang="ro-RO" sz="2600" b="1" i="1">
                <a:solidFill>
                  <a:srgbClr val="002060"/>
                </a:solidFill>
                <a:highlight>
                  <a:srgbClr val="FFFF00"/>
                </a:highlight>
              </a:rPr>
              <a:t>funcție</a:t>
            </a:r>
            <a:r>
              <a:rPr lang="ro-RO" sz="2600" b="1">
                <a:solidFill>
                  <a:srgbClr val="002060"/>
                </a:solidFill>
                <a:highlight>
                  <a:srgbClr val="FFFF00"/>
                </a:highlight>
              </a:rPr>
              <a:t>   </a:t>
            </a:r>
            <a:r>
              <a:rPr lang="en-US" sz="2600" b="1">
                <a:solidFill>
                  <a:srgbClr val="002060"/>
                </a:solidFill>
                <a:highlight>
                  <a:srgbClr val="FFFF00"/>
                </a:highlight>
              </a:rPr>
              <a:t>&lt;</a:t>
            </a:r>
            <a:r>
              <a:rPr lang="en-US" sz="2600" b="1" i="1">
                <a:solidFill>
                  <a:srgbClr val="002060"/>
                </a:solidFill>
                <a:highlight>
                  <a:srgbClr val="FFFF00"/>
                </a:highlight>
              </a:rPr>
              <a:t>valoare</a:t>
            </a:r>
            <a:r>
              <a:rPr lang="en-US" sz="2600" b="1">
                <a:solidFill>
                  <a:srgbClr val="002060"/>
                </a:solidFill>
                <a:highlight>
                  <a:srgbClr val="FFFF00"/>
                </a:highlight>
              </a:rPr>
              <a:t>1 &lt;</a:t>
            </a:r>
            <a:r>
              <a:rPr lang="en-US" sz="2600" b="1" i="1">
                <a:solidFill>
                  <a:srgbClr val="002060"/>
                </a:solidFill>
                <a:highlight>
                  <a:srgbClr val="FFFF00"/>
                </a:highlight>
              </a:rPr>
              <a:t>valoare</a:t>
            </a:r>
            <a:r>
              <a:rPr lang="en-US" sz="2600" b="1">
                <a:solidFill>
                  <a:srgbClr val="002060"/>
                </a:solidFill>
                <a:highlight>
                  <a:srgbClr val="FFFF00"/>
                </a:highlight>
              </a:rPr>
              <a:t>2…&gt;&gt;&gt;</a:t>
            </a:r>
          </a:p>
          <a:p>
            <a:pPr marL="365760" indent="-256032">
              <a:buNone/>
              <a:defRPr/>
            </a:pP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072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D9C773A-8EE7-4086-971F-AFC8A8C0CE22}" type="datetime1">
              <a:rPr lang="en-US" smtClean="0"/>
              <a:t>10/22/2020</a:t>
            </a:fld>
            <a:endParaRPr lang="en-US"/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3</a:t>
            </a:r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A23F4E3-EE8D-4D57-B342-8BA58E655A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38918" name="Picture 2" descr="2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1"/>
            <a:ext cx="48768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793876"/>
            <a:ext cx="40526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44F4830-A96F-4035-85E7-336F4DBD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br>
              <a:rPr kumimoji="0" lang="ro-R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Surse de polarizare şi de semnal independente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691754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br>
              <a:rPr kumimoji="0" lang="ro-R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Surse de polarizare şi de semnal independente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Sursele independente sunt folosite pentru a descrie polarizările şi semnalele din cele trei moduri de analiză în SPICE: de c.c. (DC), tranzitorie (în domeniul timp) şi de semnal mic de c.a. (AC);</a:t>
            </a:r>
          </a:p>
          <a:p>
            <a:r>
              <a:rPr lang="ro-RO" i="1"/>
              <a:t>modul_c.a. </a:t>
            </a:r>
            <a:r>
              <a:rPr lang="ro-RO"/>
              <a:t>şi </a:t>
            </a:r>
            <a:r>
              <a:rPr lang="ro-RO" i="1"/>
              <a:t>fază_c.a.</a:t>
            </a:r>
            <a:r>
              <a:rPr lang="ro-RO"/>
              <a:t> reprezintă amplitudinea şi faza (în grade) ale unei tensiuni </a:t>
            </a:r>
            <a:r>
              <a:rPr lang="en-US"/>
              <a:t>de semnal mic (</a:t>
            </a:r>
            <a:r>
              <a:rPr lang="ro-RO"/>
              <a:t>tensiune </a:t>
            </a:r>
            <a:r>
              <a:rPr lang="en-US"/>
              <a:t>alternativ</a:t>
            </a:r>
            <a:r>
              <a:rPr lang="ro-RO"/>
              <a:t>ă</a:t>
            </a:r>
            <a:r>
              <a:rPr lang="en-US"/>
              <a:t>) </a:t>
            </a:r>
            <a:r>
              <a:rPr lang="ro-RO"/>
              <a:t>sau ale unui curent de semnal mic (curent alternativ);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CAA6-DA05-4FC2-B42A-26CE3D8D74CF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2F752C-082E-4D33-B067-AF5531148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180" y="4562029"/>
            <a:ext cx="6087639" cy="15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76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br>
              <a:rPr kumimoji="0" lang="ro-R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Surse de polarizare şi de semnal independente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/>
              <a:t>Pentru analiza de semnal mare în domeniul timp SPICE oferă 5 tipuri de semnale dependente de timp:</a:t>
            </a:r>
          </a:p>
          <a:p>
            <a:pPr lvl="1"/>
            <a:r>
              <a:rPr lang="ro-RO"/>
              <a:t>Impuls (</a:t>
            </a:r>
            <a:r>
              <a:rPr lang="ro-RO" b="1"/>
              <a:t>PULSE</a:t>
            </a:r>
            <a:r>
              <a:rPr lang="ro-RO"/>
              <a:t>)</a:t>
            </a:r>
          </a:p>
          <a:p>
            <a:pPr lvl="1"/>
            <a:r>
              <a:rPr lang="ro-RO"/>
              <a:t>Exponențial (</a:t>
            </a:r>
            <a:r>
              <a:rPr lang="ro-RO" b="1"/>
              <a:t>EXP</a:t>
            </a:r>
            <a:r>
              <a:rPr lang="ro-RO"/>
              <a:t>onential)</a:t>
            </a:r>
          </a:p>
          <a:p>
            <a:pPr lvl="1"/>
            <a:r>
              <a:rPr lang="ro-RO"/>
              <a:t>Sinusoidal (</a:t>
            </a:r>
            <a:r>
              <a:rPr lang="ro-RO" b="1"/>
              <a:t>SIN</a:t>
            </a:r>
            <a:r>
              <a:rPr lang="ro-RO"/>
              <a:t>usoidal)</a:t>
            </a:r>
          </a:p>
          <a:p>
            <a:pPr lvl="1"/>
            <a:r>
              <a:rPr lang="ro-RO"/>
              <a:t>Formă de undă aproximată prin segmente de dreaptă (</a:t>
            </a:r>
            <a:r>
              <a:rPr lang="ro-RO" b="1"/>
              <a:t>PWL</a:t>
            </a:r>
            <a:r>
              <a:rPr lang="ro-RO"/>
              <a:t> - PieceWise Linear)</a:t>
            </a:r>
          </a:p>
          <a:p>
            <a:pPr lvl="1"/>
            <a:r>
              <a:rPr lang="ro-RO"/>
              <a:t>Semnal sinusoidal modulat în frecvență cu un alt semnal sinusoidal </a:t>
            </a:r>
            <a:br>
              <a:rPr lang="ro-RO"/>
            </a:br>
            <a:r>
              <a:rPr lang="ro-RO"/>
              <a:t>(</a:t>
            </a:r>
            <a:r>
              <a:rPr lang="ro-RO" b="1"/>
              <a:t>SFFM</a:t>
            </a:r>
            <a:r>
              <a:rPr lang="ro-RO"/>
              <a:t> – Single-Frequency Frequency-Modulated)</a:t>
            </a:r>
          </a:p>
          <a:p>
            <a:r>
              <a:rPr lang="ro-RO"/>
              <a:t>Într-o declarație de sursă specificația </a:t>
            </a:r>
            <a:r>
              <a:rPr lang="ro-RO">
                <a:solidFill>
                  <a:srgbClr val="0070C0"/>
                </a:solidFill>
              </a:rPr>
              <a:t>TRAN_funcție</a:t>
            </a:r>
            <a:r>
              <a:rPr lang="ro-RO"/>
              <a:t> conține un cuvânt cheie care specifică una din cele 5 funcții şi un set de parametrii.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74C8-CFC8-4AAD-ADB2-4293F5A12F1E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47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Funcția impuls - PULSE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o-RO" b="1">
                <a:solidFill>
                  <a:srgbClr val="0070C0"/>
                </a:solidFill>
                <a:highlight>
                  <a:srgbClr val="FFFF00"/>
                </a:highlight>
              </a:rPr>
              <a:t>PULSE (V1   V2   </a:t>
            </a:r>
            <a:r>
              <a:rPr lang="en-US" b="1">
                <a:solidFill>
                  <a:srgbClr val="0070C0"/>
                </a:solidFill>
                <a:highlight>
                  <a:srgbClr val="FFFF00"/>
                </a:highlight>
              </a:rPr>
              <a:t>TD   TR   TF   PW   PER)</a:t>
            </a:r>
          </a:p>
          <a:p>
            <a:pPr marL="0" indent="0" algn="ctr">
              <a:buNone/>
            </a:pP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A649-C574-4C77-B51B-E8B71A37B9E3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2" descr="2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86115"/>
            <a:ext cx="51054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97330" y="3035709"/>
            <a:ext cx="44564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/>
              <a:t>V1 = valoare inițială [V sau A]</a:t>
            </a:r>
            <a:endParaRPr lang="en-US" sz="2400"/>
          </a:p>
          <a:p>
            <a:r>
              <a:rPr lang="ro-RO" sz="2400"/>
              <a:t>V2 = valoarea de palier [V sau A]</a:t>
            </a:r>
            <a:endParaRPr lang="en-US" sz="2400"/>
          </a:p>
          <a:p>
            <a:r>
              <a:rPr lang="ro-RO" sz="2400"/>
              <a:t>TD = timpul de întârziere [s]</a:t>
            </a:r>
            <a:endParaRPr lang="en-US" sz="2400"/>
          </a:p>
          <a:p>
            <a:r>
              <a:rPr lang="ro-RO" sz="2400"/>
              <a:t>TR = timpul de creştere [s]</a:t>
            </a:r>
            <a:endParaRPr lang="en-US" sz="2400"/>
          </a:p>
          <a:p>
            <a:r>
              <a:rPr lang="ro-RO" sz="2400"/>
              <a:t>TF = timpul de cădere [s]</a:t>
            </a:r>
            <a:endParaRPr lang="en-US" sz="2400"/>
          </a:p>
          <a:p>
            <a:r>
              <a:rPr lang="ro-RO" sz="2400"/>
              <a:t>PW = durata palierului [s]</a:t>
            </a:r>
            <a:endParaRPr lang="en-US" sz="2400"/>
          </a:p>
          <a:p>
            <a:r>
              <a:rPr lang="ro-RO" sz="2400"/>
              <a:t>PER = perioada [s]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040428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Funcția exponențială - EXP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3200" b="1">
                <a:solidFill>
                  <a:srgbClr val="0070C0"/>
                </a:solidFill>
                <a:highlight>
                  <a:srgbClr val="FFFF00"/>
                </a:highlight>
              </a:rPr>
              <a:t>EXP (V1  V2  &lt;TD1  TAU1  TD2  &lt;TAU2&gt;&gt;)</a:t>
            </a:r>
            <a:endParaRPr lang="en-US" sz="3200" b="1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6224-8205-40FA-BD26-95818632CCCD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36</a:t>
            </a:fld>
            <a:endParaRPr lang="en-US"/>
          </a:p>
        </p:txBody>
      </p:sp>
      <p:pic>
        <p:nvPicPr>
          <p:cNvPr id="7" name="Picture 2" descr="2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1582"/>
            <a:ext cx="81851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42670" y="2485494"/>
            <a:ext cx="38493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/>
              <a:t>V1=valoare inițială [V sau A] (valoarea implicită 0)</a:t>
            </a:r>
            <a:endParaRPr lang="en-US"/>
          </a:p>
          <a:p>
            <a:r>
              <a:rPr lang="ro-RO"/>
              <a:t>V2=valoarea de palier a impulsului [V sau A] (valoarea implicită 0)</a:t>
            </a:r>
            <a:endParaRPr lang="en-US"/>
          </a:p>
          <a:p>
            <a:r>
              <a:rPr lang="ro-RO"/>
              <a:t>TD1=timpul de întârziere la creştere [s] (valoarea implicită 0)</a:t>
            </a:r>
            <a:endParaRPr lang="en-US"/>
          </a:p>
          <a:p>
            <a:r>
              <a:rPr lang="ro-RO"/>
              <a:t>TAU1=constanta de timp la creştere [s] (valoarea implicită TPAS)</a:t>
            </a:r>
            <a:endParaRPr lang="en-US"/>
          </a:p>
          <a:p>
            <a:r>
              <a:rPr lang="ro-RO"/>
              <a:t>TD2=timpul de întârziere la descreştere [s] (valoarea implicită TD1+TPAS)</a:t>
            </a:r>
            <a:endParaRPr lang="en-US"/>
          </a:p>
          <a:p>
            <a:r>
              <a:rPr lang="ro-RO"/>
              <a:t>TAU2=constanta de timp la descreştere [s] (valoarea implicită TPAS)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59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Funcția sinusoidală - SIN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o-RO" sz="3200" b="1">
                <a:solidFill>
                  <a:srgbClr val="0070C0"/>
                </a:solidFill>
                <a:highlight>
                  <a:srgbClr val="FFFF00"/>
                </a:highlight>
              </a:rPr>
              <a:t>SIN (VO  VA  &lt;F  &lt;TD  &lt;DF  &lt;THETA&gt;&gt;&gt;&gt;)</a:t>
            </a:r>
            <a:endParaRPr lang="en-US" sz="3200" b="1">
              <a:solidFill>
                <a:srgbClr val="0070C0"/>
              </a:solidFill>
              <a:highlight>
                <a:srgbClr val="FFFF00"/>
              </a:highlight>
            </a:endParaRPr>
          </a:p>
          <a:p>
            <a:pPr marL="0" indent="0" algn="ctr">
              <a:buNone/>
            </a:pP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6E08-F606-4A09-9B98-BFAFA80D38FC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1" descr="2-7ver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124" y="2755666"/>
            <a:ext cx="528830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43577" y="2736557"/>
            <a:ext cx="51289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/>
              <a:t>VO = valoarea de offset [V sau A] </a:t>
            </a:r>
          </a:p>
          <a:p>
            <a:r>
              <a:rPr lang="ro-RO" sz="2000"/>
              <a:t>(valoarea implicită = 0)</a:t>
            </a:r>
            <a:endParaRPr lang="en-US" sz="2000"/>
          </a:p>
          <a:p>
            <a:r>
              <a:rPr lang="ro-RO" sz="2000"/>
              <a:t>VA = amplitudinea [V sau A] </a:t>
            </a:r>
          </a:p>
          <a:p>
            <a:r>
              <a:rPr lang="ro-RO" sz="2000"/>
              <a:t>(valoarea implicită = 0)</a:t>
            </a:r>
            <a:endParaRPr lang="en-US" sz="2000"/>
          </a:p>
          <a:p>
            <a:r>
              <a:rPr lang="ro-RO" sz="2000"/>
              <a:t>F = frecvența [Hz] (valoarea implicită =1/TSTOP)</a:t>
            </a:r>
            <a:endParaRPr lang="en-US" sz="2000"/>
          </a:p>
          <a:p>
            <a:r>
              <a:rPr lang="ro-RO" sz="2000"/>
              <a:t>TD = timp de întârziere [s] </a:t>
            </a:r>
          </a:p>
          <a:p>
            <a:r>
              <a:rPr lang="ro-RO" sz="2000"/>
              <a:t>(valoarea implicită = 0)</a:t>
            </a:r>
            <a:endParaRPr lang="en-US" sz="2000"/>
          </a:p>
          <a:p>
            <a:r>
              <a:rPr lang="ro-RO" sz="2000"/>
              <a:t>DF = factor de amortizare [1/s] (valoarea implicită =0)</a:t>
            </a:r>
            <a:endParaRPr lang="en-US" sz="2000"/>
          </a:p>
          <a:p>
            <a:r>
              <a:rPr lang="ro-RO" sz="2000"/>
              <a:t>THETA = faza (valoarea implicită =0)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89344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b="1">
                <a:latin typeface="+mn-lt"/>
              </a:rPr>
              <a:t>Funcția sinusoidală modulată în frecvență cu un alt semnal sinusoidal - SFFM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3200" b="1">
                <a:solidFill>
                  <a:srgbClr val="0070C0"/>
                </a:solidFill>
                <a:highlight>
                  <a:srgbClr val="FFFF00"/>
                </a:highlight>
              </a:rPr>
              <a:t>SFFM (</a:t>
            </a:r>
            <a:r>
              <a:rPr lang="fr-FR" sz="3200" b="1">
                <a:solidFill>
                  <a:srgbClr val="0070C0"/>
                </a:solidFill>
                <a:highlight>
                  <a:srgbClr val="FFFF00"/>
                </a:highlight>
              </a:rPr>
              <a:t>VO  VA  &lt;FP &lt;IMOD &lt;FS&gt;&gt;&gt;)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1BC4-3C64-4467-A5F8-CD05382885E2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" y="2256472"/>
            <a:ext cx="6120765" cy="234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398073"/>
            <a:ext cx="2331720" cy="170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10580" y="4677401"/>
            <a:ext cx="75708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/>
              <a:t>VO = componenta continuă (offset) [V sau A] (valoarea implicită =0)</a:t>
            </a:r>
            <a:endParaRPr lang="en-US" sz="2000"/>
          </a:p>
          <a:p>
            <a:r>
              <a:rPr lang="ro-RO" sz="2000"/>
              <a:t>VA = amplitudinea [V sau A] (valoarea implicită =0)</a:t>
            </a:r>
            <a:endParaRPr lang="en-US" sz="2000"/>
          </a:p>
          <a:p>
            <a:r>
              <a:rPr lang="ro-RO" sz="2000"/>
              <a:t>FP = frecvența semnalului purtător [Hz] (valoarea implicită =1/TSTOP)</a:t>
            </a:r>
            <a:endParaRPr lang="en-US" sz="2000"/>
          </a:p>
          <a:p>
            <a:r>
              <a:rPr lang="ro-RO" sz="2000"/>
              <a:t>IMOD = indicele de modulație [-] (valoarea implicită =0)</a:t>
            </a:r>
            <a:endParaRPr lang="en-US" sz="2000"/>
          </a:p>
          <a:p>
            <a:r>
              <a:rPr lang="ro-RO" sz="2000"/>
              <a:t>FS = frecvența semnalului modulator [Hz] (valoarea implicită =1/TSTOP)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6554117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Observație – analiza în timp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Valorile predefinite la descrierea profilului de simulare tip analiză în timp se folosesc pentru parametrii care nu au fost încă specificați şi sunt legate de mărimile </a:t>
            </a:r>
            <a:r>
              <a:rPr lang="ro-RO" b="1"/>
              <a:t>TPAS</a:t>
            </a:r>
            <a:r>
              <a:rPr lang="ro-RO"/>
              <a:t> şi </a:t>
            </a:r>
            <a:r>
              <a:rPr lang="ro-RO" b="1"/>
              <a:t>TSTOP</a:t>
            </a:r>
            <a:r>
              <a:rPr lang="ro-RO"/>
              <a:t> din analiza tranzitorie:</a:t>
            </a:r>
          </a:p>
          <a:p>
            <a:pPr lvl="1"/>
            <a:r>
              <a:rPr lang="ro-RO" b="1"/>
              <a:t>TPAS</a:t>
            </a:r>
            <a:r>
              <a:rPr lang="ro-RO"/>
              <a:t> = rezoluția în timp a formelor de undă (pasul analizei în timp – </a:t>
            </a:r>
            <a:r>
              <a:rPr lang="ro-RO" b="1"/>
              <a:t>Maximum step size</a:t>
            </a:r>
            <a:r>
              <a:rPr lang="ro-RO"/>
              <a:t>)</a:t>
            </a:r>
          </a:p>
          <a:p>
            <a:pPr lvl="1"/>
            <a:r>
              <a:rPr lang="ro-RO" b="1"/>
              <a:t>TSTOP</a:t>
            </a:r>
            <a:r>
              <a:rPr lang="ro-RO"/>
              <a:t> = sfârşitul intervalului de timp pentru care se face simularea (</a:t>
            </a:r>
            <a:r>
              <a:rPr lang="ro-RO" b="1"/>
              <a:t>Run to time</a:t>
            </a:r>
            <a:r>
              <a:rPr lang="ro-RO"/>
              <a:t>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5706-ACD7-4C05-B7E9-F006037552E3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2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Reguli de descriere 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ro-RO"/>
              <a:t>în fiecare nod este obligatoriu să se conecteze cel puțin două elemente</a:t>
            </a:r>
            <a:r>
              <a:rPr lang="en-US"/>
              <a:t>;</a:t>
            </a:r>
            <a:endParaRPr lang="ro-RO"/>
          </a:p>
          <a:p>
            <a:pPr marL="457200" indent="-457200">
              <a:buFont typeface="+mj-lt"/>
              <a:buAutoNum type="arabicPeriod" startAt="5"/>
            </a:pPr>
            <a:r>
              <a:rPr lang="ro-RO"/>
              <a:t>pentru fiecare nod trebuie să existe cel puțin o cale de curent continuu spre masă</a:t>
            </a:r>
            <a:r>
              <a:rPr lang="en-US"/>
              <a:t>;</a:t>
            </a:r>
            <a:endParaRPr lang="ro-RO"/>
          </a:p>
          <a:p>
            <a:pPr marL="457200" indent="-457200">
              <a:buFont typeface="+mj-lt"/>
              <a:buAutoNum type="arabicPeriod" startAt="5"/>
            </a:pPr>
            <a:r>
              <a:rPr lang="ro-RO"/>
              <a:t>circuitul nu poate avea un ochi format numai din surse de tensiune şi/sau bobine;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ro-RO"/>
              <a:t>circuitul nu poate conține o ramură numai cu surse de curent </a:t>
            </a:r>
            <a:r>
              <a:rPr lang="en-US"/>
              <a:t>sau</a:t>
            </a:r>
            <a:r>
              <a:rPr lang="ro-RO"/>
              <a:t> condensatoare.</a:t>
            </a:r>
            <a:endParaRPr lang="en-US"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64CF9BA-BB9E-41A8-AD88-13006DA50968}" type="datetime1">
              <a:rPr lang="en-US" smtClean="0"/>
              <a:t>10/22/2020</a:t>
            </a:fld>
            <a:endParaRPr lang="en-US"/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3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6B5A05C-81F5-4E8A-B13B-8EDE938FE1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10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Observație – modulația în amplitudine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Tipuri de modulație folosite în radiocomunicații:</a:t>
            </a:r>
          </a:p>
          <a:p>
            <a:pPr lvl="1"/>
            <a:r>
              <a:rPr lang="ro-RO"/>
              <a:t>FM = Frequency Modulation (modulație în frecvență)</a:t>
            </a:r>
          </a:p>
          <a:p>
            <a:pPr lvl="1"/>
            <a:r>
              <a:rPr lang="ro-RO"/>
              <a:t>AM = Amplitude Modulation (modulație în amplitudine)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72AF-F23E-4A2D-9EBC-492F2B0004A9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788" y="3348274"/>
            <a:ext cx="8714423" cy="29270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0307049" y="462712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Semnal AM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784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600" b="1">
                <a:latin typeface="+mn-lt"/>
              </a:rPr>
              <a:t>Funcția aproximată prin </a:t>
            </a:r>
            <a:br>
              <a:rPr lang="ro-RO" sz="3600" b="1">
                <a:latin typeface="+mn-lt"/>
              </a:rPr>
            </a:br>
            <a:r>
              <a:rPr lang="ro-RO" sz="3600" b="1">
                <a:latin typeface="+mn-lt"/>
              </a:rPr>
              <a:t>segmente de dreaptă - PWL </a:t>
            </a:r>
            <a:endParaRPr lang="en-US" sz="36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o-RO" sz="3200" b="1">
                <a:solidFill>
                  <a:srgbClr val="0070C0"/>
                </a:solidFill>
                <a:highlight>
                  <a:srgbClr val="FFFF00"/>
                </a:highlight>
              </a:rPr>
              <a:t>PWL (</a:t>
            </a:r>
            <a:r>
              <a:rPr lang="en-US" sz="3200" b="1">
                <a:solidFill>
                  <a:srgbClr val="0070C0"/>
                </a:solidFill>
                <a:highlight>
                  <a:srgbClr val="FFFF00"/>
                </a:highlight>
              </a:rPr>
              <a:t>t1  V1  &lt;t2  V2  &lt;t3  V3…&gt;&gt;)</a:t>
            </a:r>
            <a:endParaRPr lang="ro-RO" sz="3200" b="1">
              <a:highlight>
                <a:srgbClr val="FFFF00"/>
              </a:highlight>
            </a:endParaRPr>
          </a:p>
          <a:p>
            <a:r>
              <a:rPr lang="ro-RO" sz="2400"/>
              <a:t>Semnalul descris de PWL este format din segmente de dreaptă care conectează punctele de coordonate (t</a:t>
            </a:r>
            <a:r>
              <a:rPr lang="ro-RO" sz="2400" baseline="-25000"/>
              <a:t>i</a:t>
            </a:r>
            <a:r>
              <a:rPr lang="ro-RO" sz="2400"/>
              <a:t>, V</a:t>
            </a:r>
            <a:r>
              <a:rPr lang="ro-RO" sz="2400" baseline="-25000"/>
              <a:t>i</a:t>
            </a:r>
            <a:r>
              <a:rPr lang="ro-RO" sz="2400"/>
              <a:t>)</a:t>
            </a:r>
          </a:p>
          <a:p>
            <a:r>
              <a:rPr lang="ro-RO" sz="2400"/>
              <a:t>Exemplu de semnal asemănător  cu cel cules de un electrocardiograf (</a:t>
            </a:r>
            <a:r>
              <a:rPr lang="ro-RO" sz="2400">
                <a:hlinkClick r:id="rId2" action="ppaction://hlinkfile"/>
              </a:rPr>
              <a:t>PQRST.cir</a:t>
            </a:r>
            <a:r>
              <a:rPr lang="ro-RO" sz="2400"/>
              <a:t>)</a:t>
            </a:r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0A86C-F6BC-4DBD-B3E1-EC29B87CD665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735" y="3619611"/>
            <a:ext cx="6781800" cy="264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26868" y="365125"/>
            <a:ext cx="22193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72896B-B033-4C57-8257-C242C5F140CC}"/>
              </a:ext>
            </a:extLst>
          </p:cNvPr>
          <p:cNvSpPr txBox="1"/>
          <p:nvPr/>
        </p:nvSpPr>
        <p:spPr>
          <a:xfrm>
            <a:off x="7620000" y="3511972"/>
            <a:ext cx="39230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solidFill>
                  <a:srgbClr val="0070C0"/>
                </a:solidFill>
              </a:rPr>
              <a:t>QRS</a:t>
            </a:r>
          </a:p>
          <a:p>
            <a:r>
              <a:rPr lang="ro-RO">
                <a:solidFill>
                  <a:srgbClr val="0070C0"/>
                </a:solidFill>
              </a:rPr>
              <a:t>Vin	1	0	PWL(</a:t>
            </a:r>
          </a:p>
          <a:p>
            <a:r>
              <a:rPr lang="ro-RO">
                <a:solidFill>
                  <a:srgbClr val="0070C0"/>
                </a:solidFill>
              </a:rPr>
              <a:t>+0	0</a:t>
            </a:r>
          </a:p>
          <a:p>
            <a:r>
              <a:rPr lang="ro-RO">
                <a:solidFill>
                  <a:srgbClr val="0070C0"/>
                </a:solidFill>
              </a:rPr>
              <a:t>+0.2s	0</a:t>
            </a:r>
          </a:p>
          <a:p>
            <a:r>
              <a:rPr lang="ro-RO">
                <a:solidFill>
                  <a:srgbClr val="0070C0"/>
                </a:solidFill>
              </a:rPr>
              <a:t>+0.21s	0.03m</a:t>
            </a:r>
          </a:p>
          <a:p>
            <a:r>
              <a:rPr lang="ro-RO">
                <a:solidFill>
                  <a:srgbClr val="0070C0"/>
                </a:solidFill>
              </a:rPr>
              <a:t>+0.22s	0.075m</a:t>
            </a:r>
          </a:p>
          <a:p>
            <a:r>
              <a:rPr lang="ro-RO">
                <a:solidFill>
                  <a:srgbClr val="0070C0"/>
                </a:solidFill>
              </a:rPr>
              <a:t>+0.23s	0.165m</a:t>
            </a:r>
          </a:p>
          <a:p>
            <a:r>
              <a:rPr lang="ro-RO">
                <a:solidFill>
                  <a:srgbClr val="0070C0"/>
                </a:solidFill>
              </a:rPr>
              <a:t>+0.24s	0.3m</a:t>
            </a:r>
          </a:p>
          <a:p>
            <a:r>
              <a:rPr lang="ro-RO">
                <a:solidFill>
                  <a:srgbClr val="0070C0"/>
                </a:solidFill>
              </a:rPr>
              <a:t>+0.25s	0.45m</a:t>
            </a:r>
          </a:p>
          <a:p>
            <a:r>
              <a:rPr lang="ro-RO">
                <a:solidFill>
                  <a:srgbClr val="0070C0"/>
                </a:solidFill>
              </a:rPr>
              <a:t>+0.255s	0.48m</a:t>
            </a:r>
          </a:p>
          <a:p>
            <a:r>
              <a:rPr lang="ro-RO">
                <a:solidFill>
                  <a:srgbClr val="0070C0"/>
                </a:solidFill>
              </a:rPr>
              <a:t>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4360546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br>
              <a:rPr kumimoji="0" lang="ro-R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Surse de polarizare şi de semnal independente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0961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b="1">
                <a:solidFill>
                  <a:srgbClr val="0070C0"/>
                </a:solidFill>
              </a:rPr>
              <a:t>Surse de semnal sinusoidal </a:t>
            </a:r>
            <a:r>
              <a:rPr lang="ro-RO"/>
              <a:t>(VSIN şi ISIN) utilizate la analiza în timp:</a:t>
            </a:r>
          </a:p>
          <a:p>
            <a:endParaRPr lang="ro-RO"/>
          </a:p>
          <a:p>
            <a:endParaRPr lang="ro-RO"/>
          </a:p>
          <a:p>
            <a:endParaRPr lang="ro-RO"/>
          </a:p>
          <a:p>
            <a:endParaRPr lang="ro-RO"/>
          </a:p>
          <a:p>
            <a:r>
              <a:rPr lang="ro-RO"/>
              <a:t>Observație: alți parametri în afară de offset (VOFF), amplitudine (VAMPL) și frecvență (FREQ) se găsesc dând dublu clic pe simbolul sursei, în fereastra </a:t>
            </a:r>
            <a:r>
              <a:rPr lang="ro-RO">
                <a:solidFill>
                  <a:srgbClr val="0070C0"/>
                </a:solidFill>
              </a:rPr>
              <a:t>Property Editor</a:t>
            </a:r>
            <a:r>
              <a:rPr lang="ro-RO"/>
              <a:t> (la descrierea grafică)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48809D-08B7-4DDA-9AC8-46590818CC09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2EBEA-3EDE-4406-A15C-EF910F339C3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751" y="2514600"/>
            <a:ext cx="414655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05973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>
                <a:latin typeface="UT Sans" panose="00000500000000000000" pitchFamily="50" charset="0"/>
              </a:rPr>
              <a:t>Descrierea elementelor de circuit</a:t>
            </a:r>
            <a:br>
              <a:rPr lang="ro-RO" sz="60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Surse de polarizare şi de semnal independente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096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solidFill>
                  <a:srgbClr val="0070C0"/>
                </a:solidFill>
              </a:rPr>
              <a:t>Surse de semnal alternativ</a:t>
            </a:r>
            <a:r>
              <a:rPr lang="ro-RO"/>
              <a:t>, utilizate la analiz</a:t>
            </a:r>
            <a:r>
              <a:rPr lang="en-US"/>
              <a:t>a</a:t>
            </a:r>
            <a:r>
              <a:rPr lang="ro-RO"/>
              <a:t> în frecvență:</a:t>
            </a:r>
          </a:p>
          <a:p>
            <a:endParaRPr lang="ro-RO"/>
          </a:p>
          <a:p>
            <a:endParaRPr lang="ro-RO"/>
          </a:p>
          <a:p>
            <a:endParaRPr lang="ro-RO"/>
          </a:p>
          <a:p>
            <a:endParaRPr lang="ro-RO" sz="2400"/>
          </a:p>
          <a:p>
            <a:endParaRPr lang="ro-RO" sz="2000">
              <a:solidFill>
                <a:srgbClr val="00B0F0"/>
              </a:solidFill>
            </a:endParaRPr>
          </a:p>
          <a:p>
            <a:r>
              <a:rPr lang="ro-RO" sz="2400">
                <a:solidFill>
                  <a:srgbClr val="0070C0"/>
                </a:solidFill>
              </a:rPr>
              <a:t>Observație: domeniul de variație a frecvenței semnalului generat se specifică la definirea parametrilor pentru analiza în frecvență.</a:t>
            </a:r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59457-7CDF-49CC-BAD1-3917F5212EC4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2EBEA-3EDE-4406-A15C-EF910F339C3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3966" y="2544097"/>
            <a:ext cx="3784067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5106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611317C-AE19-421B-A553-E41742939EB1}" type="datetime1">
              <a:rPr lang="en-US" smtClean="0"/>
              <a:t>10/22/2020</a:t>
            </a:fld>
            <a:endParaRPr lang="en-US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3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0C29084-1350-4B1E-BF75-B8FC3EB4C46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38199" y="1447800"/>
            <a:ext cx="10515601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ro-RO" sz="2800" kern="0" dirty="0"/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o-RO" sz="2800" kern="0" dirty="0"/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o-RO" sz="2800" kern="0" dirty="0"/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o-RO" sz="2800" kern="0" dirty="0"/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o-RO" sz="2800" kern="0" dirty="0"/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o-RO" sz="2800" b="1" kern="0">
                <a:solidFill>
                  <a:srgbClr val="002060"/>
                </a:solidFill>
                <a:highlight>
                  <a:srgbClr val="FFFF00"/>
                </a:highlight>
              </a:rPr>
              <a:t>D</a:t>
            </a:r>
            <a:r>
              <a:rPr lang="ro-RO" sz="2800" b="1" i="1" kern="0">
                <a:solidFill>
                  <a:srgbClr val="002060"/>
                </a:solidFill>
                <a:highlight>
                  <a:srgbClr val="FFFF00"/>
                </a:highlight>
              </a:rPr>
              <a:t>nume   </a:t>
            </a:r>
            <a:r>
              <a:rPr lang="ro-RO" sz="2800" b="1" i="1" kern="0" dirty="0">
                <a:solidFill>
                  <a:srgbClr val="002060"/>
                </a:solidFill>
                <a:highlight>
                  <a:srgbClr val="FFFF00"/>
                </a:highlight>
              </a:rPr>
              <a:t>n+   </a:t>
            </a:r>
            <a:r>
              <a:rPr lang="ro-RO" sz="2800" b="1" i="1" kern="0">
                <a:solidFill>
                  <a:srgbClr val="002060"/>
                </a:solidFill>
                <a:highlight>
                  <a:srgbClr val="FFFF00"/>
                </a:highlight>
              </a:rPr>
              <a:t>n-   MODEL_nume</a:t>
            </a:r>
            <a:endParaRPr lang="ro-RO" sz="2800" b="1" kern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o-RO" sz="2400" kern="0">
                <a:solidFill>
                  <a:srgbClr val="0070C0"/>
                </a:solidFill>
              </a:rPr>
              <a:t>Observații</a:t>
            </a:r>
            <a:r>
              <a:rPr lang="ro-RO" sz="2400" kern="0" dirty="0">
                <a:solidFill>
                  <a:srgbClr val="0070C0"/>
                </a:solidFill>
              </a:rPr>
              <a:t>: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o-RO" sz="2400" kern="0">
                <a:solidFill>
                  <a:srgbClr val="0070C0"/>
                </a:solidFill>
              </a:rPr>
              <a:t>Numele </a:t>
            </a:r>
            <a:r>
              <a:rPr lang="ro-RO" sz="2400" kern="0" dirty="0">
                <a:solidFill>
                  <a:srgbClr val="0070C0"/>
                </a:solidFill>
              </a:rPr>
              <a:t>modelului (</a:t>
            </a:r>
            <a:r>
              <a:rPr lang="ro-RO" sz="2400" i="1" kern="0" dirty="0">
                <a:solidFill>
                  <a:srgbClr val="0070C0"/>
                </a:solidFill>
              </a:rPr>
              <a:t>MODEL_nume</a:t>
            </a:r>
            <a:r>
              <a:rPr lang="ro-RO" sz="2400" kern="0" dirty="0">
                <a:solidFill>
                  <a:srgbClr val="0070C0"/>
                </a:solidFill>
              </a:rPr>
              <a:t>) se poate specifica </a:t>
            </a:r>
            <a:r>
              <a:rPr lang="ro-RO" sz="2400" kern="0">
                <a:solidFill>
                  <a:srgbClr val="0070C0"/>
                </a:solidFill>
              </a:rPr>
              <a:t>prin declarațiile</a:t>
            </a:r>
            <a:r>
              <a:rPr lang="ro-RO" sz="2400" kern="0" dirty="0">
                <a:solidFill>
                  <a:srgbClr val="0070C0"/>
                </a:solidFill>
              </a:rPr>
              <a:t>:</a:t>
            </a:r>
          </a:p>
          <a:p>
            <a:pPr marL="800100" lvl="1" indent="-342900" algn="just" eaLnBrk="0" hangingPunct="0">
              <a:spcBef>
                <a:spcPct val="20000"/>
              </a:spcBef>
              <a:defRPr/>
            </a:pPr>
            <a:r>
              <a:rPr lang="ro-RO" sz="2400" b="1" kern="0">
                <a:solidFill>
                  <a:srgbClr val="0070C0"/>
                </a:solidFill>
              </a:rPr>
              <a:t>	.</a:t>
            </a:r>
            <a:r>
              <a:rPr lang="ro-RO" sz="2400" b="1" kern="0" dirty="0">
                <a:solidFill>
                  <a:srgbClr val="0070C0"/>
                </a:solidFill>
              </a:rPr>
              <a:t>MODEL </a:t>
            </a:r>
            <a:r>
              <a:rPr lang="ro-RO" sz="2400" kern="0" dirty="0">
                <a:solidFill>
                  <a:srgbClr val="0070C0"/>
                </a:solidFill>
              </a:rPr>
              <a:t>– descrierea modelului</a:t>
            </a:r>
          </a:p>
          <a:p>
            <a:pPr marL="800100" lvl="1" indent="-342900" algn="just" eaLnBrk="0" hangingPunct="0">
              <a:spcBef>
                <a:spcPct val="20000"/>
              </a:spcBef>
              <a:defRPr/>
            </a:pPr>
            <a:r>
              <a:rPr lang="ro-RO" sz="2400" b="1" kern="0">
                <a:solidFill>
                  <a:srgbClr val="0070C0"/>
                </a:solidFill>
              </a:rPr>
              <a:t>	.</a:t>
            </a:r>
            <a:r>
              <a:rPr lang="ro-RO" sz="2400" b="1" kern="0" dirty="0">
                <a:solidFill>
                  <a:srgbClr val="0070C0"/>
                </a:solidFill>
              </a:rPr>
              <a:t>LIB </a:t>
            </a:r>
            <a:r>
              <a:rPr lang="ro-RO" sz="2400" kern="0" dirty="0">
                <a:solidFill>
                  <a:srgbClr val="0070C0"/>
                </a:solidFill>
              </a:rPr>
              <a:t>– căutarea modelului într-o bibliotecă de modele</a:t>
            </a:r>
            <a:endParaRPr lang="en-US" sz="2400" kern="0" dirty="0">
              <a:solidFill>
                <a:srgbClr val="0070C0"/>
              </a:solidFill>
            </a:endParaRPr>
          </a:p>
        </p:txBody>
      </p:sp>
      <p:sp>
        <p:nvSpPr>
          <p:cNvPr id="41990" name="Date Placeholder 3"/>
          <p:cNvSpPr txBox="1">
            <a:spLocks/>
          </p:cNvSpPr>
          <p:nvPr/>
        </p:nvSpPr>
        <p:spPr bwMode="auto">
          <a:xfrm>
            <a:off x="1981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pic>
        <p:nvPicPr>
          <p:cNvPr id="41991" name="Picture 2" descr="dio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24000"/>
            <a:ext cx="32972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338" y="2048393"/>
            <a:ext cx="3012863" cy="131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EB3CFFD-421F-47D4-827C-6818EF339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>
                <a:latin typeface="+mn-lt"/>
              </a:rPr>
              <a:t>Descrierea elementelor de circuit</a:t>
            </a:r>
            <a:br>
              <a:rPr lang="ro-RO" sz="3600" b="1">
                <a:latin typeface="+mn-lt"/>
              </a:rPr>
            </a:br>
            <a:r>
              <a:rPr lang="ro-RO" sz="2800" b="1">
                <a:latin typeface="+mn-lt"/>
              </a:rPr>
              <a:t>DIODE</a:t>
            </a:r>
            <a:endParaRPr lang="en-US" sz="28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3177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b="1">
                <a:latin typeface="+mn-lt"/>
              </a:rPr>
              <a:t>Descrierea elementelor de circuit</a:t>
            </a:r>
            <a:br>
              <a:rPr lang="ro-RO" sz="3600" b="1">
                <a:latin typeface="+mn-lt"/>
              </a:rPr>
            </a:br>
            <a:r>
              <a:rPr lang="ro-RO" sz="2800" b="1">
                <a:latin typeface="+mn-lt"/>
              </a:rPr>
              <a:t>DIODE</a:t>
            </a:r>
            <a:endParaRPr lang="en-US" sz="2800" b="1">
              <a:latin typeface="+mn-lt"/>
            </a:endParaRPr>
          </a:p>
        </p:txBody>
      </p:sp>
      <p:sp>
        <p:nvSpPr>
          <p:cNvPr id="43009" name="Content Placeholder 2"/>
          <p:cNvSpPr>
            <a:spLocks noGrp="1"/>
          </p:cNvSpPr>
          <p:nvPr>
            <p:ph idx="1"/>
          </p:nvPr>
        </p:nvSpPr>
        <p:spPr>
          <a:xfrm>
            <a:off x="909484" y="1756837"/>
            <a:ext cx="8229600" cy="46525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o-RO" b="1">
                <a:solidFill>
                  <a:srgbClr val="0070C0"/>
                </a:solidFill>
              </a:rPr>
              <a:t>Parametrii modelului de diodă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277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14D5465-917D-4015-AA03-0AEC860A87A9}" type="datetime1">
              <a:rPr lang="en-US" smtClean="0"/>
              <a:t>10/22/2020</a:t>
            </a:fld>
            <a:endParaRPr lang="en-US"/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3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E6896A6-630C-44CC-A637-1E12DBDF727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375580"/>
              </p:ext>
            </p:extLst>
          </p:nvPr>
        </p:nvGraphicFramePr>
        <p:xfrm>
          <a:off x="2590800" y="2432586"/>
          <a:ext cx="7098428" cy="381581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01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5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4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Numele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Parametrul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Unități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Valoarea predefinită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IS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Curentul de saturație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+mn-lt"/>
                        </a:rPr>
                        <a:t>-14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Coeficientul de emisie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RS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Rezistența serie parazită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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TT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Timpul de tranzit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CJO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Capacitatea la polarizare nulă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VJ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Diferența internă de potențial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Coeficientul de „gradare”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0.5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EG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Energia de activare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eV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1.11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BV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Tensiunea de străpungere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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4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IBV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Curentul la tensiunea de străpungere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+mn-lt"/>
                        </a:rPr>
                        <a:t>-3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909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Reguli de descriere 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  <a:defRPr/>
            </a:pPr>
            <a:r>
              <a:rPr lang="ro-RO" b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nodurile circuitului sunt descrise întotdeauna prin întregi pozitivi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 sau </a:t>
            </a:r>
            <a:r>
              <a:rPr lang="ro-RO" b="1">
                <a:solidFill>
                  <a:srgbClr val="FF0000"/>
                </a:solidFill>
                <a:highlight>
                  <a:srgbClr val="FFFF00"/>
                </a:highlight>
              </a:rPr>
              <a:t>şir alfanumeric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;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ro-RO" b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nu este necesar ca numerotarea să fie secvențială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;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ro-RO" b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un circuit trebuie să aibă întotdeauna un nod de masă care se notează obligatoriu cu </a:t>
            </a:r>
            <a:r>
              <a:rPr lang="ro-RO" b="1">
                <a:solidFill>
                  <a:srgbClr val="FF0000"/>
                </a:solidFill>
                <a:highlight>
                  <a:srgbClr val="FFFF00"/>
                </a:highlight>
              </a:rPr>
              <a:t>0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 (zero);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/>
              <a:t>	</a:t>
            </a:r>
            <a:endParaRPr lang="en-US"/>
          </a:p>
          <a:p>
            <a:pPr eaLnBrk="1" hangingPunct="1">
              <a:buFont typeface="Wingdings 3" pitchFamily="18" charset="2"/>
              <a:buNone/>
            </a:pPr>
            <a:r>
              <a:rPr lang="en-US" b="1">
                <a:solidFill>
                  <a:srgbClr val="00B050"/>
                </a:solidFill>
              </a:rPr>
              <a:t>	</a:t>
            </a:r>
            <a:r>
              <a:rPr lang="en-US">
                <a:solidFill>
                  <a:srgbClr val="00B050"/>
                </a:solidFill>
              </a:rPr>
              <a:t>IMPORTANT</a:t>
            </a:r>
            <a:r>
              <a:rPr lang="en-US" b="1">
                <a:solidFill>
                  <a:srgbClr val="00B050"/>
                </a:solidFill>
              </a:rPr>
              <a:t>: </a:t>
            </a:r>
            <a:r>
              <a:rPr lang="ro-RO" b="1">
                <a:solidFill>
                  <a:srgbClr val="00B050"/>
                </a:solidFill>
              </a:rPr>
              <a:t>dacă masa nu are numele “0” atunci se editează numele simbolului de masă</a:t>
            </a:r>
            <a:r>
              <a:rPr lang="en-US" b="1">
                <a:solidFill>
                  <a:srgbClr val="00B050"/>
                </a:solidFill>
              </a:rPr>
              <a:t> utili</a:t>
            </a:r>
            <a:r>
              <a:rPr lang="ro-RO" b="1">
                <a:solidFill>
                  <a:srgbClr val="00B050"/>
                </a:solidFill>
              </a:rPr>
              <a:t>z</a:t>
            </a:r>
            <a:r>
              <a:rPr lang="en-US" b="1">
                <a:solidFill>
                  <a:srgbClr val="00B050"/>
                </a:solidFill>
              </a:rPr>
              <a:t>at </a:t>
            </a:r>
            <a:r>
              <a:rPr lang="ro-RO" b="1">
                <a:solidFill>
                  <a:srgbClr val="00B050"/>
                </a:solidFill>
              </a:rPr>
              <a:t>(indiferent care simbol se alege) şi i se dă numele “0”.</a:t>
            </a:r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255767E-A68E-492F-BE3F-D6596E6BF064}" type="datetime1">
              <a:rPr lang="en-US" smtClean="0"/>
              <a:t>10/22/2020</a:t>
            </a:fld>
            <a:endParaRPr lang="en-US"/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3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6B5A05C-81F5-4E8A-B13B-8EDE938FE12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9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Reguli de descriere 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o-RO" b="1"/>
              <a:t>Editarea numelui pentru simbolul de masă</a:t>
            </a:r>
            <a:endParaRPr lang="en-US" b="1"/>
          </a:p>
          <a:p>
            <a:pPr>
              <a:defRPr/>
            </a:pPr>
            <a:r>
              <a:rPr lang="ro-RO"/>
              <a:t>Exemplu: în </a:t>
            </a:r>
            <a:r>
              <a:rPr lang="ro-RO">
                <a:solidFill>
                  <a:srgbClr val="0070C0"/>
                </a:solidFill>
              </a:rPr>
              <a:t>OrCAD Capture</a:t>
            </a:r>
            <a:r>
              <a:rPr lang="ro-RO"/>
              <a:t> s-a ales simbolul de masă</a:t>
            </a:r>
            <a:endParaRPr lang="en-US"/>
          </a:p>
          <a:p>
            <a:pPr marL="0" indent="0">
              <a:buNone/>
              <a:defRPr/>
            </a:pPr>
            <a:r>
              <a:rPr lang="en-US"/>
              <a:t>                                                  </a:t>
            </a:r>
            <a:r>
              <a:rPr lang="ro-RO"/>
              <a:t>sau</a:t>
            </a:r>
          </a:p>
          <a:p>
            <a:pPr marL="365760" indent="-256032" algn="just">
              <a:buNone/>
              <a:defRPr/>
            </a:pPr>
            <a:r>
              <a:rPr lang="ro-RO"/>
              <a:t>		          </a:t>
            </a:r>
            <a:r>
              <a:rPr lang="ro-RO" sz="2400">
                <a:solidFill>
                  <a:srgbClr val="C00000"/>
                </a:solidFill>
              </a:rPr>
              <a:t>nume: GND</a:t>
            </a:r>
            <a:r>
              <a:rPr lang="ro-RO" sz="2400">
                <a:solidFill>
                  <a:srgbClr val="0070C0"/>
                </a:solidFill>
              </a:rPr>
              <a:t>	                </a:t>
            </a:r>
            <a:r>
              <a:rPr lang="ro-RO" sz="2400">
                <a:solidFill>
                  <a:srgbClr val="C00000"/>
                </a:solidFill>
              </a:rPr>
              <a:t>nume: GND_EARTH</a:t>
            </a:r>
            <a:endParaRPr lang="ro-RO">
              <a:solidFill>
                <a:srgbClr val="C00000"/>
              </a:solidFill>
            </a:endParaRPr>
          </a:p>
          <a:p>
            <a:pPr>
              <a:defRPr/>
            </a:pPr>
            <a:r>
              <a:rPr lang="ro-RO"/>
              <a:t>Editarea presupune parcurgerea următorilor paşi: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ro-RO" sz="2400"/>
              <a:t>Dublu clic pe simbol</a:t>
            </a:r>
            <a:r>
              <a:rPr lang="en-US" sz="2400"/>
              <a:t>. </a:t>
            </a:r>
            <a:r>
              <a:rPr lang="ro-RO" sz="2400"/>
              <a:t>Se deschide fereastra de </a:t>
            </a:r>
            <a:r>
              <a:rPr lang="ro-RO" sz="2400">
                <a:solidFill>
                  <a:srgbClr val="0070C0"/>
                </a:solidFill>
              </a:rPr>
              <a:t>Property Editor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ro-RO" sz="2400"/>
              <a:t>Se modifică în coloana </a:t>
            </a:r>
            <a:r>
              <a:rPr lang="ro-RO" sz="2400">
                <a:solidFill>
                  <a:srgbClr val="0070C0"/>
                </a:solidFill>
              </a:rPr>
              <a:t>Name</a:t>
            </a:r>
            <a:r>
              <a:rPr lang="ro-RO" sz="2400"/>
              <a:t> numele din </a:t>
            </a:r>
            <a:r>
              <a:rPr lang="ro-RO" sz="2400" b="1">
                <a:solidFill>
                  <a:srgbClr val="C00000"/>
                </a:solidFill>
              </a:rPr>
              <a:t>GND</a:t>
            </a:r>
            <a:r>
              <a:rPr lang="ro-RO" sz="2400"/>
              <a:t> sau </a:t>
            </a:r>
            <a:r>
              <a:rPr lang="ro-RO" sz="2400" b="1">
                <a:solidFill>
                  <a:srgbClr val="C00000"/>
                </a:solidFill>
              </a:rPr>
              <a:t>GND_EARTH</a:t>
            </a:r>
            <a:r>
              <a:rPr lang="ro-RO" sz="2400"/>
              <a:t> în </a:t>
            </a:r>
            <a:r>
              <a:rPr lang="ro-RO" sz="2400" b="1">
                <a:solidFill>
                  <a:srgbClr val="FF0000"/>
                </a:solidFill>
              </a:rPr>
              <a:t>0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ro-RO" sz="2400"/>
              <a:t>Clic pe meniul </a:t>
            </a:r>
            <a:r>
              <a:rPr lang="ro-RO" sz="2400">
                <a:solidFill>
                  <a:srgbClr val="0070C0"/>
                </a:solidFill>
              </a:rPr>
              <a:t>Display</a:t>
            </a:r>
            <a:r>
              <a:rPr lang="ro-RO" sz="2400"/>
              <a:t> din fereastra </a:t>
            </a:r>
            <a:r>
              <a:rPr lang="ro-RO" sz="2400">
                <a:solidFill>
                  <a:srgbClr val="0070C0"/>
                </a:solidFill>
              </a:rPr>
              <a:t>Property Editor</a:t>
            </a:r>
            <a:r>
              <a:rPr lang="ro-RO" sz="2400"/>
              <a:t> şi în fereastra </a:t>
            </a:r>
            <a:r>
              <a:rPr lang="ro-RO" sz="2400">
                <a:solidFill>
                  <a:srgbClr val="0070C0"/>
                </a:solidFill>
              </a:rPr>
              <a:t>Display Properties</a:t>
            </a:r>
            <a:r>
              <a:rPr lang="ro-RO" sz="2400"/>
              <a:t> care se deschide se selectează </a:t>
            </a:r>
            <a:r>
              <a:rPr lang="ro-RO" sz="2400">
                <a:solidFill>
                  <a:srgbClr val="0070C0"/>
                </a:solidFill>
              </a:rPr>
              <a:t>Value Only</a:t>
            </a:r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1126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C8ABBF-F51C-4660-AF6D-19DCF68D4302}" type="datetime1">
              <a:rPr lang="en-US" smtClean="0"/>
              <a:t>10/22/2020</a:t>
            </a:fld>
            <a:endParaRPr lang="en-US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3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E30FDC3-2322-481B-9622-7E0AAABB6EB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4148" y="2765323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5774" y="2717084"/>
            <a:ext cx="1371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5041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Reguli de descriere 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945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sz="2800"/>
              <a:t>Editarea numelui pentru simbolul de masă </a:t>
            </a:r>
            <a:r>
              <a:rPr lang="en-US"/>
              <a:t>se face </a:t>
            </a:r>
            <a:r>
              <a:rPr lang="ro-RO"/>
              <a:t>în</a:t>
            </a:r>
            <a:r>
              <a:rPr lang="en-US"/>
              <a:t> fereastra</a:t>
            </a:r>
            <a:r>
              <a:rPr lang="ro-RO"/>
              <a:t> </a:t>
            </a:r>
            <a:r>
              <a:rPr lang="ro-RO" b="1"/>
              <a:t>Property Editor </a:t>
            </a:r>
            <a:r>
              <a:rPr lang="ro-RO"/>
              <a:t>din Capture</a:t>
            </a:r>
            <a:endParaRPr lang="en-US"/>
          </a:p>
        </p:txBody>
      </p:sp>
      <p:sp>
        <p:nvSpPr>
          <p:cNvPr id="12291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CB16FD2-F6D4-4451-97D7-44D4B17809DC}" type="datetime1">
              <a:rPr lang="en-US" smtClean="0"/>
              <a:t>10/22/2020</a:t>
            </a:fld>
            <a:endParaRPr lang="en-US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3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7CA216-7449-42E4-8112-D67AFF61B47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946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5029200"/>
            <a:ext cx="762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>
            <a:cxnSpLocks/>
          </p:cNvCxnSpPr>
          <p:nvPr/>
        </p:nvCxnSpPr>
        <p:spPr bwMode="auto">
          <a:xfrm flipH="1">
            <a:off x="5122252" y="5260182"/>
            <a:ext cx="29402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5029201"/>
            <a:ext cx="990600" cy="80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/>
          <p:nvPr/>
        </p:nvPicPr>
        <p:blipFill rotWithShape="1">
          <a:blip r:embed="rId4"/>
          <a:srcRect r="44273" b="60467"/>
          <a:stretch/>
        </p:blipFill>
        <p:spPr bwMode="auto">
          <a:xfrm>
            <a:off x="1142125" y="2684663"/>
            <a:ext cx="5558789" cy="2218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>
          <a:blip r:embed="rId5"/>
          <a:stretch>
            <a:fillRect/>
          </a:stretch>
        </p:blipFill>
        <p:spPr>
          <a:xfrm>
            <a:off x="8158086" y="2609154"/>
            <a:ext cx="3652914" cy="347167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180999" y="4228197"/>
            <a:ext cx="504620" cy="36344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133600" y="3909530"/>
            <a:ext cx="457200" cy="26400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8401434" y="4064784"/>
            <a:ext cx="838200" cy="21750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 bwMode="auto">
          <a:xfrm flipV="1">
            <a:off x="2834148" y="4133821"/>
            <a:ext cx="5228304" cy="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584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Reguli de descriere 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4"/>
              <a:defRPr/>
            </a:pPr>
            <a:r>
              <a:rPr lang="ro-RO" b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fiecare element de circuit trebuie să fie conectat cel puțin în două noduri (sau mai multe în funcție de tipul de componentă)</a:t>
            </a:r>
          </a:p>
          <a:p>
            <a:pPr marL="109728" indent="0">
              <a:buNone/>
              <a:defRPr/>
            </a:pPr>
            <a:endParaRPr lang="ro-RO" sz="1400" b="1">
              <a:solidFill>
                <a:schemeClr val="accent6"/>
              </a:solidFill>
            </a:endParaRPr>
          </a:p>
          <a:p>
            <a:pPr marL="164592" indent="0">
              <a:spcBef>
                <a:spcPts val="324"/>
              </a:spcBef>
              <a:buNone/>
              <a:defRPr/>
            </a:pPr>
            <a:r>
              <a:rPr lang="ro-RO" sz="2200" b="1"/>
              <a:t>EXEMPLU</a:t>
            </a:r>
            <a:r>
              <a:rPr lang="ro-RO" sz="2200"/>
              <a:t>. Un tranzistor bipolar care are 3 terminale se va conecta în 3 noduri</a:t>
            </a:r>
            <a:r>
              <a:rPr lang="en-US" sz="2200"/>
              <a:t>: C, B, E;</a:t>
            </a:r>
          </a:p>
        </p:txBody>
      </p:sp>
      <p:sp>
        <p:nvSpPr>
          <p:cNvPr id="13315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9C7FD88-6149-4D73-9352-8C11A4F02566}" type="datetime1">
              <a:rPr lang="en-US" smtClean="0"/>
              <a:t>10/22/2020</a:t>
            </a:fld>
            <a:endParaRPr lang="en-US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3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ADFE0D-60AF-4184-A0CA-FBFE3F8D2BD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09" y="3429000"/>
            <a:ext cx="5960459" cy="298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61466" y="4461093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C=colector</a:t>
            </a:r>
          </a:p>
          <a:p>
            <a:r>
              <a:rPr lang="en-US"/>
              <a:t>B=baza</a:t>
            </a:r>
          </a:p>
          <a:p>
            <a:r>
              <a:rPr lang="en-US"/>
              <a:t>E=emitor</a:t>
            </a:r>
          </a:p>
        </p:txBody>
      </p:sp>
    </p:spTree>
    <p:extLst>
      <p:ext uri="{BB962C8B-B14F-4D97-AF65-F5344CB8AC3E}">
        <p14:creationId xmlns:p14="http://schemas.microsoft.com/office/powerpoint/2010/main" val="3427390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Reguli de descriere 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5"/>
              <a:defRPr/>
            </a:pPr>
            <a:r>
              <a:rPr lang="ro-RO" b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în fiecare nod este obligatoriu să se conecteze cel puțin două elemente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;</a:t>
            </a:r>
            <a:endParaRPr lang="ro-RO" b="1">
              <a:solidFill>
                <a:schemeClr val="bg1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pPr marL="438912" lvl="1" indent="0">
              <a:spcBef>
                <a:spcPts val="324"/>
              </a:spcBef>
              <a:buNone/>
              <a:defRPr/>
            </a:pPr>
            <a:endParaRPr lang="ro-RO">
              <a:solidFill>
                <a:schemeClr val="bg1">
                  <a:lumMod val="50000"/>
                </a:schemeClr>
              </a:solidFill>
            </a:endParaRPr>
          </a:p>
          <a:p>
            <a:pPr marL="507492" indent="-342900">
              <a:spcBef>
                <a:spcPts val="324"/>
              </a:spcBef>
              <a:defRPr/>
            </a:pPr>
            <a:r>
              <a:rPr lang="ro-RO"/>
              <a:t>dacă există, accidental, un nod în care este conectată o singură componentă, </a:t>
            </a:r>
            <a:r>
              <a:rPr lang="ro-RO">
                <a:solidFill>
                  <a:srgbClr val="0070C0"/>
                </a:solidFill>
              </a:rPr>
              <a:t>SPICE</a:t>
            </a:r>
            <a:r>
              <a:rPr lang="ro-RO"/>
              <a:t> dă mesajul de eroare:</a:t>
            </a:r>
          </a:p>
          <a:p>
            <a:pPr marL="621792" lvl="1">
              <a:spcBef>
                <a:spcPts val="324"/>
              </a:spcBef>
              <a:buNone/>
              <a:defRPr/>
            </a:pPr>
            <a:r>
              <a:rPr lang="ro-RO"/>
              <a:t>	</a:t>
            </a:r>
          </a:p>
          <a:p>
            <a:pPr marL="621792" lvl="1" algn="ctr">
              <a:spcBef>
                <a:spcPts val="324"/>
              </a:spcBef>
              <a:buNone/>
              <a:defRPr/>
            </a:pPr>
            <a:r>
              <a:rPr lang="ro-RO" sz="2800" b="1">
                <a:solidFill>
                  <a:srgbClr val="7030A0"/>
                </a:solidFill>
              </a:rPr>
              <a:t>“Less then 2 connections at node...”</a:t>
            </a:r>
            <a:endParaRPr lang="en-US" sz="2800" b="1">
              <a:solidFill>
                <a:srgbClr val="7030A0"/>
              </a:solidFill>
            </a:endParaRPr>
          </a:p>
        </p:txBody>
      </p:sp>
      <p:sp>
        <p:nvSpPr>
          <p:cNvPr id="13315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33FCFB2-C959-40AF-882C-27E8D43A828D}" type="datetime1">
              <a:rPr lang="en-US" smtClean="0"/>
              <a:t>10/22/2020</a:t>
            </a:fld>
            <a:endParaRPr lang="en-US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3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ADFE0D-60AF-4184-A0CA-FBFE3F8D2BD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1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3092</Words>
  <Application>Microsoft Office PowerPoint</Application>
  <PresentationFormat>Widescreen</PresentationFormat>
  <Paragraphs>486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UT Sans</vt:lpstr>
      <vt:lpstr>Wingdings 3</vt:lpstr>
      <vt:lpstr>Office Theme</vt:lpstr>
      <vt:lpstr>PROIECTAREA  ASISTATĂ  DE CALCULATOR  A  MODULELOR  ELECTRONICE</vt:lpstr>
      <vt:lpstr>Probleme tratate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Descrierea elementelor de circuit</vt:lpstr>
      <vt:lpstr>Descrierea elementelor de circuit</vt:lpstr>
      <vt:lpstr>Descrierea elementelor de circuit</vt:lpstr>
      <vt:lpstr>Descrierea elementelor de circuit</vt:lpstr>
      <vt:lpstr>Descrierea elementelor de circuit</vt:lpstr>
      <vt:lpstr>Descrierea elementelor de circuit</vt:lpstr>
      <vt:lpstr>Descrierea elementelor de circuit REZISTOARE</vt:lpstr>
      <vt:lpstr>Descrierea elementelor de circuit REZISTOARE</vt:lpstr>
      <vt:lpstr>Descrierea elementelor de circuit REZISTOARE</vt:lpstr>
      <vt:lpstr>Descrierea elementelor de circuit CONDENSATOARE</vt:lpstr>
      <vt:lpstr>Descrierea elementelor de circuit CONDENSATOARE</vt:lpstr>
      <vt:lpstr>Descrierea elementelor de circuit CONDENSATOARE</vt:lpstr>
      <vt:lpstr>Descrierea elementelor de circuit BOBINE</vt:lpstr>
      <vt:lpstr>Descrierea elementelor de circuit Surse de polarizare şi de semnal independente</vt:lpstr>
      <vt:lpstr>Descrierea elementelor de circuit Surse de polarizare şi de semnal independente</vt:lpstr>
      <vt:lpstr>Descrierea elementelor de circuit Surse de polarizare şi de semnal independente</vt:lpstr>
      <vt:lpstr>Funcția impuls - PULSE</vt:lpstr>
      <vt:lpstr>Funcția exponențială - EXP</vt:lpstr>
      <vt:lpstr>Funcția sinusoidală - SIN</vt:lpstr>
      <vt:lpstr>Funcția sinusoidală modulată în frecvență cu un alt semnal sinusoidal - SFFM</vt:lpstr>
      <vt:lpstr>Observație – analiza în timp</vt:lpstr>
      <vt:lpstr>Observație – modulația în amplitudine</vt:lpstr>
      <vt:lpstr>Funcția aproximată prin  segmente de dreaptă - PWL </vt:lpstr>
      <vt:lpstr>Descrierea elementelor de circuit Surse de polarizare şi de semnal independente</vt:lpstr>
      <vt:lpstr>Descrierea elementelor de circuit Surse de polarizare şi de semnal independente</vt:lpstr>
      <vt:lpstr>Descrierea elementelor de circuit DIODE</vt:lpstr>
      <vt:lpstr>Descrierea elementelor de circuit DIODE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PROIECTAREA  ASISTATĂ  DE CALCULATOR  A  MODULELOR  ELECTRONICE</dc:title>
  <dc:creator>geoic@yahoo.com</dc:creator>
  <cp:lastModifiedBy>geoic@yahoo.com</cp:lastModifiedBy>
  <cp:revision>77</cp:revision>
  <dcterms:created xsi:type="dcterms:W3CDTF">2020-10-22T04:43:35Z</dcterms:created>
  <dcterms:modified xsi:type="dcterms:W3CDTF">2020-10-22T10:48:42Z</dcterms:modified>
</cp:coreProperties>
</file>