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85" r:id="rId4"/>
    <p:sldId id="286" r:id="rId5"/>
    <p:sldId id="364" r:id="rId6"/>
    <p:sldId id="365" r:id="rId7"/>
    <p:sldId id="287" r:id="rId8"/>
    <p:sldId id="288" r:id="rId9"/>
    <p:sldId id="366" r:id="rId10"/>
    <p:sldId id="289" r:id="rId11"/>
    <p:sldId id="290" r:id="rId12"/>
    <p:sldId id="291" r:id="rId13"/>
    <p:sldId id="374" r:id="rId14"/>
    <p:sldId id="292" r:id="rId15"/>
    <p:sldId id="294" r:id="rId16"/>
    <p:sldId id="293" r:id="rId17"/>
    <p:sldId id="295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C941A-FBA2-4355-9261-FC735689577B}" type="datetimeFigureOut">
              <a:rPr lang="ro-RO" smtClean="0"/>
              <a:t>09.10.2020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C058-1577-4AAE-90DF-2C499D5A8FC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365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9C124-82A7-4CC8-8477-78C37AFD2A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8A37-F3E9-4EED-8A5E-D316722F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18A95-6882-489F-9D33-26CDC0995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E12D0-6690-4799-8EC1-811A726E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354-F13E-4585-AC08-7EFA4C3FE7DD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953A-A256-4ECD-BE18-CCC35A0E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C99D-122D-4F48-97A7-A6B37983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41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BAE6-C368-4147-8933-5514DE48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4E229-C43E-49DD-BB43-7FDE47072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C392-6640-4569-A5EE-FA45D8BB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548A-546E-49B1-AA8C-3024D3B3E11A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5C9A-C809-4D06-B3AC-A3F19520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CFE2-73ED-420C-B992-F3B76046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094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0B2D4-38E9-4A4F-9498-72E19BD95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AF096-A769-46D5-B4F9-02C22D77D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B8DFA-F879-4FC6-B0EC-29A1321F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782A-BAC0-4508-8283-305FE9153EBA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8E81-F180-47DD-B574-A3D6E3B6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162C-A087-4B30-A039-385B141E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69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9F5-C044-4C47-93C3-A19C9DFD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D479-45BB-4AF3-B814-9049EC5C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A7B5-C539-4B12-9662-E1CC7F14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BF48-2550-42D5-BA0D-FC238F5D7428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60B4-2D25-421E-8F5F-807CEA09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C84B-3662-4B76-B4CB-89CB24E0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71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06C2-0A47-403C-9B11-84BF146A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154D-A22C-42D3-A8DF-15D58D1E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1FBD-F8FF-4D26-8D8B-21A534E6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CE8-D0B0-4F01-B66D-868C9C9379ED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8B90-4D31-429E-AEFB-E6B0BE9F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A5F1-E0E8-4846-A524-804A4A0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1279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A338-3E5E-4C39-BC03-7426339B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C123-1493-4E6B-8CB1-272C8795B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F5CBC-1C5F-4783-A20B-270C8FB2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7BCB7-9509-4A69-84D9-8D00C441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A19-5DC4-4FB7-9F9D-D792EFB69F0A}" type="datetime1">
              <a:rPr lang="en-US" smtClean="0"/>
              <a:t>10/9/2020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1FB3D-3D4B-43DF-AFED-640E2B78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B129D-5F58-43BD-9FE0-49F4D8CE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73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0C8A-9404-4DC5-818F-2F1CFE51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9B1D3-27DF-4198-92E5-A63ECA048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1D7D3-BC8B-4BBC-929E-FA19061F3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55A47-527E-4487-9676-484B401D2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9B160-CB94-4C76-B6F9-B1ADD5ED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06186-7392-46B7-AD2E-C0A3C611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CC5C-D05E-4432-82ED-3B18CFE0764D}" type="datetime1">
              <a:rPr lang="en-US" smtClean="0"/>
              <a:t>10/9/2020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AD0CF-E388-4735-B394-F33D19F3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566D2-16B5-44A7-893F-258C83AD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823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2421-C61C-4FE7-99B9-7E0FAC0C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D5D89-6E3F-40EB-BA88-C2D8D9C3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4482-BBBB-415D-9007-FBDB18D7558E}" type="datetime1">
              <a:rPr lang="en-US" smtClean="0"/>
              <a:t>10/9/2020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80815-FAE6-486D-B65A-5FA38BCF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7E3FD-F9F2-4411-BE71-7B13133A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97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0386C-BF52-4084-A8D2-BFF91A44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FF82-A90C-4D84-BA37-599924D91534}" type="datetime1">
              <a:rPr lang="en-US" smtClean="0"/>
              <a:t>10/9/2020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7D78C-07A1-4D3C-8ECA-9A675860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14427-2BFB-4FA4-973E-ABB0B682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74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6D3F-5222-4C2C-9548-4007CB51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D21C-081C-4DD8-AFE4-A6A98DBDB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1AF05-DD09-4E66-A11D-1A56EB00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679A2-952F-4EFA-8EB7-BEF1E555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24E5-1525-4024-A49A-1336C342B3D6}" type="datetime1">
              <a:rPr lang="en-US" smtClean="0"/>
              <a:t>10/9/2020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C938D-DB30-4B99-B720-93CBD375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C6A29-6BE0-4700-A577-331C7D60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061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B7A3-5417-484C-A854-1CB2F711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D643D-750D-46B8-877D-93790E0B9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BC1F2-6437-4B1A-8B31-36A458221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73508-4DC7-40EC-8987-D9C36AFC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DC1F-F9B8-40FB-8FC8-76B8DA87BD4A}" type="datetime1">
              <a:rPr lang="en-US" smtClean="0"/>
              <a:t>10/9/2020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9B076-A781-4E93-BD21-7F268E12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81AE9-79D2-4B05-8B02-9C561E83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22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CA748-0B7D-4DB9-AE04-8092F895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F594-FDC8-41A6-AB0B-87A2DFD9A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3A3F-34FC-4C4B-B83E-35287B6E1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C51F-6F72-45C9-A00B-B9A8A596A486}" type="datetime1">
              <a:rPr lang="en-US" smtClean="0"/>
              <a:t>10/9/2020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9ABEA-3301-44D1-BDEB-B5361BE27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6B07-D9F3-4505-9B1E-E29705B0B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E4CF-2DD4-4B09-A19B-D90C6C8FBA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652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1.nonlinear.ir/epublish/book/The_SPICE_Book_0471609269.pdf" TargetMode="External"/><Relationship Id="rId2" Type="http://schemas.openxmlformats.org/officeDocument/2006/relationships/hyperlink" Target="https://www.seas.upenn.edu/~jan/spice/PSpice_ReferenceguideOrCA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nr. 1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/>
          </a:bodyPr>
          <a:lstStyle/>
          <a:p>
            <a:r>
              <a:rPr lang="ro-RO" sz="3600" b="1"/>
              <a:t>PROIECTAREA  ASISTATĂ  DE CALCULATOR  A  MODULELOR </a:t>
            </a:r>
            <a:r>
              <a:rPr lang="en-US" sz="3600" b="1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/>
              <a:t>Abrevieri:</a:t>
            </a:r>
          </a:p>
          <a:p>
            <a:pPr lvl="1"/>
            <a:r>
              <a:rPr lang="en-US" sz="2800" b="1">
                <a:solidFill>
                  <a:srgbClr val="FF0000"/>
                </a:solidFill>
              </a:rPr>
              <a:t>CAE</a:t>
            </a:r>
            <a:r>
              <a:rPr lang="en-US" sz="2800"/>
              <a:t> = </a:t>
            </a:r>
            <a:r>
              <a:rPr lang="en-US" sz="2800" i="1"/>
              <a:t>Computer-Aided Engineering</a:t>
            </a:r>
            <a:r>
              <a:rPr lang="en-US" sz="2800"/>
              <a:t> – inginerie asistată de calculator</a:t>
            </a:r>
            <a:endParaRPr lang="ro-RO" sz="2800"/>
          </a:p>
          <a:p>
            <a:pPr lvl="1"/>
            <a:r>
              <a:rPr lang="en-US" sz="2800" b="1">
                <a:solidFill>
                  <a:srgbClr val="00B050"/>
                </a:solidFill>
              </a:rPr>
              <a:t>CAD</a:t>
            </a:r>
            <a:r>
              <a:rPr lang="en-US" sz="2800"/>
              <a:t> = </a:t>
            </a:r>
            <a:r>
              <a:rPr lang="en-US" sz="2800" i="1"/>
              <a:t>Computer-Aided Design</a:t>
            </a:r>
            <a:r>
              <a:rPr lang="en-US" sz="2800"/>
              <a:t> – proiectare asistată de calculator</a:t>
            </a:r>
            <a:endParaRPr lang="ro-RO" sz="2800"/>
          </a:p>
          <a:p>
            <a:pPr lvl="1"/>
            <a:r>
              <a:rPr lang="en-US" sz="2800" b="1">
                <a:solidFill>
                  <a:srgbClr val="0070C0"/>
                </a:solidFill>
              </a:rPr>
              <a:t>CAM</a:t>
            </a:r>
            <a:r>
              <a:rPr lang="en-US" sz="2800"/>
              <a:t> = </a:t>
            </a:r>
            <a:r>
              <a:rPr lang="en-US" sz="2800" i="1"/>
              <a:t>Computer-Aided Manufacturing</a:t>
            </a:r>
            <a:r>
              <a:rPr lang="en-US" sz="2800"/>
              <a:t> – fabricare asistată de calculator</a:t>
            </a:r>
            <a:endParaRPr lang="ro-RO" sz="2800"/>
          </a:p>
          <a:p>
            <a:pPr lvl="1"/>
            <a:r>
              <a:rPr lang="en-US" sz="2800" b="1">
                <a:solidFill>
                  <a:srgbClr val="7030A0"/>
                </a:solidFill>
              </a:rPr>
              <a:t>EDA</a:t>
            </a:r>
            <a:r>
              <a:rPr lang="en-US" sz="2800"/>
              <a:t> = </a:t>
            </a:r>
            <a:r>
              <a:rPr lang="en-US" sz="2800" i="1"/>
              <a:t>Electronic Design Automation</a:t>
            </a:r>
            <a:r>
              <a:rPr lang="en-US" sz="2800"/>
              <a:t> – automatizarea proiectării electronice</a:t>
            </a:r>
            <a:endParaRPr lang="ro-RO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9830E-ECC9-4C5A-A9DE-3964E2E777B1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Un </a:t>
            </a:r>
            <a:r>
              <a:rPr lang="ro-RO" b="1"/>
              <a:t>modul electronic</a:t>
            </a:r>
            <a:r>
              <a:rPr lang="ro-RO"/>
              <a:t> este un ansamblu care conține mai multe componente interconectate corespunzător pentru a îndeplini o anumită funcție.</a:t>
            </a:r>
          </a:p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</a:rPr>
              <a:t>Exemple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D104-85E6-4849-98B9-2EA57F33E38D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18DA5-81D7-479B-BB5A-C98CA0B83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0000" r="14584" b="17778"/>
          <a:stretch/>
        </p:blipFill>
        <p:spPr>
          <a:xfrm>
            <a:off x="1366987" y="3156386"/>
            <a:ext cx="3112649" cy="2526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3369B3-37D8-448E-9572-84392FAD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3113514"/>
            <a:ext cx="3429001" cy="2569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2175E7-88F6-4D6E-A255-D4A50DF74474}"/>
              </a:ext>
            </a:extLst>
          </p:cNvPr>
          <p:cNvSpPr txBox="1"/>
          <p:nvPr/>
        </p:nvSpPr>
        <p:spPr>
          <a:xfrm>
            <a:off x="1410195" y="5741865"/>
            <a:ext cx="30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Modul releu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37968-1623-4D67-AC1A-63899CD2F63E}"/>
              </a:ext>
            </a:extLst>
          </p:cNvPr>
          <p:cNvSpPr txBox="1"/>
          <p:nvPr/>
        </p:nvSpPr>
        <p:spPr>
          <a:xfrm>
            <a:off x="7571014" y="5741865"/>
            <a:ext cx="4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Modul sursă de alimentare</a:t>
            </a:r>
          </a:p>
        </p:txBody>
      </p:sp>
    </p:spTree>
    <p:extLst>
      <p:ext uri="{BB962C8B-B14F-4D97-AF65-F5344CB8AC3E}">
        <p14:creationId xmlns:p14="http://schemas.microsoft.com/office/powerpoint/2010/main" val="151971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Suportul fizic al tuturor elementelor componente ale unui modul este o </a:t>
            </a:r>
            <a:r>
              <a:rPr lang="ro-RO" b="1">
                <a:solidFill>
                  <a:srgbClr val="0070C0"/>
                </a:solidFill>
              </a:rPr>
              <a:t>placă de circuit imprimat </a:t>
            </a:r>
            <a:r>
              <a:rPr lang="ro-RO"/>
              <a:t>(PCB – </a:t>
            </a:r>
            <a:r>
              <a:rPr lang="ro-RO" i="1"/>
              <a:t>Printed Circuit Board</a:t>
            </a:r>
            <a:r>
              <a:rPr lang="ro-RO"/>
              <a:t>).</a:t>
            </a:r>
          </a:p>
          <a:p>
            <a:r>
              <a:rPr lang="ro-RO"/>
              <a:t>Un software adecvat proiectării asistate de calculator a modulelor electronice este pachetul de programe OrCAD.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832F1-F2A4-48FA-9541-A149409C6FB8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431CE-5F6E-4859-B277-B12D8453A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4128656"/>
            <a:ext cx="4114800" cy="15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3653-FD22-4649-B833-D7DF6DF3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Alte programe CAD asemănătoare OrCAD-ului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14F7-7BD8-4E7A-933A-47759BB8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Combină CAD-ul mecanic și electronica într-o singură platformă.</a:t>
            </a:r>
          </a:p>
          <a:p>
            <a:endParaRPr lang="ro-RO" sz="2400"/>
          </a:p>
          <a:p>
            <a:r>
              <a:rPr lang="ro-RO" sz="2400"/>
              <a:t>Cel mai puternic, modern și ușor de utilizat instrument de proiectare PCB pentru uz profesional</a:t>
            </a:r>
          </a:p>
          <a:p>
            <a:endParaRPr lang="ro-RO" sz="2400"/>
          </a:p>
          <a:p>
            <a:r>
              <a:rPr lang="ro-RO" sz="2400"/>
              <a:t>Proteus Design Suite combină ușurința utilizării cu un set puternic de caracteristici pentru a permite proiectarea rapidă, testarea și realizarea PCB.</a:t>
            </a:r>
          </a:p>
          <a:p>
            <a:endParaRPr lang="ro-RO" sz="2400"/>
          </a:p>
          <a:p>
            <a:r>
              <a:rPr lang="ro-RO" sz="2400"/>
              <a:t>KiCad este un pachet complet de software open source pentru Electronic Design Automation (EDA)</a:t>
            </a:r>
            <a:endParaRPr lang="ro-RO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E2B30-BB31-4BD6-B4F6-F011FE9D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819"/>
            <a:ext cx="1324160" cy="571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C969F-C006-4175-BD50-33F175A2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4813"/>
            <a:ext cx="1771897" cy="495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DF19E-3A1F-433F-94D8-9AF60FE2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3" y="3429000"/>
            <a:ext cx="1943371" cy="51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DCAB5-B028-43AD-967A-4F80E8C25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3" y="4703741"/>
            <a:ext cx="1124107" cy="45726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AB4C2E-940A-4CAC-9343-7FC05BFC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314-9879-4BB7-AEE0-723BD4BF8738}" type="datetime1">
              <a:rPr lang="en-US" smtClean="0"/>
              <a:t>10/9/2020</a:t>
            </a:fld>
            <a:endParaRPr lang="ro-R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1BE8D1-EACF-407E-B53F-A5038298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BD4731-A9CC-49A0-B641-8A4013A7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E4CF-2DD4-4B09-A19B-D90C6C8FBA7E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71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33F-D3A4-4CE9-A6C5-6BAFE269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OrCAD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8C66-36C9-479C-A298-03EA65C2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b="1">
                <a:solidFill>
                  <a:srgbClr val="0070C0"/>
                </a:solidFill>
              </a:rPr>
              <a:t>OrCAD</a:t>
            </a:r>
            <a:r>
              <a:rPr lang="ro-RO"/>
              <a:t> este un pachet software destinat proiectării asistate de calculator a circuitelor electronice, al cărui producător este </a:t>
            </a:r>
            <a:r>
              <a:rPr lang="ro-RO" b="1">
                <a:solidFill>
                  <a:srgbClr val="C00000"/>
                </a:solidFill>
              </a:rPr>
              <a:t>Cadence Design Systems</a:t>
            </a:r>
            <a:r>
              <a:rPr lang="ro-RO"/>
              <a:t>. </a:t>
            </a:r>
          </a:p>
          <a:p>
            <a:r>
              <a:rPr lang="ro-RO"/>
              <a:t>Numele OrCAD este o combinație care reflectă originea companiei și destinația pachetului software (computer aided design): </a:t>
            </a:r>
            <a:r>
              <a:rPr lang="ro-RO" b="1">
                <a:solidFill>
                  <a:srgbClr val="0070C0"/>
                </a:solidFill>
              </a:rPr>
              <a:t>Or</a:t>
            </a:r>
            <a:r>
              <a:rPr lang="ro-RO"/>
              <a:t>egon + </a:t>
            </a:r>
            <a:r>
              <a:rPr lang="ro-RO" b="1">
                <a:solidFill>
                  <a:srgbClr val="0070C0"/>
                </a:solidFill>
              </a:rPr>
              <a:t>CAD</a:t>
            </a:r>
            <a:r>
              <a:rPr lang="ro-RO"/>
              <a:t>. </a:t>
            </a:r>
          </a:p>
          <a:p>
            <a:r>
              <a:rPr lang="ro-RO"/>
              <a:t>OrCAD a împlinit 30 de ani de existență.</a:t>
            </a:r>
          </a:p>
          <a:p>
            <a:r>
              <a:rPr lang="ro-RO"/>
              <a:t>Versiunea OrCAD 17.2-2016, include noi capabilități pentru proiectarea plăcilor cu circuite imprimate de tip rigid-flexibil și simularea semnalelor mixte (analog-digitale) complexe, indispensabile dezvoltării produselor electronice din categoriile: </a:t>
            </a:r>
            <a:r>
              <a:rPr lang="ro-RO" b="1"/>
              <a:t>IoT</a:t>
            </a:r>
            <a:r>
              <a:rPr lang="ro-RO"/>
              <a:t> (Internet of Things), </a:t>
            </a:r>
            <a:r>
              <a:rPr lang="ro-RO" b="1"/>
              <a:t>wearables</a:t>
            </a:r>
            <a:r>
              <a:rPr lang="ro-RO"/>
              <a:t> (ceva ce se poate purta) și </a:t>
            </a:r>
            <a:r>
              <a:rPr lang="ro-RO" b="1"/>
              <a:t>wireless mobile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26C5-7DBA-46E2-9193-CEF101D5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5512A-695F-4926-9C5F-1EC71F89F603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09C7-EFD2-4568-9B10-44665AD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5DCE-0201-4B7C-97F6-9289727A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4E8C-151D-42C9-8D98-10B3DB3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079C-F803-4FDB-BE8B-6DCA3697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b="1"/>
              <a:t>Internet of Things</a:t>
            </a:r>
            <a:r>
              <a:rPr lang="ro-RO" sz="2400"/>
              <a:t> (abreviat </a:t>
            </a:r>
            <a:br>
              <a:rPr lang="ro-RO" sz="2400"/>
            </a:br>
            <a:r>
              <a:rPr lang="ro-RO" sz="2400" b="1"/>
              <a:t>IoT</a:t>
            </a:r>
            <a:r>
              <a:rPr lang="ro-RO" sz="2400"/>
              <a:t> – </a:t>
            </a:r>
            <a:r>
              <a:rPr lang="ro-RO" sz="2400" i="1"/>
              <a:t>internetul lucrurilor</a:t>
            </a:r>
            <a:r>
              <a:rPr lang="ro-RO" sz="2400"/>
              <a:t>) este </a:t>
            </a:r>
            <a:br>
              <a:rPr lang="ro-RO" sz="2400"/>
            </a:br>
            <a:r>
              <a:rPr lang="ro-RO" sz="2400"/>
              <a:t>un concept ce presupune </a:t>
            </a:r>
            <a:br>
              <a:rPr lang="ro-RO" sz="2400"/>
            </a:br>
            <a:r>
              <a:rPr lang="ro-RO" sz="2400"/>
              <a:t>folosirea Internetului pentru </a:t>
            </a:r>
            <a:br>
              <a:rPr lang="ro-RO" sz="2400"/>
            </a:br>
            <a:r>
              <a:rPr lang="ro-RO" sz="2400"/>
              <a:t>a conecta între ele diferite </a:t>
            </a:r>
            <a:br>
              <a:rPr lang="ro-RO" sz="2400"/>
            </a:br>
            <a:r>
              <a:rPr lang="ro-RO" sz="2400"/>
              <a:t>dispozitive, servicii și sisteme </a:t>
            </a:r>
            <a:br>
              <a:rPr lang="ro-RO" sz="2400"/>
            </a:br>
            <a:r>
              <a:rPr lang="ro-RO" sz="2400"/>
              <a:t>automate, formând astfel o </a:t>
            </a:r>
            <a:br>
              <a:rPr lang="ro-RO" sz="2400"/>
            </a:br>
            <a:r>
              <a:rPr lang="ro-RO" sz="2400" b="1"/>
              <a:t>rețea de obiecte</a:t>
            </a:r>
            <a:r>
              <a:rPr lang="ro-RO" sz="2400"/>
              <a:t>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B308-69AC-4680-8FF1-4BA4FE6D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AA110-7165-43F9-8DFB-C2DCE38FE800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D432-F161-45D5-9D17-1D7F4FEC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D341-FE7B-4FD3-82D7-4AAE6264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A514E-4ED6-4A2A-91FD-CD857A52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33" y="1825625"/>
            <a:ext cx="6865075" cy="43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54F3-20FF-48C9-BE51-16DB126D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Wearables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B0A4-5EDF-45AA-8F96-F2EA5E3C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/>
              <a:t>Wereable technology</a:t>
            </a:r>
            <a:r>
              <a:rPr lang="ro-RO"/>
              <a:t> </a:t>
            </a:r>
            <a:br>
              <a:rPr lang="ro-RO"/>
            </a:br>
            <a:r>
              <a:rPr lang="ro-RO" sz="2400"/>
              <a:t>(</a:t>
            </a:r>
            <a:r>
              <a:rPr lang="ro-RO" sz="2400" i="1"/>
              <a:t>tehnologia purtabilă</a:t>
            </a:r>
            <a:r>
              <a:rPr lang="ro-RO" sz="2400"/>
              <a:t>) </a:t>
            </a:r>
            <a:br>
              <a:rPr lang="ro-RO" sz="2400"/>
            </a:br>
            <a:r>
              <a:rPr lang="ro-RO" sz="2400"/>
              <a:t>este cea cu ajutorul </a:t>
            </a:r>
            <a:br>
              <a:rPr lang="ro-RO" sz="2400"/>
            </a:br>
            <a:r>
              <a:rPr lang="ro-RO" sz="2400"/>
              <a:t>căreia se produc </a:t>
            </a:r>
            <a:br>
              <a:rPr lang="ro-RO" sz="2400"/>
            </a:br>
            <a:r>
              <a:rPr lang="ro-RO" sz="2400"/>
              <a:t>dispozitive electronice </a:t>
            </a:r>
            <a:br>
              <a:rPr lang="ro-RO" sz="2400"/>
            </a:br>
            <a:r>
              <a:rPr lang="ro-RO" sz="2400"/>
              <a:t>inteligente (sisteme </a:t>
            </a:r>
            <a:br>
              <a:rPr lang="ro-RO" sz="2400"/>
            </a:br>
            <a:r>
              <a:rPr lang="ro-RO" sz="2400"/>
              <a:t>electronice cu </a:t>
            </a:r>
            <a:br>
              <a:rPr lang="ro-RO" sz="2400"/>
            </a:br>
            <a:r>
              <a:rPr lang="ro-RO" sz="2400"/>
              <a:t>microcontrolere) care </a:t>
            </a:r>
            <a:br>
              <a:rPr lang="ro-RO" sz="2400"/>
            </a:br>
            <a:r>
              <a:rPr lang="ro-RO" sz="2400"/>
              <a:t>pot fi încorporate în </a:t>
            </a:r>
            <a:br>
              <a:rPr lang="ro-RO" sz="2400"/>
            </a:br>
            <a:r>
              <a:rPr lang="ro-RO" sz="2400"/>
              <a:t>îmbrăcăminte sau </a:t>
            </a:r>
            <a:br>
              <a:rPr lang="ro-RO" sz="2400"/>
            </a:br>
            <a:r>
              <a:rPr lang="ro-RO" sz="2400"/>
              <a:t>purtate pe corp ca </a:t>
            </a:r>
            <a:br>
              <a:rPr lang="ro-RO" sz="2400"/>
            </a:br>
            <a:r>
              <a:rPr lang="ro-RO" sz="2400"/>
              <a:t>implanturi sau accesorii.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6208C-F20F-4719-9BF1-4BF5EFF8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3DBA7-B94C-47B6-BD85-07A52228505C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39F30-2845-4AF9-8C44-DA9B294F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643A-A4AB-4CF3-BFFE-8C9625E3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42F81-89EC-4895-8D78-B4D74CC9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524000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2C99-D9C3-464E-994E-6C0862E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Wireless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9616-C6B4-49D4-9D72-E63CE56C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Mobil este un cuvânt care este utilizat în mod obișnuit pentru a descrie dispozitivele portabile.</a:t>
            </a:r>
          </a:p>
          <a:p>
            <a:r>
              <a:rPr lang="ro-RO"/>
              <a:t>Wireless, pe de altă parte, nu înseamnă mobil. Calculatoarele tradiționale sau alte dispozitive non-mobile pot accesa rețele wireless.</a:t>
            </a:r>
          </a:p>
          <a:p>
            <a:r>
              <a:rPr lang="ro-RO"/>
              <a:t>Deci </a:t>
            </a:r>
            <a:r>
              <a:rPr lang="ro-RO" b="1"/>
              <a:t>wireless mobile</a:t>
            </a:r>
            <a:r>
              <a:rPr lang="ro-RO"/>
              <a:t> poate fi considerat un dispozitiv portabil care poate accesa o rețea wireless.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776E4-58F6-470D-BD39-BC140449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53697-B1A3-414B-B70E-E9ECE01F3E58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7FDE-F604-407B-A09F-19346298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26B6-B3BC-42FB-B704-156185D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/>
              <a:t>Structura anului universitar 20</a:t>
            </a:r>
            <a:r>
              <a:rPr lang="en-US" b="1"/>
              <a:t>20</a:t>
            </a:r>
            <a:r>
              <a:rPr lang="ro-RO" b="1"/>
              <a:t>-202</a:t>
            </a:r>
            <a:r>
              <a:rPr lang="en-US" b="1"/>
              <a:t>1</a:t>
            </a:r>
            <a:endParaRPr lang="en-US" sz="5400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FCB6B-8969-40B3-BFC8-35EB557C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44D73FC-CAC3-48EC-8FBD-BF58B314B8D1}" type="datetime1">
              <a:rPr lang="en-US" smtClean="0"/>
              <a:t>10/9/2020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D629B-BA99-4143-9103-7025CA77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73" y="5368414"/>
            <a:ext cx="7700253" cy="820074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27228-CFBA-4E1B-8C36-FF4B6875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04975"/>
            <a:ext cx="4876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5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25C5-822A-4C5A-BCF1-12BB881D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Conținutul cursului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84C3-C7A3-48FE-AC26-B24AEED9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o-RO"/>
              <a:t>Generalități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Simularea circuitelor electronice utilizând pachetul de programe OrCAD</a:t>
            </a:r>
          </a:p>
          <a:p>
            <a:pPr lvl="1"/>
            <a:r>
              <a:rPr lang="ro-RO"/>
              <a:t>Capture – desenare schemă în vederea simulării SPICE</a:t>
            </a:r>
          </a:p>
          <a:p>
            <a:pPr lvl="1"/>
            <a:r>
              <a:rPr lang="ro-RO"/>
              <a:t>PSpice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o-RO"/>
              <a:t>Proiectarea cablajului imprimat (PCB) utilizând pachetul de programe OrCAD</a:t>
            </a:r>
          </a:p>
          <a:p>
            <a:pPr lvl="1"/>
            <a:r>
              <a:rPr lang="ro-RO"/>
              <a:t>Capture – desenare/pregătire schemă pentru proiectarea PCB</a:t>
            </a:r>
          </a:p>
          <a:p>
            <a:pPr lvl="1"/>
            <a:r>
              <a:rPr lang="ro-RO"/>
              <a:t>PCB Editor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BCF3-C13D-4A29-A55D-BAF6D49A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C66EF-DEA7-4039-AF89-203E72E3C438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1D87E-74B4-4B1A-812F-1CD0CFC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8A75-57EE-40C5-B325-135F59BB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1DC2-A78B-4B53-AB3B-813F7BC1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Referințe bibliografice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4EBB-48BF-490A-B145-023D877B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400"/>
              <a:t>Pană, Gh. – </a:t>
            </a:r>
            <a:r>
              <a:rPr lang="ro-RO" sz="2400" i="1"/>
              <a:t>Proiectarea asistată de calculator a modulelor electronice. Notițe de curs</a:t>
            </a:r>
            <a:r>
              <a:rPr lang="ro-RO" sz="2400"/>
              <a:t>, Universitatea Transilvania, Brașov, 20</a:t>
            </a:r>
            <a:r>
              <a:rPr lang="en-US" sz="2400"/>
              <a:t>20</a:t>
            </a:r>
            <a:endParaRPr lang="ro-RO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Pană, Gh. şi Carp, M.C. – </a:t>
            </a:r>
            <a:r>
              <a:rPr lang="en-US" sz="2400" i="1"/>
              <a:t>Tehnici de simulare. Aplicații în ingineria electrică şi electronică</a:t>
            </a:r>
            <a:r>
              <a:rPr lang="en-US" sz="2400"/>
              <a:t>, Editura Universității Transilvania, Braşov, 2011</a:t>
            </a:r>
            <a:endParaRPr lang="ro-RO" sz="2400"/>
          </a:p>
          <a:p>
            <a:pPr marL="457200" indent="-457200">
              <a:buFont typeface="+mj-lt"/>
              <a:buAutoNum type="arabicPeriod"/>
            </a:pPr>
            <a:r>
              <a:rPr lang="ro-RO" sz="2400"/>
              <a:t>SPICE – User Manual</a:t>
            </a:r>
            <a:br>
              <a:rPr lang="ro-RO" sz="3200"/>
            </a:br>
            <a:r>
              <a:rPr lang="ro-RO" sz="1800">
                <a:hlinkClick r:id="rId2"/>
              </a:rPr>
              <a:t>https://www.seas.upenn.edu/~jan/spice/PSpice_ReferenceguideOrCAD.pdf</a:t>
            </a:r>
            <a:endParaRPr lang="ro-RO" sz="1800"/>
          </a:p>
          <a:p>
            <a:pPr marL="457200" indent="-457200">
              <a:buFont typeface="+mj-lt"/>
              <a:buAutoNum type="arabicPeriod"/>
            </a:pPr>
            <a:r>
              <a:rPr lang="ro-RO" sz="2400"/>
              <a:t>Vladimirescu, A. – </a:t>
            </a:r>
            <a:r>
              <a:rPr lang="ro-RO" sz="2400" i="1"/>
              <a:t>SPICE</a:t>
            </a:r>
            <a:r>
              <a:rPr lang="ro-RO" sz="2400"/>
              <a:t>, Editura tehnică, București, 1999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/>
              <a:t>Vladimirescu, A. – </a:t>
            </a:r>
            <a:r>
              <a:rPr lang="ro-RO" sz="2400" i="1"/>
              <a:t>The SPICE Book</a:t>
            </a:r>
            <a:r>
              <a:rPr lang="ro-RO" sz="2400"/>
              <a:t>, John Wiley &amp; Sons, 1991</a:t>
            </a:r>
            <a:br>
              <a:rPr lang="ro-RO" sz="1800"/>
            </a:br>
            <a:r>
              <a:rPr lang="ro-RO" sz="1800">
                <a:hlinkClick r:id="rId3"/>
              </a:rPr>
              <a:t>http://s1.nonlinear.ir/epublish/book/The_SPICE_Book_0471609269.pdf</a:t>
            </a:r>
            <a:endParaRPr lang="ro-RO" sz="18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Tudor, M. - </a:t>
            </a:r>
            <a:r>
              <a:rPr lang="en-US" sz="2400" i="1"/>
              <a:t>Spice</a:t>
            </a:r>
            <a:r>
              <a:rPr lang="en-US" sz="2400"/>
              <a:t>, Editura Teora, Bucureşti, 1996</a:t>
            </a:r>
            <a:endParaRPr lang="ro-RO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Kraig Mitzner – </a:t>
            </a:r>
            <a:r>
              <a:rPr lang="en-US" sz="2400" i="1"/>
              <a:t>Complete PCB Design using OrCAD Capture and PCB Editor</a:t>
            </a:r>
            <a:r>
              <a:rPr lang="en-US" sz="2400"/>
              <a:t>, Elsevier, Oxford, UK, 2009</a:t>
            </a:r>
            <a:endParaRPr lang="ro-RO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3B48-FF52-408C-BC63-0AB6EFF5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8A3BD-FA57-485B-826E-20FCCDBAF050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0907-8864-430F-ABB8-49B8F8DC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E274-4F28-4517-A050-A21930C8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F400-255C-4F5B-8AA5-FBD15862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Cuprins</a:t>
            </a:r>
            <a:r>
              <a:rPr lang="en-US" b="1"/>
              <a:t> </a:t>
            </a:r>
            <a:r>
              <a:rPr lang="ro-RO" b="1"/>
              <a:t>cursul </a:t>
            </a:r>
            <a:r>
              <a:rPr lang="en-US" b="1"/>
              <a:t>1</a:t>
            </a:r>
            <a:endParaRPr lang="ro-RO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40F7-878B-4993-9385-CD0E8E67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  <a:p>
            <a:pPr lvl="1"/>
            <a:r>
              <a:rPr lang="ro-RO"/>
              <a:t>CAE, CAD, CAM, EDA</a:t>
            </a:r>
          </a:p>
          <a:p>
            <a:pPr lvl="1"/>
            <a:r>
              <a:rPr lang="ro-RO"/>
              <a:t>Modulul electronic</a:t>
            </a:r>
          </a:p>
          <a:p>
            <a:pPr lvl="1"/>
            <a:r>
              <a:rPr lang="ro-RO"/>
              <a:t>PCB</a:t>
            </a:r>
          </a:p>
          <a:p>
            <a:pPr lvl="1"/>
            <a:r>
              <a:rPr lang="ro-RO"/>
              <a:t>OrCAD</a:t>
            </a:r>
          </a:p>
          <a:p>
            <a:pPr lvl="1"/>
            <a:r>
              <a:rPr lang="ro-RO"/>
              <a:t>Alte programe CAD</a:t>
            </a:r>
          </a:p>
          <a:p>
            <a:pPr lvl="1"/>
            <a:endParaRPr lang="ro-RO"/>
          </a:p>
          <a:p>
            <a:pPr lvl="1"/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392CE-7BE0-4416-8D6F-6278C832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37433-1039-4D2C-A81C-4FD1D44E2CFA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AA81B-80FC-488D-87BD-AFEE3E66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5A08-8774-43C0-A5D9-5C8BC0BC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Proiectarea asistată de calculator (CAD - </a:t>
            </a:r>
            <a:r>
              <a:rPr lang="en-US" i="1"/>
              <a:t>Computer-Aided Design</a:t>
            </a:r>
            <a:r>
              <a:rPr lang="ro-RO"/>
              <a:t>) se referă la utilizararea sistemelor informatice pentru a ajuta la:</a:t>
            </a:r>
          </a:p>
          <a:p>
            <a:pPr lvl="1"/>
            <a:r>
              <a:rPr lang="ro-RO" b="1">
                <a:solidFill>
                  <a:srgbClr val="FF0000"/>
                </a:solidFill>
              </a:rPr>
              <a:t>creerea</a:t>
            </a:r>
          </a:p>
          <a:p>
            <a:pPr lvl="1"/>
            <a:r>
              <a:rPr lang="ro-RO" b="1">
                <a:solidFill>
                  <a:srgbClr val="00B050"/>
                </a:solidFill>
              </a:rPr>
              <a:t>modificarea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analiza</a:t>
            </a:r>
            <a:r>
              <a:rPr lang="ro-RO"/>
              <a:t> și </a:t>
            </a:r>
          </a:p>
          <a:p>
            <a:pPr lvl="1"/>
            <a:r>
              <a:rPr lang="ro-RO" b="1">
                <a:solidFill>
                  <a:srgbClr val="7030A0"/>
                </a:solidFill>
              </a:rPr>
              <a:t>optimizarea</a:t>
            </a:r>
            <a:r>
              <a:rPr lang="ro-RO"/>
              <a:t> </a:t>
            </a:r>
          </a:p>
          <a:p>
            <a:pPr marL="274320" lvl="1" indent="0">
              <a:buNone/>
            </a:pPr>
            <a:r>
              <a:rPr lang="ro-RO" sz="2800"/>
              <a:t>unui proiect.</a:t>
            </a:r>
          </a:p>
          <a:p>
            <a:r>
              <a:rPr lang="ro-RO"/>
              <a:t>În literatura de specialitate se folosește acronimul  CAD/CAM, care înseamnă proiectare şi fabricare cu ajutorul calculatorului sau asistate de calculator, iar inițialele CAM înseamnă </a:t>
            </a:r>
            <a:r>
              <a:rPr lang="ro-RO" i="1"/>
              <a:t>Computer</a:t>
            </a:r>
            <a:r>
              <a:rPr lang="ro-RO"/>
              <a:t>-</a:t>
            </a:r>
            <a:r>
              <a:rPr lang="ro-RO" i="1"/>
              <a:t>Aided Manufacturing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DA224-5A69-4401-B205-571662F1FF11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Software-ul CAD/CAM este utilizat pentru:</a:t>
            </a:r>
          </a:p>
          <a:p>
            <a:pPr lvl="1"/>
            <a:r>
              <a:rPr lang="ro-RO"/>
              <a:t>a crește productivitatea proiectantului</a:t>
            </a:r>
          </a:p>
          <a:p>
            <a:pPr lvl="1"/>
            <a:r>
              <a:rPr lang="ro-RO"/>
              <a:t>a îmbunătăți calitatea de proiectare</a:t>
            </a:r>
          </a:p>
          <a:p>
            <a:pPr lvl="1"/>
            <a:r>
              <a:rPr lang="ro-RO"/>
              <a:t>a îmbunătăți comunicarea prin documentare</a:t>
            </a:r>
          </a:p>
          <a:p>
            <a:pPr lvl="1"/>
            <a:r>
              <a:rPr lang="ro-RO"/>
              <a:t>a crea o bază de date pentru producție.</a:t>
            </a:r>
          </a:p>
          <a:p>
            <a:r>
              <a:rPr lang="ro-RO"/>
              <a:t>Ieșirea CAD/CAM este de multe ori în formă de fișiere electronice pentru imprimare, prelucrare sau alte operațiuni de fabricare.</a:t>
            </a:r>
          </a:p>
          <a:p>
            <a:r>
              <a:rPr lang="ro-RO"/>
              <a:t>Proiectarea asistată pe calculator este folosită în multe domenii.</a:t>
            </a:r>
          </a:p>
          <a:p>
            <a:r>
              <a:rPr lang="ro-RO"/>
              <a:t>Utilizarea sa în proiectarea sistemelor electronice este cunoscută ca automatizare de proiectare electronică sau EDA (</a:t>
            </a:r>
            <a:r>
              <a:rPr lang="ro-RO" i="1"/>
              <a:t>Electronic Design Automation</a:t>
            </a:r>
            <a:r>
              <a:rPr lang="ro-RO"/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D3B47-D7D1-4B6F-B494-595BE6319A90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Instrumentele EDA reduc timpul de dezvoltare și costurile, deoarece permit simularea și analizarea proiectelor înainte de achiziționarea componentelor și fabricarea modulului.</a:t>
            </a:r>
            <a:endParaRPr lang="ro-RO"/>
          </a:p>
          <a:p>
            <a:r>
              <a:rPr lang="ro-RO"/>
              <a:t>Odată ce un proiect a fost validat prin desene, simulări și analize, sistemul poate fi fabricat.</a:t>
            </a:r>
          </a:p>
          <a:p>
            <a:r>
              <a:rPr lang="ro-RO"/>
              <a:t>Aplicațiile utilizate în fabricație sunt cunoscute sub numele de instrumente de fabricare asistată de calculator (CAM).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A5CB-89E8-40BF-A468-CA1A6F13F2FA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3B6-E2A3-476D-BB1D-DF7656EA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/>
              <a:t>Generalități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1997-3317-48F2-A3BC-D28484A7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Instrumentele CAM folosesc programe software și date de proiectare (generate de instrumentele CAE - </a:t>
            </a:r>
            <a:r>
              <a:rPr lang="ro-RO" i="1"/>
              <a:t>Computer-Aided Engineering</a:t>
            </a:r>
            <a:r>
              <a:rPr lang="ro-RO"/>
              <a:t>) pentru a controla utilajele de fabricație automate care transformă un concept de proiectare în realitate.</a:t>
            </a:r>
          </a:p>
          <a:p>
            <a:r>
              <a:rPr lang="en-US"/>
              <a:t>Instrumentele de inginerie asistate de calculator, CAE</a:t>
            </a:r>
            <a:r>
              <a:rPr lang="ro-RO"/>
              <a:t>,</a:t>
            </a:r>
            <a:r>
              <a:rPr lang="en-US"/>
              <a:t> acoperă toate aspectele proiectării inginerești, de la desenare și analiză până la fabricație.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0DC4-C9A1-4625-BEF4-726AAFD6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D06A2-C922-4A1A-9895-99885DAD6C9D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35C-AAF4-4AD9-9BE3-F2F4F9D2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E7B-A55D-4F3F-A49D-845B6CF8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1066</Words>
  <Application>Microsoft Office PowerPoint</Application>
  <PresentationFormat>Widescreen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UT Sans</vt:lpstr>
      <vt:lpstr>Office Theme</vt:lpstr>
      <vt:lpstr>PROIECTAREA  ASISTATĂ  DE CALCULATOR  A  MODULELOR  ELECTRONICE</vt:lpstr>
      <vt:lpstr>Structura anului universitar 2020-2021</vt:lpstr>
      <vt:lpstr>Conținutul cursului</vt:lpstr>
      <vt:lpstr>Referințe bibliografice</vt:lpstr>
      <vt:lpstr>Cuprins cursul 1</vt:lpstr>
      <vt:lpstr>Generalități</vt:lpstr>
      <vt:lpstr>Generalități</vt:lpstr>
      <vt:lpstr>Generalități</vt:lpstr>
      <vt:lpstr>Generalități</vt:lpstr>
      <vt:lpstr>Generalități</vt:lpstr>
      <vt:lpstr>Generalități</vt:lpstr>
      <vt:lpstr>Generalități</vt:lpstr>
      <vt:lpstr>Alte programe CAD asemănătoare OrCAD-ului</vt:lpstr>
      <vt:lpstr>OrCAD</vt:lpstr>
      <vt:lpstr>Internet of Things</vt:lpstr>
      <vt:lpstr>Wearables</vt:lpstr>
      <vt:lpstr>Wireless mobile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51</cp:revision>
  <dcterms:created xsi:type="dcterms:W3CDTF">2020-10-06T07:16:37Z</dcterms:created>
  <dcterms:modified xsi:type="dcterms:W3CDTF">2020-10-09T10:54:27Z</dcterms:modified>
</cp:coreProperties>
</file>