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5" r:id="rId2"/>
    <p:sldId id="273" r:id="rId3"/>
    <p:sldId id="326" r:id="rId4"/>
    <p:sldId id="259" r:id="rId5"/>
    <p:sldId id="260" r:id="rId6"/>
    <p:sldId id="261" r:id="rId7"/>
    <p:sldId id="270" r:id="rId8"/>
    <p:sldId id="262" r:id="rId9"/>
    <p:sldId id="258" r:id="rId10"/>
    <p:sldId id="264" r:id="rId11"/>
    <p:sldId id="263" r:id="rId12"/>
    <p:sldId id="257" r:id="rId13"/>
    <p:sldId id="265" r:id="rId14"/>
    <p:sldId id="268" r:id="rId15"/>
    <p:sldId id="271" r:id="rId16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244C4-7569-44E3-9495-D56687C53A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9DA8FA-E0E4-4EDB-8923-CD95C9C058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761EF-A9DF-4A41-8B0C-41D5C8D94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9DA5B-70B1-480D-883E-532F7A4EDF2D}" type="datetimeFigureOut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BC2AB-FF3C-4B27-BADC-0EEE3EFB2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FAE174-1988-42F3-BF8D-397798B5B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8115-4CC7-43FD-BACE-33F7B97558E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24569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CA96E-9E80-407F-B3B6-283E06DE4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4F2C0A-1A7B-43FB-9BE5-F7BDCD54D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EC25A-6C4C-458A-8A71-A415BFB9B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9DA5B-70B1-480D-883E-532F7A4EDF2D}" type="datetimeFigureOut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E7654-2A90-4F61-B065-E8923CEAE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A8195-C94C-433F-92E1-196A3C05D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8115-4CC7-43FD-BACE-33F7B97558E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8404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F6BE0E-0CE1-4A96-92D3-0880361F71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0E73AD-775C-49A7-A275-DF7DF06A26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95506-113E-40D4-86B0-5B9F2F617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9DA5B-70B1-480D-883E-532F7A4EDF2D}" type="datetimeFigureOut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B99C6-DEA3-4356-8537-93A3039EE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EEC37-411C-4BD0-90B5-CB64C8451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8115-4CC7-43FD-BACE-33F7B97558E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79659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C393E-7A77-49C4-BA09-976CD3CD1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65181-59BB-47AE-B990-83FD58901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56601-ADBC-4783-AB4D-718A5C9CF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9DA5B-70B1-480D-883E-532F7A4EDF2D}" type="datetimeFigureOut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1685B-4EC1-4A9B-B2C0-B3E08068D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9E2153-0CAB-4C47-B146-D3E37F2A7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8115-4CC7-43FD-BACE-33F7B97558E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4164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7BCA8-2F4F-457B-943F-0EF85A5C3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2274F-BB26-45F3-9AA9-A1B5278D2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6FD24-06A8-4A65-A95A-4903B223E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9DA5B-70B1-480D-883E-532F7A4EDF2D}" type="datetimeFigureOut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C725D-D5C3-4ACC-A589-AD3EFE2A5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30D77-615B-410A-90E8-7E63499AB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8115-4CC7-43FD-BACE-33F7B97558E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76990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A730E-C526-448E-978E-993D9120C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B7B39-8A10-4095-A78F-556CAA5391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FC4A41-D644-41AA-9F43-503DACC565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1B6A0E-9400-4D74-A281-755259CE8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9DA5B-70B1-480D-883E-532F7A4EDF2D}" type="datetimeFigureOut">
              <a:rPr lang="ro-RO" smtClean="0"/>
              <a:t>24.02.2021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748F0-E05B-48CD-BCDB-1087B15F1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1C55F3-8FCA-4972-B140-F1817CE46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8115-4CC7-43FD-BACE-33F7B97558E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47529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D6B3C-5C19-4A94-B453-E48650368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826D36-FF06-4EE2-B192-2CB160631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C1BA34-EF36-4E19-84A7-10C06908E5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491D18-3BC6-48CE-BF4F-0F5F26918D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73776E-403E-4370-AE11-FD7D7CC334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BBFBD2-C71D-4B6C-B19F-E271875CA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9DA5B-70B1-480D-883E-532F7A4EDF2D}" type="datetimeFigureOut">
              <a:rPr lang="ro-RO" smtClean="0"/>
              <a:t>24.02.2021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C380F5-BBE9-4840-8FFF-10CD5C957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98677B-0DAE-496D-870A-2F04A9847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8115-4CC7-43FD-BACE-33F7B97558E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65580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C10EC-4EDD-42AA-A020-CD82111F8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0B1D7C-2AB8-4BFC-8265-95FCB1FEF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9DA5B-70B1-480D-883E-532F7A4EDF2D}" type="datetimeFigureOut">
              <a:rPr lang="ro-RO" smtClean="0"/>
              <a:t>24.02.2021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B1BD32-34BC-42FC-9701-EE00F48F5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779BA7-EEC8-4E4C-B5E5-674D06E3E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8115-4CC7-43FD-BACE-33F7B97558E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91975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E0CBC7-BC14-46FB-97CC-828613ED8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9DA5B-70B1-480D-883E-532F7A4EDF2D}" type="datetimeFigureOut">
              <a:rPr lang="ro-RO" smtClean="0"/>
              <a:t>24.02.2021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BA2944-9581-4A57-B42E-0CF216ECC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2ED66B-C1AF-40FC-AA9B-1B0CBB3C5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8115-4CC7-43FD-BACE-33F7B97558E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86518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4200F-C398-4C92-91EE-35AA3C478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ECF2A-1BCE-4F76-8627-5C51091E7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D2A8F9-7EBE-4684-94AD-E1962D15F8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6767D8-BCA1-4762-BA3F-594B506AD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9DA5B-70B1-480D-883E-532F7A4EDF2D}" type="datetimeFigureOut">
              <a:rPr lang="ro-RO" smtClean="0"/>
              <a:t>24.02.2021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79A302-94F3-4683-AA92-4C7DBEEFF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7D07B1-4E9F-4158-85DE-A684335D1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8115-4CC7-43FD-BACE-33F7B97558E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35795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9F5BC-633C-4D93-89EF-FF902BCF6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4B5830-C962-4EA9-A83B-C2D2119EE0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F7E1E9-E8E7-4EEC-A27B-0F66882C4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E2E668-46F5-42DF-A0EB-67A14D401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9DA5B-70B1-480D-883E-532F7A4EDF2D}" type="datetimeFigureOut">
              <a:rPr lang="ro-RO" smtClean="0"/>
              <a:t>24.02.2021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094638-B7D4-44B0-8A60-524CEBC57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61A5AB-4212-40CE-B9EB-98436A468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8115-4CC7-43FD-BACE-33F7B97558E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10192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E6CA06-4C56-4F05-9E3F-FE1CE5DBB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C6C363-C958-4956-B2A5-D704C4DC7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ECE82-1394-4201-8DC9-2905EC7350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9DA5B-70B1-480D-883E-532F7A4EDF2D}" type="datetimeFigureOut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610A9-07D7-4432-AD79-E0A74060D0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30EBA-0241-4632-985F-0A2DC1D2C0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C8115-4CC7-43FD-BACE-33F7B97558E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49734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vega.unitbv.ro/~pana/cia.p" TargetMode="External"/><Relationship Id="rId2" Type="http://schemas.openxmlformats.org/officeDocument/2006/relationships/hyperlink" Target="http://vega.unitbv.ro/~pana/calc-ti/EA/proiect-EA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b="1"/>
              <a:t>ELECTRONIC</a:t>
            </a:r>
            <a:r>
              <a:rPr lang="ro-RO" sz="3600" b="1"/>
              <a:t>Ă ANALOGICĂ</a:t>
            </a:r>
            <a:br>
              <a:rPr lang="ro-RO" sz="3600" b="1"/>
            </a:br>
            <a:r>
              <a:rPr lang="ro-RO" sz="3600" b="1"/>
              <a:t>proiect</a:t>
            </a:r>
            <a:endParaRPr lang="en-US" sz="36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endParaRPr lang="ro-RO"/>
          </a:p>
          <a:p>
            <a:pPr algn="just"/>
            <a:endParaRPr lang="ro-RO"/>
          </a:p>
          <a:p>
            <a:pPr algn="r"/>
            <a:r>
              <a:rPr lang="ro-RO"/>
              <a:t>Conf.dr.ing. Gheorghe PANĂ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524000" y="596055"/>
            <a:ext cx="9144000" cy="1138340"/>
            <a:chOff x="685800" y="596055"/>
            <a:chExt cx="7498846" cy="1138340"/>
          </a:xfrm>
        </p:grpSpPr>
        <p:pic>
          <p:nvPicPr>
            <p:cNvPr id="7" name="Picture 6" descr="Logo-UT-IESC-RGB-R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4146813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1"/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b="1">
                  <a:latin typeface="UT Sans" pitchFamily="50" charset="0"/>
                </a:rPr>
                <a:t>Departamentul de Electronică şi Calculatoare</a:t>
              </a:r>
              <a:endParaRPr lang="ro-RO" b="1">
                <a:latin typeface="UT Sans" pitchFamily="50" charset="0"/>
              </a:endParaRPr>
            </a:p>
            <a:p>
              <a:pPr algn="r"/>
              <a:r>
                <a:rPr lang="ro-RO">
                  <a:latin typeface="UT Sans" pitchFamily="50" charset="0"/>
                </a:rPr>
                <a:t>s</a:t>
              </a:r>
              <a:r>
                <a:rPr lang="en-US">
                  <a:latin typeface="UT Sans" pitchFamily="50" charset="0"/>
                </a:rPr>
                <a:t>tr. Politehnicii 1, 500024 Braşov</a:t>
              </a:r>
              <a:endParaRPr lang="ro-RO" sz="900">
                <a:latin typeface="UT Sans" pitchFamily="50" charset="0"/>
              </a:endParaRPr>
            </a:p>
            <a:p>
              <a:pPr algn="r"/>
              <a:r>
                <a:rPr lang="en-US">
                  <a:latin typeface="UT Sans" pitchFamily="50" charset="0"/>
                </a:rPr>
                <a:t>0268 478705</a:t>
              </a:r>
              <a:endParaRPr lang="ro-RO" sz="900">
                <a:latin typeface="UT Sans" pitchFamily="50" charset="0"/>
              </a:endParaRPr>
            </a:p>
            <a:p>
              <a:pPr algn="r" rtl="1">
                <a:defRPr sz="1000"/>
              </a:pPr>
              <a:endParaRPr lang="en-GB" sz="900">
                <a:solidFill>
                  <a:srgbClr val="333333"/>
                </a:solidFill>
                <a:latin typeface="UT Sans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5026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b="1"/>
              <a:t>NAB</a:t>
            </a:r>
            <a:r>
              <a:rPr lang="en-US" b="1"/>
              <a:t> </a:t>
            </a:r>
            <a:r>
              <a:rPr lang="ro-RO"/>
              <a:t>(National Association of Broadcasters)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Defineşte clar punctele de tranziţie ale caracteristicii de frecvenţă la 50Hz</a:t>
            </a:r>
            <a:r>
              <a:rPr lang="ro-RO"/>
              <a:t> şi 3180Hz:</a:t>
            </a:r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en-US" sz="2400"/>
          </a:p>
          <a:p>
            <a:r>
              <a:rPr lang="ro-RO" sz="2400"/>
              <a:t>Forma curbelor diferă între înregistrare şi redare</a:t>
            </a:r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775F4-B566-4410-B49D-B1BFA82BCC37}" type="datetime1">
              <a:rPr lang="en-US" smtClean="0"/>
              <a:pPr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proiect_EA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8194" name="Picture 2" descr="3-1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91050" y="2672779"/>
            <a:ext cx="3124200" cy="2657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b="1"/>
              <a:t>RIAA</a:t>
            </a:r>
            <a:r>
              <a:rPr lang="en-US" b="1"/>
              <a:t> </a:t>
            </a:r>
            <a:r>
              <a:rPr lang="ro-RO"/>
              <a:t>(Recording Industry Association of  America)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err="1"/>
              <a:t>Asociaţia</a:t>
            </a:r>
            <a:r>
              <a:rPr lang="en-US" sz="2400"/>
              <a:t> s-a </a:t>
            </a:r>
            <a:r>
              <a:rPr lang="en-US" sz="2400" err="1"/>
              <a:t>înfiinţat</a:t>
            </a:r>
            <a:r>
              <a:rPr lang="en-US" sz="2400"/>
              <a:t> </a:t>
            </a:r>
            <a:r>
              <a:rPr lang="en-US" sz="2400" err="1"/>
              <a:t>în</a:t>
            </a:r>
            <a:r>
              <a:rPr lang="en-US" sz="2400"/>
              <a:t> 1952 </a:t>
            </a:r>
            <a:r>
              <a:rPr lang="en-US" sz="2400" err="1"/>
              <a:t>pentru</a:t>
            </a:r>
            <a:r>
              <a:rPr lang="en-US" sz="2400"/>
              <a:t> </a:t>
            </a:r>
            <a:r>
              <a:rPr lang="en-US" sz="2400" err="1"/>
              <a:t>administarea</a:t>
            </a:r>
            <a:r>
              <a:rPr lang="en-US" sz="2400"/>
              <a:t> </a:t>
            </a:r>
            <a:r>
              <a:rPr lang="en-US" sz="2400" err="1"/>
              <a:t>standardului</a:t>
            </a:r>
            <a:r>
              <a:rPr lang="en-US" sz="2400"/>
              <a:t> de </a:t>
            </a:r>
            <a:r>
              <a:rPr lang="en-US" sz="2400" err="1"/>
              <a:t>înregistrare</a:t>
            </a:r>
            <a:r>
              <a:rPr lang="en-US" sz="2400"/>
              <a:t>/</a:t>
            </a:r>
            <a:r>
              <a:rPr lang="en-US" sz="2400" err="1"/>
              <a:t>redare</a:t>
            </a:r>
            <a:r>
              <a:rPr lang="en-US" sz="2400"/>
              <a:t> a </a:t>
            </a:r>
            <a:r>
              <a:rPr lang="en-US" sz="2400" err="1"/>
              <a:t>sunetului</a:t>
            </a:r>
            <a:r>
              <a:rPr lang="en-US" sz="2400"/>
              <a:t> </a:t>
            </a:r>
            <a:r>
              <a:rPr lang="en-US" sz="2400" err="1"/>
              <a:t>pe</a:t>
            </a:r>
            <a:r>
              <a:rPr lang="en-US" sz="2400"/>
              <a:t>/de </a:t>
            </a:r>
            <a:r>
              <a:rPr lang="en-US" sz="2400" err="1"/>
              <a:t>pe</a:t>
            </a:r>
            <a:r>
              <a:rPr lang="en-US" sz="2400"/>
              <a:t> </a:t>
            </a:r>
            <a:r>
              <a:rPr lang="en-US" sz="2400" err="1"/>
              <a:t>discurile</a:t>
            </a:r>
            <a:r>
              <a:rPr lang="en-US" sz="2400"/>
              <a:t> de </a:t>
            </a:r>
            <a:r>
              <a:rPr lang="en-US" sz="2400" err="1"/>
              <a:t>vinil</a:t>
            </a:r>
            <a:r>
              <a:rPr lang="en-US" sz="2400"/>
              <a:t>;</a:t>
            </a:r>
          </a:p>
          <a:p>
            <a:r>
              <a:rPr lang="en-US" sz="2400"/>
              <a:t>Devine </a:t>
            </a:r>
            <a:r>
              <a:rPr lang="en-US" sz="2400" err="1"/>
              <a:t>în</a:t>
            </a:r>
            <a:r>
              <a:rPr lang="en-US" sz="2400"/>
              <a:t> 1958 standard </a:t>
            </a:r>
            <a:r>
              <a:rPr lang="en-US" sz="2400" err="1"/>
              <a:t>naţional</a:t>
            </a:r>
            <a:r>
              <a:rPr lang="en-US" sz="2400"/>
              <a:t> </a:t>
            </a:r>
            <a:r>
              <a:rPr lang="en-US" sz="2400" err="1"/>
              <a:t>în</a:t>
            </a:r>
            <a:r>
              <a:rPr lang="en-US" sz="2400"/>
              <a:t> SUA </a:t>
            </a:r>
            <a:r>
              <a:rPr lang="en-US" sz="2400" err="1"/>
              <a:t>iar</a:t>
            </a:r>
            <a:r>
              <a:rPr lang="en-US" sz="2400"/>
              <a:t> de la </a:t>
            </a:r>
            <a:r>
              <a:rPr lang="en-US" sz="2400" err="1"/>
              <a:t>începutul</a:t>
            </a:r>
            <a:r>
              <a:rPr lang="en-US" sz="2400"/>
              <a:t> </a:t>
            </a:r>
            <a:r>
              <a:rPr lang="en-US" sz="2400" err="1"/>
              <a:t>anilor</a:t>
            </a:r>
            <a:r>
              <a:rPr lang="en-US" sz="2400"/>
              <a:t> ’70 </a:t>
            </a:r>
            <a:r>
              <a:rPr lang="en-US" sz="2400" err="1"/>
              <a:t>şi</a:t>
            </a:r>
            <a:r>
              <a:rPr lang="en-US" sz="2400"/>
              <a:t> </a:t>
            </a:r>
            <a:r>
              <a:rPr lang="en-US" sz="2400" err="1"/>
              <a:t>în</a:t>
            </a:r>
            <a:r>
              <a:rPr lang="en-US" sz="2400"/>
              <a:t> Europa;</a:t>
            </a:r>
          </a:p>
          <a:p>
            <a:r>
              <a:rPr lang="ro-RO" sz="2400"/>
              <a:t>RIAA continuaă să creeze şi să administreze standardele de înregistrare şi redare a muzicii pe discuri de vinil, benzi magnetice, CD-uri şi cu ajutorul tehnologiilor digitale pe bază de software.</a:t>
            </a:r>
            <a:endParaRPr lang="en-US" sz="2400"/>
          </a:p>
          <a:p>
            <a:r>
              <a:rPr lang="ro-RO" sz="2400"/>
              <a:t>Colectează, administrează şi distribuie licenţe şi drepturi de autor. Acordă distincţia de disc de aur sau platină pentru single</a:t>
            </a:r>
            <a:r>
              <a:rPr lang="en-US" sz="2400"/>
              <a:t>-</a:t>
            </a:r>
            <a:r>
              <a:rPr lang="ro-RO" sz="2400"/>
              <a:t>urile din SUA.</a:t>
            </a:r>
            <a:endParaRPr lang="en-US" sz="2400"/>
          </a:p>
          <a:p>
            <a:r>
              <a:rPr lang="ro-RO" sz="2400"/>
              <a:t>Duşman declarat al „torenţilor”</a:t>
            </a:r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7B752-A1B3-4473-8A1B-85DE0B581F1F}" type="datetime1">
              <a:rPr lang="en-US" smtClean="0"/>
              <a:pPr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proiect_EA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b="1"/>
              <a:t>RIAA</a:t>
            </a:r>
            <a:r>
              <a:rPr lang="en-US" b="1"/>
              <a:t> </a:t>
            </a:r>
            <a:r>
              <a:rPr lang="ro-RO"/>
              <a:t>(</a:t>
            </a:r>
            <a:r>
              <a:rPr lang="ro-RO" sz="2800"/>
              <a:t>Recording Industry Association of  America</a:t>
            </a:r>
            <a:r>
              <a:rPr lang="ro-RO"/>
              <a:t>)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Defineşte clar punctele de tranziţie ale caracteristicii de frecvenţă la 50Hz, 500Hz şi 2122Hz.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CDAA-3646-49CF-A8D3-6B8BA8069602}" type="datetime1">
              <a:rPr lang="en-US" smtClean="0"/>
              <a:pPr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proiect_EA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27" name="Picture 3" descr="3-2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3124200"/>
            <a:ext cx="4653708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b="1"/>
              <a:t>RIAA</a:t>
            </a:r>
            <a:r>
              <a:rPr lang="en-US" b="1"/>
              <a:t> </a:t>
            </a:r>
            <a:r>
              <a:rPr lang="ro-RO"/>
              <a:t>(</a:t>
            </a:r>
            <a:r>
              <a:rPr lang="ro-RO" sz="2800"/>
              <a:t>Recording Industry Association of  America</a:t>
            </a:r>
            <a:r>
              <a:rPr lang="ro-RO"/>
              <a:t>)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400"/>
              <a:t>Forma curbelor diferă între înregistrare (stânga) şi redare (dreapta):</a:t>
            </a:r>
            <a:endParaRPr lang="en-US" sz="24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8CA-F36E-4CB6-B825-F9BFDF1D0225}" type="datetime1">
              <a:rPr lang="en-US" smtClean="0"/>
              <a:pPr/>
              <a:t>2/24/2021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proiect_EA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499978"/>
            <a:ext cx="7102870" cy="382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/>
              <a:t>Software</a:t>
            </a:r>
            <a:r>
              <a:rPr lang="en-US" b="1"/>
              <a:t> utilizat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Calculul numeric se </a:t>
            </a:r>
            <a:r>
              <a:rPr lang="en-US"/>
              <a:t>poate </a:t>
            </a:r>
            <a:r>
              <a:rPr lang="ro-RO"/>
              <a:t>face </a:t>
            </a:r>
            <a:r>
              <a:rPr lang="en-US"/>
              <a:t>manual sau </a:t>
            </a:r>
            <a:r>
              <a:rPr lang="ro-RO"/>
              <a:t>în </a:t>
            </a:r>
            <a:r>
              <a:rPr lang="ro-RO" b="1"/>
              <a:t>MathCAD</a:t>
            </a:r>
            <a:endParaRPr lang="ro-RO"/>
          </a:p>
          <a:p>
            <a:r>
              <a:rPr lang="ro-RO"/>
              <a:t>Schemele se desenează în </a:t>
            </a:r>
            <a:r>
              <a:rPr lang="ro-RO" b="1"/>
              <a:t>Orcad Capture</a:t>
            </a:r>
          </a:p>
          <a:p>
            <a:r>
              <a:rPr lang="ro-RO"/>
              <a:t>Simulările se fac în </a:t>
            </a:r>
            <a:r>
              <a:rPr lang="ro-RO" b="1"/>
              <a:t>Spice</a:t>
            </a:r>
          </a:p>
          <a:p>
            <a:r>
              <a:rPr lang="ro-RO"/>
              <a:t>Cablajul imprimat se proiectează în </a:t>
            </a:r>
            <a:r>
              <a:rPr lang="ro-RO" b="1"/>
              <a:t>Orcad Layout</a:t>
            </a:r>
            <a:r>
              <a:rPr lang="en-US"/>
              <a:t> sau </a:t>
            </a:r>
            <a:r>
              <a:rPr lang="en-US" b="1"/>
              <a:t>PCB Editor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9C68B-06C5-4BCB-8CB1-B1199AB739CA}" type="datetime1">
              <a:rPr lang="en-US" smtClean="0"/>
              <a:pPr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proiect_EA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Mersul unei proiect</a:t>
            </a:r>
            <a:r>
              <a:rPr lang="ro-RO" b="1"/>
              <a:t>ări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o-RO" sz="2400" u="sng"/>
              <a:t>Pasul 1:</a:t>
            </a:r>
            <a:r>
              <a:rPr lang="ro-RO" sz="2400"/>
              <a:t> înţelegerea corectă şi completă a temei de proiect la nivel de schemă bloc;</a:t>
            </a:r>
          </a:p>
          <a:p>
            <a:r>
              <a:rPr lang="ro-RO" sz="2400" u="sng"/>
              <a:t>Pasul 2</a:t>
            </a:r>
            <a:r>
              <a:rPr lang="ro-RO" sz="2400"/>
              <a:t>: alegerea schemei sau conceperea ei pentru fiecare bloc;</a:t>
            </a:r>
          </a:p>
          <a:p>
            <a:r>
              <a:rPr lang="ro-RO" sz="2400" u="sng"/>
              <a:t>Pasul 3</a:t>
            </a:r>
            <a:r>
              <a:rPr lang="ro-RO" sz="2400"/>
              <a:t>: identificarea criteriului/criteriilor de alegere a componentei/componentelor principale;</a:t>
            </a:r>
          </a:p>
          <a:p>
            <a:r>
              <a:rPr lang="ro-RO" sz="2400" u="sng"/>
              <a:t>Pasul 4</a:t>
            </a:r>
            <a:r>
              <a:rPr lang="ro-RO" sz="2400"/>
              <a:t>: proiectarea efectivă – alegerea componentei/componentelor principale, dimensionarea componentelor pasive, etc.</a:t>
            </a:r>
          </a:p>
          <a:p>
            <a:r>
              <a:rPr lang="ro-RO" sz="2400" u="sng"/>
              <a:t>Pasul 5:</a:t>
            </a:r>
            <a:r>
              <a:rPr lang="ro-RO" sz="2400"/>
              <a:t> simularea SPICE pentru optimizarea/definitivarea dimensionării componentelor;</a:t>
            </a:r>
          </a:p>
          <a:p>
            <a:r>
              <a:rPr lang="ro-RO" sz="2400" u="sng"/>
              <a:t>Pasul 6</a:t>
            </a:r>
            <a:r>
              <a:rPr lang="ro-RO" sz="2400"/>
              <a:t>: proiectarea PCB în acord cu dimensiunile mecanice ale locului în care se inserează partea electronică proiectată;</a:t>
            </a:r>
          </a:p>
          <a:p>
            <a:r>
              <a:rPr lang="ro-RO" sz="2400" u="sng"/>
              <a:t>Pasul 7</a:t>
            </a:r>
            <a:r>
              <a:rPr lang="ro-RO" sz="2400"/>
              <a:t>: verificarea integrităţii alimentării, a semnalului şi îndeplinirea cerinţelor de compatibilitate electrică.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9C68B-06C5-4BCB-8CB1-B1199AB739CA}" type="datetime1">
              <a:rPr lang="en-US" smtClean="0"/>
              <a:pPr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proiect_EA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76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Con</a:t>
            </a:r>
            <a:r>
              <a:rPr lang="ro-RO" b="1"/>
              <a:t>ţinut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Introducere</a:t>
            </a:r>
          </a:p>
          <a:p>
            <a:r>
              <a:rPr lang="ro-RO"/>
              <a:t>Schema bloc</a:t>
            </a:r>
          </a:p>
          <a:p>
            <a:r>
              <a:rPr lang="ro-RO"/>
              <a:t>NAB </a:t>
            </a:r>
            <a:r>
              <a:rPr lang="en-US"/>
              <a:t>&amp;</a:t>
            </a:r>
            <a:r>
              <a:rPr lang="ro-RO"/>
              <a:t> RIAA</a:t>
            </a:r>
          </a:p>
          <a:p>
            <a:r>
              <a:rPr lang="ro-RO"/>
              <a:t>Software utilizat</a:t>
            </a:r>
          </a:p>
          <a:p>
            <a:r>
              <a:rPr lang="ro-RO"/>
              <a:t>Mersul unei proiectări</a:t>
            </a:r>
          </a:p>
          <a:p>
            <a:r>
              <a:rPr lang="ro-RO"/>
              <a:t>Alegerea AO</a:t>
            </a:r>
          </a:p>
          <a:p>
            <a:pPr lvl="1"/>
            <a:r>
              <a:rPr lang="ro-RO" sz="2500"/>
              <a:t>Criteriul SR</a:t>
            </a:r>
          </a:p>
          <a:p>
            <a:pPr lvl="1"/>
            <a:r>
              <a:rPr lang="ro-RO" sz="2500"/>
              <a:t>Criteriul rezistenţei de intrare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9C68B-06C5-4BCB-8CB1-B1199AB739CA}" type="datetime1">
              <a:rPr lang="en-US" smtClean="0"/>
              <a:pPr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proiect_EA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9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9D278-D320-4309-8339-028B9B5DD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Bibliografie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B6031-5D97-4DAA-AF5A-BDD855430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http://vega.unitbv.ro/~pana/calc-ti/EA/proiect-EA/</a:t>
            </a:r>
            <a:endParaRPr lang="ro-RO"/>
          </a:p>
          <a:p>
            <a:r>
              <a:rPr lang="en-US"/>
              <a:t>Gh. Pană – </a:t>
            </a:r>
            <a:r>
              <a:rPr lang="en-US" i="1">
                <a:hlinkClick r:id="rId3"/>
              </a:rPr>
              <a:t>Analog Integrated Circuits</a:t>
            </a:r>
            <a:r>
              <a:rPr lang="en-US"/>
              <a:t>, Design Book, Transilvania University of Braşov, 1999</a:t>
            </a:r>
            <a:endParaRPr lang="ro-RO"/>
          </a:p>
          <a:p>
            <a:r>
              <a:rPr lang="ro-RO"/>
              <a:t>Platforma e-Learning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B32FF-21CD-4F00-B2EA-70A09DB39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9C68B-06C5-4BCB-8CB1-B1199AB739CA}" type="datetime1">
              <a:rPr lang="en-US" smtClean="0"/>
              <a:pPr/>
              <a:t>2/24/2021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7F1C6-371A-4283-886E-346D3ECE4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proiect_EA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BD42D5-2183-4C84-A71E-B76EDB5BF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1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/>
              <a:t>Introducere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Ritmul rapid al modificărilor din tehnica audio determină </a:t>
            </a:r>
            <a:r>
              <a:rPr lang="ro-RO" b="1"/>
              <a:t>dispariţia formatelor analogice</a:t>
            </a:r>
            <a:r>
              <a:rPr lang="ro-RO"/>
              <a:t> de producere şi distribuţie a înregistrărilor audio</a:t>
            </a:r>
            <a:r>
              <a:rPr lang="en-US"/>
              <a:t>.</a:t>
            </a:r>
            <a:endParaRPr lang="ro-RO"/>
          </a:p>
          <a:p>
            <a:r>
              <a:rPr lang="ro-RO"/>
              <a:t>Singura posibilitate de păstrare a înregistrărilor audio analogice de valoare constă în </a:t>
            </a:r>
            <a:r>
              <a:rPr lang="ro-RO" b="1"/>
              <a:t>digitizarea informaţiei</a:t>
            </a:r>
            <a:r>
              <a:rPr lang="en-US"/>
              <a:t>.</a:t>
            </a:r>
            <a:endParaRPr lang="ro-RO"/>
          </a:p>
          <a:p>
            <a:r>
              <a:rPr lang="ro-RO"/>
              <a:t>Pentru a face acest lucru sunt necesare aparate de redare dedicate şi de multe ori învechite ori ieşite din uz (de exemplu pick-up-uri, magnetofoane, casetofoane)</a:t>
            </a:r>
            <a:r>
              <a:rPr lang="en-US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6A3D7-1EAC-498F-8706-84B9E6F575B7}" type="datetime1">
              <a:rPr lang="en-US" smtClean="0"/>
              <a:pPr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proiect_EA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/>
              <a:t>Introducere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Trebuie folosite standarde adecvate tipu</a:t>
            </a:r>
            <a:r>
              <a:rPr lang="en-US"/>
              <a:t>lui</a:t>
            </a:r>
            <a:r>
              <a:rPr lang="ro-RO"/>
              <a:t> de înregistr</a:t>
            </a:r>
            <a:r>
              <a:rPr lang="en-US"/>
              <a:t>are,</a:t>
            </a:r>
            <a:r>
              <a:rPr lang="ro-RO"/>
              <a:t> cum ar fi:</a:t>
            </a:r>
          </a:p>
          <a:p>
            <a:pPr lvl="1"/>
            <a:r>
              <a:rPr lang="ro-RO" b="1"/>
              <a:t>RIAA</a:t>
            </a:r>
            <a:r>
              <a:rPr lang="ro-RO"/>
              <a:t> (Recording Industry Association of  America) – standardul pentru discurile de vinil</a:t>
            </a:r>
            <a:r>
              <a:rPr lang="en-US"/>
              <a:t>;</a:t>
            </a:r>
            <a:endParaRPr lang="ro-RO"/>
          </a:p>
          <a:p>
            <a:pPr lvl="1"/>
            <a:r>
              <a:rPr lang="ro-RO" b="1"/>
              <a:t>NAB</a:t>
            </a:r>
            <a:r>
              <a:rPr lang="ro-RO"/>
              <a:t> (National Association of Broadcasters) - standardul pentru benzi magnetice</a:t>
            </a:r>
            <a:r>
              <a:rPr lang="en-US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5D81-CC14-4CF0-8C54-75A2BC158CF5}" type="datetime1">
              <a:rPr lang="en-US" smtClean="0"/>
              <a:pPr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proiect_EA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/>
              <a:t>Introducere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Pornind de la aceste aspecte, proiectul de Electronică Analogică încearcă să ofere informaţiile necesare pentru </a:t>
            </a:r>
            <a:r>
              <a:rPr lang="ro-RO" b="1"/>
              <a:t>proiectarea unui sistem electronic de prelucrare a semnalelor analogice</a:t>
            </a:r>
            <a:r>
              <a:rPr lang="en-US"/>
              <a:t>.</a:t>
            </a:r>
          </a:p>
          <a:p>
            <a:r>
              <a:rPr lang="ro-RO"/>
              <a:t>Sistemul analogic conţine următoarele blocuri:</a:t>
            </a:r>
          </a:p>
          <a:p>
            <a:pPr lvl="1"/>
            <a:r>
              <a:rPr lang="en-US"/>
              <a:t>1 </a:t>
            </a:r>
            <a:r>
              <a:rPr lang="ro-RO"/>
              <a:t>Preamplificator cu impedanţă mare de intrare</a:t>
            </a:r>
          </a:p>
          <a:p>
            <a:pPr lvl="1"/>
            <a:r>
              <a:rPr lang="en-US"/>
              <a:t>1 </a:t>
            </a:r>
            <a:r>
              <a:rPr lang="ro-RO"/>
              <a:t>Preamplificator cu corecţie NAB/RIAA</a:t>
            </a:r>
          </a:p>
          <a:p>
            <a:pPr lvl="1"/>
            <a:r>
              <a:rPr lang="en-US"/>
              <a:t>1 </a:t>
            </a:r>
            <a:r>
              <a:rPr lang="ro-RO"/>
              <a:t>Mixer  analogic</a:t>
            </a:r>
          </a:p>
          <a:p>
            <a:pPr lvl="1"/>
            <a:r>
              <a:rPr lang="en-US"/>
              <a:t>1 </a:t>
            </a:r>
            <a:r>
              <a:rPr lang="ro-RO"/>
              <a:t>Corector de ton/egalizor grafic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58B33-D696-4D4B-81FB-EA18A32F7469}" type="datetime1">
              <a:rPr lang="en-US" smtClean="0"/>
              <a:pPr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proiect_EA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/>
              <a:t>Introducere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/>
              <a:t>Subcapitole:</a:t>
            </a:r>
          </a:p>
          <a:p>
            <a:pPr lvl="1"/>
            <a:r>
              <a:rPr lang="en-US"/>
              <a:t>P1 - alegerea AO</a:t>
            </a:r>
          </a:p>
          <a:p>
            <a:pPr lvl="1"/>
            <a:r>
              <a:rPr lang="en-US"/>
              <a:t>P2 - </a:t>
            </a:r>
            <a:r>
              <a:rPr lang="en-AU"/>
              <a:t>Proiectarea preamplificatorului cu impedanţă mare de intrare</a:t>
            </a:r>
            <a:endParaRPr lang="en-US"/>
          </a:p>
          <a:p>
            <a:pPr lvl="1"/>
            <a:r>
              <a:rPr lang="en-US"/>
              <a:t>P3-1 - </a:t>
            </a:r>
            <a:r>
              <a:rPr lang="en-AU"/>
              <a:t>Proiectarea preamplificatorului de bandă magnetică (corec</a:t>
            </a:r>
            <a:r>
              <a:rPr lang="ro-RO"/>
              <a:t>ţie NAB)</a:t>
            </a:r>
            <a:endParaRPr lang="en-US"/>
          </a:p>
          <a:p>
            <a:pPr lvl="1"/>
            <a:r>
              <a:rPr lang="en-US"/>
              <a:t>P3-2 - </a:t>
            </a:r>
            <a:r>
              <a:rPr lang="en-AU"/>
              <a:t>Proiectarea preamplificatorului de doză magnetică (corecţie RIAA)</a:t>
            </a:r>
            <a:endParaRPr lang="en-US"/>
          </a:p>
          <a:p>
            <a:pPr lvl="1"/>
            <a:r>
              <a:rPr lang="en-US"/>
              <a:t>P4 - </a:t>
            </a:r>
            <a:r>
              <a:rPr lang="en-AU"/>
              <a:t>Proiectarea mixerului analogic</a:t>
            </a:r>
            <a:endParaRPr lang="en-US"/>
          </a:p>
          <a:p>
            <a:pPr lvl="1"/>
            <a:r>
              <a:rPr lang="en-US"/>
              <a:t>P5-1 - </a:t>
            </a:r>
            <a:r>
              <a:rPr lang="en-AU"/>
              <a:t>Proiectarea corectorului de ton</a:t>
            </a:r>
            <a:endParaRPr lang="en-US"/>
          </a:p>
          <a:p>
            <a:pPr lvl="1"/>
            <a:r>
              <a:rPr lang="en-US"/>
              <a:t>P5-2 - </a:t>
            </a:r>
            <a:r>
              <a:rPr lang="en-AU"/>
              <a:t>Proiectarea egalizorului grafic</a:t>
            </a:r>
            <a:endParaRPr lang="en-US"/>
          </a:p>
          <a:p>
            <a:pPr lvl="1"/>
            <a:r>
              <a:rPr lang="en-US"/>
              <a:t>P6 - </a:t>
            </a:r>
            <a:r>
              <a:rPr lang="ro-RO"/>
              <a:t>Schema completă a sistemului proiectat, lista componentelor şi propunere de cablaj imprimat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58B33-D696-4D4B-81FB-EA18A32F7469}" type="datetime1">
              <a:rPr lang="en-US" smtClean="0"/>
              <a:pPr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proiect_EA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/>
              <a:t>Schema bloc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sz="2400"/>
              <a:t>a sistemului analogic din proiect</a:t>
            </a:r>
            <a:endParaRPr lang="en-US" sz="24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9DFDE-2113-49D6-A7DD-4468F20F409C}" type="datetime1">
              <a:rPr lang="en-US" smtClean="0"/>
              <a:pPr/>
              <a:t>2/24/2021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proiect_EA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A14B9D-7C93-44DD-8C2B-B078C91C6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" t="3886" r="2116" b="8548"/>
          <a:stretch>
            <a:fillRect/>
          </a:stretch>
        </p:blipFill>
        <p:spPr bwMode="auto">
          <a:xfrm>
            <a:off x="1014401" y="2369444"/>
            <a:ext cx="10163198" cy="38075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b="1"/>
              <a:t>NAB</a:t>
            </a:r>
            <a:r>
              <a:rPr lang="en-US" b="1"/>
              <a:t> </a:t>
            </a:r>
            <a:r>
              <a:rPr lang="ro-RO"/>
              <a:t>(National Association of Broadcasters)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Comitetul de Standarde pentru Înregistrare şi Redare NAB a fost înfiinţat în 1941</a:t>
            </a:r>
            <a:endParaRPr lang="ro-RO"/>
          </a:p>
          <a:p>
            <a:r>
              <a:rPr lang="ro-RO"/>
              <a:t>Tipuri de standarde:</a:t>
            </a:r>
          </a:p>
          <a:p>
            <a:pPr lvl="1"/>
            <a:r>
              <a:rPr lang="en-US"/>
              <a:t>pentru înregistrarea</a:t>
            </a:r>
            <a:r>
              <a:rPr lang="ro-RO"/>
              <a:t>/redarea</a:t>
            </a:r>
            <a:r>
              <a:rPr lang="en-US"/>
              <a:t> discurilor de vinil (adoptat la 1 februarie 1964)</a:t>
            </a:r>
            <a:endParaRPr lang="ro-RO"/>
          </a:p>
          <a:p>
            <a:pPr lvl="1"/>
            <a:r>
              <a:rPr lang="en-US"/>
              <a:t>pentru înregistrarea</a:t>
            </a:r>
            <a:r>
              <a:rPr lang="ro-RO"/>
              <a:t>/redarea de </a:t>
            </a:r>
            <a:r>
              <a:rPr lang="en-US"/>
              <a:t>benzi magnetice (adoptat la 29 ianuarie 1965)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FB4B-2144-47F8-9273-BA230ECE537A}" type="datetime1">
              <a:rPr lang="en-US" smtClean="0"/>
              <a:pPr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proiect_EA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780</Words>
  <Application>Microsoft Office PowerPoint</Application>
  <PresentationFormat>Widescreen</PresentationFormat>
  <Paragraphs>127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UT Sans</vt:lpstr>
      <vt:lpstr>Office Theme</vt:lpstr>
      <vt:lpstr>ELECTRONICĂ ANALOGICĂ proiect</vt:lpstr>
      <vt:lpstr>Conţinut</vt:lpstr>
      <vt:lpstr>Bibliografie</vt:lpstr>
      <vt:lpstr>Introducere</vt:lpstr>
      <vt:lpstr>Introducere</vt:lpstr>
      <vt:lpstr>Introducere</vt:lpstr>
      <vt:lpstr>Introducere</vt:lpstr>
      <vt:lpstr>Schema bloc</vt:lpstr>
      <vt:lpstr>NAB (National Association of Broadcasters)</vt:lpstr>
      <vt:lpstr>NAB (National Association of Broadcasters)</vt:lpstr>
      <vt:lpstr>RIAA (Recording Industry Association of  America)</vt:lpstr>
      <vt:lpstr>RIAA (Recording Industry Association of  America)</vt:lpstr>
      <vt:lpstr>RIAA (Recording Industry Association of  America)</vt:lpstr>
      <vt:lpstr>Software utilizat</vt:lpstr>
      <vt:lpstr>Mersul unei proiectări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geoic@yahoo.com</dc:creator>
  <cp:lastModifiedBy>geoic@yahoo.com</cp:lastModifiedBy>
  <cp:revision>2</cp:revision>
  <dcterms:created xsi:type="dcterms:W3CDTF">2021-02-24T17:53:17Z</dcterms:created>
  <dcterms:modified xsi:type="dcterms:W3CDTF">2021-02-24T18:24:46Z</dcterms:modified>
</cp:coreProperties>
</file>