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5" r:id="rId4"/>
    <p:sldId id="266" r:id="rId5"/>
    <p:sldId id="267" r:id="rId6"/>
    <p:sldId id="268" r:id="rId7"/>
    <p:sldId id="273" r:id="rId8"/>
    <p:sldId id="282" r:id="rId9"/>
    <p:sldId id="283" r:id="rId10"/>
    <p:sldId id="269" r:id="rId11"/>
    <p:sldId id="270" r:id="rId12"/>
    <p:sldId id="274" r:id="rId13"/>
    <p:sldId id="280" r:id="rId14"/>
    <p:sldId id="281" r:id="rId15"/>
    <p:sldId id="275" r:id="rId16"/>
    <p:sldId id="284" r:id="rId17"/>
    <p:sldId id="285" r:id="rId18"/>
    <p:sldId id="264" r:id="rId19"/>
    <p:sldId id="272" r:id="rId20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53FD1-F028-4B15-AF53-08F11DD0906F}" type="datetimeFigureOut">
              <a:rPr lang="ro-RO" smtClean="0"/>
              <a:t>24.02.2021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723DE-0F0D-4063-9C3A-7D211F0B5A2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3458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265EB-0A51-4733-96DD-86F08ED8A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BB973D-FE02-427C-AB27-A4B8DC3D54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11822-13CA-4026-B25F-DC43E80B9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0F37-7B51-4B79-AC39-B3B2660AEA37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163AF-7080-4E52-AD57-3C2AE767C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2F492-14C2-4B6D-8431-99AC2EB94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1602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197E1-EB14-409C-A6FB-2829DD16B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304048-FB8F-46C0-9DE8-DAA11D3FC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13154-8CB5-4270-9AA2-C2B0DF48B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3764-E20B-483C-B5DB-3C16B53C9929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C9F71-9349-402D-B7A6-66F1D70E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4A22C-3E2A-4359-92D4-ABC6F9C6A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0110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1734DC-9BEF-42CA-93DA-375C31174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DED83F-F674-4C00-A4F2-717831834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68B69-8564-4A2C-83A8-D16C10EE5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56FC-1C85-48A7-ACA0-306381550114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7F832-0BFD-483B-9E0A-A23C3EE28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4CF26-DFA4-4E73-8BD6-712FA280E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1569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C04CC-21D9-43E7-8C0D-A234EE39F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FB98A-25A2-4402-AF38-E309ED951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5144B-DDFC-4678-8C3C-81BBCF017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8C93-AA80-48EA-8D74-C4623B652F9D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A0C1D-DC00-4FF1-8E62-0845E3C1E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24D29-7CA7-45FB-A013-C413C002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0924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FC443-BE63-45ED-BC62-BEC366A9B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D9B23-FCAD-44D5-B1BD-4D5B77791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54873-3867-473C-9809-9398FADF3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A7193-5DB6-496C-93A5-751766B6229B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39B9E-EFFE-4BB5-9461-53D3EE88E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E3A1D-9F37-4F2D-9697-268F54DD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7713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1F4F5-748E-4877-A150-94B5BDFE6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37379-0380-4F28-990C-A02BDAF4B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7C7FE3-4D5A-41D2-8480-01749A67A3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AE6E9-E15D-452B-B112-4EB76791E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9EE3-D7B0-4016-818D-2D209D80116E}" type="datetime1">
              <a:rPr lang="ro-RO" smtClean="0"/>
              <a:t>24.02.2021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78C02-EE66-4190-BE63-6138DD5A1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E5D7E-3BAF-44FA-A974-C3416A072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1608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70C95-94D0-43C9-97CA-FCAD86E59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83E13-2BCF-4E8F-BF7B-5EFE55669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CCC13-BD20-4819-8EA7-675D3E2B5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0C4B40-FA32-4397-AB55-92E1B58D8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A920E9-C815-448C-A5E9-123500315E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2DA3C4-6F36-4B25-8476-EF09F64A7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C991-DE4D-4F5B-BCA2-5ABF595AC639}" type="datetime1">
              <a:rPr lang="ro-RO" smtClean="0"/>
              <a:t>24.02.2021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35B8FB-1784-406C-B211-F4DECCE30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BF9351-3192-41BC-B4C3-F63EFC1F2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4355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E8818-2F0E-47F2-8F21-58BCFF03E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CF006C-A60F-4B71-B38E-FEBF25F8E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2EAF-988F-4C58-9A91-C981C43C82F3}" type="datetime1">
              <a:rPr lang="ro-RO" smtClean="0"/>
              <a:t>24.02.2021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8DA1F5-42D4-4423-B7B3-3D23B53FE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7015F5-4C1B-499D-B540-14E715D1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5750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029D6C-A67A-44D4-A8F3-E99ECBD7A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DB1D9-5876-4673-8FDD-A8049BCC4B2D}" type="datetime1">
              <a:rPr lang="ro-RO" smtClean="0"/>
              <a:t>24.02.2021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7F97FF-E13D-42C8-9DD6-590E76D8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37B09-5EF9-4765-9B78-7F005D381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8348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2E35B-5075-45EF-B2CA-A42C6A322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E717D-92D1-4462-B625-F7DFB6375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3DD2FB-C77B-474E-AE00-E32D7D763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D7217-8739-47DE-B2D7-FA2151FB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F9D2-AEAA-4B38-9FEC-4FAFE3C8E279}" type="datetime1">
              <a:rPr lang="ro-RO" smtClean="0"/>
              <a:t>24.02.2021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5DB64D-0237-475A-A790-8D78F9D6C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137E8-9102-446C-A513-6131101ED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0507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FC24B-4F04-4DF5-A916-83A6709F1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D0FB49-0E96-4EE9-B45F-8456897450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6DCAC-3179-4B24-B071-7A9CFD2271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E2C35-11C2-4D8D-A32A-85636CCB5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F12E-A0B8-4EA9-A014-D608C3B0AAAF}" type="datetime1">
              <a:rPr lang="ro-RO" smtClean="0"/>
              <a:t>24.02.2021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10CA3A-702A-4939-AD41-75538E9B3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A6344-6EF1-4BD6-A218-62E52DC6C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34050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416544-A520-43B2-A4D7-2C33BB445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3C3A2-58BC-4267-AAD4-B90B26864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C6F0E-B320-43CA-AD5E-5D914D276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8DD9F-C164-4C5D-83F5-C0968EFBFA39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45EC9-D0E0-4B29-8266-023278FA6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A361A-F53B-4DFD-86D6-52086BFE47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3892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61C0B-7CEA-487D-985D-8DF9BE38A9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Proiect EA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58612-B3E8-45E7-BE99-0BF23EBFC3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Etapa 3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58F3F97-E22B-4271-B0DA-A9D7D0CA2A22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1F56E0E6-A7B4-4AAF-BDAE-9DC521D8DE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952C5811-93B3-4250-B756-00B5B8504A3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1388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3. RIAA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Schema și caracteristica de frecvență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77DC3-7846-40E3-87BB-D0EA9A563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25A2-5477-49B0-9C5F-852DCADBC001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FD29C-ABF9-4DCC-8872-8DD678FC8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5204F-4123-439C-8D28-AAA42EA18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1921C5-7C69-4C9B-B2E9-7B8C13642C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6" y="136525"/>
            <a:ext cx="4933950" cy="5387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3-2a">
            <a:extLst>
              <a:ext uri="{FF2B5EF4-FFF2-40B4-BE49-F238E27FC236}">
                <a16:creationId xmlns:a16="http://schemas.microsoft.com/office/drawing/2014/main" id="{D9713118-0241-487E-8D9E-030D3FBF47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723515"/>
            <a:ext cx="5219700" cy="31633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7924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3. RIAA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/>
              <a:t>Calcule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Se alege C</a:t>
            </a:r>
            <a:r>
              <a:rPr lang="ro-RO" baseline="-25000"/>
              <a:t>2-2</a:t>
            </a:r>
            <a:r>
              <a:rPr lang="ro-RO"/>
              <a:t>=10nF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Se determină R</a:t>
            </a:r>
            <a:r>
              <a:rPr lang="ro-RO" baseline="-25000"/>
              <a:t>2-2</a:t>
            </a:r>
            <a:r>
              <a:rPr lang="ro-RO"/>
              <a:t> pentru f</a:t>
            </a:r>
            <a:r>
              <a:rPr lang="ro-RO" baseline="-25000"/>
              <a:t>2</a:t>
            </a:r>
            <a:r>
              <a:rPr lang="ro-RO"/>
              <a:t>=50Hz</a:t>
            </a:r>
          </a:p>
          <a:p>
            <a:pPr marL="514350" indent="-514350">
              <a:buFont typeface="+mj-lt"/>
              <a:buAutoNum type="arabicPeriod"/>
            </a:pPr>
            <a:endParaRPr lang="ro-RO"/>
          </a:p>
          <a:p>
            <a:pPr marL="514350" indent="-514350">
              <a:buFont typeface="+mj-lt"/>
              <a:buAutoNum type="arabicPeriod"/>
            </a:pPr>
            <a:endParaRPr lang="ro-RO"/>
          </a:p>
          <a:p>
            <a:pPr marL="514350" indent="-514350">
              <a:buFont typeface="+mj-lt"/>
              <a:buAutoNum type="arabicPeriod"/>
            </a:pPr>
            <a:r>
              <a:rPr lang="ro-RO"/>
              <a:t>Se determină C</a:t>
            </a:r>
            <a:r>
              <a:rPr lang="ro-RO" baseline="-25000"/>
              <a:t>3-2</a:t>
            </a:r>
            <a:r>
              <a:rPr lang="ro-RO"/>
              <a:t> pentru f</a:t>
            </a:r>
            <a:r>
              <a:rPr lang="ro-RO" baseline="-25000"/>
              <a:t>1</a:t>
            </a:r>
            <a:r>
              <a:rPr lang="ro-RO"/>
              <a:t>=500Hz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B5230-B0BC-4793-A638-F12D48AEB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07C1-1D67-4041-988C-B83C21A49DB9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5EC7C-57DA-4FF2-B76A-E5B88049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6B9E6-9951-4960-BCA2-B2682493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11</a:t>
            </a:fld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B51ACEC0-01E7-48C1-B6E1-7DD5B1A086FC}"/>
                  </a:ext>
                </a:extLst>
              </p:cNvPr>
              <p:cNvSpPr txBox="1"/>
              <p:nvPr/>
            </p:nvSpPr>
            <p:spPr bwMode="auto">
              <a:xfrm>
                <a:off x="866775" y="3360143"/>
                <a:ext cx="5229225" cy="86360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2−2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2−2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⋅50⋅1</m:t>
                          </m:r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sup>
                          </m:sSup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=318,3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B51ACEC0-01E7-48C1-B6E1-7DD5B1A08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66775" y="3360143"/>
                <a:ext cx="5229225" cy="8636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FFFE120E-282F-4462-91B9-D7F0E750703E}"/>
              </a:ext>
            </a:extLst>
          </p:cNvPr>
          <p:cNvSpPr txBox="1"/>
          <p:nvPr/>
        </p:nvSpPr>
        <p:spPr>
          <a:xfrm>
            <a:off x="6616065" y="3300413"/>
            <a:ext cx="2489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Se poate alege valoarea </a:t>
            </a:r>
          </a:p>
          <a:p>
            <a:r>
              <a:rPr lang="ro-RO">
                <a:highlight>
                  <a:srgbClr val="FFFF00"/>
                </a:highlight>
              </a:rPr>
              <a:t>standard de 330k  (5%) </a:t>
            </a:r>
          </a:p>
          <a:p>
            <a:r>
              <a:rPr lang="ro-RO">
                <a:highlight>
                  <a:srgbClr val="FFFF00"/>
                </a:highlight>
              </a:rPr>
              <a:t>sau 316k (1%)    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60C5BC-2DB0-4D3B-8A0B-96D25B5BA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619" y="40087"/>
            <a:ext cx="3700463" cy="40290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3AB44944-19FE-4C8A-9673-6F33EE6C7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50" y="5110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463F1622-B627-4185-93D3-83EAF49526A3}"/>
                  </a:ext>
                </a:extLst>
              </p:cNvPr>
              <p:cNvSpPr txBox="1"/>
              <p:nvPr/>
            </p:nvSpPr>
            <p:spPr bwMode="auto">
              <a:xfrm>
                <a:off x="866775" y="4856483"/>
                <a:ext cx="7644960" cy="132048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3−2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2−2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2−2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⋅500⋅1</m:t>
                          </m:r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sup>
                          </m:sSup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318300</m:t>
                              </m:r>
                            </m:den>
                          </m:f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2122−500</m:t>
                              </m:r>
                            </m:e>
                          </m:d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=2,77×1</m:t>
                      </m:r>
                      <m:sSup>
                        <m:sSup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−9</m:t>
                          </m:r>
                        </m:sup>
                      </m:sSup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463F1622-B627-4185-93D3-83EAF49526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66775" y="4856483"/>
                <a:ext cx="7644960" cy="13204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1A665325-D118-4820-AEA9-62095F464266}"/>
              </a:ext>
            </a:extLst>
          </p:cNvPr>
          <p:cNvSpPr txBox="1"/>
          <p:nvPr/>
        </p:nvSpPr>
        <p:spPr>
          <a:xfrm>
            <a:off x="8737282" y="5193557"/>
            <a:ext cx="2489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Se poate alege valoarea </a:t>
            </a:r>
          </a:p>
          <a:p>
            <a:r>
              <a:rPr lang="ro-RO">
                <a:highlight>
                  <a:srgbClr val="FFFF00"/>
                </a:highlight>
              </a:rPr>
              <a:t>standard de 2,7nF</a:t>
            </a:r>
          </a:p>
        </p:txBody>
      </p:sp>
    </p:spTree>
    <p:extLst>
      <p:ext uri="{BB962C8B-B14F-4D97-AF65-F5344CB8AC3E}">
        <p14:creationId xmlns:p14="http://schemas.microsoft.com/office/powerpoint/2010/main" val="1603066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3. RIAA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ro-RO"/>
              <a:t>Se determină R</a:t>
            </a:r>
            <a:r>
              <a:rPr lang="ro-RO" baseline="-25000"/>
              <a:t>3-2</a:t>
            </a:r>
            <a:r>
              <a:rPr lang="ro-RO"/>
              <a:t> pentru f</a:t>
            </a:r>
            <a:r>
              <a:rPr lang="ro-RO" baseline="-25000"/>
              <a:t>3</a:t>
            </a:r>
            <a:r>
              <a:rPr lang="ro-RO"/>
              <a:t>=2122Hz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B5230-B0BC-4793-A638-F12D48AEB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3F594-E970-46C6-A18A-24DC202028D3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5EC7C-57DA-4FF2-B76A-E5B88049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6B9E6-9951-4960-BCA2-B2682493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12</a:t>
            </a:fld>
            <a:endParaRPr lang="ro-RO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13C7AFC-5AC4-4BBF-8D75-E7D1E45EA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975" y="2533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C73E0000-CA01-4517-A66E-B15669EACDC5}"/>
                  </a:ext>
                </a:extLst>
              </p:cNvPr>
              <p:cNvSpPr txBox="1"/>
              <p:nvPr/>
            </p:nvSpPr>
            <p:spPr bwMode="auto">
              <a:xfrm>
                <a:off x="1323975" y="2371724"/>
                <a:ext cx="6273360" cy="86328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3−2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3−2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⋅2122⋅2,77×1</m:t>
                          </m:r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sup>
                          </m:sSup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=27076</m:t>
                      </m:r>
                      <m:r>
                        <m:rPr>
                          <m:sty m:val="p"/>
                        </m:rP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C73E0000-CA01-4517-A66E-B15669EACD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3975" y="2371724"/>
                <a:ext cx="6273360" cy="8632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0E2666F8-550F-4003-BBC9-7A03C23CDB38}"/>
              </a:ext>
            </a:extLst>
          </p:cNvPr>
          <p:cNvSpPr txBox="1"/>
          <p:nvPr/>
        </p:nvSpPr>
        <p:spPr>
          <a:xfrm>
            <a:off x="7978140" y="2480198"/>
            <a:ext cx="2489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Se poate alege valoarea </a:t>
            </a:r>
          </a:p>
          <a:p>
            <a:r>
              <a:rPr lang="ro-RO">
                <a:highlight>
                  <a:srgbClr val="FFFF00"/>
                </a:highlight>
              </a:rPr>
              <a:t>standard de 27k  (5%)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462C8370-D541-4C11-9601-8F051F452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975" y="49018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04855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3. RIAA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ro-RO"/>
              <a:t>Se determină R</a:t>
            </a:r>
            <a:r>
              <a:rPr lang="ro-RO" baseline="-25000"/>
              <a:t>1-2</a:t>
            </a:r>
            <a:r>
              <a:rPr lang="ro-RO"/>
              <a:t>, cunoscând din Date-proiect G</a:t>
            </a:r>
            <a:r>
              <a:rPr lang="ro-RO" baseline="-25000"/>
              <a:t>2RIAA</a:t>
            </a:r>
            <a:r>
              <a:rPr lang="ro-RO"/>
              <a:t> (20, 30 sau 40dB)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B5230-B0BC-4793-A638-F12D48AEB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6F6B2-C3F3-4BF7-996F-3D2849670D4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5EC7C-57DA-4FF2-B76A-E5B88049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6B9E6-9951-4960-BCA2-B2682493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13</a:t>
            </a:fld>
            <a:endParaRPr lang="ro-RO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13C7AFC-5AC4-4BBF-8D75-E7D1E45EA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975" y="2533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462C8370-D541-4C11-9601-8F051F452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975" y="49018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85F1CDF6-08BE-4E47-8BDD-707775C3D825}"/>
                  </a:ext>
                </a:extLst>
              </p:cNvPr>
              <p:cNvSpPr txBox="1"/>
              <p:nvPr/>
            </p:nvSpPr>
            <p:spPr bwMode="auto">
              <a:xfrm>
                <a:off x="1200871" y="3105150"/>
                <a:ext cx="6219104" cy="325120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2−2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b>
                          </m:sSub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𝑅𝐼𝐴𝐴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318300+27076</m:t>
                                  </m:r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num>
                                        <m:den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sup>
                                  </m:sSup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=3,49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318300+27076</m:t>
                                  </m:r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30</m:t>
                                          </m:r>
                                        </m:num>
                                        <m:den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sup>
                                  </m:sSup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=1,095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318300+27076</m:t>
                                  </m:r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40</m:t>
                                          </m:r>
                                        </m:num>
                                        <m:den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sup>
                                  </m:sSup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=0,346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85F1CDF6-08BE-4E47-8BDD-707775C3D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00871" y="3105150"/>
                <a:ext cx="6219104" cy="32512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row: Right 11">
            <a:extLst>
              <a:ext uri="{FF2B5EF4-FFF2-40B4-BE49-F238E27FC236}">
                <a16:creationId xmlns:a16="http://schemas.microsoft.com/office/drawing/2014/main" id="{395DD261-82E1-4DF2-A38E-892A2FF00623}"/>
              </a:ext>
            </a:extLst>
          </p:cNvPr>
          <p:cNvSpPr/>
          <p:nvPr/>
        </p:nvSpPr>
        <p:spPr>
          <a:xfrm>
            <a:off x="7419975" y="3436382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BD102278-2115-4949-8C1D-3517F8F4BF74}"/>
              </a:ext>
            </a:extLst>
          </p:cNvPr>
          <p:cNvSpPr/>
          <p:nvPr/>
        </p:nvSpPr>
        <p:spPr>
          <a:xfrm>
            <a:off x="7419975" y="4181475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D0DC87B7-C3E9-4D8D-9EE8-36A7E896862D}"/>
              </a:ext>
            </a:extLst>
          </p:cNvPr>
          <p:cNvSpPr/>
          <p:nvPr/>
        </p:nvSpPr>
        <p:spPr>
          <a:xfrm>
            <a:off x="7419975" y="4997762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9806A3-9033-41AD-8EF3-6DB2EE153FDF}"/>
              </a:ext>
            </a:extLst>
          </p:cNvPr>
          <p:cNvSpPr txBox="1"/>
          <p:nvPr/>
        </p:nvSpPr>
        <p:spPr>
          <a:xfrm>
            <a:off x="8705850" y="3335731"/>
            <a:ext cx="752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3,6k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5BD59C-9D01-4CB2-8E83-C0E68EACBE48}"/>
              </a:ext>
            </a:extLst>
          </p:cNvPr>
          <p:cNvSpPr txBox="1"/>
          <p:nvPr/>
        </p:nvSpPr>
        <p:spPr>
          <a:xfrm>
            <a:off x="8705850" y="4068246"/>
            <a:ext cx="752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1,1k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C667FB-F621-404F-ABB0-2FD4E623724D}"/>
              </a:ext>
            </a:extLst>
          </p:cNvPr>
          <p:cNvSpPr txBox="1"/>
          <p:nvPr/>
        </p:nvSpPr>
        <p:spPr>
          <a:xfrm>
            <a:off x="8705850" y="4913157"/>
            <a:ext cx="752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360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ro-RO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45199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3. RIAA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ro-RO"/>
              <a:t>Se determină C</a:t>
            </a:r>
            <a:r>
              <a:rPr lang="ro-RO" baseline="-25000"/>
              <a:t>1-2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5E839-AA51-4397-A8C6-90BC717AB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B7AD-058B-4CA3-9350-435C1CF303D4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85D8B-D7B0-4278-A4B4-A76F61D13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D100A-4340-44A4-A725-E641F0C55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14</a:t>
            </a:fld>
            <a:endParaRPr lang="ro-RO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61EA074-7C82-4EA0-A460-135A88A6C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150" y="25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DBC2642B-D745-45D8-AF17-33DED873B7E8}"/>
                  </a:ext>
                </a:extLst>
              </p:cNvPr>
              <p:cNvSpPr txBox="1"/>
              <p:nvPr/>
            </p:nvSpPr>
            <p:spPr bwMode="auto">
              <a:xfrm>
                <a:off x="749300" y="2417763"/>
                <a:ext cx="4927600" cy="340360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1−2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⋅20⋅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1−2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⋅20⋅3490</m:t>
                                  </m:r>
                                </m:den>
                              </m:f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=2,28×1</m:t>
                              </m:r>
                              <m:sSup>
                                <m:sSup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sup>
                              </m:s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=2,28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𝑢𝐹</m:t>
                              </m:r>
                            </m:e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⋅20⋅1095</m:t>
                                  </m:r>
                                </m:den>
                              </m:f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=7,27×1</m:t>
                              </m:r>
                              <m:sSup>
                                <m:sSup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sup>
                              </m:s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=7,27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𝑢𝐹</m:t>
                              </m:r>
                            </m:e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⋅20⋅346</m:t>
                                  </m:r>
                                </m:den>
                              </m:f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=2,3×1</m:t>
                              </m:r>
                              <m:sSup>
                                <m:sSup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sup>
                              </m:s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=23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𝑢𝐹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DBC2642B-D745-45D8-AF17-33DED873B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9300" y="2417763"/>
                <a:ext cx="4927600" cy="34036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row: Right 8">
            <a:extLst>
              <a:ext uri="{FF2B5EF4-FFF2-40B4-BE49-F238E27FC236}">
                <a16:creationId xmlns:a16="http://schemas.microsoft.com/office/drawing/2014/main" id="{BA6F0FE1-22EC-4E57-B61F-AABC7045EF12}"/>
              </a:ext>
            </a:extLst>
          </p:cNvPr>
          <p:cNvSpPr/>
          <p:nvPr/>
        </p:nvSpPr>
        <p:spPr>
          <a:xfrm>
            <a:off x="5800725" y="3332667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507E43BA-4EA3-451B-BC45-17CFC045EAFC}"/>
              </a:ext>
            </a:extLst>
          </p:cNvPr>
          <p:cNvSpPr/>
          <p:nvPr/>
        </p:nvSpPr>
        <p:spPr>
          <a:xfrm>
            <a:off x="5800725" y="3976688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F2BC34E4-A787-4F73-94A0-C8968F81069F}"/>
              </a:ext>
            </a:extLst>
          </p:cNvPr>
          <p:cNvSpPr/>
          <p:nvPr/>
        </p:nvSpPr>
        <p:spPr>
          <a:xfrm>
            <a:off x="5800725" y="4620709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1751A4-A707-46D5-AAB9-468435DCE62A}"/>
              </a:ext>
            </a:extLst>
          </p:cNvPr>
          <p:cNvSpPr txBox="1"/>
          <p:nvPr/>
        </p:nvSpPr>
        <p:spPr>
          <a:xfrm>
            <a:off x="7105650" y="3219438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3,3uF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F9D2A3-B4D0-49A5-8366-0D61FADE4F18}"/>
              </a:ext>
            </a:extLst>
          </p:cNvPr>
          <p:cNvSpPr txBox="1"/>
          <p:nvPr/>
        </p:nvSpPr>
        <p:spPr>
          <a:xfrm>
            <a:off x="7105650" y="3884148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10uF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5136A8F-9A9D-435D-8F4E-1221A4B96094}"/>
              </a:ext>
            </a:extLst>
          </p:cNvPr>
          <p:cNvSpPr txBox="1"/>
          <p:nvPr/>
        </p:nvSpPr>
        <p:spPr>
          <a:xfrm>
            <a:off x="7105650" y="4548858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33uF</a:t>
            </a:r>
          </a:p>
        </p:txBody>
      </p:sp>
    </p:spTree>
    <p:extLst>
      <p:ext uri="{BB962C8B-B14F-4D97-AF65-F5344CB8AC3E}">
        <p14:creationId xmlns:p14="http://schemas.microsoft.com/office/powerpoint/2010/main" val="1972274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Simulare SPICE etapa 3 RIAA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o-RO"/>
              <a:t>Se desenează schema cu </a:t>
            </a:r>
            <a:br>
              <a:rPr lang="ro-RO"/>
            </a:br>
            <a:r>
              <a:rPr lang="ro-RO"/>
              <a:t>valorile standard alese după</a:t>
            </a:r>
            <a:br>
              <a:rPr lang="ro-RO"/>
            </a:br>
            <a:r>
              <a:rPr lang="ro-RO"/>
              <a:t> dimensionarea componentelor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Se efectuează o analiză de c.a.</a:t>
            </a:r>
            <a:br>
              <a:rPr lang="ro-RO"/>
            </a:br>
            <a:r>
              <a:rPr lang="ro-RO"/>
              <a:t>AC Sweep/Noise, se rulează </a:t>
            </a:r>
            <a:br>
              <a:rPr lang="ro-RO"/>
            </a:br>
            <a:r>
              <a:rPr lang="ro-RO"/>
              <a:t>SPICE și se reprezintă</a:t>
            </a:r>
            <a:br>
              <a:rPr lang="ro-RO"/>
            </a:br>
            <a:r>
              <a:rPr lang="ro-RO">
                <a:highlight>
                  <a:srgbClr val="FFFF00"/>
                </a:highlight>
              </a:rPr>
              <a:t>DB(V(Uo2)) - DB(V(Uin2))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Se activează cursoarele, clic </a:t>
            </a:r>
            <a:br>
              <a:rPr lang="ro-RO"/>
            </a:br>
            <a:r>
              <a:rPr lang="ro-RO"/>
              <a:t>pe Cursor Max și se verifică dacă</a:t>
            </a:r>
            <a:br>
              <a:rPr lang="ro-RO"/>
            </a:br>
            <a:r>
              <a:rPr lang="ro-RO"/>
              <a:t>s-a obținut G</a:t>
            </a:r>
            <a:r>
              <a:rPr lang="ro-RO" baseline="-25000"/>
              <a:t>2RIAA</a:t>
            </a:r>
            <a:r>
              <a:rPr lang="ro-RO"/>
              <a:t>+20dB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B5230-B0BC-4793-A638-F12D48AEB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0E53B-F74A-43C2-9BAD-24C34B99B44F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5EC7C-57DA-4FF2-B76A-E5B88049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6B9E6-9951-4960-BCA2-B2682493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66992B-EB2C-4F58-8775-A21C623FB1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1870591"/>
            <a:ext cx="5729288" cy="3943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7914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Simulare SPICE etapa 3 RIAA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ro-RO"/>
              <a:t>De obicei nu se îndeplinește</a:t>
            </a:r>
            <a:br>
              <a:rPr lang="ro-RO"/>
            </a:br>
            <a:r>
              <a:rPr lang="ro-RO"/>
              <a:t>condiția de la (3), motiv </a:t>
            </a:r>
            <a:br>
              <a:rPr lang="ro-RO"/>
            </a:br>
            <a:r>
              <a:rPr lang="ro-RO"/>
              <a:t>pentru care se mărește </a:t>
            </a:r>
            <a:br>
              <a:rPr lang="ro-RO"/>
            </a:br>
            <a:r>
              <a:rPr lang="ro-RO"/>
              <a:t>valoarea cond. C</a:t>
            </a:r>
            <a:r>
              <a:rPr lang="ro-RO" baseline="-25000"/>
              <a:t>1-2</a:t>
            </a:r>
            <a:r>
              <a:rPr lang="ro-RO"/>
              <a:t> de 10 ori.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o-RO"/>
              <a:t>Cu noua valoare a lui C</a:t>
            </a:r>
            <a:r>
              <a:rPr lang="ro-RO" baseline="-25000"/>
              <a:t>1-2</a:t>
            </a:r>
            <a:br>
              <a:rPr lang="ro-RO"/>
            </a:br>
            <a:r>
              <a:rPr lang="ro-RO"/>
              <a:t>se rulează SPICE, condiția (3)</a:t>
            </a:r>
            <a:br>
              <a:rPr lang="ro-RO"/>
            </a:br>
            <a:r>
              <a:rPr lang="ro-RO"/>
              <a:t>fiind îndeplinită, și se determină</a:t>
            </a:r>
            <a:br>
              <a:rPr lang="ro-RO"/>
            </a:br>
            <a:r>
              <a:rPr lang="ro-RO"/>
              <a:t>frecvențele la -3dB (f</a:t>
            </a:r>
            <a:r>
              <a:rPr lang="ro-RO" baseline="-25000"/>
              <a:t>2</a:t>
            </a:r>
            <a:r>
              <a:rPr lang="ro-RO"/>
              <a:t>), trecând cu </a:t>
            </a:r>
            <a:br>
              <a:rPr lang="ro-RO"/>
            </a:br>
            <a:r>
              <a:rPr lang="ro-RO"/>
              <a:t>cursorul de maxim spre dreapta curbei.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B5230-B0BC-4793-A638-F12D48AEB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7220-2B2B-4B43-B531-48EB6F66CFF9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5EC7C-57DA-4FF2-B76A-E5B88049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6B9E6-9951-4960-BCA2-B2682493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16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F07D34-19B0-45EE-9735-636B282AAC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1870591"/>
            <a:ext cx="5729288" cy="3943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8984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Simulare SPICE etapa 3 RIAA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ro-RO"/>
              <a:t>Apoi se aduce primul cursor la</a:t>
            </a:r>
            <a:br>
              <a:rPr lang="ro-RO"/>
            </a:br>
            <a:r>
              <a:rPr lang="ro-RO"/>
              <a:t>1kHz unde trebuie să se obțină</a:t>
            </a:r>
            <a:br>
              <a:rPr lang="ro-RO"/>
            </a:br>
            <a:r>
              <a:rPr lang="ro-RO"/>
              <a:t>G</a:t>
            </a:r>
            <a:r>
              <a:rPr lang="ro-RO" baseline="-25000"/>
              <a:t>2RIAA</a:t>
            </a:r>
            <a:r>
              <a:rPr lang="ro-RO"/>
              <a:t> și cu al doilea cursor, la </a:t>
            </a:r>
            <a:br>
              <a:rPr lang="ro-RO"/>
            </a:br>
            <a:r>
              <a:rPr lang="ro-RO">
                <a:highlight>
                  <a:srgbClr val="FFFF00"/>
                </a:highlight>
              </a:rPr>
              <a:t>G</a:t>
            </a:r>
            <a:r>
              <a:rPr lang="ro-RO" baseline="-25000">
                <a:highlight>
                  <a:srgbClr val="FFFF00"/>
                </a:highlight>
              </a:rPr>
              <a:t>2RIAA</a:t>
            </a:r>
            <a:r>
              <a:rPr lang="ro-RO">
                <a:highlight>
                  <a:srgbClr val="FFFF00"/>
                </a:highlight>
              </a:rPr>
              <a:t>+3dB</a:t>
            </a:r>
            <a:r>
              <a:rPr lang="ro-RO"/>
              <a:t> se găsește f</a:t>
            </a:r>
            <a:r>
              <a:rPr lang="ro-RO" baseline="-25000"/>
              <a:t>1</a:t>
            </a:r>
            <a:r>
              <a:rPr lang="ro-RO"/>
              <a:t> </a:t>
            </a:r>
            <a:br>
              <a:rPr lang="ro-RO"/>
            </a:br>
            <a:r>
              <a:rPr lang="ro-RO"/>
              <a:t>iar la </a:t>
            </a:r>
            <a:r>
              <a:rPr lang="ro-RO">
                <a:highlight>
                  <a:srgbClr val="FFFF00"/>
                </a:highlight>
              </a:rPr>
              <a:t>G</a:t>
            </a:r>
            <a:r>
              <a:rPr lang="ro-RO" baseline="-25000">
                <a:highlight>
                  <a:srgbClr val="FFFF00"/>
                </a:highlight>
              </a:rPr>
              <a:t>2RIAA</a:t>
            </a:r>
            <a:r>
              <a:rPr lang="ro-RO">
                <a:highlight>
                  <a:srgbClr val="FFFF00"/>
                </a:highlight>
              </a:rPr>
              <a:t>-3dB</a:t>
            </a:r>
            <a:r>
              <a:rPr lang="ro-RO"/>
              <a:t> frecv. f</a:t>
            </a:r>
            <a:r>
              <a:rPr lang="ro-RO" baseline="-25000"/>
              <a:t>3</a:t>
            </a:r>
            <a:r>
              <a:rPr lang="ro-RO"/>
              <a:t>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ro-RO"/>
              <a:t>Răspunsul în frecvență și ferestrele</a:t>
            </a:r>
            <a:br>
              <a:rPr lang="ro-RO"/>
            </a:br>
            <a:r>
              <a:rPr lang="ro-RO"/>
              <a:t>Probe cursor care arată cele </a:t>
            </a:r>
            <a:br>
              <a:rPr lang="ro-RO"/>
            </a:br>
            <a:r>
              <a:rPr lang="ro-RO"/>
              <a:t>3 valori de frecvențe se aduc în </a:t>
            </a:r>
            <a:br>
              <a:rPr lang="ro-RO"/>
            </a:br>
            <a:r>
              <a:rPr lang="ro-RO"/>
              <a:t>documentul Word.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B5230-B0BC-4793-A638-F12D48AEB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0A41-C736-4F7C-9629-2FF32F0FD2AA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5EC7C-57DA-4FF2-B76A-E5B88049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6B9E6-9951-4960-BCA2-B2682493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17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A2682B-6389-4650-92E9-565006DC80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1870591"/>
            <a:ext cx="5729288" cy="3943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1164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05755-2413-423B-A4E8-C56CB5A7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Valori standard de rezistențe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A890B-FBB0-48F7-AA13-269EDF3D6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Seria E24 (±5%)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Seria E96 (±1%)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F49CB5-E3A4-4CFF-98F4-E4D80E7CE0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771605"/>
              </p:ext>
            </p:extLst>
          </p:nvPr>
        </p:nvGraphicFramePr>
        <p:xfrm>
          <a:off x="838200" y="2313834"/>
          <a:ext cx="10284257" cy="8534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57707">
                  <a:extLst>
                    <a:ext uri="{9D8B030D-6E8A-4147-A177-3AD203B41FA5}">
                      <a16:colId xmlns:a16="http://schemas.microsoft.com/office/drawing/2014/main" val="3889208831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622067582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1384476525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363998025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121892867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2372665733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2815366062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2062807422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400834929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166559385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305067957"/>
                    </a:ext>
                  </a:extLst>
                </a:gridCol>
                <a:gridCol w="849480">
                  <a:extLst>
                    <a:ext uri="{9D8B030D-6E8A-4147-A177-3AD203B41FA5}">
                      <a16:colId xmlns:a16="http://schemas.microsoft.com/office/drawing/2014/main" val="42200493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1.0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1.1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1.2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1.3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1.5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1.6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1.8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2.0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2.2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2.4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2.7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3.0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14706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3.3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3.6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3.9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4.3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4.7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5.1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5.6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6.2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6.8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7.5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8.2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9.1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804390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247E7AD-6786-420B-9F7D-2F67F9FCF8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22435"/>
              </p:ext>
            </p:extLst>
          </p:nvPr>
        </p:nvGraphicFramePr>
        <p:xfrm>
          <a:off x="838200" y="3873500"/>
          <a:ext cx="10365748" cy="243840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863364">
                  <a:extLst>
                    <a:ext uri="{9D8B030D-6E8A-4147-A177-3AD203B41FA5}">
                      <a16:colId xmlns:a16="http://schemas.microsoft.com/office/drawing/2014/main" val="2911087269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149422400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1815951897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204404910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1656873127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3549370340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2121267324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1728824274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2130610720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4178267706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743133699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18548565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121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124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127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130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2339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133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137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140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143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147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150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154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158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162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165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169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174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17147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178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182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191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196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200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205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210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215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221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226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07298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237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243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249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255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261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267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274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280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294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301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309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02514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316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324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340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348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357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365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374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383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392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402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412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6549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422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442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453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464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475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499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511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523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536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549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4134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562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576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590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604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619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634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649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665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681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698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715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54716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750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768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806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825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845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866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909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931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953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976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8399611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7B9B7F-8308-4E52-AEFA-DD1F2CF6F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B191-0902-42BB-AFF6-32F11B78377E}" type="datetime1">
              <a:rPr lang="ro-RO" smtClean="0"/>
              <a:t>24.02.2021</a:t>
            </a:fld>
            <a:endParaRPr lang="ro-RO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D19C7A3-2C4C-4795-866E-3E4C5EA7C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0D089B9-B433-431A-B7CA-F491C6884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18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1689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3528C-6D73-4888-B56C-AD45D6B3B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Valori standard de condensatoare electrolitice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CD7DA-5E25-47A1-8667-4F6DA8742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Valori posibile în </a:t>
            </a:r>
            <a:r>
              <a:rPr lang="ro-RO">
                <a:sym typeface="Symbol" panose="05050102010706020507" pitchFamily="18" charset="2"/>
              </a:rPr>
              <a:t>F</a:t>
            </a:r>
            <a:r>
              <a:rPr lang="ro-RO"/>
              <a:t>. Pot diferi în funcție de producător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53D6A-D62E-484A-AB69-475765ADF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35A2-1DAA-4F5C-ACFA-CCCAB2F2BE46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57940-C85F-4BA1-9ABB-A88F49AEC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C3595-9C73-4F30-A5E6-C2B17DFF9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19</a:t>
            </a:fld>
            <a:endParaRPr lang="ro-RO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5C3268B-498A-4FC1-807C-2B3E6ACFF9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202685"/>
              </p:ext>
            </p:extLst>
          </p:nvPr>
        </p:nvGraphicFramePr>
        <p:xfrm>
          <a:off x="1208990" y="2562225"/>
          <a:ext cx="5659220" cy="2803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0712">
                  <a:extLst>
                    <a:ext uri="{9D8B030D-6E8A-4147-A177-3AD203B41FA5}">
                      <a16:colId xmlns:a16="http://schemas.microsoft.com/office/drawing/2014/main" val="2401884151"/>
                    </a:ext>
                  </a:extLst>
                </a:gridCol>
                <a:gridCol w="1132976">
                  <a:extLst>
                    <a:ext uri="{9D8B030D-6E8A-4147-A177-3AD203B41FA5}">
                      <a16:colId xmlns:a16="http://schemas.microsoft.com/office/drawing/2014/main" val="921806689"/>
                    </a:ext>
                  </a:extLst>
                </a:gridCol>
                <a:gridCol w="1130712">
                  <a:extLst>
                    <a:ext uri="{9D8B030D-6E8A-4147-A177-3AD203B41FA5}">
                      <a16:colId xmlns:a16="http://schemas.microsoft.com/office/drawing/2014/main" val="3784666842"/>
                    </a:ext>
                  </a:extLst>
                </a:gridCol>
                <a:gridCol w="1132976">
                  <a:extLst>
                    <a:ext uri="{9D8B030D-6E8A-4147-A177-3AD203B41FA5}">
                      <a16:colId xmlns:a16="http://schemas.microsoft.com/office/drawing/2014/main" val="2702019750"/>
                    </a:ext>
                  </a:extLst>
                </a:gridCol>
                <a:gridCol w="1131844">
                  <a:extLst>
                    <a:ext uri="{9D8B030D-6E8A-4147-A177-3AD203B41FA5}">
                      <a16:colId xmlns:a16="http://schemas.microsoft.com/office/drawing/2014/main" val="32902799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1.0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1000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10000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527516"/>
                  </a:ext>
                </a:extLst>
              </a:tr>
              <a:tr h="454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1.5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15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150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1500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501989"/>
                  </a:ext>
                </a:extLst>
              </a:tr>
              <a:tr h="454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2.2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22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220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2200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737340"/>
                  </a:ext>
                </a:extLst>
              </a:tr>
              <a:tr h="454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3.3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33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330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3300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268781"/>
                  </a:ext>
                </a:extLst>
              </a:tr>
              <a:tr h="454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4.7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47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470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4700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133574"/>
                  </a:ext>
                </a:extLst>
              </a:tr>
              <a:tr h="454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6.8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68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680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6800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550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884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E97C-7FB4-4679-B65C-45231D023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Generalități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95D2C-B1D1-47F9-BCA8-7AAB51B9C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Documente necesare</a:t>
            </a:r>
          </a:p>
          <a:p>
            <a:pPr lvl="1"/>
            <a:r>
              <a:rPr lang="ro-RO"/>
              <a:t>grupe.pdf</a:t>
            </a:r>
          </a:p>
          <a:p>
            <a:pPr lvl="1"/>
            <a:r>
              <a:rPr lang="ro-RO"/>
              <a:t>Date-proiect.pdf</a:t>
            </a:r>
          </a:p>
          <a:p>
            <a:pPr lvl="1"/>
            <a:r>
              <a:rPr lang="it-IT"/>
              <a:t>Valori_standard_R_C_pot.pdf</a:t>
            </a:r>
            <a:endParaRPr lang="ro-RO"/>
          </a:p>
          <a:p>
            <a:pPr lvl="1"/>
            <a:r>
              <a:rPr lang="ro-RO"/>
              <a:t>etapa 1.docx </a:t>
            </a:r>
            <a:r>
              <a:rPr lang="en-US"/>
              <a:t>        </a:t>
            </a:r>
            <a:r>
              <a:rPr lang="en-US">
                <a:solidFill>
                  <a:srgbClr val="FF0000"/>
                </a:solidFill>
              </a:rPr>
              <a:t>alegerea AO</a:t>
            </a:r>
            <a:endParaRPr lang="ro-RO"/>
          </a:p>
          <a:p>
            <a:pPr lvl="1"/>
            <a:r>
              <a:rPr lang="ro-RO"/>
              <a:t>etapa 2. docx</a:t>
            </a:r>
          </a:p>
          <a:p>
            <a:pPr lvl="1"/>
            <a:r>
              <a:rPr lang="ro-RO"/>
              <a:t>etapa 3 NAB. docx &amp; etapa 3 RIAA. docx</a:t>
            </a:r>
          </a:p>
          <a:p>
            <a:pPr lvl="1"/>
            <a:r>
              <a:rPr lang="ro-RO"/>
              <a:t>etapa 4. docx</a:t>
            </a:r>
          </a:p>
          <a:p>
            <a:pPr lvl="1"/>
            <a:r>
              <a:rPr lang="ro-RO"/>
              <a:t>etapa 5 CT. docx &amp; etapa 5 EG. docx</a:t>
            </a:r>
          </a:p>
          <a:p>
            <a:pPr lvl="1"/>
            <a:r>
              <a:rPr lang="ro-RO"/>
              <a:t>etapa 6. docx</a:t>
            </a:r>
            <a:r>
              <a:rPr lang="en-US"/>
              <a:t>           </a:t>
            </a:r>
            <a:r>
              <a:rPr lang="en-US">
                <a:solidFill>
                  <a:srgbClr val="FF0000"/>
                </a:solidFill>
              </a:rPr>
              <a:t>proiectare PCB</a:t>
            </a:r>
            <a:endParaRPr lang="ro-RO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2C6DED-9367-42D3-A9C5-320D4CFDB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" t="3886" r="2116" b="8548"/>
          <a:stretch>
            <a:fillRect/>
          </a:stretch>
        </p:blipFill>
        <p:spPr bwMode="auto">
          <a:xfrm>
            <a:off x="6140038" y="570358"/>
            <a:ext cx="6031118" cy="225948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1F76DAE3-63E7-44AB-94D3-60B1E0607622}"/>
              </a:ext>
            </a:extLst>
          </p:cNvPr>
          <p:cNvSpPr/>
          <p:nvPr/>
        </p:nvSpPr>
        <p:spPr>
          <a:xfrm>
            <a:off x="3467100" y="3919203"/>
            <a:ext cx="2228850" cy="1955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D564C504-960D-46C7-BCF2-0AEAEE137894}"/>
              </a:ext>
            </a:extLst>
          </p:cNvPr>
          <p:cNvSpPr/>
          <p:nvPr/>
        </p:nvSpPr>
        <p:spPr>
          <a:xfrm>
            <a:off x="5619750" y="1419225"/>
            <a:ext cx="171450" cy="23526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0354479-D04F-4C1F-83D4-D07F87CBF65B}"/>
              </a:ext>
            </a:extLst>
          </p:cNvPr>
          <p:cNvSpPr/>
          <p:nvPr/>
        </p:nvSpPr>
        <p:spPr>
          <a:xfrm>
            <a:off x="5791200" y="1257300"/>
            <a:ext cx="875403" cy="161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889200F9-0E5C-4C3D-9A6E-39E1FFA9ED75}"/>
              </a:ext>
            </a:extLst>
          </p:cNvPr>
          <p:cNvSpPr/>
          <p:nvPr/>
        </p:nvSpPr>
        <p:spPr>
          <a:xfrm>
            <a:off x="6581775" y="2311400"/>
            <a:ext cx="171450" cy="21367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A36B8ABA-7D4D-437B-B670-5C275964A958}"/>
              </a:ext>
            </a:extLst>
          </p:cNvPr>
          <p:cNvSpPr/>
          <p:nvPr/>
        </p:nvSpPr>
        <p:spPr>
          <a:xfrm>
            <a:off x="3390899" y="4728202"/>
            <a:ext cx="5553075" cy="195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C44BBE9D-51D6-48AD-BA2B-D7A7D0F2E604}"/>
              </a:ext>
            </a:extLst>
          </p:cNvPr>
          <p:cNvSpPr/>
          <p:nvPr/>
        </p:nvSpPr>
        <p:spPr>
          <a:xfrm>
            <a:off x="8943974" y="2375527"/>
            <a:ext cx="171450" cy="23526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DF5D14FF-AF67-4D16-84B1-BFDC855B5BE9}"/>
              </a:ext>
            </a:extLst>
          </p:cNvPr>
          <p:cNvSpPr/>
          <p:nvPr/>
        </p:nvSpPr>
        <p:spPr>
          <a:xfrm>
            <a:off x="6140038" y="5102518"/>
            <a:ext cx="4594637" cy="1755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648C127E-BFF7-4FEC-B82E-D94F1089012D}"/>
              </a:ext>
            </a:extLst>
          </p:cNvPr>
          <p:cNvSpPr/>
          <p:nvPr/>
        </p:nvSpPr>
        <p:spPr>
          <a:xfrm>
            <a:off x="10787062" y="2789843"/>
            <a:ext cx="171450" cy="23526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BD46039A-AA4B-48B4-A7D0-08EF17B994DB}"/>
              </a:ext>
            </a:extLst>
          </p:cNvPr>
          <p:cNvSpPr/>
          <p:nvPr/>
        </p:nvSpPr>
        <p:spPr>
          <a:xfrm>
            <a:off x="3305176" y="3563938"/>
            <a:ext cx="457200" cy="1952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EC55DE12-EC62-48DA-BF30-173B3DA173D9}"/>
              </a:ext>
            </a:extLst>
          </p:cNvPr>
          <p:cNvSpPr/>
          <p:nvPr/>
        </p:nvSpPr>
        <p:spPr>
          <a:xfrm>
            <a:off x="3403394" y="5540856"/>
            <a:ext cx="457200" cy="1952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D8765223-21CB-49A1-9ECE-9C166A940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4DD2-C49F-4A03-9F76-D84874CE0B8E}" type="datetime1">
              <a:rPr lang="ro-RO" smtClean="0"/>
              <a:t>24.02.2021</a:t>
            </a:fld>
            <a:endParaRPr lang="ro-RO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C9D2767D-AC23-4446-88FB-902376951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0EBDF98-ADF7-4FF8-A3AB-C3AEC502A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0515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76B93-CE6B-4DD1-9054-BA1915DAF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3. NAB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B34F8-FF5B-4FCF-A4E7-580FD5B7C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Schema și caracteristica de frecvență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41B38E-33E7-4B64-A7DB-D3E7BEC4A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776" y="174625"/>
            <a:ext cx="3790950" cy="5391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3-1a">
            <a:extLst>
              <a:ext uri="{FF2B5EF4-FFF2-40B4-BE49-F238E27FC236}">
                <a16:creationId xmlns:a16="http://schemas.microsoft.com/office/drawing/2014/main" id="{F238B94C-E9CD-4AAC-BBD0-6529DA9264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03889"/>
            <a:ext cx="4076700" cy="347307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1C9B41-CBC7-4ED8-B12F-E82424BCF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AA5C-7503-4F6C-9258-58976A926A42}" type="datetime1">
              <a:rPr lang="ro-RO" smtClean="0"/>
              <a:t>24.02.2021</a:t>
            </a:fld>
            <a:endParaRPr lang="ro-RO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16647D5-9B81-41AB-A515-8D76DE7E7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E4F1AA0-3994-4D27-8F54-28961085A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38198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3. NAB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/>
              <a:t>Calcule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Se alege C</a:t>
            </a:r>
            <a:r>
              <a:rPr lang="ro-RO" baseline="-25000"/>
              <a:t>2-2</a:t>
            </a:r>
            <a:r>
              <a:rPr lang="ro-RO"/>
              <a:t>=4,7nF...24nF, valoare optimă </a:t>
            </a:r>
            <a:r>
              <a:rPr lang="ro-RO" b="1"/>
              <a:t>10nF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Se determină R</a:t>
            </a:r>
            <a:r>
              <a:rPr lang="ro-RO" baseline="-25000"/>
              <a:t>2-2</a:t>
            </a:r>
            <a:r>
              <a:rPr lang="ro-RO"/>
              <a:t> pentru f</a:t>
            </a:r>
            <a:r>
              <a:rPr lang="ro-RO" baseline="-25000"/>
              <a:t>1</a:t>
            </a:r>
            <a:r>
              <a:rPr lang="ro-RO"/>
              <a:t>=3183Hz</a:t>
            </a:r>
          </a:p>
          <a:p>
            <a:pPr marL="514350" indent="-514350">
              <a:buFont typeface="+mj-lt"/>
              <a:buAutoNum type="arabicPeriod"/>
            </a:pPr>
            <a:endParaRPr lang="ro-RO"/>
          </a:p>
          <a:p>
            <a:pPr marL="514350" indent="-514350">
              <a:buFont typeface="+mj-lt"/>
              <a:buAutoNum type="arabicPeriod"/>
            </a:pPr>
            <a:endParaRPr lang="ro-RO"/>
          </a:p>
          <a:p>
            <a:pPr marL="514350" indent="-514350">
              <a:buFont typeface="+mj-lt"/>
              <a:buAutoNum type="arabicPeriod"/>
            </a:pPr>
            <a:r>
              <a:rPr lang="ro-RO"/>
              <a:t>Se det. R</a:t>
            </a:r>
            <a:r>
              <a:rPr lang="ro-RO" baseline="-25000"/>
              <a:t>3-2</a:t>
            </a:r>
            <a:r>
              <a:rPr lang="ro-RO"/>
              <a:t> pentru f</a:t>
            </a:r>
            <a:r>
              <a:rPr lang="ro-RO" baseline="-25000"/>
              <a:t>2</a:t>
            </a:r>
            <a:r>
              <a:rPr lang="ro-RO"/>
              <a:t>=50Hz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98EB90-6D29-4846-80EE-05CCB30FF2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402" y="41276"/>
            <a:ext cx="2843213" cy="40290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5C29ECA3-1D0D-4574-912C-08B72F802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67506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ject 5">
                <a:extLst>
                  <a:ext uri="{FF2B5EF4-FFF2-40B4-BE49-F238E27FC236}">
                    <a16:creationId xmlns:a16="http://schemas.microsoft.com/office/drawing/2014/main" id="{1CFB134B-C48C-4894-9FA4-837E9007CAAA}"/>
                  </a:ext>
                </a:extLst>
              </p:cNvPr>
              <p:cNvSpPr txBox="1"/>
              <p:nvPr/>
            </p:nvSpPr>
            <p:spPr bwMode="auto">
              <a:xfrm>
                <a:off x="1417637" y="3352811"/>
                <a:ext cx="4868863" cy="71754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2−2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2−2</m:t>
                              </m:r>
                            </m:sub>
                          </m:sSub>
                        </m:den>
                      </m:f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⋅3183⋅1</m:t>
                          </m:r>
                          <m:sSup>
                            <m:sSup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sup>
                          </m:sSup>
                        </m:den>
                      </m:f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=5000</m:t>
                      </m:r>
                      <m:r>
                        <m:rPr>
                          <m:sty m:val="p"/>
                        </m:rP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6" name="Object 5">
                <a:extLst>
                  <a:ext uri="{FF2B5EF4-FFF2-40B4-BE49-F238E27FC236}">
                    <a16:creationId xmlns:a16="http://schemas.microsoft.com/office/drawing/2014/main" id="{1CFB134B-C48C-4894-9FA4-837E9007CA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17637" y="3352811"/>
                <a:ext cx="4868863" cy="7175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F7440EAC-5BD5-43CA-9527-0388DD11141B}"/>
              </a:ext>
            </a:extLst>
          </p:cNvPr>
          <p:cNvSpPr txBox="1"/>
          <p:nvPr/>
        </p:nvSpPr>
        <p:spPr>
          <a:xfrm>
            <a:off x="6473478" y="3546645"/>
            <a:ext cx="2489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Se poate alege valoarea </a:t>
            </a:r>
          </a:p>
          <a:p>
            <a:r>
              <a:rPr lang="ro-RO">
                <a:highlight>
                  <a:srgbClr val="FFFF00"/>
                </a:highlight>
              </a:rPr>
              <a:t>standard de 5.1k  (5%) </a:t>
            </a:r>
          </a:p>
          <a:p>
            <a:r>
              <a:rPr lang="ro-RO">
                <a:highlight>
                  <a:srgbClr val="FFFF00"/>
                </a:highlight>
              </a:rPr>
              <a:t>sau 4,99k (1%)     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5A1DD34-0B8C-4DDB-B097-FED98F3E2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637" y="507048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B9D25DA9-6752-472F-ABBC-E3999EBB3674}"/>
                  </a:ext>
                </a:extLst>
              </p:cNvPr>
              <p:cNvSpPr txBox="1"/>
              <p:nvPr/>
            </p:nvSpPr>
            <p:spPr bwMode="auto">
              <a:xfrm>
                <a:off x="1417637" y="4814896"/>
                <a:ext cx="7781781" cy="7175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3−2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2−2</m:t>
                              </m:r>
                            </m:sub>
                          </m:sSub>
                        </m:den>
                      </m:f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2−2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⋅50⋅1</m:t>
                          </m:r>
                          <m:sSup>
                            <m:sSup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sup>
                          </m:sSup>
                        </m:den>
                      </m:f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−5000=318,3</m:t>
                      </m:r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=313,3</m:t>
                      </m:r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B9D25DA9-6752-472F-ABBC-E3999EBB36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17637" y="4814896"/>
                <a:ext cx="7781781" cy="7175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AC9F6B4-2E3E-452D-A09D-C2A9E8D9415F}"/>
              </a:ext>
            </a:extLst>
          </p:cNvPr>
          <p:cNvSpPr txBox="1"/>
          <p:nvPr/>
        </p:nvSpPr>
        <p:spPr>
          <a:xfrm>
            <a:off x="9168620" y="4989611"/>
            <a:ext cx="2489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Se poate alege valoarea </a:t>
            </a:r>
          </a:p>
          <a:p>
            <a:r>
              <a:rPr lang="ro-RO">
                <a:highlight>
                  <a:srgbClr val="FFFF00"/>
                </a:highlight>
              </a:rPr>
              <a:t>standard de 330k  (5%) </a:t>
            </a:r>
          </a:p>
          <a:p>
            <a:r>
              <a:rPr lang="ro-RO">
                <a:highlight>
                  <a:srgbClr val="FFFF00"/>
                </a:highlight>
              </a:rPr>
              <a:t>sau 316k (1%)     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52E7A99-A4A0-474B-B175-681306732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1CE1-6BF7-4877-81E5-9741C7153A80}" type="datetime1">
              <a:rPr lang="ro-RO" smtClean="0"/>
              <a:t>24.02.2021</a:t>
            </a:fld>
            <a:endParaRPr lang="ro-RO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3986501-4409-4114-B1AC-3AB3CE073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426CDDDD-2E88-4182-AE24-C7FA655FC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08739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3. NAB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ro-RO"/>
              <a:t>Se determină R</a:t>
            </a:r>
            <a:r>
              <a:rPr lang="ro-RO" baseline="-25000"/>
              <a:t>1-2</a:t>
            </a:r>
            <a:r>
              <a:rPr lang="ro-RO"/>
              <a:t>, cunoscând din Date-proiect G</a:t>
            </a:r>
            <a:r>
              <a:rPr lang="ro-RO" baseline="-25000"/>
              <a:t>2NAB</a:t>
            </a:r>
            <a:r>
              <a:rPr lang="ro-RO"/>
              <a:t> (60, 70 sau 80dB)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4198B41-A502-4D69-AA3D-649305934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650" y="27717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CCAEE182-18E5-4A8F-A795-AFD13D836FF6}"/>
                  </a:ext>
                </a:extLst>
              </p:cNvPr>
              <p:cNvSpPr txBox="1"/>
              <p:nvPr/>
            </p:nvSpPr>
            <p:spPr bwMode="auto">
              <a:xfrm>
                <a:off x="1155196" y="3244046"/>
                <a:ext cx="4987636" cy="244422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3−2</m:t>
                              </m:r>
                            </m:sub>
                          </m:sSub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𝑁𝐴𝐵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sup>
                          </m:sSup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313,3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60</m:t>
                                          </m:r>
                                        </m:num>
                                        <m:den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=0,314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313,3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70</m:t>
                                          </m:r>
                                        </m:num>
                                        <m:den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=0,099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313,3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80</m:t>
                                          </m:r>
                                        </m:num>
                                        <m:den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=0,033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CCAEE182-18E5-4A8F-A795-AFD13D836F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55196" y="3244046"/>
                <a:ext cx="4987636" cy="24442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row: Right 5">
            <a:extLst>
              <a:ext uri="{FF2B5EF4-FFF2-40B4-BE49-F238E27FC236}">
                <a16:creationId xmlns:a16="http://schemas.microsoft.com/office/drawing/2014/main" id="{61DDD619-BA5D-4D4A-A2E3-EADD31336458}"/>
              </a:ext>
            </a:extLst>
          </p:cNvPr>
          <p:cNvSpPr/>
          <p:nvPr/>
        </p:nvSpPr>
        <p:spPr>
          <a:xfrm>
            <a:off x="6238875" y="3561340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486D0775-6E65-4B02-A1F7-30915E8901F6}"/>
              </a:ext>
            </a:extLst>
          </p:cNvPr>
          <p:cNvSpPr/>
          <p:nvPr/>
        </p:nvSpPr>
        <p:spPr>
          <a:xfrm>
            <a:off x="6238875" y="4325937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A173CA0B-AACB-4045-A986-3DE0CD391D88}"/>
              </a:ext>
            </a:extLst>
          </p:cNvPr>
          <p:cNvSpPr/>
          <p:nvPr/>
        </p:nvSpPr>
        <p:spPr>
          <a:xfrm>
            <a:off x="6219825" y="5108575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D10080-F9A4-4C1C-AD3E-56D1BAA6022C}"/>
              </a:ext>
            </a:extLst>
          </p:cNvPr>
          <p:cNvSpPr txBox="1"/>
          <p:nvPr/>
        </p:nvSpPr>
        <p:spPr>
          <a:xfrm>
            <a:off x="7315200" y="3462335"/>
            <a:ext cx="2733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330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r>
              <a:rPr lang="ro-RO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(5%) sau 316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Ω</a:t>
            </a:r>
            <a:r>
              <a:rPr lang="ro-RO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(1%) 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65EC94-AB81-4794-A03A-8C0F93D4894D}"/>
              </a:ext>
            </a:extLst>
          </p:cNvPr>
          <p:cNvSpPr txBox="1"/>
          <p:nvPr/>
        </p:nvSpPr>
        <p:spPr>
          <a:xfrm>
            <a:off x="7315200" y="4238625"/>
            <a:ext cx="169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100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Ω</a:t>
            </a:r>
            <a:r>
              <a:rPr lang="ro-RO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(5%) 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FBFFC1-8B47-4887-84BC-561DF996EF05}"/>
              </a:ext>
            </a:extLst>
          </p:cNvPr>
          <p:cNvSpPr txBox="1"/>
          <p:nvPr/>
        </p:nvSpPr>
        <p:spPr>
          <a:xfrm>
            <a:off x="7315200" y="4995346"/>
            <a:ext cx="169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33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Ω</a:t>
            </a:r>
            <a:r>
              <a:rPr lang="ro-RO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(5%) 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F682107-D554-4D56-87F3-9304B0651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BC8-DE5F-4F33-BF2B-89C07BDE43CB}" type="datetime1">
              <a:rPr lang="ro-RO" smtClean="0"/>
              <a:t>24.02.2021</a:t>
            </a:fld>
            <a:endParaRPr lang="ro-RO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5874958D-6452-462A-B1E8-8A71C3789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A9EFA96A-5F2B-4792-A3B7-717FAD954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62845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3. NAB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ro-RO"/>
              <a:t>Se determină C</a:t>
            </a:r>
            <a:r>
              <a:rPr lang="ro-RO" baseline="-25000"/>
              <a:t>1-2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5E839-AA51-4397-A8C6-90BC717AB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17B6-37AF-4CAC-9972-182ECCDD6935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85D8B-D7B0-4278-A4B4-A76F61D13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D100A-4340-44A4-A725-E641F0C55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6</a:t>
            </a:fld>
            <a:endParaRPr lang="ro-RO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61EA074-7C82-4EA0-A460-135A88A6C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150" y="25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DBC2642B-D745-45D8-AF17-33DED873B7E8}"/>
                  </a:ext>
                </a:extLst>
              </p:cNvPr>
              <p:cNvSpPr txBox="1"/>
              <p:nvPr/>
            </p:nvSpPr>
            <p:spPr bwMode="auto">
              <a:xfrm>
                <a:off x="838200" y="2417763"/>
                <a:ext cx="4953000" cy="2734469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1−2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1−2</m:t>
                              </m:r>
                            </m:sub>
                          </m:sSub>
                        </m:den>
                      </m:f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⋅20⋅</m:t>
                          </m:r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1−2</m:t>
                              </m:r>
                            </m:sub>
                          </m:sSub>
                        </m:den>
                      </m:f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⋅20⋅314</m:t>
                                  </m:r>
                                </m:den>
                              </m:f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=2,53×1</m:t>
                              </m:r>
                              <m:sSup>
                                <m:sSup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sup>
                              </m:s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=25,3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𝑢𝐹</m:t>
                              </m:r>
                            </m:e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⋅20⋅99</m:t>
                                  </m:r>
                                </m:den>
                              </m:f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=8,04×1</m:t>
                              </m:r>
                              <m:sSup>
                                <m:sSup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sup>
                              </m:s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=80,4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𝑢𝐹</m:t>
                              </m:r>
                            </m:e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⋅20⋅33</m:t>
                                  </m:r>
                                </m:den>
                              </m:f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=2,41×1</m:t>
                              </m:r>
                              <m:sSup>
                                <m:sSup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sup>
                              </m:s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=241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𝑢𝐹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DBC2642B-D745-45D8-AF17-33DED873B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2417763"/>
                <a:ext cx="4953000" cy="27344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row: Right 8">
            <a:extLst>
              <a:ext uri="{FF2B5EF4-FFF2-40B4-BE49-F238E27FC236}">
                <a16:creationId xmlns:a16="http://schemas.microsoft.com/office/drawing/2014/main" id="{BA6F0FE1-22EC-4E57-B61F-AABC7045EF12}"/>
              </a:ext>
            </a:extLst>
          </p:cNvPr>
          <p:cNvSpPr/>
          <p:nvPr/>
        </p:nvSpPr>
        <p:spPr>
          <a:xfrm>
            <a:off x="5953127" y="3300948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507E43BA-4EA3-451B-BC45-17CFC045EAFC}"/>
              </a:ext>
            </a:extLst>
          </p:cNvPr>
          <p:cNvSpPr/>
          <p:nvPr/>
        </p:nvSpPr>
        <p:spPr>
          <a:xfrm>
            <a:off x="5915025" y="3929856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F2BC34E4-A787-4F73-94A0-C8968F81069F}"/>
              </a:ext>
            </a:extLst>
          </p:cNvPr>
          <p:cNvSpPr/>
          <p:nvPr/>
        </p:nvSpPr>
        <p:spPr>
          <a:xfrm>
            <a:off x="5916184" y="4596080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1751A4-A707-46D5-AAB9-468435DCE62A}"/>
              </a:ext>
            </a:extLst>
          </p:cNvPr>
          <p:cNvSpPr txBox="1"/>
          <p:nvPr/>
        </p:nvSpPr>
        <p:spPr>
          <a:xfrm>
            <a:off x="7105650" y="3205945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33uF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F9D2A3-B4D0-49A5-8366-0D61FADE4F18}"/>
              </a:ext>
            </a:extLst>
          </p:cNvPr>
          <p:cNvSpPr txBox="1"/>
          <p:nvPr/>
        </p:nvSpPr>
        <p:spPr>
          <a:xfrm>
            <a:off x="7105650" y="3842835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100uF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5136A8F-9A9D-435D-8F4E-1221A4B96094}"/>
              </a:ext>
            </a:extLst>
          </p:cNvPr>
          <p:cNvSpPr txBox="1"/>
          <p:nvPr/>
        </p:nvSpPr>
        <p:spPr>
          <a:xfrm>
            <a:off x="7105650" y="4482851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330uF</a:t>
            </a:r>
          </a:p>
        </p:txBody>
      </p:sp>
    </p:spTree>
    <p:extLst>
      <p:ext uri="{BB962C8B-B14F-4D97-AF65-F5344CB8AC3E}">
        <p14:creationId xmlns:p14="http://schemas.microsoft.com/office/powerpoint/2010/main" val="4155808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232B8-DE09-4478-AFAD-44FD87306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Simulare SPICE etapa 3 NAB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0774C-63C7-4267-B257-5D28F9F22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o-RO"/>
              <a:t>Se desenează schema cu </a:t>
            </a:r>
            <a:br>
              <a:rPr lang="ro-RO"/>
            </a:br>
            <a:r>
              <a:rPr lang="ro-RO"/>
              <a:t>valorile standard alese după</a:t>
            </a:r>
            <a:br>
              <a:rPr lang="ro-RO"/>
            </a:br>
            <a:r>
              <a:rPr lang="ro-RO"/>
              <a:t>dimensionarea componentelor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Se efectuează o analiză de c.a.</a:t>
            </a:r>
            <a:br>
              <a:rPr lang="ro-RO"/>
            </a:br>
            <a:r>
              <a:rPr lang="ro-RO"/>
              <a:t>AC Sweep/Noise, se rulează </a:t>
            </a:r>
            <a:br>
              <a:rPr lang="ro-RO"/>
            </a:br>
            <a:r>
              <a:rPr lang="ro-RO"/>
              <a:t>SPICE și se reprezintă</a:t>
            </a:r>
            <a:br>
              <a:rPr lang="ro-RO"/>
            </a:br>
            <a:r>
              <a:rPr lang="ro-RO">
                <a:highlight>
                  <a:srgbClr val="FFFF00"/>
                </a:highlight>
              </a:rPr>
              <a:t>DB(V(Uo2)) - DB(V(Uin2))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Se activează cursoarele, clic </a:t>
            </a:r>
            <a:br>
              <a:rPr lang="ro-RO"/>
            </a:br>
            <a:r>
              <a:rPr lang="ro-RO"/>
              <a:t>pe Cursor Max și se verifică dacă</a:t>
            </a:r>
            <a:br>
              <a:rPr lang="ro-RO"/>
            </a:br>
            <a:r>
              <a:rPr lang="ro-RO"/>
              <a:t>s-a obținut G</a:t>
            </a:r>
            <a:r>
              <a:rPr lang="ro-RO" baseline="-25000"/>
              <a:t>2NAB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169C1-A400-40E7-958D-B209D6674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1427-ECEB-4D70-A557-3C56E0E9B6A7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06781-50B3-4478-99D4-7635FDFBB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C6D1A-C847-4F9A-AD68-C1C376E7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CE2393-8C07-467C-9B58-E30B0D924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2017" y="1179793"/>
            <a:ext cx="6171248" cy="49949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2185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232B8-DE09-4478-AFAD-44FD87306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Simulare SPICE etapa 3 NAB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0774C-63C7-4267-B257-5D28F9F22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ro-RO"/>
              <a:t>De obicei nu se îndeplinește</a:t>
            </a:r>
            <a:br>
              <a:rPr lang="ro-RO"/>
            </a:br>
            <a:r>
              <a:rPr lang="ro-RO"/>
              <a:t>condiția de la (3), motiv </a:t>
            </a:r>
            <a:br>
              <a:rPr lang="ro-RO"/>
            </a:br>
            <a:r>
              <a:rPr lang="ro-RO"/>
              <a:t>pentru care se mărește </a:t>
            </a:r>
            <a:br>
              <a:rPr lang="ro-RO"/>
            </a:br>
            <a:r>
              <a:rPr lang="ro-RO"/>
              <a:t>valoarea cond. C</a:t>
            </a:r>
            <a:r>
              <a:rPr lang="ro-RO" baseline="-25000"/>
              <a:t>1-2</a:t>
            </a:r>
            <a:r>
              <a:rPr lang="ro-RO"/>
              <a:t> de 10 ori.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o-RO"/>
              <a:t>Cu noua valoare a lui C</a:t>
            </a:r>
            <a:r>
              <a:rPr lang="ro-RO" baseline="-25000"/>
              <a:t>1-2</a:t>
            </a:r>
            <a:br>
              <a:rPr lang="ro-RO"/>
            </a:br>
            <a:r>
              <a:rPr lang="ro-RO"/>
              <a:t>se rulează SPICE, condiția (3)</a:t>
            </a:r>
            <a:br>
              <a:rPr lang="ro-RO"/>
            </a:br>
            <a:r>
              <a:rPr lang="ro-RO"/>
              <a:t>fiind îndeplinită se determină</a:t>
            </a:r>
            <a:br>
              <a:rPr lang="ro-RO"/>
            </a:br>
            <a:r>
              <a:rPr lang="ro-RO"/>
              <a:t>frecvențele la -3dB (f</a:t>
            </a:r>
            <a:r>
              <a:rPr lang="ro-RO" baseline="-25000"/>
              <a:t>2</a:t>
            </a:r>
            <a:r>
              <a:rPr lang="ro-RO"/>
              <a:t>) și </a:t>
            </a:r>
            <a:br>
              <a:rPr lang="ro-RO"/>
            </a:br>
            <a:r>
              <a:rPr lang="ro-RO"/>
              <a:t>-33dB (f</a:t>
            </a:r>
            <a:r>
              <a:rPr lang="ro-RO" baseline="-25000"/>
              <a:t>1</a:t>
            </a:r>
            <a:r>
              <a:rPr lang="ro-RO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169C1-A400-40E7-958D-B209D6674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CD46-0B69-4784-B263-73343D121506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06781-50B3-4478-99D4-7635FDFBB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C6D1A-C847-4F9A-AD68-C1C376E7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8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4023D3-EB9D-4229-90BB-9AF2F2A77C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2017" y="1179793"/>
            <a:ext cx="6171248" cy="49949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8539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232B8-DE09-4478-AFAD-44FD87306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Simulare SPICE etapa 3 NAB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0774C-63C7-4267-B257-5D28F9F22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ro-RO"/>
              <a:t>Dacă valoarea lui f</a:t>
            </a:r>
            <a:r>
              <a:rPr lang="ro-RO" baseline="-25000"/>
              <a:t>1</a:t>
            </a:r>
            <a:r>
              <a:rPr lang="ro-RO"/>
              <a:t> nu este </a:t>
            </a:r>
            <a:br>
              <a:rPr lang="ro-RO"/>
            </a:br>
            <a:r>
              <a:rPr lang="ro-RO"/>
              <a:t>corectă, se ajustează </a:t>
            </a:r>
            <a:br>
              <a:rPr lang="ro-RO"/>
            </a:br>
            <a:r>
              <a:rPr lang="ro-RO"/>
              <a:t>modificând valoarea lui R</a:t>
            </a:r>
            <a:r>
              <a:rPr lang="ro-RO" baseline="-25000"/>
              <a:t>2-2</a:t>
            </a:r>
            <a:endParaRPr lang="ro-RO"/>
          </a:p>
          <a:p>
            <a:pPr marL="514350" indent="-514350">
              <a:buFont typeface="+mj-lt"/>
              <a:buAutoNum type="arabicPeriod" startAt="6"/>
            </a:pPr>
            <a:r>
              <a:rPr lang="ro-RO"/>
              <a:t>Răspunsul în frecvență și </a:t>
            </a:r>
            <a:br>
              <a:rPr lang="ro-RO"/>
            </a:br>
            <a:r>
              <a:rPr lang="ro-RO"/>
              <a:t>ferestrele Probe cursor care </a:t>
            </a:r>
            <a:br>
              <a:rPr lang="ro-RO"/>
            </a:br>
            <a:r>
              <a:rPr lang="ro-RO"/>
              <a:t>arată cele 2 valori de frecvențe </a:t>
            </a:r>
            <a:br>
              <a:rPr lang="ro-RO"/>
            </a:br>
            <a:r>
              <a:rPr lang="ro-RO"/>
              <a:t>se aduc în documentul Word.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169C1-A400-40E7-958D-B209D6674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7DE7-4ACB-4E2C-9F48-41E1B2EB1138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06781-50B3-4478-99D4-7635FDFBB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C6D1A-C847-4F9A-AD68-C1C376E7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9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658FE0-9032-4AEC-AC12-FD76C9F3F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2017" y="1179793"/>
            <a:ext cx="6171248" cy="49949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8546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1071</Words>
  <Application>Microsoft Office PowerPoint</Application>
  <PresentationFormat>Widescreen</PresentationFormat>
  <Paragraphs>309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Times New Roman</vt:lpstr>
      <vt:lpstr>UT Sans</vt:lpstr>
      <vt:lpstr>Office Theme</vt:lpstr>
      <vt:lpstr>Proiect EA</vt:lpstr>
      <vt:lpstr>Generalități</vt:lpstr>
      <vt:lpstr>Etapa 3. NAB</vt:lpstr>
      <vt:lpstr>Etapa 3. NAB</vt:lpstr>
      <vt:lpstr>Etapa 3. NAB</vt:lpstr>
      <vt:lpstr>Etapa 3. NAB</vt:lpstr>
      <vt:lpstr>Simulare SPICE etapa 3 NAB</vt:lpstr>
      <vt:lpstr>Simulare SPICE etapa 3 NAB</vt:lpstr>
      <vt:lpstr>Simulare SPICE etapa 3 NAB</vt:lpstr>
      <vt:lpstr>Etapa 3. RIAA</vt:lpstr>
      <vt:lpstr>Etapa 3. RIAA</vt:lpstr>
      <vt:lpstr>Etapa 3. RIAA</vt:lpstr>
      <vt:lpstr>Etapa 3. RIAA</vt:lpstr>
      <vt:lpstr>Etapa 3. RIAA</vt:lpstr>
      <vt:lpstr>Simulare SPICE etapa 3 RIAA</vt:lpstr>
      <vt:lpstr>Simulare SPICE etapa 3 RIAA</vt:lpstr>
      <vt:lpstr>Simulare SPICE etapa 3 RIAA</vt:lpstr>
      <vt:lpstr>Valori standard de rezistențe</vt:lpstr>
      <vt:lpstr>Valori standard de condensatoare electrolitice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geoic@yahoo.com</dc:creator>
  <cp:lastModifiedBy>geoic@yahoo.com</cp:lastModifiedBy>
  <cp:revision>78</cp:revision>
  <dcterms:created xsi:type="dcterms:W3CDTF">2020-03-30T13:07:15Z</dcterms:created>
  <dcterms:modified xsi:type="dcterms:W3CDTF">2021-02-24T18:23:48Z</dcterms:modified>
</cp:coreProperties>
</file>