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86" r:id="rId4"/>
    <p:sldId id="262" r:id="rId5"/>
    <p:sldId id="261" r:id="rId6"/>
    <p:sldId id="271" r:id="rId7"/>
    <p:sldId id="264" r:id="rId8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53FD1-F028-4B15-AF53-08F11DD0906F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723DE-0F0D-4063-9C3A-7D211F0B5A2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3458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265EB-0A51-4733-96DD-86F08ED8A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BB973D-FE02-427C-AB27-A4B8DC3D5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11822-13CA-4026-B25F-DC43E80B9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EB8-CA4E-410D-8972-2E311A2CA949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163AF-7080-4E52-AD57-3C2AE767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2F492-14C2-4B6D-8431-99AC2EB9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1602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197E1-EB14-409C-A6FB-2829DD16B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04048-FB8F-46C0-9DE8-DAA11D3FC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13154-8CB5-4270-9AA2-C2B0DF48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0134-9546-4977-A470-5C85F066AF5D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C9F71-9349-402D-B7A6-66F1D70E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4A22C-3E2A-4359-92D4-ABC6F9C6A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0110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1734DC-9BEF-42CA-93DA-375C31174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DED83F-F674-4C00-A4F2-717831834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68B69-8564-4A2C-83A8-D16C10EE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7683D-1EB3-4F67-9EB1-4E330F77599C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7F832-0BFD-483B-9E0A-A23C3EE28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4CF26-DFA4-4E73-8BD6-712FA280E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1569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C04CC-21D9-43E7-8C0D-A234EE39F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B98A-25A2-4402-AF38-E309ED951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5144B-DDFC-4678-8C3C-81BBCF017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16C7-FB5F-4F23-BD7E-5F7D094D1B50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A0C1D-DC00-4FF1-8E62-0845E3C1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24D29-7CA7-45FB-A013-C413C002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0924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FC443-BE63-45ED-BC62-BEC366A9B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D9B23-FCAD-44D5-B1BD-4D5B77791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54873-3867-473C-9809-9398FADF3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2840-1683-4792-B965-A3B0A950E81D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39B9E-EFFE-4BB5-9461-53D3EE88E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E3A1D-9F37-4F2D-9697-268F54DD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771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1F4F5-748E-4877-A150-94B5BDFE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37379-0380-4F28-990C-A02BDAF4B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7C7FE3-4D5A-41D2-8480-01749A67A3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AE6E9-E15D-452B-B112-4EB76791E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B11C-CBC3-42C0-B280-731FB4939EA6}" type="datetime1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78C02-EE66-4190-BE63-6138DD5A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E5D7E-3BAF-44FA-A974-C3416A07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1608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70C95-94D0-43C9-97CA-FCAD86E59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83E13-2BCF-4E8F-BF7B-5EFE55669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CCC13-BD20-4819-8EA7-675D3E2B5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0C4B40-FA32-4397-AB55-92E1B58D8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A920E9-C815-448C-A5E9-123500315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2DA3C4-6F36-4B25-8476-EF09F64A7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38EF-17E4-49E5-A3E6-F0BD0E9AE1CA}" type="datetime1">
              <a:rPr lang="ro-RO" smtClean="0"/>
              <a:t>24.02.2021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35B8FB-1784-406C-B211-F4DECCE30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BF9351-3192-41BC-B4C3-F63EFC1F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355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8818-2F0E-47F2-8F21-58BCFF03E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CF006C-A60F-4B71-B38E-FEBF25F8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7A1E-81B7-4AB7-A418-2FBB4C4E97C5}" type="datetime1">
              <a:rPr lang="ro-RO" smtClean="0"/>
              <a:t>24.02.2021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DA1F5-42D4-4423-B7B3-3D23B53F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015F5-4C1B-499D-B540-14E715D1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5750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029D6C-A67A-44D4-A8F3-E99ECBD7A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7019-1D11-4838-A55F-8C0A08D64717}" type="datetime1">
              <a:rPr lang="ro-RO" smtClean="0"/>
              <a:t>24.02.2021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7F97FF-E13D-42C8-9DD6-590E76D8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37B09-5EF9-4765-9B78-7F005D38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8348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2E35B-5075-45EF-B2CA-A42C6A322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E717D-92D1-4462-B625-F7DFB6375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3DD2FB-C77B-474E-AE00-E32D7D763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D7217-8739-47DE-B2D7-FA2151FB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7E96-A6D5-443E-925A-8F43E5C8A909}" type="datetime1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5DB64D-0237-475A-A790-8D78F9D6C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137E8-9102-446C-A513-6131101E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0507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C24B-4F04-4DF5-A916-83A6709F1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D0FB49-0E96-4EE9-B45F-845689745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6DCAC-3179-4B24-B071-7A9CFD227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E2C35-11C2-4D8D-A32A-85636CCB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913E-38B8-4488-8B1E-D03491037D19}" type="datetime1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10CA3A-702A-4939-AD41-75538E9B3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A6344-6EF1-4BD6-A218-62E52DC6C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3405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16544-A520-43B2-A4D7-2C33BB445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3C3A2-58BC-4267-AAD4-B90B26864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C6F0E-B320-43CA-AD5E-5D914D276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C4E78-3F3B-4103-8FF5-2B9BE779592F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45EC9-D0E0-4B29-8266-023278FA6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proiect EA - etapa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A361A-F53B-4DFD-86D6-52086BFE4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2F38F-4494-48CC-B2EC-4D0BB09665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3892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61C0B-7CEA-487D-985D-8DF9BE38A9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Proiect 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8612-B3E8-45E7-BE99-0BF23EBFC3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Etapa 2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58F3F97-E22B-4271-B0DA-A9D7D0CA2A22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1F56E0E6-A7B4-4AAF-BDAE-9DC521D8DE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952C5811-93B3-4250-B756-00B5B8504A3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138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E97C-7FB4-4679-B65C-45231D023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95D2C-B1D1-47F9-BCA8-7AAB51B9C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Documente necesare</a:t>
            </a:r>
          </a:p>
          <a:p>
            <a:pPr lvl="1"/>
            <a:r>
              <a:rPr lang="ro-RO"/>
              <a:t>grupe.pdf</a:t>
            </a:r>
          </a:p>
          <a:p>
            <a:pPr lvl="1"/>
            <a:r>
              <a:rPr lang="ro-RO"/>
              <a:t>Date-proiect.pdf</a:t>
            </a:r>
          </a:p>
          <a:p>
            <a:pPr lvl="1"/>
            <a:r>
              <a:rPr lang="it-IT"/>
              <a:t>Valori_standard_R_C_pot.pdf</a:t>
            </a:r>
            <a:endParaRPr lang="ro-RO"/>
          </a:p>
          <a:p>
            <a:pPr lvl="1"/>
            <a:r>
              <a:rPr lang="ro-RO"/>
              <a:t>etapa 1.docx </a:t>
            </a:r>
            <a:r>
              <a:rPr lang="en-US"/>
              <a:t>        </a:t>
            </a:r>
            <a:r>
              <a:rPr lang="en-US">
                <a:solidFill>
                  <a:srgbClr val="FF0000"/>
                </a:solidFill>
              </a:rPr>
              <a:t>alegerea AO</a:t>
            </a:r>
            <a:endParaRPr lang="ro-RO"/>
          </a:p>
          <a:p>
            <a:pPr lvl="1"/>
            <a:r>
              <a:rPr lang="ro-RO"/>
              <a:t>etapa 2. docx</a:t>
            </a:r>
          </a:p>
          <a:p>
            <a:pPr lvl="1"/>
            <a:r>
              <a:rPr lang="ro-RO"/>
              <a:t>etapa 3 NAB. docx &amp; etapa 3 RIAA. docx</a:t>
            </a:r>
          </a:p>
          <a:p>
            <a:pPr lvl="1"/>
            <a:r>
              <a:rPr lang="ro-RO"/>
              <a:t>etapa 4. docx</a:t>
            </a:r>
          </a:p>
          <a:p>
            <a:pPr lvl="1"/>
            <a:r>
              <a:rPr lang="ro-RO"/>
              <a:t>etapa 5 CT. docx &amp; etapa 5 EG. docx</a:t>
            </a:r>
          </a:p>
          <a:p>
            <a:pPr lvl="1"/>
            <a:r>
              <a:rPr lang="ro-RO"/>
              <a:t>etapa 6. docx</a:t>
            </a:r>
            <a:r>
              <a:rPr lang="en-US"/>
              <a:t>           </a:t>
            </a:r>
            <a:r>
              <a:rPr lang="en-US">
                <a:solidFill>
                  <a:srgbClr val="FF0000"/>
                </a:solidFill>
              </a:rPr>
              <a:t>proiectare PCB</a:t>
            </a:r>
            <a:endParaRPr lang="ro-RO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2C6DED-9367-42D3-A9C5-320D4CFDB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" t="3886" r="2116" b="8548"/>
          <a:stretch>
            <a:fillRect/>
          </a:stretch>
        </p:blipFill>
        <p:spPr bwMode="auto">
          <a:xfrm>
            <a:off x="6140038" y="570358"/>
            <a:ext cx="6031118" cy="225948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1F76DAE3-63E7-44AB-94D3-60B1E0607622}"/>
              </a:ext>
            </a:extLst>
          </p:cNvPr>
          <p:cNvSpPr/>
          <p:nvPr/>
        </p:nvSpPr>
        <p:spPr>
          <a:xfrm>
            <a:off x="3467100" y="3919203"/>
            <a:ext cx="2228850" cy="1955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D564C504-960D-46C7-BCF2-0AEAEE137894}"/>
              </a:ext>
            </a:extLst>
          </p:cNvPr>
          <p:cNvSpPr/>
          <p:nvPr/>
        </p:nvSpPr>
        <p:spPr>
          <a:xfrm>
            <a:off x="5619750" y="1419225"/>
            <a:ext cx="171450" cy="2352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0354479-D04F-4C1F-83D4-D07F87CBF65B}"/>
              </a:ext>
            </a:extLst>
          </p:cNvPr>
          <p:cNvSpPr/>
          <p:nvPr/>
        </p:nvSpPr>
        <p:spPr>
          <a:xfrm>
            <a:off x="5791200" y="1257300"/>
            <a:ext cx="875403" cy="161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889200F9-0E5C-4C3D-9A6E-39E1FFA9ED75}"/>
              </a:ext>
            </a:extLst>
          </p:cNvPr>
          <p:cNvSpPr/>
          <p:nvPr/>
        </p:nvSpPr>
        <p:spPr>
          <a:xfrm>
            <a:off x="6581775" y="2311400"/>
            <a:ext cx="171450" cy="21367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A36B8ABA-7D4D-437B-B670-5C275964A958}"/>
              </a:ext>
            </a:extLst>
          </p:cNvPr>
          <p:cNvSpPr/>
          <p:nvPr/>
        </p:nvSpPr>
        <p:spPr>
          <a:xfrm>
            <a:off x="3390899" y="4728202"/>
            <a:ext cx="5553075" cy="195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C44BBE9D-51D6-48AD-BA2B-D7A7D0F2E604}"/>
              </a:ext>
            </a:extLst>
          </p:cNvPr>
          <p:cNvSpPr/>
          <p:nvPr/>
        </p:nvSpPr>
        <p:spPr>
          <a:xfrm>
            <a:off x="8943974" y="2375527"/>
            <a:ext cx="171450" cy="2352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F5D14FF-AF67-4D16-84B1-BFDC855B5BE9}"/>
              </a:ext>
            </a:extLst>
          </p:cNvPr>
          <p:cNvSpPr/>
          <p:nvPr/>
        </p:nvSpPr>
        <p:spPr>
          <a:xfrm>
            <a:off x="6140038" y="5102518"/>
            <a:ext cx="4594637" cy="1755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648C127E-BFF7-4FEC-B82E-D94F1089012D}"/>
              </a:ext>
            </a:extLst>
          </p:cNvPr>
          <p:cNvSpPr/>
          <p:nvPr/>
        </p:nvSpPr>
        <p:spPr>
          <a:xfrm>
            <a:off x="10787062" y="2789843"/>
            <a:ext cx="171450" cy="2352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BD46039A-AA4B-48B4-A7D0-08EF17B994DB}"/>
              </a:ext>
            </a:extLst>
          </p:cNvPr>
          <p:cNvSpPr/>
          <p:nvPr/>
        </p:nvSpPr>
        <p:spPr>
          <a:xfrm>
            <a:off x="3305176" y="3563938"/>
            <a:ext cx="457200" cy="195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EC55DE12-EC62-48DA-BF30-173B3DA173D9}"/>
              </a:ext>
            </a:extLst>
          </p:cNvPr>
          <p:cNvSpPr/>
          <p:nvPr/>
        </p:nvSpPr>
        <p:spPr>
          <a:xfrm>
            <a:off x="3403394" y="5540856"/>
            <a:ext cx="457200" cy="195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8765223-21CB-49A1-9ECE-9C166A940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A44A-B25C-460B-AE29-51E598980F1C}" type="datetime1">
              <a:rPr lang="ro-RO" smtClean="0"/>
              <a:t>24.02.2021</a:t>
            </a:fld>
            <a:endParaRPr lang="ro-RO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C9D2767D-AC23-4446-88FB-902376951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0EBDF98-ADF7-4FF8-A3AB-C3AEC502A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515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93352-6BA9-4DF7-BD54-46B761CD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2. Proiectarea preamplificatorului cu rezistență de intrare mare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04E18-3485-45C1-81A3-71EBD6251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51338"/>
          </a:xfrm>
        </p:spPr>
        <p:txBody>
          <a:bodyPr/>
          <a:lstStyle/>
          <a:p>
            <a:r>
              <a:rPr lang="ro-RO"/>
              <a:t>Scheme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BAFFF9-0F2D-41AA-A62F-92D94E0EB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45" y="2365764"/>
            <a:ext cx="4305300" cy="3271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152EE2-5B58-4149-81B3-F04275F1BA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655" y="2659380"/>
            <a:ext cx="4305300" cy="286169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D73F1D2-FE9C-45FD-AAC9-E08F83E38820}"/>
              </a:ext>
            </a:extLst>
          </p:cNvPr>
          <p:cNvSpPr txBox="1"/>
          <p:nvPr/>
        </p:nvSpPr>
        <p:spPr>
          <a:xfrm>
            <a:off x="1362076" y="5636823"/>
            <a:ext cx="3638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Schema pentru G1=10dB și G1=20dB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1EA914-B94E-4F83-B7A2-17452D89E5F9}"/>
              </a:ext>
            </a:extLst>
          </p:cNvPr>
          <p:cNvSpPr txBox="1"/>
          <p:nvPr/>
        </p:nvSpPr>
        <p:spPr>
          <a:xfrm>
            <a:off x="8153399" y="5636823"/>
            <a:ext cx="2495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Schema pentru G1=0dB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BB23EF2-B37F-4BE9-815A-C1E632F6C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09CA-946E-4145-998D-6B33D015C8CD}" type="datetime1">
              <a:rPr lang="ro-RO" smtClean="0"/>
              <a:t>24.02.2021</a:t>
            </a:fld>
            <a:endParaRPr lang="ro-RO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4D04F42-A1C1-477E-B8D0-42472191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68B4994-863E-4496-9901-8B44F3EA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31366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0673E-A1F9-4D9F-959D-871B3DE39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2. Proiectarea preamplificatorului cu rezistență de intrare mare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5E53C-267D-408A-9FA2-99C96BDE0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Calcule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72B6F1-903E-4D02-9806-9F769ACBF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2185972"/>
            <a:ext cx="4305300" cy="32710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5D5D21-8494-41D2-B549-FF8BECF19045}"/>
              </a:ext>
            </a:extLst>
          </p:cNvPr>
          <p:cNvSpPr txBox="1"/>
          <p:nvPr/>
        </p:nvSpPr>
        <p:spPr>
          <a:xfrm>
            <a:off x="1104900" y="5407302"/>
            <a:ext cx="3714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Schema pentru G1=10dB și G1=20dB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8B9D281-BBA9-4B49-8825-E76456E0C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550" y="2238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74E1B610-47A5-4BA7-B200-050D1A8592E5}"/>
                  </a:ext>
                </a:extLst>
              </p:cNvPr>
              <p:cNvSpPr txBox="1"/>
              <p:nvPr/>
            </p:nvSpPr>
            <p:spPr bwMode="auto">
              <a:xfrm>
                <a:off x="5689600" y="1709983"/>
                <a:ext cx="5394036" cy="72159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1−1</m:t>
                              </m:r>
                            </m:sub>
                          </m:sSub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1−1</m:t>
                              </m:r>
                            </m:sub>
                          </m:sSub>
                        </m:den>
                      </m:f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−1=</m:t>
                      </m:r>
                      <m:d>
                        <m:dPr>
                          <m:begChr m:val="{"/>
                          <m:endChr m:val=""/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&amp;3,16−1=2,16</m:t>
                              </m:r>
                            </m:e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&amp;10−1=9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74E1B610-47A5-4BA7-B200-050D1A859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89600" y="1709983"/>
                <a:ext cx="5394036" cy="7215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D44CFAB0-AE0C-4AAE-B9BE-6610CA31E63F}"/>
                  </a:ext>
                </a:extLst>
              </p:cNvPr>
              <p:cNvSpPr txBox="1"/>
              <p:nvPr/>
            </p:nvSpPr>
            <p:spPr bwMode="auto">
              <a:xfrm>
                <a:off x="5630863" y="2559076"/>
                <a:ext cx="3810000" cy="1068606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sSup>
                        <m:sSupPr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f>
                            <m:f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den>
                          </m:f>
                        </m:sup>
                      </m:sSup>
                      <m:r>
                        <a:rPr lang="ro-R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</m:t>
                              </m:r>
                              <m:sSup>
                                <m:sSup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num>
                                    <m:den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ad>
                                <m:radPr>
                                  <m:degHide m:val="on"/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rad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≅3,16</m:t>
                              </m:r>
                            </m:e>
                            <m:e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</m:t>
                              </m:r>
                              <m:sSup>
                                <m:sSupPr>
                                  <m:ctrlP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o-RO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</m:num>
                                    <m:den>
                                      <m:r>
                                        <a:rPr lang="ro-RO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ro-R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=10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Object 7">
                <a:extLst>
                  <a:ext uri="{FF2B5EF4-FFF2-40B4-BE49-F238E27FC236}">
                    <a16:creationId xmlns:a16="http://schemas.microsoft.com/office/drawing/2014/main" id="{D44CFAB0-AE0C-4AAE-B9BE-6610CA31E6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30863" y="2559076"/>
                <a:ext cx="3810000" cy="10686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B33E98D-EB95-4F92-B281-C4382897FCC3}"/>
              </a:ext>
            </a:extLst>
          </p:cNvPr>
          <p:cNvSpPr txBox="1"/>
          <p:nvPr/>
        </p:nvSpPr>
        <p:spPr>
          <a:xfrm>
            <a:off x="5630863" y="3653987"/>
            <a:ext cx="5248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/>
              <a:t>G1=10dB: se alege R</a:t>
            </a:r>
            <a:r>
              <a:rPr lang="ro-RO" baseline="-25000"/>
              <a:t>1-1</a:t>
            </a:r>
            <a:r>
              <a:rPr lang="ro-RO"/>
              <a:t>=10k</a:t>
            </a:r>
            <a:r>
              <a:rPr lang="el-GR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 și rezultă R</a:t>
            </a:r>
            <a:r>
              <a:rPr lang="ro-RO" baseline="-25000">
                <a:latin typeface="Calibri" panose="020F0502020204030204" pitchFamily="34" charset="0"/>
                <a:cs typeface="Calibri" panose="020F0502020204030204" pitchFamily="34" charset="0"/>
              </a:rPr>
              <a:t>2-1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=21,6k</a:t>
            </a:r>
            <a:r>
              <a:rPr lang="el-GR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G1=20dB: se alege R</a:t>
            </a:r>
            <a:r>
              <a:rPr lang="ro-RO" baseline="-25000">
                <a:latin typeface="Calibri" panose="020F0502020204030204" pitchFamily="34" charset="0"/>
                <a:cs typeface="Calibri" panose="020F0502020204030204" pitchFamily="34" charset="0"/>
              </a:rPr>
              <a:t>1-1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=20k</a:t>
            </a:r>
            <a:r>
              <a:rPr lang="el-GR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 și rezultă R</a:t>
            </a:r>
            <a:r>
              <a:rPr lang="ro-RO" baseline="-25000">
                <a:latin typeface="Calibri" panose="020F0502020204030204" pitchFamily="34" charset="0"/>
                <a:cs typeface="Calibri" panose="020F0502020204030204" pitchFamily="34" charset="0"/>
              </a:rPr>
              <a:t>2-1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=180k</a:t>
            </a:r>
            <a:r>
              <a:rPr lang="el-GR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ro-RO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C0C7C0-5AEE-4DC5-882E-0E78310383A0}"/>
              </a:ext>
            </a:extLst>
          </p:cNvPr>
          <p:cNvSpPr txBox="1"/>
          <p:nvPr/>
        </p:nvSpPr>
        <p:spPr>
          <a:xfrm>
            <a:off x="4886325" y="4254500"/>
            <a:ext cx="6467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>
                <a:highlight>
                  <a:srgbClr val="FFFF00"/>
                </a:highlight>
              </a:rPr>
              <a:t>Pentru buna funcționare a circuitelor realizate cu AO se recomandă ca valorile de rezistențe să fie cuprinse între 10k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ro-RO">
                <a:highlight>
                  <a:srgbClr val="FFFF00"/>
                </a:highlight>
              </a:rPr>
              <a:t> și 100k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ro-RO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D5CA47-155E-4CEF-B580-4CEE7A51A779}"/>
              </a:ext>
            </a:extLst>
          </p:cNvPr>
          <p:cNvSpPr/>
          <p:nvPr/>
        </p:nvSpPr>
        <p:spPr>
          <a:xfrm>
            <a:off x="5630863" y="486092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o-RO"/>
              <a:t>Valoarea cea mai apropiată de 21,6k</a:t>
            </a:r>
            <a:r>
              <a:rPr lang="el-GR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 este, conform Valorilor standard de rezistențe, serie E24, egală cu </a:t>
            </a:r>
            <a:r>
              <a:rPr lang="ro-RO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22k</a:t>
            </a:r>
            <a:r>
              <a:rPr lang="el-GR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ro-RO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o-RO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79FA5457-2259-495E-B419-85DC4D69A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1670-622B-4D37-AF23-B8368199E9E4}" type="datetime1">
              <a:rPr lang="ro-RO" smtClean="0"/>
              <a:t>24.02.2021</a:t>
            </a:fld>
            <a:endParaRPr lang="ro-RO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665302C0-3506-4B2C-93DF-371A7666A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2248F8E-6F85-4532-86D9-466885C9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4</a:t>
            </a:fld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Object 14">
                <a:extLst>
                  <a:ext uri="{FF2B5EF4-FFF2-40B4-BE49-F238E27FC236}">
                    <a16:creationId xmlns:a16="http://schemas.microsoft.com/office/drawing/2014/main" id="{27C375F4-9E39-4449-B46F-8A7D41DB05F2}"/>
                  </a:ext>
                </a:extLst>
              </p:cNvPr>
              <p:cNvSpPr txBox="1"/>
              <p:nvPr/>
            </p:nvSpPr>
            <p:spPr>
              <a:xfrm>
                <a:off x="5630863" y="5580125"/>
                <a:ext cx="4019550" cy="701314"/>
              </a:xfrm>
              <a:prstGeom prst="rect">
                <a:avLst/>
              </a:prstGeom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1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3−1</m:t>
                          </m:r>
                        </m:sub>
                      </m:sSub>
                      <m:r>
                        <a:rPr lang="ro-RO" sz="1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1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1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1−1</m:t>
                          </m:r>
                        </m:sub>
                      </m:sSub>
                      <m:d>
                        <m:dPr>
                          <m:begChr m:val="‖"/>
                          <m:endChr m:val=""/>
                          <m:ctrlPr>
                            <a:rPr lang="ro-RO" sz="1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2−1</m:t>
                              </m:r>
                            </m:sub>
                          </m:sSub>
                        </m:e>
                      </m:d>
                      <m:r>
                        <a:rPr lang="ro-RO" sz="1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1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&amp;10</m:t>
                              </m:r>
                              <m:r>
                                <a:rPr lang="ro-RO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begChr m:val="‖"/>
                                  <m:endChr m:val=""/>
                                  <m:ctrlPr>
                                    <a:rPr lang="ro-RO" sz="1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1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21,6</m:t>
                                  </m:r>
                                  <m:r>
                                    <a:rPr lang="ro-RO" sz="1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ro-RO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=6,83</m:t>
                              </m:r>
                              <m:r>
                                <a:rPr lang="ro-RO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ro-RO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&amp;20</m:t>
                              </m:r>
                              <m:r>
                                <a:rPr lang="ro-RO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begChr m:val="‖"/>
                                  <m:endChr m:val=""/>
                                  <m:ctrlPr>
                                    <a:rPr lang="ro-RO" sz="1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sz="1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180</m:t>
                                  </m:r>
                                  <m:r>
                                    <a:rPr lang="ro-RO" sz="1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ro-RO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=18</m:t>
                              </m:r>
                              <m:r>
                                <a:rPr lang="ro-RO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5" name="Object 14">
                <a:extLst>
                  <a:ext uri="{FF2B5EF4-FFF2-40B4-BE49-F238E27FC236}">
                    <a16:creationId xmlns:a16="http://schemas.microsoft.com/office/drawing/2014/main" id="{27C375F4-9E39-4449-B46F-8A7D41DB05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863" y="5580125"/>
                <a:ext cx="4019550" cy="7013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row: Right 15">
            <a:extLst>
              <a:ext uri="{FF2B5EF4-FFF2-40B4-BE49-F238E27FC236}">
                <a16:creationId xmlns:a16="http://schemas.microsoft.com/office/drawing/2014/main" id="{2859F983-4E58-4F18-B372-6FEFE7E79919}"/>
              </a:ext>
            </a:extLst>
          </p:cNvPr>
          <p:cNvSpPr/>
          <p:nvPr/>
        </p:nvSpPr>
        <p:spPr>
          <a:xfrm>
            <a:off x="9561945" y="5686644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7375C6B1-8877-44F7-88AF-C7A877719C25}"/>
              </a:ext>
            </a:extLst>
          </p:cNvPr>
          <p:cNvSpPr/>
          <p:nvPr/>
        </p:nvSpPr>
        <p:spPr>
          <a:xfrm>
            <a:off x="9582144" y="5996427"/>
            <a:ext cx="89535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6F61E9-8371-4626-BB74-AEBBB2CBB27A}"/>
              </a:ext>
            </a:extLst>
          </p:cNvPr>
          <p:cNvSpPr txBox="1"/>
          <p:nvPr/>
        </p:nvSpPr>
        <p:spPr>
          <a:xfrm>
            <a:off x="10477496" y="5565258"/>
            <a:ext cx="8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6,8k</a:t>
            </a:r>
            <a:r>
              <a:rPr lang="ro-RO">
                <a:highlight>
                  <a:srgbClr val="FFFF00"/>
                </a:highlight>
                <a:sym typeface="Symbol" panose="05050102010706020507" pitchFamily="18" charset="2"/>
              </a:rPr>
              <a:t></a:t>
            </a:r>
            <a:endParaRPr lang="ro-RO">
              <a:highlight>
                <a:srgbClr val="FFFF00"/>
              </a:highligh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A68A98-FBE8-47A2-9B78-725B11922FC8}"/>
              </a:ext>
            </a:extLst>
          </p:cNvPr>
          <p:cNvSpPr txBox="1"/>
          <p:nvPr/>
        </p:nvSpPr>
        <p:spPr>
          <a:xfrm>
            <a:off x="10477495" y="5912901"/>
            <a:ext cx="8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highlight>
                  <a:srgbClr val="FFFF00"/>
                </a:highlight>
              </a:rPr>
              <a:t>18k</a:t>
            </a:r>
            <a:r>
              <a:rPr lang="ro-RO">
                <a:highlight>
                  <a:srgbClr val="FFFF00"/>
                </a:highlight>
                <a:sym typeface="Symbol" panose="05050102010706020507" pitchFamily="18" charset="2"/>
              </a:rPr>
              <a:t></a:t>
            </a:r>
            <a:endParaRPr lang="ro-RO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3074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93352-6BA9-4DF7-BD54-46B761CD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Etapa 2. Proiectarea preamplificatorului cu rezistență de intrare mare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04E18-3485-45C1-81A3-71EBD6251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51338"/>
          </a:xfrm>
        </p:spPr>
        <p:txBody>
          <a:bodyPr/>
          <a:lstStyle/>
          <a:p>
            <a:r>
              <a:rPr lang="ro-RO"/>
              <a:t>Cazul G1=0dB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152EE2-5B58-4149-81B3-F04275F1B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70444"/>
            <a:ext cx="4305300" cy="286169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BB23EF2-B37F-4BE9-815A-C1E632F6C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6F86-17EE-4B31-9901-AE10D6086DA4}" type="datetime1">
              <a:rPr lang="ro-RO" smtClean="0"/>
              <a:t>24.02.2021</a:t>
            </a:fld>
            <a:endParaRPr lang="ro-RO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4D04F42-A1C1-477E-B8D0-42472191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68B4994-863E-4496-9901-8B44F3EA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5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AA21321-2C20-41C6-8CE9-37A9FD385C4C}"/>
                  </a:ext>
                </a:extLst>
              </p:cNvPr>
              <p:cNvSpPr txBox="1"/>
              <p:nvPr/>
            </p:nvSpPr>
            <p:spPr>
              <a:xfrm>
                <a:off x="5637320" y="2974019"/>
                <a:ext cx="2024208" cy="2941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f>
                          <m:fPr>
                            <m:type m:val="lin"/>
                            <m:ctrlPr>
                              <a:rPr lang="ro-RO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den>
                        </m:f>
                      </m:sup>
                    </m:sSup>
                  </m:oMath>
                </a14:m>
                <a:r>
                  <a:rPr lang="ro-RO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ro-RO"/>
                  <a:t>=1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AA21321-2C20-41C6-8CE9-37A9FD385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320" y="2974019"/>
                <a:ext cx="2024208" cy="294119"/>
              </a:xfrm>
              <a:prstGeom prst="rect">
                <a:avLst/>
              </a:prstGeom>
              <a:blipFill>
                <a:blip r:embed="rId3"/>
                <a:stretch>
                  <a:fillRect l="-4217" t="-122917" r="-6024" b="-14375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6BCA2C16-F25A-4C6F-B7C2-EAFBA05CF105}"/>
              </a:ext>
            </a:extLst>
          </p:cNvPr>
          <p:cNvSpPr txBox="1"/>
          <p:nvPr/>
        </p:nvSpPr>
        <p:spPr>
          <a:xfrm>
            <a:off x="5530788" y="3524435"/>
            <a:ext cx="5823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Conform recomandării generale privind valorile rezistențelor din circuitele realizate cu AO, rezultă: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D43729D-4756-46DC-9C9D-F0A9C1698972}"/>
                  </a:ext>
                </a:extLst>
              </p:cNvPr>
              <p:cNvSpPr txBox="1"/>
              <p:nvPr/>
            </p:nvSpPr>
            <p:spPr>
              <a:xfrm>
                <a:off x="5637320" y="4427063"/>
                <a:ext cx="21367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2−1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3−1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D43729D-4756-46DC-9C9D-F0A9C1698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320" y="4427063"/>
                <a:ext cx="2136739" cy="276999"/>
              </a:xfrm>
              <a:prstGeom prst="rect">
                <a:avLst/>
              </a:prstGeom>
              <a:blipFill>
                <a:blip r:embed="rId4"/>
                <a:stretch>
                  <a:fillRect l="-2286" r="-2286" b="-1521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1029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984DE-1596-4D08-B302-CD9D7923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Verificare SPICE etapa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48599-593F-4004-840C-FB7C26E00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/>
              <a:t>Se lucrează cu </a:t>
            </a:r>
            <a:r>
              <a:rPr lang="ro-RO" b="1"/>
              <a:t>TL082/301/TI</a:t>
            </a:r>
            <a:endParaRPr lang="ro-RO"/>
          </a:p>
          <a:p>
            <a:r>
              <a:rPr lang="ro-RO"/>
              <a:t>Banda de frecvență</a:t>
            </a:r>
          </a:p>
          <a:p>
            <a:pPr lvl="1"/>
            <a:r>
              <a:rPr lang="ro-RO"/>
              <a:t>Se face o analiză de c.a. AC Sweep/Noise</a:t>
            </a:r>
          </a:p>
          <a:p>
            <a:pPr lvl="1"/>
            <a:r>
              <a:rPr lang="ro-RO"/>
              <a:t>Se reprezintă grafic </a:t>
            </a:r>
            <a:r>
              <a:rPr lang="ro-RO">
                <a:highlight>
                  <a:srgbClr val="FFFF00"/>
                </a:highlight>
              </a:rPr>
              <a:t>DB(V(Uo1)) - DB(V(Uin1))</a:t>
            </a:r>
          </a:p>
          <a:p>
            <a:pPr lvl="1"/>
            <a:r>
              <a:rPr lang="ro-RO"/>
              <a:t>Se activează cursoarele, se observă maximul și se duce al doilea cursor la poziția maxim-3dB și se citește frecvența limită superioară. Această valoare este egală cu banda, deoarece frecvența limită inferioară este zero.</a:t>
            </a:r>
          </a:p>
          <a:p>
            <a:r>
              <a:rPr lang="ro-RO"/>
              <a:t>Rezistența de intrare a circuitului în funcție de frecvență</a:t>
            </a:r>
          </a:p>
          <a:p>
            <a:pPr lvl="1"/>
            <a:r>
              <a:rPr lang="ro-RO"/>
              <a:t>Fără a face altă simulare, se pune </a:t>
            </a:r>
            <a:r>
              <a:rPr lang="ro-RO">
                <a:highlight>
                  <a:srgbClr val="FFFF00"/>
                </a:highlight>
              </a:rPr>
              <a:t>V(Uin1)/I(R3-1)</a:t>
            </a:r>
            <a:r>
              <a:rPr lang="ro-RO"/>
              <a:t> în loc de DB(V(Uo1)) - DB(V(Uin1))</a:t>
            </a:r>
          </a:p>
          <a:p>
            <a:pPr lvl="1"/>
            <a:r>
              <a:rPr lang="ro-RO"/>
              <a:t>Se evaluaează și se notează valoarea rezistenței de intare a montajului, R</a:t>
            </a:r>
            <a:r>
              <a:rPr lang="ro-RO" baseline="-25000"/>
              <a:t>in</a:t>
            </a:r>
            <a:r>
              <a:rPr lang="ro-RO"/>
              <a:t>.</a:t>
            </a:r>
          </a:p>
          <a:p>
            <a:r>
              <a:rPr lang="ro-RO"/>
              <a:t>Cele două grafice și ferestrele Probe cursor se aduc în documentul Word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BE3DF-6AE8-4F42-9DF8-6539B7C78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9154-4359-4862-8D7C-30879DA09843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C801B-9E76-4A42-A1C2-BB4DB36BB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ED402-8E56-4138-A653-C0030F21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37476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05755-2413-423B-A4E8-C56CB5A7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Valori standard de rezistențe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A890B-FBB0-48F7-AA13-269EDF3D6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Seria E24 (±5%)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Seria E96 (±1%)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F49CB5-E3A4-4CFF-98F4-E4D80E7CE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771605"/>
              </p:ext>
            </p:extLst>
          </p:nvPr>
        </p:nvGraphicFramePr>
        <p:xfrm>
          <a:off x="838200" y="2313834"/>
          <a:ext cx="10284257" cy="853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7707">
                  <a:extLst>
                    <a:ext uri="{9D8B030D-6E8A-4147-A177-3AD203B41FA5}">
                      <a16:colId xmlns:a16="http://schemas.microsoft.com/office/drawing/2014/main" val="3889208831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62206758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138447652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36399802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121892867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372665733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81536606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2062807422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400834929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166559385"/>
                    </a:ext>
                  </a:extLst>
                </a:gridCol>
                <a:gridCol w="857707">
                  <a:extLst>
                    <a:ext uri="{9D8B030D-6E8A-4147-A177-3AD203B41FA5}">
                      <a16:colId xmlns:a16="http://schemas.microsoft.com/office/drawing/2014/main" val="3305067957"/>
                    </a:ext>
                  </a:extLst>
                </a:gridCol>
                <a:gridCol w="849480">
                  <a:extLst>
                    <a:ext uri="{9D8B030D-6E8A-4147-A177-3AD203B41FA5}">
                      <a16:colId xmlns:a16="http://schemas.microsoft.com/office/drawing/2014/main" val="42200493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1.0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1.1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1.3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1.5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1.6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1.8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2.0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2.4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2.7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3.0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147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3.3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3.6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3.9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4.3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4.7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5.1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5.6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6.2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6.8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7.5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8.2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</a:rPr>
                        <a:t>9.1</a:t>
                      </a:r>
                      <a:endParaRPr lang="ro-RO" sz="2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804390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247E7AD-6786-420B-9F7D-2F67F9FCF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2435"/>
              </p:ext>
            </p:extLst>
          </p:nvPr>
        </p:nvGraphicFramePr>
        <p:xfrm>
          <a:off x="838200" y="3873500"/>
          <a:ext cx="10365748" cy="243840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863364">
                  <a:extLst>
                    <a:ext uri="{9D8B030D-6E8A-4147-A177-3AD203B41FA5}">
                      <a16:colId xmlns:a16="http://schemas.microsoft.com/office/drawing/2014/main" val="2911087269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4942240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815951897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20440491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1656873127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3549370340"/>
                    </a:ext>
                  </a:extLst>
                </a:gridCol>
                <a:gridCol w="863364">
                  <a:extLst>
                    <a:ext uri="{9D8B030D-6E8A-4147-A177-3AD203B41FA5}">
                      <a16:colId xmlns:a16="http://schemas.microsoft.com/office/drawing/2014/main" val="2121267324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1728824274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2130610720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4178267706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743133699"/>
                    </a:ext>
                  </a:extLst>
                </a:gridCol>
                <a:gridCol w="864440">
                  <a:extLst>
                    <a:ext uri="{9D8B030D-6E8A-4147-A177-3AD203B41FA5}">
                      <a16:colId xmlns:a16="http://schemas.microsoft.com/office/drawing/2014/main" val="18548565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107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118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127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2339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137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147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158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169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17147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178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182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191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196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200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205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210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215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221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226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7298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237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243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255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261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267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280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294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301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309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2514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316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324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340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348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357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374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383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392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402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412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6549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422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442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453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464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475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499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511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523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536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4134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562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576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590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604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619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634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649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665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681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698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715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732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5471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750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768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806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825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845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866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887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909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931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953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976</a:t>
                      </a:r>
                      <a:endParaRPr lang="ro-RO" sz="3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8399611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7B9B7F-8308-4E52-AEFA-DD1F2CF6F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D955A-52B7-40D3-9D07-3986D909B00B}" type="datetime1">
              <a:rPr lang="ro-RO" smtClean="0"/>
              <a:t>24.02.2021</a:t>
            </a:fld>
            <a:endParaRPr lang="ro-RO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D19C7A3-2C4C-4795-866E-3E4C5EA7C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proiect EA - etapa 2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0D089B9-B433-431A-B7CA-F491C688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F38F-4494-48CC-B2EC-4D0BB0966599}" type="slidenum">
              <a:rPr lang="ro-RO" smtClean="0"/>
              <a:t>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168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574</Words>
  <Application>Microsoft Office PowerPoint</Application>
  <PresentationFormat>Widescreen</PresentationFormat>
  <Paragraphs>190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UT Sans</vt:lpstr>
      <vt:lpstr>Office Theme</vt:lpstr>
      <vt:lpstr>Proiect EA</vt:lpstr>
      <vt:lpstr>Generalități</vt:lpstr>
      <vt:lpstr>Etapa 2. Proiectarea preamplificatorului cu rezistență de intrare mare</vt:lpstr>
      <vt:lpstr>Etapa 2. Proiectarea preamplificatorului cu rezistență de intrare mare</vt:lpstr>
      <vt:lpstr>Etapa 2. Proiectarea preamplificatorului cu rezistență de intrare mare</vt:lpstr>
      <vt:lpstr>Verificare SPICE etapa 2</vt:lpstr>
      <vt:lpstr>Valori standard de rezistențe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geoic@yahoo.com</dc:creator>
  <cp:lastModifiedBy>geoic@yahoo.com</cp:lastModifiedBy>
  <cp:revision>69</cp:revision>
  <dcterms:created xsi:type="dcterms:W3CDTF">2020-03-30T13:07:15Z</dcterms:created>
  <dcterms:modified xsi:type="dcterms:W3CDTF">2021-02-24T18:14:18Z</dcterms:modified>
</cp:coreProperties>
</file>