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53FD1-F028-4B15-AF53-08F11DD0906F}" type="datetimeFigureOut">
              <a:rPr lang="ro-RO" smtClean="0"/>
              <a:t>24.02.2021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723DE-0F0D-4063-9C3A-7D211F0B5A2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3458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265EB-0A51-4733-96DD-86F08ED8A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BB973D-FE02-427C-AB27-A4B8DC3D54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11822-13CA-4026-B25F-DC43E80B9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403E-9965-42E3-A40D-45985C24C681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163AF-7080-4E52-AD57-3C2AE767C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2F492-14C2-4B6D-8431-99AC2EB94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1602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197E1-EB14-409C-A6FB-2829DD16B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304048-FB8F-46C0-9DE8-DAA11D3FC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13154-8CB5-4270-9AA2-C2B0DF48B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4A47B-A0F4-4348-BFF0-3E3FC676F728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C9F71-9349-402D-B7A6-66F1D70E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4A22C-3E2A-4359-92D4-ABC6F9C6A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0110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1734DC-9BEF-42CA-93DA-375C31174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DED83F-F674-4C00-A4F2-717831834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68B69-8564-4A2C-83A8-D16C10EE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BDBE5-7827-415A-9F41-836DDF16C153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7F832-0BFD-483B-9E0A-A23C3EE28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4CF26-DFA4-4E73-8BD6-712FA280E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1569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C04CC-21D9-43E7-8C0D-A234EE39F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FB98A-25A2-4402-AF38-E309ED951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5144B-DDFC-4678-8C3C-81BBCF017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BB63-8891-4059-A4F4-4ED42BE62CA8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A0C1D-DC00-4FF1-8E62-0845E3C1E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24D29-7CA7-45FB-A013-C413C002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0924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FC443-BE63-45ED-BC62-BEC366A9B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D9B23-FCAD-44D5-B1BD-4D5B77791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54873-3867-473C-9809-9398FADF3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63D10-FA31-4C52-9EB0-B3D12B4931E4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39B9E-EFFE-4BB5-9461-53D3EE88E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E3A1D-9F37-4F2D-9697-268F54DD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771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1F4F5-748E-4877-A150-94B5BDFE6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37379-0380-4F28-990C-A02BDAF4B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7C7FE3-4D5A-41D2-8480-01749A67A3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AE6E9-E15D-452B-B112-4EB76791E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80F5-234D-4B14-A9C5-08A66EC6DBAF}" type="datetime1">
              <a:rPr lang="ro-RO" smtClean="0"/>
              <a:t>24.02.2021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78C02-EE66-4190-BE63-6138DD5A1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E5D7E-3BAF-44FA-A974-C3416A072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1608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70C95-94D0-43C9-97CA-FCAD86E59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83E13-2BCF-4E8F-BF7B-5EFE55669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CCC13-BD20-4819-8EA7-675D3E2B5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0C4B40-FA32-4397-AB55-92E1B58D8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A920E9-C815-448C-A5E9-123500315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2DA3C4-6F36-4B25-8476-EF09F64A7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6FBE-21EA-4F67-9A6A-12928A16C95C}" type="datetime1">
              <a:rPr lang="ro-RO" smtClean="0"/>
              <a:t>24.02.2021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35B8FB-1784-406C-B211-F4DECCE30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BF9351-3192-41BC-B4C3-F63EFC1F2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4355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E8818-2F0E-47F2-8F21-58BCFF03E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CF006C-A60F-4B71-B38E-FEBF25F8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DF1B-FBC0-45B1-B0C9-38AC47B538B0}" type="datetime1">
              <a:rPr lang="ro-RO" smtClean="0"/>
              <a:t>24.02.2021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DA1F5-42D4-4423-B7B3-3D23B53FE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7015F5-4C1B-499D-B540-14E715D1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5750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029D6C-A67A-44D4-A8F3-E99ECBD7A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B94E-2487-453D-9F82-9506231BD217}" type="datetime1">
              <a:rPr lang="ro-RO" smtClean="0"/>
              <a:t>24.02.2021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7F97FF-E13D-42C8-9DD6-590E76D8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37B09-5EF9-4765-9B78-7F005D381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8348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2E35B-5075-45EF-B2CA-A42C6A322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E717D-92D1-4462-B625-F7DFB6375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3DD2FB-C77B-474E-AE00-E32D7D763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D7217-8739-47DE-B2D7-FA2151FB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9A34-078D-4360-A585-4367BB113E00}" type="datetime1">
              <a:rPr lang="ro-RO" smtClean="0"/>
              <a:t>24.02.2021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5DB64D-0237-475A-A790-8D78F9D6C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137E8-9102-446C-A513-6131101ED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0507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FC24B-4F04-4DF5-A916-83A6709F1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D0FB49-0E96-4EE9-B45F-8456897450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6DCAC-3179-4B24-B071-7A9CFD227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E2C35-11C2-4D8D-A32A-85636CCB5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E10B-5394-43C0-BD57-46C092EBCFDF}" type="datetime1">
              <a:rPr lang="ro-RO" smtClean="0"/>
              <a:t>24.02.2021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10CA3A-702A-4939-AD41-75538E9B3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A6344-6EF1-4BD6-A218-62E52DC6C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3405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416544-A520-43B2-A4D7-2C33BB445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3C3A2-58BC-4267-AAD4-B90B26864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C6F0E-B320-43CA-AD5E-5D914D276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ACD1F-6F7C-471B-BF4F-39B54DB4BB93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45EC9-D0E0-4B29-8266-023278FA6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proiect EA - etapa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A361A-F53B-4DFD-86D6-52086BFE4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3892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61C0B-7CEA-487D-985D-8DF9BE38A9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Proiect EA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58612-B3E8-45E7-BE99-0BF23EBFC3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Etapa 1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58F3F97-E22B-4271-B0DA-A9D7D0CA2A22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1F56E0E6-A7B4-4AAF-BDAE-9DC521D8DE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952C5811-93B3-4250-B756-00B5B8504A3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138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E97C-7FB4-4679-B65C-45231D023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Generalități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95D2C-B1D1-47F9-BCA8-7AAB51B9C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Documente necesare</a:t>
            </a:r>
          </a:p>
          <a:p>
            <a:pPr lvl="1"/>
            <a:r>
              <a:rPr lang="ro-RO"/>
              <a:t>grupe.pdf</a:t>
            </a:r>
          </a:p>
          <a:p>
            <a:pPr lvl="1"/>
            <a:r>
              <a:rPr lang="ro-RO"/>
              <a:t>Date-proiect.pdf</a:t>
            </a:r>
          </a:p>
          <a:p>
            <a:pPr lvl="1"/>
            <a:r>
              <a:rPr lang="it-IT"/>
              <a:t>Valori_standard_R_C_pot.pdf</a:t>
            </a:r>
            <a:endParaRPr lang="ro-RO"/>
          </a:p>
          <a:p>
            <a:pPr lvl="1"/>
            <a:r>
              <a:rPr lang="ro-RO"/>
              <a:t>etapa 1.docx </a:t>
            </a:r>
            <a:r>
              <a:rPr lang="en-US"/>
              <a:t>        </a:t>
            </a:r>
            <a:r>
              <a:rPr lang="en-US">
                <a:solidFill>
                  <a:srgbClr val="FF0000"/>
                </a:solidFill>
              </a:rPr>
              <a:t>alegerea AO</a:t>
            </a:r>
            <a:endParaRPr lang="ro-RO"/>
          </a:p>
          <a:p>
            <a:pPr lvl="1"/>
            <a:r>
              <a:rPr lang="ro-RO"/>
              <a:t>etapa 2. docx</a:t>
            </a:r>
          </a:p>
          <a:p>
            <a:pPr lvl="1"/>
            <a:r>
              <a:rPr lang="ro-RO"/>
              <a:t>etapa 3 NAB. docx &amp; etapa 3 RIAA. docx</a:t>
            </a:r>
          </a:p>
          <a:p>
            <a:pPr lvl="1"/>
            <a:r>
              <a:rPr lang="ro-RO"/>
              <a:t>etapa 4. docx</a:t>
            </a:r>
          </a:p>
          <a:p>
            <a:pPr lvl="1"/>
            <a:r>
              <a:rPr lang="ro-RO"/>
              <a:t>etapa 5 CT. docx &amp; etapa 5 EG. docx</a:t>
            </a:r>
          </a:p>
          <a:p>
            <a:pPr lvl="1"/>
            <a:r>
              <a:rPr lang="ro-RO"/>
              <a:t>etapa 6. docx</a:t>
            </a:r>
            <a:r>
              <a:rPr lang="en-US"/>
              <a:t>           </a:t>
            </a:r>
            <a:r>
              <a:rPr lang="en-US">
                <a:solidFill>
                  <a:srgbClr val="FF0000"/>
                </a:solidFill>
              </a:rPr>
              <a:t>proiectare PCB</a:t>
            </a:r>
            <a:endParaRPr lang="ro-RO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2C6DED-9367-42D3-A9C5-320D4CFDB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" t="3886" r="2116" b="8548"/>
          <a:stretch>
            <a:fillRect/>
          </a:stretch>
        </p:blipFill>
        <p:spPr bwMode="auto">
          <a:xfrm>
            <a:off x="6140038" y="570358"/>
            <a:ext cx="6031118" cy="225948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1F76DAE3-63E7-44AB-94D3-60B1E0607622}"/>
              </a:ext>
            </a:extLst>
          </p:cNvPr>
          <p:cNvSpPr/>
          <p:nvPr/>
        </p:nvSpPr>
        <p:spPr>
          <a:xfrm>
            <a:off x="3467100" y="3919203"/>
            <a:ext cx="2228850" cy="1955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D564C504-960D-46C7-BCF2-0AEAEE137894}"/>
              </a:ext>
            </a:extLst>
          </p:cNvPr>
          <p:cNvSpPr/>
          <p:nvPr/>
        </p:nvSpPr>
        <p:spPr>
          <a:xfrm>
            <a:off x="5619750" y="1419225"/>
            <a:ext cx="171450" cy="23526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0354479-D04F-4C1F-83D4-D07F87CBF65B}"/>
              </a:ext>
            </a:extLst>
          </p:cNvPr>
          <p:cNvSpPr/>
          <p:nvPr/>
        </p:nvSpPr>
        <p:spPr>
          <a:xfrm>
            <a:off x="5791200" y="1257300"/>
            <a:ext cx="875403" cy="161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889200F9-0E5C-4C3D-9A6E-39E1FFA9ED75}"/>
              </a:ext>
            </a:extLst>
          </p:cNvPr>
          <p:cNvSpPr/>
          <p:nvPr/>
        </p:nvSpPr>
        <p:spPr>
          <a:xfrm>
            <a:off x="6581775" y="2311400"/>
            <a:ext cx="171450" cy="21367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A36B8ABA-7D4D-437B-B670-5C275964A958}"/>
              </a:ext>
            </a:extLst>
          </p:cNvPr>
          <p:cNvSpPr/>
          <p:nvPr/>
        </p:nvSpPr>
        <p:spPr>
          <a:xfrm>
            <a:off x="3390899" y="4728202"/>
            <a:ext cx="5553075" cy="195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C44BBE9D-51D6-48AD-BA2B-D7A7D0F2E604}"/>
              </a:ext>
            </a:extLst>
          </p:cNvPr>
          <p:cNvSpPr/>
          <p:nvPr/>
        </p:nvSpPr>
        <p:spPr>
          <a:xfrm>
            <a:off x="8943974" y="2375527"/>
            <a:ext cx="171450" cy="23526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DF5D14FF-AF67-4D16-84B1-BFDC855B5BE9}"/>
              </a:ext>
            </a:extLst>
          </p:cNvPr>
          <p:cNvSpPr/>
          <p:nvPr/>
        </p:nvSpPr>
        <p:spPr>
          <a:xfrm>
            <a:off x="6140038" y="5102518"/>
            <a:ext cx="4594637" cy="1755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648C127E-BFF7-4FEC-B82E-D94F1089012D}"/>
              </a:ext>
            </a:extLst>
          </p:cNvPr>
          <p:cNvSpPr/>
          <p:nvPr/>
        </p:nvSpPr>
        <p:spPr>
          <a:xfrm>
            <a:off x="10787062" y="2789843"/>
            <a:ext cx="171450" cy="23526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BD46039A-AA4B-48B4-A7D0-08EF17B994DB}"/>
              </a:ext>
            </a:extLst>
          </p:cNvPr>
          <p:cNvSpPr/>
          <p:nvPr/>
        </p:nvSpPr>
        <p:spPr>
          <a:xfrm>
            <a:off x="3305176" y="3563938"/>
            <a:ext cx="457200" cy="1952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EC55DE12-EC62-48DA-BF30-173B3DA173D9}"/>
              </a:ext>
            </a:extLst>
          </p:cNvPr>
          <p:cNvSpPr/>
          <p:nvPr/>
        </p:nvSpPr>
        <p:spPr>
          <a:xfrm>
            <a:off x="3403394" y="5540856"/>
            <a:ext cx="457200" cy="1952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D8765223-21CB-49A1-9ECE-9C166A940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E084-E817-4ED1-A2CD-D6B25CDEEE14}" type="datetime1">
              <a:rPr lang="ro-RO" smtClean="0"/>
              <a:t>24.02.2021</a:t>
            </a:fld>
            <a:endParaRPr lang="ro-RO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C9D2767D-AC23-4446-88FB-902376951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1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0EBDF98-ADF7-4FF8-A3AB-C3AEC502A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0515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39960-A817-4BAA-9991-C3415312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+mn-lt"/>
              </a:rPr>
              <a:t>Etapa 1. Alegerea AO</a:t>
            </a:r>
            <a:endParaRPr lang="ro-RO" b="1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1FCE6-4210-4EB8-8CC2-477A3C809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Criteriul SR (Slew Rate – vite</a:t>
            </a:r>
            <a:r>
              <a:rPr lang="ro-RO"/>
              <a:t>ză</a:t>
            </a:r>
            <a:r>
              <a:rPr lang="en-US"/>
              <a:t> de varia</a:t>
            </a:r>
            <a:r>
              <a:rPr lang="ro-RO"/>
              <a:t>ț</a:t>
            </a:r>
            <a:r>
              <a:rPr lang="en-US"/>
              <a:t>ie a semnalului de</a:t>
            </a:r>
            <a:r>
              <a:rPr lang="ro-RO"/>
              <a:t> </a:t>
            </a:r>
            <a:r>
              <a:rPr lang="en-US"/>
              <a:t>la ie</a:t>
            </a:r>
            <a:r>
              <a:rPr lang="ro-RO"/>
              <a:t>șirea AO)</a:t>
            </a:r>
          </a:p>
          <a:p>
            <a:endParaRPr lang="ro-RO"/>
          </a:p>
          <a:p>
            <a:endParaRPr lang="ro-RO"/>
          </a:p>
          <a:p>
            <a:endParaRPr lang="ro-RO"/>
          </a:p>
          <a:p>
            <a:r>
              <a:rPr lang="ro-RO"/>
              <a:t>din Date-proiect: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Se alege din foile de catalog AO care are </a:t>
            </a:r>
            <a:r>
              <a:rPr lang="ro-RO">
                <a:highlight>
                  <a:srgbClr val="FFFF00"/>
                </a:highlight>
              </a:rPr>
              <a:t>SR</a:t>
            </a:r>
            <a:r>
              <a:rPr lang="ro-RO" baseline="-25000">
                <a:highlight>
                  <a:srgbClr val="FFFF00"/>
                </a:highlight>
              </a:rPr>
              <a:t>AO</a:t>
            </a:r>
            <a:r>
              <a:rPr lang="ro-RO">
                <a:highlight>
                  <a:srgbClr val="FFFF00"/>
                </a:highlight>
              </a:rPr>
              <a:t> </a:t>
            </a:r>
            <a:r>
              <a:rPr lang="ro-RO">
                <a:highlight>
                  <a:srgbClr val="FFFF00"/>
                </a:highlight>
                <a:sym typeface="Symbol" panose="05050102010706020507" pitchFamily="18" charset="2"/>
              </a:rPr>
              <a:t> SR</a:t>
            </a:r>
            <a:r>
              <a:rPr lang="ro-RO" baseline="-25000">
                <a:highlight>
                  <a:srgbClr val="FFFF00"/>
                </a:highlight>
                <a:sym typeface="Symbol" panose="05050102010706020507" pitchFamily="18" charset="2"/>
              </a:rPr>
              <a:t>calc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95865A1-6EA1-4984-9AC5-87BF1320B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175" y="28765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CC51EC9C-60A5-42B2-8F70-D1CAA98D3E2C}"/>
                  </a:ext>
                </a:extLst>
              </p:cNvPr>
              <p:cNvSpPr txBox="1"/>
              <p:nvPr/>
            </p:nvSpPr>
            <p:spPr bwMode="auto">
              <a:xfrm>
                <a:off x="4794815" y="2314884"/>
                <a:ext cx="2602370" cy="57125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𝑐𝑎𝑙𝑐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𝑖𝑒𝑠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CC51EC9C-60A5-42B2-8F70-D1CAA98D3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4815" y="2314884"/>
                <a:ext cx="2602370" cy="571253"/>
              </a:xfrm>
              <a:prstGeom prst="rect">
                <a:avLst/>
              </a:prstGeom>
              <a:blipFill>
                <a:blip r:embed="rId2"/>
                <a:stretch>
                  <a:fillRect l="-70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CFFA4E2B-4437-41DD-AB41-A88AC8F9F4E8}"/>
              </a:ext>
            </a:extLst>
          </p:cNvPr>
          <p:cNvSpPr/>
          <p:nvPr/>
        </p:nvSpPr>
        <p:spPr>
          <a:xfrm>
            <a:off x="2339070" y="4564354"/>
            <a:ext cx="6762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o-RO">
                <a:latin typeface="Times New Roman" panose="02020603050405020304" pitchFamily="18" charset="0"/>
                <a:ea typeface="Times New Roman" panose="02020603050405020304" pitchFamily="18" charset="0"/>
              </a:rPr>
              <a:t>frecvențele limită ale benzii de audiofrecvență: f</a:t>
            </a:r>
            <a:r>
              <a:rPr lang="ro-RO" baseline="-2500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o-RO">
                <a:latin typeface="Times New Roman" panose="02020603050405020304" pitchFamily="18" charset="0"/>
                <a:ea typeface="Times New Roman" panose="02020603050405020304" pitchFamily="18" charset="0"/>
              </a:rPr>
              <a:t>=20Hz, </a:t>
            </a:r>
            <a:r>
              <a:rPr lang="ro-RO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o-RO" baseline="-2500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ro-RO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=20kHz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A1CF19-9730-4B10-8CEB-220276CF1830}"/>
              </a:ext>
            </a:extLst>
          </p:cNvPr>
          <p:cNvSpPr/>
          <p:nvPr/>
        </p:nvSpPr>
        <p:spPr>
          <a:xfrm>
            <a:off x="2339070" y="4933686"/>
            <a:ext cx="75859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o-RO">
                <a:latin typeface="Times New Roman" panose="02020603050405020304" pitchFamily="18" charset="0"/>
                <a:ea typeface="Times New Roman" panose="02020603050405020304" pitchFamily="18" charset="0"/>
              </a:rPr>
              <a:t>amplitudinea semnalului de la ieșirea mixerului: </a:t>
            </a:r>
            <a:r>
              <a:rPr lang="ro-RO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o-RO" baseline="-2500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ies,mix</a:t>
            </a:r>
            <a:r>
              <a:rPr lang="ro-RO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=.......... V</a:t>
            </a:r>
            <a:endParaRPr lang="ro-RO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96A52126-C60D-451E-92F6-6F552570541F}"/>
                  </a:ext>
                </a:extLst>
              </p:cNvPr>
              <p:cNvSpPr txBox="1"/>
              <p:nvPr/>
            </p:nvSpPr>
            <p:spPr>
              <a:xfrm>
                <a:off x="4143450" y="2886137"/>
                <a:ext cx="3716695" cy="1095310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𝑖𝑒𝑠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&amp;10×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𝑖𝑒𝑠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𝑚𝑖𝑥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la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CT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&amp;4×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𝑖𝑒𝑠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𝑚𝑖𝑥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la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EG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96A52126-C60D-451E-92F6-6F55257054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3450" y="2886137"/>
                <a:ext cx="3716695" cy="10953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930799E4-93C2-4844-950D-21146EC06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58D8-768D-4392-9C4C-B039C68A430E}" type="datetime1">
              <a:rPr lang="ro-RO" smtClean="0"/>
              <a:t>24.02.2021</a:t>
            </a:fld>
            <a:endParaRPr lang="ro-RO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EB79872E-59C8-4AAD-B095-6E3221391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1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999BD28-BEE6-4CBE-9E42-10FA07B4E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3</a:t>
            </a:fld>
            <a:endParaRPr lang="ro-RO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B0036C-AF04-4580-A891-7754F5BFB672}"/>
              </a:ext>
            </a:extLst>
          </p:cNvPr>
          <p:cNvSpPr txBox="1"/>
          <p:nvPr/>
        </p:nvSpPr>
        <p:spPr>
          <a:xfrm>
            <a:off x="8842600" y="2439750"/>
            <a:ext cx="2602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Orientativ SR</a:t>
            </a:r>
            <a:r>
              <a:rPr lang="ro-RO" baseline="-25000">
                <a:highlight>
                  <a:srgbClr val="FFFF00"/>
                </a:highlight>
              </a:rPr>
              <a:t>calc</a:t>
            </a:r>
            <a:r>
              <a:rPr lang="ro-RO">
                <a:highlight>
                  <a:srgbClr val="FFFF00"/>
                </a:highlight>
              </a:rPr>
              <a:t> </a:t>
            </a:r>
            <a:r>
              <a:rPr lang="ro-RO">
                <a:highlight>
                  <a:srgbClr val="FFFF00"/>
                </a:highlight>
                <a:sym typeface="Symbol" panose="05050102010706020507" pitchFamily="18" charset="2"/>
              </a:rPr>
              <a:t> 0,5V/us</a:t>
            </a:r>
            <a:endParaRPr lang="ro-RO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125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E4A0F-E51D-41E5-8D03-8AAD58B5E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+mn-lt"/>
              </a:rPr>
              <a:t>Etapa 1. Alegerea AO</a:t>
            </a:r>
            <a:endParaRPr lang="ro-RO" b="1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F7F8D-09E2-4AB5-A8F1-2D87C658B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Se poate alege AO de tipul TL081, care are SR=8...13V/</a:t>
            </a:r>
            <a:r>
              <a:rPr lang="ro-RO">
                <a:sym typeface="Symbol" panose="05050102010706020507" pitchFamily="18" charset="2"/>
              </a:rPr>
              <a:t>s și care are rezistență de intrare foarte mare</a:t>
            </a:r>
            <a:endParaRPr lang="ro-RO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0E35BB-72A8-4729-ADF4-F94FE4DB8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675" y="2628840"/>
            <a:ext cx="10272650" cy="13717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CFEEDB-E78D-4B3B-BEB5-C2708ED9FE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485" y="4046174"/>
            <a:ext cx="10265030" cy="10516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2921684-7D69-4F40-86A2-676694E8FAE7}"/>
              </a:ext>
            </a:extLst>
          </p:cNvPr>
          <p:cNvSpPr txBox="1"/>
          <p:nvPr/>
        </p:nvSpPr>
        <p:spPr>
          <a:xfrm>
            <a:off x="853218" y="5257093"/>
            <a:ext cx="7547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Din datele de catalog pentru AO de tipul TL081 se extrag următorii parametrii: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934792-2BAF-4929-BFA5-917519DE6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053C-3B9F-4C59-B383-C8784AD50340}" type="datetime1">
              <a:rPr lang="ro-RO" smtClean="0"/>
              <a:t>24.02.2021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C4E20B-C6AB-47C3-B04E-031DC1A1C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A183D6-1C7B-4CD9-914D-5786D030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4</a:t>
            </a:fld>
            <a:endParaRPr lang="ro-R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08E9BD-8AE7-48CA-A759-425090311A2B}"/>
              </a:ext>
            </a:extLst>
          </p:cNvPr>
          <p:cNvSpPr/>
          <p:nvPr/>
        </p:nvSpPr>
        <p:spPr>
          <a:xfrm>
            <a:off x="8324850" y="5262190"/>
            <a:ext cx="32689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>
                <a:highlight>
                  <a:srgbClr val="FFFF00"/>
                </a:highlight>
              </a:rPr>
              <a:t>SR</a:t>
            </a:r>
            <a:r>
              <a:rPr lang="ro-RO" baseline="-25000">
                <a:highlight>
                  <a:srgbClr val="FFFF00"/>
                </a:highlight>
              </a:rPr>
              <a:t>AO</a:t>
            </a:r>
            <a:r>
              <a:rPr lang="ro-RO">
                <a:highlight>
                  <a:srgbClr val="FFFF00"/>
                </a:highlight>
              </a:rPr>
              <a:t>=8V/us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>
                <a:highlight>
                  <a:srgbClr val="FFFF00"/>
                </a:highlight>
              </a:rPr>
              <a:t>a</a:t>
            </a:r>
            <a:r>
              <a:rPr lang="ro-RO" baseline="-25000">
                <a:highlight>
                  <a:srgbClr val="FFFF00"/>
                </a:highlight>
              </a:rPr>
              <a:t>0</a:t>
            </a:r>
            <a:r>
              <a:rPr lang="ro-RO">
                <a:highlight>
                  <a:srgbClr val="FFFF00"/>
                </a:highlight>
              </a:rPr>
              <a:t>=A</a:t>
            </a:r>
            <a:r>
              <a:rPr lang="ro-RO" baseline="-25000">
                <a:highlight>
                  <a:srgbClr val="FFFF00"/>
                </a:highlight>
              </a:rPr>
              <a:t>VD</a:t>
            </a:r>
            <a:r>
              <a:rPr lang="ro-RO">
                <a:highlight>
                  <a:srgbClr val="FFFF00"/>
                </a:highlight>
              </a:rPr>
              <a:t>=200V/mV=200000V/V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>
                <a:highlight>
                  <a:srgbClr val="FFFF00"/>
                </a:highlight>
              </a:rPr>
              <a:t>f</a:t>
            </a:r>
            <a:r>
              <a:rPr lang="ro-RO" baseline="-25000">
                <a:highlight>
                  <a:srgbClr val="FFFF00"/>
                </a:highlight>
              </a:rPr>
              <a:t>u</a:t>
            </a:r>
            <a:r>
              <a:rPr lang="ro-RO">
                <a:highlight>
                  <a:srgbClr val="FFFF00"/>
                </a:highlight>
              </a:rPr>
              <a:t>=B</a:t>
            </a:r>
            <a:r>
              <a:rPr lang="ro-RO" baseline="-25000">
                <a:highlight>
                  <a:srgbClr val="FFFF00"/>
                </a:highlight>
              </a:rPr>
              <a:t>1</a:t>
            </a:r>
            <a:r>
              <a:rPr lang="ro-RO">
                <a:highlight>
                  <a:srgbClr val="FFFF00"/>
                </a:highlight>
              </a:rPr>
              <a:t>=3MHz=3x10</a:t>
            </a:r>
            <a:r>
              <a:rPr lang="ro-RO" baseline="30000">
                <a:highlight>
                  <a:srgbClr val="FFFF00"/>
                </a:highlight>
              </a:rPr>
              <a:t>6</a:t>
            </a:r>
            <a:r>
              <a:rPr lang="ro-RO">
                <a:highlight>
                  <a:srgbClr val="FFFF00"/>
                </a:highlight>
              </a:rPr>
              <a:t>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>
                <a:highlight>
                  <a:srgbClr val="FFFF00"/>
                </a:highlight>
              </a:rPr>
              <a:t>r</a:t>
            </a:r>
            <a:r>
              <a:rPr lang="ro-RO" baseline="-25000">
                <a:highlight>
                  <a:srgbClr val="FFFF00"/>
                </a:highlight>
              </a:rPr>
              <a:t>d</a:t>
            </a:r>
            <a:r>
              <a:rPr lang="ro-RO">
                <a:highlight>
                  <a:srgbClr val="FFFF00"/>
                </a:highlight>
              </a:rPr>
              <a:t>=r</a:t>
            </a:r>
            <a:r>
              <a:rPr lang="ro-RO" baseline="-25000">
                <a:highlight>
                  <a:srgbClr val="FFFF00"/>
                </a:highlight>
              </a:rPr>
              <a:t>i</a:t>
            </a:r>
            <a:r>
              <a:rPr lang="ro-RO">
                <a:highlight>
                  <a:srgbClr val="FFFF00"/>
                </a:highlight>
              </a:rPr>
              <a:t>=10</a:t>
            </a:r>
            <a:r>
              <a:rPr lang="ro-RO" baseline="30000">
                <a:highlight>
                  <a:srgbClr val="FFFF00"/>
                </a:highlight>
              </a:rPr>
              <a:t>12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Ω</a:t>
            </a:r>
            <a:endParaRPr lang="ro-RO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046400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2F8D6-98D2-4DB6-BA7C-714B83BFC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+mn-lt"/>
              </a:rPr>
              <a:t>Etapa 1. Alegerea AO</a:t>
            </a:r>
            <a:endParaRPr lang="ro-RO" b="1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BB479-183A-4FD1-A243-1A859821A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Criteriul rezistenței de intrare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1B49B6F-29D9-4986-AAAA-8FAB34F69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676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57DA423C-0409-409C-B1FB-EF891A5E2F15}"/>
                  </a:ext>
                </a:extLst>
              </p:cNvPr>
              <p:cNvSpPr txBox="1"/>
              <p:nvPr/>
            </p:nvSpPr>
            <p:spPr bwMode="auto">
              <a:xfrm>
                <a:off x="1085850" y="2381250"/>
                <a:ext cx="4563953" cy="2267683"/>
              </a:xfrm>
              <a:prstGeom prst="rect">
                <a:avLst/>
              </a:prstGeom>
              <a:noFill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𝑐𝑎𝑙𝑐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ad>
                                <m:radPr>
                                  <m:degHide m:val="on"/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ro-RO" sz="2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ro-RO" sz="24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ro-RO" sz="24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𝑓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ro-RO" sz="24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𝑠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ro-RO" sz="24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ro-RO" sz="24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𝑓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ro-RO" sz="24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𝑎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sty m:val="p"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sub>
                          </m:sSub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ad>
                            <m:radPr>
                              <m:degHide m:val="on"/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ro-RO" sz="2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o-RO" sz="2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e>
                                            <m:sub>
                                              <m:r>
                                                <a:rPr lang="ro-RO" sz="2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ro-RO" sz="2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o-RO" sz="2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e>
                                            <m:sub>
                                              <m:r>
                                                <a:rPr lang="ro-RO" sz="2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𝐴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57DA423C-0409-409C-B1FB-EF891A5E2F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85850" y="2381250"/>
                <a:ext cx="4563953" cy="22676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4">
            <a:extLst>
              <a:ext uri="{FF2B5EF4-FFF2-40B4-BE49-F238E27FC236}">
                <a16:creationId xmlns:a16="http://schemas.microsoft.com/office/drawing/2014/main" id="{E960D988-1A0F-4E89-9BA5-5071BB5AE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4150" y="1390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21E21D9B-34BA-4EF8-8258-1F25C83A0F78}"/>
                  </a:ext>
                </a:extLst>
              </p:cNvPr>
              <p:cNvSpPr txBox="1"/>
              <p:nvPr/>
            </p:nvSpPr>
            <p:spPr bwMode="auto">
              <a:xfrm>
                <a:off x="8613996" y="59395"/>
                <a:ext cx="3578004" cy="2254809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sSup>
                            <m:sSup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num>
                                        <m:den>
                                          <m:r>
                                            <a:rPr lang="ro-RO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</m:sup>
                                  </m:sSup>
                                </m:den>
                              </m:f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</m:t>
                                          </m:r>
                                        </m:num>
                                        <m:den>
                                          <m:r>
                                            <a:rPr lang="ro-RO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</m:sup>
                                  </m:sSup>
                                </m:den>
                              </m:f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316</m:t>
                              </m:r>
                            </m:e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num>
                                        <m:den>
                                          <m:r>
                                            <a:rPr lang="ro-RO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</m:sup>
                                  </m:sSup>
                                </m:den>
                              </m:f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21E21D9B-34BA-4EF8-8258-1F25C83A0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13996" y="59395"/>
                <a:ext cx="3578004" cy="22548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E602217F-EEFB-4217-97F6-BF537F9D013A}"/>
                  </a:ext>
                </a:extLst>
              </p:cNvPr>
              <p:cNvSpPr txBox="1"/>
              <p:nvPr/>
            </p:nvSpPr>
            <p:spPr>
              <a:xfrm>
                <a:off x="6534149" y="2330736"/>
                <a:ext cx="2946240" cy="482400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𝑘𝐻𝑧</m:t>
                      </m:r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𝐻𝑧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E602217F-EEFB-4217-97F6-BF537F9D01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4149" y="2330736"/>
                <a:ext cx="2946240" cy="482400"/>
              </a:xfrm>
              <a:prstGeom prst="rect">
                <a:avLst/>
              </a:prstGeom>
              <a:blipFill>
                <a:blip r:embed="rId4"/>
                <a:stretch>
                  <a:fillRect l="-62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2EF0C967-52A9-421B-A49A-024741AF66F7}"/>
                  </a:ext>
                </a:extLst>
              </p:cNvPr>
              <p:cNvSpPr txBox="1"/>
              <p:nvPr/>
            </p:nvSpPr>
            <p:spPr>
              <a:xfrm>
                <a:off x="6542197" y="2863852"/>
                <a:ext cx="2158560" cy="457200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200000</m:t>
                      </m:r>
                      <m:f>
                        <m:fPr>
                          <m:type m:val="lin"/>
                          <m:ctrlPr>
                            <a:rPr lang="ro-RO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2EF0C967-52A9-421B-A49A-024741AF6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2197" y="2863852"/>
                <a:ext cx="2158560" cy="457200"/>
              </a:xfrm>
              <a:prstGeom prst="rect">
                <a:avLst/>
              </a:prstGeom>
              <a:blipFill>
                <a:blip r:embed="rId5"/>
                <a:stretch>
                  <a:fillRect t="-94667" r="-12712" b="-1240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9">
                <a:extLst>
                  <a:ext uri="{FF2B5EF4-FFF2-40B4-BE49-F238E27FC236}">
                    <a16:creationId xmlns:a16="http://schemas.microsoft.com/office/drawing/2014/main" id="{C5CB7F5F-D4FF-498F-A227-35FCDF4184D7}"/>
                  </a:ext>
                </a:extLst>
              </p:cNvPr>
              <p:cNvSpPr txBox="1"/>
              <p:nvPr/>
            </p:nvSpPr>
            <p:spPr>
              <a:xfrm>
                <a:off x="6542197" y="3354116"/>
                <a:ext cx="3352800" cy="863600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3000000</m:t>
                          </m:r>
                        </m:num>
                        <m:den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200000</m:t>
                          </m:r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𝐻𝑧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Object 9">
                <a:extLst>
                  <a:ext uri="{FF2B5EF4-FFF2-40B4-BE49-F238E27FC236}">
                    <a16:creationId xmlns:a16="http://schemas.microsoft.com/office/drawing/2014/main" id="{C5CB7F5F-D4FF-498F-A227-35FCDF418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2197" y="3354116"/>
                <a:ext cx="3352800" cy="8636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6">
            <a:extLst>
              <a:ext uri="{FF2B5EF4-FFF2-40B4-BE49-F238E27FC236}">
                <a16:creationId xmlns:a16="http://schemas.microsoft.com/office/drawing/2014/main" id="{7DDB32F5-3FDF-4B70-B878-0471BA574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5900" y="404157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C69EAF07-23BC-4CE1-BD32-0BBDE509658B}"/>
                  </a:ext>
                </a:extLst>
              </p:cNvPr>
              <p:cNvSpPr txBox="1"/>
              <p:nvPr/>
            </p:nvSpPr>
            <p:spPr bwMode="auto">
              <a:xfrm>
                <a:off x="6534149" y="4319148"/>
                <a:ext cx="4572000" cy="1008302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</m:e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316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948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𝑘𝐻𝑧</m:t>
                              </m:r>
                            </m:e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300</m:t>
                              </m:r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𝑘𝐻𝑧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C69EAF07-23BC-4CE1-BD32-0BBDE5096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34149" y="4319148"/>
                <a:ext cx="4572000" cy="10083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E8F2FDB0-2592-4D15-8A7B-43B92B878CF4}"/>
              </a:ext>
            </a:extLst>
          </p:cNvPr>
          <p:cNvSpPr txBox="1"/>
          <p:nvPr/>
        </p:nvSpPr>
        <p:spPr>
          <a:xfrm>
            <a:off x="6565900" y="292925"/>
            <a:ext cx="2590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G</a:t>
            </a:r>
            <a:r>
              <a:rPr lang="ro-RO" baseline="-25000">
                <a:highlight>
                  <a:srgbClr val="FFFF00"/>
                </a:highlight>
              </a:rPr>
              <a:t>1</a:t>
            </a:r>
            <a:r>
              <a:rPr lang="ro-RO">
                <a:highlight>
                  <a:srgbClr val="FFFF00"/>
                </a:highlight>
              </a:rPr>
              <a:t> se ia din Date-proiect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E5A8DE-593B-44F8-80FF-65D51D0A5121}"/>
              </a:ext>
            </a:extLst>
          </p:cNvPr>
          <p:cNvSpPr txBox="1"/>
          <p:nvPr/>
        </p:nvSpPr>
        <p:spPr>
          <a:xfrm>
            <a:off x="1085851" y="5073650"/>
            <a:ext cx="2343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Orientativ r</a:t>
            </a:r>
            <a:r>
              <a:rPr lang="ro-RO" baseline="-25000">
                <a:highlight>
                  <a:srgbClr val="FFFF00"/>
                </a:highlight>
              </a:rPr>
              <a:t>d,calc</a:t>
            </a:r>
            <a:r>
              <a:rPr lang="ro-RO">
                <a:highlight>
                  <a:srgbClr val="FFFF00"/>
                </a:highlight>
              </a:rPr>
              <a:t> </a:t>
            </a:r>
            <a:r>
              <a:rPr lang="ro-RO">
                <a:highlight>
                  <a:srgbClr val="FFFF00"/>
                </a:highlight>
                <a:sym typeface="Symbol" panose="05050102010706020507" pitchFamily="18" charset="2"/>
              </a:rPr>
              <a:t> 2M</a:t>
            </a:r>
            <a:r>
              <a:rPr lang="el-GR">
                <a:highlight>
                  <a:srgbClr val="FFFF00"/>
                </a:highlight>
                <a:sym typeface="Symbol" panose="05050102010706020507" pitchFamily="18" charset="2"/>
              </a:rPr>
              <a:t>Ω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D6FDB0-9E6E-4DCF-9968-74639417071A}"/>
              </a:ext>
            </a:extLst>
          </p:cNvPr>
          <p:cNvSpPr/>
          <p:nvPr/>
        </p:nvSpPr>
        <p:spPr>
          <a:xfrm>
            <a:off x="1228724" y="5867696"/>
            <a:ext cx="10610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highlight>
                  <a:srgbClr val="FFFF00"/>
                </a:highlight>
                <a:ea typeface="Times New Roman" panose="02020603050405020304" pitchFamily="18" charset="0"/>
              </a:rPr>
              <a:t>Se verifică la AO, ales după criteriul SR, dacă este satisfăcută și condiția</a:t>
            </a:r>
            <a:r>
              <a:rPr lang="ro-RO" sz="2400">
                <a:highlight>
                  <a:srgbClr val="FFFF00"/>
                </a:highlight>
                <a:ea typeface="Times New Roman" panose="02020603050405020304" pitchFamily="18" charset="0"/>
              </a:rPr>
              <a:t> r</a:t>
            </a:r>
            <a:r>
              <a:rPr lang="ro-RO" sz="2400" baseline="-25000">
                <a:highlight>
                  <a:srgbClr val="FFFF00"/>
                </a:highlight>
                <a:ea typeface="Times New Roman" panose="02020603050405020304" pitchFamily="18" charset="0"/>
              </a:rPr>
              <a:t>d,AO</a:t>
            </a:r>
            <a:r>
              <a:rPr lang="ro-RO" sz="2400">
                <a:highlight>
                  <a:srgbClr val="FFFF00"/>
                </a:highlight>
                <a:ea typeface="Times New Roman" panose="02020603050405020304" pitchFamily="18" charset="0"/>
              </a:rPr>
              <a:t> </a:t>
            </a:r>
            <a:r>
              <a:rPr lang="ro-RO" sz="2400">
                <a:highlight>
                  <a:srgbClr val="FFFF00"/>
                </a:highlight>
                <a:ea typeface="Times New Roman" panose="02020603050405020304" pitchFamily="18" charset="0"/>
                <a:sym typeface="Symbol" panose="05050102010706020507" pitchFamily="18" charset="2"/>
              </a:rPr>
              <a:t> r</a:t>
            </a:r>
            <a:r>
              <a:rPr lang="ro-RO" sz="2400" baseline="-25000">
                <a:highlight>
                  <a:srgbClr val="FFFF00"/>
                </a:highlight>
                <a:ea typeface="Times New Roman" panose="02020603050405020304" pitchFamily="18" charset="0"/>
                <a:sym typeface="Symbol" panose="05050102010706020507" pitchFamily="18" charset="2"/>
              </a:rPr>
              <a:t>d,calc</a:t>
            </a:r>
            <a:r>
              <a:rPr lang="en-US" sz="2400">
                <a:highlight>
                  <a:srgbClr val="FFFF00"/>
                </a:highlight>
                <a:ea typeface="Times New Roman" panose="02020603050405020304" pitchFamily="18" charset="0"/>
              </a:rPr>
              <a:t> </a:t>
            </a:r>
            <a:endParaRPr lang="ro-RO" sz="2400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69CCC6AC-1EAD-4ABC-8913-FF1826E64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F2D4-5DB1-4634-A846-FD26F098CC25}" type="datetime1">
              <a:rPr lang="ro-RO" smtClean="0"/>
              <a:t>24.02.2021</a:t>
            </a:fld>
            <a:endParaRPr lang="ro-RO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7C09AEB1-19A9-4B4E-8D7E-9369DC034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1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4B15E68D-4C68-42C0-8510-7FB506282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03148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343</Words>
  <Application>Microsoft Office PowerPoint</Application>
  <PresentationFormat>Widescreen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Symbol</vt:lpstr>
      <vt:lpstr>Times New Roman</vt:lpstr>
      <vt:lpstr>UT Sans</vt:lpstr>
      <vt:lpstr>Office Theme</vt:lpstr>
      <vt:lpstr>Proiect EA</vt:lpstr>
      <vt:lpstr>Generalități</vt:lpstr>
      <vt:lpstr>Etapa 1. Alegerea AO</vt:lpstr>
      <vt:lpstr>Etapa 1. Alegerea AO</vt:lpstr>
      <vt:lpstr>Etapa 1. Alegerea AO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geoic@yahoo.com</dc:creator>
  <cp:lastModifiedBy>geoic@yahoo.com</cp:lastModifiedBy>
  <cp:revision>70</cp:revision>
  <dcterms:created xsi:type="dcterms:W3CDTF">2020-03-30T13:07:15Z</dcterms:created>
  <dcterms:modified xsi:type="dcterms:W3CDTF">2021-02-24T18:15:17Z</dcterms:modified>
</cp:coreProperties>
</file>