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3" r:id="rId22"/>
    <p:sldId id="464" r:id="rId23"/>
    <p:sldId id="465" r:id="rId24"/>
    <p:sldId id="476" r:id="rId25"/>
    <p:sldId id="477" r:id="rId26"/>
    <p:sldId id="468" r:id="rId27"/>
    <p:sldId id="472" r:id="rId28"/>
    <p:sldId id="473" r:id="rId29"/>
    <p:sldId id="474" r:id="rId30"/>
    <p:sldId id="469" r:id="rId31"/>
    <p:sldId id="470" r:id="rId32"/>
    <p:sldId id="471" r:id="rId33"/>
    <p:sldId id="461" r:id="rId34"/>
    <p:sldId id="462" r:id="rId35"/>
    <p:sldId id="475" r:id="rId3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6" autoAdjust="0"/>
    <p:restoredTop sz="94625" autoAdjust="0"/>
  </p:normalViewPr>
  <p:slideViewPr>
    <p:cSldViewPr snapToGrid="0">
      <p:cViewPr varScale="1">
        <p:scale>
          <a:sx n="78" d="100"/>
          <a:sy n="78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4649-DABF-4368-A5DC-2638D6AD6187}" type="datetimeFigureOut">
              <a:rPr lang="ro-RO" smtClean="0"/>
              <a:t>03.06.2020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67355-E6C7-4D24-AEA7-F3B5DB135C1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0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CFF6-43A3-4AD9-BCBF-A9A446B6B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D0B4E-C204-478B-B5ED-1A6E82FC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FBA3-50EC-4DEC-A861-1C8DE3F8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782-BD97-4D39-9D70-D45A4FAEFD75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4BF2-9758-46F4-8CCB-3BEA7D96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FD30A-FDF6-42F4-BEBE-6B298454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11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1220-17B8-4674-A688-4C0B067D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4DDAD-C8B2-4A7B-925F-71FBE3A65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93DB-7562-44C4-AFFF-64D0C82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391E-9C27-4E88-81FC-01D40DD3C464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5A174-ACE4-4204-8C6A-5D8ADF89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84EA-2F5D-408A-9B20-9EB71485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307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68507-A65F-4CC1-A486-982CA4E8C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C83A8-1059-4575-A2AE-F425920C5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C30DB-05FC-4FA5-B380-ABBA2999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A51C-7C62-44B8-9480-117BC664F8A8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66FF-1C9C-45C6-A253-E05F89B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7CDA-76D3-4E25-95F8-FEB624EE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94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F606-40E1-49EC-BE9A-E01DA7A8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1098-0EF3-49D5-AAEC-40F66FD8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86ECC-1E01-47D7-A7CC-65A4E78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B3A8-82D1-4712-89F0-3A9B74113E63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9F88-2093-497B-B8D9-938AEC67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82E0-2B78-4831-B9F9-D83D1B40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44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CE5A-2297-4982-A20C-3FDB6DBE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9691-79BE-435A-9D4C-5DD4C6DF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DA0F-BFDD-4FB0-A0F7-05A6E24F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E030-AA08-40EE-B2E5-7FB7AD44F411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9BBD-897D-4862-A24D-BD16AF60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580F6-F5A0-4410-B8CB-391337EC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85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9C29-4010-4D3D-871C-1817EB6A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A3C7-D0A0-417B-88F6-8D2201BE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B2056-33DA-46ED-B039-00F55795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20C9F-BB27-4E05-8BDB-A1977B54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0EEB-70F0-4C51-A9FA-337D5F0CAA20}" type="datetime1">
              <a:rPr lang="en-US" smtClean="0"/>
              <a:t>6/3/2020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009F3-3778-49D5-BFF6-6E2EBD46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5AA55-75E9-46EF-904D-CB5F4388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28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99BA-598F-4E43-9953-91E7CA5D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8A8F-0269-43D9-B8C6-B56BFEC5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1BC1F-E2BA-4B49-BF19-13CEEAD01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82869-B342-47CB-958E-81B658342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82BE3-39AD-48C2-B536-860C6AD4A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456AF-180A-4F88-B6F5-8204A052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06C-D829-4454-81AF-E24DB97BEA72}" type="datetime1">
              <a:rPr lang="en-US" smtClean="0"/>
              <a:t>6/3/2020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C2973-7F82-45E5-B207-7BB56F9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A8F1A-CD7F-4BFE-A132-AC685891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84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EA13-251A-495E-8EA8-CDECC00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2D42A-31AF-465E-AB55-C9DFAA5A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4E-198D-4F63-AB9D-3D29036CD328}" type="datetime1">
              <a:rPr lang="en-US" smtClean="0"/>
              <a:t>6/3/2020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ED6CE-FFEF-4A51-8912-FA1AB409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C5B3-DE9D-4EA1-A5FB-1AE2A94A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92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C9BB9-0D93-43D0-A3FC-EBBF6AD3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947E-8B0E-4C58-8F9C-3B77F4818FF8}" type="datetime1">
              <a:rPr lang="en-US" smtClean="0"/>
              <a:t>6/3/2020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2A297-9CA4-46C3-BDAF-0C59245E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621ED-628F-4101-910B-ED58A4A4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646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EB17-2832-4C12-8B57-B929C8BB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5E37-3E0D-498C-96B1-9A1F3754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C8FD4-200A-4B3A-88AE-9AF16BBF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406F1-7FD2-407B-A2F9-88815FB2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CD9-8913-4EF8-A7F0-8D63BBA0BDB2}" type="datetime1">
              <a:rPr lang="en-US" smtClean="0"/>
              <a:t>6/3/2020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E90E5-FA14-4696-A9FB-BEBD5981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2B4C5-1BB4-4D00-9B86-B6BA548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073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A0A4-A2CC-4127-A857-BD7E27C6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7BF55-D971-4AD0-B17A-3E686759B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802D5-CD6B-4D1F-8F90-234F3FA4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3D358-1B8D-4330-AE84-4D872C64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ACA3-064D-4A96-9181-F99F5BC79F98}" type="datetime1">
              <a:rPr lang="en-US" smtClean="0"/>
              <a:t>6/3/2020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A6B67-C072-4F4E-B993-ADB928E4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7022-8B74-48AB-94BA-9CA0EAC2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282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34CB4-67FB-4303-BE7C-7DC31A2E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02847-ADEB-4380-8995-632C319B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20EB7-22EB-4CD5-BD15-A8F0854E8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1695-CD23-4FB7-8FE5-A0A8E6A99C7C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99D71-82AD-4610-88EC-201C5CFE6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6719-2BEE-4F53-BD0E-B8B69881F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8DD5-2367-47BF-BE85-0E4DD85643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4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5.png"/><Relationship Id="rId7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.emf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CE83-A48F-4913-AEF9-ABB205F4F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/>
              <a:t>ELECTRONICĂ ANALOGICĂ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5B92E-278B-4B60-A883-F6E0C9CA4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Cursul nr. 1</a:t>
            </a:r>
            <a:r>
              <a:rPr lang="en-US"/>
              <a:t>2</a:t>
            </a:r>
            <a:r>
              <a:rPr lang="ro-RO"/>
              <a:t> – online</a:t>
            </a:r>
          </a:p>
          <a:p>
            <a:r>
              <a:rPr lang="en-US"/>
              <a:t>Stabilizatoare de tensiune</a:t>
            </a:r>
            <a:endParaRPr lang="ro-R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A13981-1FA8-4253-B880-BA6E4EE165D4}"/>
              </a:ext>
            </a:extLst>
          </p:cNvPr>
          <p:cNvGrpSpPr/>
          <p:nvPr/>
        </p:nvGrpSpPr>
        <p:grpSpPr>
          <a:xfrm>
            <a:off x="685800" y="338592"/>
            <a:ext cx="10349144" cy="1571021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B4F34483-CD29-4311-95C1-5CFC4961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06287EA5-9AF8-4E13-A463-F946ED8A1A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72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Protecție prin întoarcerea caracteristicii</a:t>
            </a:r>
            <a:endParaRPr lang="ro-RO">
              <a:solidFill>
                <a:srgbClr val="0070C0"/>
              </a:solidFill>
            </a:endParaRP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9379C-DA1A-45FC-96CE-00E989A56F98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4777754"/>
            <a:ext cx="400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Dacă se consideră </a:t>
            </a:r>
            <a:r>
              <a:rPr lang="ro-RO" sz="2400"/>
              <a:t>V</a:t>
            </a:r>
            <a:r>
              <a:rPr lang="en-US" sz="2400" baseline="-25000"/>
              <a:t>BE,Q2</a:t>
            </a:r>
            <a:r>
              <a:rPr lang="en-US" sz="2400"/>
              <a:t>=0,65V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7965" y="4773476"/>
            <a:ext cx="416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/>
              <a:t>La scurtcircuit 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/>
              <a:t>=0 şi se obţine:</a:t>
            </a:r>
            <a:endParaRPr lang="en-US" sz="24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C4A9D951-0F37-4242-B36C-A380784897D7}"/>
                  </a:ext>
                </a:extLst>
              </p:cNvPr>
              <p:cNvSpPr txBox="1"/>
              <p:nvPr/>
            </p:nvSpPr>
            <p:spPr>
              <a:xfrm>
                <a:off x="7201200" y="2655000"/>
                <a:ext cx="3830631" cy="77695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C4A9D951-0F37-4242-B36C-A38078489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00" y="2655000"/>
                <a:ext cx="3830631" cy="7769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9C5415D5-FACD-4F12-BA31-EA9A8C95A498}"/>
                  </a:ext>
                </a:extLst>
              </p:cNvPr>
              <p:cNvSpPr txBox="1"/>
              <p:nvPr/>
            </p:nvSpPr>
            <p:spPr>
              <a:xfrm>
                <a:off x="7201199" y="3481246"/>
                <a:ext cx="1959499" cy="41148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9C5415D5-FACD-4F12-BA31-EA9A8C95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199" y="3481246"/>
                <a:ext cx="1959499" cy="411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7460FF86-FEA8-40CC-8792-E12206CE9B0C}"/>
                  </a:ext>
                </a:extLst>
              </p:cNvPr>
              <p:cNvSpPr txBox="1"/>
              <p:nvPr/>
            </p:nvSpPr>
            <p:spPr>
              <a:xfrm>
                <a:off x="7201199" y="3947895"/>
                <a:ext cx="3350149" cy="77628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7460FF86-FEA8-40CC-8792-E12206CE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199" y="3947895"/>
                <a:ext cx="3350149" cy="776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AE43C08F-9A91-4BE9-85D2-BC8ECA50735B}"/>
                  </a:ext>
                </a:extLst>
              </p:cNvPr>
              <p:cNvSpPr txBox="1"/>
              <p:nvPr/>
            </p:nvSpPr>
            <p:spPr>
              <a:xfrm>
                <a:off x="920985" y="5357250"/>
                <a:ext cx="5070240" cy="87743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o-RO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ro-RO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ro-RO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o-RO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ro-RO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AE43C08F-9A91-4BE9-85D2-BC8ECA507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85" y="5357250"/>
                <a:ext cx="5070240" cy="877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2481A450-793B-48EB-A12E-912067E4FE19}"/>
                  </a:ext>
                </a:extLst>
              </p:cNvPr>
              <p:cNvSpPr txBox="1"/>
              <p:nvPr/>
            </p:nvSpPr>
            <p:spPr>
              <a:xfrm>
                <a:off x="7201199" y="5366997"/>
                <a:ext cx="3209625" cy="8774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m:rPr>
                          <m:sty m:val="p"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2481A450-793B-48EB-A12E-912067E4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199" y="5366997"/>
                <a:ext cx="3209625" cy="877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DA77F75-ADB9-444D-AF02-3A3F42C2B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6" y="2344600"/>
            <a:ext cx="5602986" cy="2461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E6AA73-15E3-4F6E-884B-BEB546475C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3425" y="63630"/>
            <a:ext cx="32575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5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Stabilizatoare integrate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Pot fi:</a:t>
            </a:r>
            <a:endParaRPr lang="en-US"/>
          </a:p>
          <a:p>
            <a:pPr lvl="1"/>
            <a:r>
              <a:rPr lang="ro-RO"/>
              <a:t>cu mai mult de 3 pini (ex: uA723)</a:t>
            </a:r>
            <a:endParaRPr lang="en-US"/>
          </a:p>
          <a:p>
            <a:pPr lvl="1"/>
            <a:r>
              <a:rPr lang="ro-RO"/>
              <a:t>cu 3 pini (ex: LM7805, LM317)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1232A-BF17-493F-8B87-156B18514610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733800"/>
            <a:ext cx="2057400" cy="2176862"/>
          </a:xfrm>
          <a:prstGeom prst="rect">
            <a:avLst/>
          </a:prstGeom>
          <a:noFill/>
        </p:spPr>
      </p:pic>
      <p:pic>
        <p:nvPicPr>
          <p:cNvPr id="921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1" y="3733801"/>
            <a:ext cx="2428875" cy="2428875"/>
          </a:xfrm>
          <a:prstGeom prst="rect">
            <a:avLst/>
          </a:prstGeom>
          <a:noFill/>
        </p:spPr>
      </p:pic>
      <p:pic>
        <p:nvPicPr>
          <p:cNvPr id="921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1" y="3733801"/>
            <a:ext cx="3171825" cy="2274431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960386" y="188080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960386" y="3395277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1" y="47492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3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LM723</a:t>
            </a:r>
            <a:r>
              <a:rPr lang="ro-RO">
                <a:solidFill>
                  <a:srgbClr val="0070C0"/>
                </a:solidFill>
              </a:rPr>
              <a:t> – semnificaţia pinilor şi schema bloc internă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CE651-1975-4D2A-8A5C-A1CE95B94D68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8" y="2667000"/>
            <a:ext cx="4166235" cy="3154680"/>
          </a:xfrm>
          <a:prstGeom prst="rect">
            <a:avLst/>
          </a:prstGeom>
          <a:noFill/>
        </p:spPr>
      </p:pic>
      <p:pic>
        <p:nvPicPr>
          <p:cNvPr id="819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445" y="2691765"/>
            <a:ext cx="5507355" cy="316039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960386" y="191890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1" y="3549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7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LM723</a:t>
            </a:r>
            <a:r>
              <a:rPr lang="ro-RO">
                <a:solidFill>
                  <a:srgbClr val="0070C0"/>
                </a:solidFill>
              </a:rPr>
              <a:t> – Aplicaţii tipice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29572-AC3A-4CAA-BD46-F4E98FB88552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2310133"/>
            <a:ext cx="4648200" cy="33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2208261"/>
            <a:ext cx="3657600" cy="348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501" y="5750042"/>
            <a:ext cx="502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Schema pentru V</a:t>
            </a:r>
            <a:r>
              <a:rPr lang="ro-RO" baseline="-25000"/>
              <a:t>O</a:t>
            </a:r>
            <a:r>
              <a:rPr lang="en-US"/>
              <a:t>&lt;</a:t>
            </a:r>
            <a:r>
              <a:rPr lang="ro-RO"/>
              <a:t>V</a:t>
            </a:r>
            <a:r>
              <a:rPr lang="en-US" baseline="-25000"/>
              <a:t>REF</a:t>
            </a:r>
            <a:r>
              <a:rPr lang="ro-RO"/>
              <a:t> şi fără tranzistor extern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10374" y="5687175"/>
            <a:ext cx="447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Schema pentru V</a:t>
            </a:r>
            <a:r>
              <a:rPr lang="ro-RO" baseline="-25000"/>
              <a:t>O</a:t>
            </a:r>
            <a:r>
              <a:rPr lang="en-US"/>
              <a:t>&gt;</a:t>
            </a:r>
            <a:r>
              <a:rPr lang="ro-RO"/>
              <a:t>V</a:t>
            </a:r>
            <a:r>
              <a:rPr lang="en-US" baseline="-25000"/>
              <a:t>REF</a:t>
            </a:r>
            <a:r>
              <a:rPr lang="ro-RO"/>
              <a:t> şi </a:t>
            </a:r>
            <a:r>
              <a:rPr lang="en-US"/>
              <a:t>cu</a:t>
            </a:r>
            <a:r>
              <a:rPr lang="ro-RO"/>
              <a:t> tranzistor extern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1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LM78xx - stabilizator de tensiune pozitivă</a:t>
            </a:r>
            <a:endParaRPr lang="en-US">
              <a:solidFill>
                <a:srgbClr val="0070C0"/>
              </a:solidFill>
            </a:endParaRPr>
          </a:p>
          <a:p>
            <a:r>
              <a:rPr lang="ro-RO"/>
              <a:t>unde xx = 05, 06, 08, 09, 10, 12, 15, 18 şi 24 şi arată valoarea tensiunii stabilizate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BCB9D-8643-47B6-9907-4D82FBEE1F9B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3152776"/>
            <a:ext cx="5562600" cy="275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34174" y="586204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/>
              <a:t>schema bloc</a:t>
            </a:r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190625"/>
            <a:ext cx="2362200" cy="23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354103" y="5862043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/>
              <a:t>configuraţia pinilor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LM78xx - Aplicaţie tipică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A6A84-C4A8-49C0-93EE-B5FCDFF07624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90" y="2514612"/>
            <a:ext cx="553212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01601" y="2402723"/>
            <a:ext cx="5676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/>
              <a:t>Condensatoarele </a:t>
            </a:r>
            <a:r>
              <a:rPr lang="ro-RO" sz="2400" b="1">
                <a:solidFill>
                  <a:srgbClr val="FF0000"/>
                </a:solidFill>
              </a:rPr>
              <a:t>C</a:t>
            </a:r>
            <a:r>
              <a:rPr lang="ro-RO" sz="2400" b="1" baseline="-25000">
                <a:solidFill>
                  <a:srgbClr val="FF0000"/>
                </a:solidFill>
              </a:rPr>
              <a:t>I</a:t>
            </a:r>
            <a:r>
              <a:rPr lang="ro-RO" sz="2400"/>
              <a:t> şi </a:t>
            </a:r>
            <a:r>
              <a:rPr lang="ro-RO" sz="2400" b="1">
                <a:solidFill>
                  <a:srgbClr val="FF0000"/>
                </a:solidFill>
              </a:rPr>
              <a:t>C</a:t>
            </a:r>
            <a:r>
              <a:rPr lang="ro-RO" sz="2400" b="1" baseline="-25000">
                <a:solidFill>
                  <a:srgbClr val="FF0000"/>
                </a:solidFill>
              </a:rPr>
              <a:t>O</a:t>
            </a:r>
            <a:r>
              <a:rPr lang="ro-RO" sz="2400"/>
              <a:t> au rol în menţinerea stabilităţii în frecvenţă a stabilizatorului (împiedică stabilizatorul să oscileze, situaţie în care tensiunea de ieşire are fluctuaţii).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/>
              <a:t>Se recomandă montarea acestor condensatoare în special în cazul în care stabilizatorul se află la o distanţă mai mare de </a:t>
            </a:r>
            <a:r>
              <a:rPr lang="ro-RO" sz="2400" b="1">
                <a:solidFill>
                  <a:srgbClr val="FF0000"/>
                </a:solidFill>
              </a:rPr>
              <a:t>5 cm</a:t>
            </a:r>
            <a:r>
              <a:rPr lang="ro-RO" sz="2400"/>
              <a:t> de redresor.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251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LM78xx -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ro-RO">
                <a:solidFill>
                  <a:srgbClr val="0070C0"/>
                </a:solidFill>
              </a:rPr>
              <a:t>Tensiune de ieşire mai mare decât cea fixă </a:t>
            </a:r>
            <a:r>
              <a:rPr lang="ro-RO" i="1">
                <a:solidFill>
                  <a:srgbClr val="0070C0"/>
                </a:solidFill>
              </a:rPr>
              <a:t>V</a:t>
            </a:r>
            <a:r>
              <a:rPr lang="ro-RO" i="1" baseline="-25000">
                <a:solidFill>
                  <a:srgbClr val="0070C0"/>
                </a:solidFill>
              </a:rPr>
              <a:t>xx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7279D-8B62-4EA1-86B0-BCF46EE1080F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F67A2-91B1-4A01-9B30-7381D4EEBCD4}"/>
                  </a:ext>
                </a:extLst>
              </p:cNvPr>
              <p:cNvSpPr txBox="1"/>
              <p:nvPr/>
            </p:nvSpPr>
            <p:spPr>
              <a:xfrm>
                <a:off x="8258074" y="3973138"/>
                <a:ext cx="344825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F67A2-91B1-4A01-9B30-7381D4EEB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074" y="3973138"/>
                <a:ext cx="3448252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79C58-FB95-4BAB-A216-E8566FC207E9}"/>
                  </a:ext>
                </a:extLst>
              </p:cNvPr>
              <p:cNvSpPr txBox="1"/>
              <p:nvPr/>
            </p:nvSpPr>
            <p:spPr>
              <a:xfrm>
                <a:off x="9329906" y="3290301"/>
                <a:ext cx="1385444" cy="50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≥5</m:t>
                      </m:r>
                      <m:sSubSup>
                        <m:sSubSup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1)</m:t>
                          </m:r>
                        </m:sup>
                      </m:sSubSup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79C58-FB95-4BAB-A216-E8566FC2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906" y="3290301"/>
                <a:ext cx="1385444" cy="502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5C22570-8BA8-4088-8564-C31A1DB31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46401"/>
            <a:ext cx="6867525" cy="3495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56098-7B05-42C2-A013-D373D193AE56}"/>
              </a:ext>
            </a:extLst>
          </p:cNvPr>
          <p:cNvSpPr txBox="1"/>
          <p:nvPr/>
        </p:nvSpPr>
        <p:spPr>
          <a:xfrm>
            <a:off x="7561007" y="5171768"/>
            <a:ext cx="438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1) în cazul circuitelor produse de FAIRCHILD, devenită parte din ON Semiconductor</a:t>
            </a:r>
          </a:p>
        </p:txBody>
      </p:sp>
    </p:spTree>
    <p:extLst>
      <p:ext uri="{BB962C8B-B14F-4D97-AF65-F5344CB8AC3E}">
        <p14:creationId xmlns:p14="http://schemas.microsoft.com/office/powerpoint/2010/main" val="402513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LM78xx – tensiune de ieşire reglabilă (7...30V)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4ECC4-F98E-4CB5-93DE-BEAFCF4F49E0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FA7C2A-DFAA-4519-8260-CC970032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72" y="2427923"/>
            <a:ext cx="6840855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LM79xx </a:t>
            </a:r>
            <a:r>
              <a:rPr lang="ro-RO">
                <a:solidFill>
                  <a:srgbClr val="0070C0"/>
                </a:solidFill>
              </a:rPr>
              <a:t>-</a:t>
            </a:r>
            <a:r>
              <a:rPr lang="ro-RO" b="1">
                <a:solidFill>
                  <a:srgbClr val="0070C0"/>
                </a:solidFill>
              </a:rPr>
              <a:t> stabilizator de tensiune negativă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xx=05, 06, 08, 09, 10, 12, 15, 18, 24 şi corespund tensiunilor fixe -5V, </a:t>
            </a:r>
            <a:br>
              <a:rPr lang="ro-RO"/>
            </a:br>
            <a:r>
              <a:rPr lang="ro-RO"/>
              <a:t>-6V, -8V, -9V, -10V, -12V, -15V, -18V şi -24V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59D19-FFE1-42D1-81E4-55A74825AFEA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49" y="3429000"/>
            <a:ext cx="3143250" cy="1724025"/>
          </a:xfrm>
          <a:prstGeom prst="rect">
            <a:avLst/>
          </a:prstGeom>
          <a:noFill/>
        </p:spPr>
      </p:pic>
      <p:pic>
        <p:nvPicPr>
          <p:cNvPr id="204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345" y="3353854"/>
            <a:ext cx="4080510" cy="209359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960386" y="161410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2768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4425" y="5486401"/>
            <a:ext cx="10239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/>
              <a:t>IMPORTANT: </a:t>
            </a:r>
            <a:r>
              <a:rPr lang="ro-RO" sz="2400"/>
              <a:t>pentru stabilitatea în frecvenţă trebuie asigurată o </a:t>
            </a:r>
            <a:r>
              <a:rPr lang="ro-RO" sz="2400" b="1">
                <a:solidFill>
                  <a:srgbClr val="FF0000"/>
                </a:solidFill>
              </a:rPr>
              <a:t>sarcină minimă de 5mA</a:t>
            </a:r>
            <a:r>
              <a:rPr lang="ro-RO" sz="2400"/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231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LM79xx </a:t>
            </a:r>
            <a:r>
              <a:rPr lang="ro-RO">
                <a:solidFill>
                  <a:srgbClr val="0070C0"/>
                </a:solidFill>
              </a:rPr>
              <a:t>–</a:t>
            </a:r>
            <a:r>
              <a:rPr lang="ro-RO" b="1">
                <a:solidFill>
                  <a:srgbClr val="0070C0"/>
                </a:solidFill>
              </a:rPr>
              <a:t> stabilizator de tensiune negativă</a:t>
            </a:r>
          </a:p>
          <a:p>
            <a:r>
              <a:rPr lang="ro-RO" b="1">
                <a:solidFill>
                  <a:srgbClr val="FF0000"/>
                </a:solidFill>
              </a:rPr>
              <a:t>sarcină minimă de 5mA</a:t>
            </a:r>
            <a:endParaRPr lang="ro-RO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3B6CF-9863-42E8-A4E6-4267D3386D89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960386" y="161410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2768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9FC18-5FEF-4ED4-A652-09CEBC93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33736"/>
            <a:ext cx="64008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6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Stabilizatoarele de tensiune sunt circuite electronice care </a:t>
            </a:r>
            <a:r>
              <a:rPr lang="ro-RO" b="1">
                <a:solidFill>
                  <a:srgbClr val="FF0000"/>
                </a:solidFill>
              </a:rPr>
              <a:t>menţin constantă tensiunea pe sarcină</a:t>
            </a:r>
            <a:r>
              <a:rPr lang="ro-RO"/>
              <a:t> </a:t>
            </a:r>
            <a:r>
              <a:rPr lang="ro-RO" i="1"/>
              <a:t>V</a:t>
            </a:r>
            <a:r>
              <a:rPr lang="ro-RO" i="1" baseline="-25000"/>
              <a:t>O</a:t>
            </a:r>
            <a:r>
              <a:rPr lang="ro-RO"/>
              <a:t>, </a:t>
            </a:r>
            <a:r>
              <a:rPr lang="en-US"/>
              <a:t>numit</a:t>
            </a:r>
            <a:r>
              <a:rPr lang="ro-RO"/>
              <a:t>ă </a:t>
            </a:r>
            <a:r>
              <a:rPr lang="ro-RO" i="1"/>
              <a:t>tensiune stabilizată</a:t>
            </a:r>
            <a:r>
              <a:rPr lang="ro-RO"/>
              <a:t>, în condiţiile variaţiei :</a:t>
            </a:r>
          </a:p>
          <a:p>
            <a:pPr lvl="1"/>
            <a:r>
              <a:rPr lang="ro-RO"/>
              <a:t>tensiunii de intrare </a:t>
            </a:r>
            <a:r>
              <a:rPr lang="ro-RO" i="1"/>
              <a:t>V</a:t>
            </a:r>
            <a:r>
              <a:rPr lang="ro-RO" i="1" baseline="-25000"/>
              <a:t>I</a:t>
            </a:r>
            <a:r>
              <a:rPr lang="ro-RO"/>
              <a:t>, numită </a:t>
            </a:r>
            <a:r>
              <a:rPr lang="ro-RO" i="1"/>
              <a:t>tensiune nestabilizată</a:t>
            </a:r>
            <a:r>
              <a:rPr lang="ro-RO"/>
              <a:t>,</a:t>
            </a:r>
          </a:p>
          <a:p>
            <a:pPr lvl="1"/>
            <a:r>
              <a:rPr lang="ro-RO"/>
              <a:t>a curentului de sarcină </a:t>
            </a:r>
            <a:r>
              <a:rPr lang="ro-RO" i="1"/>
              <a:t>I</a:t>
            </a:r>
            <a:r>
              <a:rPr lang="ro-RO" i="1" baseline="-25000"/>
              <a:t>O</a:t>
            </a:r>
            <a:r>
              <a:rPr lang="ro-RO"/>
              <a:t> şi</a:t>
            </a:r>
          </a:p>
          <a:p>
            <a:pPr lvl="1"/>
            <a:r>
              <a:rPr lang="ro-RO"/>
              <a:t>a temperaturii </a:t>
            </a:r>
            <a:r>
              <a:rPr lang="ro-RO" i="1"/>
              <a:t>T</a:t>
            </a:r>
            <a:r>
              <a:rPr lang="ro-RO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7ADE4-24DF-4797-A0F6-DD17F2566A0A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FC4D8-6F45-4C0D-8B40-9F6734E9F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4" t="12696" r="6909" b="7461"/>
          <a:stretch/>
        </p:blipFill>
        <p:spPr>
          <a:xfrm>
            <a:off x="6819903" y="3505200"/>
            <a:ext cx="5169191" cy="26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Stabilizator dual de tensiune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80B7F-B454-46A5-816F-770917EE1D2D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771EB-49D4-4AEA-B06C-B1BF1F04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07" y="2533648"/>
            <a:ext cx="6966585" cy="35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Parametrii principali ai stabilizatoarelor</a:t>
            </a:r>
            <a:endParaRPr lang="ro-RO">
              <a:solidFill>
                <a:srgbClr val="0070C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o-RO"/>
              <a:t>Stabilizarea de intrare (linie)</a:t>
            </a:r>
            <a:r>
              <a:rPr lang="en-US"/>
              <a:t>, </a:t>
            </a:r>
            <a:r>
              <a:rPr lang="en-US" b="1" i="1">
                <a:solidFill>
                  <a:srgbClr val="0070C0"/>
                </a:solidFill>
              </a:rPr>
              <a:t>S</a:t>
            </a:r>
            <a:r>
              <a:rPr lang="en-US" b="1" i="1" baseline="-25000">
                <a:solidFill>
                  <a:srgbClr val="0070C0"/>
                </a:solidFill>
              </a:rPr>
              <a:t>V</a:t>
            </a:r>
            <a:r>
              <a:rPr lang="ro-RO">
                <a:solidFill>
                  <a:srgbClr val="0070C0"/>
                </a:solidFill>
              </a:rPr>
              <a:t> - </a:t>
            </a:r>
            <a:r>
              <a:rPr lang="ro-RO" b="1">
                <a:solidFill>
                  <a:srgbClr val="0070C0"/>
                </a:solidFill>
              </a:rPr>
              <a:t>Line Regulation</a:t>
            </a:r>
          </a:p>
          <a:p>
            <a:pPr marL="624078" indent="-514350">
              <a:buFont typeface="+mj-lt"/>
              <a:buAutoNum type="arabicPeriod"/>
            </a:pPr>
            <a:r>
              <a:rPr lang="ro-RO"/>
              <a:t>Stabilizarea de sarcină</a:t>
            </a:r>
            <a:r>
              <a:rPr lang="en-US"/>
              <a:t>, </a:t>
            </a:r>
            <a:r>
              <a:rPr lang="en-US" b="1" i="1">
                <a:solidFill>
                  <a:srgbClr val="0070C0"/>
                </a:solidFill>
              </a:rPr>
              <a:t>S</a:t>
            </a:r>
            <a:r>
              <a:rPr lang="en-US" b="1" i="1" baseline="-25000">
                <a:solidFill>
                  <a:srgbClr val="0070C0"/>
                </a:solidFill>
              </a:rPr>
              <a:t>L</a:t>
            </a:r>
            <a:r>
              <a:rPr lang="ro-RO">
                <a:solidFill>
                  <a:srgbClr val="0070C0"/>
                </a:solidFill>
              </a:rPr>
              <a:t> - </a:t>
            </a:r>
            <a:r>
              <a:rPr lang="ro-RO" b="1">
                <a:solidFill>
                  <a:srgbClr val="0070C0"/>
                </a:solidFill>
              </a:rPr>
              <a:t>Load Regulation</a:t>
            </a:r>
            <a:endParaRPr lang="en-US" b="1">
              <a:solidFill>
                <a:srgbClr val="0070C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o-RO"/>
              <a:t>Rejecţia tensiunii de ondulaţie (pulsaţie) – </a:t>
            </a:r>
            <a:r>
              <a:rPr lang="en-US" b="1" i="1">
                <a:solidFill>
                  <a:srgbClr val="0070C0"/>
                </a:solidFill>
              </a:rPr>
              <a:t>RRR</a:t>
            </a:r>
            <a:r>
              <a:rPr lang="ro-RO" b="1">
                <a:solidFill>
                  <a:srgbClr val="0070C0"/>
                </a:solidFill>
              </a:rPr>
              <a:t> - Ripple Rejection</a:t>
            </a:r>
            <a:r>
              <a:rPr lang="en-US" b="1">
                <a:solidFill>
                  <a:srgbClr val="0070C0"/>
                </a:solidFill>
              </a:rPr>
              <a:t> Ratio</a:t>
            </a:r>
            <a:endParaRPr lang="ro-RO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DD320-E8D4-4F26-8429-0CC4608E79AB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1. Stabilizarea de intrare (linie) </a:t>
            </a:r>
            <a:r>
              <a:rPr lang="ro-RO" b="1" i="1">
                <a:solidFill>
                  <a:srgbClr val="0070C0"/>
                </a:solidFill>
              </a:rPr>
              <a:t>S</a:t>
            </a:r>
            <a:r>
              <a:rPr lang="ro-RO" b="1" i="1" baseline="-25000">
                <a:solidFill>
                  <a:srgbClr val="0070C0"/>
                </a:solidFill>
              </a:rPr>
              <a:t>V</a:t>
            </a:r>
            <a:r>
              <a:rPr lang="ro-RO" b="1" i="1">
                <a:solidFill>
                  <a:srgbClr val="0070C0"/>
                </a:solidFill>
              </a:rPr>
              <a:t> - </a:t>
            </a:r>
            <a:r>
              <a:rPr lang="ro-RO" b="1">
                <a:solidFill>
                  <a:srgbClr val="0070C0"/>
                </a:solidFill>
              </a:rPr>
              <a:t>Line Regulation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Reprezintă variaţia tensiunii de ieşire pentru o variaţie specificată a tensiunii de intrare, în condiţiile menţinerii constante a curentului de ieşire şi a temperaturii mediului ambiant: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Definiția alternativă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DD9E-89B8-4869-A28A-FC54FBE29BC7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34" name="Object 42"/>
              <p:cNvSpPr txBox="1"/>
              <p:nvPr/>
            </p:nvSpPr>
            <p:spPr bwMode="auto">
              <a:xfrm>
                <a:off x="4362450" y="3667919"/>
                <a:ext cx="3467100" cy="8884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33834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3667919"/>
                <a:ext cx="3467100" cy="888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5DDA7-7145-49CA-87A7-1242A555DD08}"/>
                  </a:ext>
                </a:extLst>
              </p:cNvPr>
              <p:cNvSpPr txBox="1"/>
              <p:nvPr/>
            </p:nvSpPr>
            <p:spPr>
              <a:xfrm>
                <a:off x="3204209" y="5210445"/>
                <a:ext cx="5783582" cy="8218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5DDA7-7145-49CA-87A7-1242A555D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09" y="5210445"/>
                <a:ext cx="5783582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56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2. Stabilizarea de sarcină </a:t>
            </a:r>
            <a:r>
              <a:rPr lang="ro-RO" b="1" i="1">
                <a:solidFill>
                  <a:srgbClr val="0070C0"/>
                </a:solidFill>
              </a:rPr>
              <a:t>S</a:t>
            </a:r>
            <a:r>
              <a:rPr lang="ro-RO" b="1" i="1" baseline="-25000">
                <a:solidFill>
                  <a:srgbClr val="0070C0"/>
                </a:solidFill>
              </a:rPr>
              <a:t>L</a:t>
            </a:r>
            <a:r>
              <a:rPr lang="ro-RO" b="1" i="1">
                <a:solidFill>
                  <a:srgbClr val="0070C0"/>
                </a:solidFill>
              </a:rPr>
              <a:t> </a:t>
            </a:r>
            <a:r>
              <a:rPr lang="ro-RO" b="1">
                <a:solidFill>
                  <a:srgbClr val="0070C0"/>
                </a:solidFill>
              </a:rPr>
              <a:t>– Load Regulation</a:t>
            </a:r>
          </a:p>
          <a:p>
            <a:r>
              <a:rPr lang="ro-RO"/>
              <a:t>Reprezintă variaţia tensiunii de ieşire pentru o variaţie specificată a curentului de ieşire în condiţiile menţinerii constante a tensiunii de intrare şi a temperaturii mediului ambiant: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Definiția alternativă: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C80-28DD-43A3-B7F6-599AF760F811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86" name="Object 42"/>
              <p:cNvSpPr txBox="1"/>
              <p:nvPr/>
            </p:nvSpPr>
            <p:spPr bwMode="auto">
              <a:xfrm>
                <a:off x="4243388" y="3638550"/>
                <a:ext cx="3705224" cy="89535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𝑚𝑉</m:t>
                              </m:r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31786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388" y="3638550"/>
                <a:ext cx="3705224" cy="895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411C86-59F2-4D1F-A027-0B139154A88F}"/>
                  </a:ext>
                </a:extLst>
              </p:cNvPr>
              <p:cNvSpPr/>
              <p:nvPr/>
            </p:nvSpPr>
            <p:spPr>
              <a:xfrm>
                <a:off x="3153079" y="5256658"/>
                <a:ext cx="6034857" cy="92217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411C86-59F2-4D1F-A027-0B139154A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079" y="5256658"/>
                <a:ext cx="6034857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90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1. Stabilizarea de intrare (linie) </a:t>
            </a:r>
            <a:r>
              <a:rPr lang="ro-RO" b="1" i="1">
                <a:solidFill>
                  <a:srgbClr val="0070C0"/>
                </a:solidFill>
              </a:rPr>
              <a:t>S</a:t>
            </a:r>
            <a:r>
              <a:rPr lang="ro-RO" b="1" i="1" baseline="-25000">
                <a:solidFill>
                  <a:srgbClr val="0070C0"/>
                </a:solidFill>
              </a:rPr>
              <a:t>V</a:t>
            </a:r>
            <a:r>
              <a:rPr lang="ro-RO" b="1" i="1">
                <a:solidFill>
                  <a:srgbClr val="0070C0"/>
                </a:solidFill>
              </a:rPr>
              <a:t> - </a:t>
            </a:r>
            <a:r>
              <a:rPr lang="ro-RO" b="1">
                <a:solidFill>
                  <a:srgbClr val="0070C0"/>
                </a:solidFill>
              </a:rPr>
              <a:t>Line Regulation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Reprezintă variaţia tensiunii de ieşire pentru o variaţie specificată a tensiunii de intrare, în condiţiile menţinerii constante a curentului de ieşire şi a temperaturii mediului ambiant: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Definiția alternativă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B8041-B4B9-4132-93E1-F7EB9C94A748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34" name="Object 42"/>
              <p:cNvSpPr txBox="1"/>
              <p:nvPr/>
            </p:nvSpPr>
            <p:spPr bwMode="auto">
              <a:xfrm>
                <a:off x="4362450" y="3667919"/>
                <a:ext cx="3467100" cy="8884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33834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3667919"/>
                <a:ext cx="3467100" cy="888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5DDA7-7145-49CA-87A7-1242A555DD08}"/>
                  </a:ext>
                </a:extLst>
              </p:cNvPr>
              <p:cNvSpPr txBox="1"/>
              <p:nvPr/>
            </p:nvSpPr>
            <p:spPr>
              <a:xfrm>
                <a:off x="3204209" y="5210445"/>
                <a:ext cx="5783582" cy="8218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5DDA7-7145-49CA-87A7-1242A555D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09" y="5210445"/>
                <a:ext cx="5783582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11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2. Stabilizarea de sarcină </a:t>
            </a:r>
            <a:r>
              <a:rPr lang="ro-RO" b="1" i="1">
                <a:solidFill>
                  <a:srgbClr val="0070C0"/>
                </a:solidFill>
              </a:rPr>
              <a:t>S</a:t>
            </a:r>
            <a:r>
              <a:rPr lang="ro-RO" b="1" i="1" baseline="-25000">
                <a:solidFill>
                  <a:srgbClr val="0070C0"/>
                </a:solidFill>
              </a:rPr>
              <a:t>L</a:t>
            </a:r>
            <a:r>
              <a:rPr lang="ro-RO" b="1">
                <a:solidFill>
                  <a:srgbClr val="0070C0"/>
                </a:solidFill>
              </a:rPr>
              <a:t> – Load Regulation</a:t>
            </a:r>
          </a:p>
          <a:p>
            <a:r>
              <a:rPr lang="ro-RO"/>
              <a:t>Reprezintă variaţia tensiunii de ieşire pentru o variaţie specificată a curentului de ieşire în condiţiile menţinerii constante a tensiunii de intrare şi a temperaturii mediului ambiant: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Definiția alternativă: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93163-11A4-4CA3-B30E-7773CA999D77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86" name="Object 42"/>
              <p:cNvSpPr txBox="1"/>
              <p:nvPr/>
            </p:nvSpPr>
            <p:spPr bwMode="auto">
              <a:xfrm>
                <a:off x="4243388" y="3638550"/>
                <a:ext cx="3705224" cy="89535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𝑚𝑉</m:t>
                              </m:r>
                            </m:num>
                            <m:den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31786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388" y="3638550"/>
                <a:ext cx="3705224" cy="895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411C86-59F2-4D1F-A027-0B139154A88F}"/>
                  </a:ext>
                </a:extLst>
              </p:cNvPr>
              <p:cNvSpPr/>
              <p:nvPr/>
            </p:nvSpPr>
            <p:spPr>
              <a:xfrm>
                <a:off x="2451605" y="5251187"/>
                <a:ext cx="7288790" cy="92217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den>
                          </m:f>
                        </m:e>
                      </m:d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𝑠𝑎𝑢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411C86-59F2-4D1F-A027-0B139154A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05" y="5251187"/>
                <a:ext cx="728879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2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3. Rejecţia tensiunii de ondulaţie (pulsaţie) </a:t>
            </a:r>
            <a:r>
              <a:rPr lang="ro-RO" b="1" i="1">
                <a:solidFill>
                  <a:srgbClr val="0070C0"/>
                </a:solidFill>
              </a:rPr>
              <a:t>RRR</a:t>
            </a:r>
            <a:r>
              <a:rPr lang="ro-RO" b="1">
                <a:solidFill>
                  <a:srgbClr val="0070C0"/>
                </a:solidFill>
              </a:rPr>
              <a:t> – Ripple Rejection Ratio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Reprezintă raportul exprimat în decibeli (dB) dintre valorile vârf-la-vârf ale tensiunii de ondulaţie măsurate la intrare (V</a:t>
            </a:r>
            <a:r>
              <a:rPr lang="ro-RO" baseline="-25000"/>
              <a:t>ri</a:t>
            </a:r>
            <a:r>
              <a:rPr lang="ro-RO"/>
              <a:t>), respectiv la ieşire (V</a:t>
            </a:r>
            <a:r>
              <a:rPr lang="ro-RO" baseline="-25000"/>
              <a:t>ro</a:t>
            </a:r>
            <a:r>
              <a:rPr lang="ro-RO"/>
              <a:t>), pentru o frecvenţă specificată: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365FD-73CF-49EB-9780-8AF300FD37D6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89" name="Object 1"/>
              <p:cNvSpPr txBox="1"/>
              <p:nvPr/>
            </p:nvSpPr>
            <p:spPr bwMode="auto">
              <a:xfrm>
                <a:off x="4390628" y="4214352"/>
                <a:ext cx="3410744" cy="8604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𝑅𝑅𝑅</m:t>
                      </m:r>
                      <m:r>
                        <a:rPr lang="ro-RO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o-RO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37889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628" y="4214352"/>
                <a:ext cx="3410744" cy="860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571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B2C-05D7-4E74-9562-38A21EF4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br>
              <a:rPr lang="ro-RO" sz="4000"/>
            </a:br>
            <a:r>
              <a:rPr lang="ro-RO" sz="4000"/>
              <a:t>Exemplul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A6EE-52D4-4E8E-82F5-672D446C3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Foile de catalog </a:t>
            </a:r>
            <a:r>
              <a:rPr lang="en-US"/>
              <a:t>ale </a:t>
            </a:r>
            <a:r>
              <a:rPr lang="ro-RO"/>
              <a:t>stabiliz</a:t>
            </a:r>
            <a:r>
              <a:rPr lang="en-US"/>
              <a:t>atorului de tensiune </a:t>
            </a:r>
            <a:r>
              <a:rPr lang="el-GR"/>
              <a:t>μ</a:t>
            </a:r>
            <a:r>
              <a:rPr lang="en-US"/>
              <a:t>A7805 de 5V indică faptul că</a:t>
            </a:r>
            <a:r>
              <a:rPr lang="ro-RO"/>
              <a:t> </a:t>
            </a:r>
            <a:r>
              <a:rPr lang="en-US"/>
              <a:t>de obicei </a:t>
            </a:r>
            <a:r>
              <a:rPr lang="ro-RO" i="1"/>
              <a:t>V</a:t>
            </a:r>
            <a:r>
              <a:rPr lang="ro-RO" i="1" baseline="-25000"/>
              <a:t>O</a:t>
            </a:r>
            <a:r>
              <a:rPr lang="ro-RO"/>
              <a:t> </a:t>
            </a:r>
            <a:r>
              <a:rPr lang="en-US"/>
              <a:t>se modifică cu 3mV atunci când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este variat de la 7V la 25V și cu 5mV atunci când</a:t>
            </a:r>
            <a:r>
              <a:rPr lang="ro-RO"/>
              <a:t> </a:t>
            </a:r>
            <a:r>
              <a:rPr lang="en-US" i="1"/>
              <a:t>I</a:t>
            </a:r>
            <a:r>
              <a:rPr lang="en-US" i="1" baseline="-25000"/>
              <a:t>O</a:t>
            </a:r>
            <a:r>
              <a:rPr lang="en-US"/>
              <a:t> este variat de la 0.25A la 0.75A. În plus, RRR</a:t>
            </a:r>
            <a:r>
              <a:rPr lang="en-US" baseline="-25000"/>
              <a:t>dB</a:t>
            </a:r>
            <a:r>
              <a:rPr lang="en-US"/>
              <a:t> = 78dB la 120Hz.</a:t>
            </a:r>
            <a:endParaRPr lang="ro-RO"/>
          </a:p>
          <a:p>
            <a:pPr marL="514350" indent="-514350">
              <a:buAutoNum type="alphaLcParenBoth"/>
            </a:pPr>
            <a:r>
              <a:rPr lang="en-US"/>
              <a:t>Estima</a:t>
            </a:r>
            <a:r>
              <a:rPr lang="ro-RO"/>
              <a:t>ți valorile tipice ale </a:t>
            </a:r>
            <a:r>
              <a:rPr lang="ro-RO" i="1"/>
              <a:t>S</a:t>
            </a:r>
            <a:r>
              <a:rPr lang="ro-RO" i="1" baseline="-25000"/>
              <a:t>V</a:t>
            </a:r>
            <a:r>
              <a:rPr lang="en-US"/>
              <a:t> și </a:t>
            </a:r>
            <a:r>
              <a:rPr lang="ro-RO" i="1"/>
              <a:t>S</a:t>
            </a:r>
            <a:r>
              <a:rPr lang="ro-RO" i="1" baseline="-25000"/>
              <a:t>L</a:t>
            </a:r>
            <a:r>
              <a:rPr lang="en-US"/>
              <a:t>. Care este impedanța de ieșire a</a:t>
            </a:r>
            <a:br>
              <a:rPr lang="en-US"/>
            </a:br>
            <a:r>
              <a:rPr lang="ro-RO"/>
              <a:t>stabilizatorului</a:t>
            </a:r>
            <a:r>
              <a:rPr lang="en-US"/>
              <a:t>?</a:t>
            </a:r>
            <a:endParaRPr lang="ro-RO"/>
          </a:p>
          <a:p>
            <a:pPr marL="514350" indent="-514350">
              <a:buAutoNum type="alphaLcParenBoth"/>
            </a:pPr>
            <a:r>
              <a:rPr lang="en-US"/>
              <a:t>Estimați </a:t>
            </a:r>
            <a:r>
              <a:rPr lang="ro-RO"/>
              <a:t>mărimea riplului </a:t>
            </a:r>
            <a:r>
              <a:rPr lang="en-US"/>
              <a:t>de</a:t>
            </a:r>
            <a:r>
              <a:rPr lang="ro-RO"/>
              <a:t> la</a:t>
            </a:r>
            <a:r>
              <a:rPr lang="en-US"/>
              <a:t> ieșire </a:t>
            </a:r>
            <a:r>
              <a:rPr lang="en-US" i="1"/>
              <a:t>V</a:t>
            </a:r>
            <a:r>
              <a:rPr lang="en-US" i="1" baseline="-25000"/>
              <a:t>ro</a:t>
            </a:r>
            <a:r>
              <a:rPr lang="en-US"/>
              <a:t> pentru fiecare volt de </a:t>
            </a:r>
            <a:r>
              <a:rPr lang="ro-RO"/>
              <a:t>riplu la intrare </a:t>
            </a:r>
            <a:r>
              <a:rPr lang="en-US" i="1"/>
              <a:t>V</a:t>
            </a:r>
            <a:r>
              <a:rPr lang="en-US" i="1" baseline="-25000"/>
              <a:t>ri</a:t>
            </a:r>
            <a:r>
              <a:rPr lang="en-US"/>
              <a:t>. </a:t>
            </a:r>
            <a:br>
              <a:rPr lang="en-US"/>
            </a:b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B527-E6B0-4928-A6AD-D26BE989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5573-0AE2-43F4-97DE-253A94FD685B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95DFA-2F65-4F2E-A4D6-21BBE476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F4D2-8BE1-4F89-AE33-F6589C8F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4405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8C0F-84B4-4081-96F2-4F0975AA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br>
              <a:rPr lang="ro-RO" sz="4000"/>
            </a:br>
            <a:r>
              <a:rPr lang="ro-RO" sz="4000"/>
              <a:t>Exemplul 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388CD-46DD-4E26-A07E-723E89D7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o-RO" sz="2400"/>
              <a:t>Stabilizarea de linie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sau în exprimarea alternativă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Stabilizarea de sarcină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ro-RO" sz="2400"/>
              <a:t>sau în exprimarea alternativă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B1AE-7885-481E-BF08-314326BC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F6C8-4B0D-4A0C-BBF8-369B06C54993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5120-8F33-41C1-B257-8B575E07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AE7A-603B-45B6-BC56-C99E850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28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F6078-A6EC-447F-A936-DAA09E772F9F}"/>
                  </a:ext>
                </a:extLst>
              </p:cNvPr>
              <p:cNvSpPr/>
              <p:nvPr/>
            </p:nvSpPr>
            <p:spPr>
              <a:xfrm>
                <a:off x="1591849" y="2169636"/>
                <a:ext cx="4289379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=0,17</m:t>
                      </m:r>
                      <m:f>
                        <m:fPr>
                          <m:type m:val="lin"/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F6078-A6EC-447F-A936-DAA09E772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49" y="2169636"/>
                <a:ext cx="4289379" cy="7208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902C0C-EF93-448C-81D7-EC85520703EE}"/>
                  </a:ext>
                </a:extLst>
              </p:cNvPr>
              <p:cNvSpPr/>
              <p:nvPr/>
            </p:nvSpPr>
            <p:spPr>
              <a:xfrm>
                <a:off x="1591849" y="3118052"/>
                <a:ext cx="9567764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ro-R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ro-RO" sz="2000" i="1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ro-R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0,17</m:t>
                          </m:r>
                          <m:f>
                            <m:fPr>
                              <m:type m:val="lin"/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𝑚𝑉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0,17×</m:t>
                          </m:r>
                          <m:sSup>
                            <m:sSup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=0,0033</m:t>
                      </m:r>
                      <m:f>
                        <m:fPr>
                          <m:type m:val="lin"/>
                          <m:ctrlP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o-RO" sz="200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902C0C-EF93-448C-81D7-EC8552070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49" y="3118052"/>
                <a:ext cx="9567764" cy="790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EF12A9-7E7C-42AF-B2CB-147485B964CB}"/>
                  </a:ext>
                </a:extLst>
              </p:cNvPr>
              <p:cNvSpPr/>
              <p:nvPr/>
            </p:nvSpPr>
            <p:spPr>
              <a:xfrm>
                <a:off x="1591849" y="4135654"/>
                <a:ext cx="4599657" cy="7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0,75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−0,25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type m:val="lin"/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EF12A9-7E7C-42AF-B2CB-147485B96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49" y="4135654"/>
                <a:ext cx="4599657" cy="729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3CEB2E-3F6C-48E2-BCAF-0E306640B80D}"/>
                  </a:ext>
                </a:extLst>
              </p:cNvPr>
              <p:cNvSpPr/>
              <p:nvPr/>
            </p:nvSpPr>
            <p:spPr>
              <a:xfrm>
                <a:off x="1591849" y="5106288"/>
                <a:ext cx="613687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num>
                            <m:den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f>
                            <m:fPr>
                              <m:type m:val="lin"/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𝑚𝑉</m:t>
                              </m:r>
                            </m:num>
                            <m:den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ro-RO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  <m:f>
                        <m:fPr>
                          <m:type m:val="lin"/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3CEB2E-3F6C-48E2-BCAF-0E306640B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49" y="5106288"/>
                <a:ext cx="6136872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41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738B-A87E-48DD-AA92-C43C1B53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br>
              <a:rPr lang="ro-RO" sz="4000"/>
            </a:br>
            <a:r>
              <a:rPr lang="ro-RO" sz="4000"/>
              <a:t>Exemplul 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4148-0E3F-4D3F-85C3-27CA2FF5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Parametrul </a:t>
            </a:r>
            <a:r>
              <a:rPr lang="ro-RO" sz="2400" i="1"/>
              <a:t>S</a:t>
            </a:r>
            <a:r>
              <a:rPr lang="ro-RO" sz="2400" i="1" baseline="-25000"/>
              <a:t>L</a:t>
            </a:r>
            <a:r>
              <a:rPr lang="ro-RO" sz="2400"/>
              <a:t> reprezintă chiar rezistența de ieșire a stabilizatorului</a:t>
            </a:r>
          </a:p>
          <a:p>
            <a:endParaRPr lang="ro-RO" sz="2400"/>
          </a:p>
          <a:p>
            <a:pPr marL="514350" indent="-514350">
              <a:buAutoNum type="alphaLcParenBoth"/>
            </a:pPr>
            <a:endParaRPr lang="ro-RO" sz="2400"/>
          </a:p>
          <a:p>
            <a:pPr marL="514350" indent="-514350">
              <a:buFont typeface="+mj-lt"/>
              <a:buAutoNum type="alphaLcParenR" startAt="2"/>
            </a:pPr>
            <a:r>
              <a:rPr lang="ro-RO" sz="2400"/>
              <a:t>Din relația parametrului </a:t>
            </a:r>
            <a:r>
              <a:rPr lang="ro-RO" sz="2400" i="1"/>
              <a:t>RRR</a:t>
            </a:r>
            <a:r>
              <a:rPr lang="ro-RO" sz="2400"/>
              <a:t> rezultă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37BC9-C89F-43B5-B740-6ED541CA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4E36-1AC2-4D4F-AAC5-B7031FBC1FE1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4DA8-CCD1-4BC1-919D-89A6F9CE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41C02-8BEB-4CB9-B13C-5DA16EE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29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1E595E-42DD-403C-A53C-19E87ED521BD}"/>
                  </a:ext>
                </a:extLst>
              </p:cNvPr>
              <p:cNvSpPr txBox="1"/>
              <p:nvPr/>
            </p:nvSpPr>
            <p:spPr>
              <a:xfrm>
                <a:off x="1362075" y="2324100"/>
                <a:ext cx="2110321" cy="630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1E595E-42DD-403C-A53C-19E87ED52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2324100"/>
                <a:ext cx="2110321" cy="630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B69C82-EA8C-4F48-A50C-FD0BAB26F72C}"/>
                  </a:ext>
                </a:extLst>
              </p:cNvPr>
              <p:cNvSpPr/>
              <p:nvPr/>
            </p:nvSpPr>
            <p:spPr>
              <a:xfrm>
                <a:off x="1257300" y="3738335"/>
                <a:ext cx="809625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𝑅𝑅𝑅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ro-RO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o-RO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ro-RO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𝑟𝑜</m:t>
                          </m:r>
                        </m:sub>
                      </m:sSub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𝑅𝑅𝑅</m:t>
                                      </m:r>
                                    </m:e>
                                    <m:sub>
                                      <m:r>
                                        <a:rPr lang="ro-RO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78</m:t>
                                  </m:r>
                                </m:num>
                                <m:den>
                                  <m:r>
                                    <a:rPr lang="ro-RO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o-RO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3,9</m:t>
                              </m:r>
                            </m:sup>
                          </m:sSup>
                        </m:den>
                      </m:f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=0,126</m:t>
                      </m:r>
                      <m:r>
                        <a:rPr lang="ro-RO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B69C82-EA8C-4F48-A50C-FD0BAB26F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738335"/>
                <a:ext cx="8096250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04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Conectat între redresor+filtru şi sarcină, stabilizatorul transformă sursa de tensiune nestabilizată într-o </a:t>
            </a:r>
            <a:r>
              <a:rPr lang="ro-RO" b="1"/>
              <a:t>sursă de tensiune stabilizată</a:t>
            </a:r>
            <a:r>
              <a:rPr lang="ro-RO"/>
              <a:t>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C9822-293F-4867-906D-8F1C3EE3E73A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AC2E0-9C87-45C2-AA12-87D57FFDD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" t="9381" r="1991" b="15571"/>
          <a:stretch/>
        </p:blipFill>
        <p:spPr>
          <a:xfrm>
            <a:off x="1849095" y="3429000"/>
            <a:ext cx="8493809" cy="1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3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br>
              <a:rPr lang="ro-RO" sz="4000"/>
            </a:br>
            <a:r>
              <a:rPr lang="ro-RO" sz="4000"/>
              <a:t>Exemplul 2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La </a:t>
            </a:r>
            <a:r>
              <a:rPr lang="en-US"/>
              <a:t>stabilizatorul </a:t>
            </a:r>
            <a:r>
              <a:rPr lang="ro-RO"/>
              <a:t>LM723, pentru o variaţie a frecvenţei de la 50Hz la 10kHz, </a:t>
            </a:r>
            <a:r>
              <a:rPr lang="ro-RO" i="1"/>
              <a:t>R</a:t>
            </a:r>
            <a:r>
              <a:rPr lang="en-US" i="1"/>
              <a:t>R</a:t>
            </a:r>
            <a:r>
              <a:rPr lang="ro-RO" i="1"/>
              <a:t>R</a:t>
            </a:r>
            <a:r>
              <a:rPr lang="ro-RO"/>
              <a:t> (tipic) este</a:t>
            </a:r>
            <a:r>
              <a:rPr lang="en-US"/>
              <a:t>:</a:t>
            </a:r>
          </a:p>
          <a:p>
            <a:pPr lvl="1"/>
            <a:r>
              <a:rPr lang="ro-RO"/>
              <a:t>74dB</a:t>
            </a:r>
            <a:r>
              <a:rPr lang="en-US"/>
              <a:t>,</a:t>
            </a:r>
            <a:r>
              <a:rPr lang="ro-RO"/>
              <a:t> fără condensator de decuplare </a:t>
            </a:r>
            <a:br>
              <a:rPr lang="ro-RO"/>
            </a:br>
            <a:r>
              <a:rPr lang="ro-RO"/>
              <a:t>a tensiunii de referinţă </a:t>
            </a:r>
            <a:r>
              <a:rPr lang="ro-RO" i="1"/>
              <a:t>V</a:t>
            </a:r>
            <a:r>
              <a:rPr lang="ro-RO" i="1" baseline="-25000"/>
              <a:t>REF</a:t>
            </a:r>
            <a:r>
              <a:rPr lang="ro-RO"/>
              <a:t>,</a:t>
            </a:r>
            <a:endParaRPr lang="en-US"/>
          </a:p>
          <a:p>
            <a:pPr lvl="1"/>
            <a:r>
              <a:rPr lang="ro-RO"/>
              <a:t>86dB</a:t>
            </a:r>
            <a:r>
              <a:rPr lang="en-US"/>
              <a:t>,</a:t>
            </a:r>
            <a:r>
              <a:rPr lang="ro-RO"/>
              <a:t> cu un condensator de decuplare </a:t>
            </a:r>
            <a:br>
              <a:rPr lang="ro-RO"/>
            </a:br>
            <a:r>
              <a:rPr lang="ro-RO"/>
              <a:t>de 5uF.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136BF-579B-4FB2-862D-9C4DE6A96AB7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13" y="2261261"/>
            <a:ext cx="411287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890869" y="4425676"/>
            <a:ext cx="8382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669132" y="3581725"/>
            <a:ext cx="1339268" cy="923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0A0ACB-71BC-47C4-95D2-273DA307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51" y="5502647"/>
            <a:ext cx="10431922" cy="5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1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/>
              <a:t>Alţi parametri ai stabilizatoarelor ce se găsesc în foile de catalog:</a:t>
            </a:r>
            <a:endParaRPr lang="en-US"/>
          </a:p>
          <a:p>
            <a:pPr lvl="1"/>
            <a:r>
              <a:rPr lang="ro-RO"/>
              <a:t>Coeficientul de temperatură al tensiunii de ieşire, K</a:t>
            </a:r>
            <a:r>
              <a:rPr lang="ro-RO" baseline="-25000"/>
              <a:t>T</a:t>
            </a:r>
            <a:r>
              <a:rPr lang="ro-RO"/>
              <a:t> [%/°C]</a:t>
            </a:r>
            <a:endParaRPr lang="en-US"/>
          </a:p>
          <a:p>
            <a:pPr lvl="1"/>
            <a:r>
              <a:rPr lang="ro-RO"/>
              <a:t>Stabilitatea pe termen lung, LTS [%/1000ore]</a:t>
            </a:r>
            <a:endParaRPr lang="en-US"/>
          </a:p>
          <a:p>
            <a:pPr lvl="1"/>
            <a:r>
              <a:rPr lang="ro-RO"/>
              <a:t>Curentul de scurtcircuit</a:t>
            </a:r>
            <a:endParaRPr lang="en-US"/>
          </a:p>
          <a:p>
            <a:pPr lvl="1"/>
            <a:r>
              <a:rPr lang="ro-RO"/>
              <a:t>Tensiunea de referinţă</a:t>
            </a:r>
            <a:endParaRPr lang="en-US"/>
          </a:p>
          <a:p>
            <a:pPr lvl="1"/>
            <a:r>
              <a:rPr lang="ro-RO"/>
              <a:t>Tensiunea de zgomot la ieşire</a:t>
            </a:r>
            <a:endParaRPr lang="en-US"/>
          </a:p>
          <a:p>
            <a:pPr lvl="1"/>
            <a:r>
              <a:rPr lang="ro-RO"/>
              <a:t>Domeniul tensiunii de intrare</a:t>
            </a:r>
            <a:endParaRPr lang="en-US"/>
          </a:p>
          <a:p>
            <a:pPr lvl="1"/>
            <a:r>
              <a:rPr lang="ro-RO"/>
              <a:t>Domeniul tensiunii de ieşire</a:t>
            </a:r>
            <a:endParaRPr lang="en-US"/>
          </a:p>
          <a:p>
            <a:pPr lvl="1"/>
            <a:r>
              <a:rPr lang="ro-RO"/>
              <a:t>Tensiunea diferenţă intrare-ieşire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BC235-19CB-43CC-943F-A9DDD559959D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/>
              <a:t>Observaţie:</a:t>
            </a:r>
            <a:r>
              <a:rPr lang="ro-RO"/>
              <a:t> la acţiunea simultană a tuturor factorilor perturbatori, variaţia tensiunii de ieşire se poate aproxima prin relaţia:</a:t>
            </a: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unde </a:t>
            </a:r>
            <a:r>
              <a:rPr lang="en-US"/>
              <a:t>parametrul </a:t>
            </a:r>
            <a:r>
              <a:rPr lang="ro-RO"/>
              <a:t>„timp”</a:t>
            </a:r>
            <a:r>
              <a:rPr lang="en-US"/>
              <a:t> reprezint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timpul măsurat din momentul punerii în funcţiune a stabilizatorului.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2ECFC-D6BB-49BD-821C-711734122AA3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3" name="Object 1"/>
              <p:cNvSpPr txBox="1"/>
              <p:nvPr/>
            </p:nvSpPr>
            <p:spPr bwMode="auto">
              <a:xfrm>
                <a:off x="1385887" y="2933700"/>
                <a:ext cx="9420225" cy="838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𝐿𝑇𝑆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timp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m:rPr>
                                  <m:nor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ore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38913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887" y="2933700"/>
                <a:ext cx="9420225" cy="838200"/>
              </a:xfrm>
              <a:prstGeom prst="rect">
                <a:avLst/>
              </a:prstGeom>
              <a:blipFill>
                <a:blip r:embed="rId2"/>
                <a:stretch>
                  <a:fillRect b="-14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6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A206-8ACD-401F-A4D0-8B53BD38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4000"/>
              <a:t>Probleme</a:t>
            </a:r>
            <a:br>
              <a:rPr lang="ro-RO" sz="4000"/>
            </a:br>
            <a:r>
              <a:rPr lang="ro-RO" sz="4000"/>
              <a:t>P1.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73EA-12DE-48BE-B883-277F2108E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/>
              <a:t>Stabilizatorul serie din figură este realizat cu AO de tipul 741. Să se determine: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400"/>
              <a:t>Valoarea tensiunii de ieșire, V</a:t>
            </a:r>
            <a:r>
              <a:rPr lang="ro-RO" sz="2400" baseline="-25000"/>
              <a:t>O</a:t>
            </a:r>
            <a:r>
              <a:rPr lang="ro-RO" sz="240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400"/>
              <a:t>Valoarea curentului </a:t>
            </a:r>
            <a:br>
              <a:rPr lang="ro-RO" sz="2400"/>
            </a:br>
            <a:r>
              <a:rPr lang="ro-RO" sz="2400"/>
              <a:t>de sarcină, I</a:t>
            </a:r>
            <a:r>
              <a:rPr lang="ro-RO" sz="2400" baseline="-25000"/>
              <a:t>O</a:t>
            </a:r>
            <a:r>
              <a:rPr lang="ro-RO" sz="240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400"/>
              <a:t>Valoarea curentului </a:t>
            </a:r>
            <a:br>
              <a:rPr lang="ro-RO" sz="2400"/>
            </a:br>
            <a:r>
              <a:rPr lang="ro-RO" sz="2400"/>
              <a:t>prin dioda zener, I</a:t>
            </a:r>
            <a:r>
              <a:rPr lang="ro-RO" sz="2400" baseline="-25000"/>
              <a:t>Z</a:t>
            </a:r>
            <a:r>
              <a:rPr lang="ro-RO" sz="240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400"/>
              <a:t>Valoarea puterii disipate</a:t>
            </a:r>
            <a:br>
              <a:rPr lang="ro-RO" sz="2400"/>
            </a:br>
            <a:r>
              <a:rPr lang="ro-RO" sz="2400"/>
              <a:t>de tranzistorul Q1 dacă</a:t>
            </a:r>
            <a:br>
              <a:rPr lang="ro-RO" sz="2400"/>
            </a:br>
            <a:r>
              <a:rPr lang="ro-RO" sz="2400"/>
              <a:t>R</a:t>
            </a:r>
            <a:r>
              <a:rPr lang="ro-RO" sz="2400" baseline="-25000"/>
              <a:t>L</a:t>
            </a:r>
            <a:r>
              <a:rPr lang="ro-RO" sz="2400"/>
              <a:t>=30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Ω.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4D721-34F7-4B29-9494-6FD0D90C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202-AAF1-4DEB-92DA-7C818C26284B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C26E-35AC-4FD6-83F9-D8B9AF57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877B4-7DDB-46A4-87E3-39B48F2C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33922-571B-45F1-B0C1-A1ED9D64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14" y="2952919"/>
            <a:ext cx="6326886" cy="34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C06-79D0-4339-BAD3-2471EED6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4000"/>
              <a:t>Probleme</a:t>
            </a:r>
            <a:br>
              <a:rPr lang="ro-RO" sz="4000"/>
            </a:br>
            <a:r>
              <a:rPr lang="ro-RO" sz="4000"/>
              <a:t>P1. Rezolvare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D687-0CB7-459F-A160-A9E2F398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o-RO" i="1"/>
              <a:t>V</a:t>
            </a:r>
            <a:r>
              <a:rPr lang="ro-RO" i="1" baseline="-25000"/>
              <a:t>O</a:t>
            </a:r>
            <a:r>
              <a:rPr lang="ro-RO"/>
              <a:t> se determină aplicând relația</a:t>
            </a:r>
          </a:p>
          <a:p>
            <a:pPr marL="457200" indent="-457200">
              <a:buFont typeface="+mj-lt"/>
              <a:buAutoNum type="alphaLcParenR"/>
            </a:pPr>
            <a:endParaRPr lang="ro-RO"/>
          </a:p>
          <a:p>
            <a:pPr marL="457200" indent="-457200">
              <a:buFont typeface="+mj-lt"/>
              <a:buAutoNum type="alphaLcParenR"/>
            </a:pPr>
            <a:endParaRPr lang="ro-RO"/>
          </a:p>
          <a:p>
            <a:pPr marL="457200" indent="-457200">
              <a:buFont typeface="+mj-lt"/>
              <a:buAutoNum type="alphaLcParenR"/>
            </a:pPr>
            <a:r>
              <a:rPr lang="ro-RO"/>
              <a:t>În aceste condiții, </a:t>
            </a:r>
            <a:r>
              <a:rPr lang="ro-RO" i="1"/>
              <a:t>I</a:t>
            </a:r>
            <a:r>
              <a:rPr lang="ro-RO" i="1" baseline="-25000"/>
              <a:t>L</a:t>
            </a:r>
            <a:r>
              <a:rPr lang="ro-RO"/>
              <a:t> este</a:t>
            </a:r>
          </a:p>
          <a:p>
            <a:pPr marL="457200" indent="-457200">
              <a:buFont typeface="+mj-lt"/>
              <a:buAutoNum type="alphaLcParenR"/>
            </a:pPr>
            <a:endParaRPr lang="ro-RO"/>
          </a:p>
          <a:p>
            <a:pPr marL="0" indent="0">
              <a:buNone/>
            </a:pPr>
            <a:endParaRPr lang="ro-RO"/>
          </a:p>
          <a:p>
            <a:pPr marL="514350" indent="-514350">
              <a:buFont typeface="+mj-lt"/>
              <a:buAutoNum type="alphaLcParenR" startAt="3"/>
            </a:pPr>
            <a:r>
              <a:rPr lang="ro-RO"/>
              <a:t>Curentul </a:t>
            </a:r>
            <a:r>
              <a:rPr lang="ro-RO" i="1"/>
              <a:t>I</a:t>
            </a:r>
            <a:r>
              <a:rPr lang="ro-RO" i="1" baseline="-25000"/>
              <a:t>z</a:t>
            </a:r>
            <a:r>
              <a:rPr lang="ro-RO"/>
              <a:t> se exprimă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55B94-F991-4E8F-8046-2659123C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3B5C-CEB4-44B6-A0D7-38D549C3DFF3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2AF1-0EAB-4394-A00F-F6ED0A24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BF51A-F656-4965-8B15-4D82BDA2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E6AC4D01-EBF4-441A-9FCB-69A9AF740CBD}"/>
                  </a:ext>
                </a:extLst>
              </p:cNvPr>
              <p:cNvSpPr txBox="1"/>
              <p:nvPr/>
            </p:nvSpPr>
            <p:spPr>
              <a:xfrm>
                <a:off x="1282698" y="2470319"/>
                <a:ext cx="6654801" cy="965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⋅6.8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=14.96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≅15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E6AC4D01-EBF4-441A-9FCB-69A9AF74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98" y="2470319"/>
                <a:ext cx="6654801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668929BF-D908-4F72-8C5D-F5795749C919}"/>
                  </a:ext>
                </a:extLst>
              </p:cNvPr>
              <p:cNvSpPr txBox="1"/>
              <p:nvPr/>
            </p:nvSpPr>
            <p:spPr>
              <a:xfrm>
                <a:off x="1282698" y="3942641"/>
                <a:ext cx="4241800" cy="863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668929BF-D908-4F72-8C5D-F5795749C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98" y="3942641"/>
                <a:ext cx="4241800" cy="86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8327137B-B932-448E-9F9B-721F4450DA43}"/>
                  </a:ext>
                </a:extLst>
              </p:cNvPr>
              <p:cNvSpPr txBox="1"/>
              <p:nvPr/>
            </p:nvSpPr>
            <p:spPr>
              <a:xfrm>
                <a:off x="1282698" y="5470525"/>
                <a:ext cx="4597400" cy="863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−6.8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=5.5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8327137B-B932-448E-9F9B-721F4450D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98" y="5470525"/>
                <a:ext cx="4597400" cy="863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4FC6DA0-E0B3-4261-8201-231C06820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114" y="2952919"/>
            <a:ext cx="6326886" cy="34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3781-B11E-416E-933D-D46FCA5D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Probleme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7C31-DE39-46EC-ABFA-AB5D885DB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4"/>
            </a:pPr>
            <a:r>
              <a:rPr lang="ro-RO"/>
              <a:t>Curentul de sarcină devine în aceste condiții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EA32-D7BE-49A6-9F29-9A60A2A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AE93-5066-4164-A35A-97F3CD17F0AF}" type="datetime1">
              <a:rPr lang="en-US" smtClean="0"/>
              <a:t>6/3/2020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67E7-E925-4822-BFE0-D592D1D8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12 -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08EF-4053-45BE-BCAD-68545C33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35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8F1B83-D515-482F-B86E-90E6FD926056}"/>
                  </a:ext>
                </a:extLst>
              </p:cNvPr>
              <p:cNvSpPr/>
              <p:nvPr/>
            </p:nvSpPr>
            <p:spPr>
              <a:xfrm>
                <a:off x="1302421" y="2418753"/>
                <a:ext cx="3856825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lang="ro-RO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a:rPr lang="ro-RO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8F1B83-D515-482F-B86E-90E6FD926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21" y="2418753"/>
                <a:ext cx="3856825" cy="727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CDEC73-B3F3-43CF-B39E-25D132F2F651}"/>
                  </a:ext>
                </a:extLst>
              </p:cNvPr>
              <p:cNvSpPr txBox="1"/>
              <p:nvPr/>
            </p:nvSpPr>
            <p:spPr>
              <a:xfrm>
                <a:off x="1421635" y="3267818"/>
                <a:ext cx="1576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CDEC73-B3F3-43CF-B39E-25D132F2F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35" y="3267818"/>
                <a:ext cx="1576329" cy="307777"/>
              </a:xfrm>
              <a:prstGeom prst="rect">
                <a:avLst/>
              </a:prstGeom>
              <a:blipFill>
                <a:blip r:embed="rId4"/>
                <a:stretch>
                  <a:fillRect l="-3089" r="-1158" b="-1568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83AD37-3E8F-4689-8688-B900192A53CC}"/>
                  </a:ext>
                </a:extLst>
              </p:cNvPr>
              <p:cNvSpPr txBox="1"/>
              <p:nvPr/>
            </p:nvSpPr>
            <p:spPr>
              <a:xfrm>
                <a:off x="1421635" y="3862794"/>
                <a:ext cx="37597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83AD37-3E8F-4689-8688-B900192A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35" y="3862794"/>
                <a:ext cx="3759747" cy="307777"/>
              </a:xfrm>
              <a:prstGeom prst="rect">
                <a:avLst/>
              </a:prstGeom>
              <a:blipFill>
                <a:blip r:embed="rId5"/>
                <a:stretch>
                  <a:fillRect l="-972" r="-972" b="-16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19A69B-DA4F-430F-B311-1CC408089342}"/>
                  </a:ext>
                </a:extLst>
              </p:cNvPr>
              <p:cNvSpPr txBox="1"/>
              <p:nvPr/>
            </p:nvSpPr>
            <p:spPr>
              <a:xfrm>
                <a:off x="1421635" y="4457770"/>
                <a:ext cx="2710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19A69B-DA4F-430F-B311-1CC408089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35" y="4457770"/>
                <a:ext cx="2710742" cy="307777"/>
              </a:xfrm>
              <a:prstGeom prst="rect">
                <a:avLst/>
              </a:prstGeom>
              <a:blipFill>
                <a:blip r:embed="rId6"/>
                <a:stretch>
                  <a:fillRect l="-1573" r="-1573" b="-1568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1792F2E-C51D-42B5-92C2-C116CC1F4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114" y="2958823"/>
            <a:ext cx="6326886" cy="34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Stabilizatoarele realizate cu AO sunt </a:t>
            </a:r>
            <a:r>
              <a:rPr lang="ro-RO" b="1">
                <a:solidFill>
                  <a:srgbClr val="FF0000"/>
                </a:solidFill>
              </a:rPr>
              <a:t>stabilizatoare serie cu reacţie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5D2C1-ADF6-4A9A-859F-4C90E1B3D076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41435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Elemente componente:</a:t>
            </a:r>
          </a:p>
          <a:p>
            <a:r>
              <a:rPr lang="en-US" sz="2400" b="1"/>
              <a:t>ERS</a:t>
            </a:r>
            <a:r>
              <a:rPr lang="en-US" sz="2400"/>
              <a:t> = element de rglare serie</a:t>
            </a:r>
          </a:p>
          <a:p>
            <a:r>
              <a:rPr lang="en-US" sz="2400" b="1"/>
              <a:t>COMP</a:t>
            </a:r>
            <a:r>
              <a:rPr lang="en-US" sz="2400"/>
              <a:t> = circuit de comparare</a:t>
            </a:r>
          </a:p>
          <a:p>
            <a:r>
              <a:rPr lang="en-US" sz="2400" b="1"/>
              <a:t>CE</a:t>
            </a:r>
            <a:r>
              <a:rPr lang="en-US" sz="2400"/>
              <a:t> = circuit de e</a:t>
            </a:r>
            <a:r>
              <a:rPr lang="ro-RO" sz="2400"/>
              <a:t>ș</a:t>
            </a:r>
            <a:r>
              <a:rPr lang="en-US" sz="2400"/>
              <a:t>antionare</a:t>
            </a:r>
          </a:p>
          <a:p>
            <a:r>
              <a:rPr lang="en-US" sz="2400" b="1"/>
              <a:t>REF</a:t>
            </a:r>
            <a:r>
              <a:rPr lang="en-US" sz="2400"/>
              <a:t> = referin</a:t>
            </a:r>
            <a:r>
              <a:rPr lang="ro-RO" sz="2400"/>
              <a:t>ț</a:t>
            </a:r>
            <a:r>
              <a:rPr lang="en-US" sz="2400"/>
              <a:t>a de tensiune</a:t>
            </a:r>
            <a:endParaRPr lang="ro-RO" sz="2400"/>
          </a:p>
          <a:p>
            <a:endParaRPr lang="ro-RO" sz="2400"/>
          </a:p>
          <a:p>
            <a:r>
              <a:rPr lang="ro-RO" sz="2400" b="1"/>
              <a:t>V</a:t>
            </a:r>
            <a:r>
              <a:rPr lang="ro-RO" sz="2400" b="1" baseline="-25000"/>
              <a:t>I</a:t>
            </a:r>
            <a:r>
              <a:rPr lang="ro-RO" sz="2400"/>
              <a:t> = tensiunea nestabilizată</a:t>
            </a:r>
          </a:p>
          <a:p>
            <a:r>
              <a:rPr lang="ro-RO" sz="2400" b="1"/>
              <a:t>V</a:t>
            </a:r>
            <a:r>
              <a:rPr lang="ro-RO" sz="2400" b="1" baseline="-25000"/>
              <a:t>O</a:t>
            </a:r>
            <a:r>
              <a:rPr lang="ro-RO" sz="2400"/>
              <a:t> = tensiunea stabilizată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52600" y="5770183"/>
            <a:ext cx="45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solidFill>
                  <a:srgbClr val="0070C0"/>
                </a:solidFill>
              </a:rPr>
              <a:t>Schema bloc a stabilizatorului serie cu reacţie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BBD741-90C8-4A3D-A718-CDF27BC8A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5" t="7349" r="8355" b="8923"/>
          <a:stretch/>
        </p:blipFill>
        <p:spPr>
          <a:xfrm>
            <a:off x="1447799" y="2417383"/>
            <a:ext cx="5250737" cy="34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Stabilizator paralel cu reacţie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1A71B-56AF-40E1-83D8-3FCCB160B0BA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2969" y="2247353"/>
            <a:ext cx="461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Elemente componente: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ER</a:t>
            </a:r>
            <a:r>
              <a:rPr lang="ro-RO" sz="2400" b="1"/>
              <a:t>P</a:t>
            </a:r>
            <a:r>
              <a:rPr lang="en-US" sz="2400"/>
              <a:t> = element de rglare </a:t>
            </a:r>
            <a:r>
              <a:rPr lang="ro-RO" sz="2400"/>
              <a:t>paralel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COMP</a:t>
            </a:r>
            <a:r>
              <a:rPr lang="en-US" sz="2400"/>
              <a:t> = circuit de comparare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CE</a:t>
            </a:r>
            <a:r>
              <a:rPr lang="en-US" sz="2400"/>
              <a:t> = circuit de esantionare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REF</a:t>
            </a:r>
            <a:r>
              <a:rPr lang="en-US" sz="2400"/>
              <a:t> = referinta de tensiune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293151"/>
            <a:ext cx="487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solidFill>
                  <a:srgbClr val="0070C0"/>
                </a:solidFill>
              </a:rPr>
              <a:t>Schema bloc a stabilizatorului paralel cu reacţie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656847-3EE2-4A4A-BDA2-F4719671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4" y="2314778"/>
            <a:ext cx="6182106" cy="30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Schema de principiu a unui stabilizator de tensiune serie realizat cu AO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0F133-E6BC-4A57-A7D7-567D19A83AC8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1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1000" y="3475672"/>
            <a:ext cx="2802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Descriere: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ERS</a:t>
            </a:r>
            <a:r>
              <a:rPr lang="en-US" sz="2400"/>
              <a:t> = Q</a:t>
            </a:r>
            <a:r>
              <a:rPr lang="en-US" sz="2400" baseline="-25000"/>
              <a:t>1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REF</a:t>
            </a:r>
            <a:r>
              <a:rPr lang="en-US" sz="2400"/>
              <a:t> = R</a:t>
            </a:r>
            <a:r>
              <a:rPr lang="en-US" sz="2400" baseline="-25000"/>
              <a:t>1</a:t>
            </a:r>
            <a:r>
              <a:rPr lang="ro-RO" sz="2400"/>
              <a:t>, </a:t>
            </a:r>
            <a:r>
              <a:rPr lang="en-US" sz="2400"/>
              <a:t>D</a:t>
            </a:r>
            <a:r>
              <a:rPr lang="en-US" sz="2400" baseline="-25000"/>
              <a:t>1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COMP</a:t>
            </a:r>
            <a:r>
              <a:rPr lang="en-US" sz="2400"/>
              <a:t> = 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CE</a:t>
            </a:r>
            <a:r>
              <a:rPr lang="en-US" sz="2400"/>
              <a:t> = R</a:t>
            </a:r>
            <a:r>
              <a:rPr lang="en-US" sz="2400" baseline="-25000"/>
              <a:t>2</a:t>
            </a:r>
            <a:r>
              <a:rPr lang="ro-RO" sz="2400"/>
              <a:t>, </a:t>
            </a:r>
            <a:r>
              <a:rPr lang="en-US" sz="2400"/>
              <a:t>R</a:t>
            </a:r>
            <a:r>
              <a:rPr lang="en-US" sz="2400" baseline="-25000"/>
              <a:t>3</a:t>
            </a:r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B30B3-D7BD-42C8-9D90-26C7B289B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5" t="7349" r="8355" b="8923"/>
          <a:stretch/>
        </p:blipFill>
        <p:spPr>
          <a:xfrm>
            <a:off x="9507706" y="86137"/>
            <a:ext cx="2590824" cy="1680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AEC40-7E42-40C9-9B83-3E229789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67" y="2819417"/>
            <a:ext cx="5602986" cy="30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3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>
                <a:solidFill>
                  <a:srgbClr val="0070C0"/>
                </a:solidFill>
              </a:rPr>
              <a:t>Schema de principiu a unui stabilizator de tensiune realizat cu AO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DB004-CF57-4ACE-BE57-4BD306E101D0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7826" y="5535658"/>
            <a:ext cx="845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/>
              <a:t>Observaţie:</a:t>
            </a:r>
            <a:r>
              <a:rPr lang="ro-RO" sz="2400"/>
              <a:t>  </a:t>
            </a:r>
            <a:r>
              <a:rPr lang="en-GB" sz="2400"/>
              <a:t>Ansamblul AO – Q1 se comportă ca un AO de putere</a:t>
            </a:r>
            <a:r>
              <a:rPr lang="ro-RO" sz="2400" b="1"/>
              <a:t>.</a:t>
            </a:r>
            <a:endParaRPr lang="en-US" sz="240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1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09651" y="3529156"/>
            <a:ext cx="136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de unde</a:t>
            </a:r>
            <a:endParaRPr lang="en-US" sz="24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C480B-EB4F-496E-8913-8F716FC9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4" y="2318766"/>
            <a:ext cx="5602986" cy="3025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B7709C85-3A28-4B7B-BCDC-5D6F72F9D657}"/>
                  </a:ext>
                </a:extLst>
              </p:cNvPr>
              <p:cNvSpPr txBox="1"/>
              <p:nvPr/>
            </p:nvSpPr>
            <p:spPr>
              <a:xfrm>
                <a:off x="7239000" y="2576536"/>
                <a:ext cx="4457700" cy="86328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ro-RO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B7709C85-3A28-4B7B-BCDC-5D6F72F9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576536"/>
                <a:ext cx="4457700" cy="863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8C32EDE9-F98B-4A0C-9BEE-26583C46FB7A}"/>
                  </a:ext>
                </a:extLst>
              </p:cNvPr>
              <p:cNvSpPr txBox="1"/>
              <p:nvPr/>
            </p:nvSpPr>
            <p:spPr>
              <a:xfrm>
                <a:off x="7309651" y="4190003"/>
                <a:ext cx="3075296" cy="9648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8C32EDE9-F98B-4A0C-9BEE-26583C46F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651" y="4190003"/>
                <a:ext cx="3075296" cy="96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32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5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o-RO" sz="3400" b="1">
                <a:solidFill>
                  <a:srgbClr val="0070C0"/>
                </a:solidFill>
              </a:rPr>
              <a:t>Suprasarcină şi/sau scurtcircuit</a:t>
            </a:r>
            <a:endParaRPr lang="ro-RO" sz="340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o-RO" sz="3100"/>
              <a:t>În caz de suprasarcină sau scurtcircuit accidental al ieşirii la masă, curentul prin tranzistorul serie </a:t>
            </a:r>
            <a:r>
              <a:rPr lang="ro-RO" sz="3100" i="1"/>
              <a:t>Q</a:t>
            </a:r>
            <a:r>
              <a:rPr lang="ro-RO" sz="3100"/>
              <a:t>1 poate creşte mult şi se depăşeşte puterea maximă admisibilă pe care tranzistorul o poate disipa.</a:t>
            </a:r>
            <a:endParaRPr lang="en-US" sz="3100"/>
          </a:p>
          <a:p>
            <a:pPr>
              <a:lnSpc>
                <a:spcPct val="120000"/>
              </a:lnSpc>
            </a:pPr>
            <a:r>
              <a:rPr lang="ro-RO" sz="3100"/>
              <a:t>Pentru a preveni distrugerea tranzistorului </a:t>
            </a:r>
            <a:r>
              <a:rPr lang="ro-RO" sz="3100" i="1"/>
              <a:t>Q</a:t>
            </a:r>
            <a:r>
              <a:rPr lang="ro-RO" sz="3100"/>
              <a:t>1 se folosesc circuite de protecţie care pot fi:</a:t>
            </a:r>
            <a:endParaRPr lang="en-US" sz="3100"/>
          </a:p>
          <a:p>
            <a:pPr lvl="1">
              <a:lnSpc>
                <a:spcPct val="120000"/>
              </a:lnSpc>
            </a:pPr>
            <a:r>
              <a:rPr lang="ro-RO" sz="2900"/>
              <a:t>circuite de protecţie prin limitarea curentului de suprasarcină numite şi </a:t>
            </a:r>
            <a:r>
              <a:rPr lang="ro-RO" sz="2900" b="1">
                <a:solidFill>
                  <a:srgbClr val="0070C0"/>
                </a:solidFill>
              </a:rPr>
              <a:t>circuite de protecţie cu caracteristică rectangulară</a:t>
            </a:r>
            <a:r>
              <a:rPr lang="ro-RO" sz="2900"/>
              <a:t>;</a:t>
            </a:r>
            <a:endParaRPr lang="en-US" sz="2900"/>
          </a:p>
          <a:p>
            <a:pPr lvl="1">
              <a:lnSpc>
                <a:spcPct val="120000"/>
              </a:lnSpc>
            </a:pPr>
            <a:r>
              <a:rPr lang="ro-RO" sz="2900"/>
              <a:t>circuite de protecţie prin micşorarea curentului de scurtcircuit numite şi </a:t>
            </a:r>
            <a:r>
              <a:rPr lang="ro-RO" sz="2900" b="1">
                <a:solidFill>
                  <a:srgbClr val="0070C0"/>
                </a:solidFill>
              </a:rPr>
              <a:t>circuite de protecţie cu întoarcerea caracteristicii</a:t>
            </a:r>
            <a:r>
              <a:rPr lang="ro-RO" sz="2900"/>
              <a:t>.</a:t>
            </a:r>
            <a:endParaRPr lang="en-US" sz="29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30871-0CC9-4C4A-8B55-B0865ECF0C70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1E6C0-4759-4758-93AD-90FC7FCE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71" y="32543"/>
            <a:ext cx="36861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9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Stabili</a:t>
            </a:r>
            <a:r>
              <a:rPr lang="ro-RO" sz="4000"/>
              <a:t>zatoare de tensiune</a:t>
            </a:r>
            <a:endParaRPr lang="en-US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</a:rPr>
              <a:t>Protecţie prin limitare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7E646-1F31-488B-B303-26E77F3B2A18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EA - cursul 12 -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3F3B5-6BD6-4929-9996-8D9D217494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50630" y="310730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Expresia curentului limită: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838199" y="5222764"/>
            <a:ext cx="41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Puterea disipată de tranzistor: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88EA3245-647A-4B7C-BE9C-A606E1BE6BC4}"/>
                  </a:ext>
                </a:extLst>
              </p:cNvPr>
              <p:cNvSpPr txBox="1"/>
              <p:nvPr/>
            </p:nvSpPr>
            <p:spPr>
              <a:xfrm>
                <a:off x="7039689" y="3822695"/>
                <a:ext cx="4380785" cy="914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m:rPr>
                              <m:sty m:val="p"/>
                            </m:rPr>
                            <a:rPr lang="ro-RO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0,65</m:t>
                          </m:r>
                          <m:r>
                            <m:rPr>
                              <m:sty m:val="p"/>
                            </m:rPr>
                            <a:rPr lang="ro-RO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88EA3245-647A-4B7C-BE9C-A606E1BE6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89" y="3822695"/>
                <a:ext cx="4380785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EBB7D3C-1376-46F1-A23F-A3D59EEDCE1B}"/>
                  </a:ext>
                </a:extLst>
              </p:cNvPr>
              <p:cNvSpPr txBox="1"/>
              <p:nvPr/>
            </p:nvSpPr>
            <p:spPr>
              <a:xfrm>
                <a:off x="5143976" y="5177669"/>
                <a:ext cx="5163026" cy="55872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1)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EBB7D3C-1376-46F1-A23F-A3D59EEDC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976" y="5177669"/>
                <a:ext cx="5163026" cy="55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8DFBD8D-E642-4BCB-9BC9-29B06B104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39" y="2751010"/>
            <a:ext cx="5602986" cy="21282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916291-0D3A-43BF-9D02-7D9D3AA4E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063" y="221227"/>
            <a:ext cx="32575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</TotalTime>
  <Words>1937</Words>
  <Application>Microsoft Office PowerPoint</Application>
  <PresentationFormat>Widescreen</PresentationFormat>
  <Paragraphs>307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UT Sans</vt:lpstr>
      <vt:lpstr>Office Theme</vt:lpstr>
      <vt:lpstr>ELECTRONICĂ ANALOGICĂ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</vt:lpstr>
      <vt:lpstr>Stabilizatoare de tensiune Exemplul 1</vt:lpstr>
      <vt:lpstr>Stabilizatoare de tensiune Exemplul 1. Rezolvare</vt:lpstr>
      <vt:lpstr>Stabilizatoare de tensiune Exemplul 1. Rezolvare</vt:lpstr>
      <vt:lpstr>Stabilizatoare de tensiune Exemplul 2</vt:lpstr>
      <vt:lpstr>Stabilizatoare de tensiune</vt:lpstr>
      <vt:lpstr>Stabilizatoare de tensiune</vt:lpstr>
      <vt:lpstr>Probleme P1.</vt:lpstr>
      <vt:lpstr>Probleme P1. Rezolvare</vt:lpstr>
      <vt:lpstr>Probleme P1. Rezolvare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CIA</dc:title>
  <dc:creator>geoic@yahoo.com</dc:creator>
  <cp:lastModifiedBy>geoic@yahoo.com</cp:lastModifiedBy>
  <cp:revision>464</cp:revision>
  <dcterms:created xsi:type="dcterms:W3CDTF">2020-03-31T16:50:34Z</dcterms:created>
  <dcterms:modified xsi:type="dcterms:W3CDTF">2020-06-03T12:42:31Z</dcterms:modified>
</cp:coreProperties>
</file>