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1"/>
  </p:notesMasterIdLst>
  <p:sldIdLst>
    <p:sldId id="256" r:id="rId2"/>
    <p:sldId id="327" r:id="rId3"/>
    <p:sldId id="328" r:id="rId4"/>
    <p:sldId id="329" r:id="rId5"/>
    <p:sldId id="330" r:id="rId6"/>
    <p:sldId id="331" r:id="rId7"/>
    <p:sldId id="332" r:id="rId8"/>
    <p:sldId id="335" r:id="rId9"/>
    <p:sldId id="336" r:id="rId10"/>
    <p:sldId id="338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50" r:id="rId21"/>
    <p:sldId id="351" r:id="rId22"/>
    <p:sldId id="352" r:id="rId23"/>
    <p:sldId id="353" r:id="rId24"/>
    <p:sldId id="355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7" r:id="rId41"/>
    <p:sldId id="388" r:id="rId42"/>
    <p:sldId id="389" r:id="rId43"/>
    <p:sldId id="390" r:id="rId44"/>
    <p:sldId id="391" r:id="rId45"/>
    <p:sldId id="392" r:id="rId46"/>
    <p:sldId id="393" r:id="rId47"/>
    <p:sldId id="394" r:id="rId48"/>
    <p:sldId id="395" r:id="rId49"/>
    <p:sldId id="396" r:id="rId50"/>
    <p:sldId id="397" r:id="rId51"/>
    <p:sldId id="398" r:id="rId52"/>
    <p:sldId id="400" r:id="rId53"/>
    <p:sldId id="401" r:id="rId54"/>
    <p:sldId id="402" r:id="rId55"/>
    <p:sldId id="403" r:id="rId56"/>
    <p:sldId id="404" r:id="rId57"/>
    <p:sldId id="405" r:id="rId58"/>
    <p:sldId id="406" r:id="rId59"/>
    <p:sldId id="399" r:id="rId60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6" autoAdjust="0"/>
    <p:restoredTop sz="94625" autoAdjust="0"/>
  </p:normalViewPr>
  <p:slideViewPr>
    <p:cSldViewPr snapToGrid="0">
      <p:cViewPr varScale="1">
        <p:scale>
          <a:sx n="78" d="100"/>
          <a:sy n="78" d="100"/>
        </p:scale>
        <p:origin x="81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4649-DABF-4368-A5DC-2638D6AD6187}" type="datetimeFigureOut">
              <a:rPr lang="ro-RO" smtClean="0"/>
              <a:t>28.05.2020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7355-E6C7-4D24-AEA7-F3B5DB135C1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0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/>
              <a:t>, pentru a avea loc coutația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4FC9C-CC28-4A48-BF7D-F40C0CC81AC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0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/>
              <a:t>, pentru a avea loc coutația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4FC9C-CC28-4A48-BF7D-F40C0CC81AC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78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/>
              <a:t>, pentru a avea loc coutația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4FC9C-CC28-4A48-BF7D-F40C0CC81AC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80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967355-E6C7-4D24-AEA7-F3B5DB135C16}" type="slidenum">
              <a:rPr lang="ro-RO" smtClean="0"/>
              <a:t>44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4504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CFF6-43A3-4AD9-BCBF-A9A446B6B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D0B4E-C204-478B-B5ED-1A6E82FC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FBA3-50EC-4DEC-A861-1C8DE3F8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A682-BC11-4C2A-B46B-5356A8482848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4BF2-9758-46F4-8CCB-3BEA7D96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D30A-FDF6-42F4-BEBE-6B298454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11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1220-17B8-4674-A688-4C0B067D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4DDAD-C8B2-4A7B-925F-71FBE3A65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193DB-7562-44C4-AFFF-64D0C82E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6C82-B900-4C5E-94DE-37F82E8AB259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A174-ACE4-4204-8C6A-5D8ADF89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84EA-2F5D-408A-9B20-9EB71485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307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F68507-A65F-4CC1-A486-982CA4E8C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C83A8-1059-4575-A2AE-F425920C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C30DB-05FC-4FA5-B380-ABBA299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3E9F6-F444-435E-8C09-4D63E593B048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66FF-1C9C-45C6-A253-E05F89B6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7CDA-76D3-4E25-95F8-FEB624E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94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F606-40E1-49EC-BE9A-E01DA7A8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1098-0EF3-49D5-AAEC-40F66FD8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86ECC-1E01-47D7-A7CC-65A4E784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A774-D5B9-4134-A262-CA972E18229C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49F88-2093-497B-B8D9-938AEC67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82E0-2B78-4831-B9F9-D83D1B4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443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CE5A-2297-4982-A20C-3FDB6DBE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39691-79BE-435A-9D4C-5DD4C6DF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3DA0F-BFDD-4FB0-A0F7-05A6E24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814C-2F1C-4049-A7BF-938F1B6F9FDF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BBD-897D-4862-A24D-BD16AF60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580F6-F5A0-4410-B8CB-391337EC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85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9C29-4010-4D3D-871C-1817EB6A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A3C7-D0A0-417B-88F6-8D2201BE8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B2056-33DA-46ED-B039-00F557956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0C9F-BB27-4E05-8BDB-A1977B54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F2C3-FE7E-4553-B78D-1FEE3E38D900}" type="datetime1">
              <a:rPr lang="en-US" smtClean="0"/>
              <a:t>5/28/2020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09F3-3778-49D5-BFF6-6E2EBD46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AA55-75E9-46EF-904D-CB5F4388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28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99BA-598F-4E43-9953-91E7CA5D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E8A8F-0269-43D9-B8C6-B56BFEC5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1BC1F-E2BA-4B49-BF19-13CEEAD01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82869-B342-47CB-958E-81B658342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82BE3-39AD-48C2-B536-860C6AD4A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456AF-180A-4F88-B6F5-8204A052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8275-14EB-45B9-B45C-E6291389CE23}" type="datetime1">
              <a:rPr lang="en-US" smtClean="0"/>
              <a:t>5/28/2020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C2973-7F82-45E5-B207-7BB56F91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0A8F1A-CD7F-4BFE-A132-AC685891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84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EA13-251A-495E-8EA8-CDECC00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2D42A-31AF-465E-AB55-C9DFAA5A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D689-1286-46C5-9D0E-9C40CA8569B5}" type="datetime1">
              <a:rPr lang="en-US" smtClean="0"/>
              <a:t>5/28/2020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ED6CE-FFEF-4A51-8912-FA1AB409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3C5B3-DE9D-4EA1-A5FB-1AE2A94A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925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C9BB9-0D93-43D0-A3FC-EBBF6AD3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D6-4B7C-41C3-B65A-2B19B7FAE4C5}" type="datetime1">
              <a:rPr lang="en-US" smtClean="0"/>
              <a:t>5/28/2020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2A297-9CA4-46C3-BDAF-0C59245E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621ED-628F-4101-910B-ED58A4A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64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EB17-2832-4C12-8B57-B929C8BB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5E37-3E0D-498C-96B1-9A1F3754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C8FD4-200A-4B3A-88AE-9AF16BBF2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406F1-7FD2-407B-A2F9-88815FB2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A0BC-63B5-417A-8E0E-E35D4460E3C1}" type="datetime1">
              <a:rPr lang="en-US" smtClean="0"/>
              <a:t>5/28/2020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E90E5-FA14-4696-A9FB-BEBD5981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2B4C5-1BB4-4D00-9B86-B6BA5488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07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A0A4-A2CC-4127-A857-BD7E27C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7BF55-D971-4AD0-B17A-3E686759B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02D5-CD6B-4D1F-8F90-234F3FA4D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3D358-1B8D-4330-AE84-4D872C64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6716-D29E-4E33-AE0C-64846C66ABA4}" type="datetime1">
              <a:rPr lang="en-US" smtClean="0"/>
              <a:t>5/28/2020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A6B67-C072-4F4E-B993-ADB928E4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B7022-8B74-48AB-94BA-9CA0EAC2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2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34CB4-67FB-4303-BE7C-7DC31A2E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02847-ADEB-4380-8995-632C319B3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0EB7-22EB-4CD5-BD15-A8F0854E8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7EBF-7545-4FD2-B3F0-542A4613573F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9D71-82AD-4610-88EC-201C5CFE6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6719-2BEE-4F53-BD0E-B8B69881F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4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37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5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emf"/><Relationship Id="rId4" Type="http://schemas.openxmlformats.org/officeDocument/2006/relationships/image" Target="../media/image4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emf"/><Relationship Id="rId5" Type="http://schemas.openxmlformats.org/officeDocument/2006/relationships/image" Target="../media/image43.emf"/><Relationship Id="rId4" Type="http://schemas.openxmlformats.org/officeDocument/2006/relationships/image" Target="../media/image5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6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2.wmf"/><Relationship Id="rId9" Type="http://schemas.openxmlformats.org/officeDocument/2006/relationships/image" Target="../media/image61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emf"/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emf"/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image" Target="../media/image71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ELECTRONICĂ ANALOGICĂ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11 – online</a:t>
            </a:r>
          </a:p>
          <a:p>
            <a:r>
              <a:rPr lang="ro-RO"/>
              <a:t>Circuite neliniare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400"/>
              <a:t>frecvenţa semnalului de intrare = </a:t>
            </a:r>
            <a:r>
              <a:rPr lang="en-US" sz="2400" b="1">
                <a:solidFill>
                  <a:srgbClr val="FF0000"/>
                </a:solidFill>
              </a:rPr>
              <a:t>50Hz</a:t>
            </a:r>
            <a:r>
              <a:rPr lang="en-US" sz="2400"/>
              <a:t>, amplitudinea semnalului = </a:t>
            </a:r>
            <a:r>
              <a:rPr lang="en-US" sz="2400" b="1">
                <a:solidFill>
                  <a:srgbClr val="FF0000"/>
                </a:solidFill>
              </a:rPr>
              <a:t>0,2V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03B33-11EC-4A02-9164-7E764F962D2C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8E9FBE-E532-4884-8418-CB76F56ED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849" y="162532"/>
            <a:ext cx="5014913" cy="17459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6E027A-8FCD-4E9B-A70D-328FC529B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742" y="3026334"/>
            <a:ext cx="8692515" cy="298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39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400"/>
              <a:t>frecvenţa semnalului de intrare = </a:t>
            </a:r>
            <a:r>
              <a:rPr lang="en-US" sz="2400" b="1">
                <a:solidFill>
                  <a:srgbClr val="FF0000"/>
                </a:solidFill>
              </a:rPr>
              <a:t>50Hz</a:t>
            </a:r>
            <a:r>
              <a:rPr lang="en-US" sz="2400"/>
              <a:t>, amplitudinea semnalului = </a:t>
            </a:r>
            <a:r>
              <a:rPr lang="en-US" sz="2400" b="1">
                <a:solidFill>
                  <a:srgbClr val="FF0000"/>
                </a:solidFill>
              </a:rPr>
              <a:t>5V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B2A7B-0658-482D-95D1-03D8B45F2EE8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943E78-DF48-469E-AF6B-45B669257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15" y="2776875"/>
            <a:ext cx="8675370" cy="2697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2E5D55-97F6-4730-8DC2-487BD0031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576" y="148948"/>
            <a:ext cx="5014913" cy="174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107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o-RO" sz="3400" b="1">
                <a:solidFill>
                  <a:srgbClr val="0070C0"/>
                </a:solidFill>
              </a:rPr>
              <a:t>Forme de undă ale tensiunilor</a:t>
            </a:r>
            <a:endParaRPr lang="en-US" sz="3400" b="1">
              <a:solidFill>
                <a:srgbClr val="0070C0"/>
              </a:solidFill>
            </a:endParaRPr>
          </a:p>
          <a:p>
            <a:r>
              <a:rPr lang="en-US" sz="3400"/>
              <a:t>frecvenţa semnalului de intrare = </a:t>
            </a:r>
            <a:r>
              <a:rPr lang="en-US" sz="3400" b="1">
                <a:solidFill>
                  <a:srgbClr val="FF0000"/>
                </a:solidFill>
              </a:rPr>
              <a:t>5kHz</a:t>
            </a:r>
            <a:endParaRPr lang="ro-RO" sz="3400"/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en-US" sz="2600"/>
              <a:t>Valoarea medie redresată este </a:t>
            </a:r>
            <a:r>
              <a:rPr lang="ro-RO" sz="2600"/>
              <a:t>proporțională cu aria de sub curba tensiunii redresate şi se observă că a scăzut comparativ cu situaţia anterioară.</a:t>
            </a:r>
            <a:endParaRPr lang="en-US" sz="2600"/>
          </a:p>
          <a:p>
            <a:r>
              <a:rPr lang="ro-RO" sz="2600"/>
              <a:t>Cauza: SR-ul AO (LM324 are SR=0,5V</a:t>
            </a:r>
            <a:r>
              <a:rPr lang="en-US" sz="2600"/>
              <a:t>/</a:t>
            </a:r>
            <a:r>
              <a:rPr lang="ro-RO" sz="2600"/>
              <a:t>us)</a:t>
            </a:r>
            <a:endParaRPr lang="en-US" sz="2600"/>
          </a:p>
          <a:p>
            <a:endParaRPr lang="en-US" sz="2400" b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D227D6-FE34-4183-8F82-97C9B1F93540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805782-5229-4D17-8DEB-7CFBAF54F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0079" y="126797"/>
            <a:ext cx="5014913" cy="1745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96D0515-EED7-43F1-8026-D98C7F479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315" y="2533662"/>
            <a:ext cx="8675370" cy="269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84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</a:t>
            </a:r>
            <a:r>
              <a:rPr lang="ro-RO" sz="2400"/>
              <a:t>ne</a:t>
            </a:r>
            <a:r>
              <a:rPr lang="en-GB" sz="2400"/>
              <a:t>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Schema</a:t>
            </a:r>
            <a:r>
              <a:rPr lang="en-US" b="1">
                <a:solidFill>
                  <a:srgbClr val="0070C0"/>
                </a:solidFill>
              </a:rPr>
              <a:t>,</a:t>
            </a:r>
            <a:r>
              <a:rPr lang="ro-RO" b="1">
                <a:solidFill>
                  <a:srgbClr val="0070C0"/>
                </a:solidFill>
              </a:rPr>
              <a:t> caracteristica de transfer şi </a:t>
            </a:r>
            <a:r>
              <a:rPr lang="en-US" b="1">
                <a:solidFill>
                  <a:srgbClr val="0070C0"/>
                </a:solidFill>
              </a:rPr>
              <a:t>func</a:t>
            </a:r>
            <a:r>
              <a:rPr lang="ro-RO" b="1">
                <a:solidFill>
                  <a:srgbClr val="0070C0"/>
                </a:solidFill>
              </a:rPr>
              <a:t>ț</a:t>
            </a:r>
            <a:r>
              <a:rPr lang="en-US" b="1">
                <a:solidFill>
                  <a:srgbClr val="0070C0"/>
                </a:solidFill>
              </a:rPr>
              <a:t>ionarea</a:t>
            </a: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/>
          </a:p>
          <a:p>
            <a:pPr marL="0" indent="0">
              <a:buNone/>
            </a:pPr>
            <a:r>
              <a:rPr lang="en-US" b="1"/>
              <a:t>Func</a:t>
            </a:r>
            <a:r>
              <a:rPr lang="ro-RO" b="1"/>
              <a:t>ț</a:t>
            </a:r>
            <a:r>
              <a:rPr lang="en-US" b="1"/>
              <a:t>ionare</a:t>
            </a:r>
          </a:p>
          <a:p>
            <a:r>
              <a:rPr lang="ro-RO" i="1"/>
              <a:t>v</a:t>
            </a:r>
            <a:r>
              <a:rPr lang="ro-RO" i="1" baseline="-25000"/>
              <a:t>I</a:t>
            </a:r>
            <a:r>
              <a:rPr lang="en-US"/>
              <a:t>&lt;0 </a:t>
            </a:r>
            <a:r>
              <a:rPr lang="ro-RO"/>
              <a:t>intră în conducție D</a:t>
            </a:r>
            <a:r>
              <a:rPr lang="ro-RO" baseline="-25000"/>
              <a:t>1</a:t>
            </a:r>
            <a:r>
              <a:rPr lang="ro-RO"/>
              <a:t> (circuit inversor) și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=-(R</a:t>
            </a:r>
            <a:r>
              <a:rPr lang="ro-RO" baseline="-25000"/>
              <a:t>2</a:t>
            </a:r>
            <a:r>
              <a:rPr lang="ro-RO"/>
              <a:t>/R</a:t>
            </a:r>
            <a:r>
              <a:rPr lang="ro-RO" baseline="-25000"/>
              <a:t>1</a:t>
            </a:r>
            <a:r>
              <a:rPr lang="ro-RO"/>
              <a:t>)</a:t>
            </a:r>
            <a:r>
              <a:rPr lang="ro-RO" i="1"/>
              <a:t>v</a:t>
            </a:r>
            <a:r>
              <a:rPr lang="ro-RO" i="1" baseline="-25000"/>
              <a:t>I</a:t>
            </a:r>
            <a:endParaRPr lang="ro-RO" i="1"/>
          </a:p>
          <a:p>
            <a:r>
              <a:rPr lang="ro-RO" i="1"/>
              <a:t>v</a:t>
            </a:r>
            <a:r>
              <a:rPr lang="ro-RO" i="1" baseline="-25000"/>
              <a:t>I </a:t>
            </a:r>
            <a:r>
              <a:rPr lang="en-US"/>
              <a:t>&gt;0 </a:t>
            </a:r>
            <a:r>
              <a:rPr lang="ro-RO"/>
              <a:t>intră în conducție D</a:t>
            </a:r>
            <a:r>
              <a:rPr lang="ro-RO" baseline="-25000"/>
              <a:t>2</a:t>
            </a:r>
            <a:r>
              <a:rPr lang="en-US"/>
              <a:t>,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en-US"/>
              <a:t>=0 iar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en-US" baseline="-25000"/>
              <a:t>,AO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-0,7V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C76145-2A92-451A-99C8-09ED4FFF1AA6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CC6037-6DAD-4CA9-BBDD-3608EE660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2252660"/>
            <a:ext cx="4864608" cy="25626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C02211-59F2-4A66-850E-0A1A6079D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3261" y="2393156"/>
            <a:ext cx="3786188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880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</a:t>
            </a:r>
            <a:r>
              <a:rPr lang="ro-RO" sz="2400"/>
              <a:t>ne</a:t>
            </a:r>
            <a:r>
              <a:rPr lang="en-GB" sz="2400"/>
              <a:t>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400"/>
              <a:t>frecvenţa semnalului de intrare = </a:t>
            </a:r>
            <a:r>
              <a:rPr lang="en-US" sz="2400" b="1">
                <a:solidFill>
                  <a:srgbClr val="FF0000"/>
                </a:solidFill>
              </a:rPr>
              <a:t>50Hz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8CC900-16EA-47F4-A545-6327EBE71B63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0FDAD-E1B6-49BC-BAA5-CADC55B1AA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17" b="4381"/>
          <a:stretch/>
        </p:blipFill>
        <p:spPr>
          <a:xfrm>
            <a:off x="1952625" y="2723743"/>
            <a:ext cx="8286750" cy="381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5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</a:t>
            </a:r>
            <a:r>
              <a:rPr lang="ro-RO" sz="2400"/>
              <a:t>ne</a:t>
            </a:r>
            <a:r>
              <a:rPr lang="en-GB" sz="2400"/>
              <a:t>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200"/>
              <a:t>frecvenţa semnalului de intrare = </a:t>
            </a:r>
            <a:r>
              <a:rPr lang="en-US" sz="2200" b="1">
                <a:solidFill>
                  <a:srgbClr val="FF0000"/>
                </a:solidFill>
              </a:rPr>
              <a:t>50Hz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AA1863-1A1B-4EBE-946A-9B6CD79C74D9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2C560E-AD66-4481-9BB3-B44D4BDAC8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17" b="4381"/>
          <a:stretch/>
        </p:blipFill>
        <p:spPr>
          <a:xfrm>
            <a:off x="6724650" y="136525"/>
            <a:ext cx="5386388" cy="24785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1DAA0-6FBF-457A-A5F6-CD7486564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030" y="3047302"/>
            <a:ext cx="8663940" cy="269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117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</a:t>
            </a:r>
            <a:r>
              <a:rPr lang="ro-RO" sz="2400"/>
              <a:t>ne</a:t>
            </a:r>
            <a:r>
              <a:rPr lang="en-GB" sz="2400"/>
              <a:t>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200"/>
              <a:t>frecvenţa semnalului de intrare = </a:t>
            </a:r>
            <a:r>
              <a:rPr lang="en-US" sz="2200" b="1">
                <a:solidFill>
                  <a:srgbClr val="FF0000"/>
                </a:solidFill>
              </a:rPr>
              <a:t>5kHz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90445B-992B-4A54-86B8-09CF0AC3A470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835C43-00BA-42EB-9409-2FDF38CA7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30" y="3085147"/>
            <a:ext cx="8663940" cy="2697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FDB821B-20F1-4820-B936-29D52DD7C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361" y="98425"/>
            <a:ext cx="5386388" cy="266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54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</a:t>
            </a:r>
            <a:r>
              <a:rPr lang="ro-RO" sz="2400"/>
              <a:t>ne</a:t>
            </a:r>
            <a:r>
              <a:rPr lang="en-GB" sz="2400"/>
              <a:t>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/>
              <a:t>Observa</a:t>
            </a:r>
            <a:r>
              <a:rPr lang="ro-RO" b="1"/>
              <a:t>ţ</a:t>
            </a:r>
            <a:r>
              <a:rPr lang="en-US" b="1"/>
              <a:t>i</a:t>
            </a:r>
            <a:r>
              <a:rPr lang="ro-RO" b="1"/>
              <a:t>i</a:t>
            </a:r>
            <a:r>
              <a:rPr lang="en-US" b="1"/>
              <a:t>:</a:t>
            </a:r>
          </a:p>
          <a:p>
            <a:r>
              <a:rPr lang="ro-RO" sz="2400"/>
              <a:t>Comportarea în frecvenţă a circuitului este mai bună decât la redresorul saturat din cauză că AO nu se saturează.</a:t>
            </a:r>
            <a:endParaRPr lang="en-US" sz="2400"/>
          </a:p>
          <a:p>
            <a:r>
              <a:rPr lang="ro-RO" sz="2400"/>
              <a:t>În acest fel ieşirea revine de la -0,</a:t>
            </a:r>
            <a:r>
              <a:rPr lang="en-US" sz="2400"/>
              <a:t>7</a:t>
            </a:r>
            <a:r>
              <a:rPr lang="ro-RO" sz="2400"/>
              <a:t>V, comparativ cu circuitul saturat</a:t>
            </a:r>
            <a:r>
              <a:rPr lang="en-US" sz="2400"/>
              <a:t>,</a:t>
            </a:r>
            <a:r>
              <a:rPr lang="ro-RO" sz="2400"/>
              <a:t> </a:t>
            </a:r>
            <a:r>
              <a:rPr lang="en-US" sz="2400"/>
              <a:t>la car</a:t>
            </a:r>
            <a:r>
              <a:rPr lang="ro-RO" sz="2400"/>
              <a:t>e</a:t>
            </a:r>
            <a:r>
              <a:rPr lang="en-US" sz="2400"/>
              <a:t> ie</a:t>
            </a:r>
            <a:r>
              <a:rPr lang="ro-RO" sz="2400"/>
              <a:t>ş</a:t>
            </a:r>
            <a:r>
              <a:rPr lang="en-US" sz="2400"/>
              <a:t>irea</a:t>
            </a:r>
            <a:r>
              <a:rPr lang="ro-RO" sz="2400"/>
              <a:t> revine de la -13V</a:t>
            </a:r>
            <a:r>
              <a:rPr lang="en-US" sz="2400"/>
              <a:t> (</a:t>
            </a:r>
            <a:r>
              <a:rPr lang="ro-RO" sz="2400"/>
              <a:t>î</a:t>
            </a:r>
            <a:r>
              <a:rPr lang="en-US" sz="2400"/>
              <a:t>n cazul aliment</a:t>
            </a:r>
            <a:r>
              <a:rPr lang="ro-RO" sz="2400"/>
              <a:t>ă</a:t>
            </a:r>
            <a:r>
              <a:rPr lang="en-US" sz="2400"/>
              <a:t>rii cu </a:t>
            </a:r>
            <a:r>
              <a:rPr lang="en-US" sz="2400">
                <a:latin typeface="Lucida Sans Unicode"/>
                <a:cs typeface="Lucida Sans Unicode"/>
              </a:rPr>
              <a:t>±</a:t>
            </a:r>
            <a:r>
              <a:rPr lang="en-US" sz="2400"/>
              <a:t>15V)</a:t>
            </a:r>
            <a:r>
              <a:rPr lang="ro-RO" sz="2400"/>
              <a:t>.</a:t>
            </a:r>
            <a:endParaRPr lang="en-US" sz="24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D1A3D2-3D1F-49E0-A6B2-63F9F95AB83C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77B2BF-381C-4EED-957F-3B7D10B8285C}"/>
              </a:ext>
            </a:extLst>
          </p:cNvPr>
          <p:cNvSpPr txBox="1"/>
          <p:nvPr/>
        </p:nvSpPr>
        <p:spPr>
          <a:xfrm>
            <a:off x="2019300" y="5981306"/>
            <a:ext cx="815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>
                <a:solidFill>
                  <a:srgbClr val="0070C0"/>
                </a:solidFill>
              </a:rPr>
              <a:t>Formele de undă la 5kHz pentru redresorul saturat (stânga) și cel nesaturat (dreapta)</a:t>
            </a:r>
            <a:endParaRPr lang="en-US" sz="1600">
              <a:solidFill>
                <a:srgbClr val="0070C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35EB85-C8CA-4F5A-8D95-6DE45A32E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" y="4114306"/>
            <a:ext cx="5783580" cy="17983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ED631F-8945-43CB-87F4-17312F398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2205" y="4115518"/>
            <a:ext cx="5775960" cy="17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613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</a:t>
            </a:r>
            <a:r>
              <a:rPr lang="ro-RO" sz="2400"/>
              <a:t>dublă </a:t>
            </a:r>
            <a:r>
              <a:rPr lang="en-GB" sz="2400"/>
              <a:t>alternanţă </a:t>
            </a:r>
            <a:r>
              <a:rPr lang="ro-RO" sz="2400"/>
              <a:t>ne</a:t>
            </a:r>
            <a:r>
              <a:rPr lang="en-GB" sz="2400"/>
              <a:t>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b="1">
                <a:solidFill>
                  <a:srgbClr val="0070C0"/>
                </a:solidFill>
              </a:rPr>
              <a:t>Schema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ro-RO"/>
          </a:p>
          <a:p>
            <a:r>
              <a:rPr lang="ro-RO"/>
              <a:t>Circuitul realizat în jurul amplificatorului </a:t>
            </a:r>
            <a:r>
              <a:rPr lang="ro-RO" b="1">
                <a:solidFill>
                  <a:srgbClr val="FF0000"/>
                </a:solidFill>
              </a:rPr>
              <a:t>AO1</a:t>
            </a:r>
            <a:r>
              <a:rPr lang="ro-RO"/>
              <a:t> reprezintă un </a:t>
            </a:r>
            <a:r>
              <a:rPr lang="ro-RO" b="1">
                <a:solidFill>
                  <a:srgbClr val="FF0000"/>
                </a:solidFill>
              </a:rPr>
              <a:t>redresor monoalternanţă nesaturat</a:t>
            </a:r>
            <a:r>
              <a:rPr lang="ro-RO"/>
              <a:t>.</a:t>
            </a:r>
          </a:p>
          <a:p>
            <a:r>
              <a:rPr lang="ro-RO"/>
              <a:t>Circuitul realizat cu </a:t>
            </a:r>
            <a:r>
              <a:rPr lang="ro-RO" b="1">
                <a:solidFill>
                  <a:srgbClr val="0070C0"/>
                </a:solidFill>
              </a:rPr>
              <a:t>AO2</a:t>
            </a:r>
            <a:r>
              <a:rPr lang="ro-RO"/>
              <a:t> este un </a:t>
            </a:r>
            <a:r>
              <a:rPr lang="ro-RO" b="1">
                <a:solidFill>
                  <a:srgbClr val="0070C0"/>
                </a:solidFill>
              </a:rPr>
              <a:t>sumator inversor</a:t>
            </a:r>
            <a:r>
              <a:rPr lang="ro-RO"/>
              <a:t>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67DC9B-C50A-4EF3-8501-01F7EB1C659B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C780CF-BE46-434D-8E2A-1F85E468F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574" y="2052635"/>
            <a:ext cx="6891528" cy="256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445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</a:t>
            </a:r>
            <a:r>
              <a:rPr lang="ro-RO" sz="2400"/>
              <a:t>dublă </a:t>
            </a:r>
            <a:r>
              <a:rPr lang="en-GB" sz="2400"/>
              <a:t>alternanţă </a:t>
            </a:r>
            <a:r>
              <a:rPr lang="ro-RO" sz="2400"/>
              <a:t>ne</a:t>
            </a:r>
            <a:r>
              <a:rPr lang="en-GB" sz="2400"/>
              <a:t>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>
                <a:solidFill>
                  <a:srgbClr val="0070C0"/>
                </a:solidFill>
              </a:rPr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6AE2C3-76AC-4032-B676-993165DC91D1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221AB16D-2C8A-4D39-BF06-280CA665FB77}"/>
                  </a:ext>
                </a:extLst>
              </p:cNvPr>
              <p:cNvSpPr txBox="1"/>
              <p:nvPr/>
            </p:nvSpPr>
            <p:spPr>
              <a:xfrm>
                <a:off x="469105" y="5379418"/>
                <a:ext cx="5188745" cy="41148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−2(−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221AB16D-2C8A-4D39-BF06-280CA665F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05" y="5379418"/>
                <a:ext cx="5188745" cy="411480"/>
              </a:xfrm>
              <a:prstGeom prst="rect">
                <a:avLst/>
              </a:prstGeom>
              <a:blipFill>
                <a:blip r:embed="rId2"/>
                <a:stretch>
                  <a:fillRect b="-3088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2CC3EB4D-8AFA-491E-80CB-EC677C108556}"/>
                  </a:ext>
                </a:extLst>
              </p:cNvPr>
              <p:cNvSpPr txBox="1"/>
              <p:nvPr/>
            </p:nvSpPr>
            <p:spPr>
              <a:xfrm>
                <a:off x="7727289" y="5127994"/>
                <a:ext cx="3476445" cy="91432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⟨0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2CC3EB4D-8AFA-491E-80CB-EC677C108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7289" y="5127994"/>
                <a:ext cx="3476445" cy="9143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816755C0-7ABB-46F9-ADBE-D26DA2BF06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49" y="2338077"/>
            <a:ext cx="6891528" cy="25626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ADACAC-9CA0-4C4C-8146-AD8CDAF8D8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7289" y="2566678"/>
            <a:ext cx="3786188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Circuite </a:t>
            </a:r>
            <a:r>
              <a:rPr lang="en-US"/>
              <a:t>ne</a:t>
            </a:r>
            <a:r>
              <a:rPr lang="ro-RO"/>
              <a:t>liniare realizate cu AO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/>
              <a:t>Circuitele neliniare</a:t>
            </a:r>
            <a:r>
              <a:rPr lang="en-GB"/>
              <a:t> se caracterizeză prin</a:t>
            </a:r>
            <a:r>
              <a:rPr lang="ro-RO"/>
              <a:t>:</a:t>
            </a:r>
            <a:endParaRPr lang="en-US"/>
          </a:p>
          <a:p>
            <a:pPr lvl="0"/>
            <a:r>
              <a:rPr lang="en-GB"/>
              <a:t>absenţa buclei de reacţie pentru una sau toate regiunile de funcţionare;</a:t>
            </a:r>
            <a:endParaRPr lang="en-US"/>
          </a:p>
          <a:p>
            <a:pPr lvl="0"/>
            <a:r>
              <a:rPr lang="en-GB"/>
              <a:t>prezenţa reacţiei pozitive, caz în care tensiunile individuale de pe intrările AO pot fi mult diferite între ele;</a:t>
            </a:r>
            <a:endParaRPr lang="en-US"/>
          </a:p>
          <a:p>
            <a:r>
              <a:rPr lang="ro-RO"/>
              <a:t>prezenţa</a:t>
            </a:r>
            <a:r>
              <a:rPr lang="en-GB"/>
              <a:t> elemente</a:t>
            </a:r>
            <a:r>
              <a:rPr lang="ro-RO"/>
              <a:t>lor</a:t>
            </a:r>
            <a:r>
              <a:rPr lang="en-GB"/>
              <a:t> neliniare în bucla de reacţie (</a:t>
            </a:r>
            <a:r>
              <a:rPr lang="ro-RO"/>
              <a:t>ca de exemplu diode sau tranzistoare bipolare)</a:t>
            </a:r>
            <a:r>
              <a:rPr lang="en-GB"/>
              <a:t>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D52EB-6993-4E9D-988B-9D3E1A472D3C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75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</a:t>
            </a:r>
            <a:br>
              <a:rPr lang="ro-RO" sz="2400"/>
            </a:br>
            <a:r>
              <a:rPr lang="ro-RO" sz="2400"/>
              <a:t>dublă </a:t>
            </a:r>
            <a:r>
              <a:rPr lang="en-GB" sz="2400"/>
              <a:t>alternanţă </a:t>
            </a:r>
            <a:r>
              <a:rPr lang="ro-RO" sz="2400"/>
              <a:t>ne</a:t>
            </a:r>
            <a:r>
              <a:rPr lang="en-GB" sz="2400"/>
              <a:t>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US" b="1">
                <a:solidFill>
                  <a:srgbClr val="0070C0"/>
                </a:solidFill>
              </a:rPr>
              <a:t>Forme</a:t>
            </a:r>
            <a:r>
              <a:rPr lang="ro-RO" b="1">
                <a:solidFill>
                  <a:srgbClr val="0070C0"/>
                </a:solidFill>
              </a:rPr>
              <a:t>le</a:t>
            </a:r>
            <a:r>
              <a:rPr lang="en-US" b="1">
                <a:solidFill>
                  <a:srgbClr val="0070C0"/>
                </a:solidFill>
              </a:rPr>
              <a:t> de und</a:t>
            </a:r>
            <a:r>
              <a:rPr lang="ro-RO" b="1">
                <a:solidFill>
                  <a:srgbClr val="0070C0"/>
                </a:solidFill>
              </a:rPr>
              <a:t>ă </a:t>
            </a:r>
            <a:r>
              <a:rPr lang="ro-RO">
                <a:solidFill>
                  <a:srgbClr val="0070C0"/>
                </a:solidFill>
              </a:rPr>
              <a:t>ale curenților</a:t>
            </a:r>
            <a:endParaRPr lang="ro-RO" b="1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E5F949-A982-4A50-82A9-49E78021866E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CC417A-6849-467F-B922-65B11BBD7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745" y="3633470"/>
            <a:ext cx="8652510" cy="26974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ABF1BE-0A7E-44BC-BE68-07D9789C67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942" b="4507"/>
          <a:stretch/>
        </p:blipFill>
        <p:spPr>
          <a:xfrm>
            <a:off x="5213317" y="136525"/>
            <a:ext cx="6839257" cy="227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37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</a:t>
            </a:r>
            <a:r>
              <a:rPr lang="en-US" sz="2800"/>
              <a:t>ne</a:t>
            </a:r>
            <a:r>
              <a:rPr lang="ro-RO" sz="2800"/>
              <a:t>liniare realizate cu AO</a:t>
            </a:r>
            <a:br>
              <a:rPr lang="en-US" sz="2800"/>
            </a:br>
            <a:r>
              <a:rPr lang="en-US" sz="2400"/>
              <a:t>Comparatoare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/>
              <a:t>Definiție:</a:t>
            </a:r>
            <a:r>
              <a:rPr lang="ro-RO"/>
              <a:t> Comparatoarele sunt circuite neliniare care produc la ieşire doar una din cele două nivele de tensiune posibile (+V</a:t>
            </a:r>
            <a:r>
              <a:rPr lang="ro-RO" baseline="-25000"/>
              <a:t>sat</a:t>
            </a:r>
            <a:r>
              <a:rPr lang="ro-RO"/>
              <a:t> sau -V</a:t>
            </a:r>
            <a:r>
              <a:rPr lang="ro-RO" baseline="-25000"/>
              <a:t>sat</a:t>
            </a:r>
            <a:r>
              <a:rPr lang="ro-RO"/>
              <a:t>), dependente de nivelul semnalului de intrare.</a:t>
            </a:r>
            <a:endParaRPr lang="en-US"/>
          </a:p>
          <a:p>
            <a:pPr>
              <a:buNone/>
            </a:pPr>
            <a:r>
              <a:rPr lang="ro-RO" b="1"/>
              <a:t>Implementarea</a:t>
            </a:r>
            <a:r>
              <a:rPr lang="ro-RO"/>
              <a:t> funcției de comparare se poate face cu:</a:t>
            </a:r>
            <a:endParaRPr lang="en-US"/>
          </a:p>
          <a:p>
            <a:pPr lvl="1"/>
            <a:r>
              <a:rPr lang="ro-RO"/>
              <a:t>AO sau</a:t>
            </a:r>
            <a:endParaRPr lang="en-US"/>
          </a:p>
          <a:p>
            <a:pPr lvl="1"/>
            <a:r>
              <a:rPr lang="ro-RO"/>
              <a:t>circuite integrate specializate (comparatoare integrate).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36A686-FC2F-40B8-870E-E8F600DEDFAC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07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Circuite </a:t>
            </a:r>
            <a:r>
              <a:rPr lang="en-US" sz="2800"/>
              <a:t>ne</a:t>
            </a:r>
            <a:r>
              <a:rPr lang="ro-RO" sz="2800"/>
              <a:t>liniare realizate cu AO</a:t>
            </a:r>
            <a:br>
              <a:rPr lang="en-US" sz="2800"/>
            </a:br>
            <a:r>
              <a:rPr lang="en-US" sz="2400"/>
              <a:t>Comparatoare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/>
              <a:t>Aplicații</a:t>
            </a:r>
            <a:r>
              <a:rPr lang="ro-RO"/>
              <a:t>:</a:t>
            </a:r>
            <a:endParaRPr lang="en-US"/>
          </a:p>
          <a:p>
            <a:pPr lvl="0"/>
            <a:r>
              <a:rPr lang="ro-RO"/>
              <a:t>în sistemele de conversie analog-numerică şi numeric-analogică;</a:t>
            </a:r>
            <a:endParaRPr lang="en-US"/>
          </a:p>
          <a:p>
            <a:pPr lvl="0"/>
            <a:r>
              <a:rPr lang="ro-RO"/>
              <a:t>în structura oscilatoarelor şi a generatoarelor de forme de undă.</a:t>
            </a:r>
            <a:endParaRPr lang="en-US"/>
          </a:p>
          <a:p>
            <a:pPr>
              <a:buNone/>
            </a:pPr>
            <a:r>
              <a:rPr lang="ro-RO" b="1"/>
              <a:t>Comparatoarele realizate cu AO</a:t>
            </a:r>
            <a:r>
              <a:rPr lang="ro-RO"/>
              <a:t> se împart în:</a:t>
            </a:r>
            <a:endParaRPr lang="en-US"/>
          </a:p>
          <a:p>
            <a:pPr lvl="0"/>
            <a:r>
              <a:rPr lang="ro-RO"/>
              <a:t>comparatoare în buclă deschisă şi</a:t>
            </a:r>
            <a:endParaRPr lang="en-US"/>
          </a:p>
          <a:p>
            <a:pPr lvl="0"/>
            <a:r>
              <a:rPr lang="ro-RO"/>
              <a:t>comparatoare cu reacţie pozitivă (trigger Schmitt).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9AF82-C15E-4A4E-9255-171D823FEF38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94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Comparatoare </a:t>
            </a:r>
            <a:r>
              <a:rPr lang="ro-RO" sz="2800"/>
              <a:t>în buclă deschisă</a:t>
            </a:r>
            <a:endParaRPr lang="en-US" sz="3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/>
              <a:t>Comparatoarele în buclă deschisă sunt cele mai simple comparatoare realizate cu AO care lucrează fără buclă de reacție, de unde provine și numele lor.</a:t>
            </a:r>
            <a:endParaRPr lang="en-US"/>
          </a:p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Clasificare</a:t>
            </a:r>
            <a:r>
              <a:rPr lang="ro-RO">
                <a:solidFill>
                  <a:srgbClr val="0070C0"/>
                </a:solidFill>
              </a:rPr>
              <a:t>:</a:t>
            </a:r>
            <a:endParaRPr lang="en-US">
              <a:solidFill>
                <a:srgbClr val="0070C0"/>
              </a:solidFill>
            </a:endParaRPr>
          </a:p>
          <a:p>
            <a:pPr lvl="1"/>
            <a:r>
              <a:rPr lang="ro-RO"/>
              <a:t>Comparatoare saturate</a:t>
            </a:r>
            <a:endParaRPr lang="en-US"/>
          </a:p>
          <a:p>
            <a:pPr lvl="1"/>
            <a:r>
              <a:rPr lang="ro-RO"/>
              <a:t>Comparatoare nesaturate</a:t>
            </a:r>
          </a:p>
          <a:p>
            <a:r>
              <a:rPr lang="ro-RO"/>
              <a:t>Comparatoarele saturate au răspunsul în timp mai lent decât cele nesaturate, ceea ce constituie o limitare în aplicaţii.</a:t>
            </a:r>
            <a:endParaRPr lang="en-US"/>
          </a:p>
          <a:p>
            <a:r>
              <a:rPr lang="ro-RO"/>
              <a:t>Viteza de comutare se poate creşte prin utilizarea unor tehnici speciale de limitare a tensiunii de ieşire a comparatorului sub nivelul de saturaţie, aspect întâlnit la comparatoarele nesaturate.</a:t>
            </a:r>
            <a:r>
              <a:rPr lang="en-US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0EB481-0633-4F70-BA8E-B16C4F6A139A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35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Comparatoare </a:t>
            </a:r>
            <a:r>
              <a:rPr lang="ro-RO" sz="2800"/>
              <a:t>în buclă deschisă</a:t>
            </a:r>
            <a:endParaRPr lang="en-US" sz="3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/>
              <a:t>Comparatoarele, indiferent dacă sunt saturate sau nu, se mai pot împărţi în:</a:t>
            </a:r>
            <a:endParaRPr lang="en-US"/>
          </a:p>
          <a:p>
            <a:pPr lvl="1"/>
            <a:r>
              <a:rPr lang="ro-RO"/>
              <a:t>comparatoare </a:t>
            </a:r>
            <a:r>
              <a:rPr lang="ro-RO">
                <a:solidFill>
                  <a:srgbClr val="FF0000"/>
                </a:solidFill>
              </a:rPr>
              <a:t>neinversoare</a:t>
            </a:r>
            <a:r>
              <a:rPr lang="ro-RO"/>
              <a:t> şi</a:t>
            </a:r>
            <a:endParaRPr lang="en-US"/>
          </a:p>
          <a:p>
            <a:pPr lvl="1"/>
            <a:r>
              <a:rPr lang="ro-RO"/>
              <a:t>comparatoare </a:t>
            </a:r>
            <a:r>
              <a:rPr lang="ro-RO">
                <a:solidFill>
                  <a:srgbClr val="0070C0"/>
                </a:solidFill>
              </a:rPr>
              <a:t>inversoare</a:t>
            </a:r>
          </a:p>
          <a:p>
            <a:r>
              <a:rPr lang="ro-RO">
                <a:solidFill>
                  <a:srgbClr val="FF0000"/>
                </a:solidFill>
              </a:rPr>
              <a:t>Comparatorul este neinversor</a:t>
            </a:r>
            <a:r>
              <a:rPr lang="ro-RO"/>
              <a:t> dacă ieşirea trece în starea înaltă (saturaţia pozitivă, +V</a:t>
            </a:r>
            <a:r>
              <a:rPr lang="ro-RO" baseline="-25000"/>
              <a:t>sat</a:t>
            </a:r>
            <a:r>
              <a:rPr lang="ro-RO"/>
              <a:t>) atunci când semnalul de intrare depăşeşte un anumit nivel de prag.</a:t>
            </a:r>
            <a:endParaRPr lang="en-US"/>
          </a:p>
          <a:p>
            <a:r>
              <a:rPr lang="ro-RO">
                <a:solidFill>
                  <a:srgbClr val="0070C0"/>
                </a:solidFill>
              </a:rPr>
              <a:t>Comparatorul este inversor</a:t>
            </a:r>
            <a:r>
              <a:rPr lang="ro-RO"/>
              <a:t> dacă ieşirea trece în starea joasă (saturaţia negativă, -V</a:t>
            </a:r>
            <a:r>
              <a:rPr lang="ro-RO" baseline="-25000"/>
              <a:t>sat</a:t>
            </a:r>
            <a:r>
              <a:rPr lang="ro-RO"/>
              <a:t>) atunci când semnalul de intrare depăşeşte un anumit nivel de prag.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33A22F-E889-4D33-9CA4-2E072ECFBD75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42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în buclă deschisă</a:t>
            </a:r>
            <a:br>
              <a:rPr lang="en-US" sz="2800"/>
            </a:br>
            <a:r>
              <a:rPr lang="en-US" sz="2400"/>
              <a:t>Comparator</a:t>
            </a:r>
            <a:r>
              <a:rPr lang="ro-RO" sz="2400"/>
              <a:t>ul saturat neinversor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/>
              <a:t>          </a:t>
            </a:r>
            <a:r>
              <a:rPr lang="en-US"/>
              <a:t>Schema		</a:t>
            </a:r>
            <a:r>
              <a:rPr lang="ro-RO"/>
              <a:t>     		</a:t>
            </a:r>
            <a:r>
              <a:rPr lang="en-US"/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2A9A29-8574-499D-80CA-463707C3AC93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49D73D9-C4D1-48B3-A45A-454FEA21CBA9}"/>
                  </a:ext>
                </a:extLst>
              </p:cNvPr>
              <p:cNvSpPr txBox="1"/>
              <p:nvPr/>
            </p:nvSpPr>
            <p:spPr>
              <a:xfrm>
                <a:off x="6582079" y="4777781"/>
                <a:ext cx="3755865" cy="964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⟩0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49D73D9-C4D1-48B3-A45A-454FEA21C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079" y="4777781"/>
                <a:ext cx="3755865" cy="964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EF4BB9D6-89B5-481E-853B-0FE9383FA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0" y="2676525"/>
            <a:ext cx="3352800" cy="1752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F2BC43-5C37-4ED3-ABFD-630FF4818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229" y="2393156"/>
            <a:ext cx="3357563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40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în buclă deschisă</a:t>
            </a:r>
            <a:br>
              <a:rPr lang="en-US" sz="2800"/>
            </a:br>
            <a:r>
              <a:rPr lang="en-US" sz="2400"/>
              <a:t>Comparator</a:t>
            </a:r>
            <a:r>
              <a:rPr lang="ro-RO" sz="2400"/>
              <a:t>ul saturat inversor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/>
              <a:t>          </a:t>
            </a:r>
            <a:r>
              <a:rPr lang="en-US"/>
              <a:t>Schema		</a:t>
            </a:r>
            <a:r>
              <a:rPr lang="ro-RO"/>
              <a:t>     		</a:t>
            </a:r>
            <a:r>
              <a:rPr lang="en-US"/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3A5E99-A284-4004-825F-2DB59E21B2FB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A89F917C-98F6-472F-B038-72C53BAB7C5D}"/>
                  </a:ext>
                </a:extLst>
              </p:cNvPr>
              <p:cNvSpPr txBox="1"/>
              <p:nvPr/>
            </p:nvSpPr>
            <p:spPr>
              <a:xfrm>
                <a:off x="6863951" y="4991754"/>
                <a:ext cx="3660555" cy="964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⟩0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A89F917C-98F6-472F-B038-72C53BAB7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951" y="4991754"/>
                <a:ext cx="3660555" cy="964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D217927D-222F-4042-96B8-AC391080A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847295"/>
            <a:ext cx="3352800" cy="1295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E7450E-8B6D-42F6-8764-41D4100F73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5446" y="2459151"/>
            <a:ext cx="3357563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499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în buclă deschisă</a:t>
            </a:r>
            <a:br>
              <a:rPr lang="en-US" sz="2800"/>
            </a:br>
            <a:r>
              <a:rPr lang="ro-RO" sz="2400"/>
              <a:t>Schimbarea pragului de comutare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o-RO"/>
              <a:t>În funcţie de polaritatea tensiunii de referinţă şi terminalul amplificatorului la care se conectează tensiunea de referință (prag), sunt posibile patru combinaţii:</a:t>
            </a:r>
          </a:p>
          <a:p>
            <a:pPr lvl="1">
              <a:lnSpc>
                <a:spcPct val="110000"/>
              </a:lnSpc>
            </a:pPr>
            <a:r>
              <a:rPr lang="ro-RO" sz="2200"/>
              <a:t>Comparator neinversor cu polarizare pozitivă</a:t>
            </a:r>
          </a:p>
          <a:p>
            <a:pPr lvl="1">
              <a:lnSpc>
                <a:spcPct val="110000"/>
              </a:lnSpc>
            </a:pPr>
            <a:r>
              <a:rPr lang="ro-RO" sz="2200"/>
              <a:t>Comparator neinversor cu polarizare negativă</a:t>
            </a:r>
          </a:p>
          <a:p>
            <a:pPr lvl="1">
              <a:lnSpc>
                <a:spcPct val="110000"/>
              </a:lnSpc>
            </a:pPr>
            <a:r>
              <a:rPr lang="ro-RO" sz="2200"/>
              <a:t>Comparator inversor cu polarizare pozitivă</a:t>
            </a:r>
          </a:p>
          <a:p>
            <a:pPr lvl="1">
              <a:lnSpc>
                <a:spcPct val="110000"/>
              </a:lnSpc>
            </a:pPr>
            <a:r>
              <a:rPr lang="ro-RO" sz="2200"/>
              <a:t>Comparator inversor cu polarizare negativă</a:t>
            </a:r>
          </a:p>
          <a:p>
            <a:pPr>
              <a:lnSpc>
                <a:spcPct val="110000"/>
              </a:lnSpc>
            </a:pPr>
            <a:r>
              <a:rPr lang="ro-RO"/>
              <a:t>Primele două intră în categoria </a:t>
            </a:r>
            <a:r>
              <a:rPr lang="ro-RO">
                <a:solidFill>
                  <a:srgbClr val="FF0000"/>
                </a:solidFill>
              </a:rPr>
              <a:t>comparatoare neinversoare cu prag</a:t>
            </a:r>
            <a:r>
              <a:rPr lang="ro-RO"/>
              <a:t>, iar ultimele două intră în categoria </a:t>
            </a:r>
            <a:r>
              <a:rPr lang="ro-RO">
                <a:solidFill>
                  <a:srgbClr val="0070C0"/>
                </a:solidFill>
              </a:rPr>
              <a:t>comparatoare inversoare cu prag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6E35E-020A-4347-A2D1-9C6B12AE76CC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21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în buclă deschisă</a:t>
            </a:r>
            <a:br>
              <a:rPr lang="en-US" sz="2800"/>
            </a:br>
            <a:r>
              <a:rPr lang="ro-RO" sz="2400"/>
              <a:t>Schimbarea pragului de comutare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o-RO"/>
              <a:t>Analiza se face în funcţie de următoarele proprietăţi: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ro-RO"/>
              <a:t>când tensiunea diferenţială de la intrarea AO, </a:t>
            </a:r>
            <a:r>
              <a:rPr lang="en-US" i="1"/>
              <a:t>v</a:t>
            </a:r>
            <a:r>
              <a:rPr lang="en-US" i="1" baseline="-25000"/>
              <a:t>D</a:t>
            </a:r>
            <a:r>
              <a:rPr lang="ro-RO"/>
              <a:t> este pozitivă, tensiunea de ieşire trece în valoarea corespunzătoare saturaţiei pozitive, </a:t>
            </a:r>
            <a:r>
              <a:rPr lang="ro-RO" i="1"/>
              <a:t>+</a:t>
            </a:r>
            <a:r>
              <a:rPr lang="en-US" i="1"/>
              <a:t>V</a:t>
            </a:r>
            <a:r>
              <a:rPr lang="ro-RO" i="1" baseline="-25000"/>
              <a:t>sat</a:t>
            </a:r>
            <a:r>
              <a:rPr lang="ro-RO"/>
              <a:t>;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ro-RO"/>
              <a:t>când tensiunea diferenţială de la intrarea AO, </a:t>
            </a:r>
            <a:r>
              <a:rPr lang="en-US" i="1"/>
              <a:t>v</a:t>
            </a:r>
            <a:r>
              <a:rPr lang="en-US" i="1" baseline="-25000"/>
              <a:t>D</a:t>
            </a:r>
            <a:r>
              <a:rPr lang="ro-RO"/>
              <a:t> este negativă, tensiunea de ieşire trece în valoarea corespunzătoare saturaţiei negative, </a:t>
            </a:r>
            <a:r>
              <a:rPr lang="ro-RO" i="1"/>
              <a:t>-</a:t>
            </a:r>
            <a:r>
              <a:rPr lang="en-US" i="1"/>
              <a:t>V</a:t>
            </a:r>
            <a:r>
              <a:rPr lang="ro-RO" i="1" baseline="-25000"/>
              <a:t>sat</a:t>
            </a:r>
            <a:r>
              <a:rPr lang="ro-RO"/>
              <a:t>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2EAC3F-618E-427B-96B1-832A6DC9271C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/>
              <p:cNvSpPr txBox="1"/>
              <p:nvPr/>
            </p:nvSpPr>
            <p:spPr>
              <a:xfrm>
                <a:off x="1549560" y="4724400"/>
                <a:ext cx="3127215" cy="9144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&gt;0⇒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&lt;0⇒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560" y="4724400"/>
                <a:ext cx="3127215" cy="914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281F0AE9-266E-432E-B8B3-EBA7028082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3673" y="4076976"/>
            <a:ext cx="3353753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095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Comparatoare în buclă deschisă</a:t>
            </a:r>
            <a:br>
              <a:rPr lang="en-US" sz="2800"/>
            </a:br>
            <a:r>
              <a:rPr lang="ro-RO" sz="2400"/>
              <a:t>Comparatorul neinversor cu polarizare pozitivă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            </a:t>
            </a:r>
            <a:r>
              <a:rPr lang="en-US">
                <a:solidFill>
                  <a:srgbClr val="0070C0"/>
                </a:solidFill>
              </a:rPr>
              <a:t>Schema</a:t>
            </a:r>
            <a:r>
              <a:rPr lang="en-US"/>
              <a:t>		</a:t>
            </a:r>
            <a:r>
              <a:rPr lang="ro-RO"/>
              <a:t>     		</a:t>
            </a:r>
            <a:r>
              <a:rPr lang="en-US">
                <a:solidFill>
                  <a:srgbClr val="0070C0"/>
                </a:solidFill>
              </a:rPr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0292E4-AD6D-415C-85CC-DC7A61A1426F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76802EF-2196-4675-9EB1-54037A240653}"/>
                  </a:ext>
                </a:extLst>
              </p:cNvPr>
              <p:cNvSpPr txBox="1"/>
              <p:nvPr/>
            </p:nvSpPr>
            <p:spPr>
              <a:xfrm>
                <a:off x="6457268" y="4925273"/>
                <a:ext cx="3794085" cy="964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76802EF-2196-4675-9EB1-54037A240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268" y="4925273"/>
                <a:ext cx="3794085" cy="964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1AAE0F3A-1E71-4C4C-9883-8E50D366C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75" y="2476500"/>
            <a:ext cx="3543300" cy="2514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FE7667-039A-45CA-BDCD-E87E98F3B2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4618" y="2476500"/>
            <a:ext cx="3357563" cy="20716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37D798E-02C0-483E-A9D1-610EAB119EB5}"/>
              </a:ext>
            </a:extLst>
          </p:cNvPr>
          <p:cNvSpPr txBox="1"/>
          <p:nvPr/>
        </p:nvSpPr>
        <p:spPr>
          <a:xfrm>
            <a:off x="771525" y="4991100"/>
            <a:ext cx="4733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V</a:t>
            </a:r>
            <a:r>
              <a:rPr lang="en-US" sz="2000" baseline="-25000"/>
              <a:t>th</a:t>
            </a:r>
            <a:r>
              <a:rPr lang="en-US" sz="2000"/>
              <a:t> = tensiunea de prag (threshold voltage)</a:t>
            </a:r>
            <a:endParaRPr lang="ro-RO" sz="2000"/>
          </a:p>
        </p:txBody>
      </p:sp>
    </p:spTree>
    <p:extLst>
      <p:ext uri="{BB962C8B-B14F-4D97-AF65-F5344CB8AC3E}">
        <p14:creationId xmlns:p14="http://schemas.microsoft.com/office/powerpoint/2010/main" val="101256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800"/>
            </a:br>
            <a:r>
              <a:rPr lang="en-US" sz="2400"/>
              <a:t>Circuite de logaritmare </a:t>
            </a:r>
            <a:r>
              <a:rPr lang="ro-RO" sz="2400"/>
              <a:t>ş</a:t>
            </a:r>
            <a:r>
              <a:rPr lang="en-US" sz="2400"/>
              <a:t>i exponen</a:t>
            </a:r>
            <a:r>
              <a:rPr lang="ro-RO" sz="2400"/>
              <a:t>ţ</a:t>
            </a:r>
            <a:r>
              <a:rPr lang="en-US" sz="2400"/>
              <a:t>iere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În blocurile de </a:t>
            </a:r>
            <a:r>
              <a:rPr lang="en-US" b="1"/>
              <a:t>logaritmare</a:t>
            </a:r>
            <a:r>
              <a:rPr lang="en-US"/>
              <a:t> şi </a:t>
            </a:r>
            <a:r>
              <a:rPr lang="en-US" b="1"/>
              <a:t>exponenţiere</a:t>
            </a:r>
            <a:r>
              <a:rPr lang="en-US"/>
              <a:t> se folosesc amplificatoare operaţionale în configuraţii inversoare care exploatează caracterul exponenţial al relaţiei: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buNone/>
            </a:pPr>
            <a:r>
              <a:rPr lang="en-US"/>
              <a:t>	unde</a:t>
            </a:r>
          </a:p>
          <a:p>
            <a:pPr>
              <a:buNone/>
            </a:pPr>
            <a:r>
              <a:rPr lang="en-US"/>
              <a:t>	</a:t>
            </a:r>
            <a:r>
              <a:rPr lang="en-US" i="1"/>
              <a:t>I</a:t>
            </a:r>
            <a:r>
              <a:rPr lang="en-US" i="1" baseline="-25000"/>
              <a:t>S</a:t>
            </a:r>
            <a:r>
              <a:rPr lang="en-US"/>
              <a:t> este curentul invers de saturaţie al joncţiunii BE</a:t>
            </a:r>
            <a:r>
              <a:rPr lang="ro-RO"/>
              <a:t>,</a:t>
            </a:r>
            <a:endParaRPr lang="en-US"/>
          </a:p>
          <a:p>
            <a:pPr>
              <a:buNone/>
            </a:pPr>
            <a:r>
              <a:rPr lang="en-US"/>
              <a:t>	</a:t>
            </a:r>
            <a:r>
              <a:rPr lang="ro-RO" i="1"/>
              <a:t>V</a:t>
            </a:r>
            <a:r>
              <a:rPr lang="en-US" i="1" baseline="-25000"/>
              <a:t>T</a:t>
            </a:r>
            <a:r>
              <a:rPr lang="en-US"/>
              <a:t> </a:t>
            </a:r>
            <a:r>
              <a:rPr lang="ro-RO"/>
              <a:t>-</a:t>
            </a:r>
            <a:r>
              <a:rPr lang="en-US"/>
              <a:t> </a:t>
            </a:r>
            <a:r>
              <a:rPr lang="ro-RO"/>
              <a:t>tensiunea termică (aprox. 26mV la 300K),</a:t>
            </a:r>
          </a:p>
          <a:p>
            <a:pPr>
              <a:buNone/>
            </a:pPr>
            <a:r>
              <a:rPr lang="ro-RO"/>
              <a:t>	</a:t>
            </a:r>
            <a:r>
              <a:rPr lang="ro-RO" i="1"/>
              <a:t>e</a:t>
            </a:r>
            <a:r>
              <a:rPr lang="ro-RO"/>
              <a:t> - baza logaritmului natural (e</a:t>
            </a:r>
            <a:r>
              <a:rPr lang="ro-RO">
                <a:sym typeface="Symbol" panose="05050102010706020507" pitchFamily="18" charset="2"/>
              </a:rPr>
              <a:t>2,72).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CFFC9E-5F1B-4B5B-8CEF-E7A7816F1C61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D073F231-B9CF-4284-B9A8-0F72222B3BAC}"/>
                  </a:ext>
                </a:extLst>
              </p:cNvPr>
              <p:cNvSpPr txBox="1"/>
              <p:nvPr/>
            </p:nvSpPr>
            <p:spPr>
              <a:xfrm>
                <a:off x="2838782" y="3084829"/>
                <a:ext cx="6514436" cy="9900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𝐵𝐸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p>
                        <m:sSup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ro-RO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𝐵𝐸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den>
                          </m:f>
                        </m:sup>
                      </m:sSup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D073F231-B9CF-4284-B9A8-0F72222B3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782" y="3084829"/>
                <a:ext cx="6514436" cy="99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81432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Comparatoare în buclă deschisă</a:t>
            </a:r>
            <a:br>
              <a:rPr lang="en-US" sz="2400"/>
            </a:br>
            <a:r>
              <a:rPr lang="ro-RO" sz="2400"/>
              <a:t>Comparatorul inversor cu polarizare </a:t>
            </a:r>
            <a:r>
              <a:rPr lang="en-US" sz="2400"/>
              <a:t>nega</a:t>
            </a:r>
            <a:r>
              <a:rPr lang="ro-RO" sz="2400"/>
              <a:t>tivă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            </a:t>
            </a:r>
            <a:r>
              <a:rPr lang="en-US">
                <a:solidFill>
                  <a:srgbClr val="0070C0"/>
                </a:solidFill>
              </a:rPr>
              <a:t>Schema</a:t>
            </a:r>
            <a:r>
              <a:rPr lang="en-US"/>
              <a:t>		</a:t>
            </a:r>
            <a:r>
              <a:rPr lang="ro-RO"/>
              <a:t>     		</a:t>
            </a:r>
            <a:r>
              <a:rPr lang="en-US">
                <a:solidFill>
                  <a:srgbClr val="0070C0"/>
                </a:solidFill>
              </a:rPr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040BC-C1EA-4DCA-BA56-64DC8540455B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F92E6D-DA35-400D-8FB5-D191E9158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2743994"/>
            <a:ext cx="3543300" cy="2514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CB76C3B-B8A6-4A09-A248-13D825ECC6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528" y="2566695"/>
            <a:ext cx="3357563" cy="20716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ject 14">
                <a:extLst>
                  <a:ext uri="{FF2B5EF4-FFF2-40B4-BE49-F238E27FC236}">
                    <a16:creationId xmlns:a16="http://schemas.microsoft.com/office/drawing/2014/main" id="{76709889-8E1B-49D1-95D1-D6B29BEB8A48}"/>
                  </a:ext>
                </a:extLst>
              </p:cNvPr>
              <p:cNvSpPr txBox="1"/>
              <p:nvPr/>
            </p:nvSpPr>
            <p:spPr>
              <a:xfrm>
                <a:off x="6208008" y="4991100"/>
                <a:ext cx="4292601" cy="1066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</m:t>
                              </m:r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𝑡h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</m:t>
                              </m:r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𝑡h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5" name="Object 14">
                <a:extLst>
                  <a:ext uri="{FF2B5EF4-FFF2-40B4-BE49-F238E27FC236}">
                    <a16:creationId xmlns:a16="http://schemas.microsoft.com/office/drawing/2014/main" id="{76709889-8E1B-49D1-95D1-D6B29BEB8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8008" y="4991100"/>
                <a:ext cx="4292601" cy="1066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365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în buclă deschisă</a:t>
            </a:r>
            <a:br>
              <a:rPr lang="en-US" sz="2800"/>
            </a:br>
            <a:r>
              <a:rPr lang="ro-RO" sz="2400" b="1">
                <a:solidFill>
                  <a:srgbClr val="FF0000"/>
                </a:solidFill>
              </a:rPr>
              <a:t>Temă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Având ca punct de plecare cele două comparatoare cu prag prezentate, să se deseneze schemele, caracteristicile de transfer și să se scrie relaţiile de funcţionare pentru:</a:t>
            </a:r>
            <a:endParaRPr lang="en-US"/>
          </a:p>
          <a:p>
            <a:pPr lvl="1"/>
            <a:r>
              <a:rPr lang="ro-RO"/>
              <a:t>Comparatorul neinversor cu polarizare negativă</a:t>
            </a:r>
            <a:endParaRPr lang="en-US"/>
          </a:p>
          <a:p>
            <a:pPr lvl="1"/>
            <a:r>
              <a:rPr lang="ro-RO"/>
              <a:t>Comparatorul inversor cu polarizare pozitivă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4DB51-DC35-4617-938B-FC3F21F62FA6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437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în buclă deschisă</a:t>
            </a:r>
            <a:br>
              <a:rPr lang="en-US" sz="2400"/>
            </a:br>
            <a:r>
              <a:rPr lang="ro-RO" sz="2400"/>
              <a:t>Circuite formatoare de semnal 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Semnalele periodice sinusoidale sau triunghiulare se pot converti cu ajutorul comparatoarelor în impulsuri dreptunghiulare.</a:t>
            </a:r>
            <a:endParaRPr lang="en-US"/>
          </a:p>
          <a:p>
            <a:r>
              <a:rPr lang="ro-RO"/>
              <a:t>Comparatoarele pot genera varianta „curată“ a unor impulsuri de date, transmise în medii zgomotoase şi degradate de sistemele de transmisie a datelor.</a:t>
            </a:r>
            <a:endParaRPr lang="en-US"/>
          </a:p>
          <a:p>
            <a:r>
              <a:rPr lang="ro-RO"/>
              <a:t>Atât timp cât se păstrează trecerile prin zero ale semnalului care trebuie refăcut, se poate construi o versiune nouă a acestui semnal, fără zgomot şi distorsiuni.</a:t>
            </a:r>
            <a:r>
              <a:rPr lang="en-US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E1A499-4253-459E-934A-479C3FC8B916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42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Circuite formatoare de semnal</a:t>
            </a:r>
            <a:br>
              <a:rPr lang="en-US" sz="2800"/>
            </a:br>
            <a:r>
              <a:rPr lang="en-US" sz="2400"/>
              <a:t>Exemplul 1</a:t>
            </a:r>
            <a:r>
              <a:rPr lang="ro-RO" sz="2400"/>
              <a:t> 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/>
              <a:t>Un semnal sinusoidal, având amplitudinea de 5V, se aplică la intrarea unui comparator neinversor saturat (cu prag zero).</a:t>
            </a:r>
            <a:endParaRPr lang="en-US"/>
          </a:p>
          <a:p>
            <a:r>
              <a:rPr lang="ro-RO"/>
              <a:t>Să se deseneze forma tensiunii de ieşire.</a:t>
            </a:r>
            <a:endParaRPr lang="en-US"/>
          </a:p>
          <a:p>
            <a:pPr>
              <a:buNone/>
            </a:pPr>
            <a:r>
              <a:rPr lang="ro-RO"/>
              <a:t>Se presupune că frecvenţa semnalului este suficient de mică pentru ca efectele de SR să fie neglijabile şi se admite că tensiunile de saturaţie sunt: V</a:t>
            </a:r>
            <a:r>
              <a:rPr lang="ro-RO" baseline="-25000"/>
              <a:t>sat</a:t>
            </a:r>
            <a:r>
              <a:rPr lang="ro-RO"/>
              <a:t>=</a:t>
            </a:r>
            <a:r>
              <a:rPr lang="ro-RO">
                <a:sym typeface="Symbol"/>
              </a:rPr>
              <a:t></a:t>
            </a:r>
            <a:r>
              <a:rPr lang="ro-RO"/>
              <a:t>13V</a:t>
            </a:r>
            <a:r>
              <a:rPr lang="en-US"/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0C75F6-6973-422D-B6C3-A974104E6F26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3E0E32-4FE4-4034-BB15-8693B3F7A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700" y="4532670"/>
            <a:ext cx="2548128" cy="133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7664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formatoare de semnal</a:t>
            </a:r>
            <a:br>
              <a:rPr lang="en-US" sz="2800"/>
            </a:br>
            <a:r>
              <a:rPr lang="en-US" sz="2400"/>
              <a:t>Exemplul 1</a:t>
            </a:r>
            <a:r>
              <a:rPr lang="ro-RO" sz="2400"/>
              <a:t> 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Rezolvare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4807B0-CF39-42DA-A848-2CB68B81F4DE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86500" y="2682517"/>
            <a:ext cx="52860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Observaţie</a:t>
            </a:r>
            <a:r>
              <a:rPr lang="en-US" sz="2000"/>
              <a:t>: </a:t>
            </a:r>
            <a:r>
              <a:rPr lang="ro-RO" sz="2000"/>
              <a:t>În cazul AO de tipul 741, dacă V</a:t>
            </a:r>
            <a:r>
              <a:rPr lang="ro-RO" sz="2000" baseline="-25000"/>
              <a:t>sat</a:t>
            </a:r>
            <a:r>
              <a:rPr lang="ro-RO" sz="2000"/>
              <a:t>=13V şi a=200.000, pentru a determina ieşirea să treacă în saturaţia pozitivă</a:t>
            </a:r>
            <a:r>
              <a:rPr lang="en-US" sz="2000"/>
              <a:t>, </a:t>
            </a:r>
            <a:r>
              <a:rPr lang="ro-RO" sz="2000"/>
              <a:t>este nevoie de o tensiune de intrare (de prag) egală cu </a:t>
            </a:r>
            <a:r>
              <a:rPr lang="en-US" sz="2000"/>
              <a:t>13V/200.000=65</a:t>
            </a:r>
            <a:r>
              <a:rPr lang="en-US" sz="2000">
                <a:sym typeface="Symbol"/>
              </a:rPr>
              <a:t></a:t>
            </a:r>
            <a:r>
              <a:rPr lang="en-US" sz="2000"/>
              <a:t>V.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6C72A3-98AA-4870-BB3E-439336C93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37" y="4640915"/>
            <a:ext cx="2548128" cy="13319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5AD86E0-A82A-4B7D-B84A-847F7040F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520" y="2362200"/>
            <a:ext cx="38862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9103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formatoare de semnal</a:t>
            </a:r>
            <a:br>
              <a:rPr lang="en-US" sz="2800"/>
            </a:br>
            <a:r>
              <a:rPr lang="en-US" sz="2400"/>
              <a:t>Exemplul 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/>
              <a:t>Să se deseneze forma de undă a tensiunii de ieşire</a:t>
            </a:r>
            <a:r>
              <a:rPr lang="en-US"/>
              <a:t> pentru circuitul din figur</a:t>
            </a:r>
            <a:r>
              <a:rPr lang="ro-RO"/>
              <a:t>ă dacă:</a:t>
            </a:r>
            <a:endParaRPr lang="en-US"/>
          </a:p>
          <a:p>
            <a:pPr lvl="0"/>
            <a:r>
              <a:rPr lang="ro-RO"/>
              <a:t>se presupune că frecvenţa semnalului este suficient de mică pentru ca efectele de SR să fie neglijabile;</a:t>
            </a:r>
            <a:endParaRPr lang="en-US"/>
          </a:p>
          <a:p>
            <a:pPr lvl="0"/>
            <a:r>
              <a:rPr lang="ro-RO"/>
              <a:t>se admite că tensiunile de saturaţie sunt: </a:t>
            </a:r>
            <a:br>
              <a:rPr lang="ro-RO"/>
            </a:br>
            <a:r>
              <a:rPr lang="ro-RO"/>
              <a:t>V</a:t>
            </a:r>
            <a:r>
              <a:rPr lang="ro-RO" baseline="-25000"/>
              <a:t>sat</a:t>
            </a:r>
            <a:r>
              <a:rPr lang="ro-RO"/>
              <a:t>=</a:t>
            </a:r>
            <a:r>
              <a:rPr lang="ro-RO">
                <a:sym typeface="Symbol"/>
              </a:rPr>
              <a:t></a:t>
            </a:r>
            <a:r>
              <a:rPr lang="ro-RO"/>
              <a:t>13V;</a:t>
            </a:r>
            <a:endParaRPr lang="en-US"/>
          </a:p>
          <a:p>
            <a:pPr lvl="0"/>
            <a:r>
              <a:rPr lang="ro-RO"/>
              <a:t>amplitudinea semnalului sinusoidal de la </a:t>
            </a:r>
            <a:br>
              <a:rPr lang="ro-RO"/>
            </a:br>
            <a:r>
              <a:rPr lang="ro-RO"/>
              <a:t>intrare este 6V.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F76311-A538-4807-A466-70C5FEAE5A57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98CF4B-E1C7-4FFC-8DB3-9801BEEB9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700" y="3479572"/>
            <a:ext cx="3924300" cy="288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7760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formatoare de semnal</a:t>
            </a:r>
            <a:br>
              <a:rPr lang="en-US" sz="2800"/>
            </a:br>
            <a:r>
              <a:rPr lang="en-US" sz="2400"/>
              <a:t>Exemplul 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>
                <a:solidFill>
                  <a:srgbClr val="0070C0"/>
                </a:solidFill>
              </a:rPr>
              <a:t>Rezolvare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C18C27-383D-4BBB-8085-E8FA20C6E83D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24599" y="4724400"/>
            <a:ext cx="4638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Factorul de umplere (duty-factor) </a:t>
            </a:r>
            <a:r>
              <a:rPr lang="en-US" sz="2000"/>
              <a:t>este:</a:t>
            </a:r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357" name="Object 5"/>
              <p:cNvSpPr txBox="1"/>
              <p:nvPr/>
            </p:nvSpPr>
            <p:spPr bwMode="auto">
              <a:xfrm>
                <a:off x="6414910" y="3756025"/>
                <a:ext cx="4481690" cy="7620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3=6</m:t>
                      </m:r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func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func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=0,5⇒</m:t>
                      </m:r>
                      <m:d>
                        <m:dPr>
                          <m:begChr m:val="{"/>
                          <m:endChr m:val=""/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ro-RO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ro-RO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sSup>
                                  <m:sSupPr>
                                    <m:ctrlPr>
                                      <a:rPr lang="ro-RO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o-RO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ro-RO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ro-RO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ro-RO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sSup>
                                  <m:sSupPr>
                                    <m:ctrlPr>
                                      <a:rPr lang="ro-RO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o-RO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ro-RO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0357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14910" y="3756025"/>
                <a:ext cx="4481690" cy="762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359" name="Object 7"/>
              <p:cNvSpPr txBox="1"/>
              <p:nvPr/>
            </p:nvSpPr>
            <p:spPr bwMode="auto">
              <a:xfrm>
                <a:off x="4296569" y="5501482"/>
                <a:ext cx="7533481" cy="72866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durata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impulsului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pozitiv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perioada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semnalului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ro-RO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100 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ro-RO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]=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ro-RO" sz="20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∘</m:t>
                              </m:r>
                            </m:sup>
                          </m:sSup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∘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ro-RO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=33,33%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00359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6569" y="5501482"/>
                <a:ext cx="7533481" cy="728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C0C579EB-0661-456F-AD17-6508E4B24CE2}"/>
                  </a:ext>
                </a:extLst>
              </p:cNvPr>
              <p:cNvSpPr txBox="1"/>
              <p:nvPr/>
            </p:nvSpPr>
            <p:spPr>
              <a:xfrm>
                <a:off x="6394451" y="2057400"/>
                <a:ext cx="2944813" cy="7874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𝑡h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ro-RO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m:rPr>
                          <m:nor/>
                        </m:rPr>
                        <a:rPr lang="ro-RO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ro-RO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ro-RO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C0C579EB-0661-456F-AD17-6508E4B24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451" y="2057400"/>
                <a:ext cx="2944813" cy="787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5B7A46CB-6853-4508-8F9C-4BDB4FAC92D5}"/>
                  </a:ext>
                </a:extLst>
              </p:cNvPr>
              <p:cNvSpPr txBox="1"/>
              <p:nvPr/>
            </p:nvSpPr>
            <p:spPr>
              <a:xfrm>
                <a:off x="6414909" y="2936762"/>
                <a:ext cx="2920320" cy="63432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limUpp>
                            <m:limUp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Up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lim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</m:lim>
                          </m:limUpp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func>
                        <m:func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func>
                      <m:r>
                        <m:rPr>
                          <m:sty m:val="p"/>
                        </m:rPr>
                        <a:rPr lang="ro-RO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func>
                        <m:func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func>
                      <m:r>
                        <m:rPr>
                          <m:sty m:val="p"/>
                        </m:rPr>
                        <a:rPr lang="ro-RO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5B7A46CB-6853-4508-8F9C-4BDB4FAC9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909" y="2936762"/>
                <a:ext cx="2920320" cy="6343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0762DA29-4CD7-40E7-B23B-2D0D60B240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80245" y="280432"/>
            <a:ext cx="2354580" cy="17373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1CF763-D41C-4590-9B04-8597A3AE91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501" y="2451100"/>
            <a:ext cx="360997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3535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nesaturate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            </a:t>
            </a:r>
            <a:r>
              <a:rPr lang="en-US">
                <a:solidFill>
                  <a:srgbClr val="0070C0"/>
                </a:solidFill>
              </a:rPr>
              <a:t>Schema </a:t>
            </a:r>
            <a:r>
              <a:rPr lang="en-US"/>
              <a:t>		</a:t>
            </a:r>
            <a:r>
              <a:rPr lang="ro-RO"/>
              <a:t>       		</a:t>
            </a:r>
            <a:r>
              <a:rPr lang="en-US">
                <a:solidFill>
                  <a:srgbClr val="0070C0"/>
                </a:solidFill>
              </a:rPr>
              <a:t>Caracteristica de transfer</a:t>
            </a:r>
            <a:endParaRPr lang="ro-RO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A08AD5-AF8D-4EB9-84B9-3053E9D66F50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807AD3E0-B366-47B0-864A-E82F2A7315F2}"/>
                  </a:ext>
                </a:extLst>
              </p:cNvPr>
              <p:cNvSpPr txBox="1"/>
              <p:nvPr/>
            </p:nvSpPr>
            <p:spPr>
              <a:xfrm>
                <a:off x="6476091" y="4559857"/>
                <a:ext cx="4344309" cy="106632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⟨0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807AD3E0-B366-47B0-864A-E82F2A731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091" y="4559857"/>
                <a:ext cx="4344309" cy="10663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B5DBD49-BA7F-4454-AC66-77A21138F51A}"/>
              </a:ext>
            </a:extLst>
          </p:cNvPr>
          <p:cNvSpPr txBox="1"/>
          <p:nvPr/>
        </p:nvSpPr>
        <p:spPr>
          <a:xfrm>
            <a:off x="1038224" y="5626177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Observaţie: diodele D</a:t>
            </a:r>
            <a:r>
              <a:rPr lang="ro-RO" sz="2000" baseline="-25000"/>
              <a:t>1</a:t>
            </a:r>
            <a:r>
              <a:rPr lang="ro-RO" sz="2000"/>
              <a:t> şi D</a:t>
            </a:r>
            <a:r>
              <a:rPr lang="ro-RO" sz="2000" baseline="-25000"/>
              <a:t>2</a:t>
            </a:r>
            <a:r>
              <a:rPr lang="ro-RO" sz="2000"/>
              <a:t> trebuie să suporte curentul de scurtcircuit al AO</a:t>
            </a:r>
            <a:r>
              <a:rPr lang="en-US" sz="2000"/>
              <a:t>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3CCEF6-71A3-4222-BDFB-41737A58B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599" y="2578321"/>
            <a:ext cx="3162300" cy="25081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13D49F-8E0E-4DE9-A155-C9B682D6B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3275" y="2310370"/>
            <a:ext cx="29146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279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Comparatoare cu reacţie pozitivă</a:t>
            </a:r>
            <a:br>
              <a:rPr lang="ro-RO" sz="2800"/>
            </a:br>
            <a:r>
              <a:rPr lang="ro-RO" sz="2400"/>
              <a:t>Triggerul Schmitt inversor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            	Schema                        	Caracteristica de transfer</a:t>
            </a:r>
            <a:endParaRPr lang="en-US">
              <a:solidFill>
                <a:srgbClr val="0070C0"/>
              </a:solidFill>
            </a:endParaRPr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E3DC57-45DC-4EFD-BC8E-1B31E7D0539F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12DF66FC-A73F-4EE6-A454-8B2688005B34}"/>
                  </a:ext>
                </a:extLst>
              </p:cNvPr>
              <p:cNvSpPr txBox="1"/>
              <p:nvPr/>
            </p:nvSpPr>
            <p:spPr>
              <a:xfrm>
                <a:off x="8793485" y="5649367"/>
                <a:ext cx="2674615" cy="70698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𝑡h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12DF66FC-A73F-4EE6-A454-8B2688005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3485" y="5649367"/>
                <a:ext cx="2674615" cy="706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B90D959-85EE-4074-AFF1-D3AE9E7BBB9B}"/>
              </a:ext>
            </a:extLst>
          </p:cNvPr>
          <p:cNvSpPr txBox="1"/>
          <p:nvPr/>
        </p:nvSpPr>
        <p:spPr>
          <a:xfrm>
            <a:off x="4884298" y="4779407"/>
            <a:ext cx="6486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Circuitul poate fi analizat ca un comparator inversor cu prag </a:t>
            </a:r>
            <a:endParaRPr 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CD68D21A-F0FC-4B36-A4BE-E10DCBA476A4}"/>
                  </a:ext>
                </a:extLst>
              </p:cNvPr>
              <p:cNvSpPr txBox="1"/>
              <p:nvPr/>
            </p:nvSpPr>
            <p:spPr>
              <a:xfrm>
                <a:off x="281813" y="5413850"/>
                <a:ext cx="3943349" cy="6477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𝑠𝑎𝑡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⟩0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CD68D21A-F0FC-4B36-A4BE-E10DCBA47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13" y="5413850"/>
                <a:ext cx="3943349" cy="647700"/>
              </a:xfrm>
              <a:prstGeom prst="rect">
                <a:avLst/>
              </a:prstGeom>
              <a:blipFill>
                <a:blip r:embed="rId3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2">
                <a:extLst>
                  <a:ext uri="{FF2B5EF4-FFF2-40B4-BE49-F238E27FC236}">
                    <a16:creationId xmlns:a16="http://schemas.microsoft.com/office/drawing/2014/main" id="{8D41C699-C3FB-4BFB-891F-941FB283C654}"/>
                  </a:ext>
                </a:extLst>
              </p:cNvPr>
              <p:cNvSpPr txBox="1"/>
              <p:nvPr/>
            </p:nvSpPr>
            <p:spPr>
              <a:xfrm>
                <a:off x="4419601" y="5422663"/>
                <a:ext cx="3861447" cy="6477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𝑠𝑎𝑡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⟨0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3" name="Object 12">
                <a:extLst>
                  <a:ext uri="{FF2B5EF4-FFF2-40B4-BE49-F238E27FC236}">
                    <a16:creationId xmlns:a16="http://schemas.microsoft.com/office/drawing/2014/main" id="{8D41C699-C3FB-4BFB-891F-941FB283C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5422663"/>
                <a:ext cx="3861447" cy="647700"/>
              </a:xfrm>
              <a:prstGeom prst="rect">
                <a:avLst/>
              </a:prstGeom>
              <a:blipFill>
                <a:blip r:embed="rId4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294AD518-AA49-4812-BB66-8DDB6E99CC2B}"/>
              </a:ext>
            </a:extLst>
          </p:cNvPr>
          <p:cNvSpPr txBox="1"/>
          <p:nvPr/>
        </p:nvSpPr>
        <p:spPr>
          <a:xfrm>
            <a:off x="8702043" y="5237997"/>
            <a:ext cx="1352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În general:</a:t>
            </a:r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90CD2A0-B102-4CC9-8CF3-678C09D5BC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6962" y="2334631"/>
            <a:ext cx="3543300" cy="32681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6243A4-A720-45FC-996C-18DB1C165B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4718" y="2456523"/>
            <a:ext cx="29146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249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Comparatoare cu reacţie pozitivă</a:t>
            </a:r>
            <a:br>
              <a:rPr lang="ro-RO" sz="2800"/>
            </a:br>
            <a:r>
              <a:rPr lang="ro-RO" sz="2400"/>
              <a:t>Triggerul Schmitt neinversor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10744200" cy="4876800"/>
          </a:xfrm>
        </p:spPr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 			     Schema                        	        Caracteristica de transfer</a:t>
            </a:r>
            <a:endParaRPr lang="ro-RO" sz="2200"/>
          </a:p>
          <a:p>
            <a:endParaRPr lang="ro-RO" sz="2200"/>
          </a:p>
          <a:p>
            <a:endParaRPr lang="ro-RO" sz="2200"/>
          </a:p>
          <a:p>
            <a:endParaRPr lang="ro-RO" sz="2200"/>
          </a:p>
          <a:p>
            <a:endParaRPr lang="ro-RO" sz="2200"/>
          </a:p>
          <a:p>
            <a:endParaRPr lang="ro-RO" sz="22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899F3-A9D4-4D8A-948D-F5BD53733215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A263A3-849E-43E1-9E86-8CC3FBF4E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475" y="2798244"/>
            <a:ext cx="4305300" cy="2052084"/>
          </a:xfrm>
          <a:prstGeom prst="rect">
            <a:avLst/>
          </a:prstGeom>
        </p:spPr>
      </p:pic>
      <p:sp>
        <p:nvSpPr>
          <p:cNvPr id="11" name="Rectangle 239">
            <a:extLst>
              <a:ext uri="{FF2B5EF4-FFF2-40B4-BE49-F238E27FC236}">
                <a16:creationId xmlns:a16="http://schemas.microsoft.com/office/drawing/2014/main" id="{D1B2C371-FEBA-4D3E-BF7B-D80DB8A1B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5682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ED20E7-B5CE-417E-8A00-4CB48CF201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3001" y="2371725"/>
            <a:ext cx="29146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0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US" sz="2400"/>
              <a:t>Circuit</a:t>
            </a:r>
            <a:r>
              <a:rPr lang="ro-RO" sz="2400"/>
              <a:t>ul</a:t>
            </a:r>
            <a:r>
              <a:rPr lang="en-US" sz="2400"/>
              <a:t> de logaritmare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>
                <a:solidFill>
                  <a:srgbClr val="0070C0"/>
                </a:solidFill>
              </a:rPr>
              <a:t>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F9E2B0-4A2C-43EC-9B61-774B6ECC7D76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565" name="Object 5"/>
              <p:cNvSpPr txBox="1"/>
              <p:nvPr/>
            </p:nvSpPr>
            <p:spPr bwMode="auto">
              <a:xfrm>
                <a:off x="9801224" y="457260"/>
                <a:ext cx="2183091" cy="144774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𝐵𝐸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66565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01224" y="457260"/>
                <a:ext cx="2183091" cy="14477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FF93825A-6560-4E8D-A43B-386BDFA47F53}"/>
                  </a:ext>
                </a:extLst>
              </p:cNvPr>
              <p:cNvSpPr txBox="1"/>
              <p:nvPr/>
            </p:nvSpPr>
            <p:spPr>
              <a:xfrm>
                <a:off x="3291821" y="4776914"/>
                <a:ext cx="5516282" cy="86328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𝐵𝐸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FF93825A-6560-4E8D-A43B-386BDFA47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821" y="4776914"/>
                <a:ext cx="5516282" cy="863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BA51DCCC-3B9C-455C-BBC3-11F1F22FF7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6312" y="1860677"/>
            <a:ext cx="50673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840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Comparatoare cu reacţie pozitivă</a:t>
            </a:r>
            <a:br>
              <a:rPr lang="ro-RO" sz="2800"/>
            </a:br>
            <a:r>
              <a:rPr lang="ro-RO" sz="2400"/>
              <a:t>Triggerul Schmitt neinversor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Tensiunile de prag</a:t>
            </a:r>
            <a:endParaRPr lang="ro-RO" sz="2200"/>
          </a:p>
          <a:p>
            <a:r>
              <a:rPr lang="en-US"/>
              <a:t>Pentru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&lt;&lt;0, ieșirea se satureaz</a:t>
            </a:r>
            <a:r>
              <a:rPr lang="ro-RO"/>
              <a:t>ă la </a:t>
            </a:r>
            <a:r>
              <a:rPr lang="ro-RO" i="1"/>
              <a:t>-V</a:t>
            </a:r>
            <a:r>
              <a:rPr lang="ro-RO" i="1" baseline="-25000"/>
              <a:t>sat</a:t>
            </a:r>
            <a:r>
              <a:rPr lang="ro-RO"/>
              <a:t>. Pentru ca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să-și modifice starea, valoarea lui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 trebuie să crească suficient, astfel încât </a:t>
            </a:r>
            <a:r>
              <a:rPr lang="ro-RO" i="1"/>
              <a:t>v</a:t>
            </a:r>
            <a:r>
              <a:rPr lang="ro-RO" i="1" baseline="-25000"/>
              <a:t>P</a:t>
            </a:r>
            <a:r>
              <a:rPr lang="ro-RO"/>
              <a:t> să depășească </a:t>
            </a:r>
            <a:r>
              <a:rPr lang="ro-RO" i="1"/>
              <a:t>v</a:t>
            </a:r>
            <a:r>
              <a:rPr lang="ro-RO" i="1" baseline="-25000"/>
              <a:t>N</a:t>
            </a:r>
            <a:r>
              <a:rPr lang="ro-RO"/>
              <a:t>=0. Această valoare pentru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, denumită corespunzător </a:t>
            </a:r>
            <a:r>
              <a:rPr lang="ro-RO" i="1"/>
              <a:t>+V</a:t>
            </a:r>
            <a:r>
              <a:rPr lang="ro-RO" i="1" baseline="-25000"/>
              <a:t>th</a:t>
            </a:r>
            <a:r>
              <a:rPr lang="ro-RO"/>
              <a:t>, trebuie să fie astfel încât</a:t>
            </a:r>
            <a:endParaRPr lang="en-US"/>
          </a:p>
          <a:p>
            <a:endParaRPr lang="ro-RO" sz="24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2A083B-1E54-4CD2-8B84-C2A49EC18F9C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239">
            <a:extLst>
              <a:ext uri="{FF2B5EF4-FFF2-40B4-BE49-F238E27FC236}">
                <a16:creationId xmlns:a16="http://schemas.microsoft.com/office/drawing/2014/main" id="{D1B2C371-FEBA-4D3E-BF7B-D80DB8A1B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5682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D3CC544-D741-48D6-89BA-06CA22E1B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1" y="5606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B68B9B3-D004-4817-AB9B-4ABE22A6C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5138" y="63500"/>
            <a:ext cx="2428875" cy="17621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11">
                <a:extLst>
                  <a:ext uri="{FF2B5EF4-FFF2-40B4-BE49-F238E27FC236}">
                    <a16:creationId xmlns:a16="http://schemas.microsoft.com/office/drawing/2014/main" id="{4BF9523E-C84F-4A4A-95C1-7C0E189FFC23}"/>
                  </a:ext>
                </a:extLst>
              </p:cNvPr>
              <p:cNvSpPr txBox="1"/>
              <p:nvPr/>
            </p:nvSpPr>
            <p:spPr bwMode="auto">
              <a:xfrm>
                <a:off x="2452534" y="4291112"/>
                <a:ext cx="7286932" cy="741264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</m:e>
                          </m:d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𝑠𝑎𝑡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⟩0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8" name="Object 11">
                <a:extLst>
                  <a:ext uri="{FF2B5EF4-FFF2-40B4-BE49-F238E27FC236}">
                    <a16:creationId xmlns:a16="http://schemas.microsoft.com/office/drawing/2014/main" id="{4BF9523E-C84F-4A4A-95C1-7C0E189FF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52534" y="4291112"/>
                <a:ext cx="7286932" cy="741264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A4820D1C-5A58-436B-B612-DAA33080BC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84666"/>
            <a:ext cx="3272028" cy="169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6503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/>
              <a:t>Comparatoare cu reacţie pozitivă</a:t>
            </a:r>
            <a:br>
              <a:rPr lang="ro-RO" sz="2800"/>
            </a:br>
            <a:r>
              <a:rPr lang="ro-RO" sz="2400"/>
              <a:t>Triggerul Schmitt neinversor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Tensiunile de prag </a:t>
            </a:r>
            <a:r>
              <a:rPr lang="ro-RO" sz="2000">
                <a:solidFill>
                  <a:srgbClr val="0070C0"/>
                </a:solidFill>
              </a:rPr>
              <a:t>(continuare)</a:t>
            </a:r>
            <a:endParaRPr lang="en-US">
              <a:solidFill>
                <a:srgbClr val="0070C0"/>
              </a:solidFill>
            </a:endParaRPr>
          </a:p>
          <a:p>
            <a:r>
              <a:rPr lang="en-US"/>
              <a:t>Pentru comutația inversă,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 trebuie micșorată suficient astfel încât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 să treacă în </a:t>
            </a:r>
            <a:r>
              <a:rPr lang="en-US" i="1"/>
              <a:t>-V</a:t>
            </a:r>
            <a:r>
              <a:rPr lang="en-US" i="1" baseline="-25000"/>
              <a:t>sat</a:t>
            </a:r>
            <a:r>
              <a:rPr lang="en-US"/>
              <a:t>. </a:t>
            </a:r>
            <a:r>
              <a:rPr lang="ro-RO"/>
              <a:t>Printr-o analiză asemănătoare cu cea anterioară</a:t>
            </a:r>
            <a:r>
              <a:rPr lang="en-US"/>
              <a:t>, </a:t>
            </a:r>
            <a:r>
              <a:rPr lang="ro-RO" i="1"/>
              <a:t>-</a:t>
            </a:r>
            <a:r>
              <a:rPr lang="en-US" i="1"/>
              <a:t>V</a:t>
            </a:r>
            <a:r>
              <a:rPr lang="en-US" i="1" baseline="-25000"/>
              <a:t>th</a:t>
            </a:r>
            <a:r>
              <a:rPr lang="en-US"/>
              <a:t> trebuie să fie astfel încât 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Relația generală pentru tensiunea de prag este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93164-18AA-41E8-95D9-6E83956FC0C1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239">
            <a:extLst>
              <a:ext uri="{FF2B5EF4-FFF2-40B4-BE49-F238E27FC236}">
                <a16:creationId xmlns:a16="http://schemas.microsoft.com/office/drawing/2014/main" id="{D1B2C371-FEBA-4D3E-BF7B-D80DB8A1B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5682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D3CC544-D741-48D6-89BA-06CA22E1B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1" y="5606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8CBBDD1-E824-4B7A-A38D-EE8DD86FFDF3}"/>
                  </a:ext>
                </a:extLst>
              </p:cNvPr>
              <p:cNvSpPr txBox="1"/>
              <p:nvPr/>
            </p:nvSpPr>
            <p:spPr bwMode="auto">
              <a:xfrm>
                <a:off x="4883190" y="5249211"/>
                <a:ext cx="2425618" cy="73211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𝑡h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8CBBDD1-E824-4B7A-A38D-EE8DD86FF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3190" y="5249211"/>
                <a:ext cx="2425618" cy="732110"/>
              </a:xfrm>
              <a:prstGeom prst="rect">
                <a:avLst/>
              </a:prstGeom>
              <a:blipFill>
                <a:blip r:embed="rId3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8">
                <a:extLst>
                  <a:ext uri="{FF2B5EF4-FFF2-40B4-BE49-F238E27FC236}">
                    <a16:creationId xmlns:a16="http://schemas.microsoft.com/office/drawing/2014/main" id="{256C3ACE-A7FD-43DC-9BA3-13E25544BDC2}"/>
                  </a:ext>
                </a:extLst>
              </p:cNvPr>
              <p:cNvSpPr txBox="1"/>
              <p:nvPr/>
            </p:nvSpPr>
            <p:spPr bwMode="auto">
              <a:xfrm>
                <a:off x="2500261" y="3733800"/>
                <a:ext cx="7191477" cy="777649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</m:e>
                          </m:d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𝑠𝑎𝑡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⟨0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7" name="Object 8">
                <a:extLst>
                  <a:ext uri="{FF2B5EF4-FFF2-40B4-BE49-F238E27FC236}">
                    <a16:creationId xmlns:a16="http://schemas.microsoft.com/office/drawing/2014/main" id="{256C3ACE-A7FD-43DC-9BA3-13E25544B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0261" y="3733800"/>
                <a:ext cx="7191477" cy="777649"/>
              </a:xfrm>
              <a:prstGeom prst="rect">
                <a:avLst/>
              </a:prstGeom>
              <a:blipFill>
                <a:blip r:embed="rId4"/>
                <a:stretch>
                  <a:fillRect b="-472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6F4604FD-9896-4A30-A217-60497E17ED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45138" y="63500"/>
            <a:ext cx="2428875" cy="1762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958017F-6E8A-47AF-99D0-5459E30F7D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184666"/>
            <a:ext cx="3272028" cy="169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162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integrate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 b="1"/>
              <a:t>Exemplu: </a:t>
            </a:r>
            <a:r>
              <a:rPr lang="ro-RO"/>
              <a:t>Circuitul integrat de tipul</a:t>
            </a:r>
            <a:r>
              <a:rPr lang="ro-RO" b="1"/>
              <a:t> LM339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75D831-F347-442F-9C7B-506435E53D44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/>
          <a:srcRect t="3687" b="3913"/>
          <a:stretch/>
        </p:blipFill>
        <p:spPr bwMode="auto">
          <a:xfrm>
            <a:off x="981069" y="2598055"/>
            <a:ext cx="3638095" cy="34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199" y="3115308"/>
            <a:ext cx="2640698" cy="265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63436" y="3171825"/>
            <a:ext cx="3014663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15576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integrate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o-RO" b="1"/>
              <a:t>Caracteristici de comutare </a:t>
            </a:r>
            <a:r>
              <a:rPr lang="ro-RO"/>
              <a:t>pentru circuitul integrat de tipul</a:t>
            </a:r>
            <a:r>
              <a:rPr lang="ro-RO" b="1"/>
              <a:t> LM339</a:t>
            </a:r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r>
              <a:rPr lang="ro-RO"/>
              <a:t>Timp de răspuns: </a:t>
            </a:r>
            <a:r>
              <a:rPr lang="ro-RO" b="1"/>
              <a:t>1,3</a:t>
            </a:r>
            <a:r>
              <a:rPr lang="ro-RO" b="1">
                <a:sym typeface="Symbol"/>
              </a:rPr>
              <a:t>s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A2400-0FE9-464B-AB03-A10C79AF4A6E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2667000"/>
            <a:ext cx="807287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1225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integrate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/>
              <a:t>Important:  </a:t>
            </a:r>
            <a:r>
              <a:rPr lang="ro-RO"/>
              <a:t>Circuitul are ieşiri tip </a:t>
            </a:r>
            <a:r>
              <a:rPr lang="en-US"/>
              <a:t>“open-co</a:t>
            </a:r>
            <a:r>
              <a:rPr lang="ro-RO"/>
              <a:t>ll</a:t>
            </a:r>
            <a:r>
              <a:rPr lang="en-US"/>
              <a:t>ector”.</a:t>
            </a:r>
          </a:p>
          <a:p>
            <a:r>
              <a:rPr lang="ro-RO"/>
              <a:t>În cazul ieşirilor tip </a:t>
            </a:r>
            <a:r>
              <a:rPr lang="en-US"/>
              <a:t>“open-collector” </a:t>
            </a:r>
            <a:r>
              <a:rPr lang="ro-RO"/>
              <a:t>se utilizează rezistenţe externe pentru conectarea ieşirii la tensiunea de alimentare V</a:t>
            </a:r>
            <a:r>
              <a:rPr lang="ro-RO" baseline="30000"/>
              <a:t>+</a:t>
            </a:r>
            <a:r>
              <a:rPr lang="ro-RO"/>
              <a:t> (rezistenţa de 3k</a:t>
            </a:r>
            <a:r>
              <a:rPr lang="ro-RO">
                <a:sym typeface="Symbol"/>
              </a:rPr>
              <a:t>)</a:t>
            </a:r>
            <a:r>
              <a:rPr lang="ro-RO"/>
              <a:t>.</a:t>
            </a:r>
          </a:p>
          <a:p>
            <a:r>
              <a:rPr lang="ro-RO"/>
              <a:t>În acest fel se asigură cale de închidere a</a:t>
            </a:r>
            <a:br>
              <a:rPr lang="ro-RO"/>
            </a:br>
            <a:r>
              <a:rPr lang="ro-RO"/>
              <a:t>curentului prin tranzistorul de la ieşirea </a:t>
            </a:r>
            <a:br>
              <a:rPr lang="ro-RO"/>
            </a:br>
            <a:r>
              <a:rPr lang="ro-RO"/>
              <a:t>comparatorului.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82EDBC-FF75-4CDB-894B-91FF1024252F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6016" y="3862388"/>
            <a:ext cx="3014663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23651" y="372106"/>
            <a:ext cx="1886213" cy="18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20084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integrate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Exemplu de conectare </a:t>
            </a:r>
            <a:r>
              <a:rPr lang="ro-RO"/>
              <a:t>a ieșirii </a:t>
            </a:r>
            <a:br>
              <a:rPr lang="ro-RO"/>
            </a:br>
            <a:r>
              <a:rPr lang="ro-RO"/>
              <a:t>unui </a:t>
            </a:r>
            <a:r>
              <a:rPr lang="en-US"/>
              <a:t>comparator </a:t>
            </a:r>
            <a:r>
              <a:rPr lang="ro-RO"/>
              <a:t>cu intrarea </a:t>
            </a:r>
            <a:br>
              <a:rPr lang="ro-RO"/>
            </a:br>
            <a:r>
              <a:rPr lang="ro-RO"/>
              <a:t>în diferite </a:t>
            </a:r>
            <a:r>
              <a:rPr lang="en-US"/>
              <a:t>circuit</a:t>
            </a:r>
            <a:r>
              <a:rPr lang="ro-RO"/>
              <a:t>e</a:t>
            </a:r>
            <a:r>
              <a:rPr lang="en-US"/>
              <a:t> logic</a:t>
            </a:r>
            <a:r>
              <a:rPr lang="ro-RO"/>
              <a:t>e: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F95BB3-A82C-4249-8A56-9738383A503E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7" name="Object 3"/>
          <p:cNvPicPr>
            <a:picLocks noChangeAspect="1"/>
          </p:cNvPicPr>
          <p:nvPr/>
        </p:nvPicPr>
        <p:blipFill rotWithShape="1">
          <a:blip r:embed="rId2" cstate="print"/>
          <a:srcRect l="7271" t="-188" r="3282" b="-188"/>
          <a:stretch/>
        </p:blipFill>
        <p:spPr bwMode="auto">
          <a:xfrm>
            <a:off x="6724640" y="1027906"/>
            <a:ext cx="4147130" cy="500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05613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Comparatoare integrate</a:t>
            </a:r>
            <a:endParaRPr lang="en-US" sz="28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Exemplu </a:t>
            </a:r>
            <a:r>
              <a:rPr lang="ro-RO"/>
              <a:t>de</a:t>
            </a:r>
            <a:r>
              <a:rPr lang="en-US"/>
              <a:t> detector de trecere </a:t>
            </a:r>
            <a:br>
              <a:rPr lang="ro-RO"/>
            </a:br>
            <a:r>
              <a:rPr lang="en-US"/>
              <a:t>prin zero</a:t>
            </a:r>
            <a:r>
              <a:rPr lang="ro-RO"/>
              <a:t> realizat cu comparator </a:t>
            </a:r>
            <a:br>
              <a:rPr lang="ro-RO"/>
            </a:br>
            <a:r>
              <a:rPr lang="ro-RO"/>
              <a:t>integrat care are ieșirea </a:t>
            </a:r>
            <a:br>
              <a:rPr lang="ro-RO"/>
            </a:br>
            <a:r>
              <a:rPr lang="ro-RO"/>
              <a:t>open-collector</a:t>
            </a:r>
            <a:br>
              <a:rPr lang="ro-RO"/>
            </a:br>
            <a:br>
              <a:rPr lang="ro-RO"/>
            </a:br>
            <a:endParaRPr lang="ro-RO"/>
          </a:p>
          <a:p>
            <a:endParaRPr lang="ro-RO"/>
          </a:p>
          <a:p>
            <a:r>
              <a:rPr lang="ro-RO" sz="2000">
                <a:solidFill>
                  <a:srgbClr val="0070C0"/>
                </a:solidFill>
              </a:rPr>
              <a:t>IMPORTANT:</a:t>
            </a:r>
            <a:br>
              <a:rPr lang="ro-RO" sz="2000">
                <a:solidFill>
                  <a:srgbClr val="0070C0"/>
                </a:solidFill>
              </a:rPr>
            </a:br>
            <a:r>
              <a:rPr lang="ro-RO" sz="2000">
                <a:solidFill>
                  <a:srgbClr val="0070C0"/>
                </a:solidFill>
              </a:rPr>
              <a:t>să nu se uite conectarea </a:t>
            </a:r>
            <a:br>
              <a:rPr lang="ro-RO" sz="2000">
                <a:solidFill>
                  <a:srgbClr val="0070C0"/>
                </a:solidFill>
              </a:rPr>
            </a:br>
            <a:r>
              <a:rPr lang="ro-RO" sz="2000">
                <a:solidFill>
                  <a:srgbClr val="0070C0"/>
                </a:solidFill>
              </a:rPr>
              <a:t>rezistenței de 10k deoarece ieșirea</a:t>
            </a:r>
            <a:br>
              <a:rPr lang="ro-RO" sz="2000">
                <a:solidFill>
                  <a:srgbClr val="0070C0"/>
                </a:solidFill>
              </a:rPr>
            </a:br>
            <a:r>
              <a:rPr lang="ro-RO" sz="2000">
                <a:solidFill>
                  <a:srgbClr val="0070C0"/>
                </a:solidFill>
              </a:rPr>
              <a:t>este de tipul open-collector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9879FB-B944-4AE2-8078-3799D4B014C9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7" name="Object 4"/>
          <p:cNvPicPr>
            <a:picLocks noChangeAspect="1"/>
          </p:cNvPicPr>
          <p:nvPr/>
        </p:nvPicPr>
        <p:blipFill>
          <a:blip r:embed="rId2" cstate="print"/>
          <a:srcRect t="-204" b="-204"/>
          <a:stretch>
            <a:fillRect/>
          </a:stretch>
        </p:blipFill>
        <p:spPr bwMode="auto">
          <a:xfrm>
            <a:off x="6210297" y="1646238"/>
            <a:ext cx="5677393" cy="4407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34141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6A3D2-6D59-4EDB-9B60-697A26574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P1.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5F0FD-7DC2-4213-8CD4-0B8B83739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Se consideră un comparator neinversor cu prag pozitiv, </a:t>
            </a:r>
            <a:r>
              <a:rPr lang="ro-RO" i="1"/>
              <a:t>V</a:t>
            </a:r>
            <a:r>
              <a:rPr lang="ro-RO" i="1" baseline="-25000"/>
              <a:t>th</a:t>
            </a:r>
            <a:r>
              <a:rPr lang="ro-RO"/>
              <a:t>=3V, tensiune obținută din sursele de alimenatre. AO din comparator, de tipul 741, se consideră alimentat cu ±15V. Dacă la intrare se aplică un semnal triunghiular cu amplitudinea de 8V și frecvența 100Hz, să se determine:</a:t>
            </a:r>
          </a:p>
          <a:p>
            <a:pPr marL="457200" indent="-457200">
              <a:buFont typeface="+mj-lt"/>
              <a:buAutoNum type="alphaLcParenR"/>
            </a:pPr>
            <a:r>
              <a:rPr lang="ro-RO"/>
              <a:t>Valorile rezistențelor cu care se obține tensiunea de prag. Se consideră curentul prin aceste rezistoare egal cu 1mA și toleranța rezistoarelor 5%.</a:t>
            </a:r>
          </a:p>
          <a:p>
            <a:pPr marL="457200" indent="-457200">
              <a:buFont typeface="+mj-lt"/>
              <a:buAutoNum type="alphaLcParenR"/>
            </a:pPr>
            <a:r>
              <a:rPr lang="ro-RO"/>
              <a:t>Formele de undă pentru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, </a:t>
            </a:r>
            <a:r>
              <a:rPr lang="ro-RO" i="1"/>
              <a:t>V</a:t>
            </a:r>
            <a:r>
              <a:rPr lang="ro-RO" i="1" baseline="-25000"/>
              <a:t>th</a:t>
            </a:r>
            <a:r>
              <a:rPr lang="ro-RO"/>
              <a:t> și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(pe același grafic).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F43A6-11C9-4489-BB81-88555DA33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4B7-F4F9-44B3-AF7F-9408048C71BD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ED33-73C5-4AAF-AF3F-16BD9743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1CEDD-16B8-4A81-A3CE-789B1C2D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03C79-9948-4E13-80CE-50CD36ACA350}" type="slidenum">
              <a:rPr lang="en-US" smtClean="0"/>
              <a:t>47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235474-8211-4B42-A9B8-E53862A79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60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786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EC2BE-36CE-42F6-A931-41434124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P1. Rezolvare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32241-44C8-479D-888A-7FD1B2059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ro-RO"/>
              <a:t>Schema circuitului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6431F-099D-488D-A697-62F4D33C6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2905-EDFF-4FEB-8223-A06B89E2D341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DFD41-935D-4C3D-9921-F711C805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C39CD-9003-4C67-A6C6-66A333A4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03C79-9948-4E13-80CE-50CD36ACA350}" type="slidenum">
              <a:rPr lang="en-US" smtClean="0"/>
              <a:t>48</a:t>
            </a:fld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5E064CE-D158-43E9-960D-C00BD0D6CC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3328989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4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5E064CE-D158-43E9-960D-C00BD0D6CC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3328989"/>
                        <a:ext cx="914400" cy="198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31BA3880-9F1E-444F-866B-0279AA2F2249}"/>
                  </a:ext>
                </a:extLst>
              </p:cNvPr>
              <p:cNvSpPr txBox="1"/>
              <p:nvPr/>
            </p:nvSpPr>
            <p:spPr>
              <a:xfrm>
                <a:off x="8153400" y="2308304"/>
                <a:ext cx="3973830" cy="12954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𝑑𝑖𝑣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31BA3880-9F1E-444F-866B-0279AA2F2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308304"/>
                <a:ext cx="3973830" cy="1295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9DA23AFA-9E80-48A6-9041-C4F17E203309}"/>
                  </a:ext>
                </a:extLst>
              </p:cNvPr>
              <p:cNvSpPr txBox="1"/>
              <p:nvPr/>
            </p:nvSpPr>
            <p:spPr>
              <a:xfrm>
                <a:off x="8158504" y="3939641"/>
                <a:ext cx="3225521" cy="10512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𝑡h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𝑑𝑖𝑣</m:t>
                          </m:r>
                        </m:sub>
                      </m:sSub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𝑑𝑖𝑣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9DA23AFA-9E80-48A6-9041-C4F17E203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8504" y="3939641"/>
                <a:ext cx="3225521" cy="10512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A5324AF2-2326-4917-B2AD-29A4A652D8F0}"/>
                  </a:ext>
                </a:extLst>
              </p:cNvPr>
              <p:cNvSpPr txBox="1"/>
              <p:nvPr/>
            </p:nvSpPr>
            <p:spPr>
              <a:xfrm>
                <a:off x="7385253" y="5136286"/>
                <a:ext cx="4772024" cy="3810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A5324AF2-2326-4917-B2AD-29A4A652D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253" y="5136286"/>
                <a:ext cx="4772024" cy="381000"/>
              </a:xfrm>
              <a:prstGeom prst="rect">
                <a:avLst/>
              </a:prstGeom>
              <a:blipFill>
                <a:blip r:embed="rId7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E52CCA9-1E3C-4FB1-8521-26EF631A6C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23" y="2418557"/>
            <a:ext cx="7791450" cy="38481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040731F-DCB6-4487-B9CC-4465343347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50604" y="136525"/>
            <a:ext cx="2647950" cy="1371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1C2C90-FE6C-4DD0-87C5-F6D1F476A316}"/>
              </a:ext>
            </a:extLst>
          </p:cNvPr>
          <p:cNvSpPr txBox="1"/>
          <p:nvPr/>
        </p:nvSpPr>
        <p:spPr>
          <a:xfrm>
            <a:off x="5388077" y="5695157"/>
            <a:ext cx="673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Din Anexa A1 rezultă că ambele valori sunt standard la 5% toleranță.</a:t>
            </a:r>
          </a:p>
        </p:txBody>
      </p:sp>
    </p:spTree>
    <p:extLst>
      <p:ext uri="{BB962C8B-B14F-4D97-AF65-F5344CB8AC3E}">
        <p14:creationId xmlns:p14="http://schemas.microsoft.com/office/powerpoint/2010/main" val="21063401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1D10-071E-460B-A952-D91EF0BDF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P1. Rezolvare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E9FF6-7D77-461E-9B34-ACF66A30B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LcParenR" startAt="2"/>
            </a:pPr>
            <a:r>
              <a:rPr lang="ro-RO" sz="2400"/>
              <a:t>Formele de undă</a:t>
            </a:r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r>
              <a:rPr lang="ro-RO" sz="2400"/>
              <a:t>Comparatorul fiind neinversor, când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 trece un pic de </a:t>
            </a:r>
            <a:r>
              <a:rPr lang="ro-RO" sz="2400" i="1"/>
              <a:t>V</a:t>
            </a:r>
            <a:r>
              <a:rPr lang="ro-RO" sz="2400" i="1" baseline="-25000"/>
              <a:t>th</a:t>
            </a:r>
            <a:r>
              <a:rPr lang="ro-RO" sz="2400"/>
              <a:t>, semnalul de ieșire,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/>
              <a:t> trece în +</a:t>
            </a:r>
            <a:r>
              <a:rPr lang="ro-RO" sz="2400" i="1"/>
              <a:t>V</a:t>
            </a:r>
            <a:r>
              <a:rPr lang="ro-RO" sz="2400" i="1" baseline="-25000"/>
              <a:t>sat</a:t>
            </a:r>
            <a:r>
              <a:rPr lang="ro-RO" sz="2400"/>
              <a:t>, iar când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 coboară un pic sub nivelul lui </a:t>
            </a:r>
            <a:r>
              <a:rPr lang="ro-RO" sz="2400" i="1"/>
              <a:t>V</a:t>
            </a:r>
            <a:r>
              <a:rPr lang="ro-RO" sz="2400" i="1" baseline="-25000"/>
              <a:t>th</a:t>
            </a:r>
            <a:r>
              <a:rPr lang="ro-RO" sz="2400"/>
              <a:t>,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/>
              <a:t> trece în –</a:t>
            </a:r>
            <a:r>
              <a:rPr lang="ro-RO" sz="2400" i="1"/>
              <a:t>V</a:t>
            </a:r>
            <a:r>
              <a:rPr lang="ro-RO" sz="2400" i="1" baseline="-25000"/>
              <a:t>sat</a:t>
            </a:r>
            <a:r>
              <a:rPr lang="ro-RO" sz="2400"/>
              <a:t>.</a:t>
            </a:r>
            <a:endParaRPr lang="en-US" sz="2400"/>
          </a:p>
          <a:p>
            <a:endParaRPr lang="en-US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1C5ED-41B2-4AF1-AF92-ED3FB256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B44-04F7-4610-94A2-2A6C2F0FACA9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65A9D-F7A3-47F5-A7CF-A2EF11FE9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61920-C262-472E-B5CD-78DA7B35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03C79-9948-4E13-80CE-50CD36ACA350}" type="slidenum">
              <a:rPr lang="en-US" smtClean="0"/>
              <a:t>49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F06A3F-ECEF-41EF-935D-52AA44A80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343" y="2238069"/>
            <a:ext cx="8225314" cy="29146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BA042A5-C72A-4C03-837E-8AC96E27F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060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41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US" sz="2400"/>
              <a:t>Circuit</a:t>
            </a:r>
            <a:r>
              <a:rPr lang="ro-RO" sz="2400"/>
              <a:t>ul</a:t>
            </a:r>
            <a:r>
              <a:rPr lang="en-US" sz="2400"/>
              <a:t> de exponen</a:t>
            </a:r>
            <a:r>
              <a:rPr lang="ro-RO" sz="2400"/>
              <a:t>ţ</a:t>
            </a:r>
            <a:r>
              <a:rPr lang="en-US" sz="2400"/>
              <a:t>iere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>
                <a:solidFill>
                  <a:srgbClr val="0070C0"/>
                </a:solidFill>
              </a:rPr>
              <a:t>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44BFD-788F-40C5-AE1F-3A21BCF3F2BE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800AAFE3-1B53-4B7C-A8BA-09CEFDA5F7BE}"/>
                  </a:ext>
                </a:extLst>
              </p:cNvPr>
              <p:cNvSpPr txBox="1"/>
              <p:nvPr/>
            </p:nvSpPr>
            <p:spPr>
              <a:xfrm>
                <a:off x="2950543" y="4696440"/>
                <a:ext cx="6290913" cy="964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800AAFE3-1B53-4B7C-A8BA-09CEFDA5F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543" y="4696440"/>
                <a:ext cx="6290913" cy="964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5">
                <a:extLst>
                  <a:ext uri="{FF2B5EF4-FFF2-40B4-BE49-F238E27FC236}">
                    <a16:creationId xmlns:a16="http://schemas.microsoft.com/office/drawing/2014/main" id="{A4FFDD35-CB5D-4362-AF3C-0CAD8F4C8A82}"/>
                  </a:ext>
                </a:extLst>
              </p:cNvPr>
              <p:cNvSpPr txBox="1"/>
              <p:nvPr/>
            </p:nvSpPr>
            <p:spPr bwMode="auto">
              <a:xfrm>
                <a:off x="9801224" y="457260"/>
                <a:ext cx="2183091" cy="144774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𝐵𝐸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Object 5">
                <a:extLst>
                  <a:ext uri="{FF2B5EF4-FFF2-40B4-BE49-F238E27FC236}">
                    <a16:creationId xmlns:a16="http://schemas.microsoft.com/office/drawing/2014/main" id="{A4FFDD35-CB5D-4362-AF3C-0CAD8F4C8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01224" y="457260"/>
                <a:ext cx="2183091" cy="14477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1F6DB3FE-0FE5-4F19-8F2F-A5AD9A80B9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599" y="1780203"/>
            <a:ext cx="56388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134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1D031-01DD-4582-9F2B-B0A9D1C5E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29029-131E-4002-B04C-4BC4B5E53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Cum se vor modifica formele de undă ale tensiunilor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, </a:t>
            </a:r>
            <a:r>
              <a:rPr lang="ro-RO" i="1"/>
              <a:t>V</a:t>
            </a:r>
            <a:r>
              <a:rPr lang="ro-RO" i="1" baseline="-25000"/>
              <a:t>th</a:t>
            </a:r>
            <a:r>
              <a:rPr lang="ro-RO"/>
              <a:t> și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dacă </a:t>
            </a:r>
            <a:r>
              <a:rPr lang="ro-RO" i="1"/>
              <a:t>V</a:t>
            </a:r>
            <a:r>
              <a:rPr lang="ro-RO" i="1" baseline="-25000"/>
              <a:t>th</a:t>
            </a:r>
            <a:r>
              <a:rPr lang="ro-RO"/>
              <a:t>=-3V?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A5FA7-DAB4-46AD-B632-65B9B32F0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202D-2A7B-4B12-B9D0-208A7BEB7CD1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C0782-DD8D-4C41-BC61-31AF28A6A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131FC-6C14-4C2B-A72C-0D05CFD0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701DB7-780E-4E94-8846-884A2C8A6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2418557"/>
            <a:ext cx="733425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774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A983C-F4BE-4801-A477-DD443BCDC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D53CA-F9FE-4002-83BE-7D6F3608D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Formele de undă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Se observă cum în acest caz s-a modificat (a crescut) factorul de umplere </a:t>
            </a:r>
            <a:r>
              <a:rPr lang="ro-RO" sz="2400" i="1"/>
              <a:t>D</a:t>
            </a:r>
            <a:r>
              <a:rPr lang="ro-RO" sz="240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74670-1F18-4E6E-85F6-FE02842B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A80D-EF42-4E77-8166-13CB0A78196A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FD5FC-0949-492D-B304-A3850D8B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FE90F-DE65-437A-8ED0-8C18929D7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51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EB68C9-1F33-4F91-90E9-8ADF93602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343" y="2360255"/>
            <a:ext cx="8225314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9928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E93F6-9D2D-4B3C-A5E3-1EECE25F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ADD48-9817-4C04-809B-9E24816B0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Proiectați un comparator inversor cu prag pozitiv, tensiunea de prag fiind V</a:t>
            </a:r>
            <a:r>
              <a:rPr lang="ro-RO" baseline="-25000"/>
              <a:t>th</a:t>
            </a:r>
            <a:r>
              <a:rPr lang="ro-RO"/>
              <a:t>=5V și se obține din sursa pozitivă de alimentare. AO se consideră alimentat din surse stabilizate și bine filtrate cu valorile 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±15V. Tensiunea de prag se obține cu ajutorul unui divizor rezistiv, curentul prin divizor fiind egal cu 1mA. Se consideră rezistențe cu toleranța de 1%.</a:t>
            </a:r>
          </a:p>
          <a:p>
            <a:pPr marL="514350" indent="-514350">
              <a:buFont typeface="+mj-lt"/>
              <a:buAutoNum type="alphaLcParenR"/>
            </a:pP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Precizați care sunt valorile rezistențelor și desenați circuitul rezultat;</a:t>
            </a:r>
          </a:p>
          <a:p>
            <a:pPr marL="514350" indent="-514350">
              <a:buFont typeface="+mj-lt"/>
              <a:buAutoNum type="alphaLcParenR"/>
            </a:pP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Desenați formele de undă ale tensiunilor </a:t>
            </a:r>
            <a:r>
              <a:rPr lang="ro-RO" i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ro-RO" i="1" baseline="-2500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o-RO" i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ro-RO" i="1" baseline="-2500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 și </a:t>
            </a:r>
            <a:r>
              <a:rPr lang="ro-RO" i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ro-RO" i="1" baseline="-2500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ro-RO" i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/>
              <a:t>(pe același grafic) dacă la intrare se aplică un semnal triunghiular cu amplitudinea de </a:t>
            </a:r>
            <a:r>
              <a:rPr lang="en-US"/>
              <a:t>10</a:t>
            </a:r>
            <a:r>
              <a:rPr lang="ro-RO"/>
              <a:t>V și frecvența de 200Hz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A770C-95F1-4771-B046-C88F3B3DB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C21D-236D-42E7-B60E-F18C57BEBEFA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9A4FF-C11B-4622-AD9C-8A33192E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2E24E-3B4D-4818-BEC3-8989A987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437981-52F1-49E7-9215-CE8BB3A7E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520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955A5-7F66-44BA-A536-A1A838CCA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97C2-CB9A-478C-A9B2-B9E03809E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/>
              <a:t>Schema</a:t>
            </a:r>
            <a:r>
              <a:rPr lang="ro-RO"/>
              <a:t> și dimensionarea rezistențelor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E8951-E7B4-45C7-A8D2-925B46A7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4F82-0DAC-4338-ACEC-9A964CCB3EEC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11125-9D79-4B67-BCD3-B7C487FC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E658-69F2-44A2-94E3-ECD4E530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BD9AB-0AAB-496E-9B56-B9880200B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EABE63-00DB-46C9-949A-675CD5AA1A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83" y="2686972"/>
            <a:ext cx="6362700" cy="3086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97C8B37-1974-45E0-A471-CA43744F2CC5}"/>
                  </a:ext>
                </a:extLst>
              </p:cNvPr>
              <p:cNvSpPr txBox="1"/>
              <p:nvPr/>
            </p:nvSpPr>
            <p:spPr>
              <a:xfrm>
                <a:off x="7595419" y="2394712"/>
                <a:ext cx="3565079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97C8B37-1974-45E0-A471-CA43744F2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419" y="2394712"/>
                <a:ext cx="3565079" cy="5845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AC56DF0-CFFE-410F-B792-365913B9637D}"/>
                  </a:ext>
                </a:extLst>
              </p:cNvPr>
              <p:cNvSpPr txBox="1"/>
              <p:nvPr/>
            </p:nvSpPr>
            <p:spPr>
              <a:xfrm>
                <a:off x="7595419" y="3409818"/>
                <a:ext cx="2843214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AC56DF0-CFFE-410F-B792-365913B96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419" y="3409818"/>
                <a:ext cx="2843214" cy="5845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6666B6F-4D25-41BA-8325-6C7F912BB737}"/>
              </a:ext>
            </a:extLst>
          </p:cNvPr>
          <p:cNvSpPr txBox="1"/>
          <p:nvPr/>
        </p:nvSpPr>
        <p:spPr>
          <a:xfrm>
            <a:off x="7595419" y="5124304"/>
            <a:ext cx="3859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Din Anexa A1 se aleg valorile</a:t>
            </a:r>
          </a:p>
          <a:p>
            <a:r>
              <a:rPr lang="en-US" sz="2400"/>
              <a:t>R</a:t>
            </a:r>
            <a:r>
              <a:rPr lang="en-US" sz="2400" baseline="-25000"/>
              <a:t>1</a:t>
            </a:r>
            <a:r>
              <a:rPr lang="en-US" sz="2400"/>
              <a:t>=10k</a:t>
            </a:r>
            <a:r>
              <a:rPr lang="el-GR" sz="2400">
                <a:latin typeface="Calibri" panose="020F0502020204030204" pitchFamily="34" charset="0"/>
                <a:cs typeface="Calibri" panose="020F0502020204030204" pitchFamily="34" charset="0"/>
              </a:rPr>
              <a:t> Ω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2400"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R2=</a:t>
            </a:r>
            <a:r>
              <a:rPr lang="en-US" sz="2400"/>
              <a:t>4,99k</a:t>
            </a:r>
            <a:r>
              <a:rPr lang="el-GR" sz="2400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9F7163-4668-4490-A68D-04A35537C041}"/>
                  </a:ext>
                </a:extLst>
              </p:cNvPr>
              <p:cNvSpPr txBox="1"/>
              <p:nvPr/>
            </p:nvSpPr>
            <p:spPr>
              <a:xfrm>
                <a:off x="7595419" y="4401569"/>
                <a:ext cx="29268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9F7163-4668-4490-A68D-04A35537C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419" y="4401569"/>
                <a:ext cx="2926891" cy="307777"/>
              </a:xfrm>
              <a:prstGeom prst="rect">
                <a:avLst/>
              </a:prstGeom>
              <a:blipFill>
                <a:blip r:embed="rId6"/>
                <a:stretch>
                  <a:fillRect l="-1042" r="-1458" b="-1372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89122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955A5-7F66-44BA-A536-A1A838CCA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97C2-CB9A-478C-A9B2-B9E03809E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 startAt="2"/>
            </a:pPr>
            <a:r>
              <a:rPr lang="ro-RO"/>
              <a:t>Schema folosită în simularea SPICE pentru desenarea formelor de undă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E8951-E7B4-45C7-A8D2-925B46A7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643A-53FC-422F-8A60-169BA2A86200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11125-9D79-4B67-BCD3-B7C487FC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E658-69F2-44A2-94E3-ECD4E530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BD9AB-0AAB-496E-9B56-B9880200B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C06EF4-2DEE-40DF-8C05-2C49A8240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722" y="2631259"/>
            <a:ext cx="7239000" cy="3733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40B8424-D44F-43DA-8843-259DB1C5D833}"/>
                  </a:ext>
                </a:extLst>
              </p:cNvPr>
              <p:cNvSpPr txBox="1"/>
              <p:nvPr/>
            </p:nvSpPr>
            <p:spPr>
              <a:xfrm>
                <a:off x="8214852" y="2983996"/>
                <a:ext cx="3868495" cy="632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=200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𝐻𝑧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𝑚𝑠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40B8424-D44F-43DA-8843-259DB1C5D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852" y="2983996"/>
                <a:ext cx="3868495" cy="6321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56844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C1996-F2A7-42C5-9639-A29890F61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FB5E-86C0-4F32-B540-A64D8639F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Formele de undă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Comparatorul fiind inversor, în momentul în care v</a:t>
            </a:r>
            <a:r>
              <a:rPr lang="ro-RO" sz="2400" baseline="-25000"/>
              <a:t>I</a:t>
            </a:r>
            <a:r>
              <a:rPr lang="en-US" sz="2400"/>
              <a:t>&gt;</a:t>
            </a:r>
            <a:r>
              <a:rPr lang="en-US" sz="2400" i="1"/>
              <a:t>V</a:t>
            </a:r>
            <a:r>
              <a:rPr lang="en-US" sz="2400" i="1" baseline="-25000"/>
              <a:t>th</a:t>
            </a:r>
            <a:r>
              <a:rPr lang="en-US" sz="2400"/>
              <a:t>, </a:t>
            </a:r>
            <a:r>
              <a:rPr lang="ro-RO" sz="2400"/>
              <a:t>ieșirea trece în –</a:t>
            </a:r>
            <a:r>
              <a:rPr lang="ro-RO" sz="2400" i="1"/>
              <a:t>V</a:t>
            </a:r>
            <a:r>
              <a:rPr lang="ro-RO" sz="2400" i="1" baseline="-25000"/>
              <a:t>sat</a:t>
            </a:r>
            <a:r>
              <a:rPr lang="ro-RO" sz="240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D5638-8562-44B2-B7A0-370AE08F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99CB-0352-4C06-871D-9F352C8C48B7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E1525-B665-4D76-A430-DA6A7A4FC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51E5C-790D-436C-91CE-E37D59DBB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567DED-F188-4285-9F00-7C1C0683D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F2E29A6-07FE-42C1-8242-461FCEEB5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30" y="2202047"/>
            <a:ext cx="7968139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230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C560-C19B-487E-A5E1-BF677677E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7D2D0-FDF3-4143-8EA4-6F97026AB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Cum se modifică formele de undă din problema P3 dacă V</a:t>
            </a:r>
            <a:r>
              <a:rPr lang="ro-RO" baseline="-25000"/>
              <a:t>th</a:t>
            </a:r>
            <a:r>
              <a:rPr lang="ro-RO"/>
              <a:t>=-5V?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E855D-3F56-417D-811D-0F4ADC94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A62C-D055-4DA7-B654-3A601681D4C6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452B1-197B-49FE-8AFB-45DCB5A2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5FD00-2D8E-4B6E-A108-658F4B27F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991D74-88C2-48FB-9CA4-3361B75F4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650" y="2637811"/>
            <a:ext cx="6362700" cy="3086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FCB64F-6DAF-4D9E-9D68-C07F97268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213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AADED-636D-4DB5-9B92-745AA2E3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E8F3F-E908-4875-8AC8-66969F711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96BA9-B65B-424E-A266-336C9ACB9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A47D-EF3A-4BA9-BD91-56AB095FC2AB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D553E-2F57-4A38-BF8D-58C081A14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FD928-637E-4879-964E-D546E934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0F9A6A-8739-44E9-B93D-8400482A4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367730"/>
            <a:ext cx="7239000" cy="3733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BA0F7B-18E6-4EAB-89AF-335150A0B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23321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E8CE7-1C19-4BDC-8F45-6EF3AAED4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/>
              <a:t>Probleme</a:t>
            </a:r>
            <a:br>
              <a:rPr lang="ro-RO" sz="3200"/>
            </a:br>
            <a:r>
              <a:rPr lang="ro-RO" sz="3200"/>
              <a:t>P4.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1F765-D0F0-494A-9D5F-D7D10B75E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Formele de undă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Din nou se observă modificarea factorului de umplere </a:t>
            </a:r>
            <a:r>
              <a:rPr lang="ro-RO" sz="2400" i="1"/>
              <a:t>D</a:t>
            </a:r>
            <a:r>
              <a:rPr lang="ro-RO" sz="2400"/>
              <a:t> (a scăzut).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B5198-1152-4FDF-B87D-B6C169AD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14058-2E0E-469D-9066-12E6B1B60A67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52865-DA9F-43E7-8816-4B4B9DF3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F3374-DFF3-4C69-B441-D91A3868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14117F-B7A8-4F07-AA0B-A1E106AF5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61C0B2F-3EEE-43FE-8B89-20886ED74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30" y="2288099"/>
            <a:ext cx="7968139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0383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2323-B6DE-44FD-B1E1-45B770FA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Anexe</a:t>
            </a:r>
            <a:br>
              <a:rPr lang="ro-RO"/>
            </a:br>
            <a:r>
              <a:rPr lang="ro-RO" sz="3200"/>
              <a:t>A1. Valori standard de rezistențe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21FB0-AFC2-45E3-AEC2-9171D9641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Seria E24 (±5%)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Seria E96 (±1%)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BE31D-66A6-4530-A235-CD3EDF8D8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6DCA-8ABC-4C04-9494-4E53F57F8E79}" type="datetime1">
              <a:rPr lang="en-US" smtClean="0"/>
              <a:t>5/28/2020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E873C-6971-490C-9202-7155AB91F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C7E5-3C40-4A78-B225-C48EFC000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59</a:t>
            </a:fld>
            <a:endParaRPr lang="ro-RO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5B1DE4-9AFE-4E77-86AC-E065BCD391D9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873500"/>
          <a:ext cx="10365748" cy="243840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863364">
                  <a:extLst>
                    <a:ext uri="{9D8B030D-6E8A-4147-A177-3AD203B41FA5}">
                      <a16:colId xmlns:a16="http://schemas.microsoft.com/office/drawing/2014/main" val="2911087269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4942240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81595189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0440491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65687312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354937034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12126732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72882427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2130610720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4178267706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743133699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854856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2339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714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178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182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191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196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200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205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210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221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226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7298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237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255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261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267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280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294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301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309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2514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316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340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348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357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383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392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402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412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654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422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442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453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464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475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499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511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523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536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4134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562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590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604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619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634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681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698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5471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750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768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806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825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845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866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909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931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953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839961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B39A067-4AD4-4761-ACCB-D8C6BED08FDB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313834"/>
          <a:ext cx="10284257" cy="85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7707">
                  <a:extLst>
                    <a:ext uri="{9D8B030D-6E8A-4147-A177-3AD203B41FA5}">
                      <a16:colId xmlns:a16="http://schemas.microsoft.com/office/drawing/2014/main" val="3889208831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62206758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3844765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639980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21892867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372665733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81536606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06280742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400834929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16655938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05067957"/>
                    </a:ext>
                  </a:extLst>
                </a:gridCol>
                <a:gridCol w="849480">
                  <a:extLst>
                    <a:ext uri="{9D8B030D-6E8A-4147-A177-3AD203B41FA5}">
                      <a16:colId xmlns:a16="http://schemas.microsoft.com/office/drawing/2014/main" val="42200493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1.5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1.8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2.4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2.7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147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3.9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4.3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4.7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5.1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5.6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6.2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6.8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7.5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8.2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9.1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8043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80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US" sz="2400"/>
              <a:t>Redresoare de precizie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 b="1">
                <a:solidFill>
                  <a:srgbClr val="FF0000"/>
                </a:solidFill>
              </a:rPr>
              <a:t>Redresarea</a:t>
            </a:r>
            <a:r>
              <a:rPr lang="ro-RO"/>
              <a:t> este procesul prin care</a:t>
            </a:r>
            <a:endParaRPr lang="en-US"/>
          </a:p>
          <a:p>
            <a:pPr lvl="0"/>
            <a:r>
              <a:rPr lang="ro-RO"/>
              <a:t>fie se elimină una dintre alternanţele unui semnal alternativ (cea pozitivă sau cea negativă) - la </a:t>
            </a:r>
            <a:r>
              <a:rPr lang="ro-RO" b="1">
                <a:solidFill>
                  <a:srgbClr val="0070C0"/>
                </a:solidFill>
              </a:rPr>
              <a:t>redresorul monoalternanţă</a:t>
            </a:r>
            <a:r>
              <a:rPr lang="ro-RO"/>
              <a:t>,</a:t>
            </a:r>
            <a:endParaRPr lang="en-US"/>
          </a:p>
          <a:p>
            <a:pPr lvl="0"/>
            <a:r>
              <a:rPr lang="ro-RO"/>
              <a:t>fie toate porţiunile semnalului variabil situate de o parte a liniei de zero se inversează, trec de partea cealaltă şi se obţine un semnal cu o singură polaritate - la </a:t>
            </a:r>
            <a:r>
              <a:rPr lang="ro-RO" b="1">
                <a:solidFill>
                  <a:srgbClr val="0070C0"/>
                </a:solidFill>
              </a:rPr>
              <a:t>redresorul dublă alternanţă</a:t>
            </a:r>
            <a:r>
              <a:rPr lang="ro-RO"/>
              <a:t>.</a:t>
            </a:r>
            <a:endParaRPr lang="en-US"/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8D5693-C8C2-4217-A970-C8CB08D381AD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85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US" sz="2400"/>
              <a:t>Redresoare de precizie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/>
              <a:t>Obţinerea cu precizie ridicată a valorii medii redresate a unei tensiuni alternative, folosind mijloace convenţionale, nu este posibilă dacă amplitudinea acesteia este mai mică sau de acelaşi ordin de mărime cu tensiunea de deschidere a diodei semiconductoare folosite în procesul de redresare (0,2V până la 0,6V).</a:t>
            </a:r>
          </a:p>
          <a:p>
            <a:r>
              <a:rPr lang="ro-RO"/>
              <a:t>Reducerea substanţială a tensiunii de deschidere (şi anume de </a:t>
            </a:r>
            <a:r>
              <a:rPr lang="ro-RO" b="1" i="1">
                <a:solidFill>
                  <a:srgbClr val="FF0000"/>
                </a:solidFill>
              </a:rPr>
              <a:t>a</a:t>
            </a:r>
            <a:r>
              <a:rPr lang="ro-RO"/>
              <a:t> ori, unde </a:t>
            </a:r>
            <a:r>
              <a:rPr lang="ro-RO" b="1" i="1">
                <a:solidFill>
                  <a:srgbClr val="FF0000"/>
                </a:solidFill>
              </a:rPr>
              <a:t>a</a:t>
            </a:r>
            <a:r>
              <a:rPr lang="ro-RO"/>
              <a:t> reprezintă amplificarea în buclă deschisă a AO) şi liniarizarea caracteristicii diodei se pot obţine prin introducerea diodei în bucla de reacţie a unui AO.</a:t>
            </a:r>
            <a:endParaRPr lang="en-US"/>
          </a:p>
          <a:p>
            <a:r>
              <a:rPr lang="ro-RO"/>
              <a:t>În acest fel, ansamblul diodă-amplificator alcătuieşte o </a:t>
            </a:r>
            <a:r>
              <a:rPr lang="ro-RO">
                <a:solidFill>
                  <a:srgbClr val="FF0000"/>
                </a:solidFill>
              </a:rPr>
              <a:t>diodă de precizie</a:t>
            </a:r>
            <a:r>
              <a:rPr lang="ro-RO"/>
              <a:t>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512D3-5142-42B9-A300-2102A716525E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8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o-RO" b="1">
                <a:solidFill>
                  <a:srgbClr val="0070C0"/>
                </a:solidFill>
              </a:rPr>
              <a:t>Schema                                 		</a:t>
            </a:r>
            <a:r>
              <a:rPr lang="en-US" b="1">
                <a:solidFill>
                  <a:srgbClr val="0070C0"/>
                </a:solidFill>
              </a:rPr>
              <a:t>Caracteristica de transfer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ro-RO" b="1"/>
              <a:t>Funcționare</a:t>
            </a:r>
            <a:endParaRPr lang="en-US" b="1"/>
          </a:p>
          <a:p>
            <a:pPr lvl="0"/>
            <a:r>
              <a:rPr lang="ro-RO" b="1" i="1">
                <a:solidFill>
                  <a:srgbClr val="0070C0"/>
                </a:solidFill>
              </a:rPr>
              <a:t>v</a:t>
            </a:r>
            <a:r>
              <a:rPr lang="ro-RO" b="1" i="1" baseline="-25000">
                <a:solidFill>
                  <a:srgbClr val="0070C0"/>
                </a:solidFill>
              </a:rPr>
              <a:t>I</a:t>
            </a:r>
            <a:r>
              <a:rPr lang="en-US" b="1">
                <a:solidFill>
                  <a:srgbClr val="0070C0"/>
                </a:solidFill>
              </a:rPr>
              <a:t>&lt;0</a:t>
            </a:r>
            <a:r>
              <a:rPr lang="en-US"/>
              <a:t> – </a:t>
            </a:r>
            <a:r>
              <a:rPr lang="ro-RO"/>
              <a:t>circuitul fiind neinversor, tensiunea de la ieşirea AO,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 baseline="-25000"/>
              <a:t>,AO</a:t>
            </a:r>
            <a:r>
              <a:rPr lang="en-US"/>
              <a:t>&lt;0, </a:t>
            </a:r>
            <a:r>
              <a:rPr lang="ro-RO"/>
              <a:t>dioda D1 este blocată (polarizată invers) şi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11CE4B-279A-405A-AF04-7FA176AA09F0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5B8D5925-1F9D-4E05-9542-798F6EDFBDF0}"/>
                  </a:ext>
                </a:extLst>
              </p:cNvPr>
              <p:cNvSpPr txBox="1"/>
              <p:nvPr/>
            </p:nvSpPr>
            <p:spPr>
              <a:xfrm>
                <a:off x="5531010" y="5743576"/>
                <a:ext cx="1129980" cy="45720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5B8D5925-1F9D-4E05-9542-798F6EDFB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10" y="5743576"/>
                <a:ext cx="1129980" cy="457200"/>
              </a:xfrm>
              <a:prstGeom prst="rect">
                <a:avLst/>
              </a:prstGeom>
              <a:blipFill>
                <a:blip r:embed="rId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B28434C8-8D3F-4EB5-87E0-23F2B06B4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464592"/>
            <a:ext cx="3851148" cy="19545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997343F-1B31-4EEE-AF42-B43288DBC6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1630" y="2464593"/>
            <a:ext cx="3786188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073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o-RO" b="1"/>
              <a:t>Funcționare</a:t>
            </a:r>
            <a:r>
              <a:rPr lang="en-US" b="1"/>
              <a:t> </a:t>
            </a:r>
            <a:r>
              <a:rPr lang="en-US"/>
              <a:t>(</a:t>
            </a:r>
            <a:r>
              <a:rPr lang="en-US" sz="2200"/>
              <a:t>continuare</a:t>
            </a:r>
            <a:r>
              <a:rPr lang="en-US"/>
              <a:t>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0">
              <a:lnSpc>
                <a:spcPct val="110000"/>
              </a:lnSpc>
            </a:pPr>
            <a:r>
              <a:rPr lang="ro-RO" b="1" i="1">
                <a:solidFill>
                  <a:srgbClr val="0070C0"/>
                </a:solidFill>
              </a:rPr>
              <a:t>v</a:t>
            </a:r>
            <a:r>
              <a:rPr lang="ro-RO" b="1" i="1" baseline="-25000">
                <a:solidFill>
                  <a:srgbClr val="0070C0"/>
                </a:solidFill>
              </a:rPr>
              <a:t>I</a:t>
            </a:r>
            <a:r>
              <a:rPr lang="en-US" b="1">
                <a:solidFill>
                  <a:srgbClr val="0070C0"/>
                </a:solidFill>
              </a:rPr>
              <a:t>&gt;0</a:t>
            </a:r>
            <a:r>
              <a:rPr lang="en-US"/>
              <a:t> – </a:t>
            </a:r>
            <a:r>
              <a:rPr lang="en-US" sz="2200"/>
              <a:t>în primele momente până dioda începe să conducă, bucla este întreruptă şi tensiunea de la ieşirea AO creşte rapid spre saturaţia pozitivă. Dar când se atinge tensiunea de deschidere a diodei, aceasta intră în conducţie, se închide bucla de reacţie negativă şi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2BCD5-4F2D-47D0-9B9B-B81C2E346979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8E18CA65-588D-4A87-8478-7A4BD9F873E0}"/>
                  </a:ext>
                </a:extLst>
              </p:cNvPr>
              <p:cNvSpPr txBox="1"/>
              <p:nvPr/>
            </p:nvSpPr>
            <p:spPr>
              <a:xfrm>
                <a:off x="5399307" y="5809457"/>
                <a:ext cx="1393386" cy="45720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8E18CA65-588D-4A87-8478-7A4BD9F87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307" y="5809457"/>
                <a:ext cx="1393386" cy="457200"/>
              </a:xfrm>
              <a:prstGeom prst="rect">
                <a:avLst/>
              </a:prstGeom>
              <a:blipFill>
                <a:blip r:embed="rId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698B6275-603A-4A9A-B8F1-EA20EA47BA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464592"/>
            <a:ext cx="3851148" cy="19545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C048F6-6262-4111-B430-09BFFA362C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1630" y="2464593"/>
            <a:ext cx="3786188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32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4151</TotalTime>
  <Words>3333</Words>
  <Application>Microsoft Office PowerPoint</Application>
  <PresentationFormat>Widescreen</PresentationFormat>
  <Paragraphs>619</Paragraphs>
  <Slides>59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Arial</vt:lpstr>
      <vt:lpstr>Calibri</vt:lpstr>
      <vt:lpstr>Calibri Light</vt:lpstr>
      <vt:lpstr>Cambria Math</vt:lpstr>
      <vt:lpstr>Lucida Sans Unicode</vt:lpstr>
      <vt:lpstr>Times New Roman</vt:lpstr>
      <vt:lpstr>UT Sans</vt:lpstr>
      <vt:lpstr>Office Theme</vt:lpstr>
      <vt:lpstr>Equation</vt:lpstr>
      <vt:lpstr>ELECTRONICĂ ANALOGICĂ</vt:lpstr>
      <vt:lpstr>Circuite neliniare realizate cu AO</vt:lpstr>
      <vt:lpstr>Circuite neliniare Circuite de logaritmare şi exponenţiere</vt:lpstr>
      <vt:lpstr>Circuite neliniare Circuitul de logaritmare</vt:lpstr>
      <vt:lpstr>Circuite neliniare Circuitul de exponenţiere</vt:lpstr>
      <vt:lpstr>Circuite neliniare Redresoare de precizie</vt:lpstr>
      <vt:lpstr>Circuite neliniare Redresoare de precizie</vt:lpstr>
      <vt:lpstr>Circuite neliniare Redresorul de precizie monoalternanţă saturat</vt:lpstr>
      <vt:lpstr>Circuite neliniare Redresorul de precizie monoalternanţă saturat</vt:lpstr>
      <vt:lpstr>Circuite neliniare Redresorul de precizie monoalternanţă saturat</vt:lpstr>
      <vt:lpstr>Circuite neliniare Redresorul de precizie monoalternanţă saturat</vt:lpstr>
      <vt:lpstr>Circuite neliniare Redresorul de precizie monoalternanţă saturat</vt:lpstr>
      <vt:lpstr>Circuite neliniare Redresorul de precizie monoalternanţă nesaturat</vt:lpstr>
      <vt:lpstr>Circuite neliniare Redresorul de precizie monoalternanţă nesaturat</vt:lpstr>
      <vt:lpstr>Circuite neliniare Redresorul de precizie monoalternanţă nesaturat</vt:lpstr>
      <vt:lpstr>Circuite neliniare Redresorul de precizie monoalternanţă nesaturat</vt:lpstr>
      <vt:lpstr>Circuite neliniare Redresorul de precizie monoalternanţă nesaturat</vt:lpstr>
      <vt:lpstr>Circuite neliniare Redresorul de precizie dublă alternanţă nesaturat</vt:lpstr>
      <vt:lpstr>Circuite neliniare Redresorul de precizie dublă alternanţă nesaturat</vt:lpstr>
      <vt:lpstr>Circuite neliniare Redresorul de precizie  dublă alternanţă nesaturat</vt:lpstr>
      <vt:lpstr>Circuite neliniare realizate cu AO Comparatoare</vt:lpstr>
      <vt:lpstr>Circuite neliniare realizate cu AO Comparatoare</vt:lpstr>
      <vt:lpstr>Comparatoare în buclă deschisă</vt:lpstr>
      <vt:lpstr>Comparatoare în buclă deschisă</vt:lpstr>
      <vt:lpstr>Comparatoare în buclă deschisă Comparatorul saturat neinversor</vt:lpstr>
      <vt:lpstr>Comparatoare în buclă deschisă Comparatorul saturat inversor</vt:lpstr>
      <vt:lpstr>Comparatoare în buclă deschisă Schimbarea pragului de comutare</vt:lpstr>
      <vt:lpstr>Comparatoare în buclă deschisă Schimbarea pragului de comutare</vt:lpstr>
      <vt:lpstr>Comparatoare în buclă deschisă Comparatorul neinversor cu polarizare pozitivă</vt:lpstr>
      <vt:lpstr>Comparatoare în buclă deschisă Comparatorul inversor cu polarizare negativă</vt:lpstr>
      <vt:lpstr>Comparatoare în buclă deschisă Temă</vt:lpstr>
      <vt:lpstr>Comparatoare în buclă deschisă Circuite formatoare de semnal </vt:lpstr>
      <vt:lpstr>Circuite formatoare de semnal Exemplul 1 </vt:lpstr>
      <vt:lpstr>Circuite formatoare de semnal Exemplul 1 </vt:lpstr>
      <vt:lpstr>Circuite formatoare de semnal Exemplul 2</vt:lpstr>
      <vt:lpstr>Circuite formatoare de semnal Exemplul 2</vt:lpstr>
      <vt:lpstr>Comparatoare nesaturate</vt:lpstr>
      <vt:lpstr>Comparatoare cu reacţie pozitivă Triggerul Schmitt inversor</vt:lpstr>
      <vt:lpstr>Comparatoare cu reacţie pozitivă Triggerul Schmitt neinversor</vt:lpstr>
      <vt:lpstr>Comparatoare cu reacţie pozitivă Triggerul Schmitt neinversor</vt:lpstr>
      <vt:lpstr>Comparatoare cu reacţie pozitivă Triggerul Schmitt neinversor</vt:lpstr>
      <vt:lpstr>Comparatoare integrate</vt:lpstr>
      <vt:lpstr>Comparatoare integrate</vt:lpstr>
      <vt:lpstr>Comparatoare integrate</vt:lpstr>
      <vt:lpstr>Comparatoare integrate</vt:lpstr>
      <vt:lpstr>Comparatoare integrate</vt:lpstr>
      <vt:lpstr>Probleme P1.</vt:lpstr>
      <vt:lpstr>Probleme P1. Rezolvare</vt:lpstr>
      <vt:lpstr>Probleme P1. Rezolvare</vt:lpstr>
      <vt:lpstr>Probleme P2.</vt:lpstr>
      <vt:lpstr>Probleme P2. Rezolvare</vt:lpstr>
      <vt:lpstr>Probleme P3.</vt:lpstr>
      <vt:lpstr>Probleme P3. Rezolvare</vt:lpstr>
      <vt:lpstr>Probleme P3. Rezolvare</vt:lpstr>
      <vt:lpstr>Probleme P3. Rezolvare</vt:lpstr>
      <vt:lpstr>Probleme P4.</vt:lpstr>
      <vt:lpstr>Probleme P4.</vt:lpstr>
      <vt:lpstr>Probleme P4.</vt:lpstr>
      <vt:lpstr>Anexe A1. Valori standard de rezistențe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CIA</dc:title>
  <dc:creator>geoic@yahoo.com</dc:creator>
  <cp:lastModifiedBy>geoic@yahoo.com</cp:lastModifiedBy>
  <cp:revision>456</cp:revision>
  <dcterms:created xsi:type="dcterms:W3CDTF">2020-03-31T16:50:34Z</dcterms:created>
  <dcterms:modified xsi:type="dcterms:W3CDTF">2020-05-28T11:34:35Z</dcterms:modified>
</cp:coreProperties>
</file>