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9" r:id="rId12"/>
    <p:sldId id="270" r:id="rId13"/>
    <p:sldId id="271" r:id="rId14"/>
    <p:sldId id="266" r:id="rId15"/>
    <p:sldId id="267" r:id="rId16"/>
    <p:sldId id="268" r:id="rId17"/>
    <p:sldId id="272" r:id="rId18"/>
    <p:sldId id="273" r:id="rId19"/>
    <p:sldId id="274" r:id="rId20"/>
    <p:sldId id="276" r:id="rId21"/>
    <p:sldId id="277" r:id="rId22"/>
    <p:sldId id="278" r:id="rId23"/>
    <p:sldId id="275" r:id="rId24"/>
    <p:sldId id="279" r:id="rId25"/>
    <p:sldId id="280" r:id="rId26"/>
    <p:sldId id="281" r:id="rId27"/>
    <p:sldId id="282" r:id="rId28"/>
    <p:sldId id="296"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391" r:id="rId45"/>
    <p:sldId id="344" r:id="rId46"/>
    <p:sldId id="342" r:id="rId47"/>
    <p:sldId id="386" r:id="rId48"/>
    <p:sldId id="387" r:id="rId49"/>
    <p:sldId id="388" r:id="rId50"/>
    <p:sldId id="389" r:id="rId51"/>
    <p:sldId id="390" r:id="rId5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4625" autoAdjust="0"/>
  </p:normalViewPr>
  <p:slideViewPr>
    <p:cSldViewPr snapToGrid="0">
      <p:cViewPr varScale="1">
        <p:scale>
          <a:sx n="81" d="100"/>
          <a:sy n="81" d="100"/>
        </p:scale>
        <p:origin x="7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C4649-DABF-4368-A5DC-2638D6AD6187}" type="datetimeFigureOut">
              <a:rPr lang="ro-RO" smtClean="0"/>
              <a:t>13.05.2020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67355-E6C7-4D24-AEA7-F3B5DB135C16}" type="slidenum">
              <a:rPr lang="ro-RO" smtClean="0"/>
              <a:t>‹#›</a:t>
            </a:fld>
            <a:endParaRPr lang="ro-RO"/>
          </a:p>
        </p:txBody>
      </p:sp>
    </p:spTree>
    <p:extLst>
      <p:ext uri="{BB962C8B-B14F-4D97-AF65-F5344CB8AC3E}">
        <p14:creationId xmlns:p14="http://schemas.microsoft.com/office/powerpoint/2010/main" val="1000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CFF6-43A3-4AD9-BCBF-A9A446B6B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292D0B4E-C204-478B-B5ED-1A6E82FC1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10C1FBA3-50EC-4DEC-A861-1C8DE3F8566C}"/>
              </a:ext>
            </a:extLst>
          </p:cNvPr>
          <p:cNvSpPr>
            <a:spLocks noGrp="1"/>
          </p:cNvSpPr>
          <p:nvPr>
            <p:ph type="dt" sz="half" idx="10"/>
          </p:nvPr>
        </p:nvSpPr>
        <p:spPr/>
        <p:txBody>
          <a:bodyPr/>
          <a:lstStyle/>
          <a:p>
            <a:fld id="{9E7C2E7E-260C-49AA-8BB3-CC2F7784598A}" type="datetime1">
              <a:rPr lang="ro-RO" smtClean="0"/>
              <a:t>13.05.2020</a:t>
            </a:fld>
            <a:endParaRPr lang="ro-RO"/>
          </a:p>
        </p:txBody>
      </p:sp>
      <p:sp>
        <p:nvSpPr>
          <p:cNvPr id="5" name="Footer Placeholder 4">
            <a:extLst>
              <a:ext uri="{FF2B5EF4-FFF2-40B4-BE49-F238E27FC236}">
                <a16:creationId xmlns:a16="http://schemas.microsoft.com/office/drawing/2014/main" id="{41764BF2-9758-46F4-8CCB-3BEA7D963CBD}"/>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81CFD30A-FDF6-42F4-BEBE-6B298454B60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7211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1220-17B8-4674-A688-4C0B067DA5A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2A4DDAD-C8B2-4A7B-925F-71FBE3A65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03193DB-7562-44C4-AFFF-64D0C82EE516}"/>
              </a:ext>
            </a:extLst>
          </p:cNvPr>
          <p:cNvSpPr>
            <a:spLocks noGrp="1"/>
          </p:cNvSpPr>
          <p:nvPr>
            <p:ph type="dt" sz="half" idx="10"/>
          </p:nvPr>
        </p:nvSpPr>
        <p:spPr/>
        <p:txBody>
          <a:bodyPr/>
          <a:lstStyle/>
          <a:p>
            <a:fld id="{358B9195-9463-4B51-817F-61FC6AE4E3D4}" type="datetime1">
              <a:rPr lang="ro-RO" smtClean="0"/>
              <a:t>13.05.2020</a:t>
            </a:fld>
            <a:endParaRPr lang="ro-RO"/>
          </a:p>
        </p:txBody>
      </p:sp>
      <p:sp>
        <p:nvSpPr>
          <p:cNvPr id="5" name="Footer Placeholder 4">
            <a:extLst>
              <a:ext uri="{FF2B5EF4-FFF2-40B4-BE49-F238E27FC236}">
                <a16:creationId xmlns:a16="http://schemas.microsoft.com/office/drawing/2014/main" id="{0985A174-ACE4-4204-8C6A-5D8ADF899FEF}"/>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9F3884EA-2F5D-408A-9B20-9EB71485262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45307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68507-A65F-4CC1-A486-982CA4E8C4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DDC83A8-1059-4575-A2AE-F425920C5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F7C30DB-05FC-4FA5-B380-ABBA299902C4}"/>
              </a:ext>
            </a:extLst>
          </p:cNvPr>
          <p:cNvSpPr>
            <a:spLocks noGrp="1"/>
          </p:cNvSpPr>
          <p:nvPr>
            <p:ph type="dt" sz="half" idx="10"/>
          </p:nvPr>
        </p:nvSpPr>
        <p:spPr/>
        <p:txBody>
          <a:bodyPr/>
          <a:lstStyle/>
          <a:p>
            <a:fld id="{AADB0C9B-18F7-49C3-AE22-29704CFD1EA3}" type="datetime1">
              <a:rPr lang="ro-RO" smtClean="0"/>
              <a:t>13.05.2020</a:t>
            </a:fld>
            <a:endParaRPr lang="ro-RO"/>
          </a:p>
        </p:txBody>
      </p:sp>
      <p:sp>
        <p:nvSpPr>
          <p:cNvPr id="5" name="Footer Placeholder 4">
            <a:extLst>
              <a:ext uri="{FF2B5EF4-FFF2-40B4-BE49-F238E27FC236}">
                <a16:creationId xmlns:a16="http://schemas.microsoft.com/office/drawing/2014/main" id="{B93F66FF-1C9C-45C6-A253-E05F89B66DEB}"/>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B42E7CDA-76D3-4E25-95F8-FEB624EE9B52}"/>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58942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F606-40E1-49EC-BE9A-E01DA7A8ABB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6491098-0EF3-49D5-AAEC-40F66FD8F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B086ECC-1E01-47D7-A7CC-65A4E7844635}"/>
              </a:ext>
            </a:extLst>
          </p:cNvPr>
          <p:cNvSpPr>
            <a:spLocks noGrp="1"/>
          </p:cNvSpPr>
          <p:nvPr>
            <p:ph type="dt" sz="half" idx="10"/>
          </p:nvPr>
        </p:nvSpPr>
        <p:spPr/>
        <p:txBody>
          <a:bodyPr/>
          <a:lstStyle/>
          <a:p>
            <a:fld id="{C7BCD2FB-0802-4CA7-B36A-593FE5DD17DD}" type="datetime1">
              <a:rPr lang="ro-RO" smtClean="0"/>
              <a:t>13.05.2020</a:t>
            </a:fld>
            <a:endParaRPr lang="ro-RO"/>
          </a:p>
        </p:txBody>
      </p:sp>
      <p:sp>
        <p:nvSpPr>
          <p:cNvPr id="5" name="Footer Placeholder 4">
            <a:extLst>
              <a:ext uri="{FF2B5EF4-FFF2-40B4-BE49-F238E27FC236}">
                <a16:creationId xmlns:a16="http://schemas.microsoft.com/office/drawing/2014/main" id="{CA849F88-2093-497B-B8D9-938AEC67A988}"/>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013582E0-2B78-4831-B9F9-D83D1B409D3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17443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CE5A-2297-4982-A20C-3FDB6DBEC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50039691-79BE-435A-9D4C-5DD4C6DF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3DA0F-BFDD-4FB0-A0F7-05A6E24F7C2D}"/>
              </a:ext>
            </a:extLst>
          </p:cNvPr>
          <p:cNvSpPr>
            <a:spLocks noGrp="1"/>
          </p:cNvSpPr>
          <p:nvPr>
            <p:ph type="dt" sz="half" idx="10"/>
          </p:nvPr>
        </p:nvSpPr>
        <p:spPr/>
        <p:txBody>
          <a:bodyPr/>
          <a:lstStyle/>
          <a:p>
            <a:fld id="{F74EF513-9510-49C9-8395-85940D26132D}" type="datetime1">
              <a:rPr lang="ro-RO" smtClean="0"/>
              <a:t>13.05.2020</a:t>
            </a:fld>
            <a:endParaRPr lang="ro-RO"/>
          </a:p>
        </p:txBody>
      </p:sp>
      <p:sp>
        <p:nvSpPr>
          <p:cNvPr id="5" name="Footer Placeholder 4">
            <a:extLst>
              <a:ext uri="{FF2B5EF4-FFF2-40B4-BE49-F238E27FC236}">
                <a16:creationId xmlns:a16="http://schemas.microsoft.com/office/drawing/2014/main" id="{39389BBD-897D-4862-A24D-BD16AF60339A}"/>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EF0580F6-F5A0-4410-B8CB-391337EC079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485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9C29-4010-4D3D-871C-1817EB6A8A7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370A3C7-D0A0-417B-88F6-8D2201BE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A90B2056-33DA-46ED-B039-00F557956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BF320C9F-BB27-4E05-8BDB-A1977B54D5B2}"/>
              </a:ext>
            </a:extLst>
          </p:cNvPr>
          <p:cNvSpPr>
            <a:spLocks noGrp="1"/>
          </p:cNvSpPr>
          <p:nvPr>
            <p:ph type="dt" sz="half" idx="10"/>
          </p:nvPr>
        </p:nvSpPr>
        <p:spPr/>
        <p:txBody>
          <a:bodyPr/>
          <a:lstStyle/>
          <a:p>
            <a:fld id="{5785D57C-E574-4D67-9A6E-79F437387236}" type="datetime1">
              <a:rPr lang="ro-RO" smtClean="0"/>
              <a:t>13.05.2020</a:t>
            </a:fld>
            <a:endParaRPr lang="ro-RO"/>
          </a:p>
        </p:txBody>
      </p:sp>
      <p:sp>
        <p:nvSpPr>
          <p:cNvPr id="6" name="Footer Placeholder 5">
            <a:extLst>
              <a:ext uri="{FF2B5EF4-FFF2-40B4-BE49-F238E27FC236}">
                <a16:creationId xmlns:a16="http://schemas.microsoft.com/office/drawing/2014/main" id="{6D7009F3-3778-49D5-BFF6-6E2EBD465DB0}"/>
              </a:ext>
            </a:extLst>
          </p:cNvPr>
          <p:cNvSpPr>
            <a:spLocks noGrp="1"/>
          </p:cNvSpPr>
          <p:nvPr>
            <p:ph type="ftr" sz="quarter" idx="11"/>
          </p:nvPr>
        </p:nvSpPr>
        <p:spPr/>
        <p:txBody>
          <a:bodyPr/>
          <a:lstStyle/>
          <a:p>
            <a:r>
              <a:rPr lang="ro-RO"/>
              <a:t>EA - cursul 9 - online</a:t>
            </a:r>
          </a:p>
        </p:txBody>
      </p:sp>
      <p:sp>
        <p:nvSpPr>
          <p:cNvPr id="7" name="Slide Number Placeholder 6">
            <a:extLst>
              <a:ext uri="{FF2B5EF4-FFF2-40B4-BE49-F238E27FC236}">
                <a16:creationId xmlns:a16="http://schemas.microsoft.com/office/drawing/2014/main" id="{B825AA55-75E9-46EF-904D-CB5F4388FF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47828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99BA-598F-4E43-9953-91E7CA5D2655}"/>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54E8A8F-0269-43D9-B8C6-B56BFEC52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1BC1F-E2BA-4B49-BF19-13CEEAD01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18C82869-B342-47CB-958E-81B658342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82BE3-39AD-48C2-B536-860C6AD4A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38456AF-180A-4F88-B6F5-8204A052B269}"/>
              </a:ext>
            </a:extLst>
          </p:cNvPr>
          <p:cNvSpPr>
            <a:spLocks noGrp="1"/>
          </p:cNvSpPr>
          <p:nvPr>
            <p:ph type="dt" sz="half" idx="10"/>
          </p:nvPr>
        </p:nvSpPr>
        <p:spPr/>
        <p:txBody>
          <a:bodyPr/>
          <a:lstStyle/>
          <a:p>
            <a:fld id="{68300EB2-C26A-474F-9BCA-FF9358ACDD86}" type="datetime1">
              <a:rPr lang="ro-RO" smtClean="0"/>
              <a:t>13.05.2020</a:t>
            </a:fld>
            <a:endParaRPr lang="ro-RO"/>
          </a:p>
        </p:txBody>
      </p:sp>
      <p:sp>
        <p:nvSpPr>
          <p:cNvPr id="8" name="Footer Placeholder 7">
            <a:extLst>
              <a:ext uri="{FF2B5EF4-FFF2-40B4-BE49-F238E27FC236}">
                <a16:creationId xmlns:a16="http://schemas.microsoft.com/office/drawing/2014/main" id="{BE0C2973-7F82-45E5-B207-7BB56F91D062}"/>
              </a:ext>
            </a:extLst>
          </p:cNvPr>
          <p:cNvSpPr>
            <a:spLocks noGrp="1"/>
          </p:cNvSpPr>
          <p:nvPr>
            <p:ph type="ftr" sz="quarter" idx="11"/>
          </p:nvPr>
        </p:nvSpPr>
        <p:spPr/>
        <p:txBody>
          <a:bodyPr/>
          <a:lstStyle/>
          <a:p>
            <a:r>
              <a:rPr lang="ro-RO"/>
              <a:t>EA - cursul 9 - online</a:t>
            </a:r>
          </a:p>
        </p:txBody>
      </p:sp>
      <p:sp>
        <p:nvSpPr>
          <p:cNvPr id="9" name="Slide Number Placeholder 8">
            <a:extLst>
              <a:ext uri="{FF2B5EF4-FFF2-40B4-BE49-F238E27FC236}">
                <a16:creationId xmlns:a16="http://schemas.microsoft.com/office/drawing/2014/main" id="{E80A8F1A-CD7F-4BFE-A132-AC68589181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58848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EA13-251A-495E-8EA8-CDECC00AD68C}"/>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492D42A-31AF-465E-AB55-C9DFAA5AE280}"/>
              </a:ext>
            </a:extLst>
          </p:cNvPr>
          <p:cNvSpPr>
            <a:spLocks noGrp="1"/>
          </p:cNvSpPr>
          <p:nvPr>
            <p:ph type="dt" sz="half" idx="10"/>
          </p:nvPr>
        </p:nvSpPr>
        <p:spPr/>
        <p:txBody>
          <a:bodyPr/>
          <a:lstStyle/>
          <a:p>
            <a:fld id="{2E357FD6-AA5C-44BF-8901-35D8ACAE1280}" type="datetime1">
              <a:rPr lang="ro-RO" smtClean="0"/>
              <a:t>13.05.2020</a:t>
            </a:fld>
            <a:endParaRPr lang="ro-RO"/>
          </a:p>
        </p:txBody>
      </p:sp>
      <p:sp>
        <p:nvSpPr>
          <p:cNvPr id="4" name="Footer Placeholder 3">
            <a:extLst>
              <a:ext uri="{FF2B5EF4-FFF2-40B4-BE49-F238E27FC236}">
                <a16:creationId xmlns:a16="http://schemas.microsoft.com/office/drawing/2014/main" id="{957ED6CE-FFEF-4A51-8912-FA1AB409DDBA}"/>
              </a:ext>
            </a:extLst>
          </p:cNvPr>
          <p:cNvSpPr>
            <a:spLocks noGrp="1"/>
          </p:cNvSpPr>
          <p:nvPr>
            <p:ph type="ftr" sz="quarter" idx="11"/>
          </p:nvPr>
        </p:nvSpPr>
        <p:spPr/>
        <p:txBody>
          <a:bodyPr/>
          <a:lstStyle/>
          <a:p>
            <a:r>
              <a:rPr lang="ro-RO"/>
              <a:t>EA - cursul 9 - online</a:t>
            </a:r>
          </a:p>
        </p:txBody>
      </p:sp>
      <p:sp>
        <p:nvSpPr>
          <p:cNvPr id="5" name="Slide Number Placeholder 4">
            <a:extLst>
              <a:ext uri="{FF2B5EF4-FFF2-40B4-BE49-F238E27FC236}">
                <a16:creationId xmlns:a16="http://schemas.microsoft.com/office/drawing/2014/main" id="{6963C5B3-DE9D-4EA1-A5FB-1AE2A94AC256}"/>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04925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C9BB9-0D93-43D0-A3FC-EBBF6AD381C7}"/>
              </a:ext>
            </a:extLst>
          </p:cNvPr>
          <p:cNvSpPr>
            <a:spLocks noGrp="1"/>
          </p:cNvSpPr>
          <p:nvPr>
            <p:ph type="dt" sz="half" idx="10"/>
          </p:nvPr>
        </p:nvSpPr>
        <p:spPr/>
        <p:txBody>
          <a:bodyPr/>
          <a:lstStyle/>
          <a:p>
            <a:fld id="{4B393938-F599-4876-8EC1-6FFCF1386DE3}" type="datetime1">
              <a:rPr lang="ro-RO" smtClean="0"/>
              <a:t>13.05.2020</a:t>
            </a:fld>
            <a:endParaRPr lang="ro-RO"/>
          </a:p>
        </p:txBody>
      </p:sp>
      <p:sp>
        <p:nvSpPr>
          <p:cNvPr id="3" name="Footer Placeholder 2">
            <a:extLst>
              <a:ext uri="{FF2B5EF4-FFF2-40B4-BE49-F238E27FC236}">
                <a16:creationId xmlns:a16="http://schemas.microsoft.com/office/drawing/2014/main" id="{FC82A297-9CA4-46C3-BDAF-0C59245EE5B9}"/>
              </a:ext>
            </a:extLst>
          </p:cNvPr>
          <p:cNvSpPr>
            <a:spLocks noGrp="1"/>
          </p:cNvSpPr>
          <p:nvPr>
            <p:ph type="ftr" sz="quarter" idx="11"/>
          </p:nvPr>
        </p:nvSpPr>
        <p:spPr/>
        <p:txBody>
          <a:bodyPr/>
          <a:lstStyle/>
          <a:p>
            <a:r>
              <a:rPr lang="ro-RO"/>
              <a:t>EA - cursul 9 - online</a:t>
            </a:r>
          </a:p>
        </p:txBody>
      </p:sp>
      <p:sp>
        <p:nvSpPr>
          <p:cNvPr id="4" name="Slide Number Placeholder 3">
            <a:extLst>
              <a:ext uri="{FF2B5EF4-FFF2-40B4-BE49-F238E27FC236}">
                <a16:creationId xmlns:a16="http://schemas.microsoft.com/office/drawing/2014/main" id="{BBC621ED-628F-4101-910B-ED58A4A4BB8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64646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EB17-2832-4C12-8B57-B929C8BB1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4C15E37-3E0D-498C-96B1-9A1F3754A5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BA6C8FD4-200A-4B3A-88AE-9AF16BBF2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406F1-7FD2-407B-A2F9-88815FB22A30}"/>
              </a:ext>
            </a:extLst>
          </p:cNvPr>
          <p:cNvSpPr>
            <a:spLocks noGrp="1"/>
          </p:cNvSpPr>
          <p:nvPr>
            <p:ph type="dt" sz="half" idx="10"/>
          </p:nvPr>
        </p:nvSpPr>
        <p:spPr/>
        <p:txBody>
          <a:bodyPr/>
          <a:lstStyle/>
          <a:p>
            <a:fld id="{ACD0EB0A-947A-4B1D-A8EA-D4D114C9271D}" type="datetime1">
              <a:rPr lang="ro-RO" smtClean="0"/>
              <a:t>13.05.2020</a:t>
            </a:fld>
            <a:endParaRPr lang="ro-RO"/>
          </a:p>
        </p:txBody>
      </p:sp>
      <p:sp>
        <p:nvSpPr>
          <p:cNvPr id="6" name="Footer Placeholder 5">
            <a:extLst>
              <a:ext uri="{FF2B5EF4-FFF2-40B4-BE49-F238E27FC236}">
                <a16:creationId xmlns:a16="http://schemas.microsoft.com/office/drawing/2014/main" id="{ABFE90E5-FA14-4696-A9FB-BEBD5981065B}"/>
              </a:ext>
            </a:extLst>
          </p:cNvPr>
          <p:cNvSpPr>
            <a:spLocks noGrp="1"/>
          </p:cNvSpPr>
          <p:nvPr>
            <p:ph type="ftr" sz="quarter" idx="11"/>
          </p:nvPr>
        </p:nvSpPr>
        <p:spPr/>
        <p:txBody>
          <a:bodyPr/>
          <a:lstStyle/>
          <a:p>
            <a:r>
              <a:rPr lang="ro-RO"/>
              <a:t>EA - cursul 9 - online</a:t>
            </a:r>
          </a:p>
        </p:txBody>
      </p:sp>
      <p:sp>
        <p:nvSpPr>
          <p:cNvPr id="7" name="Slide Number Placeholder 6">
            <a:extLst>
              <a:ext uri="{FF2B5EF4-FFF2-40B4-BE49-F238E27FC236}">
                <a16:creationId xmlns:a16="http://schemas.microsoft.com/office/drawing/2014/main" id="{40F2B4C5-1BB4-4D00-9B86-B6BA54887E5E}"/>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73073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A0A4-A2CC-4127-A857-BD7E27C64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A67BF55-D971-4AD0-B17A-3E686759B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A23802D5-CD6B-4D1F-8F90-234F3FA4D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3D358-1B8D-4330-AE84-4D872C646157}"/>
              </a:ext>
            </a:extLst>
          </p:cNvPr>
          <p:cNvSpPr>
            <a:spLocks noGrp="1"/>
          </p:cNvSpPr>
          <p:nvPr>
            <p:ph type="dt" sz="half" idx="10"/>
          </p:nvPr>
        </p:nvSpPr>
        <p:spPr/>
        <p:txBody>
          <a:bodyPr/>
          <a:lstStyle/>
          <a:p>
            <a:fld id="{42168A66-2767-4C9F-BA9E-01928EB22094}" type="datetime1">
              <a:rPr lang="ro-RO" smtClean="0"/>
              <a:t>13.05.2020</a:t>
            </a:fld>
            <a:endParaRPr lang="ro-RO"/>
          </a:p>
        </p:txBody>
      </p:sp>
      <p:sp>
        <p:nvSpPr>
          <p:cNvPr id="6" name="Footer Placeholder 5">
            <a:extLst>
              <a:ext uri="{FF2B5EF4-FFF2-40B4-BE49-F238E27FC236}">
                <a16:creationId xmlns:a16="http://schemas.microsoft.com/office/drawing/2014/main" id="{C38A6B67-C072-4F4E-B993-ADB928E4377B}"/>
              </a:ext>
            </a:extLst>
          </p:cNvPr>
          <p:cNvSpPr>
            <a:spLocks noGrp="1"/>
          </p:cNvSpPr>
          <p:nvPr>
            <p:ph type="ftr" sz="quarter" idx="11"/>
          </p:nvPr>
        </p:nvSpPr>
        <p:spPr/>
        <p:txBody>
          <a:bodyPr/>
          <a:lstStyle/>
          <a:p>
            <a:r>
              <a:rPr lang="ro-RO"/>
              <a:t>EA - cursul 9 - online</a:t>
            </a:r>
          </a:p>
        </p:txBody>
      </p:sp>
      <p:sp>
        <p:nvSpPr>
          <p:cNvPr id="7" name="Slide Number Placeholder 6">
            <a:extLst>
              <a:ext uri="{FF2B5EF4-FFF2-40B4-BE49-F238E27FC236}">
                <a16:creationId xmlns:a16="http://schemas.microsoft.com/office/drawing/2014/main" id="{CBEB7022-8B74-48AB-94BA-9CA0EAC25307}"/>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0282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34CB4-67FB-4303-BE7C-7DC31A2E1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9202847-ADEB-4380-8995-632C319B3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7520EB7-22EB-4CD5-BD15-A8F0854E8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0532C-1EB0-4934-98CF-52E3F4F557AF}" type="datetime1">
              <a:rPr lang="ro-RO" smtClean="0"/>
              <a:t>13.05.2020</a:t>
            </a:fld>
            <a:endParaRPr lang="ro-RO"/>
          </a:p>
        </p:txBody>
      </p:sp>
      <p:sp>
        <p:nvSpPr>
          <p:cNvPr id="5" name="Footer Placeholder 4">
            <a:extLst>
              <a:ext uri="{FF2B5EF4-FFF2-40B4-BE49-F238E27FC236}">
                <a16:creationId xmlns:a16="http://schemas.microsoft.com/office/drawing/2014/main" id="{A9B99D71-82AD-4610-88EC-201C5CFE6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EA - cursul 9 - online</a:t>
            </a:r>
          </a:p>
        </p:txBody>
      </p:sp>
      <p:sp>
        <p:nvSpPr>
          <p:cNvPr id="6" name="Slide Number Placeholder 5">
            <a:extLst>
              <a:ext uri="{FF2B5EF4-FFF2-40B4-BE49-F238E27FC236}">
                <a16:creationId xmlns:a16="http://schemas.microsoft.com/office/drawing/2014/main" id="{B5056719-2BEE-4F53-BD0E-B8B69881F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D8DD5-2367-47BF-BE85-0E4DD8564336}" type="slidenum">
              <a:rPr lang="ro-RO" smtClean="0"/>
              <a:t>‹#›</a:t>
            </a:fld>
            <a:endParaRPr lang="ro-RO"/>
          </a:p>
        </p:txBody>
      </p:sp>
    </p:spTree>
    <p:extLst>
      <p:ext uri="{BB962C8B-B14F-4D97-AF65-F5344CB8AC3E}">
        <p14:creationId xmlns:p14="http://schemas.microsoft.com/office/powerpoint/2010/main" val="14447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0.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4.emf"/><Relationship Id="rId5" Type="http://schemas.openxmlformats.org/officeDocument/2006/relationships/image" Target="../media/image83.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image" Target="../media/image91.png"/></Relationships>
</file>

<file path=ppt/slides/_rels/slide5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E83-A48F-4913-AEF9-ABB205F4FC22}"/>
              </a:ext>
            </a:extLst>
          </p:cNvPr>
          <p:cNvSpPr>
            <a:spLocks noGrp="1"/>
          </p:cNvSpPr>
          <p:nvPr>
            <p:ph type="ctrTitle"/>
          </p:nvPr>
        </p:nvSpPr>
        <p:spPr/>
        <p:txBody>
          <a:bodyPr/>
          <a:lstStyle/>
          <a:p>
            <a:r>
              <a:rPr lang="ro-RO"/>
              <a:t>ELECTRONICĂ ANALOGICĂ</a:t>
            </a:r>
          </a:p>
        </p:txBody>
      </p:sp>
      <p:sp>
        <p:nvSpPr>
          <p:cNvPr id="3" name="Subtitle 2">
            <a:extLst>
              <a:ext uri="{FF2B5EF4-FFF2-40B4-BE49-F238E27FC236}">
                <a16:creationId xmlns:a16="http://schemas.microsoft.com/office/drawing/2014/main" id="{A0B5B92E-278B-4B60-A883-F6E0C9CA4CF4}"/>
              </a:ext>
            </a:extLst>
          </p:cNvPr>
          <p:cNvSpPr>
            <a:spLocks noGrp="1"/>
          </p:cNvSpPr>
          <p:nvPr>
            <p:ph type="subTitle" idx="1"/>
          </p:nvPr>
        </p:nvSpPr>
        <p:spPr/>
        <p:txBody>
          <a:bodyPr/>
          <a:lstStyle/>
          <a:p>
            <a:r>
              <a:rPr lang="ro-RO"/>
              <a:t>Cursul nr. 9 – online</a:t>
            </a:r>
          </a:p>
          <a:p>
            <a:r>
              <a:rPr lang="ro-RO"/>
              <a:t>Limitări dinamice ale AO</a:t>
            </a:r>
          </a:p>
          <a:p>
            <a:r>
              <a:rPr lang="ro-RO"/>
              <a:t>Stabilitatea circuitelor cu reacție</a:t>
            </a:r>
          </a:p>
        </p:txBody>
      </p:sp>
      <p:grpSp>
        <p:nvGrpSpPr>
          <p:cNvPr id="4" name="Group 3">
            <a:extLst>
              <a:ext uri="{FF2B5EF4-FFF2-40B4-BE49-F238E27FC236}">
                <a16:creationId xmlns:a16="http://schemas.microsoft.com/office/drawing/2014/main" id="{8BA13981-1FA8-4253-B880-BA6E4EE165D4}"/>
              </a:ext>
            </a:extLst>
          </p:cNvPr>
          <p:cNvGrpSpPr/>
          <p:nvPr/>
        </p:nvGrpSpPr>
        <p:grpSpPr>
          <a:xfrm>
            <a:off x="685800" y="338592"/>
            <a:ext cx="10349144" cy="1571021"/>
            <a:chOff x="685800" y="596055"/>
            <a:chExt cx="7498846" cy="1138340"/>
          </a:xfrm>
        </p:grpSpPr>
        <p:pic>
          <p:nvPicPr>
            <p:cNvPr id="5" name="Picture 4" descr="Logo-UT-IESC-RGB-RO">
              <a:extLst>
                <a:ext uri="{FF2B5EF4-FFF2-40B4-BE49-F238E27FC236}">
                  <a16:creationId xmlns:a16="http://schemas.microsoft.com/office/drawing/2014/main" id="{B4F34483-CD29-4311-95C1-5CFC49616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06287EA5-9AF8-4E13-A463-F946ED8A1ACA}"/>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390772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Răspunsul în frecvență în buclă închisă</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a:bodyPr>
              <a:lstStyle/>
              <a:p>
                <a:r>
                  <a:rPr lang="en-US" sz="2400"/>
                  <a:t>Deoarece câștigul buclei </a:t>
                </a:r>
                <a:r>
                  <a:rPr lang="en-US" sz="2400" i="1"/>
                  <a:t>T</a:t>
                </a:r>
                <a:r>
                  <a:rPr lang="en-US" sz="2400"/>
                  <a:t> depinde de frecvență, acest lucru va face ca și răspunsul câștigului în buclă închisă, </a:t>
                </a:r>
                <a:r>
                  <a:rPr lang="en-US" sz="2400" i="1"/>
                  <a:t>A</a:t>
                </a:r>
                <a:r>
                  <a:rPr lang="en-US" sz="2400"/>
                  <a:t>, să depindă de frecvență chiar și atunci când </a:t>
                </a:r>
                <a:r>
                  <a:rPr lang="en-US" sz="2400" i="1"/>
                  <a:t>A</a:t>
                </a:r>
                <a:r>
                  <a:rPr lang="en-US" sz="2400" i="1" baseline="-25000"/>
                  <a:t>ideal</a:t>
                </a:r>
                <a:r>
                  <a:rPr lang="en-US" sz="2400"/>
                  <a:t> este proiectat să fie independent de frecvență, ca în cazul circuitelor cu reacție rezistivă.</a:t>
                </a:r>
                <a:endParaRPr lang="ro-RO" sz="2400"/>
              </a:p>
              <a:p>
                <a:endParaRPr lang="ro-RO" sz="2400"/>
              </a:p>
              <a:p>
                <a:endParaRPr lang="ro-RO" sz="2400"/>
              </a:p>
              <a:p>
                <a:r>
                  <a:rPr lang="en-US" sz="2400"/>
                  <a:t>Relați</a:t>
                </a:r>
                <a:r>
                  <a:rPr lang="ro-RO" sz="2400"/>
                  <a:t>a</a:t>
                </a:r>
                <a:r>
                  <a:rPr lang="en-US" sz="2400"/>
                  <a:t> se poate scrie și sub forma</a:t>
                </a:r>
                <a:r>
                  <a:rPr lang="ro-RO" sz="2400"/>
                  <a:t> </a:t>
                </a:r>
                <a14:m>
                  <m:oMath xmlns:m="http://schemas.openxmlformats.org/officeDocument/2006/math">
                    <m:r>
                      <a:rPr lang="ro-RO" sz="2400" i="1">
                        <a:latin typeface="Cambria Math" panose="02040503050406030204" pitchFamily="18" charset="0"/>
                      </a:rPr>
                      <m:t>𝐴</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r>
                      <a:rPr lang="ro-RO" sz="2400" i="1">
                        <a:latin typeface="Cambria Math" panose="02040503050406030204" pitchFamily="18" charset="0"/>
                      </a:rPr>
                      <m:t>𝐷</m:t>
                    </m:r>
                    <m:d>
                      <m:dPr>
                        <m:ctrlPr>
                          <a:rPr lang="ro-RO" sz="2400" i="1">
                            <a:latin typeface="Cambria Math" panose="02040503050406030204" pitchFamily="18" charset="0"/>
                          </a:rPr>
                        </m:ctrlPr>
                      </m:dPr>
                      <m:e>
                        <m:r>
                          <a:rPr lang="ro-RO" sz="2400" i="1">
                            <a:latin typeface="Cambria Math" panose="02040503050406030204" pitchFamily="18" charset="0"/>
                          </a:rPr>
                          <m:t>𝑗𝑓</m:t>
                        </m:r>
                      </m:e>
                    </m:d>
                  </m:oMath>
                </a14:m>
                <a:br>
                  <a:rPr lang="ro-RO" sz="2400"/>
                </a:br>
                <a:r>
                  <a:rPr lang="ro-RO" sz="2400"/>
                  <a:t>unde </a:t>
                </a:r>
              </a:p>
              <a:p>
                <a:endParaRPr lang="ro-RO" sz="2400"/>
              </a:p>
              <a:p>
                <a:r>
                  <a:rPr lang="ro-RO" sz="2400"/>
                  <a:t>se numește </a:t>
                </a:r>
                <a:r>
                  <a:rPr lang="ro-RO" sz="2400" b="1"/>
                  <a:t>funcția abatere</a:t>
                </a:r>
                <a:r>
                  <a:rPr lang="ro-RO" sz="2400"/>
                  <a:t> (</a:t>
                </a:r>
                <a:r>
                  <a:rPr lang="ro-RO" sz="2400" i="1"/>
                  <a:t>discrepancy function</a:t>
                </a:r>
                <a:r>
                  <a:rPr lang="ro-RO" sz="2400"/>
                  <a:t>) deoarece oferă o măsură despre cât de aproape este câștigul </a:t>
                </a:r>
                <a:r>
                  <a:rPr lang="ro-RO" sz="2400" i="1"/>
                  <a:t>A(jf)</a:t>
                </a:r>
                <a:r>
                  <a:rPr lang="ro-RO" sz="2400"/>
                  <a:t> de cel ideal.</a:t>
                </a:r>
              </a:p>
            </p:txBody>
          </p:sp>
        </mc:Choice>
        <mc:Fallback xmlns="">
          <p:sp>
            <p:nvSpPr>
              <p:cNvPr id="3" name="Content Placeholder 2">
                <a:extLst>
                  <a:ext uri="{FF2B5EF4-FFF2-40B4-BE49-F238E27FC236}">
                    <a16:creationId xmlns:a16="http://schemas.microsoft.com/office/drawing/2014/main" id="{6945E2D2-4F2A-4494-9A06-8E8FF6FB28E1}"/>
                  </a:ext>
                </a:extLst>
              </p:cNvPr>
              <p:cNvSpPr>
                <a:spLocks noGrp="1" noRot="1" noChangeAspect="1" noMove="1" noResize="1" noEditPoints="1" noAdjustHandles="1" noChangeArrowheads="1" noChangeShapeType="1" noTextEdit="1"/>
              </p:cNvSpPr>
              <p:nvPr>
                <p:ph idx="1"/>
              </p:nvPr>
            </p:nvSpPr>
            <p:spPr>
              <a:blipFill>
                <a:blip r:embed="rId2"/>
                <a:stretch>
                  <a:fillRect l="-812" t="-1961" r="-1217" b="-308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E1128DBB-B77E-4770-838E-7D4D441C1579}"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10</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4ED1D4D-D34A-4C5C-99BB-6D4B8D03000D}"/>
                  </a:ext>
                </a:extLst>
              </p:cNvPr>
              <p:cNvSpPr/>
              <p:nvPr/>
            </p:nvSpPr>
            <p:spPr>
              <a:xfrm>
                <a:off x="4824947" y="3203524"/>
                <a:ext cx="2542106" cy="724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𝐴</m:t>
                      </m:r>
                      <m:d>
                        <m:dPr>
                          <m:ctrlPr>
                            <a:rPr lang="ro-RO" sz="2000" i="1">
                              <a:latin typeface="Cambria Math" panose="02040503050406030204" pitchFamily="18" charset="0"/>
                            </a:rPr>
                          </m:ctrlPr>
                        </m:dPr>
                        <m:e>
                          <m:r>
                            <a:rPr lang="ro-RO" sz="2000" i="1">
                              <a:latin typeface="Cambria Math" panose="02040503050406030204" pitchFamily="18" charset="0"/>
                            </a:rPr>
                            <m:t>𝑗𝑓</m:t>
                          </m:r>
                        </m:e>
                      </m:d>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𝐴</m:t>
                              </m:r>
                            </m:e>
                            <m:sub>
                              <m:r>
                                <a:rPr lang="ro-RO" sz="2000" i="1">
                                  <a:latin typeface="Cambria Math" panose="02040503050406030204" pitchFamily="18" charset="0"/>
                                </a:rPr>
                                <m:t>𝑖𝑑𝑒𝑎𝑙</m:t>
                              </m:r>
                            </m:sub>
                          </m:sSub>
                        </m:num>
                        <m:den>
                          <m:r>
                            <a:rPr lang="ro-RO" sz="2000" i="0">
                              <a:latin typeface="Cambria Math" panose="02040503050406030204" pitchFamily="18" charset="0"/>
                            </a:rPr>
                            <m:t>1+</m:t>
                          </m:r>
                          <m:f>
                            <m:fPr>
                              <m:type m:val="lin"/>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1">
                                  <a:latin typeface="Cambria Math" panose="02040503050406030204" pitchFamily="18" charset="0"/>
                                </a:rPr>
                                <m:t>𝑇</m:t>
                              </m:r>
                              <m:d>
                                <m:dPr>
                                  <m:ctrlPr>
                                    <a:rPr lang="ro-RO" sz="2000" i="1">
                                      <a:latin typeface="Cambria Math" panose="02040503050406030204" pitchFamily="18" charset="0"/>
                                    </a:rPr>
                                  </m:ctrlPr>
                                </m:dPr>
                                <m:e>
                                  <m:r>
                                    <a:rPr lang="ro-RO" sz="2000" i="1">
                                      <a:latin typeface="Cambria Math" panose="02040503050406030204" pitchFamily="18" charset="0"/>
                                    </a:rPr>
                                    <m:t>𝑗𝑓</m:t>
                                  </m:r>
                                </m:e>
                              </m:d>
                            </m:den>
                          </m:f>
                        </m:den>
                      </m:f>
                    </m:oMath>
                  </m:oMathPara>
                </a14:m>
                <a:endParaRPr lang="ro-RO" sz="2000"/>
              </a:p>
            </p:txBody>
          </p:sp>
        </mc:Choice>
        <mc:Fallback xmlns="">
          <p:sp>
            <p:nvSpPr>
              <p:cNvPr id="7" name="Rectangle 6">
                <a:extLst>
                  <a:ext uri="{FF2B5EF4-FFF2-40B4-BE49-F238E27FC236}">
                    <a16:creationId xmlns:a16="http://schemas.microsoft.com/office/drawing/2014/main" id="{D4ED1D4D-D34A-4C5C-99BB-6D4B8D03000D}"/>
                  </a:ext>
                </a:extLst>
              </p:cNvPr>
              <p:cNvSpPr>
                <a:spLocks noRot="1" noChangeAspect="1" noMove="1" noResize="1" noEditPoints="1" noAdjustHandles="1" noChangeArrowheads="1" noChangeShapeType="1" noTextEdit="1"/>
              </p:cNvSpPr>
              <p:nvPr/>
            </p:nvSpPr>
            <p:spPr>
              <a:xfrm>
                <a:off x="4824947" y="3203524"/>
                <a:ext cx="2542106" cy="724494"/>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C4E9544-FA86-4C03-B450-207FAF7E566D}"/>
                  </a:ext>
                </a:extLst>
              </p:cNvPr>
              <p:cNvSpPr/>
              <p:nvPr/>
            </p:nvSpPr>
            <p:spPr>
              <a:xfrm>
                <a:off x="4803915" y="4642516"/>
                <a:ext cx="2563138" cy="724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𝐷</m:t>
                      </m:r>
                      <m:d>
                        <m:dPr>
                          <m:ctrlPr>
                            <a:rPr lang="ro-RO" sz="2000" i="1">
                              <a:latin typeface="Cambria Math" panose="02040503050406030204" pitchFamily="18" charset="0"/>
                            </a:rPr>
                          </m:ctrlPr>
                        </m:dPr>
                        <m:e>
                          <m:r>
                            <a:rPr lang="ro-RO" sz="2000" i="1">
                              <a:latin typeface="Cambria Math" panose="02040503050406030204" pitchFamily="18" charset="0"/>
                            </a:rPr>
                            <m:t>𝑗𝑓</m:t>
                          </m:r>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0">
                              <a:latin typeface="Cambria Math" panose="02040503050406030204" pitchFamily="18" charset="0"/>
                            </a:rPr>
                            <m:t>1+</m:t>
                          </m:r>
                          <m:f>
                            <m:fPr>
                              <m:type m:val="lin"/>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1">
                                  <a:latin typeface="Cambria Math" panose="02040503050406030204" pitchFamily="18" charset="0"/>
                                </a:rPr>
                                <m:t>𝑇</m:t>
                              </m:r>
                              <m:d>
                                <m:dPr>
                                  <m:ctrlPr>
                                    <a:rPr lang="ro-RO" sz="2000" i="1">
                                      <a:latin typeface="Cambria Math" panose="02040503050406030204" pitchFamily="18" charset="0"/>
                                    </a:rPr>
                                  </m:ctrlPr>
                                </m:dPr>
                                <m:e>
                                  <m:r>
                                    <a:rPr lang="ro-RO" sz="2000" i="1">
                                      <a:latin typeface="Cambria Math" panose="02040503050406030204" pitchFamily="18" charset="0"/>
                                    </a:rPr>
                                    <m:t>𝑗𝑓</m:t>
                                  </m:r>
                                </m:e>
                              </m:d>
                            </m:den>
                          </m:f>
                        </m:den>
                      </m:f>
                    </m:oMath>
                  </m:oMathPara>
                </a14:m>
                <a:endParaRPr lang="ro-RO" sz="2000"/>
              </a:p>
            </p:txBody>
          </p:sp>
        </mc:Choice>
        <mc:Fallback xmlns="">
          <p:sp>
            <p:nvSpPr>
              <p:cNvPr id="10" name="Rectangle 9">
                <a:extLst>
                  <a:ext uri="{FF2B5EF4-FFF2-40B4-BE49-F238E27FC236}">
                    <a16:creationId xmlns:a16="http://schemas.microsoft.com/office/drawing/2014/main" id="{0C4E9544-FA86-4C03-B450-207FAF7E566D}"/>
                  </a:ext>
                </a:extLst>
              </p:cNvPr>
              <p:cNvSpPr>
                <a:spLocks noRot="1" noChangeAspect="1" noMove="1" noResize="1" noEditPoints="1" noAdjustHandles="1" noChangeArrowheads="1" noChangeShapeType="1" noTextEdit="1"/>
              </p:cNvSpPr>
              <p:nvPr/>
            </p:nvSpPr>
            <p:spPr>
              <a:xfrm>
                <a:off x="4803915" y="4642516"/>
                <a:ext cx="2563138" cy="724494"/>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CFFB2C-74EB-40E3-B97C-AA2BED704F05}"/>
                  </a:ext>
                </a:extLst>
              </p:cNvPr>
              <p:cNvSpPr txBox="1"/>
              <p:nvPr/>
            </p:nvSpPr>
            <p:spPr>
              <a:xfrm>
                <a:off x="9709609" y="365125"/>
                <a:ext cx="1845505" cy="276999"/>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o-RO" b="0" i="1" smtClean="0">
                          <a:latin typeface="Cambria Math" panose="02040503050406030204" pitchFamily="18" charset="0"/>
                        </a:rPr>
                        <m:t>𝑇</m:t>
                      </m:r>
                      <m:d>
                        <m:dPr>
                          <m:ctrlPr>
                            <a:rPr lang="ro-RO" b="0" i="1" smtClean="0">
                              <a:latin typeface="Cambria Math" panose="02040503050406030204" pitchFamily="18" charset="0"/>
                            </a:rPr>
                          </m:ctrlPr>
                        </m:dPr>
                        <m:e>
                          <m:r>
                            <a:rPr lang="ro-RO" b="0" i="1" smtClean="0">
                              <a:latin typeface="Cambria Math" panose="02040503050406030204" pitchFamily="18" charset="0"/>
                            </a:rPr>
                            <m:t>𝑗𝑓</m:t>
                          </m:r>
                        </m:e>
                      </m:d>
                      <m:r>
                        <a:rPr lang="ro-RO" b="0" i="1" smtClean="0">
                          <a:latin typeface="Cambria Math" panose="02040503050406030204" pitchFamily="18" charset="0"/>
                        </a:rPr>
                        <m:t>=</m:t>
                      </m:r>
                      <m:r>
                        <a:rPr lang="ro-RO" b="0" i="1" smtClean="0">
                          <a:latin typeface="Cambria Math" panose="02040503050406030204" pitchFamily="18" charset="0"/>
                        </a:rPr>
                        <m:t>𝑎</m:t>
                      </m:r>
                      <m:d>
                        <m:dPr>
                          <m:ctrlPr>
                            <a:rPr lang="ro-RO" i="1">
                              <a:latin typeface="Cambria Math" panose="02040503050406030204" pitchFamily="18" charset="0"/>
                            </a:rPr>
                          </m:ctrlPr>
                        </m:dPr>
                        <m:e>
                          <m:r>
                            <a:rPr lang="ro-RO" i="1">
                              <a:latin typeface="Cambria Math" panose="02040503050406030204" pitchFamily="18" charset="0"/>
                            </a:rPr>
                            <m:t>𝑗𝑓</m:t>
                          </m:r>
                        </m:e>
                      </m:d>
                      <m:r>
                        <a:rPr lang="ro-RO" i="1" smtClean="0">
                          <a:latin typeface="Cambria Math" panose="02040503050406030204" pitchFamily="18" charset="0"/>
                          <a:ea typeface="Cambria Math" panose="02040503050406030204" pitchFamily="18" charset="0"/>
                        </a:rPr>
                        <m:t>×</m:t>
                      </m:r>
                      <m:r>
                        <a:rPr lang="ro-RO" b="0" i="1" smtClean="0">
                          <a:latin typeface="Cambria Math" panose="02040503050406030204" pitchFamily="18" charset="0"/>
                          <a:ea typeface="Cambria Math" panose="02040503050406030204" pitchFamily="18" charset="0"/>
                        </a:rPr>
                        <m:t>𝑏</m:t>
                      </m:r>
                    </m:oMath>
                  </m:oMathPara>
                </a14:m>
                <a:endParaRPr lang="ro-RO"/>
              </a:p>
            </p:txBody>
          </p:sp>
        </mc:Choice>
        <mc:Fallback xmlns="">
          <p:sp>
            <p:nvSpPr>
              <p:cNvPr id="8" name="TextBox 7">
                <a:extLst>
                  <a:ext uri="{FF2B5EF4-FFF2-40B4-BE49-F238E27FC236}">
                    <a16:creationId xmlns:a16="http://schemas.microsoft.com/office/drawing/2014/main" id="{94CFFB2C-74EB-40E3-B97C-AA2BED704F05}"/>
                  </a:ext>
                </a:extLst>
              </p:cNvPr>
              <p:cNvSpPr txBox="1">
                <a:spLocks noRot="1" noChangeAspect="1" noMove="1" noResize="1" noEditPoints="1" noAdjustHandles="1" noChangeArrowheads="1" noChangeShapeType="1" noTextEdit="1"/>
              </p:cNvSpPr>
              <p:nvPr/>
            </p:nvSpPr>
            <p:spPr>
              <a:xfrm>
                <a:off x="9709609" y="365125"/>
                <a:ext cx="1845505" cy="276999"/>
              </a:xfrm>
              <a:prstGeom prst="rect">
                <a:avLst/>
              </a:prstGeom>
              <a:blipFill>
                <a:blip r:embed="rId5"/>
                <a:stretch>
                  <a:fillRect l="-2295" r="-1967" b="-31915"/>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5549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Răspunsul în frecvență în buclă închisă</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ro-RO"/>
                  <a:t>Dacă se face înlocuirea </a:t>
                </a:r>
                <a14:m>
                  <m:oMath xmlns:m="http://schemas.openxmlformats.org/officeDocument/2006/math">
                    <m:r>
                      <a:rPr lang="en-US" i="1">
                        <a:latin typeface="Cambria Math" panose="02040503050406030204" pitchFamily="18" charset="0"/>
                      </a:rPr>
                      <m:t>𝑎</m:t>
                    </m:r>
                    <m:d>
                      <m:dPr>
                        <m:ctrlPr>
                          <a:rPr lang="ro-RO" i="1">
                            <a:latin typeface="Cambria Math" panose="02040503050406030204" pitchFamily="18" charset="0"/>
                          </a:rPr>
                        </m:ctrlPr>
                      </m:dPr>
                      <m:e>
                        <m:r>
                          <a:rPr lang="en-US" i="1">
                            <a:latin typeface="Cambria Math" panose="02040503050406030204" pitchFamily="18" charset="0"/>
                          </a:rPr>
                          <m:t>𝑗𝑓</m:t>
                        </m:r>
                      </m:e>
                    </m:d>
                    <m:r>
                      <a:rPr lang="en-US">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en-US" i="1">
                                <a:latin typeface="Cambria Math" panose="02040503050406030204" pitchFamily="18" charset="0"/>
                              </a:rPr>
                              <m:t>𝑎</m:t>
                            </m:r>
                          </m:e>
                          <m:sub>
                            <m:r>
                              <a:rPr lang="en-US">
                                <a:latin typeface="Cambria Math" panose="02040503050406030204" pitchFamily="18" charset="0"/>
                              </a:rPr>
                              <m:t>0</m:t>
                            </m:r>
                          </m:sub>
                        </m:sSub>
                      </m:num>
                      <m:den>
                        <m:r>
                          <a:rPr lang="en-US">
                            <a:latin typeface="Cambria Math" panose="02040503050406030204" pitchFamily="18" charset="0"/>
                          </a:rPr>
                          <m:t>1+</m:t>
                        </m:r>
                        <m:f>
                          <m:fPr>
                            <m:type m:val="lin"/>
                            <m:ctrlPr>
                              <a:rPr lang="ro-RO" i="1">
                                <a:latin typeface="Cambria Math" panose="02040503050406030204" pitchFamily="18" charset="0"/>
                              </a:rPr>
                            </m:ctrlPr>
                          </m:fPr>
                          <m:num>
                            <m:r>
                              <a:rPr lang="en-US" i="1">
                                <a:latin typeface="Cambria Math" panose="02040503050406030204" pitchFamily="18" charset="0"/>
                              </a:rPr>
                              <m:t>𝑗𝑓</m:t>
                            </m:r>
                          </m:num>
                          <m:den>
                            <m:sSub>
                              <m:sSubPr>
                                <m:ctrlPr>
                                  <a:rPr lang="ro-RO"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𝑎</m:t>
                                </m:r>
                              </m:sub>
                            </m:sSub>
                          </m:den>
                        </m:f>
                      </m:den>
                    </m:f>
                  </m:oMath>
                </a14:m>
                <a:r>
                  <a:rPr lang="ro-RO"/>
                  <a:t>, rezultă</a:t>
                </a:r>
                <a:br>
                  <a:rPr lang="ro-RO"/>
                </a:br>
                <a:br>
                  <a:rPr lang="ro-RO"/>
                </a:br>
                <a:br>
                  <a:rPr lang="ro-RO"/>
                </a:br>
                <a:br>
                  <a:rPr lang="ro-RO"/>
                </a:br>
                <a:br>
                  <a:rPr lang="ro-RO"/>
                </a:br>
                <a:r>
                  <a:rPr lang="ro-RO"/>
                  <a:t>având valoarea de c.c.</a:t>
                </a:r>
                <a:br>
                  <a:rPr lang="ro-RO"/>
                </a:br>
                <a:br>
                  <a:rPr lang="ro-RO"/>
                </a:br>
                <a:br>
                  <a:rPr lang="ro-RO"/>
                </a:br>
                <a:r>
                  <a:rPr lang="en-US"/>
                  <a:t>și o frecvență la -3dB</a:t>
                </a:r>
                <a:r>
                  <a:rPr lang="ro-RO"/>
                  <a:t> </a:t>
                </a:r>
              </a:p>
            </p:txBody>
          </p:sp>
        </mc:Choice>
        <mc:Fallback xmlns="">
          <p:sp>
            <p:nvSpPr>
              <p:cNvPr id="3" name="Content Placeholder 2">
                <a:extLst>
                  <a:ext uri="{FF2B5EF4-FFF2-40B4-BE49-F238E27FC236}">
                    <a16:creationId xmlns:a16="http://schemas.microsoft.com/office/drawing/2014/main" id="{6945E2D2-4F2A-4494-9A06-8E8FF6FB28E1}"/>
                  </a:ext>
                </a:extLst>
              </p:cNvPr>
              <p:cNvSpPr>
                <a:spLocks noGrp="1" noRot="1" noChangeAspect="1" noMove="1" noResize="1" noEditPoints="1" noAdjustHandles="1" noChangeArrowheads="1" noChangeShapeType="1" noTextEdit="1"/>
              </p:cNvSpPr>
              <p:nvPr>
                <p:ph idx="1"/>
              </p:nvPr>
            </p:nvSpPr>
            <p:spPr>
              <a:blipFill>
                <a:blip r:embed="rId2"/>
                <a:stretch>
                  <a:fillRect l="-1043" t="-126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0D272D61-38DD-43EA-BDE0-DC4258450443}"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11</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01575A7-97EA-478D-94A9-D876A61DF4E9}"/>
                  </a:ext>
                </a:extLst>
              </p:cNvPr>
              <p:cNvSpPr/>
              <p:nvPr/>
            </p:nvSpPr>
            <p:spPr>
              <a:xfrm>
                <a:off x="1834000" y="2698837"/>
                <a:ext cx="8524000" cy="11796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smtClean="0">
                          <a:latin typeface="Cambria Math" panose="02040503050406030204" pitchFamily="18" charset="0"/>
                        </a:rPr>
                        <m:t>𝐷</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ctrlPr>
                                <a:rPr lang="ro-RO" sz="2400" i="1">
                                  <a:latin typeface="Cambria Math" panose="02040503050406030204" pitchFamily="18" charset="0"/>
                                </a:rPr>
                              </m:ctrlPr>
                            </m:fPr>
                            <m:num>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num>
                            <m:den>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r>
                                <a:rPr lang="ro-RO" sz="2400" i="1">
                                  <a:latin typeface="Cambria Math" panose="02040503050406030204" pitchFamily="18" charset="0"/>
                                </a:rPr>
                                <m:t>𝑏</m:t>
                              </m:r>
                            </m:den>
                          </m:f>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ctrlPr>
                                <a:rPr lang="ro-RO" sz="2400" i="1">
                                  <a:latin typeface="Cambria Math" panose="02040503050406030204" pitchFamily="18" charset="0"/>
                                </a:rPr>
                              </m:ctrlPr>
                            </m:fPr>
                            <m:num>
                              <m:r>
                                <a:rPr lang="ro-RO" sz="2400" i="0">
                                  <a:latin typeface="Cambria Math" panose="02040503050406030204" pitchFamily="18" charset="0"/>
                                </a:rPr>
                                <m:t>1</m:t>
                              </m:r>
                            </m:num>
                            <m:den>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r>
                                <a:rPr lang="ro-RO" sz="2400" i="1">
                                  <a:latin typeface="Cambria Math" panose="02040503050406030204" pitchFamily="18" charset="0"/>
                                </a:rPr>
                                <m:t>𝑏</m:t>
                              </m:r>
                            </m:den>
                          </m:f>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ctrlPr>
                                <a:rPr lang="ro-RO" sz="2400" i="1">
                                  <a:latin typeface="Cambria Math" panose="02040503050406030204" pitchFamily="18" charset="0"/>
                                </a:rPr>
                              </m:ctrlPr>
                            </m:fPr>
                            <m:num>
                              <m:r>
                                <a:rPr lang="ro-RO" sz="2400" i="1">
                                  <a:latin typeface="Cambria Math" panose="02040503050406030204" pitchFamily="18" charset="0"/>
                                </a:rPr>
                                <m:t>𝑗𝑓</m:t>
                              </m:r>
                            </m:num>
                            <m:den>
                              <m:d>
                                <m:dPr>
                                  <m:ctrlPr>
                                    <a:rPr lang="ro-RO" sz="2400" i="1">
                                      <a:latin typeface="Cambria Math" panose="02040503050406030204" pitchFamily="18" charset="0"/>
                                    </a:rPr>
                                  </m:ctrlPr>
                                </m:dPr>
                                <m:e>
                                  <m:r>
                                    <a:rPr lang="ro-RO" sz="2400" i="0">
                                      <a:latin typeface="Cambria Math" panose="02040503050406030204" pitchFamily="18" charset="0"/>
                                    </a:rPr>
                                    <m:t>1+</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r>
                                    <a:rPr lang="ro-RO" sz="2400" i="1">
                                      <a:latin typeface="Cambria Math" panose="02040503050406030204" pitchFamily="18" charset="0"/>
                                    </a:rPr>
                                    <m:t>𝑏</m:t>
                                  </m:r>
                                </m:e>
                              </m:d>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den>
                      </m:f>
                      <m:r>
                        <a:rPr lang="ro-RO" sz="2400" b="0" i="1" smtClean="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en-US" sz="2000" i="1">
                                  <a:latin typeface="Cambria Math" panose="02040503050406030204" pitchFamily="18" charset="0"/>
                                </a:rPr>
                                <m:t>𝐷</m:t>
                              </m:r>
                            </m:e>
                            <m:sub>
                              <m:r>
                                <a:rPr lang="en-US" sz="2000">
                                  <a:latin typeface="Cambria Math" panose="02040503050406030204" pitchFamily="18" charset="0"/>
                                </a:rPr>
                                <m:t>0</m:t>
                              </m:r>
                            </m:sub>
                          </m:sSub>
                        </m:num>
                        <m:den>
                          <m:r>
                            <a:rPr lang="en-US" sz="2000">
                              <a:latin typeface="Cambria Math" panose="02040503050406030204" pitchFamily="18" charset="0"/>
                            </a:rPr>
                            <m:t>1+</m:t>
                          </m:r>
                          <m:f>
                            <m:fPr>
                              <m:type m:val="lin"/>
                              <m:ctrlPr>
                                <a:rPr lang="ro-RO" sz="2000" i="1">
                                  <a:latin typeface="Cambria Math" panose="02040503050406030204" pitchFamily="18" charset="0"/>
                                </a:rPr>
                              </m:ctrlPr>
                            </m:fPr>
                            <m:num>
                              <m:r>
                                <a:rPr lang="en-US" sz="2000" i="1">
                                  <a:latin typeface="Cambria Math" panose="02040503050406030204" pitchFamily="18" charset="0"/>
                                </a:rPr>
                                <m:t>𝑗𝑓</m:t>
                              </m:r>
                            </m:num>
                            <m:den>
                              <m:sSub>
                                <m:sSubPr>
                                  <m:ctrlPr>
                                    <a:rPr lang="ro-RO"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𝐴</m:t>
                                  </m:r>
                                </m:sub>
                              </m:sSub>
                            </m:den>
                          </m:f>
                        </m:den>
                      </m:f>
                    </m:oMath>
                  </m:oMathPara>
                </a14:m>
                <a:endParaRPr lang="ro-RO" sz="2000"/>
              </a:p>
            </p:txBody>
          </p:sp>
        </mc:Choice>
        <mc:Fallback xmlns="">
          <p:sp>
            <p:nvSpPr>
              <p:cNvPr id="7" name="Rectangle 6">
                <a:extLst>
                  <a:ext uri="{FF2B5EF4-FFF2-40B4-BE49-F238E27FC236}">
                    <a16:creationId xmlns:a16="http://schemas.microsoft.com/office/drawing/2014/main" id="{F01575A7-97EA-478D-94A9-D876A61DF4E9}"/>
                  </a:ext>
                </a:extLst>
              </p:cNvPr>
              <p:cNvSpPr>
                <a:spLocks noRot="1" noChangeAspect="1" noMove="1" noResize="1" noEditPoints="1" noAdjustHandles="1" noChangeArrowheads="1" noChangeShapeType="1" noTextEdit="1"/>
              </p:cNvSpPr>
              <p:nvPr/>
            </p:nvSpPr>
            <p:spPr>
              <a:xfrm>
                <a:off x="1834000" y="2698837"/>
                <a:ext cx="8524000" cy="1179682"/>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C7A5783-B63A-4F4D-89DD-ECA5C12B031D}"/>
                  </a:ext>
                </a:extLst>
              </p:cNvPr>
              <p:cNvSpPr/>
              <p:nvPr/>
            </p:nvSpPr>
            <p:spPr>
              <a:xfrm>
                <a:off x="4989895" y="4304056"/>
                <a:ext cx="2212209" cy="7227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𝐷</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0">
                              <a:latin typeface="Cambria Math" panose="02040503050406030204" pitchFamily="18" charset="0"/>
                            </a:rPr>
                            <m:t>1+</m:t>
                          </m:r>
                          <m:f>
                            <m:fPr>
                              <m:type m:val="lin"/>
                              <m:ctrlPr>
                                <a:rPr lang="ro-RO" sz="2000" i="1">
                                  <a:latin typeface="Cambria Math" panose="02040503050406030204" pitchFamily="18" charset="0"/>
                                </a:rPr>
                              </m:ctrlPr>
                            </m:fPr>
                            <m:num>
                              <m:r>
                                <a:rPr lang="ro-RO" sz="2000" i="0">
                                  <a:latin typeface="Cambria Math" panose="02040503050406030204" pitchFamily="18" charset="0"/>
                                </a:rPr>
                                <m:t>1</m:t>
                              </m:r>
                            </m:num>
                            <m:den>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0">
                                          <a:latin typeface="Cambria Math" panose="02040503050406030204" pitchFamily="18" charset="0"/>
                                        </a:rPr>
                                        <m:t>0</m:t>
                                      </m:r>
                                    </m:sub>
                                  </m:sSub>
                                  <m:r>
                                    <a:rPr lang="ro-RO" sz="2000" i="1">
                                      <a:latin typeface="Cambria Math" panose="02040503050406030204" pitchFamily="18" charset="0"/>
                                    </a:rPr>
                                    <m:t>𝑏</m:t>
                                  </m:r>
                                </m:e>
                              </m:d>
                            </m:den>
                          </m:f>
                        </m:den>
                      </m:f>
                    </m:oMath>
                  </m:oMathPara>
                </a14:m>
                <a:endParaRPr lang="ro-RO" sz="2000"/>
              </a:p>
            </p:txBody>
          </p:sp>
        </mc:Choice>
        <mc:Fallback xmlns="">
          <p:sp>
            <p:nvSpPr>
              <p:cNvPr id="8" name="Rectangle 7">
                <a:extLst>
                  <a:ext uri="{FF2B5EF4-FFF2-40B4-BE49-F238E27FC236}">
                    <a16:creationId xmlns:a16="http://schemas.microsoft.com/office/drawing/2014/main" id="{0C7A5783-B63A-4F4D-89DD-ECA5C12B031D}"/>
                  </a:ext>
                </a:extLst>
              </p:cNvPr>
              <p:cNvSpPr>
                <a:spLocks noRot="1" noChangeAspect="1" noMove="1" noResize="1" noEditPoints="1" noAdjustHandles="1" noChangeArrowheads="1" noChangeShapeType="1" noTextEdit="1"/>
              </p:cNvSpPr>
              <p:nvPr/>
            </p:nvSpPr>
            <p:spPr>
              <a:xfrm>
                <a:off x="4989895" y="4304056"/>
                <a:ext cx="2212209" cy="722762"/>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58B7FBC-964B-4D56-B40D-BF04BCA2F7C3}"/>
                  </a:ext>
                </a:extLst>
              </p:cNvPr>
              <p:cNvSpPr/>
              <p:nvPr/>
            </p:nvSpPr>
            <p:spPr>
              <a:xfrm>
                <a:off x="4228180" y="5511284"/>
                <a:ext cx="37356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𝐴</m:t>
                          </m:r>
                        </m:sub>
                      </m:sSub>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1+</m:t>
                          </m:r>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0">
                                  <a:latin typeface="Cambria Math" panose="02040503050406030204" pitchFamily="18" charset="0"/>
                                </a:rPr>
                                <m:t>0</m:t>
                              </m:r>
                            </m:sub>
                          </m:sSub>
                          <m:r>
                            <a:rPr lang="ro-RO" sz="2000" i="1">
                              <a:latin typeface="Cambria Math" panose="02040503050406030204" pitchFamily="18" charset="0"/>
                            </a:rPr>
                            <m:t>𝑏</m:t>
                          </m:r>
                        </m:e>
                      </m:d>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𝑎</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0">
                              <a:latin typeface="Cambria Math" panose="02040503050406030204" pitchFamily="18" charset="0"/>
                            </a:rPr>
                            <m:t>0</m:t>
                          </m:r>
                        </m:sub>
                      </m:sSub>
                      <m:r>
                        <a:rPr lang="ro-RO" sz="2000" i="1">
                          <a:latin typeface="Cambria Math" panose="02040503050406030204" pitchFamily="18" charset="0"/>
                        </a:rPr>
                        <m:t>𝑏</m:t>
                      </m:r>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𝑎</m:t>
                          </m:r>
                        </m:sub>
                      </m:sSub>
                      <m:r>
                        <a:rPr lang="ro-RO" sz="2000" i="0">
                          <a:latin typeface="Cambria Math" panose="02040503050406030204" pitchFamily="18" charset="0"/>
                        </a:rPr>
                        <m:t>=</m:t>
                      </m:r>
                      <m:r>
                        <a:rPr lang="ro-RO" sz="2000" i="1">
                          <a:latin typeface="Cambria Math" panose="02040503050406030204" pitchFamily="18" charset="0"/>
                        </a:rPr>
                        <m:t>𝑏</m:t>
                      </m:r>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𝑡</m:t>
                          </m:r>
                        </m:sub>
                      </m:sSub>
                    </m:oMath>
                  </m:oMathPara>
                </a14:m>
                <a:endParaRPr lang="ro-RO" sz="2000"/>
              </a:p>
            </p:txBody>
          </p:sp>
        </mc:Choice>
        <mc:Fallback xmlns="">
          <p:sp>
            <p:nvSpPr>
              <p:cNvPr id="9" name="Rectangle 8">
                <a:extLst>
                  <a:ext uri="{FF2B5EF4-FFF2-40B4-BE49-F238E27FC236}">
                    <a16:creationId xmlns:a16="http://schemas.microsoft.com/office/drawing/2014/main" id="{C58B7FBC-964B-4D56-B40D-BF04BCA2F7C3}"/>
                  </a:ext>
                </a:extLst>
              </p:cNvPr>
              <p:cNvSpPr>
                <a:spLocks noRot="1" noChangeAspect="1" noMove="1" noResize="1" noEditPoints="1" noAdjustHandles="1" noChangeArrowheads="1" noChangeShapeType="1" noTextEdit="1"/>
              </p:cNvSpPr>
              <p:nvPr/>
            </p:nvSpPr>
            <p:spPr>
              <a:xfrm>
                <a:off x="4228180" y="5511284"/>
                <a:ext cx="3735638" cy="400110"/>
              </a:xfrm>
              <a:prstGeom prst="rect">
                <a:avLst/>
              </a:prstGeom>
              <a:blipFill>
                <a:blip r:embed="rId5"/>
                <a:stretch>
                  <a:fillRect b="-13636"/>
                </a:stretch>
              </a:blipFill>
            </p:spPr>
            <p:txBody>
              <a:bodyPr/>
              <a:lstStyle/>
              <a:p>
                <a:r>
                  <a:rPr lang="ro-RO">
                    <a:noFill/>
                  </a:rPr>
                  <a:t> </a:t>
                </a:r>
              </a:p>
            </p:txBody>
          </p:sp>
        </mc:Fallback>
      </mc:AlternateContent>
    </p:spTree>
    <p:extLst>
      <p:ext uri="{BB962C8B-B14F-4D97-AF65-F5344CB8AC3E}">
        <p14:creationId xmlns:p14="http://schemas.microsoft.com/office/powerpoint/2010/main" val="70195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Răspunsul în frecvență în buclă închisă</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lnSpcReduction="10000"/>
          </a:bodyPr>
          <a:lstStyle/>
          <a:p>
            <a:r>
              <a:rPr lang="en-US"/>
              <a:t>câștigul în buclă închisă </a:t>
            </a:r>
            <a:r>
              <a:rPr lang="ro-RO"/>
              <a:t>se poate pune </a:t>
            </a:r>
            <a:r>
              <a:rPr lang="en-US"/>
              <a:t>sub forma generalizată</a:t>
            </a:r>
            <a:br>
              <a:rPr lang="ro-RO"/>
            </a:br>
            <a:br>
              <a:rPr lang="ro-RO"/>
            </a:br>
            <a:br>
              <a:rPr lang="ro-RO"/>
            </a:br>
            <a:r>
              <a:rPr lang="ro-RO"/>
              <a:t>unde</a:t>
            </a:r>
          </a:p>
          <a:p>
            <a:endParaRPr lang="ro-RO"/>
          </a:p>
          <a:p>
            <a:r>
              <a:rPr lang="en-US"/>
              <a:t>Facem observația importantă că reacția negativă, în timp ce determină reducerea câștigului de la </a:t>
            </a:r>
            <a:r>
              <a:rPr lang="en-US" i="1"/>
              <a:t>a</a:t>
            </a:r>
            <a:r>
              <a:rPr lang="en-US" baseline="-25000"/>
              <a:t>0</a:t>
            </a:r>
            <a:r>
              <a:rPr lang="en-US"/>
              <a:t> la </a:t>
            </a:r>
            <a:r>
              <a:rPr lang="en-US" i="1"/>
              <a:t>A</a:t>
            </a:r>
            <a:r>
              <a:rPr lang="en-US" baseline="-25000"/>
              <a:t>0</a:t>
            </a:r>
            <a:r>
              <a:rPr lang="en-US"/>
              <a:t> cu cantitatea de reacție 1+</a:t>
            </a:r>
            <a:r>
              <a:rPr lang="en-US" i="1"/>
              <a:t>a</a:t>
            </a:r>
            <a:r>
              <a:rPr lang="en-US" baseline="-25000"/>
              <a:t>0</a:t>
            </a:r>
            <a:r>
              <a:rPr lang="en-US" i="1"/>
              <a:t>b</a:t>
            </a:r>
            <a:r>
              <a:rPr lang="en-US"/>
              <a:t>, extinde, în același timp, lățimea de bandă cu aceeași cantitate, de la </a:t>
            </a:r>
            <a:r>
              <a:rPr lang="en-US" i="1"/>
              <a:t>f</a:t>
            </a:r>
            <a:r>
              <a:rPr lang="en-US" i="1" baseline="-25000"/>
              <a:t>a</a:t>
            </a:r>
            <a:r>
              <a:rPr lang="en-US"/>
              <a:t> la </a:t>
            </a:r>
            <a:r>
              <a:rPr lang="en-US" i="1"/>
              <a:t>f</a:t>
            </a:r>
            <a:r>
              <a:rPr lang="en-US" i="1" baseline="-25000"/>
              <a:t>A</a:t>
            </a:r>
            <a:r>
              <a:rPr lang="en-US"/>
              <a:t>.</a:t>
            </a:r>
            <a:endParaRPr lang="ro-RO"/>
          </a:p>
          <a:p>
            <a:r>
              <a:rPr lang="en-US"/>
              <a:t>Acest compromis între lățimea de bandă și câștig este încă un beneficiu important al reacției negative!</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FD43EB95-C723-47F5-B754-C662156F7C14}"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12</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42E4A19-0013-4461-A187-A2E07F242745}"/>
                  </a:ext>
                </a:extLst>
              </p:cNvPr>
              <p:cNvSpPr/>
              <p:nvPr/>
            </p:nvSpPr>
            <p:spPr>
              <a:xfrm>
                <a:off x="4567664" y="2250608"/>
                <a:ext cx="3056671" cy="8510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𝐴</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0">
                              <a:latin typeface="Cambria Math" panose="02040503050406030204" pitchFamily="18" charset="0"/>
                            </a:rPr>
                            <m:t>0</m:t>
                          </m:r>
                        </m:sub>
                      </m:sSub>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den>
                          </m:f>
                        </m:den>
                      </m:f>
                    </m:oMath>
                  </m:oMathPara>
                </a14:m>
                <a:endParaRPr lang="ro-RO" sz="2400"/>
              </a:p>
            </p:txBody>
          </p:sp>
        </mc:Choice>
        <mc:Fallback xmlns="">
          <p:sp>
            <p:nvSpPr>
              <p:cNvPr id="7" name="Rectangle 6">
                <a:extLst>
                  <a:ext uri="{FF2B5EF4-FFF2-40B4-BE49-F238E27FC236}">
                    <a16:creationId xmlns:a16="http://schemas.microsoft.com/office/drawing/2014/main" id="{A42E4A19-0013-4461-A187-A2E07F242745}"/>
                  </a:ext>
                </a:extLst>
              </p:cNvPr>
              <p:cNvSpPr>
                <a:spLocks noRot="1" noChangeAspect="1" noMove="1" noResize="1" noEditPoints="1" noAdjustHandles="1" noChangeArrowheads="1" noChangeShapeType="1" noTextEdit="1"/>
              </p:cNvSpPr>
              <p:nvPr/>
            </p:nvSpPr>
            <p:spPr>
              <a:xfrm>
                <a:off x="4567664" y="2250608"/>
                <a:ext cx="3056671" cy="851002"/>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5673654-9B8C-44B3-8F7C-380EEEE1AF96}"/>
                  </a:ext>
                </a:extLst>
              </p:cNvPr>
              <p:cNvSpPr/>
              <p:nvPr/>
            </p:nvSpPr>
            <p:spPr>
              <a:xfrm>
                <a:off x="3738719" y="3214322"/>
                <a:ext cx="47145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0">
                              <a:latin typeface="Cambria Math" panose="02040503050406030204" pitchFamily="18" charset="0"/>
                            </a:rPr>
                            <m:t>0</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sSub>
                        <m:sSubPr>
                          <m:ctrlPr>
                            <a:rPr lang="ro-RO" sz="2400" i="1">
                              <a:latin typeface="Cambria Math" panose="02040503050406030204" pitchFamily="18" charset="0"/>
                            </a:rPr>
                          </m:ctrlPr>
                        </m:sSubPr>
                        <m:e>
                          <m:r>
                            <a:rPr lang="ro-RO" sz="2400" i="1">
                              <a:latin typeface="Cambria Math" panose="02040503050406030204" pitchFamily="18" charset="0"/>
                            </a:rPr>
                            <m:t>𝐷</m:t>
                          </m:r>
                        </m:e>
                        <m:sub>
                          <m:r>
                            <a:rPr lang="ro-RO" sz="2400" i="0">
                              <a:latin typeface="Cambria Math" panose="02040503050406030204" pitchFamily="18" charset="0"/>
                            </a:rPr>
                            <m:t>0</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r>
                        <a:rPr lang="ro-RO" sz="2400" i="0">
                          <a:latin typeface="Cambria Math" panose="02040503050406030204" pitchFamily="18" charset="0"/>
                        </a:rPr>
                        <m:t>     </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r>
                        <a:rPr lang="ro-RO" sz="2400" i="0">
                          <a:latin typeface="Cambria Math" panose="02040503050406030204" pitchFamily="18" charset="0"/>
                        </a:rPr>
                        <m:t>≅</m:t>
                      </m:r>
                      <m:r>
                        <a:rPr lang="ro-RO" sz="2400" i="1">
                          <a:latin typeface="Cambria Math" panose="02040503050406030204" pitchFamily="18" charset="0"/>
                        </a:rPr>
                        <m:t>𝑏</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8" name="Rectangle 7">
                <a:extLst>
                  <a:ext uri="{FF2B5EF4-FFF2-40B4-BE49-F238E27FC236}">
                    <a16:creationId xmlns:a16="http://schemas.microsoft.com/office/drawing/2014/main" id="{15673654-9B8C-44B3-8F7C-380EEEE1AF96}"/>
                  </a:ext>
                </a:extLst>
              </p:cNvPr>
              <p:cNvSpPr>
                <a:spLocks noRot="1" noChangeAspect="1" noMove="1" noResize="1" noEditPoints="1" noAdjustHandles="1" noChangeArrowheads="1" noChangeShapeType="1" noTextEdit="1"/>
              </p:cNvSpPr>
              <p:nvPr/>
            </p:nvSpPr>
            <p:spPr>
              <a:xfrm>
                <a:off x="3738719" y="3214322"/>
                <a:ext cx="4714560" cy="461665"/>
              </a:xfrm>
              <a:prstGeom prst="rect">
                <a:avLst/>
              </a:prstGeom>
              <a:blipFill>
                <a:blip r:embed="rId3"/>
                <a:stretch>
                  <a:fillRect b="-17105"/>
                </a:stretch>
              </a:blipFill>
            </p:spPr>
            <p:txBody>
              <a:bodyPr/>
              <a:lstStyle/>
              <a:p>
                <a:r>
                  <a:rPr lang="ro-RO">
                    <a:noFill/>
                  </a:rPr>
                  <a:t> </a:t>
                </a:r>
              </a:p>
            </p:txBody>
          </p:sp>
        </mc:Fallback>
      </mc:AlternateContent>
    </p:spTree>
    <p:extLst>
      <p:ext uri="{BB962C8B-B14F-4D97-AF65-F5344CB8AC3E}">
        <p14:creationId xmlns:p14="http://schemas.microsoft.com/office/powerpoint/2010/main" val="3486652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Graficul răspunsului în buclă închisă |A(jf)|</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pPr marL="0" indent="0">
              <a:buNone/>
            </a:pPr>
            <a:r>
              <a:rPr lang="ro-RO" b="1"/>
              <a:t>Amplificatorul neinversor</a:t>
            </a:r>
          </a:p>
          <a:p>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A8306F22-BD5F-4933-8DEE-9F6C7188FC62}"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13</a:t>
            </a:fld>
            <a:endParaRPr lang="ro-RO"/>
          </a:p>
        </p:txBody>
      </p:sp>
      <p:pic>
        <p:nvPicPr>
          <p:cNvPr id="7" name="Picture 6">
            <a:extLst>
              <a:ext uri="{FF2B5EF4-FFF2-40B4-BE49-F238E27FC236}">
                <a16:creationId xmlns:a16="http://schemas.microsoft.com/office/drawing/2014/main" id="{B6B545AD-35D2-4C77-9F11-8C3DBDCD1D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0369" y="1710037"/>
            <a:ext cx="6684587" cy="2685140"/>
          </a:xfrm>
          <a:prstGeom prst="rect">
            <a:avLst/>
          </a:prstGeom>
          <a:noFill/>
          <a:ln>
            <a:noFill/>
          </a:ln>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21405C5-5334-4691-9511-55B473EF6837}"/>
                  </a:ext>
                </a:extLst>
              </p:cNvPr>
              <p:cNvSpPr/>
              <p:nvPr/>
            </p:nvSpPr>
            <p:spPr>
              <a:xfrm>
                <a:off x="838200" y="2299868"/>
                <a:ext cx="3617272"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𝑏</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den>
                      </m:f>
                    </m:oMath>
                  </m:oMathPara>
                </a14:m>
                <a:endParaRPr lang="ro-RO" sz="2400"/>
              </a:p>
            </p:txBody>
          </p:sp>
        </mc:Choice>
        <mc:Fallback xmlns="">
          <p:sp>
            <p:nvSpPr>
              <p:cNvPr id="8" name="Rectangle 7">
                <a:extLst>
                  <a:ext uri="{FF2B5EF4-FFF2-40B4-BE49-F238E27FC236}">
                    <a16:creationId xmlns:a16="http://schemas.microsoft.com/office/drawing/2014/main" id="{B21405C5-5334-4691-9511-55B473EF6837}"/>
                  </a:ext>
                </a:extLst>
              </p:cNvPr>
              <p:cNvSpPr>
                <a:spLocks noRot="1" noChangeAspect="1" noMove="1" noResize="1" noEditPoints="1" noAdjustHandles="1" noChangeArrowheads="1" noChangeShapeType="1" noTextEdit="1"/>
              </p:cNvSpPr>
              <p:nvPr/>
            </p:nvSpPr>
            <p:spPr>
              <a:xfrm>
                <a:off x="838200" y="2299868"/>
                <a:ext cx="3617272" cy="846642"/>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8C0FF2F-83BB-45E0-9F46-DB2519DB008F}"/>
                  </a:ext>
                </a:extLst>
              </p:cNvPr>
              <p:cNvSpPr/>
              <p:nvPr/>
            </p:nvSpPr>
            <p:spPr>
              <a:xfrm>
                <a:off x="838200" y="3281447"/>
                <a:ext cx="1860830"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0">
                              <a:latin typeface="Cambria Math" panose="02040503050406030204" pitchFamily="18" charset="0"/>
                            </a:rPr>
                            <m:t>0</m:t>
                          </m:r>
                        </m:sub>
                      </m:sSub>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oMath>
                  </m:oMathPara>
                </a14:m>
                <a:endParaRPr lang="ro-RO" sz="2400"/>
              </a:p>
            </p:txBody>
          </p:sp>
        </mc:Choice>
        <mc:Fallback xmlns="">
          <p:sp>
            <p:nvSpPr>
              <p:cNvPr id="9" name="Rectangle 8">
                <a:extLst>
                  <a:ext uri="{FF2B5EF4-FFF2-40B4-BE49-F238E27FC236}">
                    <a16:creationId xmlns:a16="http://schemas.microsoft.com/office/drawing/2014/main" id="{28C0FF2F-83BB-45E0-9F46-DB2519DB008F}"/>
                  </a:ext>
                </a:extLst>
              </p:cNvPr>
              <p:cNvSpPr>
                <a:spLocks noRot="1" noChangeAspect="1" noMove="1" noResize="1" noEditPoints="1" noAdjustHandles="1" noChangeArrowheads="1" noChangeShapeType="1" noTextEdit="1"/>
              </p:cNvSpPr>
              <p:nvPr/>
            </p:nvSpPr>
            <p:spPr>
              <a:xfrm>
                <a:off x="838200" y="3281447"/>
                <a:ext cx="1860830" cy="844205"/>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8DB2817-4DE2-402B-9F38-1D521476E96E}"/>
                  </a:ext>
                </a:extLst>
              </p:cNvPr>
              <p:cNvSpPr/>
              <p:nvPr/>
            </p:nvSpPr>
            <p:spPr>
              <a:xfrm>
                <a:off x="838200" y="4246213"/>
                <a:ext cx="3101234" cy="854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r>
                        <a:rPr lang="ro-RO" sz="2400" i="0">
                          <a:latin typeface="Cambria Math" panose="02040503050406030204" pitchFamily="18" charset="0"/>
                        </a:rPr>
                        <m:t>≅</m:t>
                      </m:r>
                      <m:r>
                        <m:rPr>
                          <m:sty m:val="p"/>
                        </m:rPr>
                        <a:rPr lang="ro-RO" sz="2400" b="0" i="0" smtClean="0">
                          <a:latin typeface="Cambria Math" panose="02040503050406030204" pitchFamily="18" charset="0"/>
                        </a:rPr>
                        <m:t>b</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𝑓</m:t>
                          </m:r>
                        </m:e>
                        <m:sub>
                          <m:r>
                            <a:rPr lang="ro-RO" sz="2400" b="0" i="1" smtClean="0">
                              <a:latin typeface="Cambria Math" panose="02040503050406030204" pitchFamily="18" charset="0"/>
                            </a:rPr>
                            <m:t>𝑡</m:t>
                          </m:r>
                        </m:sub>
                      </m:sSub>
                      <m:r>
                        <a:rPr lang="ro-RO" sz="2400" b="0" i="1" smtClean="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den>
                      </m:f>
                    </m:oMath>
                  </m:oMathPara>
                </a14:m>
                <a:endParaRPr lang="ro-RO" sz="2400"/>
              </a:p>
            </p:txBody>
          </p:sp>
        </mc:Choice>
        <mc:Fallback xmlns="">
          <p:sp>
            <p:nvSpPr>
              <p:cNvPr id="10" name="Rectangle 9">
                <a:extLst>
                  <a:ext uri="{FF2B5EF4-FFF2-40B4-BE49-F238E27FC236}">
                    <a16:creationId xmlns:a16="http://schemas.microsoft.com/office/drawing/2014/main" id="{C8DB2817-4DE2-402B-9F38-1D521476E96E}"/>
                  </a:ext>
                </a:extLst>
              </p:cNvPr>
              <p:cNvSpPr>
                <a:spLocks noRot="1" noChangeAspect="1" noMove="1" noResize="1" noEditPoints="1" noAdjustHandles="1" noChangeArrowheads="1" noChangeShapeType="1" noTextEdit="1"/>
              </p:cNvSpPr>
              <p:nvPr/>
            </p:nvSpPr>
            <p:spPr>
              <a:xfrm>
                <a:off x="838200" y="4246213"/>
                <a:ext cx="3101234" cy="854914"/>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D013395-0E21-4B93-A227-AF005B65FCD8}"/>
                  </a:ext>
                </a:extLst>
              </p:cNvPr>
              <p:cNvSpPr/>
              <p:nvPr/>
            </p:nvSpPr>
            <p:spPr>
              <a:xfrm>
                <a:off x="838200" y="5269713"/>
                <a:ext cx="20846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𝐺𝐵𝑃</m:t>
                          </m:r>
                        </m:e>
                        <m:sub>
                          <m:r>
                            <a:rPr lang="ro-RO" sz="2400" i="1">
                              <a:latin typeface="Cambria Math" panose="02040503050406030204" pitchFamily="18" charset="0"/>
                            </a:rPr>
                            <m:t>𝑛𝑒𝑖𝑛𝑣</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11" name="Rectangle 10">
                <a:extLst>
                  <a:ext uri="{FF2B5EF4-FFF2-40B4-BE49-F238E27FC236}">
                    <a16:creationId xmlns:a16="http://schemas.microsoft.com/office/drawing/2014/main" id="{9D013395-0E21-4B93-A227-AF005B65FCD8}"/>
                  </a:ext>
                </a:extLst>
              </p:cNvPr>
              <p:cNvSpPr>
                <a:spLocks noRot="1" noChangeAspect="1" noMove="1" noResize="1" noEditPoints="1" noAdjustHandles="1" noChangeArrowheads="1" noChangeShapeType="1" noTextEdit="1"/>
              </p:cNvSpPr>
              <p:nvPr/>
            </p:nvSpPr>
            <p:spPr>
              <a:xfrm>
                <a:off x="838200" y="5269713"/>
                <a:ext cx="2084610" cy="461665"/>
              </a:xfrm>
              <a:prstGeom prst="rect">
                <a:avLst/>
              </a:prstGeom>
              <a:blipFill>
                <a:blip r:embed="rId6"/>
                <a:stretch>
                  <a:fillRect b="-17105"/>
                </a:stretch>
              </a:blipFill>
            </p:spPr>
            <p:txBody>
              <a:bodyPr/>
              <a:lstStyle/>
              <a:p>
                <a:r>
                  <a:rPr lang="ro-RO">
                    <a:noFill/>
                  </a:rPr>
                  <a:t> </a:t>
                </a:r>
              </a:p>
            </p:txBody>
          </p:sp>
        </mc:Fallback>
      </mc:AlternateContent>
    </p:spTree>
    <p:extLst>
      <p:ext uri="{BB962C8B-B14F-4D97-AF65-F5344CB8AC3E}">
        <p14:creationId xmlns:p14="http://schemas.microsoft.com/office/powerpoint/2010/main" val="157058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Graficul răspunsului în buclă închisă |A(jf)|</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pPr marL="0" indent="0">
              <a:buNone/>
            </a:pPr>
            <a:r>
              <a:rPr lang="ro-RO" b="1"/>
              <a:t>Amplificatorul inversor</a:t>
            </a:r>
            <a:endParaRPr lang="ro-RO"/>
          </a:p>
          <a:p>
            <a:pPr marL="0" indent="0">
              <a:buNone/>
            </a:pPr>
            <a:endParaRPr lang="ro-RO" b="1"/>
          </a:p>
          <a:p>
            <a:pPr marL="0" indent="0">
              <a:buNone/>
            </a:pPr>
            <a:endParaRPr lang="ro-RO" b="1"/>
          </a:p>
          <a:p>
            <a:pPr marL="0" indent="0">
              <a:buNone/>
            </a:pPr>
            <a:endParaRPr lang="ro-RO" b="1"/>
          </a:p>
          <a:p>
            <a:pPr marL="0" indent="0">
              <a:buNone/>
            </a:pPr>
            <a:endParaRPr lang="ro-RO" b="1"/>
          </a:p>
          <a:p>
            <a:r>
              <a:rPr lang="en-US" sz="2400"/>
              <a:t>|A|=R</a:t>
            </a:r>
            <a:r>
              <a:rPr lang="en-US" sz="2400" baseline="-25000"/>
              <a:t>2</a:t>
            </a:r>
            <a:r>
              <a:rPr lang="en-US" sz="2400"/>
              <a:t>/R</a:t>
            </a:r>
            <a:r>
              <a:rPr lang="en-US" sz="2400" baseline="-25000"/>
              <a:t>1</a:t>
            </a:r>
            <a:r>
              <a:rPr lang="en-US" sz="2400"/>
              <a:t> este mai mică decât 1+</a:t>
            </a:r>
            <a:r>
              <a:rPr lang="en-US" sz="2400" i="1"/>
              <a:t>R</a:t>
            </a:r>
            <a:r>
              <a:rPr lang="en-US" sz="2400" baseline="-25000"/>
              <a:t>2</a:t>
            </a:r>
            <a:r>
              <a:rPr lang="en-US" sz="2400"/>
              <a:t>/</a:t>
            </a:r>
            <a:r>
              <a:rPr lang="en-US" sz="2400" i="1"/>
              <a:t>R</a:t>
            </a:r>
            <a:r>
              <a:rPr lang="en-US" sz="2400" baseline="-25000"/>
              <a:t>1</a:t>
            </a:r>
            <a:r>
              <a:rPr lang="en-US" sz="2400"/>
              <a:t>, deci curba pentru |</a:t>
            </a:r>
            <a:r>
              <a:rPr lang="en-US" sz="2400" i="1"/>
              <a:t>A</a:t>
            </a:r>
            <a:r>
              <a:rPr lang="en-US" sz="2400"/>
              <a:t>| la inversor va fi oarecum deplasată mai jos față de cea pentru neinversor, la valori identice pentru </a:t>
            </a:r>
            <a:r>
              <a:rPr lang="en-US" sz="2400" i="1"/>
              <a:t>R</a:t>
            </a:r>
            <a:r>
              <a:rPr lang="en-US" sz="2400" baseline="-25000"/>
              <a:t>1</a:t>
            </a:r>
            <a:r>
              <a:rPr lang="en-US" sz="2400"/>
              <a:t> și </a:t>
            </a:r>
            <a:r>
              <a:rPr lang="en-US" sz="2400" i="1"/>
              <a:t>R</a:t>
            </a:r>
            <a:r>
              <a:rPr lang="en-US" sz="2400" baseline="-25000"/>
              <a:t>2</a:t>
            </a:r>
            <a:r>
              <a:rPr lang="en-US" sz="2400"/>
              <a:t>.</a:t>
            </a:r>
            <a:endParaRPr lang="ro-RO" sz="2400" b="1"/>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A2888827-CC95-4D51-A3CC-ABD9967AFD13}"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14</a:t>
            </a:fld>
            <a:endParaRPr lang="ro-RO"/>
          </a:p>
        </p:txBody>
      </p:sp>
      <p:pic>
        <p:nvPicPr>
          <p:cNvPr id="7" name="Picture 6">
            <a:extLst>
              <a:ext uri="{FF2B5EF4-FFF2-40B4-BE49-F238E27FC236}">
                <a16:creationId xmlns:a16="http://schemas.microsoft.com/office/drawing/2014/main" id="{0356E14D-A97C-4EFA-8916-2A27DE3042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194" y="1712936"/>
            <a:ext cx="6847109" cy="2649809"/>
          </a:xfrm>
          <a:prstGeom prst="rect">
            <a:avLst/>
          </a:prstGeom>
          <a:noFill/>
          <a:ln>
            <a:noFill/>
          </a:ln>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A8CD8A4-F828-4FB5-92EC-7D0F4C26349D}"/>
                  </a:ext>
                </a:extLst>
              </p:cNvPr>
              <p:cNvSpPr/>
              <p:nvPr/>
            </p:nvSpPr>
            <p:spPr>
              <a:xfrm>
                <a:off x="838200" y="2299868"/>
                <a:ext cx="3617272"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𝑏</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den>
                      </m:f>
                    </m:oMath>
                  </m:oMathPara>
                </a14:m>
                <a:endParaRPr lang="ro-RO" sz="2400"/>
              </a:p>
            </p:txBody>
          </p:sp>
        </mc:Choice>
        <mc:Fallback xmlns="">
          <p:sp>
            <p:nvSpPr>
              <p:cNvPr id="8" name="Rectangle 7">
                <a:extLst>
                  <a:ext uri="{FF2B5EF4-FFF2-40B4-BE49-F238E27FC236}">
                    <a16:creationId xmlns:a16="http://schemas.microsoft.com/office/drawing/2014/main" id="{BA8CD8A4-F828-4FB5-92EC-7D0F4C26349D}"/>
                  </a:ext>
                </a:extLst>
              </p:cNvPr>
              <p:cNvSpPr>
                <a:spLocks noRot="1" noChangeAspect="1" noMove="1" noResize="1" noEditPoints="1" noAdjustHandles="1" noChangeArrowheads="1" noChangeShapeType="1" noTextEdit="1"/>
              </p:cNvSpPr>
              <p:nvPr/>
            </p:nvSpPr>
            <p:spPr>
              <a:xfrm>
                <a:off x="838200" y="2299868"/>
                <a:ext cx="3617272" cy="846642"/>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9AD8381-DFFB-4756-9C94-3FE1757C1BB0}"/>
                  </a:ext>
                </a:extLst>
              </p:cNvPr>
              <p:cNvSpPr/>
              <p:nvPr/>
            </p:nvSpPr>
            <p:spPr>
              <a:xfrm>
                <a:off x="838200" y="3281447"/>
                <a:ext cx="1605375"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i="1">
                              <a:latin typeface="Cambria Math" panose="02040503050406030204" pitchFamily="18" charset="0"/>
                            </a:rPr>
                            <m:t>𝐴</m:t>
                          </m:r>
                        </m:e>
                        <m:sub>
                          <m:r>
                            <a:rPr lang="ro-RO" sz="2400" i="0">
                              <a:latin typeface="Cambria Math" panose="02040503050406030204" pitchFamily="18" charset="0"/>
                            </a:rPr>
                            <m:t>0</m:t>
                          </m:r>
                        </m:sub>
                      </m:sSub>
                      <m:r>
                        <a:rPr lang="ro-RO" sz="2400" i="0">
                          <a:latin typeface="Cambria Math" panose="02040503050406030204" pitchFamily="18" charset="0"/>
                        </a:rPr>
                        <m:t>≅</m:t>
                      </m:r>
                      <m:r>
                        <a:rPr lang="ro-RO" sz="2400" b="0" i="0" smtClean="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oMath>
                  </m:oMathPara>
                </a14:m>
                <a:endParaRPr lang="ro-RO" sz="2400"/>
              </a:p>
            </p:txBody>
          </p:sp>
        </mc:Choice>
        <mc:Fallback xmlns="">
          <p:sp>
            <p:nvSpPr>
              <p:cNvPr id="9" name="Rectangle 8">
                <a:extLst>
                  <a:ext uri="{FF2B5EF4-FFF2-40B4-BE49-F238E27FC236}">
                    <a16:creationId xmlns:a16="http://schemas.microsoft.com/office/drawing/2014/main" id="{A9AD8381-DFFB-4756-9C94-3FE1757C1BB0}"/>
                  </a:ext>
                </a:extLst>
              </p:cNvPr>
              <p:cNvSpPr>
                <a:spLocks noRot="1" noChangeAspect="1" noMove="1" noResize="1" noEditPoints="1" noAdjustHandles="1" noChangeArrowheads="1" noChangeShapeType="1" noTextEdit="1"/>
              </p:cNvSpPr>
              <p:nvPr/>
            </p:nvSpPr>
            <p:spPr>
              <a:xfrm>
                <a:off x="838200" y="3281447"/>
                <a:ext cx="1605375" cy="844205"/>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3E7AAAD-DB94-423A-8871-A8152C7CBFDC}"/>
                  </a:ext>
                </a:extLst>
              </p:cNvPr>
              <p:cNvSpPr/>
              <p:nvPr/>
            </p:nvSpPr>
            <p:spPr>
              <a:xfrm>
                <a:off x="890393" y="5434738"/>
                <a:ext cx="3106363" cy="854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r>
                        <a:rPr lang="ro-RO" sz="2400" i="0">
                          <a:latin typeface="Cambria Math" panose="02040503050406030204" pitchFamily="18" charset="0"/>
                        </a:rPr>
                        <m:t>≅</m:t>
                      </m:r>
                      <m:r>
                        <a:rPr lang="ro-RO" sz="2400" b="0" i="1" smtClean="0">
                          <a:latin typeface="Cambria Math" panose="02040503050406030204" pitchFamily="18" charset="0"/>
                        </a:rPr>
                        <m:t>𝑏</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𝑓</m:t>
                          </m:r>
                        </m:e>
                        <m:sub>
                          <m:r>
                            <a:rPr lang="ro-RO" sz="2400" b="0" i="1" smtClean="0">
                              <a:latin typeface="Cambria Math" panose="02040503050406030204" pitchFamily="18" charset="0"/>
                            </a:rPr>
                            <m:t>𝑡</m:t>
                          </m:r>
                        </m:sub>
                      </m:sSub>
                      <m:r>
                        <a:rPr lang="ro-RO" sz="2400" b="0" i="1" smtClean="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den>
                      </m:f>
                    </m:oMath>
                  </m:oMathPara>
                </a14:m>
                <a:endParaRPr lang="ro-RO" sz="2400"/>
              </a:p>
            </p:txBody>
          </p:sp>
        </mc:Choice>
        <mc:Fallback xmlns="">
          <p:sp>
            <p:nvSpPr>
              <p:cNvPr id="10" name="Rectangle 9">
                <a:extLst>
                  <a:ext uri="{FF2B5EF4-FFF2-40B4-BE49-F238E27FC236}">
                    <a16:creationId xmlns:a16="http://schemas.microsoft.com/office/drawing/2014/main" id="{73E7AAAD-DB94-423A-8871-A8152C7CBFDC}"/>
                  </a:ext>
                </a:extLst>
              </p:cNvPr>
              <p:cNvSpPr>
                <a:spLocks noRot="1" noChangeAspect="1" noMove="1" noResize="1" noEditPoints="1" noAdjustHandles="1" noChangeArrowheads="1" noChangeShapeType="1" noTextEdit="1"/>
              </p:cNvSpPr>
              <p:nvPr/>
            </p:nvSpPr>
            <p:spPr>
              <a:xfrm>
                <a:off x="890393" y="5434738"/>
                <a:ext cx="3106363" cy="854914"/>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B182573-29A3-4455-8A7E-88816E1572A6}"/>
                  </a:ext>
                </a:extLst>
              </p:cNvPr>
              <p:cNvSpPr/>
              <p:nvPr/>
            </p:nvSpPr>
            <p:spPr>
              <a:xfrm>
                <a:off x="5191589" y="5631362"/>
                <a:ext cx="28013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𝐺𝑃𝐵</m:t>
                          </m:r>
                        </m:e>
                        <m:sub>
                          <m:r>
                            <a:rPr lang="ro-RO" sz="2400" i="1">
                              <a:latin typeface="Cambria Math" panose="02040503050406030204" pitchFamily="18" charset="0"/>
                            </a:rPr>
                            <m:t>𝑖𝑛𝑣</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r>
                            <a:rPr lang="ro-RO" sz="2400" i="1">
                              <a:latin typeface="Cambria Math" panose="02040503050406030204" pitchFamily="18" charset="0"/>
                            </a:rPr>
                            <m:t>𝑏</m:t>
                          </m:r>
                        </m:e>
                      </m:d>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11" name="Rectangle 10">
                <a:extLst>
                  <a:ext uri="{FF2B5EF4-FFF2-40B4-BE49-F238E27FC236}">
                    <a16:creationId xmlns:a16="http://schemas.microsoft.com/office/drawing/2014/main" id="{2B182573-29A3-4455-8A7E-88816E1572A6}"/>
                  </a:ext>
                </a:extLst>
              </p:cNvPr>
              <p:cNvSpPr>
                <a:spLocks noRot="1" noChangeAspect="1" noMove="1" noResize="1" noEditPoints="1" noAdjustHandles="1" noChangeArrowheads="1" noChangeShapeType="1" noTextEdit="1"/>
              </p:cNvSpPr>
              <p:nvPr/>
            </p:nvSpPr>
            <p:spPr>
              <a:xfrm>
                <a:off x="5191589" y="5631362"/>
                <a:ext cx="2801344" cy="461665"/>
              </a:xfrm>
              <a:prstGeom prst="rect">
                <a:avLst/>
              </a:prstGeom>
              <a:blipFill>
                <a:blip r:embed="rId6"/>
                <a:stretch>
                  <a:fillRect b="-17105"/>
                </a:stretch>
              </a:blipFill>
            </p:spPr>
            <p:txBody>
              <a:bodyPr/>
              <a:lstStyle/>
              <a:p>
                <a:r>
                  <a:rPr lang="ro-RO">
                    <a:noFill/>
                  </a:rPr>
                  <a:t> </a:t>
                </a:r>
              </a:p>
            </p:txBody>
          </p:sp>
        </mc:Fallback>
      </mc:AlternateContent>
    </p:spTree>
    <p:extLst>
      <p:ext uri="{BB962C8B-B14F-4D97-AF65-F5344CB8AC3E}">
        <p14:creationId xmlns:p14="http://schemas.microsoft.com/office/powerpoint/2010/main" val="110153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Graficul răspunsului în buclă închisă |A(jf)|</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Cea mai mare diferență între cele două tipuri de amplificatoare apare atunci când ambele sunt configurate pentru câștig unitate: în cazul circuitului neinversor folosim </a:t>
            </a:r>
            <a:r>
              <a:rPr lang="en-US" i="1"/>
              <a:t>R</a:t>
            </a:r>
            <a:r>
              <a:rPr lang="en-US" baseline="-25000"/>
              <a:t>1</a:t>
            </a:r>
            <a:r>
              <a:rPr lang="en-US"/>
              <a:t>=∞ și </a:t>
            </a:r>
            <a:r>
              <a:rPr lang="en-US" i="1"/>
              <a:t>R</a:t>
            </a:r>
            <a:r>
              <a:rPr lang="en-US" baseline="-25000"/>
              <a:t>2</a:t>
            </a:r>
            <a:r>
              <a:rPr lang="en-US"/>
              <a:t>=0, deci </a:t>
            </a:r>
            <a:r>
              <a:rPr lang="en-US" i="1"/>
              <a:t>b</a:t>
            </a:r>
            <a:r>
              <a:rPr lang="en-US"/>
              <a:t>=1 și </a:t>
            </a:r>
            <a:r>
              <a:rPr lang="en-US" i="1"/>
              <a:t>f</a:t>
            </a:r>
            <a:r>
              <a:rPr lang="en-US" i="1" baseline="-25000"/>
              <a:t>A</a:t>
            </a:r>
            <a:r>
              <a:rPr lang="en-US">
                <a:sym typeface="Symbol" panose="05050102010706020507" pitchFamily="18" charset="2"/>
              </a:rPr>
              <a:t></a:t>
            </a:r>
            <a:r>
              <a:rPr lang="en-US" i="1"/>
              <a:t>f</a:t>
            </a:r>
            <a:r>
              <a:rPr lang="en-US" i="1" baseline="-25000"/>
              <a:t>t</a:t>
            </a:r>
            <a:r>
              <a:rPr lang="en-US"/>
              <a:t>, în timp ce, în cazul circuitului inversor folosim </a:t>
            </a:r>
            <a:r>
              <a:rPr lang="en-US" i="1"/>
              <a:t>R</a:t>
            </a:r>
            <a:r>
              <a:rPr lang="en-US" baseline="-25000"/>
              <a:t>1</a:t>
            </a:r>
            <a:r>
              <a:rPr lang="en-US"/>
              <a:t>=</a:t>
            </a:r>
            <a:r>
              <a:rPr lang="en-US" i="1"/>
              <a:t>R</a:t>
            </a:r>
            <a:r>
              <a:rPr lang="en-US" baseline="-25000"/>
              <a:t>2</a:t>
            </a:r>
            <a:r>
              <a:rPr lang="en-US"/>
              <a:t>, deci </a:t>
            </a:r>
            <a:r>
              <a:rPr lang="en-US" i="1"/>
              <a:t>b</a:t>
            </a:r>
            <a:r>
              <a:rPr lang="en-US"/>
              <a:t>=1/2 și </a:t>
            </a:r>
            <a:r>
              <a:rPr lang="en-US" i="1"/>
              <a:t>f</a:t>
            </a:r>
            <a:r>
              <a:rPr lang="en-US" i="1" baseline="-25000"/>
              <a:t>A</a:t>
            </a:r>
            <a:r>
              <a:rPr lang="en-US">
                <a:sym typeface="Symbol" panose="05050102010706020507" pitchFamily="18" charset="2"/>
              </a:rPr>
              <a:t></a:t>
            </a:r>
            <a:r>
              <a:rPr lang="en-US"/>
              <a:t>0,5</a:t>
            </a:r>
            <a:r>
              <a:rPr lang="en-US" i="1"/>
              <a:t>f</a:t>
            </a:r>
            <a:r>
              <a:rPr lang="en-US" i="1" baseline="-25000"/>
              <a:t>t</a:t>
            </a:r>
            <a:r>
              <a:rPr lang="en-US"/>
              <a:t>.</a:t>
            </a:r>
          </a:p>
          <a:p>
            <a:r>
              <a:rPr lang="en-US"/>
              <a:t>Pentru câștiguri în buclă închisă mari, </a:t>
            </a:r>
            <a:r>
              <a:rPr lang="en-US" i="1"/>
              <a:t>b</a:t>
            </a:r>
            <a:r>
              <a:rPr lang="en-US"/>
              <a:t> este mic sau foarte mic, astfel încât diferența dintre cele două valori ale GBP devine neglijabilă.</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EDD6BAEA-EB8F-4D5B-8786-3864FA5ADAF8}"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8E26B34-7BDA-4623-9803-33E3DA405D34}"/>
                  </a:ext>
                </a:extLst>
              </p:cNvPr>
              <p:cNvSpPr/>
              <p:nvPr/>
            </p:nvSpPr>
            <p:spPr>
              <a:xfrm>
                <a:off x="3390900" y="4831563"/>
                <a:ext cx="20846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𝐺𝐵𝑃</m:t>
                          </m:r>
                        </m:e>
                        <m:sub>
                          <m:r>
                            <a:rPr lang="ro-RO" sz="2400" i="1">
                              <a:latin typeface="Cambria Math" panose="02040503050406030204" pitchFamily="18" charset="0"/>
                            </a:rPr>
                            <m:t>𝑛𝑒𝑖𝑛𝑣</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7" name="Rectangle 6">
                <a:extLst>
                  <a:ext uri="{FF2B5EF4-FFF2-40B4-BE49-F238E27FC236}">
                    <a16:creationId xmlns:a16="http://schemas.microsoft.com/office/drawing/2014/main" id="{C8E26B34-7BDA-4623-9803-33E3DA405D34}"/>
                  </a:ext>
                </a:extLst>
              </p:cNvPr>
              <p:cNvSpPr>
                <a:spLocks noRot="1" noChangeAspect="1" noMove="1" noResize="1" noEditPoints="1" noAdjustHandles="1" noChangeArrowheads="1" noChangeShapeType="1" noTextEdit="1"/>
              </p:cNvSpPr>
              <p:nvPr/>
            </p:nvSpPr>
            <p:spPr>
              <a:xfrm>
                <a:off x="3390900" y="4831563"/>
                <a:ext cx="2084610" cy="461665"/>
              </a:xfrm>
              <a:prstGeom prst="rect">
                <a:avLst/>
              </a:prstGeom>
              <a:blipFill>
                <a:blip r:embed="rId2"/>
                <a:stretch>
                  <a:fillRect b="-18667"/>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D87BB39-A892-4359-A4F1-9F49AD30FDFA}"/>
                  </a:ext>
                </a:extLst>
              </p:cNvPr>
              <p:cNvSpPr/>
              <p:nvPr/>
            </p:nvSpPr>
            <p:spPr>
              <a:xfrm>
                <a:off x="6472652" y="4831563"/>
                <a:ext cx="28013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𝐺𝑃𝐵</m:t>
                          </m:r>
                        </m:e>
                        <m:sub>
                          <m:r>
                            <a:rPr lang="ro-RO" sz="2400" i="1">
                              <a:latin typeface="Cambria Math" panose="02040503050406030204" pitchFamily="18" charset="0"/>
                            </a:rPr>
                            <m:t>𝑖𝑛𝑣</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r>
                            <a:rPr lang="ro-RO" sz="2400" i="1">
                              <a:latin typeface="Cambria Math" panose="02040503050406030204" pitchFamily="18" charset="0"/>
                            </a:rPr>
                            <m:t>𝑏</m:t>
                          </m:r>
                        </m:e>
                      </m:d>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8" name="Rectangle 7">
                <a:extLst>
                  <a:ext uri="{FF2B5EF4-FFF2-40B4-BE49-F238E27FC236}">
                    <a16:creationId xmlns:a16="http://schemas.microsoft.com/office/drawing/2014/main" id="{AD87BB39-A892-4359-A4F1-9F49AD30FDFA}"/>
                  </a:ext>
                </a:extLst>
              </p:cNvPr>
              <p:cNvSpPr>
                <a:spLocks noRot="1" noChangeAspect="1" noMove="1" noResize="1" noEditPoints="1" noAdjustHandles="1" noChangeArrowheads="1" noChangeShapeType="1" noTextEdit="1"/>
              </p:cNvSpPr>
              <p:nvPr/>
            </p:nvSpPr>
            <p:spPr>
              <a:xfrm>
                <a:off x="6472652" y="4831563"/>
                <a:ext cx="2801344" cy="461665"/>
              </a:xfrm>
              <a:prstGeom prst="rect">
                <a:avLst/>
              </a:prstGeom>
              <a:blipFill>
                <a:blip r:embed="rId3"/>
                <a:stretch>
                  <a:fillRect b="-18667"/>
                </a:stretch>
              </a:blipFill>
            </p:spPr>
            <p:txBody>
              <a:bodyPr/>
              <a:lstStyle/>
              <a:p>
                <a:r>
                  <a:rPr lang="ro-RO">
                    <a:noFill/>
                  </a:rPr>
                  <a:t> </a:t>
                </a:r>
              </a:p>
            </p:txBody>
          </p:sp>
        </mc:Fallback>
      </mc:AlternateContent>
    </p:spTree>
    <p:extLst>
      <p:ext uri="{BB962C8B-B14F-4D97-AF65-F5344CB8AC3E}">
        <p14:creationId xmlns:p14="http://schemas.microsoft.com/office/powerpoint/2010/main" val="6710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it-IT"/>
              <a:t>Impedanțele de intrare și ieșire</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lnSpcReduction="10000"/>
          </a:bodyPr>
          <a:lstStyle/>
          <a:p>
            <a:r>
              <a:rPr lang="en-US"/>
              <a:t>Impedanța porturilor de tip serie, </a:t>
            </a:r>
            <a:r>
              <a:rPr lang="en-US" i="1"/>
              <a:t>Z</a:t>
            </a:r>
            <a:r>
              <a:rPr lang="en-US" i="1" baseline="-25000"/>
              <a:t>se</a:t>
            </a:r>
            <a:r>
              <a:rPr lang="en-US"/>
              <a:t>, </a:t>
            </a:r>
            <a:br>
              <a:rPr lang="en-US"/>
            </a:br>
            <a:r>
              <a:rPr lang="en-US"/>
              <a:t>se scrie</a:t>
            </a:r>
          </a:p>
          <a:p>
            <a:endParaRPr lang="en-US"/>
          </a:p>
          <a:p>
            <a:r>
              <a:rPr lang="en-US"/>
              <a:t>impedanța porturilor de tip paralel </a:t>
            </a:r>
            <a:br>
              <a:rPr lang="en-US"/>
            </a:br>
            <a:r>
              <a:rPr lang="en-US"/>
              <a:t>(sau șunt - </a:t>
            </a:r>
            <a:r>
              <a:rPr lang="en-US" i="1"/>
              <a:t>shunt</a:t>
            </a:r>
            <a:r>
              <a:rPr lang="en-US"/>
              <a:t>), </a:t>
            </a:r>
            <a:r>
              <a:rPr lang="en-US" i="1"/>
              <a:t>Z</a:t>
            </a:r>
            <a:r>
              <a:rPr lang="en-US" i="1" baseline="-25000"/>
              <a:t>sh</a:t>
            </a:r>
            <a:r>
              <a:rPr lang="en-US"/>
              <a:t>, se scrie</a:t>
            </a:r>
            <a:br>
              <a:rPr lang="en-US"/>
            </a:br>
            <a:br>
              <a:rPr lang="en-US"/>
            </a:br>
            <a:br>
              <a:rPr lang="en-US"/>
            </a:br>
            <a:br>
              <a:rPr lang="en-US"/>
            </a:br>
            <a:r>
              <a:rPr lang="en-US"/>
              <a:t>unde </a:t>
            </a:r>
            <a:r>
              <a:rPr lang="en-US" i="1"/>
              <a:t>z</a:t>
            </a:r>
            <a:r>
              <a:rPr lang="en-US" baseline="-25000"/>
              <a:t>0</a:t>
            </a:r>
            <a:r>
              <a:rPr lang="en-US"/>
              <a:t> este impedanța la terminale în </a:t>
            </a:r>
            <a:br>
              <a:rPr lang="en-US"/>
            </a:br>
            <a:r>
              <a:rPr lang="en-US"/>
              <a:t>buclă deschisă</a:t>
            </a:r>
            <a:r>
              <a:rPr lang="ro-RO"/>
              <a:t>, iar </a:t>
            </a:r>
            <a:r>
              <a:rPr lang="ro-RO" i="1"/>
              <a:t>Z</a:t>
            </a:r>
            <a:r>
              <a:rPr lang="ro-RO" i="1" baseline="-25000"/>
              <a:t>se</a:t>
            </a:r>
            <a:r>
              <a:rPr lang="ro-RO"/>
              <a:t> și </a:t>
            </a:r>
            <a:r>
              <a:rPr lang="ro-RO" i="1"/>
              <a:t>Z</a:t>
            </a:r>
            <a:r>
              <a:rPr lang="ro-RO" i="1" baseline="-25000"/>
              <a:t>sh</a:t>
            </a:r>
            <a:r>
              <a:rPr lang="ro-RO"/>
              <a:t> sunt </a:t>
            </a:r>
            <a:br>
              <a:rPr lang="ro-RO"/>
            </a:br>
            <a:r>
              <a:rPr lang="ro-RO"/>
              <a:t>impedanțele la terminale în buclă închisă</a:t>
            </a:r>
            <a:r>
              <a:rPr lang="en-US"/>
              <a:t>.</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EF7C9159-660A-4707-9C9D-6A17101EB3FE}"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16</a:t>
            </a:fld>
            <a:endParaRPr lang="ro-RO"/>
          </a:p>
        </p:txBody>
      </p:sp>
      <p:pic>
        <p:nvPicPr>
          <p:cNvPr id="7" name="Picture 6">
            <a:extLst>
              <a:ext uri="{FF2B5EF4-FFF2-40B4-BE49-F238E27FC236}">
                <a16:creationId xmlns:a16="http://schemas.microsoft.com/office/drawing/2014/main" id="{045F01A3-BEE9-4EF2-95ED-E43DE811A8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7130" y="1663261"/>
            <a:ext cx="4234500" cy="4603395"/>
          </a:xfrm>
          <a:prstGeom prst="rect">
            <a:avLst/>
          </a:prstGeom>
          <a:noFill/>
          <a:ln>
            <a:noFill/>
          </a:ln>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75919FC-504D-42FF-97DD-E49DD024DD41}"/>
                  </a:ext>
                </a:extLst>
              </p:cNvPr>
              <p:cNvSpPr/>
              <p:nvPr/>
            </p:nvSpPr>
            <p:spPr>
              <a:xfrm>
                <a:off x="2409923" y="2493430"/>
                <a:ext cx="234294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𝑠𝑒</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𝑧</m:t>
                          </m:r>
                        </m:e>
                        <m:sub>
                          <m:r>
                            <a:rPr lang="ro-RO" sz="2400" i="0">
                              <a:latin typeface="Cambria Math" panose="02040503050406030204" pitchFamily="18" charset="0"/>
                            </a:rPr>
                            <m:t>0</m:t>
                          </m:r>
                        </m:sub>
                      </m:sSub>
                      <m:d>
                        <m:dPr>
                          <m:ctrlPr>
                            <a:rPr lang="ro-RO" sz="2400" i="1">
                              <a:latin typeface="Cambria Math" panose="02040503050406030204" pitchFamily="18" charset="0"/>
                            </a:rPr>
                          </m:ctrlPr>
                        </m:dPr>
                        <m:e>
                          <m:r>
                            <a:rPr lang="ro-RO" sz="2400" i="0">
                              <a:latin typeface="Cambria Math" panose="02040503050406030204" pitchFamily="18" charset="0"/>
                            </a:rPr>
                            <m:t>1+</m:t>
                          </m:r>
                          <m:r>
                            <a:rPr lang="ro-RO" sz="2400" i="1">
                              <a:latin typeface="Cambria Math" panose="02040503050406030204" pitchFamily="18" charset="0"/>
                            </a:rPr>
                            <m:t>𝑇</m:t>
                          </m:r>
                        </m:e>
                      </m:d>
                    </m:oMath>
                  </m:oMathPara>
                </a14:m>
                <a:endParaRPr lang="ro-RO" sz="2400"/>
              </a:p>
            </p:txBody>
          </p:sp>
        </mc:Choice>
        <mc:Fallback xmlns="">
          <p:sp>
            <p:nvSpPr>
              <p:cNvPr id="8" name="Rectangle 7">
                <a:extLst>
                  <a:ext uri="{FF2B5EF4-FFF2-40B4-BE49-F238E27FC236}">
                    <a16:creationId xmlns:a16="http://schemas.microsoft.com/office/drawing/2014/main" id="{B75919FC-504D-42FF-97DD-E49DD024DD41}"/>
                  </a:ext>
                </a:extLst>
              </p:cNvPr>
              <p:cNvSpPr>
                <a:spLocks noRot="1" noChangeAspect="1" noMove="1" noResize="1" noEditPoints="1" noAdjustHandles="1" noChangeArrowheads="1" noChangeShapeType="1" noTextEdit="1"/>
              </p:cNvSpPr>
              <p:nvPr/>
            </p:nvSpPr>
            <p:spPr>
              <a:xfrm>
                <a:off x="2409923" y="2493430"/>
                <a:ext cx="2342949" cy="461665"/>
              </a:xfrm>
              <a:prstGeom prst="rect">
                <a:avLst/>
              </a:prstGeom>
              <a:blipFill>
                <a:blip r:embed="rId3"/>
                <a:stretch>
                  <a:fillRect b="-131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B1CD05B-B154-4DEC-82FA-BC790447324A}"/>
                  </a:ext>
                </a:extLst>
              </p:cNvPr>
              <p:cNvSpPr/>
              <p:nvPr/>
            </p:nvSpPr>
            <p:spPr>
              <a:xfrm>
                <a:off x="2671468" y="4001294"/>
                <a:ext cx="1819857" cy="728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𝑠h</m:t>
                          </m:r>
                        </m:sub>
                      </m:sSub>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𝑧</m:t>
                              </m:r>
                            </m:e>
                            <m:sub>
                              <m:r>
                                <a:rPr lang="ro-RO" sz="2400" i="0">
                                  <a:latin typeface="Cambria Math" panose="02040503050406030204" pitchFamily="18" charset="0"/>
                                </a:rPr>
                                <m:t>0</m:t>
                              </m:r>
                            </m:sub>
                          </m:sSub>
                        </m:num>
                        <m:den>
                          <m:r>
                            <a:rPr lang="ro-RO" sz="2400" i="0">
                              <a:latin typeface="Cambria Math" panose="02040503050406030204" pitchFamily="18" charset="0"/>
                            </a:rPr>
                            <m:t>1+</m:t>
                          </m:r>
                          <m:r>
                            <a:rPr lang="ro-RO" sz="2400" i="1">
                              <a:latin typeface="Cambria Math" panose="02040503050406030204" pitchFamily="18" charset="0"/>
                            </a:rPr>
                            <m:t>𝑇</m:t>
                          </m:r>
                        </m:den>
                      </m:f>
                    </m:oMath>
                  </m:oMathPara>
                </a14:m>
                <a:endParaRPr lang="ro-RO" sz="2400"/>
              </a:p>
            </p:txBody>
          </p:sp>
        </mc:Choice>
        <mc:Fallback xmlns="">
          <p:sp>
            <p:nvSpPr>
              <p:cNvPr id="9" name="Rectangle 8">
                <a:extLst>
                  <a:ext uri="{FF2B5EF4-FFF2-40B4-BE49-F238E27FC236}">
                    <a16:creationId xmlns:a16="http://schemas.microsoft.com/office/drawing/2014/main" id="{1B1CD05B-B154-4DEC-82FA-BC790447324A}"/>
                  </a:ext>
                </a:extLst>
              </p:cNvPr>
              <p:cNvSpPr>
                <a:spLocks noRot="1" noChangeAspect="1" noMove="1" noResize="1" noEditPoints="1" noAdjustHandles="1" noChangeArrowheads="1" noChangeShapeType="1" noTextEdit="1"/>
              </p:cNvSpPr>
              <p:nvPr/>
            </p:nvSpPr>
            <p:spPr>
              <a:xfrm>
                <a:off x="2671468" y="4001294"/>
                <a:ext cx="1819857" cy="728533"/>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03088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en-US"/>
              <a:t>R</a:t>
            </a:r>
            <a:r>
              <a:rPr lang="ro-RO"/>
              <a:t>ă</a:t>
            </a:r>
            <a:r>
              <a:rPr lang="en-US"/>
              <a:t>spunsul </a:t>
            </a:r>
            <a:r>
              <a:rPr lang="ro-RO"/>
              <a:t>î</a:t>
            </a:r>
            <a:r>
              <a:rPr lang="en-US"/>
              <a:t>n timp</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pPr marL="0" indent="0">
              <a:buNone/>
            </a:pPr>
            <a:r>
              <a:rPr lang="en-US" b="1"/>
              <a:t>Timpul de creștere, </a:t>
            </a:r>
            <a:r>
              <a:rPr lang="en-US" b="1" i="1"/>
              <a:t>t</a:t>
            </a:r>
            <a:r>
              <a:rPr lang="en-US" b="1" i="1" baseline="-25000"/>
              <a:t>R</a:t>
            </a:r>
            <a:r>
              <a:rPr lang="ro-RO" b="1" i="1"/>
              <a:t> </a:t>
            </a:r>
            <a:r>
              <a:rPr lang="ro-RO"/>
              <a:t>(</a:t>
            </a:r>
            <a:r>
              <a:rPr lang="ro-RO" b="1"/>
              <a:t>R</a:t>
            </a:r>
            <a:r>
              <a:rPr lang="ro-RO"/>
              <a:t>ise time)</a:t>
            </a:r>
          </a:p>
          <a:p>
            <a:r>
              <a:rPr lang="en-US" sz="2400"/>
              <a:t>lățimea de bandă de semnal mic a repetorului de tensiune este </a:t>
            </a:r>
            <a:r>
              <a:rPr lang="en-US" sz="2400" i="1"/>
              <a:t>f</a:t>
            </a:r>
            <a:r>
              <a:rPr lang="en-US" sz="2400" i="1" baseline="-25000"/>
              <a:t>t</a:t>
            </a:r>
            <a:r>
              <a:rPr lang="en-US" sz="2400"/>
              <a:t>, deci răspunsul său în frecvență poate fi scris</a:t>
            </a:r>
            <a:br>
              <a:rPr lang="ro-RO" sz="2400"/>
            </a:br>
            <a:br>
              <a:rPr lang="ro-RO" sz="2400"/>
            </a:br>
            <a:br>
              <a:rPr lang="ro-RO" sz="2400"/>
            </a:br>
            <a:r>
              <a:rPr lang="en-US" sz="2400"/>
              <a:t>indicând un pol la </a:t>
            </a:r>
            <a:r>
              <a:rPr lang="en-US" sz="2400" i="1"/>
              <a:t>s</a:t>
            </a:r>
            <a:r>
              <a:rPr lang="en-US" sz="2400"/>
              <a:t>=−2π</a:t>
            </a:r>
            <a:r>
              <a:rPr lang="en-US" sz="2400" i="1"/>
              <a:t>f</a:t>
            </a:r>
            <a:r>
              <a:rPr lang="en-US" sz="2400" i="1" baseline="-25000"/>
              <a:t>t</a:t>
            </a:r>
            <a:r>
              <a:rPr lang="en-US" sz="2400"/>
              <a:t>.</a:t>
            </a:r>
            <a:endParaRPr lang="ro-RO" sz="2400"/>
          </a:p>
          <a:p>
            <a:r>
              <a:rPr lang="en-US" sz="2400"/>
              <a:t>Dacă se aplică la intrarea repetorului din fig</a:t>
            </a:r>
            <a:r>
              <a:rPr lang="ro-RO" sz="2400"/>
              <a:t>ura</a:t>
            </a:r>
            <a:r>
              <a:rPr lang="en-US" sz="2400"/>
              <a:t> </a:t>
            </a:r>
            <a:r>
              <a:rPr lang="ro-RO" sz="2400"/>
              <a:t>(</a:t>
            </a:r>
            <a:r>
              <a:rPr lang="en-US" sz="2400" i="1"/>
              <a:t>a</a:t>
            </a:r>
            <a:r>
              <a:rPr lang="ro-RO" sz="2400"/>
              <a:t>)</a:t>
            </a:r>
            <a:r>
              <a:rPr lang="en-US" sz="2400"/>
              <a:t> un semnal tip treaptă cu amplitudine suficient de mică </a:t>
            </a:r>
            <a:r>
              <a:rPr lang="en-US" sz="2400" i="1"/>
              <a:t>V</a:t>
            </a:r>
            <a:r>
              <a:rPr lang="en-US" sz="2400" i="1" baseline="-25000"/>
              <a:t>m</a:t>
            </a:r>
            <a:r>
              <a:rPr lang="ro-RO" sz="2400" i="1"/>
              <a:t>,</a:t>
            </a:r>
            <a:r>
              <a:rPr lang="en-US" sz="2400"/>
              <a:t> acest lucru va duce la răspunsul exponențial</a:t>
            </a:r>
            <a:endParaRPr lang="ro-RO" sz="2000"/>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D29BC087-E1CC-48A9-BCBA-83A4304D627E}"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17</a:t>
            </a:fld>
            <a:endParaRPr lang="ro-RO"/>
          </a:p>
        </p:txBody>
      </p:sp>
      <p:pic>
        <p:nvPicPr>
          <p:cNvPr id="7" name="Picture 6">
            <a:extLst>
              <a:ext uri="{FF2B5EF4-FFF2-40B4-BE49-F238E27FC236}">
                <a16:creationId xmlns:a16="http://schemas.microsoft.com/office/drawing/2014/main" id="{01052673-CA07-4E4C-BA5D-BCEEDDDE01C8}"/>
              </a:ext>
            </a:extLst>
          </p:cNvPr>
          <p:cNvPicPr>
            <a:picLocks noChangeAspect="1"/>
          </p:cNvPicPr>
          <p:nvPr/>
        </p:nvPicPr>
        <p:blipFill>
          <a:blip r:embed="rId2"/>
          <a:stretch>
            <a:fillRect/>
          </a:stretch>
        </p:blipFill>
        <p:spPr>
          <a:xfrm>
            <a:off x="7037705" y="79375"/>
            <a:ext cx="4846320" cy="220027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C450A02-73C0-47AC-A9F3-E98D4EBEA1BF}"/>
                  </a:ext>
                </a:extLst>
              </p:cNvPr>
              <p:cNvSpPr/>
              <p:nvPr/>
            </p:nvSpPr>
            <p:spPr>
              <a:xfrm>
                <a:off x="4982489" y="2972515"/>
                <a:ext cx="2227020" cy="724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𝐴</m:t>
                      </m:r>
                      <m:d>
                        <m:dPr>
                          <m:ctrlPr>
                            <a:rPr lang="ro-RO" sz="2000" i="1">
                              <a:latin typeface="Cambria Math" panose="02040503050406030204" pitchFamily="18" charset="0"/>
                            </a:rPr>
                          </m:ctrlPr>
                        </m:dPr>
                        <m:e>
                          <m:r>
                            <a:rPr lang="ro-RO" sz="2000" i="1">
                              <a:latin typeface="Cambria Math" panose="02040503050406030204" pitchFamily="18" charset="0"/>
                            </a:rPr>
                            <m:t>𝑗𝑓</m:t>
                          </m:r>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0">
                              <a:latin typeface="Cambria Math" panose="02040503050406030204" pitchFamily="18" charset="0"/>
                            </a:rPr>
                            <m:t>1+</m:t>
                          </m:r>
                          <m:f>
                            <m:fPr>
                              <m:type m:val="lin"/>
                              <m:ctrlPr>
                                <a:rPr lang="ro-RO" sz="2000" i="1">
                                  <a:latin typeface="Cambria Math" panose="02040503050406030204" pitchFamily="18" charset="0"/>
                                </a:rPr>
                              </m:ctrlPr>
                            </m:fPr>
                            <m:num>
                              <m:r>
                                <a:rPr lang="ro-RO" sz="2000" i="1">
                                  <a:latin typeface="Cambria Math" panose="02040503050406030204" pitchFamily="18" charset="0"/>
                                </a:rPr>
                                <m:t>𝑗𝑓</m:t>
                              </m:r>
                            </m:num>
                            <m:den>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𝑡</m:t>
                                  </m:r>
                                </m:sub>
                              </m:sSub>
                            </m:den>
                          </m:f>
                        </m:den>
                      </m:f>
                    </m:oMath>
                  </m:oMathPara>
                </a14:m>
                <a:endParaRPr lang="ro-RO" sz="2000"/>
              </a:p>
            </p:txBody>
          </p:sp>
        </mc:Choice>
        <mc:Fallback xmlns="">
          <p:sp>
            <p:nvSpPr>
              <p:cNvPr id="8" name="Rectangle 7">
                <a:extLst>
                  <a:ext uri="{FF2B5EF4-FFF2-40B4-BE49-F238E27FC236}">
                    <a16:creationId xmlns:a16="http://schemas.microsoft.com/office/drawing/2014/main" id="{AC450A02-73C0-47AC-A9F3-E98D4EBEA1BF}"/>
                  </a:ext>
                </a:extLst>
              </p:cNvPr>
              <p:cNvSpPr>
                <a:spLocks noRot="1" noChangeAspect="1" noMove="1" noResize="1" noEditPoints="1" noAdjustHandles="1" noChangeArrowheads="1" noChangeShapeType="1" noTextEdit="1"/>
              </p:cNvSpPr>
              <p:nvPr/>
            </p:nvSpPr>
            <p:spPr>
              <a:xfrm>
                <a:off x="4982489" y="2972515"/>
                <a:ext cx="2227020" cy="724494"/>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21D03E-0334-4499-B051-E669A37EE12D}"/>
                  </a:ext>
                </a:extLst>
              </p:cNvPr>
              <p:cNvSpPr/>
              <p:nvPr/>
            </p:nvSpPr>
            <p:spPr>
              <a:xfrm>
                <a:off x="4733992" y="4843899"/>
                <a:ext cx="2724015" cy="443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𝑚</m:t>
                          </m:r>
                        </m:sub>
                      </m:sSub>
                      <m:d>
                        <m:dPr>
                          <m:ctrlPr>
                            <a:rPr lang="ro-RO" sz="2000" i="1">
                              <a:latin typeface="Cambria Math" panose="02040503050406030204" pitchFamily="18" charset="0"/>
                            </a:rPr>
                          </m:ctrlPr>
                        </m:dPr>
                        <m:e>
                          <m:r>
                            <a:rPr lang="ro-RO" sz="2000" i="0">
                              <a:latin typeface="Cambria Math" panose="02040503050406030204" pitchFamily="18" charset="0"/>
                            </a:rPr>
                            <m:t>1−</m:t>
                          </m:r>
                          <m:sSup>
                            <m:sSupPr>
                              <m:ctrlPr>
                                <a:rPr lang="ro-RO" sz="2000" i="1">
                                  <a:latin typeface="Cambria Math" panose="02040503050406030204" pitchFamily="18" charset="0"/>
                                </a:rPr>
                              </m:ctrlPr>
                            </m:sSupPr>
                            <m:e>
                              <m:r>
                                <a:rPr lang="ro-RO" sz="2000" i="1">
                                  <a:latin typeface="Cambria Math" panose="02040503050406030204" pitchFamily="18" charset="0"/>
                                </a:rPr>
                                <m:t>𝑒</m:t>
                              </m:r>
                            </m:e>
                            <m:sup>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𝑡</m:t>
                                  </m:r>
                                </m:num>
                                <m:den>
                                  <m:r>
                                    <a:rPr lang="ro-RO" sz="2000" i="1">
                                      <a:latin typeface="Cambria Math" panose="02040503050406030204" pitchFamily="18" charset="0"/>
                                    </a:rPr>
                                    <m:t>𝜏</m:t>
                                  </m:r>
                                </m:den>
                              </m:f>
                            </m:sup>
                          </m:sSup>
                        </m:e>
                      </m:d>
                    </m:oMath>
                  </m:oMathPara>
                </a14:m>
                <a:endParaRPr lang="ro-RO" sz="2000"/>
              </a:p>
            </p:txBody>
          </p:sp>
        </mc:Choice>
        <mc:Fallback xmlns="">
          <p:sp>
            <p:nvSpPr>
              <p:cNvPr id="9" name="Rectangle 8">
                <a:extLst>
                  <a:ext uri="{FF2B5EF4-FFF2-40B4-BE49-F238E27FC236}">
                    <a16:creationId xmlns:a16="http://schemas.microsoft.com/office/drawing/2014/main" id="{E821D03E-0334-4499-B051-E669A37EE12D}"/>
                  </a:ext>
                </a:extLst>
              </p:cNvPr>
              <p:cNvSpPr>
                <a:spLocks noRot="1" noChangeAspect="1" noMove="1" noResize="1" noEditPoints="1" noAdjustHandles="1" noChangeArrowheads="1" noChangeShapeType="1" noTextEdit="1"/>
              </p:cNvSpPr>
              <p:nvPr/>
            </p:nvSpPr>
            <p:spPr>
              <a:xfrm>
                <a:off x="4733992" y="4843899"/>
                <a:ext cx="2724015" cy="443968"/>
              </a:xfrm>
              <a:prstGeom prst="rect">
                <a:avLst/>
              </a:prstGeom>
              <a:blipFill>
                <a:blip r:embed="rId4"/>
                <a:stretch>
                  <a:fillRect t="-79167" r="-9641" b="-94444"/>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0C151AC-5DA6-4200-9112-482A9CA7C1BD}"/>
                  </a:ext>
                </a:extLst>
              </p:cNvPr>
              <p:cNvSpPr/>
              <p:nvPr/>
            </p:nvSpPr>
            <p:spPr>
              <a:xfrm>
                <a:off x="5496700" y="5370168"/>
                <a:ext cx="1198598" cy="724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𝜏</m:t>
                      </m:r>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0">
                              <a:latin typeface="Cambria Math" panose="02040503050406030204" pitchFamily="18" charset="0"/>
                            </a:rPr>
                            <m:t>2</m:t>
                          </m:r>
                          <m:r>
                            <a:rPr lang="ro-RO" sz="2000" i="1">
                              <a:latin typeface="Cambria Math" panose="02040503050406030204" pitchFamily="18" charset="0"/>
                            </a:rPr>
                            <m:t>𝜋</m:t>
                          </m:r>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𝑡</m:t>
                              </m:r>
                            </m:sub>
                          </m:sSub>
                        </m:den>
                      </m:f>
                    </m:oMath>
                  </m:oMathPara>
                </a14:m>
                <a:endParaRPr lang="ro-RO" sz="2000"/>
              </a:p>
            </p:txBody>
          </p:sp>
        </mc:Choice>
        <mc:Fallback xmlns="">
          <p:sp>
            <p:nvSpPr>
              <p:cNvPr id="10" name="Rectangle 9">
                <a:extLst>
                  <a:ext uri="{FF2B5EF4-FFF2-40B4-BE49-F238E27FC236}">
                    <a16:creationId xmlns:a16="http://schemas.microsoft.com/office/drawing/2014/main" id="{10C151AC-5DA6-4200-9112-482A9CA7C1BD}"/>
                  </a:ext>
                </a:extLst>
              </p:cNvPr>
              <p:cNvSpPr>
                <a:spLocks noRot="1" noChangeAspect="1" noMove="1" noResize="1" noEditPoints="1" noAdjustHandles="1" noChangeArrowheads="1" noChangeShapeType="1" noTextEdit="1"/>
              </p:cNvSpPr>
              <p:nvPr/>
            </p:nvSpPr>
            <p:spPr>
              <a:xfrm>
                <a:off x="5496700" y="5370168"/>
                <a:ext cx="1198598" cy="724494"/>
              </a:xfrm>
              <a:prstGeom prst="rect">
                <a:avLst/>
              </a:prstGeom>
              <a:blipFill>
                <a:blip r:embed="rId5"/>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48049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en-US"/>
              <a:t>R</a:t>
            </a:r>
            <a:r>
              <a:rPr lang="ro-RO"/>
              <a:t>ă</a:t>
            </a:r>
            <a:r>
              <a:rPr lang="en-US"/>
              <a:t>spunsul </a:t>
            </a:r>
            <a:r>
              <a:rPr lang="ro-RO"/>
              <a:t>î</a:t>
            </a:r>
            <a:r>
              <a:rPr lang="en-US"/>
              <a:t>n timp</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lnSpcReduction="10000"/>
          </a:bodyPr>
          <a:lstStyle/>
          <a:p>
            <a:r>
              <a:rPr lang="en-US" sz="2400">
                <a:solidFill>
                  <a:srgbClr val="FF0000"/>
                </a:solidFill>
              </a:rPr>
              <a:t>Timpul de creștere </a:t>
            </a:r>
            <a:r>
              <a:rPr lang="en-US" sz="2400" i="1">
                <a:solidFill>
                  <a:srgbClr val="FF0000"/>
                </a:solidFill>
              </a:rPr>
              <a:t>t</a:t>
            </a:r>
            <a:r>
              <a:rPr lang="en-US" sz="2400" i="1" baseline="-25000">
                <a:solidFill>
                  <a:srgbClr val="FF0000"/>
                </a:solidFill>
              </a:rPr>
              <a:t>R</a:t>
            </a:r>
            <a:r>
              <a:rPr lang="en-US" sz="2400">
                <a:solidFill>
                  <a:srgbClr val="FF0000"/>
                </a:solidFill>
              </a:rPr>
              <a:t> se definește ca </a:t>
            </a:r>
            <a:br>
              <a:rPr lang="ro-RO" sz="2400">
                <a:solidFill>
                  <a:srgbClr val="FF0000"/>
                </a:solidFill>
              </a:rPr>
            </a:br>
            <a:r>
              <a:rPr lang="en-US" sz="2400">
                <a:solidFill>
                  <a:srgbClr val="FF0000"/>
                </a:solidFill>
              </a:rPr>
              <a:t>intervalul de timp necesar pentru ca </a:t>
            </a:r>
            <a:br>
              <a:rPr lang="ro-RO" sz="2400">
                <a:solidFill>
                  <a:srgbClr val="FF0000"/>
                </a:solidFill>
              </a:rPr>
            </a:br>
            <a:r>
              <a:rPr lang="en-US" sz="2400" i="1">
                <a:solidFill>
                  <a:srgbClr val="FF0000"/>
                </a:solidFill>
              </a:rPr>
              <a:t>v</a:t>
            </a:r>
            <a:r>
              <a:rPr lang="en-US" sz="2400" i="1" baseline="-25000">
                <a:solidFill>
                  <a:srgbClr val="FF0000"/>
                </a:solidFill>
              </a:rPr>
              <a:t>O</a:t>
            </a:r>
            <a:r>
              <a:rPr lang="en-US" sz="2400">
                <a:solidFill>
                  <a:srgbClr val="FF0000"/>
                </a:solidFill>
              </a:rPr>
              <a:t> să se crească de la 10% la 90% din </a:t>
            </a:r>
            <a:r>
              <a:rPr lang="en-US" sz="2400" i="1">
                <a:solidFill>
                  <a:srgbClr val="FF0000"/>
                </a:solidFill>
              </a:rPr>
              <a:t>V</a:t>
            </a:r>
            <a:r>
              <a:rPr lang="en-US" sz="2400" i="1" baseline="-25000">
                <a:solidFill>
                  <a:srgbClr val="FF0000"/>
                </a:solidFill>
              </a:rPr>
              <a:t>m</a:t>
            </a:r>
            <a:r>
              <a:rPr lang="en-US" sz="2400"/>
              <a:t> și oferă o indicație despre cât de rapidă este creșterea exponențială.</a:t>
            </a:r>
            <a:endParaRPr lang="ro-RO" sz="2400"/>
          </a:p>
          <a:p>
            <a:r>
              <a:rPr lang="en-US" sz="2400"/>
              <a:t>Găsim cu ușurință </a:t>
            </a:r>
            <a:r>
              <a:rPr lang="en-US" sz="2400" i="1"/>
              <a:t>t</a:t>
            </a:r>
            <a:r>
              <a:rPr lang="en-US" sz="2400" i="1" baseline="-25000"/>
              <a:t>R</a:t>
            </a:r>
            <a:r>
              <a:rPr lang="en-US" sz="2400"/>
              <a:t>=τ(ln0,9-ln0,1) sau</a:t>
            </a:r>
            <a:br>
              <a:rPr lang="ro-RO" sz="2400"/>
            </a:br>
            <a:br>
              <a:rPr lang="ro-RO" sz="2400"/>
            </a:br>
            <a:br>
              <a:rPr lang="ro-RO" sz="2400"/>
            </a:br>
            <a:br>
              <a:rPr lang="ro-RO" sz="2400"/>
            </a:br>
            <a:br>
              <a:rPr lang="ro-RO" sz="2400"/>
            </a:br>
            <a:r>
              <a:rPr lang="ro-RO" sz="2400"/>
              <a:t>și oferă o legătură între un parametru al domeniului frecvență - </a:t>
            </a:r>
            <a:r>
              <a:rPr lang="ro-RO" sz="2400" b="1" i="1"/>
              <a:t>f</a:t>
            </a:r>
            <a:r>
              <a:rPr lang="ro-RO" sz="2400" b="1" i="1" baseline="-25000"/>
              <a:t>t</a:t>
            </a:r>
            <a:r>
              <a:rPr lang="ro-RO" sz="2400"/>
              <a:t> și un parametru al domeniului timp - </a:t>
            </a:r>
            <a:r>
              <a:rPr lang="ro-RO" sz="2400" b="1" i="1"/>
              <a:t>t</a:t>
            </a:r>
            <a:r>
              <a:rPr lang="ro-RO" sz="2400" b="1" i="1" baseline="-25000"/>
              <a:t>R</a:t>
            </a:r>
            <a:r>
              <a:rPr lang="ro-RO" sz="2400"/>
              <a:t>; în mod clar, cu cât ft este mai mare, cu atât tR devine mai mic.</a:t>
            </a:r>
          </a:p>
          <a:p>
            <a:r>
              <a:rPr lang="ro-RO" sz="2400"/>
              <a:t>AO de tipul 741 are </a:t>
            </a:r>
            <a:r>
              <a:rPr lang="el-GR" sz="2400"/>
              <a:t>τ=1/(2π10</a:t>
            </a:r>
            <a:r>
              <a:rPr lang="el-GR" sz="2400" baseline="30000"/>
              <a:t>6</a:t>
            </a:r>
            <a:r>
              <a:rPr lang="el-GR" sz="2400"/>
              <a:t>)</a:t>
            </a:r>
            <a:r>
              <a:rPr lang="el-GR" sz="2400">
                <a:sym typeface="Symbol" panose="05050102010706020507" pitchFamily="18" charset="2"/>
              </a:rPr>
              <a:t></a:t>
            </a:r>
            <a:r>
              <a:rPr lang="el-GR" sz="2400"/>
              <a:t>159</a:t>
            </a:r>
            <a:r>
              <a:rPr lang="ro-RO" sz="2400"/>
              <a:t>ns și </a:t>
            </a:r>
            <a:r>
              <a:rPr lang="ro-RO" sz="2400" i="1"/>
              <a:t>t</a:t>
            </a:r>
            <a:r>
              <a:rPr lang="ro-RO" sz="2400" i="1" baseline="-25000"/>
              <a:t>R</a:t>
            </a:r>
            <a:r>
              <a:rPr lang="ro-RO" sz="2400">
                <a:sym typeface="Symbol" panose="05050102010706020507" pitchFamily="18" charset="2"/>
              </a:rPr>
              <a:t></a:t>
            </a:r>
            <a:r>
              <a:rPr lang="ro-RO" sz="2400"/>
              <a:t>350ns=0,35</a:t>
            </a:r>
            <a:r>
              <a:rPr lang="ro-RO" sz="2400">
                <a:sym typeface="Symbol" panose="05050102010706020507" pitchFamily="18" charset="2"/>
              </a:rPr>
              <a:t>s</a:t>
            </a:r>
            <a:r>
              <a:rPr lang="ro-RO" sz="2400"/>
              <a:t>.</a:t>
            </a:r>
          </a:p>
          <a:p>
            <a:endParaRPr lang="ro-RO" sz="2000"/>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EBCF9CB7-497F-41D2-9B87-AB1B51B275FD}"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18</a:t>
            </a:fld>
            <a:endParaRPr lang="ro-RO"/>
          </a:p>
        </p:txBody>
      </p:sp>
      <p:pic>
        <p:nvPicPr>
          <p:cNvPr id="7" name="Picture 6">
            <a:extLst>
              <a:ext uri="{FF2B5EF4-FFF2-40B4-BE49-F238E27FC236}">
                <a16:creationId xmlns:a16="http://schemas.microsoft.com/office/drawing/2014/main" id="{EFCAAFE8-238B-42D0-AF3C-C6E56F1DDA97}"/>
              </a:ext>
            </a:extLst>
          </p:cNvPr>
          <p:cNvPicPr>
            <a:picLocks noChangeAspect="1"/>
          </p:cNvPicPr>
          <p:nvPr/>
        </p:nvPicPr>
        <p:blipFill>
          <a:blip r:embed="rId2"/>
          <a:stretch>
            <a:fillRect/>
          </a:stretch>
        </p:blipFill>
        <p:spPr>
          <a:xfrm>
            <a:off x="7037705" y="79375"/>
            <a:ext cx="4846320" cy="220027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E90E06E-A3FC-4161-A334-271754F6086B}"/>
                  </a:ext>
                </a:extLst>
              </p:cNvPr>
              <p:cNvSpPr/>
              <p:nvPr/>
            </p:nvSpPr>
            <p:spPr>
              <a:xfrm>
                <a:off x="5340793" y="3572074"/>
                <a:ext cx="1510413" cy="858440"/>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𝑡</m:t>
                          </m:r>
                        </m:e>
                        <m:sub>
                          <m:r>
                            <a:rPr lang="ro-RO" sz="2400" i="1">
                              <a:latin typeface="Cambria Math" panose="02040503050406030204" pitchFamily="18" charset="0"/>
                            </a:rPr>
                            <m:t>𝑅</m:t>
                          </m:r>
                        </m:sub>
                      </m:sSub>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0,35</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den>
                      </m:f>
                    </m:oMath>
                  </m:oMathPara>
                </a14:m>
                <a:endParaRPr lang="ro-RO" sz="2400"/>
              </a:p>
            </p:txBody>
          </p:sp>
        </mc:Choice>
        <mc:Fallback xmlns="">
          <p:sp>
            <p:nvSpPr>
              <p:cNvPr id="8" name="Rectangle 7">
                <a:extLst>
                  <a:ext uri="{FF2B5EF4-FFF2-40B4-BE49-F238E27FC236}">
                    <a16:creationId xmlns:a16="http://schemas.microsoft.com/office/drawing/2014/main" id="{CE90E06E-A3FC-4161-A334-271754F6086B}"/>
                  </a:ext>
                </a:extLst>
              </p:cNvPr>
              <p:cNvSpPr>
                <a:spLocks noRot="1" noChangeAspect="1" noMove="1" noResize="1" noEditPoints="1" noAdjustHandles="1" noChangeArrowheads="1" noChangeShapeType="1" noTextEdit="1"/>
              </p:cNvSpPr>
              <p:nvPr/>
            </p:nvSpPr>
            <p:spPr>
              <a:xfrm>
                <a:off x="5340793" y="3572074"/>
                <a:ext cx="1510413" cy="858440"/>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20503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en-US"/>
              <a:t>Limitarea de SR</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fontScale="92500" lnSpcReduction="10000"/>
          </a:bodyPr>
          <a:lstStyle/>
          <a:p>
            <a:r>
              <a:rPr lang="en-US"/>
              <a:t>Viteza cu care se schimbă </a:t>
            </a:r>
            <a:r>
              <a:rPr lang="en-US" i="1"/>
              <a:t>v</a:t>
            </a:r>
            <a:r>
              <a:rPr lang="en-US" i="1" baseline="-25000"/>
              <a:t>O</a:t>
            </a:r>
            <a:r>
              <a:rPr lang="en-US"/>
              <a:t> este cea mai mare la începutul tranziției exponențiale.</a:t>
            </a:r>
            <a:endParaRPr lang="ro-RO"/>
          </a:p>
          <a:p>
            <a:endParaRPr lang="ro-RO"/>
          </a:p>
          <a:p>
            <a:r>
              <a:rPr lang="en-US"/>
              <a:t>În practică, se observă că peste o anumită valoare a amplitudinii semnalului tip treaptă, panta </a:t>
            </a:r>
            <a:br>
              <a:rPr lang="ro-RO"/>
            </a:br>
            <a:r>
              <a:rPr lang="en-US"/>
              <a:t>semnalului de ieșire se limitează </a:t>
            </a:r>
            <a:br>
              <a:rPr lang="ro-RO"/>
            </a:br>
            <a:r>
              <a:rPr lang="en-US"/>
              <a:t>la o valoare constantă numită </a:t>
            </a:r>
            <a:br>
              <a:rPr lang="ro-RO"/>
            </a:br>
            <a:r>
              <a:rPr lang="en-US" i="1"/>
              <a:t>viteza de variație</a:t>
            </a:r>
            <a:r>
              <a:rPr lang="ro-RO" i="1"/>
              <a:t>,</a:t>
            </a:r>
            <a:r>
              <a:rPr lang="en-US" i="1"/>
              <a:t> </a:t>
            </a:r>
            <a:r>
              <a:rPr lang="en-US"/>
              <a:t>SR</a:t>
            </a:r>
            <a:r>
              <a:rPr lang="ro-RO"/>
              <a:t> – Slew Rate</a:t>
            </a:r>
            <a:r>
              <a:rPr lang="en-US"/>
              <a:t>.</a:t>
            </a:r>
            <a:endParaRPr lang="ro-RO"/>
          </a:p>
          <a:p>
            <a:r>
              <a:rPr lang="en-US"/>
              <a:t>Forma de undă a semnalului de </a:t>
            </a:r>
            <a:br>
              <a:rPr lang="ro-RO"/>
            </a:br>
            <a:r>
              <a:rPr lang="en-US"/>
              <a:t>ieșire este acum o rampă liniară, </a:t>
            </a:r>
            <a:br>
              <a:rPr lang="ro-RO"/>
            </a:br>
            <a:r>
              <a:rPr lang="en-US"/>
              <a:t>mai degrabă decât o curbă </a:t>
            </a:r>
            <a:br>
              <a:rPr lang="ro-RO"/>
            </a:br>
            <a:r>
              <a:rPr lang="en-US"/>
              <a:t>exponențială.</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81E96378-B1F8-4C4E-901B-0C1C360AA4E1}"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19</a:t>
            </a:fld>
            <a:endParaRPr lang="ro-RO"/>
          </a:p>
        </p:txBody>
      </p:sp>
      <p:pic>
        <p:nvPicPr>
          <p:cNvPr id="7" name="Picture 6">
            <a:extLst>
              <a:ext uri="{FF2B5EF4-FFF2-40B4-BE49-F238E27FC236}">
                <a16:creationId xmlns:a16="http://schemas.microsoft.com/office/drawing/2014/main" id="{FD3A275D-5E15-4229-8517-966F1ABFAC1E}"/>
              </a:ext>
            </a:extLst>
          </p:cNvPr>
          <p:cNvPicPr>
            <a:picLocks noChangeAspect="1"/>
          </p:cNvPicPr>
          <p:nvPr/>
        </p:nvPicPr>
        <p:blipFill>
          <a:blip r:embed="rId2"/>
          <a:stretch>
            <a:fillRect/>
          </a:stretch>
        </p:blipFill>
        <p:spPr>
          <a:xfrm>
            <a:off x="5984081" y="3887787"/>
            <a:ext cx="5576888" cy="2424113"/>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B7D0F4B-1500-4CE0-8E55-4DD231F95C9F}"/>
                  </a:ext>
                </a:extLst>
              </p:cNvPr>
              <p:cNvSpPr/>
              <p:nvPr/>
            </p:nvSpPr>
            <p:spPr>
              <a:xfrm>
                <a:off x="8772525" y="385842"/>
                <a:ext cx="2724015" cy="443968"/>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𝑚</m:t>
                          </m:r>
                        </m:sub>
                      </m:sSub>
                      <m:d>
                        <m:dPr>
                          <m:ctrlPr>
                            <a:rPr lang="ro-RO" sz="2000" i="1">
                              <a:latin typeface="Cambria Math" panose="02040503050406030204" pitchFamily="18" charset="0"/>
                            </a:rPr>
                          </m:ctrlPr>
                        </m:dPr>
                        <m:e>
                          <m:r>
                            <a:rPr lang="ro-RO" sz="2000" i="0">
                              <a:latin typeface="Cambria Math" panose="02040503050406030204" pitchFamily="18" charset="0"/>
                            </a:rPr>
                            <m:t>1−</m:t>
                          </m:r>
                          <m:sSup>
                            <m:sSupPr>
                              <m:ctrlPr>
                                <a:rPr lang="ro-RO" sz="2000" i="1">
                                  <a:latin typeface="Cambria Math" panose="02040503050406030204" pitchFamily="18" charset="0"/>
                                </a:rPr>
                              </m:ctrlPr>
                            </m:sSupPr>
                            <m:e>
                              <m:r>
                                <a:rPr lang="ro-RO" sz="2000" i="1">
                                  <a:latin typeface="Cambria Math" panose="02040503050406030204" pitchFamily="18" charset="0"/>
                                </a:rPr>
                                <m:t>𝑒</m:t>
                              </m:r>
                            </m:e>
                            <m:sup>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𝑡</m:t>
                                  </m:r>
                                </m:num>
                                <m:den>
                                  <m:r>
                                    <a:rPr lang="ro-RO" sz="2000" i="1">
                                      <a:latin typeface="Cambria Math" panose="02040503050406030204" pitchFamily="18" charset="0"/>
                                    </a:rPr>
                                    <m:t>𝜏</m:t>
                                  </m:r>
                                </m:den>
                              </m:f>
                            </m:sup>
                          </m:sSup>
                        </m:e>
                      </m:d>
                    </m:oMath>
                  </m:oMathPara>
                </a14:m>
                <a:endParaRPr lang="ro-RO" sz="2000"/>
              </a:p>
            </p:txBody>
          </p:sp>
        </mc:Choice>
        <mc:Fallback xmlns="">
          <p:sp>
            <p:nvSpPr>
              <p:cNvPr id="8" name="Rectangle 7">
                <a:extLst>
                  <a:ext uri="{FF2B5EF4-FFF2-40B4-BE49-F238E27FC236}">
                    <a16:creationId xmlns:a16="http://schemas.microsoft.com/office/drawing/2014/main" id="{BB7D0F4B-1500-4CE0-8E55-4DD231F95C9F}"/>
                  </a:ext>
                </a:extLst>
              </p:cNvPr>
              <p:cNvSpPr>
                <a:spLocks noRot="1" noChangeAspect="1" noMove="1" noResize="1" noEditPoints="1" noAdjustHandles="1" noChangeArrowheads="1" noChangeShapeType="1" noTextEdit="1"/>
              </p:cNvSpPr>
              <p:nvPr/>
            </p:nvSpPr>
            <p:spPr>
              <a:xfrm>
                <a:off x="8772525" y="385842"/>
                <a:ext cx="2724015" cy="443968"/>
              </a:xfrm>
              <a:prstGeom prst="rect">
                <a:avLst/>
              </a:prstGeom>
              <a:blipFill>
                <a:blip r:embed="rId3"/>
                <a:stretch>
                  <a:fillRect t="-74667" r="-9354" b="-88000"/>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08091B-0984-4532-80BE-C6860773709A}"/>
                  </a:ext>
                </a:extLst>
              </p:cNvPr>
              <p:cNvSpPr txBox="1"/>
              <p:nvPr/>
            </p:nvSpPr>
            <p:spPr>
              <a:xfrm>
                <a:off x="5083703" y="2419906"/>
                <a:ext cx="20245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i="1"/>
                        <m:t>dv</m:t>
                      </m:r>
                      <m:r>
                        <m:rPr>
                          <m:nor/>
                        </m:rPr>
                        <a:rPr lang="en-US" sz="2400" i="1" baseline="-25000"/>
                        <m:t>O</m:t>
                      </m:r>
                      <m:r>
                        <m:rPr>
                          <m:nor/>
                        </m:rPr>
                        <a:rPr lang="en-US" sz="2400"/>
                        <m:t>/</m:t>
                      </m:r>
                      <m:r>
                        <m:rPr>
                          <m:nor/>
                        </m:rPr>
                        <a:rPr lang="en-US" sz="2400" i="1"/>
                        <m:t>dt</m:t>
                      </m:r>
                      <m:r>
                        <m:rPr>
                          <m:nor/>
                        </m:rPr>
                        <a:rPr lang="en-US" sz="2400"/>
                        <m:t>|</m:t>
                      </m:r>
                      <m:r>
                        <m:rPr>
                          <m:nor/>
                        </m:rPr>
                        <a:rPr lang="en-US" sz="2400" i="1" baseline="-25000"/>
                        <m:t>t</m:t>
                      </m:r>
                      <m:r>
                        <m:rPr>
                          <m:nor/>
                        </m:rPr>
                        <a:rPr lang="en-US" sz="2400" baseline="-25000"/>
                        <m:t>=0</m:t>
                      </m:r>
                      <m:r>
                        <m:rPr>
                          <m:nor/>
                        </m:rPr>
                        <a:rPr lang="en-US" sz="2400"/>
                        <m:t>=</m:t>
                      </m:r>
                      <m:r>
                        <m:rPr>
                          <m:nor/>
                        </m:rPr>
                        <a:rPr lang="en-US" sz="2400" i="1"/>
                        <m:t>V</m:t>
                      </m:r>
                      <m:r>
                        <m:rPr>
                          <m:nor/>
                        </m:rPr>
                        <a:rPr lang="en-US" sz="2400" i="1" baseline="-25000"/>
                        <m:t>m</m:t>
                      </m:r>
                      <m:r>
                        <m:rPr>
                          <m:nor/>
                        </m:rPr>
                        <a:rPr lang="en-US" sz="2400"/>
                        <m:t>/</m:t>
                      </m:r>
                      <m:r>
                        <m:rPr>
                          <m:nor/>
                        </m:rPr>
                        <a:rPr lang="en-US" sz="2400"/>
                        <m:t>τ</m:t>
                      </m:r>
                    </m:oMath>
                  </m:oMathPara>
                </a14:m>
                <a:endParaRPr lang="ro-RO" sz="2400"/>
              </a:p>
            </p:txBody>
          </p:sp>
        </mc:Choice>
        <mc:Fallback xmlns="">
          <p:sp>
            <p:nvSpPr>
              <p:cNvPr id="9" name="TextBox 8">
                <a:extLst>
                  <a:ext uri="{FF2B5EF4-FFF2-40B4-BE49-F238E27FC236}">
                    <a16:creationId xmlns:a16="http://schemas.microsoft.com/office/drawing/2014/main" id="{5908091B-0984-4532-80BE-C6860773709A}"/>
                  </a:ext>
                </a:extLst>
              </p:cNvPr>
              <p:cNvSpPr txBox="1">
                <a:spLocks noRot="1" noChangeAspect="1" noMove="1" noResize="1" noEditPoints="1" noAdjustHandles="1" noChangeArrowheads="1" noChangeShapeType="1" noTextEdit="1"/>
              </p:cNvSpPr>
              <p:nvPr/>
            </p:nvSpPr>
            <p:spPr>
              <a:xfrm>
                <a:off x="5083703" y="2419906"/>
                <a:ext cx="2024593" cy="369332"/>
              </a:xfrm>
              <a:prstGeom prst="rect">
                <a:avLst/>
              </a:prstGeom>
              <a:blipFill>
                <a:blip r:embed="rId4"/>
                <a:stretch>
                  <a:fillRect l="-3313" r="-4217" b="-27869"/>
                </a:stretch>
              </a:blipFill>
            </p:spPr>
            <p:txBody>
              <a:bodyPr/>
              <a:lstStyle/>
              <a:p>
                <a:r>
                  <a:rPr lang="ro-RO">
                    <a:noFill/>
                  </a:rPr>
                  <a:t> </a:t>
                </a:r>
              </a:p>
            </p:txBody>
          </p:sp>
        </mc:Fallback>
      </mc:AlternateContent>
    </p:spTree>
    <p:extLst>
      <p:ext uri="{BB962C8B-B14F-4D97-AF65-F5344CB8AC3E}">
        <p14:creationId xmlns:p14="http://schemas.microsoft.com/office/powerpoint/2010/main" val="199516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Până acum am presupus că amplificatoarele operaționale au câștigul în buclă deschisă extrem de mare, indiferent de frecvență.</a:t>
            </a:r>
            <a:endParaRPr lang="ro-RO"/>
          </a:p>
          <a:p>
            <a:r>
              <a:rPr lang="en-US"/>
              <a:t>Un amplificator operațional practic asigură un câștig mare numai de la c.c. până la o anumită frecvență dată, dincolo de care câștigul scade cu frecvența, iar ieșirea este întârziată față de intrare.</a:t>
            </a:r>
            <a:endParaRPr lang="ro-RO"/>
          </a:p>
          <a:p>
            <a:r>
              <a:rPr lang="en-US"/>
              <a:t>Aceste limitări au un impact profund asupra caracteristicilor în buclă închisă ale unui circuit</a:t>
            </a:r>
            <a:r>
              <a:rPr lang="ro-RO"/>
              <a:t> și </a:t>
            </a:r>
            <a:r>
              <a:rPr lang="en-US"/>
              <a:t>îi afectează </a:t>
            </a:r>
            <a:endParaRPr lang="ro-RO"/>
          </a:p>
          <a:p>
            <a:pPr lvl="1"/>
            <a:r>
              <a:rPr lang="en-US"/>
              <a:t>răspunsul</a:t>
            </a:r>
            <a:r>
              <a:rPr lang="ro-RO"/>
              <a:t> </a:t>
            </a:r>
            <a:r>
              <a:rPr lang="en-US"/>
              <a:t>în frecvenț</a:t>
            </a:r>
            <a:r>
              <a:rPr lang="ro-RO"/>
              <a:t>ă;</a:t>
            </a:r>
          </a:p>
          <a:p>
            <a:pPr lvl="1"/>
            <a:r>
              <a:rPr lang="ro-RO"/>
              <a:t>răspunsul </a:t>
            </a:r>
            <a:r>
              <a:rPr lang="en-US"/>
              <a:t>în timp</a:t>
            </a:r>
            <a:r>
              <a:rPr lang="ro-RO"/>
              <a:t>;</a:t>
            </a:r>
          </a:p>
          <a:p>
            <a:pPr lvl="1"/>
            <a:r>
              <a:rPr lang="en-US"/>
              <a:t>impedanțele de intrare și ieșire. </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BD6E11D9-EC01-443E-BB85-65F1402DB816}"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2</a:t>
            </a:fld>
            <a:endParaRPr lang="ro-RO"/>
          </a:p>
        </p:txBody>
      </p:sp>
    </p:spTree>
    <p:extLst>
      <p:ext uri="{BB962C8B-B14F-4D97-AF65-F5344CB8AC3E}">
        <p14:creationId xmlns:p14="http://schemas.microsoft.com/office/powerpoint/2010/main" val="13672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en-US"/>
              <a:t>Limitarea de SR</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Limitarea </a:t>
            </a:r>
            <a:r>
              <a:rPr lang="ro-RO"/>
              <a:t>vitezei</a:t>
            </a:r>
            <a:r>
              <a:rPr lang="en-US"/>
              <a:t> de </a:t>
            </a:r>
            <a:r>
              <a:rPr lang="ro-RO"/>
              <a:t>variație, </a:t>
            </a:r>
            <a:r>
              <a:rPr lang="en-US"/>
              <a:t>SR</a:t>
            </a:r>
            <a:r>
              <a:rPr lang="ro-RO"/>
              <a:t>,</a:t>
            </a:r>
            <a:r>
              <a:rPr lang="en-US"/>
              <a:t> este un efect neliniar care provine din capacitatea limitată a circuitelor interne de a încărca sau descărca </a:t>
            </a:r>
            <a:r>
              <a:rPr lang="ro-RO"/>
              <a:t>condensatorul</a:t>
            </a:r>
            <a:r>
              <a:rPr lang="en-US"/>
              <a:t> de compensare a frecvenței </a:t>
            </a:r>
            <a:r>
              <a:rPr lang="en-US" i="1"/>
              <a:t>C</a:t>
            </a:r>
            <a:r>
              <a:rPr lang="en-US" i="1" baseline="-25000"/>
              <a:t>c</a:t>
            </a:r>
            <a:r>
              <a:rPr lang="ro-RO" i="1"/>
              <a:t>.</a:t>
            </a:r>
            <a:endParaRPr lang="ro-RO"/>
          </a:p>
          <a:p>
            <a:r>
              <a:rPr lang="en-US"/>
              <a:t>SR este exprimat în volți pe microsecundă.</a:t>
            </a:r>
            <a:endParaRPr lang="ro-RO"/>
          </a:p>
          <a:p>
            <a:r>
              <a:rPr lang="en-US"/>
              <a:t>Datele de catalog pentru versiunea 741C de AO indică SR=0,5V/μs</a:t>
            </a:r>
            <a:r>
              <a:rPr lang="ro-RO"/>
              <a:t>.</a:t>
            </a:r>
          </a:p>
          <a:p>
            <a:r>
              <a:rPr lang="ro-RO"/>
              <a:t>IMPORTANT: </a:t>
            </a:r>
            <a:r>
              <a:rPr lang="en-US"/>
              <a:t>SR este un parametru neliniar de semnal mare, în timp ce </a:t>
            </a:r>
            <a:r>
              <a:rPr lang="en-US" i="1"/>
              <a:t>t</a:t>
            </a:r>
            <a:r>
              <a:rPr lang="en-US" i="1" baseline="-25000"/>
              <a:t>R</a:t>
            </a:r>
            <a:r>
              <a:rPr lang="en-US"/>
              <a:t> este un parametru liniar de semnal mic. </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1310D4D2-628C-4044-B599-87968299EC49}"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20</a:t>
            </a:fld>
            <a:endParaRPr lang="ro-RO"/>
          </a:p>
        </p:txBody>
      </p:sp>
    </p:spTree>
    <p:extLst>
      <p:ext uri="{BB962C8B-B14F-4D97-AF65-F5344CB8AC3E}">
        <p14:creationId xmlns:p14="http://schemas.microsoft.com/office/powerpoint/2010/main" val="185534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en-US"/>
              <a:t>Limitarea de SR</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Mărimea critică a amplitudinii semnalului de ieșire corespunzătoare debutului limitării de viteză este astfel încât </a:t>
            </a:r>
            <a:r>
              <a:rPr lang="en-US" i="1"/>
              <a:t>V</a:t>
            </a:r>
            <a:r>
              <a:rPr lang="en-US" i="1" baseline="-25000"/>
              <a:t>om(crit)</a:t>
            </a:r>
            <a:r>
              <a:rPr lang="en-US"/>
              <a:t>/τ=SR.</a:t>
            </a:r>
            <a:endParaRPr lang="ro-RO"/>
          </a:p>
          <a:p>
            <a:endParaRPr lang="ro-RO"/>
          </a:p>
          <a:p>
            <a:endParaRPr lang="ro-RO"/>
          </a:p>
          <a:p>
            <a:r>
              <a:rPr lang="en-US"/>
              <a:t>Pentru 741C, V</a:t>
            </a:r>
            <a:r>
              <a:rPr lang="en-US" baseline="-25000"/>
              <a:t>om(crit)</a:t>
            </a:r>
            <a:r>
              <a:rPr lang="en-US"/>
              <a:t>=0,5×10</a:t>
            </a:r>
            <a:r>
              <a:rPr lang="en-US" baseline="30000"/>
              <a:t>6</a:t>
            </a:r>
            <a:r>
              <a:rPr lang="en-US"/>
              <a:t>/(2π×10</a:t>
            </a:r>
            <a:r>
              <a:rPr lang="en-US" baseline="30000"/>
              <a:t>6</a:t>
            </a:r>
            <a:r>
              <a:rPr lang="en-US"/>
              <a:t>)=80mV.</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33E54762-B01B-4FF9-B998-24D244478655}"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21</a:t>
            </a:fld>
            <a:endParaRPr lang="ro-RO"/>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1D7BDA-C2EF-490F-B872-A83F8D42527F}"/>
                  </a:ext>
                </a:extLst>
              </p:cNvPr>
              <p:cNvSpPr txBox="1"/>
              <p:nvPr/>
            </p:nvSpPr>
            <p:spPr>
              <a:xfrm>
                <a:off x="9227078" y="365125"/>
                <a:ext cx="1687962" cy="307777"/>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000" i="1"/>
                        <m:t>dv</m:t>
                      </m:r>
                      <m:r>
                        <m:rPr>
                          <m:nor/>
                        </m:rPr>
                        <a:rPr lang="en-US" sz="2000" i="1" baseline="-25000"/>
                        <m:t>O</m:t>
                      </m:r>
                      <m:r>
                        <m:rPr>
                          <m:nor/>
                        </m:rPr>
                        <a:rPr lang="en-US" sz="2000"/>
                        <m:t>/</m:t>
                      </m:r>
                      <m:r>
                        <m:rPr>
                          <m:nor/>
                        </m:rPr>
                        <a:rPr lang="en-US" sz="2000" i="1"/>
                        <m:t>dt</m:t>
                      </m:r>
                      <m:r>
                        <m:rPr>
                          <m:nor/>
                        </m:rPr>
                        <a:rPr lang="en-US" sz="2000"/>
                        <m:t>|</m:t>
                      </m:r>
                      <m:r>
                        <m:rPr>
                          <m:nor/>
                        </m:rPr>
                        <a:rPr lang="en-US" sz="2000" i="1" baseline="-25000"/>
                        <m:t>t</m:t>
                      </m:r>
                      <m:r>
                        <m:rPr>
                          <m:nor/>
                        </m:rPr>
                        <a:rPr lang="en-US" sz="2000" baseline="-25000"/>
                        <m:t>=0</m:t>
                      </m:r>
                      <m:r>
                        <m:rPr>
                          <m:nor/>
                        </m:rPr>
                        <a:rPr lang="en-US" sz="2000"/>
                        <m:t>=</m:t>
                      </m:r>
                      <m:r>
                        <m:rPr>
                          <m:nor/>
                        </m:rPr>
                        <a:rPr lang="en-US" sz="2000" i="1"/>
                        <m:t>V</m:t>
                      </m:r>
                      <m:r>
                        <m:rPr>
                          <m:nor/>
                        </m:rPr>
                        <a:rPr lang="en-US" sz="2000" i="1" baseline="-25000"/>
                        <m:t>m</m:t>
                      </m:r>
                      <m:r>
                        <m:rPr>
                          <m:nor/>
                        </m:rPr>
                        <a:rPr lang="en-US" sz="2000"/>
                        <m:t>/</m:t>
                      </m:r>
                      <m:r>
                        <m:rPr>
                          <m:nor/>
                        </m:rPr>
                        <a:rPr lang="en-US" sz="2000"/>
                        <m:t>τ</m:t>
                      </m:r>
                    </m:oMath>
                  </m:oMathPara>
                </a14:m>
                <a:endParaRPr lang="ro-RO" sz="2000"/>
              </a:p>
            </p:txBody>
          </p:sp>
        </mc:Choice>
        <mc:Fallback xmlns="">
          <p:sp>
            <p:nvSpPr>
              <p:cNvPr id="7" name="TextBox 6">
                <a:extLst>
                  <a:ext uri="{FF2B5EF4-FFF2-40B4-BE49-F238E27FC236}">
                    <a16:creationId xmlns:a16="http://schemas.microsoft.com/office/drawing/2014/main" id="{461D7BDA-C2EF-490F-B872-A83F8D42527F}"/>
                  </a:ext>
                </a:extLst>
              </p:cNvPr>
              <p:cNvSpPr txBox="1">
                <a:spLocks noRot="1" noChangeAspect="1" noMove="1" noResize="1" noEditPoints="1" noAdjustHandles="1" noChangeArrowheads="1" noChangeShapeType="1" noTextEdit="1"/>
              </p:cNvSpPr>
              <p:nvPr/>
            </p:nvSpPr>
            <p:spPr>
              <a:xfrm>
                <a:off x="9227078" y="365125"/>
                <a:ext cx="1687962" cy="307777"/>
              </a:xfrm>
              <a:prstGeom prst="rect">
                <a:avLst/>
              </a:prstGeom>
              <a:blipFill>
                <a:blip r:embed="rId2"/>
                <a:stretch>
                  <a:fillRect l="-3226" t="-1923" r="-4659" b="-28846"/>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2892719-7031-4B23-BFDD-909837697BF1}"/>
                  </a:ext>
                </a:extLst>
              </p:cNvPr>
              <p:cNvSpPr/>
              <p:nvPr/>
            </p:nvSpPr>
            <p:spPr>
              <a:xfrm>
                <a:off x="9227078" y="807839"/>
                <a:ext cx="1198598" cy="724494"/>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𝜏</m:t>
                      </m:r>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0">
                              <a:latin typeface="Cambria Math" panose="02040503050406030204" pitchFamily="18" charset="0"/>
                            </a:rPr>
                            <m:t>2</m:t>
                          </m:r>
                          <m:r>
                            <a:rPr lang="ro-RO" sz="2000" i="1">
                              <a:latin typeface="Cambria Math" panose="02040503050406030204" pitchFamily="18" charset="0"/>
                            </a:rPr>
                            <m:t>𝜋</m:t>
                          </m:r>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𝑡</m:t>
                              </m:r>
                            </m:sub>
                          </m:sSub>
                        </m:den>
                      </m:f>
                    </m:oMath>
                  </m:oMathPara>
                </a14:m>
                <a:endParaRPr lang="ro-RO" sz="2000"/>
              </a:p>
            </p:txBody>
          </p:sp>
        </mc:Choice>
        <mc:Fallback xmlns="">
          <p:sp>
            <p:nvSpPr>
              <p:cNvPr id="8" name="Rectangle 7">
                <a:extLst>
                  <a:ext uri="{FF2B5EF4-FFF2-40B4-BE49-F238E27FC236}">
                    <a16:creationId xmlns:a16="http://schemas.microsoft.com/office/drawing/2014/main" id="{42892719-7031-4B23-BFDD-909837697BF1}"/>
                  </a:ext>
                </a:extLst>
              </p:cNvPr>
              <p:cNvSpPr>
                <a:spLocks noRot="1" noChangeAspect="1" noMove="1" noResize="1" noEditPoints="1" noAdjustHandles="1" noChangeArrowheads="1" noChangeShapeType="1" noTextEdit="1"/>
              </p:cNvSpPr>
              <p:nvPr/>
            </p:nvSpPr>
            <p:spPr>
              <a:xfrm>
                <a:off x="9227078" y="807839"/>
                <a:ext cx="1198598" cy="724494"/>
              </a:xfrm>
              <a:prstGeom prst="rect">
                <a:avLst/>
              </a:prstGeom>
              <a:blipFill>
                <a:blip r:embed="rId3"/>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D8B6B97-917E-4D87-8C0E-C3854188B938}"/>
                  </a:ext>
                </a:extLst>
              </p:cNvPr>
              <p:cNvSpPr/>
              <p:nvPr/>
            </p:nvSpPr>
            <p:spPr>
              <a:xfrm>
                <a:off x="4912599" y="2688758"/>
                <a:ext cx="2366802" cy="8509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d>
                            <m:dPr>
                              <m:begChr m:val=""/>
                              <m:ctrlPr>
                                <a:rPr lang="ro-RO" sz="2400" i="1">
                                  <a:latin typeface="Cambria Math" panose="02040503050406030204" pitchFamily="18" charset="0"/>
                                </a:rPr>
                              </m:ctrlPr>
                            </m:dPr>
                            <m:e>
                              <m:r>
                                <a:rPr lang="ro-RO" sz="2400" i="1">
                                  <a:latin typeface="Cambria Math" panose="02040503050406030204" pitchFamily="18" charset="0"/>
                                </a:rPr>
                                <m:t>𝑜𝑚</m:t>
                              </m:r>
                              <m:r>
                                <a:rPr lang="ro-RO" sz="2400" i="0">
                                  <a:latin typeface="Cambria Math" panose="02040503050406030204" pitchFamily="18" charset="0"/>
                                </a:rPr>
                                <m:t>(</m:t>
                              </m:r>
                              <m:r>
                                <a:rPr lang="ro-RO" sz="2400" i="1">
                                  <a:latin typeface="Cambria Math" panose="02040503050406030204" pitchFamily="18" charset="0"/>
                                </a:rPr>
                                <m:t>𝑐𝑟𝑖𝑡</m:t>
                              </m:r>
                            </m:e>
                          </m:d>
                        </m:sub>
                      </m:sSub>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1">
                              <a:latin typeface="Cambria Math" panose="02040503050406030204" pitchFamily="18" charset="0"/>
                            </a:rPr>
                            <m:t>𝑆𝑅</m:t>
                          </m:r>
                        </m:num>
                        <m:den>
                          <m:r>
                            <a:rPr lang="ro-RO" sz="2400" i="0">
                              <a:latin typeface="Cambria Math" panose="02040503050406030204" pitchFamily="18" charset="0"/>
                            </a:rPr>
                            <m:t>2</m:t>
                          </m:r>
                          <m:r>
                            <a:rPr lang="ro-RO" sz="2400" i="1">
                              <a:latin typeface="Cambria Math" panose="02040503050406030204" pitchFamily="18" charset="0"/>
                            </a:rPr>
                            <m:t>𝜋</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den>
                      </m:f>
                    </m:oMath>
                  </m:oMathPara>
                </a14:m>
                <a:endParaRPr lang="ro-RO" sz="2400"/>
              </a:p>
            </p:txBody>
          </p:sp>
        </mc:Choice>
        <mc:Fallback xmlns="">
          <p:sp>
            <p:nvSpPr>
              <p:cNvPr id="9" name="Rectangle 8">
                <a:extLst>
                  <a:ext uri="{FF2B5EF4-FFF2-40B4-BE49-F238E27FC236}">
                    <a16:creationId xmlns:a16="http://schemas.microsoft.com/office/drawing/2014/main" id="{4D8B6B97-917E-4D87-8C0E-C3854188B938}"/>
                  </a:ext>
                </a:extLst>
              </p:cNvPr>
              <p:cNvSpPr>
                <a:spLocks noRot="1" noChangeAspect="1" noMove="1" noResize="1" noEditPoints="1" noAdjustHandles="1" noChangeArrowheads="1" noChangeShapeType="1" noTextEdit="1"/>
              </p:cNvSpPr>
              <p:nvPr/>
            </p:nvSpPr>
            <p:spPr>
              <a:xfrm>
                <a:off x="4912599" y="2688758"/>
                <a:ext cx="2366802" cy="850939"/>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81064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noAutofit/>
          </a:bodyPr>
          <a:lstStyle/>
          <a:p>
            <a:r>
              <a:rPr lang="ro-RO" sz="3200"/>
              <a:t>Limitări dinamice ale AO</a:t>
            </a:r>
            <a:br>
              <a:rPr lang="ro-RO" sz="3200"/>
            </a:br>
            <a:r>
              <a:rPr lang="en-US" sz="3200"/>
              <a:t>Limitarea de SR</a:t>
            </a:r>
            <a:br>
              <a:rPr lang="ro-RO" sz="3200"/>
            </a:br>
            <a:r>
              <a:rPr lang="en-US" sz="3200"/>
              <a:t>Banda la putere maximă (Full-Power Bandwidth)</a:t>
            </a:r>
            <a:endParaRPr lang="ro-RO" sz="3200"/>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sz="2400"/>
              <a:t>Efectul limitării de SR constă în denaturarea semnalului de ieșire ori de câte ori se încearcă depășirea capabilităților de SR ale AO.</a:t>
            </a:r>
            <a:endParaRPr lang="ro-RO" sz="2400"/>
          </a:p>
          <a:p>
            <a:r>
              <a:rPr lang="en-US" sz="2400"/>
              <a:t>În absența limitării de SR, ieșirea va fi </a:t>
            </a:r>
            <a:r>
              <a:rPr lang="en-US" sz="2400" i="1"/>
              <a:t>v</a:t>
            </a:r>
            <a:r>
              <a:rPr lang="en-US" sz="2400" i="1" baseline="-25000"/>
              <a:t>O</a:t>
            </a:r>
            <a:r>
              <a:rPr lang="en-US" sz="2400"/>
              <a:t>=</a:t>
            </a:r>
            <a:r>
              <a:rPr lang="en-US" sz="2400" i="1"/>
              <a:t>V</a:t>
            </a:r>
            <a:r>
              <a:rPr lang="en-US" sz="2400" i="1" baseline="-25000"/>
              <a:t>om</a:t>
            </a:r>
            <a:r>
              <a:rPr lang="en-US" sz="2400"/>
              <a:t>sin(2π</a:t>
            </a:r>
            <a:r>
              <a:rPr lang="en-US" sz="2400" i="1"/>
              <a:t>ft</a:t>
            </a:r>
            <a:r>
              <a:rPr lang="en-US" sz="2400"/>
              <a:t>)</a:t>
            </a:r>
            <a:r>
              <a:rPr lang="ro-RO" sz="2400"/>
              <a:t>, v</a:t>
            </a:r>
            <a:r>
              <a:rPr lang="en-US" sz="2400"/>
              <a:t>iteza sa de modificare </a:t>
            </a:r>
            <a:r>
              <a:rPr lang="ro-RO" sz="2400"/>
              <a:t>fiind</a:t>
            </a:r>
            <a:br>
              <a:rPr lang="ro-RO" sz="2400"/>
            </a:br>
            <a:br>
              <a:rPr lang="ro-RO" sz="2400"/>
            </a:br>
            <a:r>
              <a:rPr lang="en-US" sz="2400"/>
              <a:t>al cărui maxim este 2π</a:t>
            </a:r>
            <a:r>
              <a:rPr lang="en-US" sz="2400" i="1"/>
              <a:t>fV</a:t>
            </a:r>
            <a:r>
              <a:rPr lang="en-US" sz="2400" i="1" baseline="-25000"/>
              <a:t>om</a:t>
            </a:r>
            <a:r>
              <a:rPr lang="en-US" sz="2400"/>
              <a:t>.</a:t>
            </a:r>
            <a:endParaRPr lang="ro-RO" sz="2400"/>
          </a:p>
          <a:p>
            <a:r>
              <a:rPr lang="en-US" sz="2400"/>
              <a:t>Pentru a preveni distorsionarea semnalului, trebuie să se îndeplinească inegalitatea (</a:t>
            </a:r>
            <a:r>
              <a:rPr lang="en-US" sz="2400" i="1"/>
              <a:t>dv</a:t>
            </a:r>
            <a:r>
              <a:rPr lang="en-US" sz="2400" i="1" baseline="-25000"/>
              <a:t>O</a:t>
            </a:r>
            <a:r>
              <a:rPr lang="en-US" sz="2400"/>
              <a:t>/</a:t>
            </a:r>
            <a:r>
              <a:rPr lang="en-US" sz="2400" i="1"/>
              <a:t>dt</a:t>
            </a:r>
            <a:r>
              <a:rPr lang="en-US" sz="2400"/>
              <a:t>)</a:t>
            </a:r>
            <a:r>
              <a:rPr lang="en-US" sz="2400" baseline="-25000"/>
              <a:t>max</a:t>
            </a:r>
            <a:r>
              <a:rPr lang="en-US" sz="2400"/>
              <a:t>≤SR sau</a:t>
            </a:r>
            <a:br>
              <a:rPr lang="ro-RO" sz="2400"/>
            </a:br>
            <a:br>
              <a:rPr lang="ro-RO" sz="2400"/>
            </a:br>
            <a:br>
              <a:rPr lang="ro-RO" sz="2400"/>
            </a:br>
            <a:r>
              <a:rPr lang="en-US" sz="2400"/>
              <a:t>care indică un compromis între frecvență și amplitudine.</a:t>
            </a:r>
            <a:endParaRPr lang="ro-RO" sz="2400"/>
          </a:p>
          <a:p>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C2DE1B21-4ADC-4EBB-9A92-35719FB0AD16}"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22</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00697C7-1B25-40D8-8409-3976A07CC7FA}"/>
                  </a:ext>
                </a:extLst>
              </p:cNvPr>
              <p:cNvSpPr/>
              <p:nvPr/>
            </p:nvSpPr>
            <p:spPr>
              <a:xfrm>
                <a:off x="4151721" y="3173445"/>
                <a:ext cx="34708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ro-RO" sz="2000" i="1">
                              <a:latin typeface="Cambria Math" panose="02040503050406030204" pitchFamily="18" charset="0"/>
                            </a:rPr>
                          </m:ctrlPr>
                        </m:dPr>
                        <m:e>
                          <m:r>
                            <a:rPr lang="ro-RO" sz="2000" i="1">
                              <a:latin typeface="Cambria Math" panose="02040503050406030204" pitchFamily="18" charset="0"/>
                            </a:rPr>
                            <m:t>𝑑</m:t>
                          </m:r>
                          <m:f>
                            <m:fPr>
                              <m:type m:val="lin"/>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num>
                            <m:den>
                              <m:r>
                                <a:rPr lang="ro-RO" sz="2000" i="1">
                                  <a:latin typeface="Cambria Math" panose="02040503050406030204" pitchFamily="18" charset="0"/>
                                </a:rPr>
                                <m:t>𝑑</m:t>
                              </m:r>
                            </m:den>
                          </m:f>
                          <m:r>
                            <a:rPr lang="ro-RO" sz="2000" i="1">
                              <a:latin typeface="Cambria Math" panose="02040503050406030204" pitchFamily="18" charset="0"/>
                            </a:rPr>
                            <m:t>𝑡</m:t>
                          </m:r>
                          <m:r>
                            <a:rPr lang="ro-RO" sz="2000" i="0">
                              <a:latin typeface="Cambria Math" panose="02040503050406030204" pitchFamily="18" charset="0"/>
                            </a:rPr>
                            <m:t>=2</m:t>
                          </m:r>
                          <m:r>
                            <m:rPr>
                              <m:sty m:val="p"/>
                            </m:rPr>
                            <a:rPr lang="ro-RO" sz="2000" i="0">
                              <a:latin typeface="Cambria Math" panose="02040503050406030204" pitchFamily="18" charset="0"/>
                            </a:rPr>
                            <m:t>π</m:t>
                          </m:r>
                          <m:r>
                            <a:rPr lang="ro-RO" sz="2000" i="1">
                              <a:latin typeface="Cambria Math" panose="02040503050406030204" pitchFamily="18" charset="0"/>
                            </a:rPr>
                            <m:t>𝑓</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𝑜𝑚</m:t>
                              </m:r>
                            </m:sub>
                          </m:sSub>
                          <m:r>
                            <m:rPr>
                              <m:sty m:val="p"/>
                            </m:rPr>
                            <a:rPr lang="ro-RO" sz="2000" i="0">
                              <a:latin typeface="Cambria Math" panose="02040503050406030204" pitchFamily="18" charset="0"/>
                            </a:rPr>
                            <m:t>cos</m:t>
                          </m:r>
                          <m:r>
                            <a:rPr lang="ro-RO" sz="2000" i="0">
                              <a:latin typeface="Cambria Math" panose="02040503050406030204" pitchFamily="18" charset="0"/>
                            </a:rPr>
                            <m:t>(2</m:t>
                          </m:r>
                          <m:r>
                            <m:rPr>
                              <m:sty m:val="p"/>
                            </m:rPr>
                            <a:rPr lang="ro-RO" sz="2000" i="0">
                              <a:latin typeface="Cambria Math" panose="02040503050406030204" pitchFamily="18" charset="0"/>
                            </a:rPr>
                            <m:t>π</m:t>
                          </m:r>
                          <m:r>
                            <a:rPr lang="ro-RO" sz="2000" i="1">
                              <a:latin typeface="Cambria Math" panose="02040503050406030204" pitchFamily="18" charset="0"/>
                            </a:rPr>
                            <m:t>𝑓𝑡</m:t>
                          </m:r>
                        </m:e>
                      </m:d>
                    </m:oMath>
                  </m:oMathPara>
                </a14:m>
                <a:endParaRPr lang="ro-RO" sz="2000"/>
              </a:p>
            </p:txBody>
          </p:sp>
        </mc:Choice>
        <mc:Fallback xmlns="">
          <p:sp>
            <p:nvSpPr>
              <p:cNvPr id="7" name="Rectangle 6">
                <a:extLst>
                  <a:ext uri="{FF2B5EF4-FFF2-40B4-BE49-F238E27FC236}">
                    <a16:creationId xmlns:a16="http://schemas.microsoft.com/office/drawing/2014/main" id="{200697C7-1B25-40D8-8409-3976A07CC7FA}"/>
                  </a:ext>
                </a:extLst>
              </p:cNvPr>
              <p:cNvSpPr>
                <a:spLocks noRot="1" noChangeAspect="1" noMove="1" noResize="1" noEditPoints="1" noAdjustHandles="1" noChangeArrowheads="1" noChangeShapeType="1" noTextEdit="1"/>
              </p:cNvSpPr>
              <p:nvPr/>
            </p:nvSpPr>
            <p:spPr>
              <a:xfrm>
                <a:off x="4151721" y="3173445"/>
                <a:ext cx="3470822" cy="400110"/>
              </a:xfrm>
              <a:prstGeom prst="rect">
                <a:avLst/>
              </a:prstGeom>
              <a:blipFill>
                <a:blip r:embed="rId2"/>
                <a:stretch>
                  <a:fillRect t="-127692" r="-17047" b="-19384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D5EDE0B-E520-41C4-A1B9-BFA770AE26EA}"/>
                  </a:ext>
                </a:extLst>
              </p:cNvPr>
              <p:cNvSpPr/>
              <p:nvPr/>
            </p:nvSpPr>
            <p:spPr>
              <a:xfrm>
                <a:off x="4862265" y="4774729"/>
                <a:ext cx="24674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𝑓</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𝑜𝑚</m:t>
                          </m:r>
                        </m:sub>
                      </m:sSub>
                      <m:r>
                        <a:rPr lang="ro-RO" sz="2400" i="0">
                          <a:latin typeface="Cambria Math" panose="02040503050406030204" pitchFamily="18" charset="0"/>
                        </a:rPr>
                        <m:t>≤</m:t>
                      </m:r>
                      <m:f>
                        <m:fPr>
                          <m:type m:val="lin"/>
                          <m:ctrlPr>
                            <a:rPr lang="ro-RO" sz="2400" i="1">
                              <a:latin typeface="Cambria Math" panose="02040503050406030204" pitchFamily="18" charset="0"/>
                            </a:rPr>
                          </m:ctrlPr>
                        </m:fPr>
                        <m:num>
                          <m:r>
                            <a:rPr lang="ro-RO" sz="2400" i="1">
                              <a:latin typeface="Cambria Math" panose="02040503050406030204" pitchFamily="18" charset="0"/>
                            </a:rPr>
                            <m:t>𝑆𝑅</m:t>
                          </m:r>
                        </m:num>
                        <m:den>
                          <m:d>
                            <m:dPr>
                              <m:ctrlPr>
                                <a:rPr lang="ro-RO" sz="2400" i="1">
                                  <a:latin typeface="Cambria Math" panose="02040503050406030204" pitchFamily="18" charset="0"/>
                                </a:rPr>
                              </m:ctrlPr>
                            </m:dPr>
                            <m:e>
                              <m:r>
                                <a:rPr lang="ro-RO" sz="2400" i="0">
                                  <a:latin typeface="Cambria Math" panose="02040503050406030204" pitchFamily="18" charset="0"/>
                                </a:rPr>
                                <m:t>2</m:t>
                              </m:r>
                              <m:r>
                                <a:rPr lang="ro-RO" sz="2400" i="1">
                                  <a:latin typeface="Cambria Math" panose="02040503050406030204" pitchFamily="18" charset="0"/>
                                </a:rPr>
                                <m:t>𝜋</m:t>
                              </m:r>
                            </m:e>
                          </m:d>
                        </m:den>
                      </m:f>
                    </m:oMath>
                  </m:oMathPara>
                </a14:m>
                <a:endParaRPr lang="ro-RO" sz="2400"/>
              </a:p>
            </p:txBody>
          </p:sp>
        </mc:Choice>
        <mc:Fallback xmlns="">
          <p:sp>
            <p:nvSpPr>
              <p:cNvPr id="8" name="Rectangle 7">
                <a:extLst>
                  <a:ext uri="{FF2B5EF4-FFF2-40B4-BE49-F238E27FC236}">
                    <a16:creationId xmlns:a16="http://schemas.microsoft.com/office/drawing/2014/main" id="{3D5EDE0B-E520-41C4-A1B9-BFA770AE26EA}"/>
                  </a:ext>
                </a:extLst>
              </p:cNvPr>
              <p:cNvSpPr>
                <a:spLocks noRot="1" noChangeAspect="1" noMove="1" noResize="1" noEditPoints="1" noAdjustHandles="1" noChangeArrowheads="1" noChangeShapeType="1" noTextEdit="1"/>
              </p:cNvSpPr>
              <p:nvPr/>
            </p:nvSpPr>
            <p:spPr>
              <a:xfrm>
                <a:off x="4862265" y="4774729"/>
                <a:ext cx="2467470" cy="461665"/>
              </a:xfrm>
              <a:prstGeom prst="rect">
                <a:avLst/>
              </a:prstGeom>
              <a:blipFill>
                <a:blip r:embed="rId3"/>
                <a:stretch>
                  <a:fillRect l="-248" t="-125000" r="-9158" b="-190789"/>
                </a:stretch>
              </a:blipFill>
            </p:spPr>
            <p:txBody>
              <a:bodyPr/>
              <a:lstStyle/>
              <a:p>
                <a:r>
                  <a:rPr lang="ro-RO">
                    <a:noFill/>
                  </a:rPr>
                  <a:t> </a:t>
                </a:r>
              </a:p>
            </p:txBody>
          </p:sp>
        </mc:Fallback>
      </mc:AlternateContent>
    </p:spTree>
    <p:extLst>
      <p:ext uri="{BB962C8B-B14F-4D97-AF65-F5344CB8AC3E}">
        <p14:creationId xmlns:p14="http://schemas.microsoft.com/office/powerpoint/2010/main" val="1015703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noAutofit/>
          </a:bodyPr>
          <a:lstStyle/>
          <a:p>
            <a:r>
              <a:rPr lang="ro-RO" sz="3200"/>
              <a:t>Limitări dinamice ale AO</a:t>
            </a:r>
            <a:br>
              <a:rPr lang="ro-RO" sz="3200"/>
            </a:br>
            <a:r>
              <a:rPr lang="en-US" sz="3200"/>
              <a:t>Limitarea de SR</a:t>
            </a:r>
            <a:br>
              <a:rPr lang="ro-RO" sz="3200"/>
            </a:br>
            <a:r>
              <a:rPr lang="en-US" sz="3200"/>
              <a:t>Banda la putere maximă (Full-Power Bandwidth)</a:t>
            </a:r>
            <a:endParaRPr lang="ro-RO" sz="3200"/>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lnSpcReduction="10000"/>
          </a:bodyPr>
          <a:lstStyle/>
          <a:p>
            <a:r>
              <a:rPr lang="en-US" sz="2400"/>
              <a:t>Banda la putere maximă (FPB) este frecvența maximă la care AO va produce un semnal de ieșire de curent alternativ nedistorsat cu cea mai mare amplitudine posibilă.</a:t>
            </a:r>
            <a:endParaRPr lang="ro-RO" sz="2400"/>
          </a:p>
          <a:p>
            <a:r>
              <a:rPr lang="en-US" sz="2400"/>
              <a:t>Această amplitudine depinde de AO particular, precum și de sursele sale de alimentare.</a:t>
            </a:r>
            <a:endParaRPr lang="ro-RO" sz="2400"/>
          </a:p>
          <a:p>
            <a:r>
              <a:rPr lang="en-US" sz="2400"/>
              <a:t>Presupunând valori de saturație simetrice la ieșire de ±</a:t>
            </a:r>
            <a:r>
              <a:rPr lang="en-US" sz="2400" i="1"/>
              <a:t>V</a:t>
            </a:r>
            <a:r>
              <a:rPr lang="en-US" sz="2400" i="1" baseline="-25000"/>
              <a:t>sat</a:t>
            </a:r>
            <a:r>
              <a:rPr lang="en-US" sz="2400"/>
              <a:t>, putem scrie</a:t>
            </a:r>
            <a:r>
              <a:rPr lang="ro-RO" sz="2400"/>
              <a:t>:</a:t>
            </a:r>
          </a:p>
          <a:p>
            <a:endParaRPr lang="ro-RO" sz="2400"/>
          </a:p>
          <a:p>
            <a:endParaRPr lang="ro-RO" sz="2400"/>
          </a:p>
          <a:p>
            <a:r>
              <a:rPr lang="en-US" sz="2400"/>
              <a:t>AO 741C cu </a:t>
            </a:r>
            <a:r>
              <a:rPr lang="en-US" sz="2400" i="1"/>
              <a:t>V</a:t>
            </a:r>
            <a:r>
              <a:rPr lang="en-US" sz="2400" i="1" baseline="-25000"/>
              <a:t>sat</a:t>
            </a:r>
            <a:r>
              <a:rPr lang="en-US" sz="2400"/>
              <a:t>=13V are FPB=0,5×10</a:t>
            </a:r>
            <a:r>
              <a:rPr lang="en-US" sz="2400" baseline="30000"/>
              <a:t>6</a:t>
            </a:r>
            <a:r>
              <a:rPr lang="en-US" sz="2400"/>
              <a:t>/(2π13)=6,1kHz</a:t>
            </a:r>
            <a:endParaRPr lang="ro-RO" sz="2400"/>
          </a:p>
          <a:p>
            <a:r>
              <a:rPr lang="en-US" sz="2400"/>
              <a:t>Depășirea acestei frecvențe va produce o ieșire distorsionată, precum și o reducere a amplitudinii semnalului. </a:t>
            </a:r>
            <a:endParaRPr lang="ro-RO" sz="2000"/>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F6B88BB1-70F3-4CFC-8D52-9B197361B7BF}"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23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E981344-5CEC-4E46-BCC6-CABE927F273B}"/>
                  </a:ext>
                </a:extLst>
              </p:cNvPr>
              <p:cNvSpPr/>
              <p:nvPr/>
            </p:nvSpPr>
            <p:spPr>
              <a:xfrm>
                <a:off x="5195657" y="4001294"/>
                <a:ext cx="1800686" cy="72250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𝐹𝑃𝐵</m:t>
                      </m:r>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1">
                              <a:latin typeface="Cambria Math" panose="02040503050406030204" pitchFamily="18" charset="0"/>
                            </a:rPr>
                            <m:t>𝑆𝑅</m:t>
                          </m:r>
                        </m:num>
                        <m:den>
                          <m:r>
                            <a:rPr lang="ro-RO" sz="2000" i="0">
                              <a:latin typeface="Cambria Math" panose="02040503050406030204" pitchFamily="18" charset="0"/>
                            </a:rPr>
                            <m:t>2</m:t>
                          </m:r>
                          <m:r>
                            <a:rPr lang="ro-RO" sz="2000" i="1">
                              <a:latin typeface="Cambria Math" panose="02040503050406030204" pitchFamily="18" charset="0"/>
                            </a:rPr>
                            <m:t>𝜋</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𝑠𝑎𝑡</m:t>
                              </m:r>
                            </m:sub>
                          </m:sSub>
                        </m:den>
                      </m:f>
                    </m:oMath>
                  </m:oMathPara>
                </a14:m>
                <a:endParaRPr lang="ro-RO" sz="2000"/>
              </a:p>
            </p:txBody>
          </p:sp>
        </mc:Choice>
        <mc:Fallback xmlns="">
          <p:sp>
            <p:nvSpPr>
              <p:cNvPr id="7" name="Rectangle 6">
                <a:extLst>
                  <a:ext uri="{FF2B5EF4-FFF2-40B4-BE49-F238E27FC236}">
                    <a16:creationId xmlns:a16="http://schemas.microsoft.com/office/drawing/2014/main" id="{4E981344-5CEC-4E46-BCC6-CABE927F273B}"/>
                  </a:ext>
                </a:extLst>
              </p:cNvPr>
              <p:cNvSpPr>
                <a:spLocks noRot="1" noChangeAspect="1" noMove="1" noResize="1" noEditPoints="1" noAdjustHandles="1" noChangeArrowheads="1" noChangeShapeType="1" noTextEdit="1"/>
              </p:cNvSpPr>
              <p:nvPr/>
            </p:nvSpPr>
            <p:spPr>
              <a:xfrm>
                <a:off x="5195657" y="4001294"/>
                <a:ext cx="1800686" cy="722505"/>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2073D9A-6332-48FF-8710-D028E329E5D9}"/>
                  </a:ext>
                </a:extLst>
              </p:cNvPr>
              <p:cNvSpPr/>
              <p:nvPr/>
            </p:nvSpPr>
            <p:spPr>
              <a:xfrm>
                <a:off x="9236302" y="230188"/>
                <a:ext cx="1896224" cy="369332"/>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𝑓</m:t>
                      </m:r>
                      <m:sSub>
                        <m:sSubPr>
                          <m:ctrlPr>
                            <a:rPr lang="ro-RO" i="1">
                              <a:latin typeface="Cambria Math" panose="02040503050406030204" pitchFamily="18" charset="0"/>
                            </a:rPr>
                          </m:ctrlPr>
                        </m:sSubPr>
                        <m:e>
                          <m:r>
                            <a:rPr lang="ro-RO" i="1">
                              <a:latin typeface="Cambria Math" panose="02040503050406030204" pitchFamily="18" charset="0"/>
                            </a:rPr>
                            <m:t>𝑉</m:t>
                          </m:r>
                        </m:e>
                        <m:sub>
                          <m:r>
                            <a:rPr lang="ro-RO" i="1">
                              <a:latin typeface="Cambria Math" panose="02040503050406030204" pitchFamily="18" charset="0"/>
                            </a:rPr>
                            <m:t>𝑜𝑚</m:t>
                          </m:r>
                        </m:sub>
                      </m:sSub>
                      <m:r>
                        <a:rPr lang="ro-RO" i="0">
                          <a:latin typeface="Cambria Math" panose="02040503050406030204" pitchFamily="18" charset="0"/>
                        </a:rPr>
                        <m:t>≤</m:t>
                      </m:r>
                      <m:f>
                        <m:fPr>
                          <m:type m:val="lin"/>
                          <m:ctrlPr>
                            <a:rPr lang="ro-RO" i="1">
                              <a:latin typeface="Cambria Math" panose="02040503050406030204" pitchFamily="18" charset="0"/>
                            </a:rPr>
                          </m:ctrlPr>
                        </m:fPr>
                        <m:num>
                          <m:r>
                            <a:rPr lang="ro-RO" i="1">
                              <a:latin typeface="Cambria Math" panose="02040503050406030204" pitchFamily="18" charset="0"/>
                            </a:rPr>
                            <m:t>𝑆𝑅</m:t>
                          </m:r>
                        </m:num>
                        <m:den>
                          <m:d>
                            <m:dPr>
                              <m:ctrlPr>
                                <a:rPr lang="ro-RO" i="1">
                                  <a:latin typeface="Cambria Math" panose="02040503050406030204" pitchFamily="18" charset="0"/>
                                </a:rPr>
                              </m:ctrlPr>
                            </m:dPr>
                            <m:e>
                              <m:r>
                                <a:rPr lang="ro-RO" i="0">
                                  <a:latin typeface="Cambria Math" panose="02040503050406030204" pitchFamily="18" charset="0"/>
                                </a:rPr>
                                <m:t>2</m:t>
                              </m:r>
                              <m:r>
                                <a:rPr lang="ro-RO" i="1">
                                  <a:latin typeface="Cambria Math" panose="02040503050406030204" pitchFamily="18" charset="0"/>
                                </a:rPr>
                                <m:t>𝜋</m:t>
                              </m:r>
                            </m:e>
                          </m:d>
                        </m:den>
                      </m:f>
                    </m:oMath>
                  </m:oMathPara>
                </a14:m>
                <a:endParaRPr lang="ro-RO"/>
              </a:p>
            </p:txBody>
          </p:sp>
        </mc:Choice>
        <mc:Fallback xmlns="">
          <p:sp>
            <p:nvSpPr>
              <p:cNvPr id="8" name="Rectangle 7">
                <a:extLst>
                  <a:ext uri="{FF2B5EF4-FFF2-40B4-BE49-F238E27FC236}">
                    <a16:creationId xmlns:a16="http://schemas.microsoft.com/office/drawing/2014/main" id="{E2073D9A-6332-48FF-8710-D028E329E5D9}"/>
                  </a:ext>
                </a:extLst>
              </p:cNvPr>
              <p:cNvSpPr>
                <a:spLocks noRot="1" noChangeAspect="1" noMove="1" noResize="1" noEditPoints="1" noAdjustHandles="1" noChangeArrowheads="1" noChangeShapeType="1" noTextEdit="1"/>
              </p:cNvSpPr>
              <p:nvPr/>
            </p:nvSpPr>
            <p:spPr>
              <a:xfrm>
                <a:off x="9236302" y="230188"/>
                <a:ext cx="1896224" cy="369332"/>
              </a:xfrm>
              <a:prstGeom prst="rect">
                <a:avLst/>
              </a:prstGeom>
              <a:blipFill>
                <a:blip r:embed="rId3"/>
                <a:stretch>
                  <a:fillRect t="-112903" r="-7668" b="-172581"/>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75837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7FCA-A627-4E7B-A992-25AE1D06A815}"/>
              </a:ext>
            </a:extLst>
          </p:cNvPr>
          <p:cNvSpPr>
            <a:spLocks noGrp="1"/>
          </p:cNvSpPr>
          <p:nvPr>
            <p:ph type="title"/>
          </p:nvPr>
        </p:nvSpPr>
        <p:spPr/>
        <p:txBody>
          <a:bodyPr>
            <a:noAutofit/>
          </a:bodyPr>
          <a:lstStyle/>
          <a:p>
            <a:r>
              <a:rPr lang="ro-RO" sz="3200"/>
              <a:t>Limitări dinamice ale AO</a:t>
            </a:r>
            <a:br>
              <a:rPr lang="ro-RO" sz="3200"/>
            </a:br>
            <a:r>
              <a:rPr lang="ro-RO" sz="3200"/>
              <a:t>Limitarea de SR</a:t>
            </a:r>
            <a:br>
              <a:rPr lang="ro-RO" sz="3200"/>
            </a:br>
            <a:r>
              <a:rPr lang="ro-RO" sz="3200"/>
              <a:t>Banda la putere maximă (Full-Power Bandwidth)</a:t>
            </a:r>
          </a:p>
        </p:txBody>
      </p:sp>
      <p:sp>
        <p:nvSpPr>
          <p:cNvPr id="3" name="Content Placeholder 2">
            <a:extLst>
              <a:ext uri="{FF2B5EF4-FFF2-40B4-BE49-F238E27FC236}">
                <a16:creationId xmlns:a16="http://schemas.microsoft.com/office/drawing/2014/main" id="{D1A5900B-A5D2-45C5-B9B5-AE934CAE8447}"/>
              </a:ext>
            </a:extLst>
          </p:cNvPr>
          <p:cNvSpPr>
            <a:spLocks noGrp="1"/>
          </p:cNvSpPr>
          <p:nvPr>
            <p:ph idx="1"/>
          </p:nvPr>
        </p:nvSpPr>
        <p:spPr/>
        <p:txBody>
          <a:bodyPr>
            <a:normAutofit/>
          </a:bodyPr>
          <a:lstStyle/>
          <a:p>
            <a:r>
              <a:rPr lang="en-US"/>
              <a:t>Atunci când realizăm aplicații cu AO, trebuie să ne asigurăm că nu este depășită nici limita de SR, nici frecvența sa la -3dB</a:t>
            </a:r>
            <a:r>
              <a:rPr lang="ro-RO"/>
              <a:t>,</a:t>
            </a:r>
            <a:r>
              <a:rPr lang="en-US"/>
              <a:t> </a:t>
            </a:r>
            <a:r>
              <a:rPr lang="en-US" i="1"/>
              <a:t>f</a:t>
            </a:r>
            <a:r>
              <a:rPr lang="en-US" i="1" baseline="-25000"/>
              <a:t>A</a:t>
            </a:r>
            <a:r>
              <a:rPr lang="en-US"/>
              <a:t>.</a:t>
            </a:r>
            <a:endParaRPr lang="ro-RO"/>
          </a:p>
          <a:p>
            <a:r>
              <a:rPr lang="en-US"/>
              <a:t>Matematic, </a:t>
            </a:r>
            <a:r>
              <a:rPr lang="en-US" b="1">
                <a:solidFill>
                  <a:srgbClr val="0070C0"/>
                </a:solidFill>
              </a:rPr>
              <a:t>cele două condiții presupun îndeplinirea simultană a inegalităților</a:t>
            </a:r>
            <a:br>
              <a:rPr lang="ro-RO"/>
            </a:br>
            <a:br>
              <a:rPr lang="ro-RO"/>
            </a:br>
            <a:br>
              <a:rPr lang="ro-RO"/>
            </a:br>
            <a:r>
              <a:rPr lang="en-US"/>
              <a:t>unde frecvența limitată de SR, </a:t>
            </a:r>
            <a:r>
              <a:rPr lang="en-US" i="1"/>
              <a:t>f</a:t>
            </a:r>
            <a:r>
              <a:rPr lang="en-US" baseline="-25000"/>
              <a:t>SR</a:t>
            </a:r>
            <a:r>
              <a:rPr lang="en-US"/>
              <a:t> este dată de relația</a:t>
            </a:r>
            <a:br>
              <a:rPr lang="ro-RO"/>
            </a:br>
            <a:r>
              <a:rPr lang="ro-RO"/>
              <a:t>iar</a:t>
            </a:r>
          </a:p>
          <a:p>
            <a:r>
              <a:rPr lang="en-US"/>
              <a:t>Cele două inegalități formează așa numita </a:t>
            </a:r>
            <a:r>
              <a:rPr lang="en-US" b="1">
                <a:solidFill>
                  <a:srgbClr val="FF0000"/>
                </a:solidFill>
              </a:rPr>
              <a:t>legătură dintre banda liniară și SR</a:t>
            </a:r>
            <a:r>
              <a:rPr lang="en-US"/>
              <a:t>.</a:t>
            </a:r>
            <a:endParaRPr lang="ro-RO" b="1">
              <a:solidFill>
                <a:srgbClr val="0070C0"/>
              </a:solidFill>
            </a:endParaRPr>
          </a:p>
        </p:txBody>
      </p:sp>
      <p:sp>
        <p:nvSpPr>
          <p:cNvPr id="4" name="Date Placeholder 3">
            <a:extLst>
              <a:ext uri="{FF2B5EF4-FFF2-40B4-BE49-F238E27FC236}">
                <a16:creationId xmlns:a16="http://schemas.microsoft.com/office/drawing/2014/main" id="{3BB7F912-F2CC-4C7C-BB30-5952A8AAD00B}"/>
              </a:ext>
            </a:extLst>
          </p:cNvPr>
          <p:cNvSpPr>
            <a:spLocks noGrp="1"/>
          </p:cNvSpPr>
          <p:nvPr>
            <p:ph type="dt" sz="half" idx="10"/>
          </p:nvPr>
        </p:nvSpPr>
        <p:spPr/>
        <p:txBody>
          <a:bodyPr/>
          <a:lstStyle/>
          <a:p>
            <a:fld id="{0142DF7C-8C90-4254-B5C5-950244510D81}" type="datetime1">
              <a:rPr lang="ro-RO" smtClean="0"/>
              <a:t>13.05.2020</a:t>
            </a:fld>
            <a:endParaRPr lang="ro-RO"/>
          </a:p>
        </p:txBody>
      </p:sp>
      <p:sp>
        <p:nvSpPr>
          <p:cNvPr id="5" name="Footer Placeholder 4">
            <a:extLst>
              <a:ext uri="{FF2B5EF4-FFF2-40B4-BE49-F238E27FC236}">
                <a16:creationId xmlns:a16="http://schemas.microsoft.com/office/drawing/2014/main" id="{86C44428-D264-42BA-83CF-C9125A59A19D}"/>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B8F1640E-2E7A-468D-B52D-81C1B5A21BE8}"/>
              </a:ext>
            </a:extLst>
          </p:cNvPr>
          <p:cNvSpPr>
            <a:spLocks noGrp="1"/>
          </p:cNvSpPr>
          <p:nvPr>
            <p:ph type="sldNum" sz="quarter" idx="12"/>
          </p:nvPr>
        </p:nvSpPr>
        <p:spPr/>
        <p:txBody>
          <a:bodyPr/>
          <a:lstStyle/>
          <a:p>
            <a:fld id="{AF5D8DD5-2367-47BF-BE85-0E4DD8564336}" type="slidenum">
              <a:rPr lang="ro-RO" smtClean="0"/>
              <a:t>24</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F40929D-A36B-4688-8390-165DCA23A233}"/>
                  </a:ext>
                </a:extLst>
              </p:cNvPr>
              <p:cNvSpPr/>
              <p:nvPr/>
            </p:nvSpPr>
            <p:spPr>
              <a:xfrm>
                <a:off x="5400425" y="3228021"/>
                <a:ext cx="1391150" cy="91614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400" i="1">
                              <a:latin typeface="Cambria Math" panose="02040503050406030204" pitchFamily="18" charset="0"/>
                            </a:rPr>
                          </m:ctrlPr>
                        </m:dPr>
                        <m:e>
                          <m:eqArr>
                            <m:eqArrPr>
                              <m:ctrlPr>
                                <a:rPr lang="ro-RO" sz="2400" i="1">
                                  <a:latin typeface="Cambria Math" panose="02040503050406030204" pitchFamily="18" charset="0"/>
                                </a:rPr>
                              </m:ctrlPr>
                            </m:eqArrPr>
                            <m:e>
                              <m:r>
                                <a:rPr lang="ro-RO" sz="2400">
                                  <a:latin typeface="Cambria Math" panose="02040503050406030204" pitchFamily="18" charset="0"/>
                                </a:rPr>
                                <m:t>&amp;</m:t>
                              </m:r>
                              <m:r>
                                <a:rPr lang="ro-RO" sz="2400" i="1">
                                  <a:latin typeface="Cambria Math" panose="02040503050406030204" pitchFamily="18" charset="0"/>
                                </a:rPr>
                                <m:t>𝑓</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e>
                            <m:e>
                              <m:r>
                                <a:rPr lang="ro-RO" sz="2400" i="0">
                                  <a:latin typeface="Cambria Math" panose="02040503050406030204" pitchFamily="18" charset="0"/>
                                </a:rPr>
                                <m:t>&amp;</m:t>
                              </m:r>
                              <m:r>
                                <a:rPr lang="ro-RO" sz="2400" i="1">
                                  <a:latin typeface="Cambria Math" panose="02040503050406030204" pitchFamily="18" charset="0"/>
                                </a:rPr>
                                <m:t>𝑓</m:t>
                              </m:r>
                              <m:r>
                                <a:rPr lang="ro-RO" sz="2400" i="0">
                                  <a:latin typeface="Cambria Math" panose="02040503050406030204" pitchFamily="18" charset="0"/>
                                </a:rPr>
                                <m:t>&lt;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𝑆𝑅</m:t>
                                  </m:r>
                                </m:sub>
                              </m:sSub>
                            </m:e>
                          </m:eqArr>
                        </m:e>
                      </m:d>
                    </m:oMath>
                  </m:oMathPara>
                </a14:m>
                <a:endParaRPr lang="ro-RO" sz="2400"/>
              </a:p>
            </p:txBody>
          </p:sp>
        </mc:Choice>
        <mc:Fallback xmlns="">
          <p:sp>
            <p:nvSpPr>
              <p:cNvPr id="7" name="Rectangle 6">
                <a:extLst>
                  <a:ext uri="{FF2B5EF4-FFF2-40B4-BE49-F238E27FC236}">
                    <a16:creationId xmlns:a16="http://schemas.microsoft.com/office/drawing/2014/main" id="{AF40929D-A36B-4688-8390-165DCA23A233}"/>
                  </a:ext>
                </a:extLst>
              </p:cNvPr>
              <p:cNvSpPr>
                <a:spLocks noRot="1" noChangeAspect="1" noMove="1" noResize="1" noEditPoints="1" noAdjustHandles="1" noChangeArrowheads="1" noChangeShapeType="1" noTextEdit="1"/>
              </p:cNvSpPr>
              <p:nvPr/>
            </p:nvSpPr>
            <p:spPr>
              <a:xfrm>
                <a:off x="5400425" y="3228021"/>
                <a:ext cx="1391150" cy="91614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CDBB3F6-CD0A-4CB8-9843-AD8BBD1FADF5}"/>
                  </a:ext>
                </a:extLst>
              </p:cNvPr>
              <p:cNvSpPr/>
              <p:nvPr/>
            </p:nvSpPr>
            <p:spPr>
              <a:xfrm>
                <a:off x="8933028" y="4144169"/>
                <a:ext cx="2792431" cy="72250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𝑆𝑅</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1">
                              <a:latin typeface="Cambria Math" panose="02040503050406030204" pitchFamily="18" charset="0"/>
                            </a:rPr>
                            <m:t>𝑆𝑅</m:t>
                          </m:r>
                        </m:num>
                        <m:den>
                          <m:r>
                            <a:rPr lang="ro-RO" sz="2000" i="0">
                              <a:latin typeface="Cambria Math" panose="02040503050406030204" pitchFamily="18" charset="0"/>
                            </a:rPr>
                            <m:t>2</m:t>
                          </m:r>
                          <m:r>
                            <a:rPr lang="ro-RO" sz="2000" i="1">
                              <a:latin typeface="Cambria Math" panose="02040503050406030204" pitchFamily="18" charset="0"/>
                            </a:rPr>
                            <m:t>𝜋</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𝑜𝑚</m:t>
                              </m:r>
                            </m:sub>
                          </m:sSub>
                        </m:den>
                      </m:f>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1">
                              <a:latin typeface="Cambria Math" panose="02040503050406030204" pitchFamily="18" charset="0"/>
                            </a:rPr>
                            <m:t>𝑆𝑅</m:t>
                          </m:r>
                        </m:num>
                        <m:den>
                          <m:r>
                            <a:rPr lang="ro-RO" sz="2000" i="0">
                              <a:latin typeface="Cambria Math" panose="02040503050406030204" pitchFamily="18" charset="0"/>
                            </a:rPr>
                            <m:t>2</m:t>
                          </m:r>
                          <m:r>
                            <a:rPr lang="ro-RO" sz="2000" i="1">
                              <a:latin typeface="Cambria Math" panose="02040503050406030204" pitchFamily="18" charset="0"/>
                            </a:rPr>
                            <m:t>𝜋</m:t>
                          </m:r>
                          <m:sSub>
                            <m:sSubPr>
                              <m:ctrlPr>
                                <a:rPr lang="ro-RO" sz="2000" i="1">
                                  <a:latin typeface="Cambria Math" panose="02040503050406030204" pitchFamily="18" charset="0"/>
                                </a:rPr>
                              </m:ctrlPr>
                            </m:sSubPr>
                            <m:e>
                              <m:r>
                                <a:rPr lang="ro-RO" sz="2000" i="1">
                                  <a:latin typeface="Cambria Math" panose="02040503050406030204" pitchFamily="18" charset="0"/>
                                </a:rPr>
                                <m:t>𝐴𝑉</m:t>
                              </m:r>
                            </m:e>
                            <m:sub>
                              <m:r>
                                <a:rPr lang="ro-RO" sz="2000" i="1">
                                  <a:latin typeface="Cambria Math" panose="02040503050406030204" pitchFamily="18" charset="0"/>
                                </a:rPr>
                                <m:t>𝑖𝑚</m:t>
                              </m:r>
                            </m:sub>
                          </m:sSub>
                        </m:den>
                      </m:f>
                    </m:oMath>
                  </m:oMathPara>
                </a14:m>
                <a:endParaRPr lang="ro-RO" sz="2000"/>
              </a:p>
            </p:txBody>
          </p:sp>
        </mc:Choice>
        <mc:Fallback xmlns="">
          <p:sp>
            <p:nvSpPr>
              <p:cNvPr id="8" name="Rectangle 7">
                <a:extLst>
                  <a:ext uri="{FF2B5EF4-FFF2-40B4-BE49-F238E27FC236}">
                    <a16:creationId xmlns:a16="http://schemas.microsoft.com/office/drawing/2014/main" id="{9CDBB3F6-CD0A-4CB8-9843-AD8BBD1FADF5}"/>
                  </a:ext>
                </a:extLst>
              </p:cNvPr>
              <p:cNvSpPr>
                <a:spLocks noRot="1" noChangeAspect="1" noMove="1" noResize="1" noEditPoints="1" noAdjustHandles="1" noChangeArrowheads="1" noChangeShapeType="1" noTextEdit="1"/>
              </p:cNvSpPr>
              <p:nvPr/>
            </p:nvSpPr>
            <p:spPr>
              <a:xfrm>
                <a:off x="8933028" y="4144169"/>
                <a:ext cx="2792431" cy="722505"/>
              </a:xfrm>
              <a:prstGeom prst="rect">
                <a:avLst/>
              </a:prstGeom>
              <a:blipFill>
                <a:blip r:embed="rId3"/>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B17F99-8BAF-4169-BEF0-AF6EDF1A071C}"/>
                  </a:ext>
                </a:extLst>
              </p:cNvPr>
              <p:cNvSpPr txBox="1"/>
              <p:nvPr/>
            </p:nvSpPr>
            <p:spPr>
              <a:xfrm>
                <a:off x="1676400" y="4712380"/>
                <a:ext cx="1154803" cy="369332"/>
              </a:xfrm>
              <a:prstGeom prst="rect">
                <a:avLst/>
              </a:prstGeom>
              <a:solidFill>
                <a:srgbClr val="FFFF00"/>
              </a:solid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ea typeface="Cambria Math" panose="02040503050406030204" pitchFamily="18" charset="0"/>
                            </a:rPr>
                          </m:ctrlPr>
                        </m:sSubPr>
                        <m:e>
                          <m:r>
                            <a:rPr lang="ro-RO" sz="2400" b="0" i="1" smtClean="0">
                              <a:latin typeface="Cambria Math" panose="02040503050406030204" pitchFamily="18" charset="0"/>
                              <a:ea typeface="Cambria Math" panose="02040503050406030204" pitchFamily="18" charset="0"/>
                            </a:rPr>
                            <m:t>𝑓</m:t>
                          </m:r>
                        </m:e>
                        <m:sub>
                          <m:r>
                            <a:rPr lang="ro-RO" sz="2400" b="0" i="1" smtClean="0">
                              <a:latin typeface="Cambria Math" panose="02040503050406030204" pitchFamily="18" charset="0"/>
                              <a:ea typeface="Cambria Math" panose="02040503050406030204" pitchFamily="18" charset="0"/>
                            </a:rPr>
                            <m:t>𝐴</m:t>
                          </m:r>
                        </m:sub>
                      </m:sSub>
                      <m:r>
                        <a:rPr lang="ro-RO" sz="2400" b="0" i="1" smtClean="0">
                          <a:latin typeface="Cambria Math" panose="02040503050406030204" pitchFamily="18" charset="0"/>
                          <a:ea typeface="Cambria Math" panose="02040503050406030204" pitchFamily="18" charset="0"/>
                        </a:rPr>
                        <m:t>=</m:t>
                      </m:r>
                      <m:r>
                        <a:rPr lang="ro-RO" sz="2400" b="0" i="1" smtClean="0">
                          <a:latin typeface="Cambria Math" panose="02040503050406030204" pitchFamily="18" charset="0"/>
                          <a:ea typeface="Cambria Math" panose="02040503050406030204" pitchFamily="18" charset="0"/>
                        </a:rPr>
                        <m:t>𝑏</m:t>
                      </m:r>
                      <m:sSub>
                        <m:sSubPr>
                          <m:ctrlPr>
                            <a:rPr lang="ro-RO" sz="2400" b="0" i="1" smtClean="0">
                              <a:latin typeface="Cambria Math" panose="02040503050406030204" pitchFamily="18" charset="0"/>
                              <a:ea typeface="Cambria Math" panose="02040503050406030204" pitchFamily="18" charset="0"/>
                            </a:rPr>
                          </m:ctrlPr>
                        </m:sSubPr>
                        <m:e>
                          <m:r>
                            <a:rPr lang="ro-RO" sz="2400" b="0" i="1" smtClean="0">
                              <a:latin typeface="Cambria Math" panose="02040503050406030204" pitchFamily="18" charset="0"/>
                              <a:ea typeface="Cambria Math" panose="02040503050406030204" pitchFamily="18" charset="0"/>
                            </a:rPr>
                            <m:t>𝑓</m:t>
                          </m:r>
                        </m:e>
                        <m:sub>
                          <m:r>
                            <a:rPr lang="ro-RO" sz="2400" b="0" i="1" smtClean="0">
                              <a:latin typeface="Cambria Math" panose="02040503050406030204" pitchFamily="18" charset="0"/>
                              <a:ea typeface="Cambria Math" panose="02040503050406030204" pitchFamily="18" charset="0"/>
                            </a:rPr>
                            <m:t>𝑡</m:t>
                          </m:r>
                        </m:sub>
                      </m:sSub>
                    </m:oMath>
                  </m:oMathPara>
                </a14:m>
                <a:endParaRPr lang="ro-RO" sz="2400" i="1">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61B17F99-8BAF-4169-BEF0-AF6EDF1A071C}"/>
                  </a:ext>
                </a:extLst>
              </p:cNvPr>
              <p:cNvSpPr txBox="1">
                <a:spLocks noRot="1" noChangeAspect="1" noMove="1" noResize="1" noEditPoints="1" noAdjustHandles="1" noChangeArrowheads="1" noChangeShapeType="1" noTextEdit="1"/>
              </p:cNvSpPr>
              <p:nvPr/>
            </p:nvSpPr>
            <p:spPr>
              <a:xfrm>
                <a:off x="1676400" y="4712380"/>
                <a:ext cx="1154803" cy="369332"/>
              </a:xfrm>
              <a:prstGeom prst="rect">
                <a:avLst/>
              </a:prstGeom>
              <a:blipFill>
                <a:blip r:embed="rId4"/>
                <a:stretch>
                  <a:fillRect l="-8377" r="-2094" b="-34921"/>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85549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49FD-D28F-45FB-9B60-8F80DB554F0B}"/>
              </a:ext>
            </a:extLst>
          </p:cNvPr>
          <p:cNvSpPr>
            <a:spLocks noGrp="1"/>
          </p:cNvSpPr>
          <p:nvPr>
            <p:ph type="title"/>
          </p:nvPr>
        </p:nvSpPr>
        <p:spPr/>
        <p:txBody>
          <a:bodyPr/>
          <a:lstStyle/>
          <a:p>
            <a:r>
              <a:rPr lang="ro-RO"/>
              <a:t>Limitări dinamice ale AO</a:t>
            </a:r>
            <a:br>
              <a:rPr lang="ro-RO"/>
            </a:br>
            <a:r>
              <a:rPr lang="ro-RO"/>
              <a:t>Timpul de stabilire, t</a:t>
            </a:r>
            <a:r>
              <a:rPr lang="ro-RO" baseline="-25000"/>
              <a:t>S</a:t>
            </a:r>
          </a:p>
        </p:txBody>
      </p:sp>
      <p:sp>
        <p:nvSpPr>
          <p:cNvPr id="3" name="Content Placeholder 2">
            <a:extLst>
              <a:ext uri="{FF2B5EF4-FFF2-40B4-BE49-F238E27FC236}">
                <a16:creationId xmlns:a16="http://schemas.microsoft.com/office/drawing/2014/main" id="{3B41B9E5-4FF9-4D13-BA36-710972D5F244}"/>
              </a:ext>
            </a:extLst>
          </p:cNvPr>
          <p:cNvSpPr>
            <a:spLocks noGrp="1"/>
          </p:cNvSpPr>
          <p:nvPr>
            <p:ph idx="1"/>
          </p:nvPr>
        </p:nvSpPr>
        <p:spPr/>
        <p:txBody>
          <a:bodyPr/>
          <a:lstStyle/>
          <a:p>
            <a:r>
              <a:rPr lang="en-US"/>
              <a:t>Timpul de creștere </a:t>
            </a:r>
            <a:r>
              <a:rPr lang="en-US" i="1"/>
              <a:t>t</a:t>
            </a:r>
            <a:r>
              <a:rPr lang="en-US" i="1" baseline="-25000"/>
              <a:t>R</a:t>
            </a:r>
            <a:r>
              <a:rPr lang="en-US"/>
              <a:t> și viteza de variație a semnalului SR arată cât de rapid se schimbă ieșirea, în condiții de semnal mic și semnal mare.</a:t>
            </a:r>
            <a:endParaRPr lang="ro-RO"/>
          </a:p>
          <a:p>
            <a:r>
              <a:rPr lang="en-US"/>
              <a:t>Parametrul de cea mai mare preocupare în multe aplicații este timpul de stabilire </a:t>
            </a:r>
            <a:r>
              <a:rPr lang="en-US" i="1"/>
              <a:t>t</a:t>
            </a:r>
            <a:r>
              <a:rPr lang="en-US" i="1" baseline="-25000"/>
              <a:t>S</a:t>
            </a:r>
            <a:r>
              <a:rPr lang="en-US"/>
              <a:t>, definit ca timpul necesar pentru ca răspunsul la semnal de intrare tip treaptă de valoare mare să se stabilească și să rămână în cadrul unei benzi de eroare specificate, de obicei simetrică în ceea ce privește valoarea finală.</a:t>
            </a:r>
            <a:endParaRPr lang="ro-RO"/>
          </a:p>
          <a:p>
            <a:r>
              <a:rPr lang="en-US"/>
              <a:t>Timpurile de stabilire sunt specificate de obicei cu precizii de 0,1% și 0,01% dintr-o treaptă de intrare de 10V.</a:t>
            </a:r>
            <a:endParaRPr lang="ro-RO"/>
          </a:p>
        </p:txBody>
      </p:sp>
      <p:sp>
        <p:nvSpPr>
          <p:cNvPr id="4" name="Date Placeholder 3">
            <a:extLst>
              <a:ext uri="{FF2B5EF4-FFF2-40B4-BE49-F238E27FC236}">
                <a16:creationId xmlns:a16="http://schemas.microsoft.com/office/drawing/2014/main" id="{6D22AB1A-C17E-4C18-B5E6-2D04CD990FB3}"/>
              </a:ext>
            </a:extLst>
          </p:cNvPr>
          <p:cNvSpPr>
            <a:spLocks noGrp="1"/>
          </p:cNvSpPr>
          <p:nvPr>
            <p:ph type="dt" sz="half" idx="10"/>
          </p:nvPr>
        </p:nvSpPr>
        <p:spPr/>
        <p:txBody>
          <a:bodyPr/>
          <a:lstStyle/>
          <a:p>
            <a:fld id="{ABF2B23C-127B-41EC-8B56-401A2BAB4E05}" type="datetime1">
              <a:rPr lang="ro-RO" smtClean="0"/>
              <a:t>13.05.2020</a:t>
            </a:fld>
            <a:endParaRPr lang="ro-RO"/>
          </a:p>
        </p:txBody>
      </p:sp>
      <p:sp>
        <p:nvSpPr>
          <p:cNvPr id="5" name="Footer Placeholder 4">
            <a:extLst>
              <a:ext uri="{FF2B5EF4-FFF2-40B4-BE49-F238E27FC236}">
                <a16:creationId xmlns:a16="http://schemas.microsoft.com/office/drawing/2014/main" id="{492279B2-5C78-4558-93CE-C8BE7C9BCB5C}"/>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EFED7016-0B81-4560-83E6-0EB5B6A9A7D0}"/>
              </a:ext>
            </a:extLst>
          </p:cNvPr>
          <p:cNvSpPr>
            <a:spLocks noGrp="1"/>
          </p:cNvSpPr>
          <p:nvPr>
            <p:ph type="sldNum" sz="quarter" idx="12"/>
          </p:nvPr>
        </p:nvSpPr>
        <p:spPr/>
        <p:txBody>
          <a:bodyPr/>
          <a:lstStyle/>
          <a:p>
            <a:fld id="{AF5D8DD5-2367-47BF-BE85-0E4DD8564336}" type="slidenum">
              <a:rPr lang="ro-RO" smtClean="0"/>
              <a:t>25</a:t>
            </a:fld>
            <a:endParaRPr lang="ro-RO"/>
          </a:p>
        </p:txBody>
      </p:sp>
    </p:spTree>
    <p:extLst>
      <p:ext uri="{BB962C8B-B14F-4D97-AF65-F5344CB8AC3E}">
        <p14:creationId xmlns:p14="http://schemas.microsoft.com/office/powerpoint/2010/main" val="4195987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A6B8-572F-46AD-83C7-1D497A540132}"/>
              </a:ext>
            </a:extLst>
          </p:cNvPr>
          <p:cNvSpPr>
            <a:spLocks noGrp="1"/>
          </p:cNvSpPr>
          <p:nvPr>
            <p:ph type="title"/>
          </p:nvPr>
        </p:nvSpPr>
        <p:spPr/>
        <p:txBody>
          <a:bodyPr/>
          <a:lstStyle/>
          <a:p>
            <a:r>
              <a:rPr lang="ro-RO"/>
              <a:t>Limitări dinamice ale AO</a:t>
            </a:r>
            <a:br>
              <a:rPr lang="ro-RO"/>
            </a:br>
            <a:r>
              <a:rPr lang="ro-RO"/>
              <a:t>Timpul de stabilire, t</a:t>
            </a:r>
            <a:r>
              <a:rPr lang="ro-RO" baseline="-25000"/>
              <a:t>S</a:t>
            </a:r>
            <a:endParaRPr lang="ro-RO"/>
          </a:p>
        </p:txBody>
      </p:sp>
      <p:sp>
        <p:nvSpPr>
          <p:cNvPr id="3" name="Content Placeholder 2">
            <a:extLst>
              <a:ext uri="{FF2B5EF4-FFF2-40B4-BE49-F238E27FC236}">
                <a16:creationId xmlns:a16="http://schemas.microsoft.com/office/drawing/2014/main" id="{C7500D15-8A7B-40AF-B5D2-2B71975B814E}"/>
              </a:ext>
            </a:extLst>
          </p:cNvPr>
          <p:cNvSpPr>
            <a:spLocks noGrp="1"/>
          </p:cNvSpPr>
          <p:nvPr>
            <p:ph idx="1"/>
          </p:nvPr>
        </p:nvSpPr>
        <p:spPr/>
        <p:txBody>
          <a:bodyPr/>
          <a:lstStyle/>
          <a:p>
            <a:r>
              <a:rPr lang="en-US" i="1"/>
              <a:t>t</a:t>
            </a:r>
            <a:r>
              <a:rPr lang="en-US" i="1" baseline="-25000"/>
              <a:t>S</a:t>
            </a:r>
            <a:r>
              <a:rPr lang="en-US"/>
              <a:t> este alcătuit dintr-o întârziere de propagare inițială datorată polilor de ordin superior, urmată de o tranziție limitată de SR până în vecinătatea valorii finale, urmată de o perioadă de recuperare din condiția de suprasarcină asociată cu SR, și în final se stabilește la valoarea de echilibru finală.</a:t>
            </a:r>
            <a:endParaRPr lang="ro-RO"/>
          </a:p>
        </p:txBody>
      </p:sp>
      <p:sp>
        <p:nvSpPr>
          <p:cNvPr id="4" name="Date Placeholder 3">
            <a:extLst>
              <a:ext uri="{FF2B5EF4-FFF2-40B4-BE49-F238E27FC236}">
                <a16:creationId xmlns:a16="http://schemas.microsoft.com/office/drawing/2014/main" id="{914A2318-36E1-48D9-AE35-E0F07176CC08}"/>
              </a:ext>
            </a:extLst>
          </p:cNvPr>
          <p:cNvSpPr>
            <a:spLocks noGrp="1"/>
          </p:cNvSpPr>
          <p:nvPr>
            <p:ph type="dt" sz="half" idx="10"/>
          </p:nvPr>
        </p:nvSpPr>
        <p:spPr/>
        <p:txBody>
          <a:bodyPr/>
          <a:lstStyle/>
          <a:p>
            <a:fld id="{A8CDC603-10DA-4B36-AA8F-35C4E700EDFF}" type="datetime1">
              <a:rPr lang="ro-RO" smtClean="0"/>
              <a:t>13.05.2020</a:t>
            </a:fld>
            <a:endParaRPr lang="ro-RO"/>
          </a:p>
        </p:txBody>
      </p:sp>
      <p:sp>
        <p:nvSpPr>
          <p:cNvPr id="5" name="Footer Placeholder 4">
            <a:extLst>
              <a:ext uri="{FF2B5EF4-FFF2-40B4-BE49-F238E27FC236}">
                <a16:creationId xmlns:a16="http://schemas.microsoft.com/office/drawing/2014/main" id="{75956BBA-54FB-42B2-863F-7AC620BEE06E}"/>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510E6A15-FFD9-4017-9AE6-EC9FB6EE59D1}"/>
              </a:ext>
            </a:extLst>
          </p:cNvPr>
          <p:cNvSpPr>
            <a:spLocks noGrp="1"/>
          </p:cNvSpPr>
          <p:nvPr>
            <p:ph type="sldNum" sz="quarter" idx="12"/>
          </p:nvPr>
        </p:nvSpPr>
        <p:spPr/>
        <p:txBody>
          <a:bodyPr/>
          <a:lstStyle/>
          <a:p>
            <a:fld id="{AF5D8DD5-2367-47BF-BE85-0E4DD8564336}" type="slidenum">
              <a:rPr lang="ro-RO" smtClean="0"/>
              <a:t>26</a:t>
            </a:fld>
            <a:endParaRPr lang="ro-RO"/>
          </a:p>
        </p:txBody>
      </p:sp>
      <p:pic>
        <p:nvPicPr>
          <p:cNvPr id="7" name="Picture 6">
            <a:extLst>
              <a:ext uri="{FF2B5EF4-FFF2-40B4-BE49-F238E27FC236}">
                <a16:creationId xmlns:a16="http://schemas.microsoft.com/office/drawing/2014/main" id="{5B100599-5972-47B9-AF1F-6E40AFBC3259}"/>
              </a:ext>
            </a:extLst>
          </p:cNvPr>
          <p:cNvPicPr>
            <a:picLocks noChangeAspect="1"/>
          </p:cNvPicPr>
          <p:nvPr/>
        </p:nvPicPr>
        <p:blipFill>
          <a:blip r:embed="rId2"/>
          <a:stretch>
            <a:fillRect/>
          </a:stretch>
        </p:blipFill>
        <p:spPr>
          <a:xfrm>
            <a:off x="6065520" y="3437890"/>
            <a:ext cx="5516880" cy="2918460"/>
          </a:xfrm>
          <a:prstGeom prst="rect">
            <a:avLst/>
          </a:prstGeom>
        </p:spPr>
      </p:pic>
    </p:spTree>
    <p:extLst>
      <p:ext uri="{BB962C8B-B14F-4D97-AF65-F5344CB8AC3E}">
        <p14:creationId xmlns:p14="http://schemas.microsoft.com/office/powerpoint/2010/main" val="1510650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D2E5-CB6B-4E53-BB32-218D00D4412C}"/>
              </a:ext>
            </a:extLst>
          </p:cNvPr>
          <p:cNvSpPr>
            <a:spLocks noGrp="1"/>
          </p:cNvSpPr>
          <p:nvPr>
            <p:ph type="title"/>
          </p:nvPr>
        </p:nvSpPr>
        <p:spPr/>
        <p:txBody>
          <a:bodyPr/>
          <a:lstStyle/>
          <a:p>
            <a:r>
              <a:rPr lang="ro-RO"/>
              <a:t>Limitări dinamice ale AO</a:t>
            </a:r>
            <a:br>
              <a:rPr lang="ro-RO"/>
            </a:br>
            <a:r>
              <a:rPr lang="ro-RO"/>
              <a:t>Timpul de stabilire, t</a:t>
            </a:r>
            <a:r>
              <a:rPr lang="ro-RO" baseline="-25000"/>
              <a:t>S</a:t>
            </a:r>
            <a:endParaRPr lang="ro-RO"/>
          </a:p>
        </p:txBody>
      </p:sp>
      <p:sp>
        <p:nvSpPr>
          <p:cNvPr id="3" name="Content Placeholder 2">
            <a:extLst>
              <a:ext uri="{FF2B5EF4-FFF2-40B4-BE49-F238E27FC236}">
                <a16:creationId xmlns:a16="http://schemas.microsoft.com/office/drawing/2014/main" id="{E3A73A2C-87BA-45A2-9239-E79BF27C37B8}"/>
              </a:ext>
            </a:extLst>
          </p:cNvPr>
          <p:cNvSpPr>
            <a:spLocks noGrp="1"/>
          </p:cNvSpPr>
          <p:nvPr>
            <p:ph idx="1"/>
          </p:nvPr>
        </p:nvSpPr>
        <p:spPr/>
        <p:txBody>
          <a:bodyPr>
            <a:normAutofit lnSpcReduction="10000"/>
          </a:bodyPr>
          <a:lstStyle/>
          <a:p>
            <a:r>
              <a:rPr lang="en-US"/>
              <a:t>Pentru a realiza pe deplin capacitățile de timp de stabilire ale AO, trebuie să acorde o atenție adecvată selecției componentelor, aranjamentului și legării lor la masă.</a:t>
            </a:r>
            <a:endParaRPr lang="ro-RO"/>
          </a:p>
          <a:p>
            <a:r>
              <a:rPr lang="en-US"/>
              <a:t>Aceste măsuri include</a:t>
            </a:r>
            <a:endParaRPr lang="ro-RO"/>
          </a:p>
          <a:p>
            <a:pPr lvl="1"/>
            <a:r>
              <a:rPr lang="en-US"/>
              <a:t>păstrarea terminalelor de componente extrem de scurte,</a:t>
            </a:r>
            <a:endParaRPr lang="ro-RO"/>
          </a:p>
          <a:p>
            <a:pPr lvl="1"/>
            <a:r>
              <a:rPr lang="en-US"/>
              <a:t>folosirea de rezistențe cu peliculă metalică,</a:t>
            </a:r>
            <a:endParaRPr lang="ro-RO"/>
          </a:p>
          <a:p>
            <a:pPr lvl="1"/>
            <a:r>
              <a:rPr lang="en-US"/>
              <a:t>orientarea componentele astfel încât să reducă la minimum capacitățile de dispersie și inductanțele dintre conexiuni,</a:t>
            </a:r>
            <a:endParaRPr lang="ro-RO"/>
          </a:p>
          <a:p>
            <a:pPr lvl="1"/>
            <a:r>
              <a:rPr lang="en-US"/>
              <a:t>decuplarea în mod corespunzător a surselor de alimentare și </a:t>
            </a:r>
            <a:endParaRPr lang="ro-RO"/>
          </a:p>
          <a:p>
            <a:pPr lvl="1"/>
            <a:r>
              <a:rPr lang="en-US"/>
              <a:t>realizarea de trasee de masă separate pentru intrare, sarcină și rețeaua de reacție</a:t>
            </a:r>
            <a:r>
              <a:rPr lang="ro-RO"/>
              <a:t>, adică așa numita </a:t>
            </a:r>
            <a:r>
              <a:rPr lang="en-US" b="1">
                <a:solidFill>
                  <a:srgbClr val="FF0000"/>
                </a:solidFill>
              </a:rPr>
              <a:t>masă tip stea</a:t>
            </a:r>
            <a:r>
              <a:rPr lang="en-US"/>
              <a:t>.</a:t>
            </a:r>
            <a:endParaRPr lang="ro-RO"/>
          </a:p>
        </p:txBody>
      </p:sp>
      <p:sp>
        <p:nvSpPr>
          <p:cNvPr id="4" name="Date Placeholder 3">
            <a:extLst>
              <a:ext uri="{FF2B5EF4-FFF2-40B4-BE49-F238E27FC236}">
                <a16:creationId xmlns:a16="http://schemas.microsoft.com/office/drawing/2014/main" id="{ED97ED98-7C9D-4484-8D44-F918B32222F9}"/>
              </a:ext>
            </a:extLst>
          </p:cNvPr>
          <p:cNvSpPr>
            <a:spLocks noGrp="1"/>
          </p:cNvSpPr>
          <p:nvPr>
            <p:ph type="dt" sz="half" idx="10"/>
          </p:nvPr>
        </p:nvSpPr>
        <p:spPr/>
        <p:txBody>
          <a:bodyPr/>
          <a:lstStyle/>
          <a:p>
            <a:fld id="{979627DB-F2EA-46F6-8D52-ADDD9919E5E5}" type="datetime1">
              <a:rPr lang="ro-RO" smtClean="0"/>
              <a:t>13.05.2020</a:t>
            </a:fld>
            <a:endParaRPr lang="ro-RO"/>
          </a:p>
        </p:txBody>
      </p:sp>
      <p:sp>
        <p:nvSpPr>
          <p:cNvPr id="5" name="Footer Placeholder 4">
            <a:extLst>
              <a:ext uri="{FF2B5EF4-FFF2-40B4-BE49-F238E27FC236}">
                <a16:creationId xmlns:a16="http://schemas.microsoft.com/office/drawing/2014/main" id="{5E76720B-057C-4941-ACC8-8C7C71812F34}"/>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6B78D0A6-8445-4A9E-A72E-9C23F296DAAA}"/>
              </a:ext>
            </a:extLst>
          </p:cNvPr>
          <p:cNvSpPr>
            <a:spLocks noGrp="1"/>
          </p:cNvSpPr>
          <p:nvPr>
            <p:ph type="sldNum" sz="quarter" idx="12"/>
          </p:nvPr>
        </p:nvSpPr>
        <p:spPr/>
        <p:txBody>
          <a:bodyPr/>
          <a:lstStyle/>
          <a:p>
            <a:fld id="{AF5D8DD5-2367-47BF-BE85-0E4DD8564336}" type="slidenum">
              <a:rPr lang="ro-RO" smtClean="0"/>
              <a:t>27</a:t>
            </a:fld>
            <a:endParaRPr lang="ro-RO"/>
          </a:p>
        </p:txBody>
      </p:sp>
    </p:spTree>
    <p:extLst>
      <p:ext uri="{BB962C8B-B14F-4D97-AF65-F5344CB8AC3E}">
        <p14:creationId xmlns:p14="http://schemas.microsoft.com/office/powerpoint/2010/main" val="3710543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5E71-396F-41B2-8EE9-3E939FA642C7}"/>
              </a:ext>
            </a:extLst>
          </p:cNvPr>
          <p:cNvSpPr>
            <a:spLocks noGrp="1"/>
          </p:cNvSpPr>
          <p:nvPr>
            <p:ph type="title"/>
          </p:nvPr>
        </p:nvSpPr>
        <p:spPr/>
        <p:txBody>
          <a:bodyPr/>
          <a:lstStyle/>
          <a:p>
            <a:r>
              <a:rPr lang="ro-RO"/>
              <a:t>Limitări dinamice ale AO</a:t>
            </a:r>
            <a:br>
              <a:rPr lang="ro-RO"/>
            </a:br>
            <a:r>
              <a:rPr lang="ro-RO"/>
              <a:t>Timpul de stabilire, t</a:t>
            </a:r>
            <a:r>
              <a:rPr lang="ro-RO" baseline="-25000"/>
              <a:t>S</a:t>
            </a:r>
            <a:endParaRPr lang="ro-RO"/>
          </a:p>
        </p:txBody>
      </p:sp>
      <p:sp>
        <p:nvSpPr>
          <p:cNvPr id="3" name="Content Placeholder 2">
            <a:extLst>
              <a:ext uri="{FF2B5EF4-FFF2-40B4-BE49-F238E27FC236}">
                <a16:creationId xmlns:a16="http://schemas.microsoft.com/office/drawing/2014/main" id="{1A9A9130-0A9D-45FC-9509-EFD532FA612B}"/>
              </a:ext>
            </a:extLst>
          </p:cNvPr>
          <p:cNvSpPr>
            <a:spLocks noGrp="1"/>
          </p:cNvSpPr>
          <p:nvPr>
            <p:ph idx="1"/>
          </p:nvPr>
        </p:nvSpPr>
        <p:spPr/>
        <p:txBody>
          <a:bodyPr/>
          <a:lstStyle/>
          <a:p>
            <a:pPr marL="0" indent="0">
              <a:buNone/>
            </a:pPr>
            <a:r>
              <a:rPr lang="ro-RO"/>
              <a:t>Exemplu de conexiune pentru</a:t>
            </a:r>
            <a:r>
              <a:rPr lang="ro-RO" b="1">
                <a:solidFill>
                  <a:srgbClr val="0070C0"/>
                </a:solidFill>
              </a:rPr>
              <a:t> </a:t>
            </a:r>
            <a:r>
              <a:rPr lang="ro-RO" b="1">
                <a:solidFill>
                  <a:srgbClr val="FF0000"/>
                </a:solidFill>
              </a:rPr>
              <a:t>masă tip stea</a:t>
            </a:r>
            <a:endParaRPr lang="en-US" b="1">
              <a:solidFill>
                <a:srgbClr val="FF0000"/>
              </a:solidFill>
            </a:endParaRPr>
          </a:p>
          <a:p>
            <a:endParaRPr lang="ro-RO"/>
          </a:p>
        </p:txBody>
      </p:sp>
      <p:sp>
        <p:nvSpPr>
          <p:cNvPr id="4" name="Date Placeholder 3">
            <a:extLst>
              <a:ext uri="{FF2B5EF4-FFF2-40B4-BE49-F238E27FC236}">
                <a16:creationId xmlns:a16="http://schemas.microsoft.com/office/drawing/2014/main" id="{01637660-A6C5-4020-891D-363D9A6A1C44}"/>
              </a:ext>
            </a:extLst>
          </p:cNvPr>
          <p:cNvSpPr>
            <a:spLocks noGrp="1"/>
          </p:cNvSpPr>
          <p:nvPr>
            <p:ph type="dt" sz="half" idx="10"/>
          </p:nvPr>
        </p:nvSpPr>
        <p:spPr/>
        <p:txBody>
          <a:bodyPr/>
          <a:lstStyle/>
          <a:p>
            <a:fld id="{448D1563-3598-42E8-A359-1924315AE85E}" type="datetime1">
              <a:rPr lang="ro-RO" smtClean="0"/>
              <a:t>13.05.2020</a:t>
            </a:fld>
            <a:endParaRPr lang="ro-RO"/>
          </a:p>
        </p:txBody>
      </p:sp>
      <p:sp>
        <p:nvSpPr>
          <p:cNvPr id="5" name="Footer Placeholder 4">
            <a:extLst>
              <a:ext uri="{FF2B5EF4-FFF2-40B4-BE49-F238E27FC236}">
                <a16:creationId xmlns:a16="http://schemas.microsoft.com/office/drawing/2014/main" id="{6E06354C-A747-4AA7-B478-9FB66E1D5AF7}"/>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C12FD6BD-B69A-4515-8B67-2FFDAEDF2C78}"/>
              </a:ext>
            </a:extLst>
          </p:cNvPr>
          <p:cNvSpPr>
            <a:spLocks noGrp="1"/>
          </p:cNvSpPr>
          <p:nvPr>
            <p:ph type="sldNum" sz="quarter" idx="12"/>
          </p:nvPr>
        </p:nvSpPr>
        <p:spPr/>
        <p:txBody>
          <a:bodyPr/>
          <a:lstStyle/>
          <a:p>
            <a:fld id="{AF5D8DD5-2367-47BF-BE85-0E4DD8564336}" type="slidenum">
              <a:rPr lang="ro-RO" smtClean="0"/>
              <a:t>28</a:t>
            </a:fld>
            <a:endParaRPr lang="ro-RO"/>
          </a:p>
        </p:txBody>
      </p:sp>
      <p:pic>
        <p:nvPicPr>
          <p:cNvPr id="7" name="Picture 7">
            <a:extLst>
              <a:ext uri="{FF2B5EF4-FFF2-40B4-BE49-F238E27FC236}">
                <a16:creationId xmlns:a16="http://schemas.microsoft.com/office/drawing/2014/main" id="{E14F0CC3-FE74-4575-BAA6-77011175ACBE}"/>
              </a:ext>
            </a:extLst>
          </p:cNvPr>
          <p:cNvPicPr>
            <a:picLocks noChangeAspect="1" noChangeArrowheads="1"/>
          </p:cNvPicPr>
          <p:nvPr/>
        </p:nvPicPr>
        <p:blipFill>
          <a:blip r:embed="rId2"/>
          <a:srcRect/>
          <a:stretch>
            <a:fillRect/>
          </a:stretch>
        </p:blipFill>
        <p:spPr bwMode="auto">
          <a:xfrm>
            <a:off x="2463006" y="2468484"/>
            <a:ext cx="7265988" cy="3787775"/>
          </a:xfrm>
          <a:prstGeom prst="rect">
            <a:avLst/>
          </a:prstGeom>
          <a:noFill/>
          <a:ln w="9525">
            <a:noFill/>
            <a:miter lim="800000"/>
            <a:headEnd/>
            <a:tailEnd/>
          </a:ln>
        </p:spPr>
      </p:pic>
    </p:spTree>
    <p:extLst>
      <p:ext uri="{BB962C8B-B14F-4D97-AF65-F5344CB8AC3E}">
        <p14:creationId xmlns:p14="http://schemas.microsoft.com/office/powerpoint/2010/main" val="277660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normAutofit fontScale="92500"/>
          </a:bodyPr>
          <a:lstStyle/>
          <a:p>
            <a:r>
              <a:rPr lang="en-US"/>
              <a:t>De la descoperirea sa de către Harold S. Black în 1927, </a:t>
            </a:r>
            <a:r>
              <a:rPr lang="en-US" b="1">
                <a:solidFill>
                  <a:srgbClr val="FF0000"/>
                </a:solidFill>
              </a:rPr>
              <a:t>reacția negativă</a:t>
            </a:r>
            <a:r>
              <a:rPr lang="en-US"/>
              <a:t> a devenit un punct forte al electronicii și controlului automat, precum și al altor domenii ale științelor aplicate, cum ar fi modelarea sistemelor biologice.</a:t>
            </a:r>
            <a:endParaRPr lang="ro-RO"/>
          </a:p>
          <a:p>
            <a:r>
              <a:rPr lang="ro-RO"/>
              <a:t>R</a:t>
            </a:r>
            <a:r>
              <a:rPr lang="en-US"/>
              <a:t>eacția negativă are ca rezultat o serie de îmbunătățiri ale performanțelor, cum ar fi stabilizarea câștigului împotriva variațiilor de proces și de mediu, reducerea distorsiunilor care rezultă datorită neliniarității componentelor, datorită lărgimii de bandă și datorită transformărilor de impedanțe.</a:t>
            </a:r>
            <a:endParaRPr lang="ro-RO"/>
          </a:p>
          <a:p>
            <a:r>
              <a:rPr lang="en-US"/>
              <a:t>Aceste avantaje sunt deosebit de uimitoare dacă reacția este aplicată în jurul amplificatoarelor cu câștig foarte mare, </a:t>
            </a:r>
            <a:r>
              <a:rPr lang="ro-RO"/>
              <a:t>așa cum sunt </a:t>
            </a:r>
            <a:r>
              <a:rPr lang="en-US"/>
              <a:t>amplificatoarel</a:t>
            </a:r>
            <a:r>
              <a:rPr lang="ro-RO"/>
              <a:t>e</a:t>
            </a:r>
            <a:r>
              <a:rPr lang="en-US"/>
              <a:t> operaționale.</a:t>
            </a:r>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DF3C9890-E307-48DD-8F7B-63A2CC1C0BE5}"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29</a:t>
            </a:fld>
            <a:endParaRPr lang="ro-RO"/>
          </a:p>
        </p:txBody>
      </p:sp>
    </p:spTree>
    <p:extLst>
      <p:ext uri="{BB962C8B-B14F-4D97-AF65-F5344CB8AC3E}">
        <p14:creationId xmlns:p14="http://schemas.microsoft.com/office/powerpoint/2010/main" val="317890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Răspunsul în buclă deschisă </a:t>
            </a:r>
            <a:r>
              <a:rPr lang="en-US" i="1"/>
              <a:t>a</a:t>
            </a:r>
            <a:r>
              <a:rPr lang="en-US"/>
              <a:t>(</a:t>
            </a:r>
            <a:r>
              <a:rPr lang="en-US" i="1"/>
              <a:t>jf</a:t>
            </a:r>
            <a:r>
              <a:rPr lang="en-US"/>
              <a:t>) al unui AO poate fi destul de complex.</a:t>
            </a:r>
            <a:endParaRPr lang="ro-RO"/>
          </a:p>
          <a:p>
            <a:r>
              <a:rPr lang="ro-RO"/>
              <a:t>N</a:t>
            </a:r>
            <a:r>
              <a:rPr lang="en-US"/>
              <a:t>e limităm la cazul particular, dar cel mai frecvent întâlnit, în care </a:t>
            </a:r>
            <a:r>
              <a:rPr lang="ro-RO"/>
              <a:t>amplificatoarele operaționale</a:t>
            </a:r>
            <a:r>
              <a:rPr lang="en-US"/>
              <a:t> sunt compensa</a:t>
            </a:r>
            <a:r>
              <a:rPr lang="ro-RO"/>
              <a:t>te</a:t>
            </a:r>
            <a:r>
              <a:rPr lang="en-US"/>
              <a:t> intern, adică, AO încorporează pe cip componentele necesare pentru a-și stabiliza comportamentul împotriva oscilațiilor nedorite.</a:t>
            </a:r>
            <a:endParaRPr lang="ro-RO"/>
          </a:p>
          <a:p>
            <a:r>
              <a:rPr lang="en-US"/>
              <a:t>Cele mai multe AO sunt compensate astfel încât răspunsul </a:t>
            </a:r>
            <a:r>
              <a:rPr lang="en-US" i="1"/>
              <a:t>a</a:t>
            </a:r>
            <a:r>
              <a:rPr lang="en-US"/>
              <a:t>(</a:t>
            </a:r>
            <a:r>
              <a:rPr lang="en-US" i="1"/>
              <a:t>jf</a:t>
            </a:r>
            <a:r>
              <a:rPr lang="en-US"/>
              <a:t>) este dominat de un singur pol la frecvență joasă.</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EFCAEBF9-0361-4B8A-AA69-8EC5C625774E}"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3</a:t>
            </a:fld>
            <a:endParaRPr lang="ro-RO"/>
          </a:p>
        </p:txBody>
      </p:sp>
    </p:spTree>
    <p:extLst>
      <p:ext uri="{BB962C8B-B14F-4D97-AF65-F5344CB8AC3E}">
        <p14:creationId xmlns:p14="http://schemas.microsoft.com/office/powerpoint/2010/main" val="1850962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r>
              <a:rPr lang="en-US"/>
              <a:t>Cu toate acestea, reacția negativă vine cu un preț: posibilitatea de oscilație.</a:t>
            </a:r>
            <a:endParaRPr lang="ro-RO"/>
          </a:p>
          <a:p>
            <a:r>
              <a:rPr lang="en-US"/>
              <a:t>În general, oscilația apare atunci când sistemul este capabil să susțină un semnal în jurul buclei, indiferent de semnalul de la intrare.</a:t>
            </a:r>
            <a:endParaRPr lang="ro-RO"/>
          </a:p>
          <a:p>
            <a:r>
              <a:rPr lang="en-US"/>
              <a:t>Pentru ca acest lucru să se întâmple, sistemul trebuie să furnizeze o schimbare de fază suficient de mare în jurul buclei pentru a transforma reacția din negativă în pozitivă și </a:t>
            </a:r>
            <a:r>
              <a:rPr lang="ro-RO"/>
              <a:t>un </a:t>
            </a:r>
            <a:r>
              <a:rPr lang="en-US"/>
              <a:t>câștig al buclei suficient de mare pentru a susține o oscilație la ieșire fără niciun semnal aplicat la intrare.</a:t>
            </a:r>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B641AB9B-0C06-4F5C-9084-95726E11150F}"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30</a:t>
            </a:fld>
            <a:endParaRPr lang="ro-RO"/>
          </a:p>
        </p:txBody>
      </p:sp>
    </p:spTree>
    <p:extLst>
      <p:ext uri="{BB962C8B-B14F-4D97-AF65-F5344CB8AC3E}">
        <p14:creationId xmlns:p14="http://schemas.microsoft.com/office/powerpoint/2010/main" val="848990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normAutofit/>
          </a:bodyPr>
          <a:lstStyle/>
          <a:p>
            <a:r>
              <a:rPr lang="ro-RO"/>
              <a:t>Amplificarea în buclă închisă la </a:t>
            </a:r>
            <a:r>
              <a:rPr lang="ro-RO" b="1">
                <a:solidFill>
                  <a:srgbClr val="FF0000"/>
                </a:solidFill>
              </a:rPr>
              <a:t>circuitul neinversor</a:t>
            </a:r>
            <a:endParaRPr lang="ro-RO"/>
          </a:p>
          <a:p>
            <a:endParaRPr lang="ro-RO"/>
          </a:p>
          <a:p>
            <a:r>
              <a:rPr lang="ro-RO"/>
              <a:t>Amplificarea în buclă închisă la </a:t>
            </a:r>
            <a:r>
              <a:rPr lang="ro-RO" b="1">
                <a:solidFill>
                  <a:srgbClr val="0070C0"/>
                </a:solidFill>
              </a:rPr>
              <a:t>circuitul inversor</a:t>
            </a:r>
            <a:endParaRPr lang="en-US">
              <a:solidFill>
                <a:srgbClr val="0070C0"/>
              </a:solidFill>
            </a:endParaRPr>
          </a:p>
          <a:p>
            <a:endParaRPr lang="ro-RO"/>
          </a:p>
          <a:p>
            <a:r>
              <a:rPr lang="ro-RO"/>
              <a:t>Pentru transmisia pe buclă</a:t>
            </a:r>
            <a:br>
              <a:rPr lang="ro-RO"/>
            </a:br>
            <a:r>
              <a:rPr lang="ro-RO"/>
              <a:t>amplificarea în buclă închisă devine foarte mare</a:t>
            </a:r>
            <a:br>
              <a:rPr lang="ro-RO"/>
            </a:br>
            <a:r>
              <a:rPr lang="ro-RO"/>
              <a:t>şi amplificatorul devin</a:t>
            </a:r>
            <a:r>
              <a:rPr lang="en-US"/>
              <a:t>e</a:t>
            </a:r>
            <a:r>
              <a:rPr lang="ro-RO"/>
              <a:t> instabil.</a:t>
            </a:r>
            <a:endParaRPr lang="en-US"/>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C4A48B3B-8E54-41B6-B44B-D32D41D609F9}"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31</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0721EF5A-084F-4BB7-8F7D-ED33C7EA0B91}"/>
                  </a:ext>
                </a:extLst>
              </p:cNvPr>
              <p:cNvSpPr txBox="1"/>
              <p:nvPr/>
            </p:nvSpPr>
            <p:spPr bwMode="auto">
              <a:xfrm>
                <a:off x="8774636" y="1690688"/>
                <a:ext cx="2942882" cy="838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ro-RO" sz="2000" i="1">
                          <a:solidFill>
                            <a:srgbClr val="000000"/>
                          </a:solidFill>
                          <a:latin typeface="Cambria Math" panose="02040503050406030204" pitchFamily="18" charset="0"/>
                        </a:rPr>
                        <m:t>𝐴</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𝑎</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num>
                        <m:den>
                          <m:r>
                            <a:rPr lang="ro-RO" sz="2000" i="1">
                              <a:solidFill>
                                <a:srgbClr val="000000"/>
                              </a:solidFill>
                              <a:latin typeface="Cambria Math" panose="02040503050406030204" pitchFamily="18" charset="0"/>
                            </a:rPr>
                            <m:t>1+</m:t>
                          </m:r>
                          <m:r>
                            <a:rPr lang="ro-RO" sz="2000" i="1">
                              <a:solidFill>
                                <a:srgbClr val="000000"/>
                              </a:solidFill>
                              <a:latin typeface="Cambria Math" panose="02040503050406030204" pitchFamily="18" charset="0"/>
                            </a:rPr>
                            <m:t>𝑎</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𝑏</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den>
                      </m:f>
                    </m:oMath>
                  </m:oMathPara>
                </a14:m>
                <a:endParaRPr lang="ro-RO" sz="1400"/>
              </a:p>
            </p:txBody>
          </p:sp>
        </mc:Choice>
        <mc:Fallback xmlns="">
          <p:sp>
            <p:nvSpPr>
              <p:cNvPr id="7" name="Object 6">
                <a:extLst>
                  <a:ext uri="{FF2B5EF4-FFF2-40B4-BE49-F238E27FC236}">
                    <a16:creationId xmlns:a16="http://schemas.microsoft.com/office/drawing/2014/main" id="{0721EF5A-084F-4BB7-8F7D-ED33C7EA0B91}"/>
                  </a:ext>
                </a:extLst>
              </p:cNvPr>
              <p:cNvSpPr txBox="1">
                <a:spLocks noRot="1" noChangeAspect="1" noMove="1" noResize="1" noEditPoints="1" noAdjustHandles="1" noChangeArrowheads="1" noChangeShapeType="1" noTextEdit="1"/>
              </p:cNvSpPr>
              <p:nvPr/>
            </p:nvSpPr>
            <p:spPr bwMode="auto">
              <a:xfrm>
                <a:off x="8774636" y="1690688"/>
                <a:ext cx="2942882" cy="838200"/>
              </a:xfrm>
              <a:prstGeom prst="rect">
                <a:avLst/>
              </a:prstGeom>
              <a:blipFill>
                <a:blip r:embed="rId2"/>
                <a:stretch>
                  <a:fillRect/>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453906E5-8257-49E6-9DB5-02C65B900091}"/>
                  </a:ext>
                </a:extLst>
              </p:cNvPr>
              <p:cNvSpPr txBox="1"/>
              <p:nvPr/>
            </p:nvSpPr>
            <p:spPr bwMode="auto">
              <a:xfrm>
                <a:off x="8461088" y="2722031"/>
                <a:ext cx="3341271" cy="9144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ro-RO" sz="2000" i="1">
                          <a:solidFill>
                            <a:srgbClr val="000000"/>
                          </a:solidFill>
                          <a:latin typeface="Cambria Math" panose="02040503050406030204" pitchFamily="18" charset="0"/>
                        </a:rPr>
                        <m:t>𝐴</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[1−</m:t>
                          </m:r>
                          <m:r>
                            <a:rPr lang="ro-RO" sz="2000" i="1">
                              <a:solidFill>
                                <a:srgbClr val="000000"/>
                              </a:solidFill>
                              <a:latin typeface="Cambria Math" panose="02040503050406030204" pitchFamily="18" charset="0"/>
                            </a:rPr>
                            <m:t>𝑏</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𝑎</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num>
                        <m:den>
                          <m:r>
                            <a:rPr lang="ro-RO" sz="2000" i="1">
                              <a:solidFill>
                                <a:srgbClr val="000000"/>
                              </a:solidFill>
                              <a:latin typeface="Cambria Math" panose="02040503050406030204" pitchFamily="18" charset="0"/>
                            </a:rPr>
                            <m:t>1+</m:t>
                          </m:r>
                          <m:r>
                            <a:rPr lang="ro-RO" sz="2000" i="1">
                              <a:solidFill>
                                <a:srgbClr val="000000"/>
                              </a:solidFill>
                              <a:latin typeface="Cambria Math" panose="02040503050406030204" pitchFamily="18" charset="0"/>
                            </a:rPr>
                            <m:t>𝑎</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𝑏</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den>
                      </m:f>
                    </m:oMath>
                  </m:oMathPara>
                </a14:m>
                <a:endParaRPr lang="ro-RO" sz="2000"/>
              </a:p>
            </p:txBody>
          </p:sp>
        </mc:Choice>
        <mc:Fallback xmlns="">
          <p:sp>
            <p:nvSpPr>
              <p:cNvPr id="10" name="Object 9">
                <a:extLst>
                  <a:ext uri="{FF2B5EF4-FFF2-40B4-BE49-F238E27FC236}">
                    <a16:creationId xmlns:a16="http://schemas.microsoft.com/office/drawing/2014/main" id="{453906E5-8257-49E6-9DB5-02C65B900091}"/>
                  </a:ext>
                </a:extLst>
              </p:cNvPr>
              <p:cNvSpPr txBox="1">
                <a:spLocks noRot="1" noChangeAspect="1" noMove="1" noResize="1" noEditPoints="1" noAdjustHandles="1" noChangeArrowheads="1" noChangeShapeType="1" noTextEdit="1"/>
              </p:cNvSpPr>
              <p:nvPr/>
            </p:nvSpPr>
            <p:spPr bwMode="auto">
              <a:xfrm>
                <a:off x="8461088" y="2722031"/>
                <a:ext cx="3341271" cy="914400"/>
              </a:xfrm>
              <a:prstGeom prst="rect">
                <a:avLst/>
              </a:prstGeom>
              <a:blipFill>
                <a:blip r:embed="rId3"/>
                <a:stretch>
                  <a:fillRect/>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3" name="Object 12">
                <a:extLst>
                  <a:ext uri="{FF2B5EF4-FFF2-40B4-BE49-F238E27FC236}">
                    <a16:creationId xmlns:a16="http://schemas.microsoft.com/office/drawing/2014/main" id="{8BDDD723-9759-4ADA-B6BE-67FE2C6E822F}"/>
                  </a:ext>
                </a:extLst>
              </p:cNvPr>
              <p:cNvSpPr txBox="1"/>
              <p:nvPr/>
            </p:nvSpPr>
            <p:spPr bwMode="auto">
              <a:xfrm>
                <a:off x="5209888" y="3900340"/>
                <a:ext cx="3251200" cy="4064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ro-RO" sz="2000" i="1">
                          <a:solidFill>
                            <a:srgbClr val="000000"/>
                          </a:solidFill>
                          <a:latin typeface="Cambria Math" panose="02040503050406030204" pitchFamily="18" charset="0"/>
                        </a:rPr>
                        <m:t>𝑇</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𝑎</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𝑏</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𝑗</m:t>
                      </m:r>
                      <m:r>
                        <a:rPr lang="ro-RO" sz="2000" i="1">
                          <a:solidFill>
                            <a:srgbClr val="000000"/>
                          </a:solidFill>
                          <a:latin typeface="Cambria Math" panose="02040503050406030204" pitchFamily="18" charset="0"/>
                        </a:rPr>
                        <m:t>𝜔</m:t>
                      </m:r>
                      <m:r>
                        <a:rPr lang="ro-RO" sz="2000" i="1">
                          <a:solidFill>
                            <a:srgbClr val="000000"/>
                          </a:solidFill>
                          <a:latin typeface="Cambria Math" panose="02040503050406030204" pitchFamily="18" charset="0"/>
                        </a:rPr>
                        <m:t>)=−1</m:t>
                      </m:r>
                    </m:oMath>
                  </m:oMathPara>
                </a14:m>
                <a:endParaRPr lang="ro-RO" sz="2000"/>
              </a:p>
            </p:txBody>
          </p:sp>
        </mc:Choice>
        <mc:Fallback xmlns="">
          <p:sp>
            <p:nvSpPr>
              <p:cNvPr id="13" name="Object 12">
                <a:extLst>
                  <a:ext uri="{FF2B5EF4-FFF2-40B4-BE49-F238E27FC236}">
                    <a16:creationId xmlns:a16="http://schemas.microsoft.com/office/drawing/2014/main" id="{8BDDD723-9759-4ADA-B6BE-67FE2C6E822F}"/>
                  </a:ext>
                </a:extLst>
              </p:cNvPr>
              <p:cNvSpPr txBox="1">
                <a:spLocks noRot="1" noChangeAspect="1" noMove="1" noResize="1" noEditPoints="1" noAdjustHandles="1" noChangeArrowheads="1" noChangeShapeType="1" noTextEdit="1"/>
              </p:cNvSpPr>
              <p:nvPr/>
            </p:nvSpPr>
            <p:spPr bwMode="auto">
              <a:xfrm>
                <a:off x="5209888" y="3900340"/>
                <a:ext cx="3251200" cy="406400"/>
              </a:xfrm>
              <a:prstGeom prst="rect">
                <a:avLst/>
              </a:prstGeom>
              <a:blipFill>
                <a:blip r:embed="rId4"/>
                <a:stretch>
                  <a:fillRect b="-13636"/>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6" name="Object 15">
                <a:extLst>
                  <a:ext uri="{FF2B5EF4-FFF2-40B4-BE49-F238E27FC236}">
                    <a16:creationId xmlns:a16="http://schemas.microsoft.com/office/drawing/2014/main" id="{D7864D75-960B-46A5-BAD3-B57EA4AC4CB3}"/>
                  </a:ext>
                </a:extLst>
              </p:cNvPr>
              <p:cNvSpPr txBox="1"/>
              <p:nvPr/>
            </p:nvSpPr>
            <p:spPr bwMode="auto">
              <a:xfrm>
                <a:off x="8153400" y="4306740"/>
                <a:ext cx="1497950" cy="43161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ro-RO" sz="2000" i="1">
                          <a:solidFill>
                            <a:srgbClr val="000000"/>
                          </a:solidFill>
                          <a:latin typeface="Cambria Math" panose="02040503050406030204" pitchFamily="18" charset="0"/>
                        </a:rPr>
                        <m:t>𝐴</m:t>
                      </m:r>
                      <m:d>
                        <m:dPr>
                          <m:ctrlPr>
                            <a:rPr lang="ro-RO" sz="2000" i="1">
                              <a:solidFill>
                                <a:srgbClr val="000000"/>
                              </a:solidFill>
                              <a:latin typeface="Cambria Math" panose="02040503050406030204" pitchFamily="18" charset="0"/>
                            </a:rPr>
                          </m:ctrlPr>
                        </m:dPr>
                        <m:e>
                          <m:r>
                            <a:rPr lang="ro-RO" sz="2000" i="1">
                              <a:solidFill>
                                <a:srgbClr val="000000"/>
                              </a:solidFill>
                              <a:latin typeface="Cambria Math" panose="02040503050406030204" pitchFamily="18" charset="0"/>
                            </a:rPr>
                            <m:t>𝑗</m:t>
                          </m:r>
                          <m:r>
                            <m:rPr>
                              <m:sty m:val="p"/>
                            </m:rPr>
                            <a:rPr lang="ro-RO" sz="2000" i="1">
                              <a:solidFill>
                                <a:srgbClr val="000000"/>
                              </a:solidFill>
                              <a:latin typeface="Cambria Math" panose="02040503050406030204" pitchFamily="18" charset="0"/>
                            </a:rPr>
                            <m:t>ω</m:t>
                          </m:r>
                        </m:e>
                      </m:d>
                      <m:r>
                        <a:rPr lang="ro-RO" sz="2000" i="1">
                          <a:solidFill>
                            <a:srgbClr val="000000"/>
                          </a:solidFill>
                          <a:latin typeface="Cambria Math" panose="02040503050406030204" pitchFamily="18" charset="0"/>
                        </a:rPr>
                        <m:t>→∞</m:t>
                      </m:r>
                    </m:oMath>
                  </m:oMathPara>
                </a14:m>
                <a:endParaRPr lang="ro-RO" sz="2000"/>
              </a:p>
            </p:txBody>
          </p:sp>
        </mc:Choice>
        <mc:Fallback xmlns="">
          <p:sp>
            <p:nvSpPr>
              <p:cNvPr id="16" name="Object 15">
                <a:extLst>
                  <a:ext uri="{FF2B5EF4-FFF2-40B4-BE49-F238E27FC236}">
                    <a16:creationId xmlns:a16="http://schemas.microsoft.com/office/drawing/2014/main" id="{D7864D75-960B-46A5-BAD3-B57EA4AC4CB3}"/>
                  </a:ext>
                </a:extLst>
              </p:cNvPr>
              <p:cNvSpPr txBox="1">
                <a:spLocks noRot="1" noChangeAspect="1" noMove="1" noResize="1" noEditPoints="1" noAdjustHandles="1" noChangeArrowheads="1" noChangeShapeType="1" noTextEdit="1"/>
              </p:cNvSpPr>
              <p:nvPr/>
            </p:nvSpPr>
            <p:spPr bwMode="auto">
              <a:xfrm>
                <a:off x="8153400" y="4306740"/>
                <a:ext cx="1497950" cy="431612"/>
              </a:xfrm>
              <a:prstGeom prst="rect">
                <a:avLst/>
              </a:prstGeom>
              <a:blipFill>
                <a:blip r:embed="rId5"/>
                <a:stretch>
                  <a:fillRect b="-5634"/>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93008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r>
              <a:rPr lang="ro-RO"/>
              <a:t>Stabilitatea circuitelor poate fi studiată cu ajutorul caracteristicilor Bode</a:t>
            </a:r>
          </a:p>
          <a:p>
            <a:r>
              <a:rPr lang="en-US"/>
              <a:t>Se utili</a:t>
            </a:r>
            <a:r>
              <a:rPr lang="ro-RO"/>
              <a:t>zează notaţiile:</a:t>
            </a:r>
          </a:p>
          <a:p>
            <a:pPr lvl="1"/>
            <a:r>
              <a:rPr lang="ro-RO">
                <a:sym typeface="Symbol" pitchFamily="18" charset="2"/>
              </a:rPr>
              <a:t></a:t>
            </a:r>
            <a:r>
              <a:rPr lang="ro-RO" baseline="-25000"/>
              <a:t>a</a:t>
            </a:r>
            <a:r>
              <a:rPr lang="ro-RO"/>
              <a:t> faza amplificării în buclă deschisă;</a:t>
            </a:r>
          </a:p>
          <a:p>
            <a:pPr lvl="1"/>
            <a:r>
              <a:rPr lang="ro-RO">
                <a:sym typeface="Symbol" pitchFamily="18" charset="2"/>
              </a:rPr>
              <a:t></a:t>
            </a:r>
            <a:r>
              <a:rPr lang="ro-RO" baseline="-25000"/>
              <a:t>1/b</a:t>
            </a:r>
            <a:r>
              <a:rPr lang="ro-RO"/>
              <a:t> faza inversului factorului de reacţie.</a:t>
            </a:r>
          </a:p>
          <a:p>
            <a:r>
              <a:rPr lang="ro-RO"/>
              <a:t>Dacă se utilizează reprezentarea sub forma exponenţială a numerelor complexe, condiţia critică </a:t>
            </a:r>
            <a:r>
              <a:rPr lang="ro-RO" b="1">
                <a:solidFill>
                  <a:srgbClr val="FF0000"/>
                </a:solidFill>
              </a:rPr>
              <a:t>T(j</a:t>
            </a:r>
            <a:r>
              <a:rPr lang="ro-RO" b="1">
                <a:solidFill>
                  <a:srgbClr val="FF0000"/>
                </a:solidFill>
                <a:sym typeface="Symbol" pitchFamily="18" charset="2"/>
              </a:rPr>
              <a:t></a:t>
            </a:r>
            <a:r>
              <a:rPr lang="ro-RO" b="1">
                <a:solidFill>
                  <a:srgbClr val="FF0000"/>
                </a:solidFill>
              </a:rPr>
              <a:t>)=-1</a:t>
            </a:r>
            <a:r>
              <a:rPr lang="ro-RO"/>
              <a:t> se scrie:</a:t>
            </a:r>
            <a:endParaRPr lang="en-US"/>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BBA5D1A6-3964-48AC-B7F1-4EB9DD0A817F}"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32</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E6FFD62A-C088-4304-B4C6-7B0E2341160E}"/>
                  </a:ext>
                </a:extLst>
              </p:cNvPr>
              <p:cNvSpPr txBox="1"/>
              <p:nvPr/>
            </p:nvSpPr>
            <p:spPr bwMode="auto">
              <a:xfrm>
                <a:off x="2914912" y="5056171"/>
                <a:ext cx="6362176" cy="5080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𝑇</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𝑇</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e>
                      </m:d>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𝑗</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𝑇</m:t>
                              </m:r>
                            </m:sub>
                          </m:sSub>
                        </m:sup>
                      </m:sSup>
                      <m:r>
                        <a:rPr lang="ro-RO" sz="2400" i="1">
                          <a:solidFill>
                            <a:srgbClr val="000000"/>
                          </a:solidFill>
                          <a:latin typeface="Cambria Math" panose="02040503050406030204" pitchFamily="18" charset="0"/>
                        </a:rPr>
                        <m:t>=1⋅</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𝜋</m:t>
                          </m:r>
                        </m:sup>
                      </m:sSup>
                    </m:oMath>
                  </m:oMathPara>
                </a14:m>
                <a:endParaRPr lang="ro-RO" sz="2400"/>
              </a:p>
            </p:txBody>
          </p:sp>
        </mc:Choice>
        <mc:Fallback xmlns="">
          <p:sp>
            <p:nvSpPr>
              <p:cNvPr id="7" name="Object 6">
                <a:extLst>
                  <a:ext uri="{FF2B5EF4-FFF2-40B4-BE49-F238E27FC236}">
                    <a16:creationId xmlns:a16="http://schemas.microsoft.com/office/drawing/2014/main" id="{E6FFD62A-C088-4304-B4C6-7B0E2341160E}"/>
                  </a:ext>
                </a:extLst>
              </p:cNvPr>
              <p:cNvSpPr txBox="1">
                <a:spLocks noRot="1" noChangeAspect="1" noMove="1" noResize="1" noEditPoints="1" noAdjustHandles="1" noChangeArrowheads="1" noChangeShapeType="1" noTextEdit="1"/>
              </p:cNvSpPr>
              <p:nvPr/>
            </p:nvSpPr>
            <p:spPr bwMode="auto">
              <a:xfrm>
                <a:off x="2914912" y="5056171"/>
                <a:ext cx="6362176" cy="508000"/>
              </a:xfrm>
              <a:prstGeom prst="rect">
                <a:avLst/>
              </a:prstGeom>
              <a:blipFill>
                <a:blip r:embed="rId2"/>
                <a:stretch>
                  <a:fillRect l="-192" b="-8333"/>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2540084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r>
              <a:rPr lang="ro-RO"/>
              <a:t>de unde                                     sau</a:t>
            </a:r>
            <a:br>
              <a:rPr lang="ro-RO"/>
            </a:br>
            <a:br>
              <a:rPr lang="ro-RO"/>
            </a:br>
            <a:r>
              <a:rPr lang="ro-RO"/>
              <a:t>și putem evidenția cele 2 condiții în situația critică </a:t>
            </a:r>
            <a:r>
              <a:rPr lang="ro-RO" b="1">
                <a:solidFill>
                  <a:srgbClr val="FF0000"/>
                </a:solidFill>
              </a:rPr>
              <a:t>T(j</a:t>
            </a:r>
            <a:r>
              <a:rPr lang="ro-RO" b="1">
                <a:solidFill>
                  <a:srgbClr val="FF0000"/>
                </a:solidFill>
                <a:sym typeface="Symbol" pitchFamily="18" charset="2"/>
              </a:rPr>
              <a:t></a:t>
            </a:r>
            <a:r>
              <a:rPr lang="ro-RO" b="1">
                <a:solidFill>
                  <a:srgbClr val="FF0000"/>
                </a:solidFill>
              </a:rPr>
              <a:t>)=-1</a:t>
            </a:r>
            <a:r>
              <a:rPr lang="ro-RO"/>
              <a:t>:</a:t>
            </a:r>
            <a:endParaRPr lang="ro-RO" b="1"/>
          </a:p>
          <a:p>
            <a:r>
              <a:rPr lang="ro-RO" b="1">
                <a:solidFill>
                  <a:srgbClr val="0070C0"/>
                </a:solidFill>
              </a:rPr>
              <a:t>Condiţia de amplitudine</a:t>
            </a:r>
            <a:r>
              <a:rPr lang="ro-RO">
                <a:solidFill>
                  <a:srgbClr val="0070C0"/>
                </a:solidFill>
              </a:rPr>
              <a:t> </a:t>
            </a:r>
            <a:r>
              <a:rPr lang="ro-RO"/>
              <a:t>în situaţia critică:</a:t>
            </a:r>
          </a:p>
          <a:p>
            <a:endParaRPr lang="ro-RO"/>
          </a:p>
          <a:p>
            <a:endParaRPr lang="ro-RO" b="1">
              <a:solidFill>
                <a:srgbClr val="0070C0"/>
              </a:solidFill>
            </a:endParaRPr>
          </a:p>
          <a:p>
            <a:r>
              <a:rPr lang="ro-RO" b="1">
                <a:solidFill>
                  <a:srgbClr val="0070C0"/>
                </a:solidFill>
              </a:rPr>
              <a:t>Condiţia de fază</a:t>
            </a:r>
            <a:r>
              <a:rPr lang="ro-RO">
                <a:solidFill>
                  <a:srgbClr val="0070C0"/>
                </a:solidFill>
              </a:rPr>
              <a:t> </a:t>
            </a:r>
            <a:r>
              <a:rPr lang="ro-RO"/>
              <a:t>în situaţia critică:</a:t>
            </a:r>
            <a:endParaRPr lang="en-US"/>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15B1F371-C339-4C37-A03E-816F8C9F8814}"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33</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3A019D3D-865B-4D52-9924-AD53F73E50AD}"/>
                  </a:ext>
                </a:extLst>
              </p:cNvPr>
              <p:cNvSpPr txBox="1"/>
              <p:nvPr/>
            </p:nvSpPr>
            <p:spPr bwMode="auto">
              <a:xfrm>
                <a:off x="2432115" y="1646238"/>
                <a:ext cx="2985155" cy="838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den>
                      </m:f>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𝜋</m:t>
                          </m:r>
                        </m:sup>
                      </m:sSup>
                    </m:oMath>
                  </m:oMathPara>
                </a14:m>
                <a:endParaRPr lang="ro-RO" sz="2400"/>
              </a:p>
            </p:txBody>
          </p:sp>
        </mc:Choice>
        <mc:Fallback xmlns="">
          <p:sp>
            <p:nvSpPr>
              <p:cNvPr id="7" name="Object 6">
                <a:extLst>
                  <a:ext uri="{FF2B5EF4-FFF2-40B4-BE49-F238E27FC236}">
                    <a16:creationId xmlns:a16="http://schemas.microsoft.com/office/drawing/2014/main" id="{3A019D3D-865B-4D52-9924-AD53F73E50AD}"/>
                  </a:ext>
                </a:extLst>
              </p:cNvPr>
              <p:cNvSpPr txBox="1">
                <a:spLocks noRot="1" noChangeAspect="1" noMove="1" noResize="1" noEditPoints="1" noAdjustHandles="1" noChangeArrowheads="1" noChangeShapeType="1" noTextEdit="1"/>
              </p:cNvSpPr>
              <p:nvPr/>
            </p:nvSpPr>
            <p:spPr bwMode="auto">
              <a:xfrm>
                <a:off x="2432115" y="1646238"/>
                <a:ext cx="2985155" cy="838200"/>
              </a:xfrm>
              <a:prstGeom prst="rect">
                <a:avLst/>
              </a:prstGeom>
              <a:blipFill>
                <a:blip r:embed="rId2"/>
                <a:stretch>
                  <a:fillRect/>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6">
                <a:extLst>
                  <a:ext uri="{FF2B5EF4-FFF2-40B4-BE49-F238E27FC236}">
                    <a16:creationId xmlns:a16="http://schemas.microsoft.com/office/drawing/2014/main" id="{2F884E3C-1A7E-4BCE-9321-F70E9FB6415D}"/>
                  </a:ext>
                </a:extLst>
              </p:cNvPr>
              <p:cNvSpPr txBox="1"/>
              <p:nvPr/>
            </p:nvSpPr>
            <p:spPr bwMode="auto">
              <a:xfrm>
                <a:off x="9158206" y="501052"/>
                <a:ext cx="2534959" cy="630164"/>
              </a:xfrm>
              <a:prstGeom prst="rect">
                <a:avLst/>
              </a:prstGeom>
              <a:no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r>
                        <a:rPr lang="ro-RO" i="1" smtClean="0">
                          <a:solidFill>
                            <a:srgbClr val="000000"/>
                          </a:solidFill>
                          <a:latin typeface="Cambria Math" panose="02040503050406030204" pitchFamily="18" charset="0"/>
                        </a:rPr>
                        <m:t>𝑇</m:t>
                      </m:r>
                      <m:d>
                        <m:dPr>
                          <m:ctrlPr>
                            <a:rPr lang="ro-RO" i="1">
                              <a:solidFill>
                                <a:srgbClr val="000000"/>
                              </a:solidFill>
                              <a:latin typeface="Cambria Math" panose="02040503050406030204" pitchFamily="18" charset="0"/>
                            </a:rPr>
                          </m:ctrlPr>
                        </m:dPr>
                        <m:e>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𝜔</m:t>
                          </m:r>
                        </m:e>
                      </m:d>
                      <m:r>
                        <a:rPr lang="ro-RO" i="1">
                          <a:solidFill>
                            <a:srgbClr val="000000"/>
                          </a:solidFill>
                          <a:latin typeface="Cambria Math" panose="02040503050406030204" pitchFamily="18" charset="0"/>
                        </a:rPr>
                        <m:t>=</m:t>
                      </m:r>
                      <m:r>
                        <a:rPr lang="ro-RO" i="1">
                          <a:solidFill>
                            <a:srgbClr val="000000"/>
                          </a:solidFill>
                          <a:latin typeface="Cambria Math" panose="02040503050406030204" pitchFamily="18" charset="0"/>
                        </a:rPr>
                        <m:t>𝑎</m:t>
                      </m:r>
                      <m:d>
                        <m:dPr>
                          <m:ctrlPr>
                            <a:rPr lang="ro-RO" i="1">
                              <a:solidFill>
                                <a:srgbClr val="000000"/>
                              </a:solidFill>
                              <a:latin typeface="Cambria Math" panose="02040503050406030204" pitchFamily="18" charset="0"/>
                            </a:rPr>
                          </m:ctrlPr>
                        </m:dPr>
                        <m:e>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𝜔</m:t>
                          </m:r>
                        </m:e>
                      </m:d>
                      <m:r>
                        <a:rPr lang="ro-RO" i="1">
                          <a:solidFill>
                            <a:srgbClr val="000000"/>
                          </a:solidFill>
                          <a:latin typeface="Cambria Math" panose="02040503050406030204" pitchFamily="18" charset="0"/>
                        </a:rPr>
                        <m:t>𝑏</m:t>
                      </m:r>
                      <m:d>
                        <m:dPr>
                          <m:ctrlPr>
                            <a:rPr lang="ro-RO" i="1">
                              <a:solidFill>
                                <a:srgbClr val="000000"/>
                              </a:solidFill>
                              <a:latin typeface="Cambria Math" panose="02040503050406030204" pitchFamily="18" charset="0"/>
                            </a:rPr>
                          </m:ctrlPr>
                        </m:dPr>
                        <m:e>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𝜔</m:t>
                          </m:r>
                        </m:e>
                      </m:d>
                      <m:r>
                        <a:rPr lang="ro-RO" i="1">
                          <a:solidFill>
                            <a:srgbClr val="000000"/>
                          </a:solidFill>
                          <a:latin typeface="Cambria Math" panose="02040503050406030204" pitchFamily="18" charset="0"/>
                        </a:rPr>
                        <m:t>=</m:t>
                      </m:r>
                    </m:oMath>
                  </m:oMathPara>
                </a14:m>
                <a:endParaRPr lang="ro-RO" i="1">
                  <a:solidFill>
                    <a:srgbClr val="000000"/>
                  </a:solidFill>
                  <a:latin typeface="Cambria Math" panose="02040503050406030204" pitchFamily="18" charset="0"/>
                </a:endParaRPr>
              </a:p>
              <a:p>
                <a:r>
                  <a:rPr lang="ro-RO">
                    <a:solidFill>
                      <a:srgbClr val="000000"/>
                    </a:solidFill>
                  </a:rPr>
                  <a:t>=</a:t>
                </a:r>
                <a14:m>
                  <m:oMath xmlns:m="http://schemas.openxmlformats.org/officeDocument/2006/math">
                    <m:d>
                      <m:dPr>
                        <m:begChr m:val="|"/>
                        <m:endChr m:val="|"/>
                        <m:ctrlPr>
                          <a:rPr lang="ro-RO" i="1">
                            <a:solidFill>
                              <a:srgbClr val="000000"/>
                            </a:solidFill>
                            <a:latin typeface="Cambria Math" panose="02040503050406030204" pitchFamily="18" charset="0"/>
                          </a:rPr>
                        </m:ctrlPr>
                      </m:dPr>
                      <m:e>
                        <m:r>
                          <a:rPr lang="ro-RO" i="1">
                            <a:solidFill>
                              <a:srgbClr val="000000"/>
                            </a:solidFill>
                            <a:latin typeface="Cambria Math" panose="02040503050406030204" pitchFamily="18" charset="0"/>
                          </a:rPr>
                          <m:t>𝑇</m:t>
                        </m:r>
                        <m:r>
                          <a:rPr lang="ro-RO" i="1">
                            <a:solidFill>
                              <a:srgbClr val="000000"/>
                            </a:solidFill>
                            <a:latin typeface="Cambria Math" panose="02040503050406030204" pitchFamily="18" charset="0"/>
                          </a:rPr>
                          <m:t>(</m:t>
                        </m:r>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𝜔</m:t>
                        </m:r>
                        <m:r>
                          <a:rPr lang="ro-RO" i="1">
                            <a:solidFill>
                              <a:srgbClr val="000000"/>
                            </a:solidFill>
                            <a:latin typeface="Cambria Math" panose="02040503050406030204" pitchFamily="18" charset="0"/>
                          </a:rPr>
                          <m:t>)</m:t>
                        </m:r>
                      </m:e>
                    </m:d>
                    <m:sSup>
                      <m:sSupPr>
                        <m:ctrlPr>
                          <a:rPr lang="ro-RO" i="1">
                            <a:solidFill>
                              <a:srgbClr val="000000"/>
                            </a:solidFill>
                            <a:latin typeface="Cambria Math" panose="02040503050406030204" pitchFamily="18" charset="0"/>
                          </a:rPr>
                        </m:ctrlPr>
                      </m:sSupPr>
                      <m:e>
                        <m:r>
                          <a:rPr lang="ro-RO" i="1">
                            <a:solidFill>
                              <a:srgbClr val="000000"/>
                            </a:solidFill>
                            <a:latin typeface="Cambria Math" panose="02040503050406030204" pitchFamily="18" charset="0"/>
                          </a:rPr>
                          <m:t>𝑒</m:t>
                        </m:r>
                      </m:e>
                      <m:sup>
                        <m:r>
                          <a:rPr lang="ro-RO" i="1">
                            <a:solidFill>
                              <a:srgbClr val="000000"/>
                            </a:solidFill>
                            <a:latin typeface="Cambria Math" panose="02040503050406030204" pitchFamily="18" charset="0"/>
                          </a:rPr>
                          <m:t>𝑗</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𝜑</m:t>
                            </m:r>
                          </m:e>
                          <m:sub>
                            <m:r>
                              <a:rPr lang="ro-RO" i="1">
                                <a:solidFill>
                                  <a:srgbClr val="000000"/>
                                </a:solidFill>
                                <a:latin typeface="Cambria Math" panose="02040503050406030204" pitchFamily="18" charset="0"/>
                              </a:rPr>
                              <m:t>𝑇</m:t>
                            </m:r>
                          </m:sub>
                        </m:sSub>
                      </m:sup>
                    </m:sSup>
                    <m:r>
                      <a:rPr lang="ro-RO" i="1">
                        <a:solidFill>
                          <a:srgbClr val="000000"/>
                        </a:solidFill>
                        <a:latin typeface="Cambria Math" panose="02040503050406030204" pitchFamily="18" charset="0"/>
                      </a:rPr>
                      <m:t>=1⋅</m:t>
                    </m:r>
                    <m:sSup>
                      <m:sSupPr>
                        <m:ctrlPr>
                          <a:rPr lang="ro-RO" i="1">
                            <a:solidFill>
                              <a:srgbClr val="000000"/>
                            </a:solidFill>
                            <a:latin typeface="Cambria Math" panose="02040503050406030204" pitchFamily="18" charset="0"/>
                          </a:rPr>
                        </m:ctrlPr>
                      </m:sSupPr>
                      <m:e>
                        <m:r>
                          <a:rPr lang="ro-RO" i="1">
                            <a:solidFill>
                              <a:srgbClr val="000000"/>
                            </a:solidFill>
                            <a:latin typeface="Cambria Math" panose="02040503050406030204" pitchFamily="18" charset="0"/>
                          </a:rPr>
                          <m:t>𝑒</m:t>
                        </m:r>
                      </m:e>
                      <m:sup>
                        <m:r>
                          <a:rPr lang="ro-RO" i="1">
                            <a:solidFill>
                              <a:srgbClr val="000000"/>
                            </a:solidFill>
                            <a:latin typeface="Cambria Math" panose="02040503050406030204" pitchFamily="18" charset="0"/>
                          </a:rPr>
                          <m:t>−</m:t>
                        </m:r>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𝜋</m:t>
                        </m:r>
                      </m:sup>
                    </m:sSup>
                  </m:oMath>
                </a14:m>
                <a:endParaRPr lang="ro-RO"/>
              </a:p>
            </p:txBody>
          </p:sp>
        </mc:Choice>
        <mc:Fallback xmlns="">
          <p:sp>
            <p:nvSpPr>
              <p:cNvPr id="10" name="Object 6">
                <a:extLst>
                  <a:ext uri="{FF2B5EF4-FFF2-40B4-BE49-F238E27FC236}">
                    <a16:creationId xmlns:a16="http://schemas.microsoft.com/office/drawing/2014/main" id="{2F884E3C-1A7E-4BCE-9321-F70E9FB6415D}"/>
                  </a:ext>
                </a:extLst>
              </p:cNvPr>
              <p:cNvSpPr txBox="1">
                <a:spLocks noRot="1" noChangeAspect="1" noMove="1" noResize="1" noEditPoints="1" noAdjustHandles="1" noChangeArrowheads="1" noChangeShapeType="1" noTextEdit="1"/>
              </p:cNvSpPr>
              <p:nvPr/>
            </p:nvSpPr>
            <p:spPr bwMode="auto">
              <a:xfrm>
                <a:off x="9158206" y="501052"/>
                <a:ext cx="2534959" cy="630164"/>
              </a:xfrm>
              <a:prstGeom prst="rect">
                <a:avLst/>
              </a:prstGeom>
              <a:blipFill>
                <a:blip r:embed="rId3"/>
                <a:stretch>
                  <a:fillRect l="-1675" b="-16981"/>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0E461ABF-D908-4636-94E8-A68881C28F58}"/>
                  </a:ext>
                </a:extLst>
              </p:cNvPr>
              <p:cNvSpPr txBox="1"/>
              <p:nvPr/>
            </p:nvSpPr>
            <p:spPr bwMode="auto">
              <a:xfrm>
                <a:off x="5963239" y="1580693"/>
                <a:ext cx="5132109" cy="9144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e>
                      </m:d>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𝑗</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sup>
                      </m:sSup>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den>
                          </m:f>
                        </m:e>
                      </m:d>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𝑗</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𝑏</m:t>
                              </m:r>
                            </m:sub>
                          </m:sSub>
                        </m:sup>
                      </m:sSup>
                      <m:r>
                        <a:rPr lang="ro-RO" sz="2400" i="1">
                          <a:solidFill>
                            <a:srgbClr val="000000"/>
                          </a:solidFill>
                          <a:latin typeface="Cambria Math" panose="02040503050406030204" pitchFamily="18" charset="0"/>
                        </a:rPr>
                        <m:t>×</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𝜋</m:t>
                          </m:r>
                        </m:sup>
                      </m:sSup>
                    </m:oMath>
                  </m:oMathPara>
                </a14:m>
                <a:endParaRPr lang="ro-RO" sz="2400"/>
              </a:p>
            </p:txBody>
          </p:sp>
        </mc:Choice>
        <mc:Fallback xmlns="">
          <p:sp>
            <p:nvSpPr>
              <p:cNvPr id="11" name="Object 10">
                <a:extLst>
                  <a:ext uri="{FF2B5EF4-FFF2-40B4-BE49-F238E27FC236}">
                    <a16:creationId xmlns:a16="http://schemas.microsoft.com/office/drawing/2014/main" id="{0E461ABF-D908-4636-94E8-A68881C28F58}"/>
                  </a:ext>
                </a:extLst>
              </p:cNvPr>
              <p:cNvSpPr txBox="1">
                <a:spLocks noRot="1" noChangeAspect="1" noMove="1" noResize="1" noEditPoints="1" noAdjustHandles="1" noChangeArrowheads="1" noChangeShapeType="1" noTextEdit="1"/>
              </p:cNvSpPr>
              <p:nvPr/>
            </p:nvSpPr>
            <p:spPr bwMode="auto">
              <a:xfrm>
                <a:off x="5963239" y="1580693"/>
                <a:ext cx="5132109" cy="914400"/>
              </a:xfrm>
              <a:prstGeom prst="rect">
                <a:avLst/>
              </a:prstGeom>
              <a:blipFill>
                <a:blip r:embed="rId4"/>
                <a:stretch>
                  <a:fillRect/>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Object 13">
                <a:extLst>
                  <a:ext uri="{FF2B5EF4-FFF2-40B4-BE49-F238E27FC236}">
                    <a16:creationId xmlns:a16="http://schemas.microsoft.com/office/drawing/2014/main" id="{1C12862B-D565-44F7-BFF9-B88CB7A323CB}"/>
                  </a:ext>
                </a:extLst>
              </p:cNvPr>
              <p:cNvSpPr txBox="1"/>
              <p:nvPr/>
            </p:nvSpPr>
            <p:spPr bwMode="auto">
              <a:xfrm>
                <a:off x="4832087" y="3647791"/>
                <a:ext cx="2527824" cy="914400"/>
              </a:xfrm>
              <a:prstGeom prst="rect">
                <a:avLst/>
              </a:prstGeom>
              <a:solidFill>
                <a:srgbClr val="FFFF00"/>
              </a:solid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e>
                      </m:d>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den>
                          </m:f>
                        </m:e>
                      </m:d>
                    </m:oMath>
                  </m:oMathPara>
                </a14:m>
                <a:endParaRPr lang="ro-RO" sz="2400"/>
              </a:p>
            </p:txBody>
          </p:sp>
        </mc:Choice>
        <mc:Fallback xmlns="">
          <p:sp>
            <p:nvSpPr>
              <p:cNvPr id="14" name="Object 13">
                <a:extLst>
                  <a:ext uri="{FF2B5EF4-FFF2-40B4-BE49-F238E27FC236}">
                    <a16:creationId xmlns:a16="http://schemas.microsoft.com/office/drawing/2014/main" id="{1C12862B-D565-44F7-BFF9-B88CB7A323CB}"/>
                  </a:ext>
                </a:extLst>
              </p:cNvPr>
              <p:cNvSpPr txBox="1">
                <a:spLocks noRot="1" noChangeAspect="1" noMove="1" noResize="1" noEditPoints="1" noAdjustHandles="1" noChangeArrowheads="1" noChangeShapeType="1" noTextEdit="1"/>
              </p:cNvSpPr>
              <p:nvPr/>
            </p:nvSpPr>
            <p:spPr bwMode="auto">
              <a:xfrm>
                <a:off x="4832087" y="3647791"/>
                <a:ext cx="2527824" cy="914400"/>
              </a:xfrm>
              <a:prstGeom prst="rect">
                <a:avLst/>
              </a:prstGeom>
              <a:blipFill>
                <a:blip r:embed="rId5"/>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7" name="Object 16">
                <a:extLst>
                  <a:ext uri="{FF2B5EF4-FFF2-40B4-BE49-F238E27FC236}">
                    <a16:creationId xmlns:a16="http://schemas.microsoft.com/office/drawing/2014/main" id="{5AE07CCB-974B-4649-9A09-0FCF1E2CE21D}"/>
                  </a:ext>
                </a:extLst>
              </p:cNvPr>
              <p:cNvSpPr txBox="1"/>
              <p:nvPr/>
            </p:nvSpPr>
            <p:spPr bwMode="auto">
              <a:xfrm>
                <a:off x="4686299" y="5302253"/>
                <a:ext cx="2819401" cy="406400"/>
              </a:xfrm>
              <a:prstGeom prst="rect">
                <a:avLst/>
              </a:prstGeom>
              <a:solidFill>
                <a:srgbClr val="FFFF00"/>
              </a:solid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𝑗</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sup>
                      </m:sSup>
                      <m:r>
                        <a:rPr lang="ro-RO" sz="2400" i="1">
                          <a:solidFill>
                            <a:srgbClr val="000000"/>
                          </a:solidFill>
                          <a:latin typeface="Cambria Math" panose="02040503050406030204" pitchFamily="18" charset="0"/>
                        </a:rPr>
                        <m:t>=</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𝑗</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𝑏</m:t>
                              </m:r>
                            </m:sub>
                          </m:sSub>
                        </m:sup>
                      </m:sSup>
                      <m:r>
                        <a:rPr lang="ro-RO" sz="2400" i="1">
                          <a:solidFill>
                            <a:srgbClr val="000000"/>
                          </a:solidFill>
                          <a:latin typeface="Cambria Math" panose="02040503050406030204" pitchFamily="18" charset="0"/>
                        </a:rPr>
                        <m:t>⋅</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𝜋</m:t>
                          </m:r>
                        </m:sup>
                      </m:sSup>
                    </m:oMath>
                  </m:oMathPara>
                </a14:m>
                <a:endParaRPr lang="ro-RO" sz="2400"/>
              </a:p>
            </p:txBody>
          </p:sp>
        </mc:Choice>
        <mc:Fallback xmlns="">
          <p:sp>
            <p:nvSpPr>
              <p:cNvPr id="17" name="Object 16">
                <a:extLst>
                  <a:ext uri="{FF2B5EF4-FFF2-40B4-BE49-F238E27FC236}">
                    <a16:creationId xmlns:a16="http://schemas.microsoft.com/office/drawing/2014/main" id="{5AE07CCB-974B-4649-9A09-0FCF1E2CE21D}"/>
                  </a:ext>
                </a:extLst>
              </p:cNvPr>
              <p:cNvSpPr txBox="1">
                <a:spLocks noRot="1" noChangeAspect="1" noMove="1" noResize="1" noEditPoints="1" noAdjustHandles="1" noChangeArrowheads="1" noChangeShapeType="1" noTextEdit="1"/>
              </p:cNvSpPr>
              <p:nvPr/>
            </p:nvSpPr>
            <p:spPr bwMode="auto">
              <a:xfrm>
                <a:off x="4686299" y="5302253"/>
                <a:ext cx="2819401" cy="406400"/>
              </a:xfrm>
              <a:prstGeom prst="rect">
                <a:avLst/>
              </a:prstGeom>
              <a:blipFill>
                <a:blip r:embed="rId6"/>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22307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r>
              <a:rPr lang="en-GB" b="1">
                <a:solidFill>
                  <a:srgbClr val="0070C0"/>
                </a:solidFill>
              </a:rPr>
              <a:t>Relaţii echivalente</a:t>
            </a:r>
            <a:r>
              <a:rPr lang="ro-RO">
                <a:solidFill>
                  <a:srgbClr val="0070C0"/>
                </a:solidFill>
              </a:rPr>
              <a:t> </a:t>
            </a:r>
            <a:r>
              <a:rPr lang="ro-RO"/>
              <a:t>pentru condiţia de fază sunt</a:t>
            </a:r>
            <a:r>
              <a:rPr lang="en-GB"/>
              <a:t>:</a:t>
            </a:r>
            <a:br>
              <a:rPr lang="ro-RO"/>
            </a:br>
            <a:br>
              <a:rPr lang="ro-RO"/>
            </a:br>
            <a:br>
              <a:rPr lang="ro-RO"/>
            </a:br>
            <a:r>
              <a:rPr lang="ro-RO"/>
              <a:t>sau</a:t>
            </a:r>
          </a:p>
          <a:p>
            <a:pPr>
              <a:buFont typeface="Wingdings 3" pitchFamily="18" charset="2"/>
              <a:buNone/>
            </a:pPr>
            <a:r>
              <a:rPr lang="ro-RO"/>
              <a:t>	</a:t>
            </a:r>
            <a:br>
              <a:rPr lang="ro-RO"/>
            </a:br>
            <a:br>
              <a:rPr lang="ro-RO"/>
            </a:br>
            <a:r>
              <a:rPr lang="ro-RO"/>
              <a:t>dacă factorul de reacţie este constant (nu depinde de frecvenţă şi deci </a:t>
            </a:r>
            <a:r>
              <a:rPr lang="ro-RO">
                <a:sym typeface="Symbol" pitchFamily="18" charset="2"/>
              </a:rPr>
              <a:t></a:t>
            </a:r>
            <a:r>
              <a:rPr lang="ro-RO" baseline="-25000"/>
              <a:t>1/b</a:t>
            </a:r>
            <a:r>
              <a:rPr lang="ro-RO"/>
              <a:t>=0).</a:t>
            </a:r>
            <a:endParaRPr lang="en-US"/>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D53585A5-B371-445C-B741-1EAA7984D529}"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34</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7B306CFA-5F5F-47E7-958E-447CE7701776}"/>
                  </a:ext>
                </a:extLst>
              </p:cNvPr>
              <p:cNvSpPr txBox="1"/>
              <p:nvPr/>
            </p:nvSpPr>
            <p:spPr bwMode="auto">
              <a:xfrm>
                <a:off x="4707313" y="2386118"/>
                <a:ext cx="2777372" cy="48239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𝑏</m:t>
                          </m:r>
                        </m:sub>
                      </m:sSub>
                      <m:r>
                        <a:rPr lang="ro-RO" sz="2400" i="1">
                          <a:solidFill>
                            <a:srgbClr val="000000"/>
                          </a:solidFill>
                          <a:latin typeface="Cambria Math" panose="02040503050406030204" pitchFamily="18" charset="0"/>
                        </a:rPr>
                        <m:t>=−18</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m:t>
                          </m:r>
                        </m:sup>
                      </m:sSup>
                    </m:oMath>
                  </m:oMathPara>
                </a14:m>
                <a:endParaRPr lang="ro-RO" sz="2400"/>
              </a:p>
            </p:txBody>
          </p:sp>
        </mc:Choice>
        <mc:Fallback xmlns="">
          <p:sp>
            <p:nvSpPr>
              <p:cNvPr id="7" name="Object 6">
                <a:extLst>
                  <a:ext uri="{FF2B5EF4-FFF2-40B4-BE49-F238E27FC236}">
                    <a16:creationId xmlns:a16="http://schemas.microsoft.com/office/drawing/2014/main" id="{7B306CFA-5F5F-47E7-958E-447CE7701776}"/>
                  </a:ext>
                </a:extLst>
              </p:cNvPr>
              <p:cNvSpPr txBox="1">
                <a:spLocks noRot="1" noChangeAspect="1" noMove="1" noResize="1" noEditPoints="1" noAdjustHandles="1" noChangeArrowheads="1" noChangeShapeType="1" noTextEdit="1"/>
              </p:cNvSpPr>
              <p:nvPr/>
            </p:nvSpPr>
            <p:spPr bwMode="auto">
              <a:xfrm>
                <a:off x="4707313" y="2386118"/>
                <a:ext cx="2777372" cy="482390"/>
              </a:xfrm>
              <a:prstGeom prst="rect">
                <a:avLst/>
              </a:prstGeom>
              <a:blipFill>
                <a:blip r:embed="rId2"/>
                <a:stretch>
                  <a:fillRect l="-658" b="-13750"/>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16">
                <a:extLst>
                  <a:ext uri="{FF2B5EF4-FFF2-40B4-BE49-F238E27FC236}">
                    <a16:creationId xmlns:a16="http://schemas.microsoft.com/office/drawing/2014/main" id="{FC706953-716B-4066-B916-FF9AAF933FC8}"/>
                  </a:ext>
                </a:extLst>
              </p:cNvPr>
              <p:cNvSpPr txBox="1"/>
              <p:nvPr/>
            </p:nvSpPr>
            <p:spPr bwMode="auto">
              <a:xfrm>
                <a:off x="9456262" y="681037"/>
                <a:ext cx="2232975" cy="406400"/>
              </a:xfrm>
              <a:prstGeom prst="rect">
                <a:avLst/>
              </a:prstGeom>
              <a:solidFill>
                <a:schemeClr val="bg1"/>
              </a:solid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p>
                        <m:sSupPr>
                          <m:ctrlPr>
                            <a:rPr lang="ro-RO" i="1">
                              <a:solidFill>
                                <a:srgbClr val="000000"/>
                              </a:solidFill>
                              <a:latin typeface="Cambria Math" panose="02040503050406030204" pitchFamily="18" charset="0"/>
                            </a:rPr>
                          </m:ctrlPr>
                        </m:sSupPr>
                        <m:e>
                          <m:r>
                            <a:rPr lang="ro-RO" i="1">
                              <a:solidFill>
                                <a:srgbClr val="000000"/>
                              </a:solidFill>
                              <a:latin typeface="Cambria Math" panose="02040503050406030204" pitchFamily="18" charset="0"/>
                            </a:rPr>
                            <m:t>𝑒</m:t>
                          </m:r>
                        </m:e>
                        <m:sup>
                          <m:r>
                            <a:rPr lang="ro-RO" i="1">
                              <a:solidFill>
                                <a:srgbClr val="000000"/>
                              </a:solidFill>
                              <a:latin typeface="Cambria Math" panose="02040503050406030204" pitchFamily="18" charset="0"/>
                            </a:rPr>
                            <m:t>𝑗</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𝜑</m:t>
                              </m:r>
                            </m:e>
                            <m:sub>
                              <m:r>
                                <a:rPr lang="ro-RO" i="1">
                                  <a:solidFill>
                                    <a:srgbClr val="000000"/>
                                  </a:solidFill>
                                  <a:latin typeface="Cambria Math" panose="02040503050406030204" pitchFamily="18" charset="0"/>
                                </a:rPr>
                                <m:t>𝑎</m:t>
                              </m:r>
                            </m:sub>
                          </m:sSub>
                        </m:sup>
                      </m:sSup>
                      <m:r>
                        <a:rPr lang="ro-RO" i="1">
                          <a:solidFill>
                            <a:srgbClr val="000000"/>
                          </a:solidFill>
                          <a:latin typeface="Cambria Math" panose="02040503050406030204" pitchFamily="18" charset="0"/>
                        </a:rPr>
                        <m:t>=</m:t>
                      </m:r>
                      <m:sSup>
                        <m:sSupPr>
                          <m:ctrlPr>
                            <a:rPr lang="ro-RO" i="1">
                              <a:solidFill>
                                <a:srgbClr val="000000"/>
                              </a:solidFill>
                              <a:latin typeface="Cambria Math" panose="02040503050406030204" pitchFamily="18" charset="0"/>
                            </a:rPr>
                          </m:ctrlPr>
                        </m:sSupPr>
                        <m:e>
                          <m:r>
                            <a:rPr lang="ro-RO" i="1">
                              <a:solidFill>
                                <a:srgbClr val="000000"/>
                              </a:solidFill>
                              <a:latin typeface="Cambria Math" panose="02040503050406030204" pitchFamily="18" charset="0"/>
                            </a:rPr>
                            <m:t>𝑒</m:t>
                          </m:r>
                        </m:e>
                        <m:sup>
                          <m:r>
                            <a:rPr lang="ro-RO" i="1">
                              <a:solidFill>
                                <a:srgbClr val="000000"/>
                              </a:solidFill>
                              <a:latin typeface="Cambria Math" panose="02040503050406030204" pitchFamily="18" charset="0"/>
                            </a:rPr>
                            <m:t>𝑗</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𝜑</m:t>
                              </m:r>
                            </m:e>
                            <m:sub>
                              <m:r>
                                <a:rPr lang="ro-RO" i="1">
                                  <a:solidFill>
                                    <a:srgbClr val="000000"/>
                                  </a:solidFill>
                                  <a:latin typeface="Cambria Math" panose="02040503050406030204" pitchFamily="18" charset="0"/>
                                </a:rPr>
                                <m:t>1/</m:t>
                              </m:r>
                              <m:r>
                                <a:rPr lang="ro-RO" i="1">
                                  <a:solidFill>
                                    <a:srgbClr val="000000"/>
                                  </a:solidFill>
                                  <a:latin typeface="Cambria Math" panose="02040503050406030204" pitchFamily="18" charset="0"/>
                                </a:rPr>
                                <m:t>𝑏</m:t>
                              </m:r>
                            </m:sub>
                          </m:sSub>
                        </m:sup>
                      </m:sSup>
                      <m:r>
                        <a:rPr lang="ro-RO" i="1">
                          <a:solidFill>
                            <a:srgbClr val="000000"/>
                          </a:solidFill>
                          <a:latin typeface="Cambria Math" panose="02040503050406030204" pitchFamily="18" charset="0"/>
                        </a:rPr>
                        <m:t>⋅</m:t>
                      </m:r>
                      <m:sSup>
                        <m:sSupPr>
                          <m:ctrlPr>
                            <a:rPr lang="ro-RO" i="1">
                              <a:solidFill>
                                <a:srgbClr val="000000"/>
                              </a:solidFill>
                              <a:latin typeface="Cambria Math" panose="02040503050406030204" pitchFamily="18" charset="0"/>
                            </a:rPr>
                          </m:ctrlPr>
                        </m:sSupPr>
                        <m:e>
                          <m:r>
                            <a:rPr lang="ro-RO" i="1">
                              <a:solidFill>
                                <a:srgbClr val="000000"/>
                              </a:solidFill>
                              <a:latin typeface="Cambria Math" panose="02040503050406030204" pitchFamily="18" charset="0"/>
                            </a:rPr>
                            <m:t>𝑒</m:t>
                          </m:r>
                        </m:e>
                        <m:sup>
                          <m:r>
                            <a:rPr lang="ro-RO" i="1">
                              <a:solidFill>
                                <a:srgbClr val="000000"/>
                              </a:solidFill>
                              <a:latin typeface="Cambria Math" panose="02040503050406030204" pitchFamily="18" charset="0"/>
                            </a:rPr>
                            <m:t>−</m:t>
                          </m:r>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𝜋</m:t>
                          </m:r>
                        </m:sup>
                      </m:sSup>
                    </m:oMath>
                  </m:oMathPara>
                </a14:m>
                <a:endParaRPr lang="ro-RO"/>
              </a:p>
            </p:txBody>
          </p:sp>
        </mc:Choice>
        <mc:Fallback xmlns="">
          <p:sp>
            <p:nvSpPr>
              <p:cNvPr id="10" name="Object 16">
                <a:extLst>
                  <a:ext uri="{FF2B5EF4-FFF2-40B4-BE49-F238E27FC236}">
                    <a16:creationId xmlns:a16="http://schemas.microsoft.com/office/drawing/2014/main" id="{FC706953-716B-4066-B916-FF9AAF933FC8}"/>
                  </a:ext>
                </a:extLst>
              </p:cNvPr>
              <p:cNvSpPr txBox="1">
                <a:spLocks noRot="1" noChangeAspect="1" noMove="1" noResize="1" noEditPoints="1" noAdjustHandles="1" noChangeArrowheads="1" noChangeShapeType="1" noTextEdit="1"/>
              </p:cNvSpPr>
              <p:nvPr/>
            </p:nvSpPr>
            <p:spPr bwMode="auto">
              <a:xfrm>
                <a:off x="9456262" y="681037"/>
                <a:ext cx="2232975" cy="406400"/>
              </a:xfrm>
              <a:prstGeom prst="rect">
                <a:avLst/>
              </a:prstGeom>
              <a:blipFill>
                <a:blip r:embed="rId3"/>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D114FD76-A9A3-4E96-B99C-8142626BB671}"/>
                  </a:ext>
                </a:extLst>
              </p:cNvPr>
              <p:cNvSpPr txBox="1"/>
              <p:nvPr/>
            </p:nvSpPr>
            <p:spPr bwMode="auto">
              <a:xfrm>
                <a:off x="5180814" y="3429000"/>
                <a:ext cx="1830371" cy="4826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m:rPr>
                              <m:sty m:val="p"/>
                            </m:rPr>
                            <a:rPr lang="ro-RO" sz="2400" i="0">
                              <a:solidFill>
                                <a:srgbClr val="000000"/>
                              </a:solidFill>
                              <a:latin typeface="Cambria Math" panose="02040503050406030204" pitchFamily="18" charset="0"/>
                            </a:rPr>
                            <m:t>a</m:t>
                          </m:r>
                        </m:sub>
                      </m:sSub>
                      <m:r>
                        <a:rPr lang="ro-RO" sz="2400" i="1">
                          <a:solidFill>
                            <a:srgbClr val="000000"/>
                          </a:solidFill>
                          <a:latin typeface="Cambria Math" panose="02040503050406030204" pitchFamily="18" charset="0"/>
                        </a:rPr>
                        <m:t>=−</m:t>
                      </m:r>
                      <m:r>
                        <m:rPr>
                          <m:nor/>
                        </m:rPr>
                        <a:rPr lang="ro-RO" sz="2400" i="0">
                          <a:solidFill>
                            <a:srgbClr val="000000"/>
                          </a:solidFill>
                          <a:latin typeface="Cambria Math" panose="02040503050406030204" pitchFamily="18" charset="0"/>
                        </a:rPr>
                        <m:t>18</m:t>
                      </m:r>
                      <m:sSup>
                        <m:sSupPr>
                          <m:ctrlPr>
                            <a:rPr lang="ro-RO" sz="2400" i="1">
                              <a:solidFill>
                                <a:srgbClr val="000000"/>
                              </a:solidFill>
                              <a:latin typeface="Cambria Math" panose="02040503050406030204" pitchFamily="18" charset="0"/>
                            </a:rPr>
                          </m:ctrlPr>
                        </m:sSupPr>
                        <m:e>
                          <m:r>
                            <m:rPr>
                              <m:nor/>
                            </m:rPr>
                            <a:rPr lang="ro-RO" sz="2400" i="0">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m:t>
                          </m:r>
                        </m:sup>
                      </m:sSup>
                    </m:oMath>
                  </m:oMathPara>
                </a14:m>
                <a:endParaRPr lang="ro-RO" sz="2400"/>
              </a:p>
            </p:txBody>
          </p:sp>
        </mc:Choice>
        <mc:Fallback xmlns="">
          <p:sp>
            <p:nvSpPr>
              <p:cNvPr id="11" name="Object 10">
                <a:extLst>
                  <a:ext uri="{FF2B5EF4-FFF2-40B4-BE49-F238E27FC236}">
                    <a16:creationId xmlns:a16="http://schemas.microsoft.com/office/drawing/2014/main" id="{D114FD76-A9A3-4E96-B99C-8142626BB671}"/>
                  </a:ext>
                </a:extLst>
              </p:cNvPr>
              <p:cNvSpPr txBox="1">
                <a:spLocks noRot="1" noChangeAspect="1" noMove="1" noResize="1" noEditPoints="1" noAdjustHandles="1" noChangeArrowheads="1" noChangeShapeType="1" noTextEdit="1"/>
              </p:cNvSpPr>
              <p:nvPr/>
            </p:nvSpPr>
            <p:spPr bwMode="auto">
              <a:xfrm>
                <a:off x="5180814" y="3429000"/>
                <a:ext cx="1830371" cy="482600"/>
              </a:xfrm>
              <a:prstGeom prst="rect">
                <a:avLst/>
              </a:prstGeom>
              <a:blipFill>
                <a:blip r:embed="rId4"/>
                <a:stretch>
                  <a:fillRect l="-1000" b="-5063"/>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943401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marL="365760" indent="-256032">
              <a:buNone/>
              <a:defRPr/>
            </a:pPr>
            <a:r>
              <a:rPr lang="ro-RO" b="1">
                <a:solidFill>
                  <a:srgbClr val="0070C0"/>
                </a:solidFill>
              </a:rPr>
              <a:t>Condiția teoretică de stabilitate</a:t>
            </a:r>
            <a:endParaRPr lang="ro-RO">
              <a:solidFill>
                <a:srgbClr val="0070C0"/>
              </a:solidFill>
            </a:endParaRPr>
          </a:p>
          <a:p>
            <a:pPr marL="365760" indent="-256032">
              <a:defRPr/>
            </a:pPr>
            <a:r>
              <a:rPr lang="ro-RO"/>
              <a:t>Amplificatorul cu reacţie este stabil dacă relaţia </a:t>
            </a:r>
            <a:r>
              <a:rPr lang="en-US"/>
              <a:t>|</a:t>
            </a:r>
            <a:r>
              <a:rPr lang="ro-RO"/>
              <a:t>a</a:t>
            </a:r>
            <a:r>
              <a:rPr lang="en-US"/>
              <a:t>|</a:t>
            </a:r>
            <a:r>
              <a:rPr lang="ro-RO"/>
              <a:t>= </a:t>
            </a:r>
            <a:r>
              <a:rPr lang="en-US"/>
              <a:t>|</a:t>
            </a:r>
            <a:r>
              <a:rPr lang="ro-RO"/>
              <a:t>1/b</a:t>
            </a:r>
            <a:r>
              <a:rPr lang="en-US"/>
              <a:t>|</a:t>
            </a:r>
            <a:r>
              <a:rPr lang="ro-RO"/>
              <a:t> se îndeplineşte pentru </a:t>
            </a:r>
            <a:r>
              <a:rPr lang="en-US"/>
              <a:t>|</a:t>
            </a:r>
            <a:r>
              <a:rPr lang="en-US">
                <a:sym typeface="Symbol"/>
              </a:rPr>
              <a:t></a:t>
            </a:r>
            <a:r>
              <a:rPr lang="ro-RO" baseline="-25000"/>
              <a:t>a</a:t>
            </a:r>
            <a:r>
              <a:rPr lang="ro-RO"/>
              <a:t>-</a:t>
            </a:r>
            <a:r>
              <a:rPr lang="en-US">
                <a:sym typeface="Symbol"/>
              </a:rPr>
              <a:t></a:t>
            </a:r>
            <a:r>
              <a:rPr lang="ro-RO" baseline="-25000"/>
              <a:t>1/b</a:t>
            </a:r>
            <a:r>
              <a:rPr lang="en-US"/>
              <a:t>|</a:t>
            </a:r>
            <a:r>
              <a:rPr lang="en-US">
                <a:sym typeface="Symbol"/>
              </a:rPr>
              <a:t></a:t>
            </a:r>
            <a:r>
              <a:rPr lang="ro-RO"/>
              <a:t>180</a:t>
            </a:r>
            <a:r>
              <a:rPr lang="en-US">
                <a:sym typeface="Symbol"/>
              </a:rPr>
              <a:t></a:t>
            </a:r>
            <a:r>
              <a:rPr lang="ro-RO"/>
              <a:t> sau </a:t>
            </a:r>
            <a:r>
              <a:rPr lang="en-US"/>
              <a:t>|</a:t>
            </a:r>
            <a:r>
              <a:rPr lang="en-US">
                <a:sym typeface="Symbol"/>
              </a:rPr>
              <a:t></a:t>
            </a:r>
            <a:r>
              <a:rPr lang="ro-RO" baseline="-25000"/>
              <a:t>a</a:t>
            </a:r>
            <a:r>
              <a:rPr lang="en-US"/>
              <a:t>|</a:t>
            </a:r>
            <a:r>
              <a:rPr lang="en-US">
                <a:sym typeface="Symbol"/>
              </a:rPr>
              <a:t></a:t>
            </a:r>
            <a:r>
              <a:rPr lang="ro-RO"/>
              <a:t>180</a:t>
            </a:r>
            <a:r>
              <a:rPr lang="en-US">
                <a:sym typeface="Symbol"/>
              </a:rPr>
              <a:t></a:t>
            </a:r>
            <a:r>
              <a:rPr lang="en-US"/>
              <a:t> (pentru</a:t>
            </a:r>
            <a:r>
              <a:rPr lang="ro-RO"/>
              <a:t> factor de reacţie constant</a:t>
            </a:r>
            <a:r>
              <a:rPr lang="en-US"/>
              <a:t>)</a:t>
            </a:r>
            <a:r>
              <a:rPr lang="ro-RO"/>
              <a:t>.</a:t>
            </a:r>
          </a:p>
          <a:p>
            <a:pPr marL="365760" indent="-256032" algn="ctr">
              <a:buNone/>
              <a:defRPr/>
            </a:pPr>
            <a:r>
              <a:rPr lang="ro-RO" b="1">
                <a:solidFill>
                  <a:srgbClr val="FF0000"/>
                </a:solidFill>
              </a:rPr>
              <a:t>SAU</a:t>
            </a:r>
          </a:p>
          <a:p>
            <a:pPr marL="365760" indent="-256032">
              <a:defRPr/>
            </a:pPr>
            <a:r>
              <a:rPr lang="ro-RO"/>
              <a:t>Dacă intersecţia celor două caracteristici de frecvenţă, </a:t>
            </a:r>
            <a:r>
              <a:rPr lang="ro-RO">
                <a:solidFill>
                  <a:srgbClr val="FF0000"/>
                </a:solidFill>
              </a:rPr>
              <a:t>a(f)</a:t>
            </a:r>
            <a:r>
              <a:rPr lang="ro-RO"/>
              <a:t> şi </a:t>
            </a:r>
            <a:r>
              <a:rPr lang="ro-RO">
                <a:solidFill>
                  <a:srgbClr val="FF0000"/>
                </a:solidFill>
              </a:rPr>
              <a:t>1/b(f)</a:t>
            </a:r>
            <a:r>
              <a:rPr lang="ro-RO"/>
              <a:t> are loc pentru o frecvenţă, notată </a:t>
            </a:r>
            <a:r>
              <a:rPr lang="ro-RO">
                <a:solidFill>
                  <a:srgbClr val="FF0000"/>
                </a:solidFill>
              </a:rPr>
              <a:t>f</a:t>
            </a:r>
            <a:r>
              <a:rPr lang="ro-RO" baseline="-25000">
                <a:solidFill>
                  <a:srgbClr val="FF0000"/>
                </a:solidFill>
              </a:rPr>
              <a:t>x</a:t>
            </a:r>
            <a:r>
              <a:rPr lang="ro-RO"/>
              <a:t>, pentru care se găseşte pe caracteristica de fază că </a:t>
            </a:r>
            <a:r>
              <a:rPr lang="en-US"/>
              <a:t>|</a:t>
            </a:r>
            <a:r>
              <a:rPr lang="en-US">
                <a:sym typeface="Symbol"/>
              </a:rPr>
              <a:t></a:t>
            </a:r>
            <a:r>
              <a:rPr lang="ro-RO" baseline="-25000"/>
              <a:t>a</a:t>
            </a:r>
            <a:r>
              <a:rPr lang="ro-RO"/>
              <a:t>-</a:t>
            </a:r>
            <a:r>
              <a:rPr lang="en-US">
                <a:sym typeface="Symbol"/>
              </a:rPr>
              <a:t></a:t>
            </a:r>
            <a:r>
              <a:rPr lang="ro-RO" baseline="-25000"/>
              <a:t>1/b</a:t>
            </a:r>
            <a:r>
              <a:rPr lang="en-US"/>
              <a:t>|</a:t>
            </a:r>
            <a:r>
              <a:rPr lang="en-US">
                <a:sym typeface="Symbol"/>
              </a:rPr>
              <a:t></a:t>
            </a:r>
            <a:r>
              <a:rPr lang="ro-RO"/>
              <a:t>180</a:t>
            </a:r>
            <a:r>
              <a:rPr lang="en-US">
                <a:sym typeface="Symbol"/>
              </a:rPr>
              <a:t></a:t>
            </a:r>
            <a:r>
              <a:rPr lang="ro-RO"/>
              <a:t> sau </a:t>
            </a:r>
            <a:r>
              <a:rPr lang="en-US"/>
              <a:t>|</a:t>
            </a:r>
            <a:r>
              <a:rPr lang="en-US">
                <a:sym typeface="Symbol"/>
              </a:rPr>
              <a:t></a:t>
            </a:r>
            <a:r>
              <a:rPr lang="ro-RO" baseline="-25000"/>
              <a:t>a</a:t>
            </a:r>
            <a:r>
              <a:rPr lang="en-US"/>
              <a:t>|</a:t>
            </a:r>
            <a:r>
              <a:rPr lang="en-US">
                <a:sym typeface="Symbol"/>
              </a:rPr>
              <a:t></a:t>
            </a:r>
            <a:r>
              <a:rPr lang="ro-RO"/>
              <a:t>180</a:t>
            </a:r>
            <a:r>
              <a:rPr lang="en-US">
                <a:sym typeface="Symbol"/>
              </a:rPr>
              <a:t></a:t>
            </a:r>
            <a:r>
              <a:rPr lang="ro-RO">
                <a:sym typeface="Symbol"/>
              </a:rPr>
              <a:t> </a:t>
            </a:r>
            <a:r>
              <a:rPr lang="en-US"/>
              <a:t>(pentru</a:t>
            </a:r>
            <a:r>
              <a:rPr lang="ro-RO"/>
              <a:t> factor de reacţie constant</a:t>
            </a:r>
            <a:r>
              <a:rPr lang="en-US"/>
              <a:t>)</a:t>
            </a:r>
            <a:r>
              <a:rPr lang="ro-RO"/>
              <a:t>, atunci amplificatorul este teoretic stabil.</a:t>
            </a:r>
            <a:endParaRPr lang="en-US"/>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CD66DABE-DE34-4ECA-9486-D6AFC250B59F}"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35</a:t>
            </a:fld>
            <a:endParaRPr lang="ro-RO"/>
          </a:p>
        </p:txBody>
      </p:sp>
    </p:spTree>
    <p:extLst>
      <p:ext uri="{BB962C8B-B14F-4D97-AF65-F5344CB8AC3E}">
        <p14:creationId xmlns:p14="http://schemas.microsoft.com/office/powerpoint/2010/main" val="2330433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a:buFont typeface="Wingdings 3" pitchFamily="18" charset="2"/>
              <a:buNone/>
            </a:pPr>
            <a:r>
              <a:rPr lang="ro-RO" b="1">
                <a:solidFill>
                  <a:srgbClr val="0070C0"/>
                </a:solidFill>
              </a:rPr>
              <a:t>Marginea de fază</a:t>
            </a:r>
            <a:endParaRPr lang="ro-RO">
              <a:solidFill>
                <a:srgbClr val="0070C0"/>
              </a:solidFill>
            </a:endParaRPr>
          </a:p>
          <a:p>
            <a:r>
              <a:rPr lang="ro-RO"/>
              <a:t>Condiţia de stabilitate presupune evaluarea abaterii fazei transmisiei pe buclă faţă de 180</a:t>
            </a:r>
            <a:r>
              <a:rPr lang="ro-RO">
                <a:sym typeface="Symbol" pitchFamily="18" charset="2"/>
              </a:rPr>
              <a:t></a:t>
            </a:r>
            <a:r>
              <a:rPr lang="ro-RO"/>
              <a:t>.</a:t>
            </a:r>
          </a:p>
          <a:p>
            <a:r>
              <a:rPr lang="ro-RO"/>
              <a:t>Mărimea care arată cât este această abatere se numeşte </a:t>
            </a:r>
            <a:r>
              <a:rPr lang="ro-RO" u="sng"/>
              <a:t>margine de fază</a:t>
            </a:r>
            <a:r>
              <a:rPr lang="ro-RO"/>
              <a:t> (prescurtat </a:t>
            </a:r>
            <a:r>
              <a:rPr lang="ro-RO" b="1">
                <a:solidFill>
                  <a:srgbClr val="0070C0"/>
                </a:solidFill>
              </a:rPr>
              <a:t>mf</a:t>
            </a:r>
            <a:r>
              <a:rPr lang="ro-RO"/>
              <a:t>), definită cu ajutorul relaţiei:</a:t>
            </a:r>
            <a:br>
              <a:rPr lang="ro-RO"/>
            </a:br>
            <a:br>
              <a:rPr lang="ro-RO"/>
            </a:br>
            <a:r>
              <a:rPr lang="en-US"/>
              <a:t>sau</a:t>
            </a:r>
            <a:endParaRPr lang="ro-RO"/>
          </a:p>
          <a:p>
            <a:endParaRPr lang="ro-RO"/>
          </a:p>
          <a:p>
            <a:pPr>
              <a:buFont typeface="Wingdings 3" pitchFamily="18" charset="2"/>
              <a:buNone/>
            </a:pPr>
            <a:r>
              <a:rPr lang="ro-RO"/>
              <a:t>	dacă factorul de reacţie este real</a:t>
            </a:r>
            <a:r>
              <a:rPr lang="en-US"/>
              <a:t>.</a:t>
            </a:r>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E10505BE-3586-4A0B-B0CC-F7D85A78E861}"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36</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0C27634-8C87-4A2F-B759-213B576D037B}"/>
                  </a:ext>
                </a:extLst>
              </p:cNvPr>
              <p:cNvSpPr txBox="1"/>
              <p:nvPr/>
            </p:nvSpPr>
            <p:spPr bwMode="auto">
              <a:xfrm>
                <a:off x="3837494" y="4152229"/>
                <a:ext cx="4517010" cy="457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ro-RO" sz="2400" i="0">
                          <a:solidFill>
                            <a:srgbClr val="000000"/>
                          </a:solidFill>
                          <a:latin typeface="Cambria Math" panose="02040503050406030204" pitchFamily="18" charset="0"/>
                        </a:rPr>
                        <m:t>mf</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𝑥</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𝑏</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𝑥</m:t>
                          </m:r>
                        </m:sub>
                      </m:sSub>
                      <m:r>
                        <a:rPr lang="ro-RO" sz="2400" i="1">
                          <a:solidFill>
                            <a:srgbClr val="000000"/>
                          </a:solidFill>
                          <a:latin typeface="Cambria Math" panose="02040503050406030204" pitchFamily="18" charset="0"/>
                        </a:rPr>
                        <m:t>)]+180°</m:t>
                      </m:r>
                    </m:oMath>
                  </m:oMathPara>
                </a14:m>
                <a:endParaRPr lang="ro-RO" sz="2400"/>
              </a:p>
            </p:txBody>
          </p:sp>
        </mc:Choice>
        <mc:Fallback xmlns="">
          <p:sp>
            <p:nvSpPr>
              <p:cNvPr id="7" name="Object 6">
                <a:extLst>
                  <a:ext uri="{FF2B5EF4-FFF2-40B4-BE49-F238E27FC236}">
                    <a16:creationId xmlns:a16="http://schemas.microsoft.com/office/drawing/2014/main" id="{60C27634-8C87-4A2F-B759-213B576D037B}"/>
                  </a:ext>
                </a:extLst>
              </p:cNvPr>
              <p:cNvSpPr txBox="1">
                <a:spLocks noRot="1" noChangeAspect="1" noMove="1" noResize="1" noEditPoints="1" noAdjustHandles="1" noChangeArrowheads="1" noChangeShapeType="1" noTextEdit="1"/>
              </p:cNvSpPr>
              <p:nvPr/>
            </p:nvSpPr>
            <p:spPr bwMode="auto">
              <a:xfrm>
                <a:off x="3837494" y="4152229"/>
                <a:ext cx="4517010" cy="457200"/>
              </a:xfrm>
              <a:prstGeom prst="rect">
                <a:avLst/>
              </a:prstGeom>
              <a:blipFill>
                <a:blip r:embed="rId2"/>
                <a:stretch>
                  <a:fillRect l="-405" b="-21333"/>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7F7B1DD4-F2DF-49BF-B73E-ECDF1BB0CE43}"/>
                  </a:ext>
                </a:extLst>
              </p:cNvPr>
              <p:cNvSpPr txBox="1"/>
              <p:nvPr/>
            </p:nvSpPr>
            <p:spPr bwMode="auto">
              <a:xfrm>
                <a:off x="4688656" y="4896071"/>
                <a:ext cx="2814687" cy="457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ro-RO" sz="2400" i="0">
                          <a:solidFill>
                            <a:srgbClr val="000000"/>
                          </a:solidFill>
                          <a:latin typeface="Cambria Math" panose="02040503050406030204" pitchFamily="18" charset="0"/>
                        </a:rPr>
                        <m:t>mf</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𝑥</m:t>
                          </m:r>
                        </m:sub>
                      </m:sSub>
                      <m:r>
                        <a:rPr lang="ro-RO" sz="2400" i="1">
                          <a:solidFill>
                            <a:srgbClr val="000000"/>
                          </a:solidFill>
                          <a:latin typeface="Cambria Math" panose="02040503050406030204" pitchFamily="18" charset="0"/>
                        </a:rPr>
                        <m:t>)+180°</m:t>
                      </m:r>
                    </m:oMath>
                  </m:oMathPara>
                </a14:m>
                <a:endParaRPr lang="ro-RO" sz="2400"/>
              </a:p>
            </p:txBody>
          </p:sp>
        </mc:Choice>
        <mc:Fallback xmlns="">
          <p:sp>
            <p:nvSpPr>
              <p:cNvPr id="10" name="Object 9">
                <a:extLst>
                  <a:ext uri="{FF2B5EF4-FFF2-40B4-BE49-F238E27FC236}">
                    <a16:creationId xmlns:a16="http://schemas.microsoft.com/office/drawing/2014/main" id="{7F7B1DD4-F2DF-49BF-B73E-ECDF1BB0CE43}"/>
                  </a:ext>
                </a:extLst>
              </p:cNvPr>
              <p:cNvSpPr txBox="1">
                <a:spLocks noRot="1" noChangeAspect="1" noMove="1" noResize="1" noEditPoints="1" noAdjustHandles="1" noChangeArrowheads="1" noChangeShapeType="1" noTextEdit="1"/>
              </p:cNvSpPr>
              <p:nvPr/>
            </p:nvSpPr>
            <p:spPr bwMode="auto">
              <a:xfrm>
                <a:off x="4688656" y="4896071"/>
                <a:ext cx="2814687" cy="457200"/>
              </a:xfrm>
              <a:prstGeom prst="rect">
                <a:avLst/>
              </a:prstGeom>
              <a:blipFill>
                <a:blip r:embed="rId3"/>
                <a:stretch>
                  <a:fillRect l="-649" b="-18667"/>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1602975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a:buFont typeface="Wingdings 3" pitchFamily="18" charset="2"/>
              <a:buNone/>
            </a:pPr>
            <a:r>
              <a:rPr lang="ro-RO" b="1">
                <a:solidFill>
                  <a:srgbClr val="0070C0"/>
                </a:solidFill>
              </a:rPr>
              <a:t>Marginea de fază</a:t>
            </a:r>
            <a:r>
              <a:rPr lang="ro-RO">
                <a:solidFill>
                  <a:srgbClr val="0070C0"/>
                </a:solidFill>
              </a:rPr>
              <a:t> </a:t>
            </a:r>
            <a:r>
              <a:rPr lang="ro-RO" sz="2400"/>
              <a:t>(continuare)</a:t>
            </a:r>
            <a:endParaRPr lang="ro-RO"/>
          </a:p>
          <a:p>
            <a:r>
              <a:rPr lang="ro-RO"/>
              <a:t>În funcţie de semnul marginii de fază, evaluată pentru frecvenţa </a:t>
            </a:r>
            <a:r>
              <a:rPr lang="ro-RO" i="1"/>
              <a:t>f</a:t>
            </a:r>
            <a:r>
              <a:rPr lang="ro-RO" i="1" baseline="-25000"/>
              <a:t>x</a:t>
            </a:r>
            <a:r>
              <a:rPr lang="ro-RO"/>
              <a:t> corespunzătoare intersecţiei dintre curbele </a:t>
            </a:r>
            <a:r>
              <a:rPr lang="ro-RO" i="1"/>
              <a:t>a</a:t>
            </a:r>
            <a:r>
              <a:rPr lang="ro-RO"/>
              <a:t>(</a:t>
            </a:r>
            <a:r>
              <a:rPr lang="ro-RO" i="1"/>
              <a:t>f</a:t>
            </a:r>
            <a:r>
              <a:rPr lang="ro-RO"/>
              <a:t>) şi 1/</a:t>
            </a:r>
            <a:r>
              <a:rPr lang="ro-RO" i="1"/>
              <a:t>b</a:t>
            </a:r>
            <a:r>
              <a:rPr lang="en-US"/>
              <a:t>(</a:t>
            </a:r>
            <a:r>
              <a:rPr lang="en-US" i="1"/>
              <a:t>f</a:t>
            </a:r>
            <a:r>
              <a:rPr lang="en-US"/>
              <a:t>)</a:t>
            </a:r>
            <a:r>
              <a:rPr lang="ro-RO"/>
              <a:t>, criteriul de stabilitate se exprimă astfel:</a:t>
            </a:r>
            <a:br>
              <a:rPr lang="ro-RO"/>
            </a:br>
            <a:endParaRPr lang="ro-RO"/>
          </a:p>
          <a:p>
            <a:pPr marL="0" indent="0" algn="ctr">
              <a:buNone/>
            </a:pPr>
            <a:r>
              <a:rPr lang="ro-RO" b="1"/>
              <a:t>Sistemul în buclă închisă este stabil dacă marginea de fază este pozitivă (mf&gt;0) şi instabil dacă marginea de fază este negativă (mf&lt;0)</a:t>
            </a:r>
            <a:endParaRPr lang="en-US" b="1"/>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1D8F918C-BBE4-46C5-BECD-45EE8CF89978}"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37</a:t>
            </a:fld>
            <a:endParaRPr lang="ro-RO"/>
          </a:p>
        </p:txBody>
      </p:sp>
      <p:sp>
        <p:nvSpPr>
          <p:cNvPr id="7" name="Rectangle: Rounded Corners 6">
            <a:extLst>
              <a:ext uri="{FF2B5EF4-FFF2-40B4-BE49-F238E27FC236}">
                <a16:creationId xmlns:a16="http://schemas.microsoft.com/office/drawing/2014/main" id="{2DDD3EAC-E07E-4502-81E3-17714430D871}"/>
              </a:ext>
            </a:extLst>
          </p:cNvPr>
          <p:cNvSpPr/>
          <p:nvPr/>
        </p:nvSpPr>
        <p:spPr>
          <a:xfrm>
            <a:off x="688157" y="3864990"/>
            <a:ext cx="10812544" cy="119720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743243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r>
              <a:rPr lang="en-GB"/>
              <a:t>În general, circuitul integrat al unui AO are o funcţie de transfer de tip proporţional şi cel mult trei </a:t>
            </a:r>
            <a:r>
              <a:rPr lang="ro-RO"/>
              <a:t>poli la care corespund frecvenţele </a:t>
            </a:r>
            <a:r>
              <a:rPr lang="ro-RO" i="1"/>
              <a:t>f</a:t>
            </a:r>
            <a:r>
              <a:rPr lang="ro-RO" i="1" baseline="-25000"/>
              <a:t>p</a:t>
            </a:r>
            <a:r>
              <a:rPr lang="ro-RO" baseline="-25000"/>
              <a:t>1</a:t>
            </a:r>
            <a:r>
              <a:rPr lang="ro-RO"/>
              <a:t>, </a:t>
            </a:r>
            <a:r>
              <a:rPr lang="ro-RO" i="1"/>
              <a:t>f</a:t>
            </a:r>
            <a:r>
              <a:rPr lang="ro-RO" i="1" baseline="-25000"/>
              <a:t>p</a:t>
            </a:r>
            <a:r>
              <a:rPr lang="ro-RO" baseline="-25000"/>
              <a:t>2</a:t>
            </a:r>
            <a:r>
              <a:rPr lang="ro-RO"/>
              <a:t> şi </a:t>
            </a:r>
            <a:r>
              <a:rPr lang="ro-RO" i="1"/>
              <a:t>f</a:t>
            </a:r>
            <a:r>
              <a:rPr lang="ro-RO" i="1" baseline="-25000"/>
              <a:t>p</a:t>
            </a:r>
            <a:r>
              <a:rPr lang="ro-RO" baseline="-25000"/>
              <a:t>3</a:t>
            </a:r>
            <a:r>
              <a:rPr lang="ro-RO"/>
              <a:t>:</a:t>
            </a:r>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C5E72AA7-E37F-4F32-9A01-F10E5E63633D}"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38</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C8F92D5A-12BD-48A5-8880-FF42B6B2321C}"/>
                  </a:ext>
                </a:extLst>
              </p:cNvPr>
              <p:cNvSpPr txBox="1"/>
              <p:nvPr/>
            </p:nvSpPr>
            <p:spPr bwMode="auto">
              <a:xfrm>
                <a:off x="2725737" y="3429000"/>
                <a:ext cx="6740526" cy="15208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ro-RO" sz="2800" i="1">
                          <a:solidFill>
                            <a:srgbClr val="000000"/>
                          </a:solidFill>
                          <a:latin typeface="Cambria Math" panose="02040503050406030204" pitchFamily="18" charset="0"/>
                        </a:rPr>
                        <m:t>𝑎</m:t>
                      </m:r>
                      <m:r>
                        <a:rPr lang="ro-RO" sz="2800" i="1">
                          <a:solidFill>
                            <a:srgbClr val="000000"/>
                          </a:solidFill>
                          <a:latin typeface="Cambria Math" panose="02040503050406030204" pitchFamily="18" charset="0"/>
                        </a:rPr>
                        <m:t>(</m:t>
                      </m:r>
                      <m:r>
                        <a:rPr lang="ro-RO" sz="2800" i="1">
                          <a:solidFill>
                            <a:srgbClr val="000000"/>
                          </a:solidFill>
                          <a:latin typeface="Cambria Math" panose="02040503050406030204" pitchFamily="18" charset="0"/>
                        </a:rPr>
                        <m:t>𝑗𝑓</m:t>
                      </m:r>
                      <m:r>
                        <a:rPr lang="ro-RO" sz="2800" i="1">
                          <a:solidFill>
                            <a:srgbClr val="000000"/>
                          </a:solidFill>
                          <a:latin typeface="Cambria Math" panose="02040503050406030204" pitchFamily="18" charset="0"/>
                        </a:rPr>
                        <m:t>)=</m:t>
                      </m:r>
                      <m:f>
                        <m:fPr>
                          <m:ctrlPr>
                            <a:rPr lang="ro-RO" sz="2800" i="1">
                              <a:solidFill>
                                <a:srgbClr val="000000"/>
                              </a:solidFill>
                              <a:latin typeface="Cambria Math" panose="02040503050406030204" pitchFamily="18" charset="0"/>
                            </a:rPr>
                          </m:ctrlPr>
                        </m:fPr>
                        <m:num>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𝑎</m:t>
                              </m:r>
                            </m:e>
                            <m:sub>
                              <m:r>
                                <a:rPr lang="ro-RO" sz="2800" i="1">
                                  <a:solidFill>
                                    <a:srgbClr val="000000"/>
                                  </a:solidFill>
                                  <a:latin typeface="Cambria Math" panose="02040503050406030204" pitchFamily="18" charset="0"/>
                                </a:rPr>
                                <m:t>𝑜</m:t>
                              </m:r>
                            </m:sub>
                          </m:sSub>
                        </m:num>
                        <m:den>
                          <m:d>
                            <m:dPr>
                              <m:ctrlPr>
                                <a:rPr lang="ro-RO" sz="2800" i="1">
                                  <a:solidFill>
                                    <a:srgbClr val="000000"/>
                                  </a:solidFill>
                                  <a:latin typeface="Cambria Math" panose="02040503050406030204" pitchFamily="18" charset="0"/>
                                </a:rPr>
                              </m:ctrlPr>
                            </m:dPr>
                            <m:e>
                              <m:r>
                                <a:rPr lang="ro-RO" sz="2800" i="1">
                                  <a:solidFill>
                                    <a:srgbClr val="000000"/>
                                  </a:solidFill>
                                  <a:latin typeface="Cambria Math" panose="02040503050406030204" pitchFamily="18" charset="0"/>
                                </a:rPr>
                                <m:t>1+</m:t>
                              </m:r>
                              <m:r>
                                <a:rPr lang="ro-RO" sz="2800" i="1">
                                  <a:solidFill>
                                    <a:srgbClr val="000000"/>
                                  </a:solidFill>
                                  <a:latin typeface="Cambria Math" panose="02040503050406030204" pitchFamily="18" charset="0"/>
                                </a:rPr>
                                <m:t>𝑗</m:t>
                              </m:r>
                              <m:f>
                                <m:fPr>
                                  <m:ctrlPr>
                                    <a:rPr lang="ro-RO" sz="2800" i="1">
                                      <a:solidFill>
                                        <a:srgbClr val="000000"/>
                                      </a:solidFill>
                                      <a:latin typeface="Cambria Math" panose="02040503050406030204" pitchFamily="18" charset="0"/>
                                    </a:rPr>
                                  </m:ctrlPr>
                                </m:fPr>
                                <m:num>
                                  <m:r>
                                    <a:rPr lang="ro-RO" sz="2800" i="1">
                                      <a:solidFill>
                                        <a:srgbClr val="000000"/>
                                      </a:solidFill>
                                      <a:latin typeface="Cambria Math" panose="02040503050406030204" pitchFamily="18" charset="0"/>
                                    </a:rPr>
                                    <m:t>𝑓</m:t>
                                  </m:r>
                                </m:num>
                                <m:den>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𝑓</m:t>
                                      </m:r>
                                    </m:e>
                                    <m:sub>
                                      <m:r>
                                        <a:rPr lang="ro-RO" sz="2800" i="1">
                                          <a:solidFill>
                                            <a:srgbClr val="000000"/>
                                          </a:solidFill>
                                          <a:latin typeface="Cambria Math" panose="02040503050406030204" pitchFamily="18" charset="0"/>
                                        </a:rPr>
                                        <m:t>𝑝</m:t>
                                      </m:r>
                                      <m:r>
                                        <a:rPr lang="ro-RO" sz="2800" i="1">
                                          <a:solidFill>
                                            <a:srgbClr val="000000"/>
                                          </a:solidFill>
                                          <a:latin typeface="Cambria Math" panose="02040503050406030204" pitchFamily="18" charset="0"/>
                                        </a:rPr>
                                        <m:t>1</m:t>
                                      </m:r>
                                    </m:sub>
                                  </m:sSub>
                                </m:den>
                              </m:f>
                            </m:e>
                          </m:d>
                          <m:d>
                            <m:dPr>
                              <m:ctrlPr>
                                <a:rPr lang="ro-RO" sz="2800" i="1">
                                  <a:solidFill>
                                    <a:srgbClr val="000000"/>
                                  </a:solidFill>
                                  <a:latin typeface="Cambria Math" panose="02040503050406030204" pitchFamily="18" charset="0"/>
                                </a:rPr>
                              </m:ctrlPr>
                            </m:dPr>
                            <m:e>
                              <m:r>
                                <a:rPr lang="ro-RO" sz="2800" i="1">
                                  <a:solidFill>
                                    <a:srgbClr val="000000"/>
                                  </a:solidFill>
                                  <a:latin typeface="Cambria Math" panose="02040503050406030204" pitchFamily="18" charset="0"/>
                                </a:rPr>
                                <m:t>1+</m:t>
                              </m:r>
                              <m:r>
                                <a:rPr lang="ro-RO" sz="2800" i="1">
                                  <a:solidFill>
                                    <a:srgbClr val="000000"/>
                                  </a:solidFill>
                                  <a:latin typeface="Cambria Math" panose="02040503050406030204" pitchFamily="18" charset="0"/>
                                </a:rPr>
                                <m:t>𝑗</m:t>
                              </m:r>
                              <m:f>
                                <m:fPr>
                                  <m:ctrlPr>
                                    <a:rPr lang="ro-RO" sz="2800" i="1">
                                      <a:solidFill>
                                        <a:srgbClr val="000000"/>
                                      </a:solidFill>
                                      <a:latin typeface="Cambria Math" panose="02040503050406030204" pitchFamily="18" charset="0"/>
                                    </a:rPr>
                                  </m:ctrlPr>
                                </m:fPr>
                                <m:num>
                                  <m:r>
                                    <a:rPr lang="ro-RO" sz="2800" i="1">
                                      <a:solidFill>
                                        <a:srgbClr val="000000"/>
                                      </a:solidFill>
                                      <a:latin typeface="Cambria Math" panose="02040503050406030204" pitchFamily="18" charset="0"/>
                                    </a:rPr>
                                    <m:t>𝑓</m:t>
                                  </m:r>
                                </m:num>
                                <m:den>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𝑓</m:t>
                                      </m:r>
                                    </m:e>
                                    <m:sub>
                                      <m:r>
                                        <a:rPr lang="ro-RO" sz="2800" i="1">
                                          <a:solidFill>
                                            <a:srgbClr val="000000"/>
                                          </a:solidFill>
                                          <a:latin typeface="Cambria Math" panose="02040503050406030204" pitchFamily="18" charset="0"/>
                                        </a:rPr>
                                        <m:t>𝑝</m:t>
                                      </m:r>
                                      <m:r>
                                        <a:rPr lang="ro-RO" sz="2800" i="1">
                                          <a:solidFill>
                                            <a:srgbClr val="000000"/>
                                          </a:solidFill>
                                          <a:latin typeface="Cambria Math" panose="02040503050406030204" pitchFamily="18" charset="0"/>
                                        </a:rPr>
                                        <m:t>2</m:t>
                                      </m:r>
                                    </m:sub>
                                  </m:sSub>
                                </m:den>
                              </m:f>
                            </m:e>
                          </m:d>
                          <m:d>
                            <m:dPr>
                              <m:ctrlPr>
                                <a:rPr lang="ro-RO" sz="2800" i="1">
                                  <a:solidFill>
                                    <a:srgbClr val="000000"/>
                                  </a:solidFill>
                                  <a:latin typeface="Cambria Math" panose="02040503050406030204" pitchFamily="18" charset="0"/>
                                </a:rPr>
                              </m:ctrlPr>
                            </m:dPr>
                            <m:e>
                              <m:r>
                                <a:rPr lang="ro-RO" sz="2800" i="1">
                                  <a:solidFill>
                                    <a:srgbClr val="000000"/>
                                  </a:solidFill>
                                  <a:latin typeface="Cambria Math" panose="02040503050406030204" pitchFamily="18" charset="0"/>
                                </a:rPr>
                                <m:t>1+</m:t>
                              </m:r>
                              <m:r>
                                <a:rPr lang="ro-RO" sz="2800" i="1">
                                  <a:solidFill>
                                    <a:srgbClr val="000000"/>
                                  </a:solidFill>
                                  <a:latin typeface="Cambria Math" panose="02040503050406030204" pitchFamily="18" charset="0"/>
                                </a:rPr>
                                <m:t>𝑗</m:t>
                              </m:r>
                              <m:f>
                                <m:fPr>
                                  <m:ctrlPr>
                                    <a:rPr lang="ro-RO" sz="2800" i="1">
                                      <a:solidFill>
                                        <a:srgbClr val="000000"/>
                                      </a:solidFill>
                                      <a:latin typeface="Cambria Math" panose="02040503050406030204" pitchFamily="18" charset="0"/>
                                    </a:rPr>
                                  </m:ctrlPr>
                                </m:fPr>
                                <m:num>
                                  <m:r>
                                    <a:rPr lang="ro-RO" sz="2800" i="1">
                                      <a:solidFill>
                                        <a:srgbClr val="000000"/>
                                      </a:solidFill>
                                      <a:latin typeface="Cambria Math" panose="02040503050406030204" pitchFamily="18" charset="0"/>
                                    </a:rPr>
                                    <m:t>𝑓</m:t>
                                  </m:r>
                                </m:num>
                                <m:den>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𝑓</m:t>
                                      </m:r>
                                    </m:e>
                                    <m:sub>
                                      <m:r>
                                        <a:rPr lang="ro-RO" sz="2800" i="1">
                                          <a:solidFill>
                                            <a:srgbClr val="000000"/>
                                          </a:solidFill>
                                          <a:latin typeface="Cambria Math" panose="02040503050406030204" pitchFamily="18" charset="0"/>
                                        </a:rPr>
                                        <m:t>𝑝</m:t>
                                      </m:r>
                                      <m:r>
                                        <a:rPr lang="ro-RO" sz="2800" i="1">
                                          <a:solidFill>
                                            <a:srgbClr val="000000"/>
                                          </a:solidFill>
                                          <a:latin typeface="Cambria Math" panose="02040503050406030204" pitchFamily="18" charset="0"/>
                                        </a:rPr>
                                        <m:t>3</m:t>
                                      </m:r>
                                    </m:sub>
                                  </m:sSub>
                                </m:den>
                              </m:f>
                            </m:e>
                          </m:d>
                        </m:den>
                      </m:f>
                    </m:oMath>
                  </m:oMathPara>
                </a14:m>
                <a:endParaRPr lang="ro-RO" sz="2800"/>
              </a:p>
            </p:txBody>
          </p:sp>
        </mc:Choice>
        <mc:Fallback xmlns="">
          <p:sp>
            <p:nvSpPr>
              <p:cNvPr id="7" name="Object 6">
                <a:extLst>
                  <a:ext uri="{FF2B5EF4-FFF2-40B4-BE49-F238E27FC236}">
                    <a16:creationId xmlns:a16="http://schemas.microsoft.com/office/drawing/2014/main" id="{C8F92D5A-12BD-48A5-8880-FF42B6B2321C}"/>
                  </a:ext>
                </a:extLst>
              </p:cNvPr>
              <p:cNvSpPr txBox="1">
                <a:spLocks noRot="1" noChangeAspect="1" noMove="1" noResize="1" noEditPoints="1" noAdjustHandles="1" noChangeArrowheads="1" noChangeShapeType="1" noTextEdit="1"/>
              </p:cNvSpPr>
              <p:nvPr/>
            </p:nvSpPr>
            <p:spPr bwMode="auto">
              <a:xfrm>
                <a:off x="2725737" y="3429000"/>
                <a:ext cx="6740526" cy="1520825"/>
              </a:xfrm>
              <a:prstGeom prst="rect">
                <a:avLst/>
              </a:prstGeom>
              <a:blipFill>
                <a:blip r:embed="rId2"/>
                <a:stretch>
                  <a:fillRect/>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2026186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marL="0" indent="0">
              <a:buNone/>
            </a:pPr>
            <a:r>
              <a:rPr lang="ro-RO" b="1">
                <a:solidFill>
                  <a:srgbClr val="0070C0"/>
                </a:solidFill>
              </a:rPr>
              <a:t>Dependenţa dintre valoarea amplificării </a:t>
            </a:r>
            <a:br>
              <a:rPr lang="ro-RO" b="1">
                <a:solidFill>
                  <a:srgbClr val="0070C0"/>
                </a:solidFill>
              </a:rPr>
            </a:br>
            <a:r>
              <a:rPr lang="ro-RO" b="1">
                <a:solidFill>
                  <a:srgbClr val="0070C0"/>
                </a:solidFill>
              </a:rPr>
              <a:t>în buclă închisă şi stabilitatea </a:t>
            </a:r>
            <a:br>
              <a:rPr lang="ro-RO" b="1">
                <a:solidFill>
                  <a:srgbClr val="0070C0"/>
                </a:solidFill>
              </a:rPr>
            </a:br>
            <a:r>
              <a:rPr lang="ro-RO" b="1">
                <a:solidFill>
                  <a:srgbClr val="0070C0"/>
                </a:solidFill>
              </a:rPr>
              <a:t>amplificatorului</a:t>
            </a:r>
            <a:endParaRPr lang="ro-RO"/>
          </a:p>
          <a:p>
            <a:pPr marL="0" indent="0">
              <a:buNone/>
            </a:pPr>
            <a:r>
              <a:rPr lang="ro-RO" sz="2400"/>
              <a:t>Observații</a:t>
            </a:r>
          </a:p>
          <a:p>
            <a:pPr marL="342900" indent="-342900">
              <a:buFont typeface="+mj-lt"/>
              <a:buAutoNum type="arabicPeriod"/>
            </a:pPr>
            <a:r>
              <a:rPr lang="ro-RO" sz="2400"/>
              <a:t>S-a presupus că între frecvenţele </a:t>
            </a:r>
            <a:br>
              <a:rPr lang="ro-RO" sz="2400"/>
            </a:br>
            <a:r>
              <a:rPr lang="ro-RO" sz="2400"/>
              <a:t>corespunzătoare polilor este următoarea </a:t>
            </a:r>
            <a:br>
              <a:rPr lang="ro-RO" sz="2400"/>
            </a:br>
            <a:r>
              <a:rPr lang="ro-RO" sz="2400"/>
              <a:t>relaţie: </a:t>
            </a:r>
            <a:r>
              <a:rPr lang="ro-RO" sz="2400" i="1"/>
              <a:t>f</a:t>
            </a:r>
            <a:r>
              <a:rPr lang="ro-RO" sz="2400" i="1" baseline="-25000"/>
              <a:t>p</a:t>
            </a:r>
            <a:r>
              <a:rPr lang="ro-RO" sz="2400" baseline="-25000"/>
              <a:t>2</a:t>
            </a:r>
            <a:r>
              <a:rPr lang="ro-RO" sz="2400"/>
              <a:t> este depărtat cu 2 decade de </a:t>
            </a:r>
            <a:r>
              <a:rPr lang="ro-RO" sz="2400" i="1"/>
              <a:t>f</a:t>
            </a:r>
            <a:r>
              <a:rPr lang="ro-RO" sz="2400" i="1" baseline="-25000"/>
              <a:t>p</a:t>
            </a:r>
            <a:r>
              <a:rPr lang="ro-RO" sz="2400" baseline="-25000"/>
              <a:t>1</a:t>
            </a:r>
            <a:r>
              <a:rPr lang="ro-RO" sz="2400"/>
              <a:t> iar </a:t>
            </a:r>
            <a:br>
              <a:rPr lang="ro-RO" sz="2400"/>
            </a:br>
            <a:r>
              <a:rPr lang="ro-RO" sz="2400" i="1"/>
              <a:t>f</a:t>
            </a:r>
            <a:r>
              <a:rPr lang="ro-RO" sz="2400" i="1" baseline="-25000"/>
              <a:t>p</a:t>
            </a:r>
            <a:r>
              <a:rPr lang="ro-RO" sz="2400" baseline="-25000"/>
              <a:t>3</a:t>
            </a:r>
            <a:r>
              <a:rPr lang="ro-RO" sz="2400"/>
              <a:t> este la doar o decadă depărtat de </a:t>
            </a:r>
            <a:r>
              <a:rPr lang="ro-RO" sz="2400" i="1"/>
              <a:t>f</a:t>
            </a:r>
            <a:r>
              <a:rPr lang="ro-RO" sz="2400" i="1" baseline="-25000"/>
              <a:t>p</a:t>
            </a:r>
            <a:r>
              <a:rPr lang="ro-RO" sz="2400" baseline="-25000"/>
              <a:t>2</a:t>
            </a:r>
            <a:r>
              <a:rPr lang="ro-RO" sz="2400"/>
              <a:t>.</a:t>
            </a:r>
          </a:p>
          <a:p>
            <a:pPr marL="342900" indent="-342900">
              <a:buFont typeface="+mj-lt"/>
              <a:buAutoNum type="arabicPeriod"/>
            </a:pPr>
            <a:r>
              <a:rPr lang="ro-RO" sz="2400"/>
              <a:t>Se consideră un circuit neinversor la care </a:t>
            </a:r>
            <a:br>
              <a:rPr lang="ro-RO" sz="2400"/>
            </a:br>
            <a:r>
              <a:rPr lang="ro-RO" sz="2400"/>
              <a:t>A=1/</a:t>
            </a:r>
            <a:r>
              <a:rPr lang="ro-RO" sz="2400" i="1"/>
              <a:t>b</a:t>
            </a:r>
            <a:r>
              <a:rPr lang="ro-RO" sz="2400"/>
              <a:t>, de aceea pe grafic se analizează </a:t>
            </a:r>
            <a:br>
              <a:rPr lang="ro-RO" sz="2400"/>
            </a:br>
            <a:r>
              <a:rPr lang="ro-RO" sz="2400"/>
              <a:t>intersecţii de tipul </a:t>
            </a:r>
            <a:r>
              <a:rPr lang="en-US" sz="2400">
                <a:solidFill>
                  <a:srgbClr val="0070C0"/>
                </a:solidFill>
              </a:rPr>
              <a:t>|</a:t>
            </a:r>
            <a:r>
              <a:rPr lang="en-US" sz="2400" i="1">
                <a:solidFill>
                  <a:srgbClr val="0070C0"/>
                </a:solidFill>
              </a:rPr>
              <a:t>A</a:t>
            </a:r>
            <a:r>
              <a:rPr lang="en-US" sz="2400">
                <a:solidFill>
                  <a:srgbClr val="0070C0"/>
                </a:solidFill>
              </a:rPr>
              <a:t>| </a:t>
            </a:r>
            <a:r>
              <a:rPr lang="ro-RO" sz="2400">
                <a:solidFill>
                  <a:srgbClr val="0070C0"/>
                </a:solidFill>
              </a:rPr>
              <a:t>intersectat </a:t>
            </a:r>
            <a:r>
              <a:rPr lang="en-US" sz="2400">
                <a:solidFill>
                  <a:srgbClr val="0070C0"/>
                </a:solidFill>
              </a:rPr>
              <a:t>cu |</a:t>
            </a:r>
            <a:r>
              <a:rPr lang="en-US" sz="2400" i="1">
                <a:solidFill>
                  <a:srgbClr val="0070C0"/>
                </a:solidFill>
              </a:rPr>
              <a:t>a</a:t>
            </a:r>
            <a:r>
              <a:rPr lang="en-US" sz="2400">
                <a:solidFill>
                  <a:srgbClr val="0070C0"/>
                </a:solidFill>
              </a:rPr>
              <a:t>|</a:t>
            </a:r>
            <a:r>
              <a:rPr lang="en-US" sz="2400"/>
              <a:t>.</a:t>
            </a:r>
          </a:p>
          <a:p>
            <a:pPr marL="0" indent="0">
              <a:buNone/>
            </a:pPr>
            <a:endParaRPr lang="en-US" sz="2400" b="1">
              <a:solidFill>
                <a:srgbClr val="0070C0"/>
              </a:solidFill>
            </a:endParaRPr>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F38C47D7-DE94-4F5A-AE82-CA6CD0BBF324}"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39</a:t>
            </a:fld>
            <a:endParaRPr lang="ro-RO"/>
          </a:p>
        </p:txBody>
      </p:sp>
      <p:pic>
        <p:nvPicPr>
          <p:cNvPr id="7" name="Picture 9">
            <a:extLst>
              <a:ext uri="{FF2B5EF4-FFF2-40B4-BE49-F238E27FC236}">
                <a16:creationId xmlns:a16="http://schemas.microsoft.com/office/drawing/2014/main" id="{D1D9F0A0-A891-457B-937C-20D33030DAC3}"/>
              </a:ext>
            </a:extLst>
          </p:cNvPr>
          <p:cNvPicPr>
            <a:picLocks noChangeAspect="1" noChangeArrowheads="1"/>
          </p:cNvPicPr>
          <p:nvPr/>
        </p:nvPicPr>
        <p:blipFill>
          <a:blip r:embed="rId2"/>
          <a:srcRect/>
          <a:stretch>
            <a:fillRect/>
          </a:stretch>
        </p:blipFill>
        <p:spPr bwMode="auto">
          <a:xfrm>
            <a:off x="7059331" y="1362332"/>
            <a:ext cx="5096340" cy="490511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8" name="Object 6">
                <a:extLst>
                  <a:ext uri="{FF2B5EF4-FFF2-40B4-BE49-F238E27FC236}">
                    <a16:creationId xmlns:a16="http://schemas.microsoft.com/office/drawing/2014/main" id="{A15CBC45-34FF-4065-B861-7F4082181D73}"/>
                  </a:ext>
                </a:extLst>
              </p:cNvPr>
              <p:cNvSpPr txBox="1"/>
              <p:nvPr/>
            </p:nvSpPr>
            <p:spPr bwMode="auto">
              <a:xfrm>
                <a:off x="8231187" y="274639"/>
                <a:ext cx="3960813" cy="945614"/>
              </a:xfrm>
              <a:prstGeom prst="rect">
                <a:avLst/>
              </a:prstGeom>
              <a:noFill/>
              <a:ln>
                <a:solidFill>
                  <a:schemeClr val="accent1"/>
                </a:solidFill>
              </a:ln>
            </p:spPr>
            <p:txBody>
              <a:bodyPr>
                <a:normAutofit/>
              </a:bodyPr>
              <a:lstStyle/>
              <a:p>
                <a:pPr/>
                <a14:m>
                  <m:oMathPara xmlns:m="http://schemas.openxmlformats.org/officeDocument/2006/math">
                    <m:oMathParaPr>
                      <m:jc m:val="left"/>
                    </m:oMathParaPr>
                    <m:oMath xmlns:m="http://schemas.openxmlformats.org/officeDocument/2006/math">
                      <m:r>
                        <a:rPr lang="ro-RO" sz="1600" i="1">
                          <a:solidFill>
                            <a:srgbClr val="000000"/>
                          </a:solidFill>
                          <a:latin typeface="Cambria Math" panose="02040503050406030204" pitchFamily="18" charset="0"/>
                        </a:rPr>
                        <m:t>𝑎</m:t>
                      </m:r>
                      <m:r>
                        <a:rPr lang="ro-RO" sz="1600" i="1">
                          <a:solidFill>
                            <a:srgbClr val="000000"/>
                          </a:solidFill>
                          <a:latin typeface="Cambria Math" panose="02040503050406030204" pitchFamily="18" charset="0"/>
                        </a:rPr>
                        <m:t>(</m:t>
                      </m:r>
                      <m:r>
                        <a:rPr lang="ro-RO" sz="1600" i="1">
                          <a:solidFill>
                            <a:srgbClr val="000000"/>
                          </a:solidFill>
                          <a:latin typeface="Cambria Math" panose="02040503050406030204" pitchFamily="18" charset="0"/>
                        </a:rPr>
                        <m:t>𝑗𝑓</m:t>
                      </m:r>
                      <m:r>
                        <a:rPr lang="ro-RO" sz="1600" i="1">
                          <a:solidFill>
                            <a:srgbClr val="000000"/>
                          </a:solidFill>
                          <a:latin typeface="Cambria Math" panose="02040503050406030204" pitchFamily="18" charset="0"/>
                        </a:rPr>
                        <m:t>)=</m:t>
                      </m:r>
                      <m:f>
                        <m:fPr>
                          <m:ctrlPr>
                            <a:rPr lang="ro-RO" sz="1600" i="1">
                              <a:solidFill>
                                <a:srgbClr val="000000"/>
                              </a:solidFill>
                              <a:latin typeface="Cambria Math" panose="02040503050406030204" pitchFamily="18" charset="0"/>
                            </a:rPr>
                          </m:ctrlPr>
                        </m:fPr>
                        <m:num>
                          <m:sSub>
                            <m:sSubPr>
                              <m:ctrlPr>
                                <a:rPr lang="ro-RO" sz="1600" i="1">
                                  <a:solidFill>
                                    <a:srgbClr val="000000"/>
                                  </a:solidFill>
                                  <a:latin typeface="Cambria Math" panose="02040503050406030204" pitchFamily="18" charset="0"/>
                                </a:rPr>
                              </m:ctrlPr>
                            </m:sSubPr>
                            <m:e>
                              <m:r>
                                <a:rPr lang="ro-RO" sz="1600" i="1">
                                  <a:solidFill>
                                    <a:srgbClr val="000000"/>
                                  </a:solidFill>
                                  <a:latin typeface="Cambria Math" panose="02040503050406030204" pitchFamily="18" charset="0"/>
                                </a:rPr>
                                <m:t>𝑎</m:t>
                              </m:r>
                            </m:e>
                            <m:sub>
                              <m:r>
                                <a:rPr lang="ro-RO" sz="1600" i="1">
                                  <a:solidFill>
                                    <a:srgbClr val="000000"/>
                                  </a:solidFill>
                                  <a:latin typeface="Cambria Math" panose="02040503050406030204" pitchFamily="18" charset="0"/>
                                </a:rPr>
                                <m:t>𝑜</m:t>
                              </m:r>
                            </m:sub>
                          </m:sSub>
                        </m:num>
                        <m:den>
                          <m:d>
                            <m:dPr>
                              <m:ctrlPr>
                                <a:rPr lang="ro-RO" sz="1600" i="1">
                                  <a:solidFill>
                                    <a:srgbClr val="000000"/>
                                  </a:solidFill>
                                  <a:latin typeface="Cambria Math" panose="02040503050406030204" pitchFamily="18" charset="0"/>
                                </a:rPr>
                              </m:ctrlPr>
                            </m:dPr>
                            <m:e>
                              <m:r>
                                <a:rPr lang="ro-RO" sz="1600" i="1">
                                  <a:solidFill>
                                    <a:srgbClr val="000000"/>
                                  </a:solidFill>
                                  <a:latin typeface="Cambria Math" panose="02040503050406030204" pitchFamily="18" charset="0"/>
                                </a:rPr>
                                <m:t>1+</m:t>
                              </m:r>
                              <m:r>
                                <a:rPr lang="ro-RO" sz="1600" i="1">
                                  <a:solidFill>
                                    <a:srgbClr val="000000"/>
                                  </a:solidFill>
                                  <a:latin typeface="Cambria Math" panose="02040503050406030204" pitchFamily="18" charset="0"/>
                                </a:rPr>
                                <m:t>𝑗</m:t>
                              </m:r>
                              <m:f>
                                <m:fPr>
                                  <m:ctrlPr>
                                    <a:rPr lang="ro-RO" sz="1600" i="1">
                                      <a:solidFill>
                                        <a:srgbClr val="000000"/>
                                      </a:solidFill>
                                      <a:latin typeface="Cambria Math" panose="02040503050406030204" pitchFamily="18" charset="0"/>
                                    </a:rPr>
                                  </m:ctrlPr>
                                </m:fPr>
                                <m:num>
                                  <m:r>
                                    <a:rPr lang="ro-RO" sz="1600" i="1">
                                      <a:solidFill>
                                        <a:srgbClr val="000000"/>
                                      </a:solidFill>
                                      <a:latin typeface="Cambria Math" panose="02040503050406030204" pitchFamily="18" charset="0"/>
                                    </a:rPr>
                                    <m:t>𝑓</m:t>
                                  </m:r>
                                </m:num>
                                <m:den>
                                  <m:sSub>
                                    <m:sSubPr>
                                      <m:ctrlPr>
                                        <a:rPr lang="ro-RO" sz="1600" i="1">
                                          <a:solidFill>
                                            <a:srgbClr val="000000"/>
                                          </a:solidFill>
                                          <a:latin typeface="Cambria Math" panose="02040503050406030204" pitchFamily="18" charset="0"/>
                                        </a:rPr>
                                      </m:ctrlPr>
                                    </m:sSubPr>
                                    <m:e>
                                      <m:r>
                                        <a:rPr lang="ro-RO" sz="1600" i="1">
                                          <a:solidFill>
                                            <a:srgbClr val="000000"/>
                                          </a:solidFill>
                                          <a:latin typeface="Cambria Math" panose="02040503050406030204" pitchFamily="18" charset="0"/>
                                        </a:rPr>
                                        <m:t>𝑓</m:t>
                                      </m:r>
                                    </m:e>
                                    <m:sub>
                                      <m:r>
                                        <a:rPr lang="ro-RO" sz="1600" i="1">
                                          <a:solidFill>
                                            <a:srgbClr val="000000"/>
                                          </a:solidFill>
                                          <a:latin typeface="Cambria Math" panose="02040503050406030204" pitchFamily="18" charset="0"/>
                                        </a:rPr>
                                        <m:t>𝑝</m:t>
                                      </m:r>
                                      <m:r>
                                        <a:rPr lang="ro-RO" sz="1600" i="1">
                                          <a:solidFill>
                                            <a:srgbClr val="000000"/>
                                          </a:solidFill>
                                          <a:latin typeface="Cambria Math" panose="02040503050406030204" pitchFamily="18" charset="0"/>
                                        </a:rPr>
                                        <m:t>1</m:t>
                                      </m:r>
                                    </m:sub>
                                  </m:sSub>
                                </m:den>
                              </m:f>
                            </m:e>
                          </m:d>
                          <m:d>
                            <m:dPr>
                              <m:ctrlPr>
                                <a:rPr lang="ro-RO" sz="1600" i="1">
                                  <a:solidFill>
                                    <a:srgbClr val="000000"/>
                                  </a:solidFill>
                                  <a:latin typeface="Cambria Math" panose="02040503050406030204" pitchFamily="18" charset="0"/>
                                </a:rPr>
                              </m:ctrlPr>
                            </m:dPr>
                            <m:e>
                              <m:r>
                                <a:rPr lang="ro-RO" sz="1600" i="1">
                                  <a:solidFill>
                                    <a:srgbClr val="000000"/>
                                  </a:solidFill>
                                  <a:latin typeface="Cambria Math" panose="02040503050406030204" pitchFamily="18" charset="0"/>
                                </a:rPr>
                                <m:t>1+</m:t>
                              </m:r>
                              <m:r>
                                <a:rPr lang="ro-RO" sz="1600" i="1">
                                  <a:solidFill>
                                    <a:srgbClr val="000000"/>
                                  </a:solidFill>
                                  <a:latin typeface="Cambria Math" panose="02040503050406030204" pitchFamily="18" charset="0"/>
                                </a:rPr>
                                <m:t>𝑗</m:t>
                              </m:r>
                              <m:f>
                                <m:fPr>
                                  <m:ctrlPr>
                                    <a:rPr lang="ro-RO" sz="1600" i="1">
                                      <a:solidFill>
                                        <a:srgbClr val="000000"/>
                                      </a:solidFill>
                                      <a:latin typeface="Cambria Math" panose="02040503050406030204" pitchFamily="18" charset="0"/>
                                    </a:rPr>
                                  </m:ctrlPr>
                                </m:fPr>
                                <m:num>
                                  <m:r>
                                    <a:rPr lang="ro-RO" sz="1600" i="1">
                                      <a:solidFill>
                                        <a:srgbClr val="000000"/>
                                      </a:solidFill>
                                      <a:latin typeface="Cambria Math" panose="02040503050406030204" pitchFamily="18" charset="0"/>
                                    </a:rPr>
                                    <m:t>𝑓</m:t>
                                  </m:r>
                                </m:num>
                                <m:den>
                                  <m:sSub>
                                    <m:sSubPr>
                                      <m:ctrlPr>
                                        <a:rPr lang="ro-RO" sz="1600" i="1">
                                          <a:solidFill>
                                            <a:srgbClr val="000000"/>
                                          </a:solidFill>
                                          <a:latin typeface="Cambria Math" panose="02040503050406030204" pitchFamily="18" charset="0"/>
                                        </a:rPr>
                                      </m:ctrlPr>
                                    </m:sSubPr>
                                    <m:e>
                                      <m:r>
                                        <a:rPr lang="ro-RO" sz="1600" i="1">
                                          <a:solidFill>
                                            <a:srgbClr val="000000"/>
                                          </a:solidFill>
                                          <a:latin typeface="Cambria Math" panose="02040503050406030204" pitchFamily="18" charset="0"/>
                                        </a:rPr>
                                        <m:t>𝑓</m:t>
                                      </m:r>
                                    </m:e>
                                    <m:sub>
                                      <m:r>
                                        <a:rPr lang="ro-RO" sz="1600" i="1">
                                          <a:solidFill>
                                            <a:srgbClr val="000000"/>
                                          </a:solidFill>
                                          <a:latin typeface="Cambria Math" panose="02040503050406030204" pitchFamily="18" charset="0"/>
                                        </a:rPr>
                                        <m:t>𝑝</m:t>
                                      </m:r>
                                      <m:r>
                                        <a:rPr lang="ro-RO" sz="1600" i="1">
                                          <a:solidFill>
                                            <a:srgbClr val="000000"/>
                                          </a:solidFill>
                                          <a:latin typeface="Cambria Math" panose="02040503050406030204" pitchFamily="18" charset="0"/>
                                        </a:rPr>
                                        <m:t>2</m:t>
                                      </m:r>
                                    </m:sub>
                                  </m:sSub>
                                </m:den>
                              </m:f>
                            </m:e>
                          </m:d>
                          <m:d>
                            <m:dPr>
                              <m:ctrlPr>
                                <a:rPr lang="ro-RO" sz="1600" i="1">
                                  <a:solidFill>
                                    <a:srgbClr val="000000"/>
                                  </a:solidFill>
                                  <a:latin typeface="Cambria Math" panose="02040503050406030204" pitchFamily="18" charset="0"/>
                                </a:rPr>
                              </m:ctrlPr>
                            </m:dPr>
                            <m:e>
                              <m:r>
                                <a:rPr lang="ro-RO" sz="1600" i="1">
                                  <a:solidFill>
                                    <a:srgbClr val="000000"/>
                                  </a:solidFill>
                                  <a:latin typeface="Cambria Math" panose="02040503050406030204" pitchFamily="18" charset="0"/>
                                </a:rPr>
                                <m:t>1+</m:t>
                              </m:r>
                              <m:r>
                                <a:rPr lang="ro-RO" sz="1600" i="1">
                                  <a:solidFill>
                                    <a:srgbClr val="000000"/>
                                  </a:solidFill>
                                  <a:latin typeface="Cambria Math" panose="02040503050406030204" pitchFamily="18" charset="0"/>
                                </a:rPr>
                                <m:t>𝑗</m:t>
                              </m:r>
                              <m:f>
                                <m:fPr>
                                  <m:ctrlPr>
                                    <a:rPr lang="ro-RO" sz="1600" i="1">
                                      <a:solidFill>
                                        <a:srgbClr val="000000"/>
                                      </a:solidFill>
                                      <a:latin typeface="Cambria Math" panose="02040503050406030204" pitchFamily="18" charset="0"/>
                                    </a:rPr>
                                  </m:ctrlPr>
                                </m:fPr>
                                <m:num>
                                  <m:r>
                                    <a:rPr lang="ro-RO" sz="1600" i="1">
                                      <a:solidFill>
                                        <a:srgbClr val="000000"/>
                                      </a:solidFill>
                                      <a:latin typeface="Cambria Math" panose="02040503050406030204" pitchFamily="18" charset="0"/>
                                    </a:rPr>
                                    <m:t>𝑓</m:t>
                                  </m:r>
                                </m:num>
                                <m:den>
                                  <m:sSub>
                                    <m:sSubPr>
                                      <m:ctrlPr>
                                        <a:rPr lang="ro-RO" sz="1600" i="1">
                                          <a:solidFill>
                                            <a:srgbClr val="000000"/>
                                          </a:solidFill>
                                          <a:latin typeface="Cambria Math" panose="02040503050406030204" pitchFamily="18" charset="0"/>
                                        </a:rPr>
                                      </m:ctrlPr>
                                    </m:sSubPr>
                                    <m:e>
                                      <m:r>
                                        <a:rPr lang="ro-RO" sz="1600" i="1">
                                          <a:solidFill>
                                            <a:srgbClr val="000000"/>
                                          </a:solidFill>
                                          <a:latin typeface="Cambria Math" panose="02040503050406030204" pitchFamily="18" charset="0"/>
                                        </a:rPr>
                                        <m:t>𝑓</m:t>
                                      </m:r>
                                    </m:e>
                                    <m:sub>
                                      <m:r>
                                        <a:rPr lang="ro-RO" sz="1600" i="1">
                                          <a:solidFill>
                                            <a:srgbClr val="000000"/>
                                          </a:solidFill>
                                          <a:latin typeface="Cambria Math" panose="02040503050406030204" pitchFamily="18" charset="0"/>
                                        </a:rPr>
                                        <m:t>𝑝</m:t>
                                      </m:r>
                                      <m:r>
                                        <a:rPr lang="ro-RO" sz="1600" i="1">
                                          <a:solidFill>
                                            <a:srgbClr val="000000"/>
                                          </a:solidFill>
                                          <a:latin typeface="Cambria Math" panose="02040503050406030204" pitchFamily="18" charset="0"/>
                                        </a:rPr>
                                        <m:t>3</m:t>
                                      </m:r>
                                    </m:sub>
                                  </m:sSub>
                                </m:den>
                              </m:f>
                            </m:e>
                          </m:d>
                        </m:den>
                      </m:f>
                    </m:oMath>
                  </m:oMathPara>
                </a14:m>
                <a:endParaRPr lang="ro-RO" sz="1600"/>
              </a:p>
            </p:txBody>
          </p:sp>
        </mc:Choice>
        <mc:Fallback xmlns="">
          <p:sp>
            <p:nvSpPr>
              <p:cNvPr id="8" name="Object 6">
                <a:extLst>
                  <a:ext uri="{FF2B5EF4-FFF2-40B4-BE49-F238E27FC236}">
                    <a16:creationId xmlns:a16="http://schemas.microsoft.com/office/drawing/2014/main" id="{A15CBC45-34FF-4065-B861-7F4082181D73}"/>
                  </a:ext>
                </a:extLst>
              </p:cNvPr>
              <p:cNvSpPr txBox="1">
                <a:spLocks noRot="1" noChangeAspect="1" noMove="1" noResize="1" noEditPoints="1" noAdjustHandles="1" noChangeArrowheads="1" noChangeShapeType="1" noTextEdit="1"/>
              </p:cNvSpPr>
              <p:nvPr/>
            </p:nvSpPr>
            <p:spPr bwMode="auto">
              <a:xfrm>
                <a:off x="8231187" y="274639"/>
                <a:ext cx="3960813" cy="945614"/>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75233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Răspunsul în frecvență în buclă deschisă</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Cel mai obișnuit răspuns în buclă deschisă este </a:t>
            </a:r>
            <a:r>
              <a:rPr lang="en-US" b="1">
                <a:solidFill>
                  <a:srgbClr val="FF0000"/>
                </a:solidFill>
              </a:rPr>
              <a:t>răspunsul cu pol dominant</a:t>
            </a:r>
            <a:r>
              <a:rPr lang="en-US"/>
              <a:t>, un exemplu popular fiind răspunsul circuitului 741 arătat în fig</a:t>
            </a:r>
            <a:r>
              <a:rPr lang="ro-RO"/>
              <a:t>ură</a:t>
            </a:r>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016F569B-FB28-4E9F-9949-0F066E99566F}"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4</a:t>
            </a:fld>
            <a:endParaRPr lang="ro-RO"/>
          </a:p>
        </p:txBody>
      </p:sp>
      <p:pic>
        <p:nvPicPr>
          <p:cNvPr id="7" name="Picture 6">
            <a:extLst>
              <a:ext uri="{FF2B5EF4-FFF2-40B4-BE49-F238E27FC236}">
                <a16:creationId xmlns:a16="http://schemas.microsoft.com/office/drawing/2014/main" id="{462AFFB4-CBC3-4BC2-BB75-542632FA61CD}"/>
              </a:ext>
            </a:extLst>
          </p:cNvPr>
          <p:cNvPicPr>
            <a:picLocks noChangeAspect="1"/>
          </p:cNvPicPr>
          <p:nvPr/>
        </p:nvPicPr>
        <p:blipFill>
          <a:blip r:embed="rId2"/>
          <a:stretch>
            <a:fillRect/>
          </a:stretch>
        </p:blipFill>
        <p:spPr>
          <a:xfrm>
            <a:off x="2564130" y="3079433"/>
            <a:ext cx="7063740" cy="3097530"/>
          </a:xfrm>
          <a:prstGeom prst="rect">
            <a:avLst/>
          </a:prstGeom>
        </p:spPr>
      </p:pic>
    </p:spTree>
    <p:extLst>
      <p:ext uri="{BB962C8B-B14F-4D97-AF65-F5344CB8AC3E}">
        <p14:creationId xmlns:p14="http://schemas.microsoft.com/office/powerpoint/2010/main" val="4044337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marL="109728" indent="0">
              <a:buNone/>
              <a:defRPr/>
            </a:pPr>
            <a:r>
              <a:rPr lang="ro-RO" b="1">
                <a:solidFill>
                  <a:srgbClr val="0070C0"/>
                </a:solidFill>
              </a:rPr>
              <a:t>Analiza stabilităţii cu ajutorul caracteristicilor Bode</a:t>
            </a:r>
          </a:p>
          <a:p>
            <a:pPr>
              <a:spcBef>
                <a:spcPts val="324"/>
              </a:spcBef>
              <a:defRPr/>
            </a:pPr>
            <a:r>
              <a:rPr lang="ro-RO"/>
              <a:t>Pentru AO utilizat se desenează pe hârtie milimetrică mai întâi caracteristica de amplitudine, după ce s-au extras din catalog valorile pentru amplificarea în buclă deschisă la joasă frecvenţă şi frecvenţele corespunzatoare polilor amplificatorului în buclă deschisă;</a:t>
            </a:r>
            <a:endParaRPr lang="en-US"/>
          </a:p>
          <a:p>
            <a:pPr>
              <a:spcBef>
                <a:spcPts val="324"/>
              </a:spcBef>
              <a:defRPr/>
            </a:pPr>
            <a:r>
              <a:rPr lang="ro-RO"/>
              <a:t>Din aplicaţia concretă se determină </a:t>
            </a:r>
            <a:r>
              <a:rPr lang="ro-RO" i="1"/>
              <a:t>b</a:t>
            </a:r>
            <a:r>
              <a:rPr lang="ro-RO"/>
              <a:t>(</a:t>
            </a:r>
            <a:r>
              <a:rPr lang="ro-RO" i="1"/>
              <a:t>f</a:t>
            </a:r>
            <a:r>
              <a:rPr lang="ro-RO"/>
              <a:t>) sau </a:t>
            </a:r>
            <a:r>
              <a:rPr lang="ro-RO" i="1"/>
              <a:t>b</a:t>
            </a:r>
            <a:r>
              <a:rPr lang="ro-RO"/>
              <a:t> (pentru factor de rea</a:t>
            </a:r>
            <a:r>
              <a:rPr lang="en-US"/>
              <a:t>c</a:t>
            </a:r>
            <a:r>
              <a:rPr lang="ro-RO"/>
              <a:t>ţie constant) şi se trece pe caracteristica de amplitudine desenată anterior curba corespunzătoare inversului factorului de reacţie;</a:t>
            </a:r>
          </a:p>
          <a:p>
            <a:pPr>
              <a:spcBef>
                <a:spcPts val="324"/>
              </a:spcBef>
              <a:defRPr/>
            </a:pPr>
            <a:r>
              <a:rPr lang="ro-RO"/>
              <a:t>Sub caracteristica de amplitudine se desenează caracteristica de fază </a:t>
            </a:r>
            <a:r>
              <a:rPr lang="ro-RO">
                <a:sym typeface="Symbol" pitchFamily="18" charset="2"/>
              </a:rPr>
              <a:t></a:t>
            </a:r>
            <a:r>
              <a:rPr lang="ro-RO" baseline="-25000"/>
              <a:t>a</a:t>
            </a:r>
            <a:r>
              <a:rPr lang="ro-RO"/>
              <a:t>-</a:t>
            </a:r>
            <a:r>
              <a:rPr lang="ro-RO">
                <a:sym typeface="Symbol" pitchFamily="18" charset="2"/>
              </a:rPr>
              <a:t></a:t>
            </a:r>
            <a:r>
              <a:rPr lang="ro-RO" baseline="-25000"/>
              <a:t>1/b</a:t>
            </a:r>
            <a:r>
              <a:rPr lang="ro-RO"/>
              <a:t> sau </a:t>
            </a:r>
            <a:r>
              <a:rPr lang="ro-RO">
                <a:sym typeface="Symbol" pitchFamily="18" charset="2"/>
              </a:rPr>
              <a:t></a:t>
            </a:r>
            <a:r>
              <a:rPr lang="ro-RO" baseline="-25000"/>
              <a:t>a</a:t>
            </a:r>
            <a:r>
              <a:rPr lang="ro-RO"/>
              <a:t> (dacă factorul de reacţie este constant);</a:t>
            </a:r>
            <a:endParaRPr lang="en-US"/>
          </a:p>
          <a:p>
            <a:pPr marL="0" indent="0">
              <a:buNone/>
            </a:pPr>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4353EC2A-03B0-4C1B-A402-98CCF6EBD916}"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40</a:t>
            </a:fld>
            <a:endParaRPr lang="ro-RO"/>
          </a:p>
        </p:txBody>
      </p:sp>
    </p:spTree>
    <p:extLst>
      <p:ext uri="{BB962C8B-B14F-4D97-AF65-F5344CB8AC3E}">
        <p14:creationId xmlns:p14="http://schemas.microsoft.com/office/powerpoint/2010/main" val="1188770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marL="0" indent="0">
              <a:buNone/>
            </a:pPr>
            <a:r>
              <a:rPr lang="ro-RO" b="1">
                <a:solidFill>
                  <a:srgbClr val="0070C0"/>
                </a:solidFill>
              </a:rPr>
              <a:t>Analiza stabilităţii cu ajutorul caracteristicilor Bode</a:t>
            </a:r>
          </a:p>
          <a:p>
            <a:r>
              <a:rPr lang="ro-RO"/>
              <a:t>Pe </a:t>
            </a:r>
            <a:r>
              <a:rPr lang="ro-RO" b="1"/>
              <a:t>caracteristica de amplitudine</a:t>
            </a:r>
            <a:r>
              <a:rPr lang="ro-RO"/>
              <a:t> se determină valoarea frecvenţei </a:t>
            </a:r>
            <a:r>
              <a:rPr lang="ro-RO" i="1"/>
              <a:t>f</a:t>
            </a:r>
            <a:r>
              <a:rPr lang="ro-RO" i="1" baseline="-25000"/>
              <a:t>x</a:t>
            </a:r>
            <a:r>
              <a:rPr lang="ro-RO"/>
              <a:t> pentru care se intersectează curbele </a:t>
            </a:r>
            <a:r>
              <a:rPr lang="ro-RO" i="1"/>
              <a:t>a</a:t>
            </a:r>
            <a:r>
              <a:rPr lang="ro-RO"/>
              <a:t>(f) şi 1/</a:t>
            </a:r>
            <a:r>
              <a:rPr lang="ro-RO" i="1"/>
              <a:t>b</a:t>
            </a:r>
            <a:r>
              <a:rPr lang="ro-RO"/>
              <a:t>(f) sau 1/</a:t>
            </a:r>
            <a:r>
              <a:rPr lang="ro-RO" i="1"/>
              <a:t>b</a:t>
            </a:r>
            <a:r>
              <a:rPr lang="ro-RO"/>
              <a:t>, dacă factorul de reacţie este constant;</a:t>
            </a:r>
          </a:p>
          <a:p>
            <a:r>
              <a:rPr lang="ro-RO"/>
              <a:t>Pe </a:t>
            </a:r>
            <a:r>
              <a:rPr lang="ro-RO" b="1"/>
              <a:t>caracteristica de fază</a:t>
            </a:r>
            <a:r>
              <a:rPr lang="ro-RO"/>
              <a:t> se determină marginea de fază şi, conform criteriului de stabilitate enunţat, se apreciază stabilitatea circuitului.</a:t>
            </a:r>
            <a:endParaRPr lang="en-US"/>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26CE5C5B-BEA9-4E57-BBE5-C5AA86F7B56A}"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41</a:t>
            </a:fld>
            <a:endParaRPr lang="ro-RO"/>
          </a:p>
        </p:txBody>
      </p:sp>
    </p:spTree>
    <p:extLst>
      <p:ext uri="{BB962C8B-B14F-4D97-AF65-F5344CB8AC3E}">
        <p14:creationId xmlns:p14="http://schemas.microsoft.com/office/powerpoint/2010/main" val="2559950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normAutofit/>
          </a:bodyPr>
          <a:lstStyle/>
          <a:p>
            <a:pPr marL="0" indent="0">
              <a:buNone/>
            </a:pPr>
            <a:r>
              <a:rPr lang="ro-RO" b="1">
                <a:solidFill>
                  <a:srgbClr val="0070C0"/>
                </a:solidFill>
              </a:rPr>
              <a:t>Exemplul 1</a:t>
            </a:r>
          </a:p>
          <a:p>
            <a:pPr marL="0" indent="0">
              <a:buNone/>
            </a:pPr>
            <a:r>
              <a:rPr lang="ro-RO"/>
              <a:t>Se consideră un circuit neinversor cu amplificarea în buclă închisă la frecvenţe joase </a:t>
            </a:r>
            <a:r>
              <a:rPr lang="ro-RO" i="1"/>
              <a:t>A</a:t>
            </a:r>
            <a:r>
              <a:rPr lang="ro-RO"/>
              <a:t>=10.  AO este caracterizat în buclă deschisă de amplificarea </a:t>
            </a:r>
            <a:r>
              <a:rPr lang="ro-RO" i="1"/>
              <a:t>a</a:t>
            </a:r>
            <a:r>
              <a:rPr lang="ro-RO" baseline="-25000"/>
              <a:t>0</a:t>
            </a:r>
            <a:r>
              <a:rPr lang="ro-RO"/>
              <a:t>=80dB şi are trei poli reali, negativi, cărora le corespund frecvenţele </a:t>
            </a:r>
            <a:r>
              <a:rPr lang="ro-RO" i="1"/>
              <a:t>f</a:t>
            </a:r>
            <a:r>
              <a:rPr lang="ro-RO" i="1" baseline="-25000"/>
              <a:t>p</a:t>
            </a:r>
            <a:r>
              <a:rPr lang="ro-RO" baseline="-25000"/>
              <a:t>1</a:t>
            </a:r>
            <a:r>
              <a:rPr lang="ro-RO"/>
              <a:t>=10kHz, </a:t>
            </a:r>
            <a:r>
              <a:rPr lang="ro-RO" i="1"/>
              <a:t>f</a:t>
            </a:r>
            <a:r>
              <a:rPr lang="ro-RO" i="1" baseline="-25000"/>
              <a:t>p</a:t>
            </a:r>
            <a:r>
              <a:rPr lang="ro-RO" baseline="-25000"/>
              <a:t>2</a:t>
            </a:r>
            <a:r>
              <a:rPr lang="ro-RO"/>
              <a:t>=100kHz şi </a:t>
            </a:r>
            <a:r>
              <a:rPr lang="ro-RO" i="1"/>
              <a:t>f</a:t>
            </a:r>
            <a:r>
              <a:rPr lang="ro-RO" i="1" baseline="-25000"/>
              <a:t>p</a:t>
            </a:r>
            <a:r>
              <a:rPr lang="ro-RO" baseline="-25000"/>
              <a:t>3</a:t>
            </a:r>
            <a:r>
              <a:rPr lang="ro-RO"/>
              <a:t>=1MHz. </a:t>
            </a:r>
          </a:p>
          <a:p>
            <a:r>
              <a:rPr lang="ro-RO"/>
              <a:t>Să se studieze stabilitatea circuitului.</a:t>
            </a:r>
          </a:p>
          <a:p>
            <a:pPr marL="0" indent="0">
              <a:buNone/>
            </a:pPr>
            <a:r>
              <a:rPr lang="ro-RO" b="1">
                <a:solidFill>
                  <a:srgbClr val="0070C0"/>
                </a:solidFill>
              </a:rPr>
              <a:t>Rezolvare: </a:t>
            </a:r>
            <a:r>
              <a:rPr lang="ro-RO"/>
              <a:t>La circuitul neinversor              și exprimat în decibeli este:</a:t>
            </a:r>
          </a:p>
          <a:p>
            <a:endParaRPr lang="en-US"/>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AAD677B6-A9BD-46EC-BEAF-A3D1D604C3F5}"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42</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BB2D4EC-7B97-4998-BDA2-A309D3D50D94}"/>
                  </a:ext>
                </a:extLst>
              </p:cNvPr>
              <p:cNvSpPr txBox="1"/>
              <p:nvPr/>
            </p:nvSpPr>
            <p:spPr>
              <a:xfrm>
                <a:off x="5819775" y="4299390"/>
                <a:ext cx="981076" cy="73933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den>
                      </m:f>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𝐴</m:t>
                      </m:r>
                    </m:oMath>
                  </m:oMathPara>
                </a14:m>
                <a:endParaRPr lang="ro-RO" sz="2400"/>
              </a:p>
            </p:txBody>
          </p:sp>
        </mc:Choice>
        <mc:Fallback xmlns="">
          <p:sp>
            <p:nvSpPr>
              <p:cNvPr id="7" name="Object 6">
                <a:extLst>
                  <a:ext uri="{FF2B5EF4-FFF2-40B4-BE49-F238E27FC236}">
                    <a16:creationId xmlns:a16="http://schemas.microsoft.com/office/drawing/2014/main" id="{6BB2D4EC-7B97-4998-BDA2-A309D3D50D94}"/>
                  </a:ext>
                </a:extLst>
              </p:cNvPr>
              <p:cNvSpPr txBox="1">
                <a:spLocks noRot="1" noChangeAspect="1" noMove="1" noResize="1" noEditPoints="1" noAdjustHandles="1" noChangeArrowheads="1" noChangeShapeType="1" noTextEdit="1"/>
              </p:cNvSpPr>
              <p:nvPr/>
            </p:nvSpPr>
            <p:spPr>
              <a:xfrm>
                <a:off x="5819775" y="4299390"/>
                <a:ext cx="981076" cy="739335"/>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CC0CFC25-3A5A-4699-A481-7219D4C64340}"/>
                  </a:ext>
                </a:extLst>
              </p:cNvPr>
              <p:cNvSpPr txBox="1"/>
              <p:nvPr/>
            </p:nvSpPr>
            <p:spPr bwMode="auto">
              <a:xfrm>
                <a:off x="3581400" y="5218112"/>
                <a:ext cx="5029200" cy="85478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den>
                              </m:f>
                            </m:e>
                          </m:d>
                        </m:e>
                        <m:sub>
                          <m:r>
                            <a:rPr lang="ro-RO" sz="2400" i="1">
                              <a:solidFill>
                                <a:srgbClr val="000000"/>
                              </a:solidFill>
                              <a:latin typeface="Cambria Math" panose="02040503050406030204" pitchFamily="18" charset="0"/>
                            </a:rPr>
                            <m:t>𝑑𝐵</m:t>
                          </m:r>
                        </m:sub>
                      </m:sSub>
                      <m:r>
                        <a:rPr lang="ro-RO" sz="2400" i="1">
                          <a:solidFill>
                            <a:srgbClr val="000000"/>
                          </a:solidFill>
                          <a:latin typeface="Cambria Math" panose="02040503050406030204" pitchFamily="18" charset="0"/>
                        </a:rPr>
                        <m:t>=20</m:t>
                      </m:r>
                      <m:func>
                        <m:funcPr>
                          <m:ctrlPr>
                            <a:rPr lang="ro-RO" sz="2400" i="1">
                              <a:solidFill>
                                <a:srgbClr val="000000"/>
                              </a:solidFill>
                              <a:latin typeface="Cambria Math" panose="02040503050406030204" pitchFamily="18" charset="0"/>
                            </a:rPr>
                          </m:ctrlPr>
                        </m:funcPr>
                        <m:fName>
                          <m:r>
                            <m:rPr>
                              <m:sty m:val="p"/>
                            </m:rPr>
                            <a:rPr lang="ro-RO" sz="2400" i="0">
                              <a:solidFill>
                                <a:srgbClr val="000000"/>
                              </a:solidFill>
                              <a:latin typeface="Cambria Math" panose="02040503050406030204" pitchFamily="18" charset="0"/>
                            </a:rPr>
                            <m:t>lg</m:t>
                          </m:r>
                        </m:fName>
                        <m:e>
                          <m:d>
                            <m:dPr>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den>
                              </m:f>
                            </m:e>
                          </m:d>
                        </m:e>
                      </m:func>
                      <m:r>
                        <a:rPr lang="ro-RO" sz="2400" i="1">
                          <a:solidFill>
                            <a:srgbClr val="000000"/>
                          </a:solidFill>
                          <a:latin typeface="Cambria Math" panose="02040503050406030204" pitchFamily="18" charset="0"/>
                        </a:rPr>
                        <m:t>=20</m:t>
                      </m:r>
                      <m:func>
                        <m:funcPr>
                          <m:ctrlPr>
                            <a:rPr lang="ro-RO" sz="2400" i="1">
                              <a:solidFill>
                                <a:srgbClr val="000000"/>
                              </a:solidFill>
                              <a:latin typeface="Cambria Math" panose="02040503050406030204" pitchFamily="18" charset="0"/>
                            </a:rPr>
                          </m:ctrlPr>
                        </m:funcPr>
                        <m:fName>
                          <m:r>
                            <m:rPr>
                              <m:sty m:val="p"/>
                            </m:rPr>
                            <a:rPr lang="ro-RO" sz="2400" i="0">
                              <a:solidFill>
                                <a:srgbClr val="000000"/>
                              </a:solidFill>
                              <a:latin typeface="Cambria Math" panose="02040503050406030204" pitchFamily="18" charset="0"/>
                            </a:rPr>
                            <m:t>lg</m:t>
                          </m:r>
                        </m:fName>
                        <m:e>
                          <m:r>
                            <a:rPr lang="ro-RO" sz="2400" i="1">
                              <a:solidFill>
                                <a:srgbClr val="000000"/>
                              </a:solidFill>
                              <a:latin typeface="Cambria Math" panose="02040503050406030204" pitchFamily="18" charset="0"/>
                            </a:rPr>
                            <m:t>1</m:t>
                          </m:r>
                        </m:e>
                      </m:func>
                      <m:r>
                        <a:rPr lang="ro-RO" sz="2400" i="1">
                          <a:solidFill>
                            <a:srgbClr val="000000"/>
                          </a:solidFill>
                          <a:latin typeface="Cambria Math" panose="02040503050406030204" pitchFamily="18" charset="0"/>
                        </a:rPr>
                        <m:t>0=20</m:t>
                      </m:r>
                      <m:r>
                        <a:rPr lang="ro-RO" sz="2400" i="1">
                          <a:solidFill>
                            <a:srgbClr val="000000"/>
                          </a:solidFill>
                          <a:latin typeface="Cambria Math" panose="02040503050406030204" pitchFamily="18" charset="0"/>
                        </a:rPr>
                        <m:t>𝑑𝐵</m:t>
                      </m:r>
                    </m:oMath>
                  </m:oMathPara>
                </a14:m>
                <a:endParaRPr lang="ro-RO" sz="2000"/>
              </a:p>
            </p:txBody>
          </p:sp>
        </mc:Choice>
        <mc:Fallback xmlns="">
          <p:sp>
            <p:nvSpPr>
              <p:cNvPr id="10" name="Object 9">
                <a:extLst>
                  <a:ext uri="{FF2B5EF4-FFF2-40B4-BE49-F238E27FC236}">
                    <a16:creationId xmlns:a16="http://schemas.microsoft.com/office/drawing/2014/main" id="{CC0CFC25-3A5A-4699-A481-7219D4C64340}"/>
                  </a:ext>
                </a:extLst>
              </p:cNvPr>
              <p:cNvSpPr txBox="1">
                <a:spLocks noRot="1" noChangeAspect="1" noMove="1" noResize="1" noEditPoints="1" noAdjustHandles="1" noChangeArrowheads="1" noChangeShapeType="1" noTextEdit="1"/>
              </p:cNvSpPr>
              <p:nvPr/>
            </p:nvSpPr>
            <p:spPr bwMode="auto">
              <a:xfrm>
                <a:off x="3581400" y="5218112"/>
                <a:ext cx="5029200" cy="854783"/>
              </a:xfrm>
              <a:prstGeom prst="rect">
                <a:avLst/>
              </a:prstGeom>
              <a:blipFill>
                <a:blip r:embed="rId3"/>
                <a:stretch>
                  <a:fillRect b="-6429"/>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4039506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marL="109728" indent="0">
                  <a:buNone/>
                </a:pPr>
                <a:r>
                  <a:rPr lang="ro-RO" b="1">
                    <a:solidFill>
                      <a:srgbClr val="0070C0"/>
                    </a:solidFill>
                  </a:rPr>
                  <a:t>Caracteristicile Bode pentru circuitul din</a:t>
                </a:r>
                <a:br>
                  <a:rPr lang="ro-RO" b="1">
                    <a:solidFill>
                      <a:srgbClr val="0070C0"/>
                    </a:solidFill>
                  </a:rPr>
                </a:br>
                <a:r>
                  <a:rPr lang="ro-RO" b="1">
                    <a:solidFill>
                      <a:srgbClr val="0070C0"/>
                    </a:solidFill>
                  </a:rPr>
                  <a:t>exemplul 1:</a:t>
                </a:r>
                <a:endParaRPr lang="ro-RO"/>
              </a:p>
              <a:p>
                <a:r>
                  <a:rPr lang="ro-RO"/>
                  <a:t>Se observă că mf</a:t>
                </a:r>
                <a:r>
                  <a:rPr lang="en-US"/>
                  <a:t>&lt;0</a:t>
                </a:r>
                <a:r>
                  <a:rPr lang="ro-RO"/>
                  <a:t>, deci amplificatorul este</a:t>
                </a:r>
                <a:br>
                  <a:rPr lang="ro-RO"/>
                </a:br>
                <a:r>
                  <a:rPr lang="ro-RO"/>
                  <a:t>instabil şi trebuie compensat în frecvenţă.</a:t>
                </a:r>
              </a:p>
              <a:p>
                <a:pPr marL="0" indent="0">
                  <a:buNone/>
                </a:pPr>
                <a:endParaRPr lang="ro-RO" sz="2400"/>
              </a:p>
              <a:p>
                <a:pPr marL="0" indent="0">
                  <a:buNone/>
                </a:pPr>
                <a:r>
                  <a:rPr lang="ro-RO" sz="2400"/>
                  <a:t>Observaţie:  </a:t>
                </a:r>
                <a14:m>
                  <m:oMath xmlns:m="http://schemas.openxmlformats.org/officeDocument/2006/math">
                    <m:r>
                      <a:rPr lang="ro-RO" sz="2400" i="1">
                        <a:solidFill>
                          <a:srgbClr val="000000"/>
                        </a:solidFill>
                        <a:latin typeface="Cambria Math" panose="02040503050406030204" pitchFamily="18" charset="0"/>
                      </a:rPr>
                      <m:t>𝑝h</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𝑎</m:t>
                        </m:r>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oMath>
                </a14:m>
                <a:r>
                  <a:rPr lang="ro-RO" sz="2400"/>
                  <a:t>  </a:t>
                </a:r>
                <a:r>
                  <a:rPr lang="en-US" sz="2400"/>
                  <a:t>(</a:t>
                </a:r>
                <a:r>
                  <a:rPr lang="ro-RO" sz="2400"/>
                  <a:t>ph </a:t>
                </a:r>
                <a:r>
                  <a:rPr lang="ro-RO" sz="2400">
                    <a:sym typeface="Symbol"/>
                  </a:rPr>
                  <a:t></a:t>
                </a:r>
                <a:r>
                  <a:rPr lang="ro-RO" sz="2400"/>
                  <a:t> phase</a:t>
                </a:r>
                <a:r>
                  <a:rPr lang="en-US" sz="2400"/>
                  <a:t>)</a:t>
                </a:r>
              </a:p>
            </p:txBody>
          </p:sp>
        </mc:Choice>
        <mc:Fallback xmlns="">
          <p:sp>
            <p:nvSpPr>
              <p:cNvPr id="3" name="Content Placeholder 2">
                <a:extLst>
                  <a:ext uri="{FF2B5EF4-FFF2-40B4-BE49-F238E27FC236}">
                    <a16:creationId xmlns:a16="http://schemas.microsoft.com/office/drawing/2014/main" id="{FA41E279-2FEE-45CB-B5E9-441D30A5A1F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4581CAB6-73AB-4F52-A434-CFF4F5FC48BD}" type="datetime1">
              <a:rPr lang="ro-RO" smtClean="0"/>
              <a:t>13.05.2020</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43</a:t>
            </a:fld>
            <a:endParaRPr lang="ro-RO"/>
          </a:p>
        </p:txBody>
      </p:sp>
      <p:pic>
        <p:nvPicPr>
          <p:cNvPr id="7" name="Picture 6" descr="P3-S6">
            <a:extLst>
              <a:ext uri="{FF2B5EF4-FFF2-40B4-BE49-F238E27FC236}">
                <a16:creationId xmlns:a16="http://schemas.microsoft.com/office/drawing/2014/main" id="{B2EB3D73-4A5B-4901-9270-69D9B095C73D}"/>
              </a:ext>
            </a:extLst>
          </p:cNvPr>
          <p:cNvPicPr>
            <a:picLocks noChangeAspect="1" noChangeArrowheads="1"/>
          </p:cNvPicPr>
          <p:nvPr/>
        </p:nvPicPr>
        <p:blipFill>
          <a:blip r:embed="rId3"/>
          <a:srcRect/>
          <a:stretch>
            <a:fillRect/>
          </a:stretch>
        </p:blipFill>
        <p:spPr bwMode="auto">
          <a:xfrm>
            <a:off x="8010525" y="882650"/>
            <a:ext cx="4105275" cy="5473700"/>
          </a:xfrm>
          <a:prstGeom prst="rect">
            <a:avLst/>
          </a:prstGeom>
          <a:noFill/>
          <a:ln w="9525">
            <a:noFill/>
            <a:miter lim="800000"/>
            <a:headEnd/>
            <a:tailEnd/>
          </a:ln>
        </p:spPr>
      </p:pic>
    </p:spTree>
    <p:extLst>
      <p:ext uri="{BB962C8B-B14F-4D97-AF65-F5344CB8AC3E}">
        <p14:creationId xmlns:p14="http://schemas.microsoft.com/office/powerpoint/2010/main" val="1491366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F4F1-B620-4970-A54F-0E0AA84B1595}"/>
              </a:ext>
            </a:extLst>
          </p:cNvPr>
          <p:cNvSpPr>
            <a:spLocks noGrp="1"/>
          </p:cNvSpPr>
          <p:nvPr>
            <p:ph type="title"/>
          </p:nvPr>
        </p:nvSpPr>
        <p:spPr/>
        <p:txBody>
          <a:bodyPr>
            <a:normAutofit/>
          </a:bodyPr>
          <a:lstStyle/>
          <a:p>
            <a:r>
              <a:rPr lang="ro-RO"/>
              <a:t>Stabilitatea circuitelor cu racție</a:t>
            </a:r>
            <a:br>
              <a:rPr lang="ro-RO"/>
            </a:br>
            <a:r>
              <a:rPr lang="ro-RO"/>
              <a:t>Compensarea în frecvență</a:t>
            </a:r>
          </a:p>
        </p:txBody>
      </p:sp>
      <p:sp>
        <p:nvSpPr>
          <p:cNvPr id="3" name="Content Placeholder 2">
            <a:extLst>
              <a:ext uri="{FF2B5EF4-FFF2-40B4-BE49-F238E27FC236}">
                <a16:creationId xmlns:a16="http://schemas.microsoft.com/office/drawing/2014/main" id="{3C9BDE2A-A427-4F7A-8D1F-ABAA5CFB8725}"/>
              </a:ext>
            </a:extLst>
          </p:cNvPr>
          <p:cNvSpPr>
            <a:spLocks noGrp="1"/>
          </p:cNvSpPr>
          <p:nvPr>
            <p:ph idx="1"/>
          </p:nvPr>
        </p:nvSpPr>
        <p:spPr/>
        <p:txBody>
          <a:bodyPr/>
          <a:lstStyle/>
          <a:p>
            <a:r>
              <a:rPr lang="ro-RO"/>
              <a:t>Compensarea în frecvență impune modificarea curbei lui </a:t>
            </a:r>
            <a:r>
              <a:rPr lang="ro-RO" i="1"/>
              <a:t>a(jf)</a:t>
            </a:r>
            <a:r>
              <a:rPr lang="ro-RO"/>
              <a:t>, sau a lui </a:t>
            </a:r>
            <a:r>
              <a:rPr lang="ro-RO" i="1"/>
              <a:t>b(jf)</a:t>
            </a:r>
            <a:r>
              <a:rPr lang="ro-RO"/>
              <a:t> sau a ambelor curbe, astfel încât să fie îndeplinită condiția </a:t>
            </a:r>
            <a:r>
              <a:rPr lang="ro-RO" b="1">
                <a:highlight>
                  <a:srgbClr val="FFFF00"/>
                </a:highlight>
              </a:rPr>
              <a:t>mf</a:t>
            </a:r>
            <a:r>
              <a:rPr lang="ro-RO" b="1">
                <a:highlight>
                  <a:srgbClr val="FFFF00"/>
                </a:highlight>
                <a:sym typeface="Symbol" panose="05050102010706020507" pitchFamily="18" charset="2"/>
              </a:rPr>
              <a:t>0</a:t>
            </a:r>
            <a:r>
              <a:rPr lang="ro-RO"/>
              <a:t>.</a:t>
            </a:r>
          </a:p>
          <a:p>
            <a:r>
              <a:rPr lang="ro-RO"/>
              <a:t>Compensarea în frecvență </a:t>
            </a:r>
            <a:r>
              <a:rPr lang="en-US"/>
              <a:t>poate fi</a:t>
            </a:r>
            <a:endParaRPr lang="ro-RO"/>
          </a:p>
          <a:p>
            <a:pPr marL="514350" lvl="0" indent="-514350">
              <a:buFont typeface="+mj-lt"/>
              <a:buAutoNum type="arabicPeriod"/>
            </a:pPr>
            <a:r>
              <a:rPr lang="en-US" b="1"/>
              <a:t>internă</a:t>
            </a:r>
            <a:r>
              <a:rPr lang="en-US"/>
              <a:t>, când se modifică </a:t>
            </a:r>
            <a:r>
              <a:rPr lang="ro-RO" i="1"/>
              <a:t>a(jf)</a:t>
            </a:r>
            <a:r>
              <a:rPr lang="en-US"/>
              <a:t> al AO. Metoda cea mai des utilizată este cea cu pol dominant, obținută prin efect Miller pentru reducerea valorii condensatorului de compensare</a:t>
            </a:r>
            <a:r>
              <a:rPr lang="ro-RO"/>
              <a:t>;</a:t>
            </a:r>
          </a:p>
          <a:p>
            <a:pPr marL="514350" lvl="0" indent="-514350">
              <a:buFont typeface="+mj-lt"/>
              <a:buAutoNum type="arabicPeriod"/>
            </a:pPr>
            <a:r>
              <a:rPr lang="en-US" b="1"/>
              <a:t>externă</a:t>
            </a:r>
            <a:r>
              <a:rPr lang="en-US"/>
              <a:t>, c</a:t>
            </a:r>
            <a:r>
              <a:rPr lang="ro-RO"/>
              <a:t>â</a:t>
            </a:r>
            <a:r>
              <a:rPr lang="en-US"/>
              <a:t>nd se modifică </a:t>
            </a:r>
            <a:r>
              <a:rPr lang="ro-RO" i="1"/>
              <a:t>b(jf)</a:t>
            </a:r>
            <a:r>
              <a:rPr lang="ro-RO"/>
              <a:t> a</a:t>
            </a:r>
            <a:r>
              <a:rPr lang="en-US"/>
              <a:t> circuitului de reacție</a:t>
            </a:r>
            <a:r>
              <a:rPr lang="ro-RO"/>
              <a:t>.</a:t>
            </a:r>
          </a:p>
        </p:txBody>
      </p:sp>
      <p:sp>
        <p:nvSpPr>
          <p:cNvPr id="4" name="Date Placeholder 3">
            <a:extLst>
              <a:ext uri="{FF2B5EF4-FFF2-40B4-BE49-F238E27FC236}">
                <a16:creationId xmlns:a16="http://schemas.microsoft.com/office/drawing/2014/main" id="{3F917A8B-400A-4616-9343-5B2A05C62C98}"/>
              </a:ext>
            </a:extLst>
          </p:cNvPr>
          <p:cNvSpPr>
            <a:spLocks noGrp="1"/>
          </p:cNvSpPr>
          <p:nvPr>
            <p:ph type="dt" sz="half" idx="10"/>
          </p:nvPr>
        </p:nvSpPr>
        <p:spPr/>
        <p:txBody>
          <a:bodyPr/>
          <a:lstStyle/>
          <a:p>
            <a:fld id="{C7BCD2FB-0802-4CA7-B36A-593FE5DD17DD}" type="datetime1">
              <a:rPr lang="ro-RO" smtClean="0"/>
              <a:t>13.05.2020</a:t>
            </a:fld>
            <a:endParaRPr lang="ro-RO"/>
          </a:p>
        </p:txBody>
      </p:sp>
      <p:sp>
        <p:nvSpPr>
          <p:cNvPr id="5" name="Footer Placeholder 4">
            <a:extLst>
              <a:ext uri="{FF2B5EF4-FFF2-40B4-BE49-F238E27FC236}">
                <a16:creationId xmlns:a16="http://schemas.microsoft.com/office/drawing/2014/main" id="{70ACB938-1405-4FF3-8E81-41CCEB674AB9}"/>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82BEF999-E408-464B-8619-ADE4165E6634}"/>
              </a:ext>
            </a:extLst>
          </p:cNvPr>
          <p:cNvSpPr>
            <a:spLocks noGrp="1"/>
          </p:cNvSpPr>
          <p:nvPr>
            <p:ph type="sldNum" sz="quarter" idx="12"/>
          </p:nvPr>
        </p:nvSpPr>
        <p:spPr/>
        <p:txBody>
          <a:bodyPr/>
          <a:lstStyle/>
          <a:p>
            <a:fld id="{AF5D8DD5-2367-47BF-BE85-0E4DD8564336}" type="slidenum">
              <a:rPr lang="ro-RO" smtClean="0"/>
              <a:t>44</a:t>
            </a:fld>
            <a:endParaRPr lang="ro-RO"/>
          </a:p>
        </p:txBody>
      </p:sp>
    </p:spTree>
    <p:extLst>
      <p:ext uri="{BB962C8B-B14F-4D97-AF65-F5344CB8AC3E}">
        <p14:creationId xmlns:p14="http://schemas.microsoft.com/office/powerpoint/2010/main" val="1213006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9635-1FF3-404E-9B02-447A9970DE5F}"/>
              </a:ext>
            </a:extLst>
          </p:cNvPr>
          <p:cNvSpPr>
            <a:spLocks noGrp="1"/>
          </p:cNvSpPr>
          <p:nvPr>
            <p:ph type="title"/>
          </p:nvPr>
        </p:nvSpPr>
        <p:spPr/>
        <p:txBody>
          <a:bodyPr/>
          <a:lstStyle/>
          <a:p>
            <a:r>
              <a:rPr lang="ro-RO"/>
              <a:t>Anexa 1. Caracteristici Bode</a:t>
            </a:r>
          </a:p>
        </p:txBody>
      </p:sp>
      <p:sp>
        <p:nvSpPr>
          <p:cNvPr id="3" name="Content Placeholder 2">
            <a:extLst>
              <a:ext uri="{FF2B5EF4-FFF2-40B4-BE49-F238E27FC236}">
                <a16:creationId xmlns:a16="http://schemas.microsoft.com/office/drawing/2014/main" id="{DE2A6B8F-2158-4B87-BFC9-8FB583110D9B}"/>
              </a:ext>
            </a:extLst>
          </p:cNvPr>
          <p:cNvSpPr>
            <a:spLocks noGrp="1"/>
          </p:cNvSpPr>
          <p:nvPr>
            <p:ph idx="1"/>
          </p:nvPr>
        </p:nvSpPr>
        <p:spPr/>
        <p:txBody>
          <a:bodyPr/>
          <a:lstStyle/>
          <a:p>
            <a:r>
              <a:rPr lang="ro-RO"/>
              <a:t>Pentru funcții de transfer caracterizate de un pol sau de un zero </a:t>
            </a:r>
          </a:p>
        </p:txBody>
      </p:sp>
      <p:sp>
        <p:nvSpPr>
          <p:cNvPr id="4" name="Date Placeholder 3">
            <a:extLst>
              <a:ext uri="{FF2B5EF4-FFF2-40B4-BE49-F238E27FC236}">
                <a16:creationId xmlns:a16="http://schemas.microsoft.com/office/drawing/2014/main" id="{598E3685-4721-49D8-8241-2D4ED45E08ED}"/>
              </a:ext>
            </a:extLst>
          </p:cNvPr>
          <p:cNvSpPr>
            <a:spLocks noGrp="1"/>
          </p:cNvSpPr>
          <p:nvPr>
            <p:ph type="dt" sz="half" idx="10"/>
          </p:nvPr>
        </p:nvSpPr>
        <p:spPr/>
        <p:txBody>
          <a:bodyPr/>
          <a:lstStyle/>
          <a:p>
            <a:fld id="{61A7C9E4-A909-4EC4-80C5-BBD34B588438}" type="datetime1">
              <a:rPr lang="ro-RO" smtClean="0"/>
              <a:t>13.05.2020</a:t>
            </a:fld>
            <a:endParaRPr lang="ro-RO"/>
          </a:p>
        </p:txBody>
      </p:sp>
      <p:sp>
        <p:nvSpPr>
          <p:cNvPr id="5" name="Footer Placeholder 4">
            <a:extLst>
              <a:ext uri="{FF2B5EF4-FFF2-40B4-BE49-F238E27FC236}">
                <a16:creationId xmlns:a16="http://schemas.microsoft.com/office/drawing/2014/main" id="{CA122A39-F281-44B7-BD64-3DB0DC3F38FE}"/>
              </a:ext>
            </a:extLst>
          </p:cNvPr>
          <p:cNvSpPr>
            <a:spLocks noGrp="1"/>
          </p:cNvSpPr>
          <p:nvPr>
            <p:ph type="ftr" sz="quarter" idx="11"/>
          </p:nvPr>
        </p:nvSpPr>
        <p:spPr/>
        <p:txBody>
          <a:bodyPr/>
          <a:lstStyle/>
          <a:p>
            <a:r>
              <a:rPr lang="it-IT"/>
              <a:t>EA - cursul 9 - online</a:t>
            </a:r>
            <a:endParaRPr lang="ro-RO"/>
          </a:p>
        </p:txBody>
      </p:sp>
      <p:sp>
        <p:nvSpPr>
          <p:cNvPr id="6" name="Slide Number Placeholder 5">
            <a:extLst>
              <a:ext uri="{FF2B5EF4-FFF2-40B4-BE49-F238E27FC236}">
                <a16:creationId xmlns:a16="http://schemas.microsoft.com/office/drawing/2014/main" id="{3005E63C-930A-4D5A-B3CC-9BC690649BA0}"/>
              </a:ext>
            </a:extLst>
          </p:cNvPr>
          <p:cNvSpPr>
            <a:spLocks noGrp="1"/>
          </p:cNvSpPr>
          <p:nvPr>
            <p:ph type="sldNum" sz="quarter" idx="12"/>
          </p:nvPr>
        </p:nvSpPr>
        <p:spPr/>
        <p:txBody>
          <a:bodyPr/>
          <a:lstStyle/>
          <a:p>
            <a:fld id="{AF5D8DD5-2367-47BF-BE85-0E4DD8564336}" type="slidenum">
              <a:rPr lang="ro-RO" smtClean="0"/>
              <a:t>45</a:t>
            </a:fld>
            <a:endParaRPr lang="ro-RO"/>
          </a:p>
        </p:txBody>
      </p:sp>
      <p:pic>
        <p:nvPicPr>
          <p:cNvPr id="7" name="Content Placeholder 11">
            <a:extLst>
              <a:ext uri="{FF2B5EF4-FFF2-40B4-BE49-F238E27FC236}">
                <a16:creationId xmlns:a16="http://schemas.microsoft.com/office/drawing/2014/main" id="{A4C0CB4A-CBE2-408B-BC03-0E52167E020E}"/>
              </a:ext>
            </a:extLst>
          </p:cNvPr>
          <p:cNvPicPr>
            <a:picLocks noChangeAspect="1"/>
          </p:cNvPicPr>
          <p:nvPr/>
        </p:nvPicPr>
        <p:blipFill rotWithShape="1">
          <a:blip r:embed="rId2">
            <a:extLst>
              <a:ext uri="{28A0092B-C50C-407E-A947-70E740481C1C}">
                <a14:useLocalDpi xmlns:a14="http://schemas.microsoft.com/office/drawing/2010/main" val="0"/>
              </a:ext>
            </a:extLst>
          </a:blip>
          <a:srcRect t="7734" b="9741"/>
          <a:stretch/>
        </p:blipFill>
        <p:spPr>
          <a:xfrm>
            <a:off x="385233" y="2447925"/>
            <a:ext cx="5801784" cy="3590925"/>
          </a:xfrm>
          <a:prstGeom prst="rect">
            <a:avLst/>
          </a:prstGeom>
        </p:spPr>
      </p:pic>
      <p:sp>
        <p:nvSpPr>
          <p:cNvPr id="8" name="TextBox 7">
            <a:extLst>
              <a:ext uri="{FF2B5EF4-FFF2-40B4-BE49-F238E27FC236}">
                <a16:creationId xmlns:a16="http://schemas.microsoft.com/office/drawing/2014/main" id="{0C7D3060-E27C-42B3-8700-1BD5795B2A6C}"/>
              </a:ext>
            </a:extLst>
          </p:cNvPr>
          <p:cNvSpPr txBox="1"/>
          <p:nvPr/>
        </p:nvSpPr>
        <p:spPr>
          <a:xfrm>
            <a:off x="6187017" y="2590800"/>
            <a:ext cx="5399615" cy="3693319"/>
          </a:xfrm>
          <a:prstGeom prst="rect">
            <a:avLst/>
          </a:prstGeom>
          <a:noFill/>
        </p:spPr>
        <p:txBody>
          <a:bodyPr wrap="square" rtlCol="0">
            <a:spAutoFit/>
          </a:bodyPr>
          <a:lstStyle/>
          <a:p>
            <a:pPr marL="285750" indent="-285750">
              <a:buFont typeface="Arial" panose="020B0604020202020204" pitchFamily="34" charset="0"/>
              <a:buChar char="•"/>
            </a:pPr>
            <a:r>
              <a:rPr lang="ro-RO"/>
              <a:t>Un </a:t>
            </a:r>
            <a:r>
              <a:rPr lang="ro-RO" b="1"/>
              <a:t>pol</a:t>
            </a:r>
            <a:r>
              <a:rPr lang="ro-RO"/>
              <a:t> frânge caracteristica de amplitudine cu </a:t>
            </a:r>
            <a:br>
              <a:rPr lang="ro-RO"/>
            </a:br>
            <a:r>
              <a:rPr lang="ro-RO"/>
              <a:t>-20dB/dec iar pe cea de fază cu -45</a:t>
            </a:r>
            <a:r>
              <a:rPr lang="ro-RO">
                <a:sym typeface="Symbol" panose="05050102010706020507" pitchFamily="18" charset="2"/>
              </a:rPr>
              <a:t>/dec.</a:t>
            </a:r>
          </a:p>
          <a:p>
            <a:pPr marL="285750" indent="-285750">
              <a:buFont typeface="Arial" panose="020B0604020202020204" pitchFamily="34" charset="0"/>
              <a:buChar char="•"/>
            </a:pPr>
            <a:r>
              <a:rPr lang="ro-RO">
                <a:sym typeface="Symbol" panose="05050102010706020507" pitchFamily="18" charset="2"/>
              </a:rPr>
              <a:t>Un </a:t>
            </a:r>
            <a:r>
              <a:rPr lang="ro-RO" b="1">
                <a:sym typeface="Symbol" panose="05050102010706020507" pitchFamily="18" charset="2"/>
              </a:rPr>
              <a:t>zero</a:t>
            </a:r>
            <a:r>
              <a:rPr lang="ro-RO">
                <a:sym typeface="Symbol" panose="05050102010706020507" pitchFamily="18" charset="2"/>
              </a:rPr>
              <a:t> </a:t>
            </a:r>
            <a:r>
              <a:rPr lang="ro-RO"/>
              <a:t>frânge caracteristica de amplitudine cu +20dB/dec iar pe cea de fază cu +45</a:t>
            </a:r>
            <a:r>
              <a:rPr lang="ro-RO">
                <a:sym typeface="Symbol" panose="05050102010706020507" pitchFamily="18" charset="2"/>
              </a:rPr>
              <a:t>/dec.</a:t>
            </a:r>
          </a:p>
          <a:p>
            <a:pPr marL="285750" indent="-285750">
              <a:buFont typeface="Arial" panose="020B0604020202020204" pitchFamily="34" charset="0"/>
              <a:buChar char="•"/>
            </a:pPr>
            <a:r>
              <a:rPr lang="ro-RO">
                <a:sym typeface="Symbol" panose="05050102010706020507" pitchFamily="18" charset="2"/>
              </a:rPr>
              <a:t>Efectele polilor și zerourilor sunt cumulative. Astfel după al doilea pol panta caracteristicii de amplitudine devine -40dB/dec, după al treilea pol </a:t>
            </a:r>
            <a:br>
              <a:rPr lang="ro-RO">
                <a:sym typeface="Symbol" panose="05050102010706020507" pitchFamily="18" charset="2"/>
              </a:rPr>
            </a:br>
            <a:r>
              <a:rPr lang="ro-RO">
                <a:sym typeface="Symbol" panose="05050102010706020507" pitchFamily="18" charset="2"/>
              </a:rPr>
              <a:t>-60dB/dec.</a:t>
            </a:r>
          </a:p>
          <a:p>
            <a:pPr marL="285750" indent="-285750">
              <a:buFont typeface="Arial" panose="020B0604020202020204" pitchFamily="34" charset="0"/>
              <a:buChar char="•"/>
            </a:pPr>
            <a:r>
              <a:rPr lang="ro-RO">
                <a:sym typeface="Symbol" panose="05050102010706020507" pitchFamily="18" charset="2"/>
              </a:rPr>
              <a:t>Pe caracteristica de fază, efectele polilor se adună algebric pe domenii de frecvență (decade) pe care acționează acei poli. Astfel, dacă pe o decadă sunt efectele la 2 poli, panta caracteristicii va fi -90/dec, dacă sunt efectele a 3 poli -135/dec.</a:t>
            </a:r>
            <a:endParaRPr lang="ro-RO"/>
          </a:p>
        </p:txBody>
      </p:sp>
    </p:spTree>
    <p:extLst>
      <p:ext uri="{BB962C8B-B14F-4D97-AF65-F5344CB8AC3E}">
        <p14:creationId xmlns:p14="http://schemas.microsoft.com/office/powerpoint/2010/main" val="155311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A907-9B65-4611-BDC8-140D70288AA2}"/>
              </a:ext>
            </a:extLst>
          </p:cNvPr>
          <p:cNvSpPr>
            <a:spLocks noGrp="1"/>
          </p:cNvSpPr>
          <p:nvPr>
            <p:ph type="title"/>
          </p:nvPr>
        </p:nvSpPr>
        <p:spPr/>
        <p:txBody>
          <a:bodyPr/>
          <a:lstStyle/>
          <a:p>
            <a:r>
              <a:rPr lang="ro-RO"/>
              <a:t>Anexa 1. Caracteristici Bode</a:t>
            </a:r>
          </a:p>
        </p:txBody>
      </p:sp>
      <p:sp>
        <p:nvSpPr>
          <p:cNvPr id="3" name="Content Placeholder 2">
            <a:extLst>
              <a:ext uri="{FF2B5EF4-FFF2-40B4-BE49-F238E27FC236}">
                <a16:creationId xmlns:a16="http://schemas.microsoft.com/office/drawing/2014/main" id="{498244C3-CAFC-4861-87F7-DBE9251F8821}"/>
              </a:ext>
            </a:extLst>
          </p:cNvPr>
          <p:cNvSpPr>
            <a:spLocks noGrp="1"/>
          </p:cNvSpPr>
          <p:nvPr>
            <p:ph idx="1"/>
          </p:nvPr>
        </p:nvSpPr>
        <p:spPr/>
        <p:txBody>
          <a:bodyPr/>
          <a:lstStyle/>
          <a:p>
            <a:r>
              <a:rPr lang="ro-RO"/>
              <a:t>Exemple</a:t>
            </a:r>
          </a:p>
        </p:txBody>
      </p:sp>
      <p:sp>
        <p:nvSpPr>
          <p:cNvPr id="4" name="Date Placeholder 3">
            <a:extLst>
              <a:ext uri="{FF2B5EF4-FFF2-40B4-BE49-F238E27FC236}">
                <a16:creationId xmlns:a16="http://schemas.microsoft.com/office/drawing/2014/main" id="{0A52467F-A80F-4DEE-BD43-45EF9264E4E2}"/>
              </a:ext>
            </a:extLst>
          </p:cNvPr>
          <p:cNvSpPr>
            <a:spLocks noGrp="1"/>
          </p:cNvSpPr>
          <p:nvPr>
            <p:ph type="dt" sz="half" idx="10"/>
          </p:nvPr>
        </p:nvSpPr>
        <p:spPr/>
        <p:txBody>
          <a:bodyPr/>
          <a:lstStyle/>
          <a:p>
            <a:fld id="{0F47FF34-C4E6-4BAF-A6AD-AF937585835F}" type="datetime1">
              <a:rPr lang="ro-RO" smtClean="0"/>
              <a:t>13.05.2020</a:t>
            </a:fld>
            <a:endParaRPr lang="ro-RO"/>
          </a:p>
        </p:txBody>
      </p:sp>
      <p:sp>
        <p:nvSpPr>
          <p:cNvPr id="5" name="Footer Placeholder 4">
            <a:extLst>
              <a:ext uri="{FF2B5EF4-FFF2-40B4-BE49-F238E27FC236}">
                <a16:creationId xmlns:a16="http://schemas.microsoft.com/office/drawing/2014/main" id="{169C4389-55B7-4475-8833-C79C93754CB7}"/>
              </a:ext>
            </a:extLst>
          </p:cNvPr>
          <p:cNvSpPr>
            <a:spLocks noGrp="1"/>
          </p:cNvSpPr>
          <p:nvPr>
            <p:ph type="ftr" sz="quarter" idx="11"/>
          </p:nvPr>
        </p:nvSpPr>
        <p:spPr/>
        <p:txBody>
          <a:bodyPr/>
          <a:lstStyle/>
          <a:p>
            <a:r>
              <a:rPr lang="it-IT"/>
              <a:t>EA - cursul 9 - online</a:t>
            </a:r>
            <a:endParaRPr lang="ro-RO"/>
          </a:p>
        </p:txBody>
      </p:sp>
      <p:sp>
        <p:nvSpPr>
          <p:cNvPr id="6" name="Slide Number Placeholder 5">
            <a:extLst>
              <a:ext uri="{FF2B5EF4-FFF2-40B4-BE49-F238E27FC236}">
                <a16:creationId xmlns:a16="http://schemas.microsoft.com/office/drawing/2014/main" id="{DF1679C4-BCB7-494E-B61C-00C67A0101EC}"/>
              </a:ext>
            </a:extLst>
          </p:cNvPr>
          <p:cNvSpPr>
            <a:spLocks noGrp="1"/>
          </p:cNvSpPr>
          <p:nvPr>
            <p:ph type="sldNum" sz="quarter" idx="12"/>
          </p:nvPr>
        </p:nvSpPr>
        <p:spPr/>
        <p:txBody>
          <a:bodyPr/>
          <a:lstStyle/>
          <a:p>
            <a:fld id="{AF5D8DD5-2367-47BF-BE85-0E4DD8564336}" type="slidenum">
              <a:rPr lang="ro-RO" smtClean="0"/>
              <a:t>46</a:t>
            </a:fld>
            <a:endParaRPr lang="ro-RO"/>
          </a:p>
        </p:txBody>
      </p:sp>
      <p:pic>
        <p:nvPicPr>
          <p:cNvPr id="7" name="Picture 6">
            <a:extLst>
              <a:ext uri="{FF2B5EF4-FFF2-40B4-BE49-F238E27FC236}">
                <a16:creationId xmlns:a16="http://schemas.microsoft.com/office/drawing/2014/main" id="{83F54932-E335-4F9C-AA60-83D80A7767A9}"/>
              </a:ext>
            </a:extLst>
          </p:cNvPr>
          <p:cNvPicPr>
            <a:picLocks noChangeAspect="1"/>
          </p:cNvPicPr>
          <p:nvPr/>
        </p:nvPicPr>
        <p:blipFill>
          <a:blip r:embed="rId2"/>
          <a:stretch>
            <a:fillRect/>
          </a:stretch>
        </p:blipFill>
        <p:spPr>
          <a:xfrm>
            <a:off x="7202079" y="42255"/>
            <a:ext cx="4641866" cy="6192745"/>
          </a:xfrm>
          <a:prstGeom prst="rect">
            <a:avLst/>
          </a:prstGeom>
        </p:spPr>
      </p:pic>
      <p:pic>
        <p:nvPicPr>
          <p:cNvPr id="9" name="Picture 8">
            <a:extLst>
              <a:ext uri="{FF2B5EF4-FFF2-40B4-BE49-F238E27FC236}">
                <a16:creationId xmlns:a16="http://schemas.microsoft.com/office/drawing/2014/main" id="{9B673377-FE78-4CA1-AE68-11B379D12645}"/>
              </a:ext>
            </a:extLst>
          </p:cNvPr>
          <p:cNvPicPr>
            <a:picLocks noChangeAspect="1"/>
          </p:cNvPicPr>
          <p:nvPr/>
        </p:nvPicPr>
        <p:blipFill>
          <a:blip r:embed="rId3"/>
          <a:stretch>
            <a:fillRect/>
          </a:stretch>
        </p:blipFill>
        <p:spPr>
          <a:xfrm>
            <a:off x="533401" y="2405508"/>
            <a:ext cx="3800475" cy="3629025"/>
          </a:xfrm>
          <a:prstGeom prst="rect">
            <a:avLst/>
          </a:prstGeom>
        </p:spPr>
      </p:pic>
      <p:sp>
        <p:nvSpPr>
          <p:cNvPr id="10" name="TextBox 9">
            <a:extLst>
              <a:ext uri="{FF2B5EF4-FFF2-40B4-BE49-F238E27FC236}">
                <a16:creationId xmlns:a16="http://schemas.microsoft.com/office/drawing/2014/main" id="{93C4A7CB-2148-4736-9F1A-73819D795460}"/>
              </a:ext>
            </a:extLst>
          </p:cNvPr>
          <p:cNvSpPr txBox="1"/>
          <p:nvPr/>
        </p:nvSpPr>
        <p:spPr>
          <a:xfrm>
            <a:off x="4486864" y="3221772"/>
            <a:ext cx="2562225" cy="461665"/>
          </a:xfrm>
          <a:prstGeom prst="rect">
            <a:avLst/>
          </a:prstGeom>
          <a:noFill/>
        </p:spPr>
        <p:txBody>
          <a:bodyPr wrap="square" rtlCol="0">
            <a:spAutoFit/>
          </a:bodyPr>
          <a:lstStyle/>
          <a:p>
            <a:r>
              <a:rPr lang="en-US" sz="2400" b="1"/>
              <a:t>Func</a:t>
            </a:r>
            <a:r>
              <a:rPr lang="ro-RO" sz="2400" b="1"/>
              <a:t>ț</a:t>
            </a:r>
            <a:r>
              <a:rPr lang="en-US" sz="2400" b="1"/>
              <a:t>ie de transfer</a:t>
            </a:r>
            <a:endParaRPr lang="ro-RO" sz="2400" b="1"/>
          </a:p>
        </p:txBody>
      </p:sp>
      <p:sp>
        <p:nvSpPr>
          <p:cNvPr id="11" name="Arrow: Left 10">
            <a:extLst>
              <a:ext uri="{FF2B5EF4-FFF2-40B4-BE49-F238E27FC236}">
                <a16:creationId xmlns:a16="http://schemas.microsoft.com/office/drawing/2014/main" id="{7B3C8272-DD9E-4226-B274-E65758D57BA7}"/>
              </a:ext>
            </a:extLst>
          </p:cNvPr>
          <p:cNvSpPr/>
          <p:nvPr/>
        </p:nvSpPr>
        <p:spPr>
          <a:xfrm>
            <a:off x="4486865" y="4001294"/>
            <a:ext cx="704260" cy="24685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o-RO"/>
          </a:p>
        </p:txBody>
      </p:sp>
      <p:sp>
        <p:nvSpPr>
          <p:cNvPr id="12" name="Arrow: Left 11">
            <a:extLst>
              <a:ext uri="{FF2B5EF4-FFF2-40B4-BE49-F238E27FC236}">
                <a16:creationId xmlns:a16="http://schemas.microsoft.com/office/drawing/2014/main" id="{41717993-D637-4111-963C-5563D17BDA86}"/>
              </a:ext>
            </a:extLst>
          </p:cNvPr>
          <p:cNvSpPr/>
          <p:nvPr/>
        </p:nvSpPr>
        <p:spPr>
          <a:xfrm rot="10800000">
            <a:off x="6344830" y="4001294"/>
            <a:ext cx="704260" cy="2468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TextBox 12">
            <a:extLst>
              <a:ext uri="{FF2B5EF4-FFF2-40B4-BE49-F238E27FC236}">
                <a16:creationId xmlns:a16="http://schemas.microsoft.com/office/drawing/2014/main" id="{BA9F3721-554F-4E0C-A76B-9C32295A012F}"/>
              </a:ext>
            </a:extLst>
          </p:cNvPr>
          <p:cNvSpPr txBox="1"/>
          <p:nvPr/>
        </p:nvSpPr>
        <p:spPr>
          <a:xfrm>
            <a:off x="4389823" y="3657700"/>
            <a:ext cx="1041810" cy="369332"/>
          </a:xfrm>
          <a:prstGeom prst="rect">
            <a:avLst/>
          </a:prstGeom>
          <a:noFill/>
        </p:spPr>
        <p:txBody>
          <a:bodyPr wrap="square" rtlCol="0">
            <a:spAutoFit/>
          </a:bodyPr>
          <a:lstStyle/>
          <a:p>
            <a:r>
              <a:rPr lang="ro-RO"/>
              <a:t>cu 1 pol</a:t>
            </a:r>
          </a:p>
        </p:txBody>
      </p:sp>
      <p:sp>
        <p:nvSpPr>
          <p:cNvPr id="14" name="TextBox 13">
            <a:extLst>
              <a:ext uri="{FF2B5EF4-FFF2-40B4-BE49-F238E27FC236}">
                <a16:creationId xmlns:a16="http://schemas.microsoft.com/office/drawing/2014/main" id="{EDB0FC45-A312-4A1F-93F9-182C62B3DE86}"/>
              </a:ext>
            </a:extLst>
          </p:cNvPr>
          <p:cNvSpPr txBox="1"/>
          <p:nvPr/>
        </p:nvSpPr>
        <p:spPr>
          <a:xfrm>
            <a:off x="6181136" y="3658085"/>
            <a:ext cx="1172752" cy="369332"/>
          </a:xfrm>
          <a:prstGeom prst="rect">
            <a:avLst/>
          </a:prstGeom>
          <a:noFill/>
        </p:spPr>
        <p:txBody>
          <a:bodyPr wrap="square" rtlCol="0">
            <a:spAutoFit/>
          </a:bodyPr>
          <a:lstStyle/>
          <a:p>
            <a:r>
              <a:rPr lang="ro-RO"/>
              <a:t>cu 3 poli</a:t>
            </a:r>
          </a:p>
        </p:txBody>
      </p:sp>
    </p:spTree>
    <p:extLst>
      <p:ext uri="{BB962C8B-B14F-4D97-AF65-F5344CB8AC3E}">
        <p14:creationId xmlns:p14="http://schemas.microsoft.com/office/powerpoint/2010/main" val="1871871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3D88-50D7-40B8-BF2F-9D51838CFCDD}"/>
              </a:ext>
            </a:extLst>
          </p:cNvPr>
          <p:cNvSpPr>
            <a:spLocks noGrp="1"/>
          </p:cNvSpPr>
          <p:nvPr>
            <p:ph type="title"/>
          </p:nvPr>
        </p:nvSpPr>
        <p:spPr/>
        <p:txBody>
          <a:bodyPr>
            <a:normAutofit/>
          </a:bodyPr>
          <a:lstStyle/>
          <a:p>
            <a:r>
              <a:rPr lang="ro-RO"/>
              <a:t>Probleme</a:t>
            </a:r>
            <a:br>
              <a:rPr lang="ro-RO"/>
            </a:br>
            <a:r>
              <a:rPr lang="ro-RO"/>
              <a:t>P1.</a:t>
            </a:r>
            <a:endParaRPr lang="en-US"/>
          </a:p>
        </p:txBody>
      </p:sp>
      <p:sp>
        <p:nvSpPr>
          <p:cNvPr id="3" name="Content Placeholder 2">
            <a:extLst>
              <a:ext uri="{FF2B5EF4-FFF2-40B4-BE49-F238E27FC236}">
                <a16:creationId xmlns:a16="http://schemas.microsoft.com/office/drawing/2014/main" id="{2A3C6EFE-E6CB-4DE1-841C-27FF199178EA}"/>
              </a:ext>
            </a:extLst>
          </p:cNvPr>
          <p:cNvSpPr>
            <a:spLocks noGrp="1"/>
          </p:cNvSpPr>
          <p:nvPr>
            <p:ph idx="1"/>
          </p:nvPr>
        </p:nvSpPr>
        <p:spPr/>
        <p:txBody>
          <a:bodyPr>
            <a:normAutofit fontScale="92500"/>
          </a:bodyPr>
          <a:lstStyle/>
          <a:p>
            <a:pPr marL="0" indent="0">
              <a:buNone/>
            </a:pPr>
            <a:r>
              <a:rPr lang="ro-RO"/>
              <a:t>Un AO de tipul 741, alimentat cu ±15V, este conectat într-o configurație neinversoare având amplificarea </a:t>
            </a:r>
            <a:r>
              <a:rPr lang="ro-RO" i="1"/>
              <a:t>A</a:t>
            </a:r>
            <a:r>
              <a:rPr lang="ro-RO"/>
              <a:t>=10V/V.</a:t>
            </a:r>
          </a:p>
          <a:p>
            <a:pPr marL="514350" indent="-514350">
              <a:buFont typeface="+mj-lt"/>
              <a:buAutoNum type="alphaLcParenR"/>
            </a:pPr>
            <a:r>
              <a:rPr lang="ro-RO"/>
              <a:t>Dacă amplitudinea semnalului de intrare este de 0,5V, care este valoarea maximă a frecvenței semnalelor înainte să apară distorsiuni;</a:t>
            </a:r>
          </a:p>
          <a:p>
            <a:pPr marL="514350" indent="-514350">
              <a:buFont typeface="+mj-lt"/>
              <a:buAutoNum type="alphaLcParenR"/>
            </a:pPr>
            <a:r>
              <a:rPr lang="ro-RO"/>
              <a:t>Dacă </a:t>
            </a:r>
            <a:r>
              <a:rPr lang="ro-RO" i="1"/>
              <a:t>f</a:t>
            </a:r>
            <a:r>
              <a:rPr lang="ro-RO"/>
              <a:t>=10kHz, care este valoarea maximă a amplitudinii semnalului de intrare înainte ca la ieșire să apară distorsiuni;</a:t>
            </a:r>
          </a:p>
          <a:p>
            <a:pPr marL="514350" indent="-514350">
              <a:buFont typeface="+mj-lt"/>
              <a:buAutoNum type="alphaLcParenR"/>
            </a:pPr>
            <a:r>
              <a:rPr lang="ro-RO"/>
              <a:t>Dacă amplitudinea semnalului de intrare este de 40mV, care este domeniul util al frecvențelor de lucru;</a:t>
            </a:r>
          </a:p>
          <a:p>
            <a:pPr marL="514350" indent="-514350">
              <a:buFont typeface="+mj-lt"/>
              <a:buAutoNum type="alphaLcParenR"/>
            </a:pPr>
            <a:r>
              <a:rPr lang="ro-RO"/>
              <a:t>Dacă </a:t>
            </a:r>
            <a:r>
              <a:rPr lang="ro-RO" i="1"/>
              <a:t>f</a:t>
            </a:r>
            <a:r>
              <a:rPr lang="ro-RO"/>
              <a:t>=2kHz, care este domeniul util al amplitudinii semnalului de intrare.</a:t>
            </a:r>
            <a:endParaRPr lang="en-US"/>
          </a:p>
        </p:txBody>
      </p:sp>
      <p:sp>
        <p:nvSpPr>
          <p:cNvPr id="4" name="Date Placeholder 3">
            <a:extLst>
              <a:ext uri="{FF2B5EF4-FFF2-40B4-BE49-F238E27FC236}">
                <a16:creationId xmlns:a16="http://schemas.microsoft.com/office/drawing/2014/main" id="{647D734F-3B5A-4913-82F0-F11C0E4E1EE7}"/>
              </a:ext>
            </a:extLst>
          </p:cNvPr>
          <p:cNvSpPr>
            <a:spLocks noGrp="1"/>
          </p:cNvSpPr>
          <p:nvPr>
            <p:ph type="dt" sz="half" idx="10"/>
          </p:nvPr>
        </p:nvSpPr>
        <p:spPr/>
        <p:txBody>
          <a:bodyPr/>
          <a:lstStyle/>
          <a:p>
            <a:fld id="{BCB9DA01-0472-48C7-972D-69BFFBB306C3}" type="datetime1">
              <a:rPr lang="en-US">
                <a:latin typeface="Arial"/>
              </a:rPr>
              <a:pPr/>
              <a:t>5/13/2020</a:t>
            </a:fld>
            <a:endParaRPr lang="en-US">
              <a:latin typeface="Arial"/>
            </a:endParaRPr>
          </a:p>
        </p:txBody>
      </p:sp>
      <p:sp>
        <p:nvSpPr>
          <p:cNvPr id="5" name="Footer Placeholder 4">
            <a:extLst>
              <a:ext uri="{FF2B5EF4-FFF2-40B4-BE49-F238E27FC236}">
                <a16:creationId xmlns:a16="http://schemas.microsoft.com/office/drawing/2014/main" id="{CC6B4BDF-8E48-475A-AF21-9B6BB6FCE06E}"/>
              </a:ext>
            </a:extLst>
          </p:cNvPr>
          <p:cNvSpPr>
            <a:spLocks noGrp="1"/>
          </p:cNvSpPr>
          <p:nvPr>
            <p:ph type="ftr" sz="quarter" idx="11"/>
          </p:nvPr>
        </p:nvSpPr>
        <p:spPr/>
        <p:txBody>
          <a:bodyPr/>
          <a:lstStyle/>
          <a:p>
            <a:r>
              <a:rPr lang="en-US">
                <a:latin typeface="Arial"/>
              </a:rPr>
              <a:t>EA - Cursul nr. 7</a:t>
            </a:r>
          </a:p>
        </p:txBody>
      </p:sp>
      <p:sp>
        <p:nvSpPr>
          <p:cNvPr id="6" name="Slide Number Placeholder 5">
            <a:extLst>
              <a:ext uri="{FF2B5EF4-FFF2-40B4-BE49-F238E27FC236}">
                <a16:creationId xmlns:a16="http://schemas.microsoft.com/office/drawing/2014/main" id="{1FC1B981-7F48-423B-9B9B-500D6A14E339}"/>
              </a:ext>
            </a:extLst>
          </p:cNvPr>
          <p:cNvSpPr>
            <a:spLocks noGrp="1"/>
          </p:cNvSpPr>
          <p:nvPr>
            <p:ph type="sldNum" sz="quarter" idx="12"/>
          </p:nvPr>
        </p:nvSpPr>
        <p:spPr/>
        <p:txBody>
          <a:bodyPr/>
          <a:lstStyle/>
          <a:p>
            <a:fld id="{C8D03C79-9948-4E13-80CE-50CD36ACA350}" type="slidenum">
              <a:rPr lang="en-US">
                <a:latin typeface="Arial"/>
              </a:rPr>
              <a:pPr/>
              <a:t>47</a:t>
            </a:fld>
            <a:endParaRPr lang="en-US">
              <a:latin typeface="Arial"/>
            </a:endParaRPr>
          </a:p>
        </p:txBody>
      </p:sp>
    </p:spTree>
    <p:extLst>
      <p:ext uri="{BB962C8B-B14F-4D97-AF65-F5344CB8AC3E}">
        <p14:creationId xmlns:p14="http://schemas.microsoft.com/office/powerpoint/2010/main" val="3780739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3DF2-FC8B-4934-8DEF-0F545BE1922D}"/>
              </a:ext>
            </a:extLst>
          </p:cNvPr>
          <p:cNvSpPr>
            <a:spLocks noGrp="1"/>
          </p:cNvSpPr>
          <p:nvPr>
            <p:ph type="title"/>
          </p:nvPr>
        </p:nvSpPr>
        <p:spPr/>
        <p:txBody>
          <a:bodyPr>
            <a:normAutofit/>
          </a:bodyPr>
          <a:lstStyle/>
          <a:p>
            <a:r>
              <a:rPr lang="ro-RO"/>
              <a:t>Probleme</a:t>
            </a:r>
            <a:br>
              <a:rPr lang="ro-RO"/>
            </a:br>
            <a:r>
              <a:rPr lang="ro-RO"/>
              <a:t>P1. Rezolvare</a:t>
            </a:r>
            <a:endParaRPr lang="en-US"/>
          </a:p>
        </p:txBody>
      </p:sp>
      <p:sp>
        <p:nvSpPr>
          <p:cNvPr id="3" name="Content Placeholder 2">
            <a:extLst>
              <a:ext uri="{FF2B5EF4-FFF2-40B4-BE49-F238E27FC236}">
                <a16:creationId xmlns:a16="http://schemas.microsoft.com/office/drawing/2014/main" id="{BE868EA0-F576-4C93-9A48-21341AE80088}"/>
              </a:ext>
            </a:extLst>
          </p:cNvPr>
          <p:cNvSpPr>
            <a:spLocks noGrp="1"/>
          </p:cNvSpPr>
          <p:nvPr>
            <p:ph idx="1"/>
          </p:nvPr>
        </p:nvSpPr>
        <p:spPr/>
        <p:txBody>
          <a:bodyPr>
            <a:noAutofit/>
          </a:bodyPr>
          <a:lstStyle/>
          <a:p>
            <a:pPr marL="457200" indent="-457200">
              <a:buFont typeface="+mj-lt"/>
              <a:buAutoNum type="alphaLcParenR"/>
            </a:pPr>
            <a:r>
              <a:rPr lang="ro-RO" sz="2600"/>
              <a:t>Amplitudinea semnalului de ieșire este</a:t>
            </a:r>
            <a:br>
              <a:rPr lang="ro-RO" sz="2600"/>
            </a:br>
            <a:r>
              <a:rPr lang="ro-RO" sz="2600"/>
              <a:t>Pentru a vedea și influența circuitului asupra frecvenței maxime dar și limitarea de SR, trebuie satisfăcute simultan inegalitățile</a:t>
            </a:r>
            <a:br>
              <a:rPr lang="ro-RO" sz="2600"/>
            </a:br>
            <a:br>
              <a:rPr lang="ro-RO" sz="2600"/>
            </a:br>
            <a:br>
              <a:rPr lang="ro-RO" sz="2600"/>
            </a:br>
            <a:br>
              <a:rPr lang="ro-RO" sz="2600"/>
            </a:br>
            <a:br>
              <a:rPr lang="ro-RO" sz="2600"/>
            </a:br>
            <a:br>
              <a:rPr lang="ro-RO" sz="2600"/>
            </a:br>
            <a:r>
              <a:rPr lang="ro-RO" sz="2600"/>
              <a:t>Inegalitățile sunt satisfăcute pentru </a:t>
            </a:r>
            <a:r>
              <a:rPr lang="ro-RO" sz="2600" i="1"/>
              <a:t>f</a:t>
            </a:r>
            <a:r>
              <a:rPr lang="ro-RO" sz="2600" baseline="-25000"/>
              <a:t>max</a:t>
            </a:r>
            <a:r>
              <a:rPr lang="ro-RO" sz="2600"/>
              <a:t>=15,9kHz</a:t>
            </a:r>
          </a:p>
        </p:txBody>
      </p:sp>
      <p:sp>
        <p:nvSpPr>
          <p:cNvPr id="4" name="Date Placeholder 3">
            <a:extLst>
              <a:ext uri="{FF2B5EF4-FFF2-40B4-BE49-F238E27FC236}">
                <a16:creationId xmlns:a16="http://schemas.microsoft.com/office/drawing/2014/main" id="{DC63C49F-7AE5-483C-BC6B-74BBDDA1EDE1}"/>
              </a:ext>
            </a:extLst>
          </p:cNvPr>
          <p:cNvSpPr>
            <a:spLocks noGrp="1"/>
          </p:cNvSpPr>
          <p:nvPr>
            <p:ph type="dt" sz="half" idx="10"/>
          </p:nvPr>
        </p:nvSpPr>
        <p:spPr/>
        <p:txBody>
          <a:bodyPr/>
          <a:lstStyle/>
          <a:p>
            <a:fld id="{BCB9DA01-0472-48C7-972D-69BFFBB306C3}" type="datetime1">
              <a:rPr lang="en-US">
                <a:latin typeface="Arial"/>
              </a:rPr>
              <a:pPr/>
              <a:t>5/13/2020</a:t>
            </a:fld>
            <a:endParaRPr lang="en-US">
              <a:latin typeface="Arial"/>
            </a:endParaRPr>
          </a:p>
        </p:txBody>
      </p:sp>
      <p:sp>
        <p:nvSpPr>
          <p:cNvPr id="5" name="Footer Placeholder 4">
            <a:extLst>
              <a:ext uri="{FF2B5EF4-FFF2-40B4-BE49-F238E27FC236}">
                <a16:creationId xmlns:a16="http://schemas.microsoft.com/office/drawing/2014/main" id="{C0483592-9B81-402C-9169-5C35272809C4}"/>
              </a:ext>
            </a:extLst>
          </p:cNvPr>
          <p:cNvSpPr>
            <a:spLocks noGrp="1"/>
          </p:cNvSpPr>
          <p:nvPr>
            <p:ph type="ftr" sz="quarter" idx="11"/>
          </p:nvPr>
        </p:nvSpPr>
        <p:spPr/>
        <p:txBody>
          <a:bodyPr/>
          <a:lstStyle/>
          <a:p>
            <a:r>
              <a:rPr lang="en-US">
                <a:latin typeface="Arial"/>
              </a:rPr>
              <a:t>EA - Cursul nr. 7</a:t>
            </a:r>
          </a:p>
        </p:txBody>
      </p:sp>
      <p:sp>
        <p:nvSpPr>
          <p:cNvPr id="6" name="Slide Number Placeholder 5">
            <a:extLst>
              <a:ext uri="{FF2B5EF4-FFF2-40B4-BE49-F238E27FC236}">
                <a16:creationId xmlns:a16="http://schemas.microsoft.com/office/drawing/2014/main" id="{BF0402B6-E635-45FD-BD84-7B609941B5C7}"/>
              </a:ext>
            </a:extLst>
          </p:cNvPr>
          <p:cNvSpPr>
            <a:spLocks noGrp="1"/>
          </p:cNvSpPr>
          <p:nvPr>
            <p:ph type="sldNum" sz="quarter" idx="12"/>
          </p:nvPr>
        </p:nvSpPr>
        <p:spPr/>
        <p:txBody>
          <a:bodyPr/>
          <a:lstStyle/>
          <a:p>
            <a:fld id="{C8D03C79-9948-4E13-80CE-50CD36ACA350}" type="slidenum">
              <a:rPr lang="en-US">
                <a:latin typeface="Arial"/>
              </a:rPr>
              <a:pPr/>
              <a:t>48</a:t>
            </a:fld>
            <a:endParaRPr lang="en-US">
              <a:latin typeface="Arial"/>
            </a:endParaRP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26C46B02-DAB5-4139-8E64-7C20B5C8CCD6}"/>
                  </a:ext>
                </a:extLst>
              </p:cNvPr>
              <p:cNvSpPr txBox="1"/>
              <p:nvPr/>
            </p:nvSpPr>
            <p:spPr>
              <a:xfrm>
                <a:off x="6669261" y="1704976"/>
                <a:ext cx="3453840" cy="60912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𝑜</m:t>
                          </m:r>
                        </m:sub>
                      </m:sSub>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𝐴</m:t>
                      </m:r>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𝑖</m:t>
                          </m:r>
                        </m:sub>
                      </m:sSub>
                      <m:r>
                        <a:rPr lang="ro-RO" sz="2000" i="1">
                          <a:solidFill>
                            <a:srgbClr val="000000"/>
                          </a:solidFill>
                          <a:latin typeface="Cambria Math" panose="02040503050406030204" pitchFamily="18" charset="0"/>
                        </a:rPr>
                        <m:t>=10×0,5</m:t>
                      </m:r>
                      <m:r>
                        <a:rPr lang="ro-RO" sz="2000" i="1">
                          <a:solidFill>
                            <a:srgbClr val="000000"/>
                          </a:solidFill>
                          <a:latin typeface="Cambria Math" panose="02040503050406030204" pitchFamily="18" charset="0"/>
                        </a:rPr>
                        <m:t>𝑉</m:t>
                      </m:r>
                      <m:r>
                        <a:rPr lang="ro-RO" sz="2000" i="1">
                          <a:solidFill>
                            <a:srgbClr val="000000"/>
                          </a:solidFill>
                          <a:latin typeface="Cambria Math" panose="02040503050406030204" pitchFamily="18" charset="0"/>
                        </a:rPr>
                        <m:t>=5</m:t>
                      </m:r>
                      <m:r>
                        <a:rPr lang="ro-RO" sz="2000" i="1">
                          <a:solidFill>
                            <a:srgbClr val="000000"/>
                          </a:solidFill>
                          <a:latin typeface="Cambria Math" panose="02040503050406030204" pitchFamily="18" charset="0"/>
                        </a:rPr>
                        <m:t>𝑉</m:t>
                      </m:r>
                    </m:oMath>
                  </m:oMathPara>
                </a14:m>
                <a:endParaRPr lang="ro-RO" sz="2000"/>
              </a:p>
            </p:txBody>
          </p:sp>
        </mc:Choice>
        <mc:Fallback xmlns="">
          <p:sp>
            <p:nvSpPr>
              <p:cNvPr id="7" name="Object 6">
                <a:extLst>
                  <a:ext uri="{FF2B5EF4-FFF2-40B4-BE49-F238E27FC236}">
                    <a16:creationId xmlns:a16="http://schemas.microsoft.com/office/drawing/2014/main" id="{26C46B02-DAB5-4139-8E64-7C20B5C8CCD6}"/>
                  </a:ext>
                </a:extLst>
              </p:cNvPr>
              <p:cNvSpPr txBox="1">
                <a:spLocks noRot="1" noChangeAspect="1" noMove="1" noResize="1" noEditPoints="1" noAdjustHandles="1" noChangeArrowheads="1" noChangeShapeType="1" noTextEdit="1"/>
              </p:cNvSpPr>
              <p:nvPr/>
            </p:nvSpPr>
            <p:spPr>
              <a:xfrm>
                <a:off x="6669261" y="1704976"/>
                <a:ext cx="3453840" cy="609120"/>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mc:Choice xmlns:a14="http://schemas.microsoft.com/office/drawing/2010/main" Requires="a14">
          <p:sp>
            <p:nvSpPr>
              <p:cNvPr id="9" name="Object 8">
                <a:extLst>
                  <a:ext uri="{FF2B5EF4-FFF2-40B4-BE49-F238E27FC236}">
                    <a16:creationId xmlns:a16="http://schemas.microsoft.com/office/drawing/2014/main" id="{76E08663-BF42-4444-A8A0-E655DB07AAB8}"/>
                  </a:ext>
                </a:extLst>
              </p:cNvPr>
              <p:cNvSpPr txBox="1"/>
              <p:nvPr/>
            </p:nvSpPr>
            <p:spPr>
              <a:xfrm>
                <a:off x="1339346" y="3745423"/>
                <a:ext cx="5029201" cy="887710"/>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𝑓</m:t>
                          </m:r>
                        </m:e>
                        <m:sub>
                          <m:r>
                            <a:rPr lang="ro-RO" sz="2000" i="1">
                              <a:solidFill>
                                <a:srgbClr val="000000"/>
                              </a:solidFill>
                              <a:latin typeface="Cambria Math" panose="02040503050406030204" pitchFamily="18" charset="0"/>
                            </a:rPr>
                            <m:t>𝑆𝑅</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𝑆𝑅</m:t>
                          </m:r>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𝑜</m:t>
                              </m:r>
                            </m:sub>
                          </m:sSub>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0,5</m:t>
                          </m:r>
                          <m:f>
                            <m:fPr>
                              <m:type m:val="lin"/>
                              <m:ctrlPr>
                                <a:rPr lang="ro-RO" sz="2000" i="1" smtClean="0">
                                  <a:solidFill>
                                    <a:srgbClr val="000000"/>
                                  </a:solidFill>
                                  <a:latin typeface="Cambria Math" panose="02040503050406030204" pitchFamily="18" charset="0"/>
                                </a:rPr>
                              </m:ctrlPr>
                            </m:fPr>
                            <m:num>
                              <m:r>
                                <a:rPr lang="ro-RO" sz="2000" b="0" i="1" smtClean="0">
                                  <a:solidFill>
                                    <a:srgbClr val="000000"/>
                                  </a:solidFill>
                                  <a:latin typeface="Cambria Math" panose="02040503050406030204" pitchFamily="18" charset="0"/>
                                </a:rPr>
                                <m:t>𝑉</m:t>
                              </m:r>
                            </m:num>
                            <m:den>
                              <m:r>
                                <a:rPr lang="ro-RO" sz="2000" i="1" smtClean="0">
                                  <a:solidFill>
                                    <a:srgbClr val="000000"/>
                                  </a:solidFill>
                                  <a:latin typeface="Cambria Math" panose="02040503050406030204" pitchFamily="18" charset="0"/>
                                  <a:ea typeface="Cambria Math" panose="02040503050406030204" pitchFamily="18" charset="0"/>
                                </a:rPr>
                                <m:t>𝜇</m:t>
                              </m:r>
                              <m:r>
                                <a:rPr lang="ro-RO" sz="2000" b="0" i="1" smtClean="0">
                                  <a:solidFill>
                                    <a:srgbClr val="000000"/>
                                  </a:solidFill>
                                  <a:latin typeface="Cambria Math" panose="02040503050406030204" pitchFamily="18" charset="0"/>
                                  <a:ea typeface="Cambria Math" panose="02040503050406030204" pitchFamily="18" charset="0"/>
                                </a:rPr>
                                <m:t>𝑠</m:t>
                              </m:r>
                            </m:den>
                          </m:f>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r>
                            <a:rPr lang="ro-RO" sz="2000" i="1">
                              <a:solidFill>
                                <a:srgbClr val="000000"/>
                              </a:solidFill>
                              <a:latin typeface="Cambria Math" panose="02040503050406030204" pitchFamily="18" charset="0"/>
                            </a:rPr>
                            <m:t>⋅5</m:t>
                          </m:r>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0,5×1</m:t>
                          </m:r>
                          <m:sSup>
                            <m:sSupPr>
                              <m:ctrlPr>
                                <a:rPr lang="ro-RO" sz="2000" i="1">
                                  <a:solidFill>
                                    <a:srgbClr val="000000"/>
                                  </a:solidFill>
                                  <a:latin typeface="Cambria Math" panose="02040503050406030204" pitchFamily="18" charset="0"/>
                                </a:rPr>
                              </m:ctrlPr>
                            </m:sSupPr>
                            <m:e>
                              <m:r>
                                <a:rPr lang="ro-RO" sz="2000" i="1">
                                  <a:solidFill>
                                    <a:srgbClr val="000000"/>
                                  </a:solidFill>
                                  <a:latin typeface="Cambria Math" panose="02040503050406030204" pitchFamily="18" charset="0"/>
                                </a:rPr>
                                <m:t>0</m:t>
                              </m:r>
                            </m:e>
                            <m:sup>
                              <m:r>
                                <a:rPr lang="ro-RO" sz="2000" i="1">
                                  <a:solidFill>
                                    <a:srgbClr val="000000"/>
                                  </a:solidFill>
                                  <a:latin typeface="Cambria Math" panose="02040503050406030204" pitchFamily="18" charset="0"/>
                                </a:rPr>
                                <m:t>6</m:t>
                              </m:r>
                            </m:sup>
                          </m:sSup>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r>
                            <a:rPr lang="ro-RO" sz="2000" i="1">
                              <a:solidFill>
                                <a:srgbClr val="000000"/>
                              </a:solidFill>
                              <a:latin typeface="Cambria Math" panose="02040503050406030204" pitchFamily="18" charset="0"/>
                            </a:rPr>
                            <m:t>⋅5</m:t>
                          </m:r>
                        </m:den>
                      </m:f>
                      <m:r>
                        <a:rPr lang="ro-RO" sz="2000" i="1">
                          <a:solidFill>
                            <a:srgbClr val="000000"/>
                          </a:solidFill>
                          <a:latin typeface="Cambria Math" panose="02040503050406030204" pitchFamily="18" charset="0"/>
                        </a:rPr>
                        <m:t>=15,9</m:t>
                      </m:r>
                      <m:r>
                        <a:rPr lang="ro-RO" sz="2000" i="1">
                          <a:solidFill>
                            <a:srgbClr val="000000"/>
                          </a:solidFill>
                          <a:latin typeface="Cambria Math" panose="02040503050406030204" pitchFamily="18" charset="0"/>
                        </a:rPr>
                        <m:t>𝑘𝐻𝑧</m:t>
                      </m:r>
                    </m:oMath>
                  </m:oMathPara>
                </a14:m>
                <a:endParaRPr lang="ro-RO" sz="2000"/>
              </a:p>
            </p:txBody>
          </p:sp>
        </mc:Choice>
        <mc:Fallback>
          <p:sp>
            <p:nvSpPr>
              <p:cNvPr id="9" name="Object 8">
                <a:extLst>
                  <a:ext uri="{FF2B5EF4-FFF2-40B4-BE49-F238E27FC236}">
                    <a16:creationId xmlns:a16="http://schemas.microsoft.com/office/drawing/2014/main" id="{76E08663-BF42-4444-A8A0-E655DB07AAB8}"/>
                  </a:ext>
                </a:extLst>
              </p:cNvPr>
              <p:cNvSpPr txBox="1">
                <a:spLocks noRot="1" noChangeAspect="1" noMove="1" noResize="1" noEditPoints="1" noAdjustHandles="1" noChangeArrowheads="1" noChangeShapeType="1" noTextEdit="1"/>
              </p:cNvSpPr>
              <p:nvPr/>
            </p:nvSpPr>
            <p:spPr>
              <a:xfrm>
                <a:off x="1339346" y="3745423"/>
                <a:ext cx="5029201" cy="887710"/>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mc:Choice xmlns:a14="http://schemas.microsoft.com/office/drawing/2010/main" Requires="a14">
          <p:sp>
            <p:nvSpPr>
              <p:cNvPr id="10" name="Object 9">
                <a:extLst>
                  <a:ext uri="{FF2B5EF4-FFF2-40B4-BE49-F238E27FC236}">
                    <a16:creationId xmlns:a16="http://schemas.microsoft.com/office/drawing/2014/main" id="{829E6145-4D96-4498-ADC6-C93CF5B4B5AF}"/>
                  </a:ext>
                </a:extLst>
              </p:cNvPr>
              <p:cNvSpPr txBox="1"/>
              <p:nvPr/>
            </p:nvSpPr>
            <p:spPr>
              <a:xfrm>
                <a:off x="1334310" y="2989698"/>
                <a:ext cx="5257800" cy="88771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𝑓</m:t>
                          </m:r>
                        </m:e>
                        <m:sub>
                          <m:r>
                            <a:rPr lang="ro-RO" sz="2000" i="1">
                              <a:solidFill>
                                <a:srgbClr val="000000"/>
                              </a:solidFill>
                              <a:latin typeface="Cambria Math" panose="02040503050406030204" pitchFamily="18" charset="0"/>
                            </a:rPr>
                            <m:t>𝐴</m:t>
                          </m:r>
                        </m:sub>
                      </m:sSub>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𝑏</m:t>
                      </m:r>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𝑓</m:t>
                          </m:r>
                        </m:e>
                        <m:sub>
                          <m:r>
                            <a:rPr lang="ro-RO" sz="2000" i="1">
                              <a:solidFill>
                                <a:srgbClr val="000000"/>
                              </a:solidFill>
                              <a:latin typeface="Cambria Math" panose="02040503050406030204" pitchFamily="18" charset="0"/>
                            </a:rPr>
                            <m:t>𝑢</m:t>
                          </m:r>
                        </m:sub>
                      </m:sSub>
                      <m:r>
                        <a:rPr lang="ro-RO" sz="2000" i="1">
                          <a:solidFill>
                            <a:srgbClr val="000000"/>
                          </a:solidFill>
                          <a:latin typeface="Cambria Math" panose="02040503050406030204" pitchFamily="18" charset="0"/>
                        </a:rPr>
                        <m:t>=</m:t>
                      </m:r>
                      <m:d>
                        <m:dPr>
                          <m:ctrlPr>
                            <a:rPr lang="ro-RO" sz="2000" i="1">
                              <a:solidFill>
                                <a:srgbClr val="000000"/>
                              </a:solidFill>
                              <a:latin typeface="Cambria Math" panose="02040503050406030204" pitchFamily="18" charset="0"/>
                            </a:rPr>
                          </m:ctrlPr>
                        </m:dPr>
                        <m:e>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1</m:t>
                              </m:r>
                            </m:num>
                            <m:den>
                              <m:r>
                                <a:rPr lang="ro-RO" sz="2000" i="1">
                                  <a:solidFill>
                                    <a:srgbClr val="000000"/>
                                  </a:solidFill>
                                  <a:latin typeface="Cambria Math" panose="02040503050406030204" pitchFamily="18" charset="0"/>
                                </a:rPr>
                                <m:t>𝐴</m:t>
                              </m:r>
                            </m:den>
                          </m:f>
                        </m:e>
                      </m:d>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𝑓</m:t>
                          </m:r>
                        </m:e>
                        <m:sub>
                          <m:r>
                            <a:rPr lang="ro-RO" sz="2000" i="1">
                              <a:solidFill>
                                <a:srgbClr val="000000"/>
                              </a:solidFill>
                              <a:latin typeface="Cambria Math" panose="02040503050406030204" pitchFamily="18" charset="0"/>
                            </a:rPr>
                            <m:t>𝑢</m:t>
                          </m:r>
                        </m:sub>
                      </m:sSub>
                      <m:r>
                        <a:rPr lang="ro-RO" sz="2000" i="1">
                          <a:solidFill>
                            <a:srgbClr val="000000"/>
                          </a:solidFill>
                          <a:latin typeface="Cambria Math" panose="02040503050406030204" pitchFamily="18" charset="0"/>
                        </a:rPr>
                        <m:t>=0,1⋅1</m:t>
                      </m:r>
                      <m:r>
                        <a:rPr lang="ro-RO" sz="2000" i="1">
                          <a:solidFill>
                            <a:srgbClr val="000000"/>
                          </a:solidFill>
                          <a:latin typeface="Cambria Math" panose="02040503050406030204" pitchFamily="18" charset="0"/>
                        </a:rPr>
                        <m:t>𝑀𝐻𝑧</m:t>
                      </m:r>
                      <m:r>
                        <a:rPr lang="ro-RO" sz="2000" i="1">
                          <a:solidFill>
                            <a:srgbClr val="000000"/>
                          </a:solidFill>
                          <a:latin typeface="Cambria Math" panose="02040503050406030204" pitchFamily="18" charset="0"/>
                        </a:rPr>
                        <m:t>=100</m:t>
                      </m:r>
                      <m:r>
                        <a:rPr lang="ro-RO" sz="2000" i="1">
                          <a:solidFill>
                            <a:srgbClr val="000000"/>
                          </a:solidFill>
                          <a:latin typeface="Cambria Math" panose="02040503050406030204" pitchFamily="18" charset="0"/>
                        </a:rPr>
                        <m:t>𝑘𝐻𝑧</m:t>
                      </m:r>
                    </m:oMath>
                  </m:oMathPara>
                </a14:m>
                <a:endParaRPr lang="ro-RO" sz="1200"/>
              </a:p>
            </p:txBody>
          </p:sp>
        </mc:Choice>
        <mc:Fallback>
          <p:sp>
            <p:nvSpPr>
              <p:cNvPr id="10" name="Object 9">
                <a:extLst>
                  <a:ext uri="{FF2B5EF4-FFF2-40B4-BE49-F238E27FC236}">
                    <a16:creationId xmlns:a16="http://schemas.microsoft.com/office/drawing/2014/main" id="{829E6145-4D96-4498-ADC6-C93CF5B4B5AF}"/>
                  </a:ext>
                </a:extLst>
              </p:cNvPr>
              <p:cNvSpPr txBox="1">
                <a:spLocks noRot="1" noChangeAspect="1" noMove="1" noResize="1" noEditPoints="1" noAdjustHandles="1" noChangeArrowheads="1" noChangeShapeType="1" noTextEdit="1"/>
              </p:cNvSpPr>
              <p:nvPr/>
            </p:nvSpPr>
            <p:spPr>
              <a:xfrm>
                <a:off x="1334310" y="2989698"/>
                <a:ext cx="5257800" cy="887710"/>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B59B18C-89AB-4A42-80F3-7BEECB5BAEB0}"/>
                  </a:ext>
                </a:extLst>
              </p:cNvPr>
              <p:cNvSpPr txBox="1"/>
              <p:nvPr/>
            </p:nvSpPr>
            <p:spPr>
              <a:xfrm>
                <a:off x="9073622" y="2556983"/>
                <a:ext cx="1366849" cy="686535"/>
              </a:xfrm>
              <a:prstGeom prst="rect">
                <a:avLst/>
              </a:prstGeom>
              <a:solidFill>
                <a:schemeClr val="bg1"/>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000" i="1" smtClean="0">
                              <a:latin typeface="Cambria Math" panose="02040503050406030204" pitchFamily="18" charset="0"/>
                            </a:rPr>
                          </m:ctrlPr>
                        </m:dPr>
                        <m:e>
                          <m:eqArr>
                            <m:eqArrPr>
                              <m:ctrlPr>
                                <a:rPr lang="ro-RO" sz="2000" i="1" smtClean="0">
                                  <a:latin typeface="Cambria Math" panose="02040503050406030204" pitchFamily="18" charset="0"/>
                                </a:rPr>
                              </m:ctrlPr>
                            </m:eqArrPr>
                            <m:e>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𝑓</m:t>
                                  </m:r>
                                </m:e>
                                <m:sub>
                                  <m:r>
                                    <a:rPr lang="ro-RO" sz="2000" b="0" i="1" smtClean="0">
                                      <a:latin typeface="Cambria Math" panose="02040503050406030204" pitchFamily="18" charset="0"/>
                                    </a:rPr>
                                    <m:t>𝑚𝑎𝑥</m:t>
                                  </m:r>
                                </m:sub>
                              </m:sSub>
                              <m:r>
                                <a:rPr lang="ro-RO" sz="2000" i="1" smtClean="0">
                                  <a:latin typeface="Cambria Math" panose="02040503050406030204" pitchFamily="18" charset="0"/>
                                  <a:ea typeface="Cambria Math" panose="02040503050406030204" pitchFamily="18" charset="0"/>
                                </a:rPr>
                                <m:t>≪</m:t>
                              </m:r>
                              <m:sSub>
                                <m:sSubPr>
                                  <m:ctrlPr>
                                    <a:rPr lang="ro-RO" sz="2000" i="1" smtClean="0">
                                      <a:latin typeface="Cambria Math" panose="02040503050406030204" pitchFamily="18" charset="0"/>
                                      <a:ea typeface="Cambria Math" panose="02040503050406030204" pitchFamily="18" charset="0"/>
                                    </a:rPr>
                                  </m:ctrlPr>
                                </m:sSubPr>
                                <m:e>
                                  <m:r>
                                    <a:rPr lang="ro-RO" sz="2000" b="0" i="1" smtClean="0">
                                      <a:latin typeface="Cambria Math" panose="02040503050406030204" pitchFamily="18" charset="0"/>
                                      <a:ea typeface="Cambria Math" panose="02040503050406030204" pitchFamily="18" charset="0"/>
                                    </a:rPr>
                                    <m:t>𝑓</m:t>
                                  </m:r>
                                </m:e>
                                <m:sub>
                                  <m:r>
                                    <a:rPr lang="ro-RO" sz="2000" b="0" i="1" smtClean="0">
                                      <a:latin typeface="Cambria Math" panose="02040503050406030204" pitchFamily="18" charset="0"/>
                                      <a:ea typeface="Cambria Math" panose="02040503050406030204" pitchFamily="18" charset="0"/>
                                    </a:rPr>
                                    <m:t>𝐴</m:t>
                                  </m:r>
                                </m:sub>
                              </m:sSub>
                            </m:e>
                            <m:e>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𝑚𝑎𝑥</m:t>
                                  </m:r>
                                </m:sub>
                              </m:sSub>
                              <m:r>
                                <a:rPr lang="ro-RO" sz="2000" i="1" smtClean="0">
                                  <a:latin typeface="Cambria Math" panose="02040503050406030204" pitchFamily="18" charset="0"/>
                                  <a:ea typeface="Cambria Math" panose="02040503050406030204" pitchFamily="18" charset="0"/>
                                </a:rPr>
                                <m:t>&lt;</m:t>
                              </m:r>
                              <m:sSub>
                                <m:sSubPr>
                                  <m:ctrlPr>
                                    <a:rPr lang="ro-RO" sz="2000" i="1" smtClean="0">
                                      <a:latin typeface="Cambria Math" panose="02040503050406030204" pitchFamily="18" charset="0"/>
                                      <a:ea typeface="Cambria Math" panose="02040503050406030204" pitchFamily="18" charset="0"/>
                                    </a:rPr>
                                  </m:ctrlPr>
                                </m:sSubPr>
                                <m:e>
                                  <m:r>
                                    <a:rPr lang="ro-RO" sz="2000" b="0" i="1" smtClean="0">
                                      <a:latin typeface="Cambria Math" panose="02040503050406030204" pitchFamily="18" charset="0"/>
                                      <a:ea typeface="Cambria Math" panose="02040503050406030204" pitchFamily="18" charset="0"/>
                                    </a:rPr>
                                    <m:t>𝑓</m:t>
                                  </m:r>
                                </m:e>
                                <m:sub>
                                  <m:r>
                                    <a:rPr lang="ro-RO" sz="2000" b="0" i="1" smtClean="0">
                                      <a:latin typeface="Cambria Math" panose="02040503050406030204" pitchFamily="18" charset="0"/>
                                      <a:ea typeface="Cambria Math" panose="02040503050406030204" pitchFamily="18" charset="0"/>
                                    </a:rPr>
                                    <m:t>𝑆𝑅</m:t>
                                  </m:r>
                                </m:sub>
                              </m:sSub>
                            </m:e>
                          </m:eqArr>
                        </m:e>
                      </m:d>
                    </m:oMath>
                  </m:oMathPara>
                </a14:m>
                <a:endParaRPr lang="ro-RO" sz="2000"/>
              </a:p>
            </p:txBody>
          </p:sp>
        </mc:Choice>
        <mc:Fallback>
          <p:sp>
            <p:nvSpPr>
              <p:cNvPr id="18" name="TextBox 17">
                <a:extLst>
                  <a:ext uri="{FF2B5EF4-FFF2-40B4-BE49-F238E27FC236}">
                    <a16:creationId xmlns:a16="http://schemas.microsoft.com/office/drawing/2014/main" id="{1B59B18C-89AB-4A42-80F3-7BEECB5BAEB0}"/>
                  </a:ext>
                </a:extLst>
              </p:cNvPr>
              <p:cNvSpPr txBox="1">
                <a:spLocks noRot="1" noChangeAspect="1" noMove="1" noResize="1" noEditPoints="1" noAdjustHandles="1" noChangeArrowheads="1" noChangeShapeType="1" noTextEdit="1"/>
              </p:cNvSpPr>
              <p:nvPr/>
            </p:nvSpPr>
            <p:spPr>
              <a:xfrm>
                <a:off x="9073622" y="2556983"/>
                <a:ext cx="1366849" cy="686535"/>
              </a:xfrm>
              <a:prstGeom prst="rect">
                <a:avLst/>
              </a:prstGeom>
              <a:blipFill>
                <a:blip r:embed="rId5"/>
                <a:stretch>
                  <a:fillRect/>
                </a:stretch>
              </a:blipFill>
              <a:ln>
                <a:noFill/>
              </a:ln>
            </p:spPr>
            <p:txBody>
              <a:bodyPr/>
              <a:lstStyle/>
              <a:p>
                <a:r>
                  <a:rPr lang="ro-RO">
                    <a:noFill/>
                  </a:rPr>
                  <a:t> </a:t>
                </a:r>
              </a:p>
            </p:txBody>
          </p:sp>
        </mc:Fallback>
      </mc:AlternateContent>
      <p:sp>
        <p:nvSpPr>
          <p:cNvPr id="20" name="Rectangle 19">
            <a:extLst>
              <a:ext uri="{FF2B5EF4-FFF2-40B4-BE49-F238E27FC236}">
                <a16:creationId xmlns:a16="http://schemas.microsoft.com/office/drawing/2014/main" id="{7E931EBF-04BC-432E-8B58-23F8AF86FEB8}"/>
              </a:ext>
            </a:extLst>
          </p:cNvPr>
          <p:cNvSpPr/>
          <p:nvPr/>
        </p:nvSpPr>
        <p:spPr>
          <a:xfrm>
            <a:off x="5305425" y="494100"/>
            <a:ext cx="6610350" cy="646331"/>
          </a:xfrm>
          <a:prstGeom prst="rect">
            <a:avLst/>
          </a:prstGeom>
          <a:solidFill>
            <a:schemeClr val="accent2">
              <a:lumMod val="20000"/>
              <a:lumOff val="80000"/>
            </a:schemeClr>
          </a:solidFill>
          <a:ln>
            <a:solidFill>
              <a:srgbClr val="0070C0"/>
            </a:solidFill>
          </a:ln>
        </p:spPr>
        <p:txBody>
          <a:bodyPr wrap="square">
            <a:spAutoFit/>
          </a:bodyPr>
          <a:lstStyle/>
          <a:p>
            <a:r>
              <a:rPr lang="ro-RO"/>
              <a:t>a) Dacă amplitudinea semnalului de intrare este de 0,5V, care este valoarea maximă a frecvenței semnalelor înainte să apară distorsiuni</a:t>
            </a:r>
          </a:p>
        </p:txBody>
      </p:sp>
      <p:pic>
        <p:nvPicPr>
          <p:cNvPr id="8" name="Picture 7">
            <a:extLst>
              <a:ext uri="{FF2B5EF4-FFF2-40B4-BE49-F238E27FC236}">
                <a16:creationId xmlns:a16="http://schemas.microsoft.com/office/drawing/2014/main" id="{A4735B31-E694-4F26-96FB-565C5EF69FA6}"/>
              </a:ext>
            </a:extLst>
          </p:cNvPr>
          <p:cNvPicPr>
            <a:picLocks noChangeAspect="1"/>
          </p:cNvPicPr>
          <p:nvPr/>
        </p:nvPicPr>
        <p:blipFill>
          <a:blip r:embed="rId6"/>
          <a:stretch>
            <a:fillRect/>
          </a:stretch>
        </p:blipFill>
        <p:spPr>
          <a:xfrm>
            <a:off x="4325160" y="5460514"/>
            <a:ext cx="4533900" cy="485775"/>
          </a:xfrm>
          <a:prstGeom prst="rect">
            <a:avLst/>
          </a:prstGeom>
        </p:spPr>
      </p:pic>
    </p:spTree>
    <p:extLst>
      <p:ext uri="{BB962C8B-B14F-4D97-AF65-F5344CB8AC3E}">
        <p14:creationId xmlns:p14="http://schemas.microsoft.com/office/powerpoint/2010/main" val="2399154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5A54-B7A4-4C1A-9531-9160F3DCF559}"/>
              </a:ext>
            </a:extLst>
          </p:cNvPr>
          <p:cNvSpPr>
            <a:spLocks noGrp="1"/>
          </p:cNvSpPr>
          <p:nvPr>
            <p:ph type="title"/>
          </p:nvPr>
        </p:nvSpPr>
        <p:spPr/>
        <p:txBody>
          <a:bodyPr>
            <a:normAutofit/>
          </a:bodyPr>
          <a:lstStyle/>
          <a:p>
            <a:r>
              <a:rPr lang="ro-RO"/>
              <a:t>Probleme</a:t>
            </a:r>
            <a:br>
              <a:rPr lang="ro-RO"/>
            </a:br>
            <a:r>
              <a:rPr lang="ro-RO"/>
              <a:t>P1. Rezolvare</a:t>
            </a:r>
            <a:endParaRPr lang="en-US"/>
          </a:p>
        </p:txBody>
      </p:sp>
      <p:sp>
        <p:nvSpPr>
          <p:cNvPr id="3" name="Content Placeholder 2">
            <a:extLst>
              <a:ext uri="{FF2B5EF4-FFF2-40B4-BE49-F238E27FC236}">
                <a16:creationId xmlns:a16="http://schemas.microsoft.com/office/drawing/2014/main" id="{A5E18144-3260-4169-B4B8-D928347184C3}"/>
              </a:ext>
            </a:extLst>
          </p:cNvPr>
          <p:cNvSpPr>
            <a:spLocks noGrp="1"/>
          </p:cNvSpPr>
          <p:nvPr>
            <p:ph idx="1"/>
          </p:nvPr>
        </p:nvSpPr>
        <p:spPr/>
        <p:txBody>
          <a:bodyPr>
            <a:normAutofit/>
          </a:bodyPr>
          <a:lstStyle/>
          <a:p>
            <a:pPr marL="514350" indent="-514350">
              <a:buFont typeface="+mj-lt"/>
              <a:buAutoNum type="alphaLcParenR" startAt="2"/>
            </a:pPr>
            <a:r>
              <a:rPr lang="ro-RO" sz="2600"/>
              <a:t>Din relația frecvenței limitate de SR și având în vedere că 10kHz</a:t>
            </a:r>
            <a:r>
              <a:rPr lang="en-US" sz="2600"/>
              <a:t>&lt;100kHz=</a:t>
            </a:r>
            <a:r>
              <a:rPr lang="en-US" sz="2600" i="1"/>
              <a:t>f</a:t>
            </a:r>
            <a:r>
              <a:rPr lang="en-US" sz="2600" i="1" baseline="-25000"/>
              <a:t>A</a:t>
            </a:r>
            <a:r>
              <a:rPr lang="ro-RO" sz="2600" i="1"/>
              <a:t> </a:t>
            </a:r>
            <a:br>
              <a:rPr lang="ro-RO" sz="2600" i="1"/>
            </a:br>
            <a:br>
              <a:rPr lang="ro-RO" sz="2600" i="1"/>
            </a:br>
            <a:br>
              <a:rPr lang="ro-RO" sz="2600" i="1"/>
            </a:br>
            <a:br>
              <a:rPr lang="ro-RO" sz="2600" i="1"/>
            </a:br>
            <a:r>
              <a:rPr lang="ro-RO" sz="2600"/>
              <a:t>și se consideră </a:t>
            </a:r>
            <a:r>
              <a:rPr lang="ro-RO" sz="2600" i="1"/>
              <a:t>f</a:t>
            </a:r>
            <a:r>
              <a:rPr lang="ro-RO" sz="2600" baseline="-25000"/>
              <a:t>SR</a:t>
            </a:r>
            <a:r>
              <a:rPr lang="ro-RO" sz="2600"/>
              <a:t>=</a:t>
            </a:r>
            <a:r>
              <a:rPr lang="ro-RO" sz="2600" i="1"/>
              <a:t>f</a:t>
            </a:r>
            <a:r>
              <a:rPr lang="ro-RO" sz="2600"/>
              <a:t>=10kHz și rezultă</a:t>
            </a:r>
            <a:endParaRPr lang="en-US" sz="2600"/>
          </a:p>
        </p:txBody>
      </p:sp>
      <p:sp>
        <p:nvSpPr>
          <p:cNvPr id="4" name="Date Placeholder 3">
            <a:extLst>
              <a:ext uri="{FF2B5EF4-FFF2-40B4-BE49-F238E27FC236}">
                <a16:creationId xmlns:a16="http://schemas.microsoft.com/office/drawing/2014/main" id="{2DE3CBE1-8832-4205-81CC-2EBEF45E6D29}"/>
              </a:ext>
            </a:extLst>
          </p:cNvPr>
          <p:cNvSpPr>
            <a:spLocks noGrp="1"/>
          </p:cNvSpPr>
          <p:nvPr>
            <p:ph type="dt" sz="half" idx="10"/>
          </p:nvPr>
        </p:nvSpPr>
        <p:spPr/>
        <p:txBody>
          <a:bodyPr/>
          <a:lstStyle/>
          <a:p>
            <a:fld id="{BCB9DA01-0472-48C7-972D-69BFFBB306C3}" type="datetime1">
              <a:rPr lang="en-US">
                <a:latin typeface="Arial"/>
              </a:rPr>
              <a:pPr/>
              <a:t>5/13/2020</a:t>
            </a:fld>
            <a:endParaRPr lang="en-US">
              <a:latin typeface="Arial"/>
            </a:endParaRPr>
          </a:p>
        </p:txBody>
      </p:sp>
      <p:sp>
        <p:nvSpPr>
          <p:cNvPr id="5" name="Footer Placeholder 4">
            <a:extLst>
              <a:ext uri="{FF2B5EF4-FFF2-40B4-BE49-F238E27FC236}">
                <a16:creationId xmlns:a16="http://schemas.microsoft.com/office/drawing/2014/main" id="{DEDFEF81-7ABF-4A05-B9CB-9D0B21F46368}"/>
              </a:ext>
            </a:extLst>
          </p:cNvPr>
          <p:cNvSpPr>
            <a:spLocks noGrp="1"/>
          </p:cNvSpPr>
          <p:nvPr>
            <p:ph type="ftr" sz="quarter" idx="11"/>
          </p:nvPr>
        </p:nvSpPr>
        <p:spPr/>
        <p:txBody>
          <a:bodyPr/>
          <a:lstStyle/>
          <a:p>
            <a:r>
              <a:rPr lang="en-US">
                <a:latin typeface="Arial"/>
              </a:rPr>
              <a:t>EA - Cursul nr. 7</a:t>
            </a:r>
          </a:p>
        </p:txBody>
      </p:sp>
      <p:sp>
        <p:nvSpPr>
          <p:cNvPr id="6" name="Slide Number Placeholder 5">
            <a:extLst>
              <a:ext uri="{FF2B5EF4-FFF2-40B4-BE49-F238E27FC236}">
                <a16:creationId xmlns:a16="http://schemas.microsoft.com/office/drawing/2014/main" id="{F18B55BC-D8B8-4149-9A93-D1FF17BCE29A}"/>
              </a:ext>
            </a:extLst>
          </p:cNvPr>
          <p:cNvSpPr>
            <a:spLocks noGrp="1"/>
          </p:cNvSpPr>
          <p:nvPr>
            <p:ph type="sldNum" sz="quarter" idx="12"/>
          </p:nvPr>
        </p:nvSpPr>
        <p:spPr/>
        <p:txBody>
          <a:bodyPr/>
          <a:lstStyle/>
          <a:p>
            <a:fld id="{C8D03C79-9948-4E13-80CE-50CD36ACA350}" type="slidenum">
              <a:rPr lang="en-US">
                <a:latin typeface="Arial"/>
              </a:rPr>
              <a:pPr/>
              <a:t>49</a:t>
            </a:fld>
            <a:endParaRPr lang="en-US">
              <a:latin typeface="Arial"/>
            </a:endParaRP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7BFCFE5-E7A0-4412-B380-B901BECFB2D5}"/>
                  </a:ext>
                </a:extLst>
              </p:cNvPr>
              <p:cNvSpPr txBox="1"/>
              <p:nvPr/>
            </p:nvSpPr>
            <p:spPr>
              <a:xfrm>
                <a:off x="1397946" y="2748774"/>
                <a:ext cx="2926404" cy="92786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𝑓</m:t>
                          </m:r>
                        </m:e>
                        <m:sub>
                          <m:r>
                            <a:rPr lang="ro-RO" sz="2000" i="1">
                              <a:solidFill>
                                <a:srgbClr val="000000"/>
                              </a:solidFill>
                              <a:latin typeface="Cambria Math" panose="02040503050406030204" pitchFamily="18" charset="0"/>
                            </a:rPr>
                            <m:t>𝑆𝑅</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𝑆𝑅</m:t>
                          </m:r>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𝑜</m:t>
                              </m:r>
                            </m:sub>
                          </m:sSub>
                        </m:den>
                      </m:f>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𝑜</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𝑆𝑅</m:t>
                          </m:r>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𝑓</m:t>
                              </m:r>
                            </m:e>
                            <m:sub>
                              <m:r>
                                <a:rPr lang="ro-RO" sz="2000" i="1">
                                  <a:solidFill>
                                    <a:srgbClr val="000000"/>
                                  </a:solidFill>
                                  <a:latin typeface="Cambria Math" panose="02040503050406030204" pitchFamily="18" charset="0"/>
                                </a:rPr>
                                <m:t>𝑆𝑅</m:t>
                              </m:r>
                            </m:sub>
                          </m:sSub>
                        </m:den>
                      </m:f>
                    </m:oMath>
                  </m:oMathPara>
                </a14:m>
                <a:endParaRPr lang="ro-RO" sz="2000"/>
              </a:p>
            </p:txBody>
          </p:sp>
        </mc:Choice>
        <mc:Fallback xmlns="">
          <p:sp>
            <p:nvSpPr>
              <p:cNvPr id="7" name="Object 6">
                <a:extLst>
                  <a:ext uri="{FF2B5EF4-FFF2-40B4-BE49-F238E27FC236}">
                    <a16:creationId xmlns:a16="http://schemas.microsoft.com/office/drawing/2014/main" id="{67BFCFE5-E7A0-4412-B380-B901BECFB2D5}"/>
                  </a:ext>
                </a:extLst>
              </p:cNvPr>
              <p:cNvSpPr txBox="1">
                <a:spLocks noRot="1" noChangeAspect="1" noMove="1" noResize="1" noEditPoints="1" noAdjustHandles="1" noChangeArrowheads="1" noChangeShapeType="1" noTextEdit="1"/>
              </p:cNvSpPr>
              <p:nvPr/>
            </p:nvSpPr>
            <p:spPr>
              <a:xfrm>
                <a:off x="1397946" y="2748774"/>
                <a:ext cx="2926404" cy="927869"/>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9A6D0175-A87F-45B3-B6AF-79553F8C2494}"/>
                  </a:ext>
                </a:extLst>
              </p:cNvPr>
              <p:cNvSpPr txBox="1"/>
              <p:nvPr/>
            </p:nvSpPr>
            <p:spPr>
              <a:xfrm>
                <a:off x="1397946" y="4224213"/>
                <a:ext cx="4896255" cy="75115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𝑜</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𝑆𝑅</m:t>
                          </m:r>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r>
                            <a:rPr lang="ro-RO" sz="2000" i="1">
                              <a:solidFill>
                                <a:srgbClr val="000000"/>
                              </a:solidFill>
                              <a:latin typeface="Cambria Math" panose="02040503050406030204" pitchFamily="18" charset="0"/>
                            </a:rPr>
                            <m:t>𝑓</m:t>
                          </m:r>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0,5</m:t>
                          </m:r>
                          <m:f>
                            <m:fPr>
                              <m:type m:val="lin"/>
                              <m:ctrlPr>
                                <a:rPr lang="ro-RO" sz="2000" i="1" smtClean="0">
                                  <a:solidFill>
                                    <a:srgbClr val="000000"/>
                                  </a:solidFill>
                                  <a:latin typeface="Cambria Math" panose="02040503050406030204" pitchFamily="18" charset="0"/>
                                </a:rPr>
                              </m:ctrlPr>
                            </m:fPr>
                            <m:num>
                              <m:r>
                                <a:rPr lang="ro-RO" sz="2000" b="0" i="1" smtClean="0">
                                  <a:solidFill>
                                    <a:srgbClr val="000000"/>
                                  </a:solidFill>
                                  <a:latin typeface="Cambria Math" panose="02040503050406030204" pitchFamily="18" charset="0"/>
                                </a:rPr>
                                <m:t>𝑉</m:t>
                              </m:r>
                            </m:num>
                            <m:den>
                              <m:r>
                                <a:rPr lang="ro-RO" sz="2000" i="1" smtClean="0">
                                  <a:solidFill>
                                    <a:srgbClr val="000000"/>
                                  </a:solidFill>
                                  <a:latin typeface="Cambria Math" panose="02040503050406030204" pitchFamily="18" charset="0"/>
                                  <a:ea typeface="Cambria Math" panose="02040503050406030204" pitchFamily="18" charset="0"/>
                                </a:rPr>
                                <m:t>𝜇</m:t>
                              </m:r>
                              <m:r>
                                <a:rPr lang="ro-RO" sz="2000" b="0" i="1" smtClean="0">
                                  <a:solidFill>
                                    <a:srgbClr val="000000"/>
                                  </a:solidFill>
                                  <a:latin typeface="Cambria Math" panose="02040503050406030204" pitchFamily="18" charset="0"/>
                                  <a:ea typeface="Cambria Math" panose="02040503050406030204" pitchFamily="18" charset="0"/>
                                </a:rPr>
                                <m:t>𝑠</m:t>
                              </m:r>
                            </m:den>
                          </m:f>
                        </m:num>
                        <m:den>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𝜋</m:t>
                          </m:r>
                          <m:r>
                            <a:rPr lang="ro-RO" sz="2000" i="1">
                              <a:solidFill>
                                <a:srgbClr val="000000"/>
                              </a:solidFill>
                              <a:latin typeface="Cambria Math" panose="02040503050406030204" pitchFamily="18" charset="0"/>
                            </a:rPr>
                            <m:t>⋅1</m:t>
                          </m:r>
                          <m:sSup>
                            <m:sSupPr>
                              <m:ctrlPr>
                                <a:rPr lang="ro-RO" sz="2000" i="1">
                                  <a:solidFill>
                                    <a:srgbClr val="000000"/>
                                  </a:solidFill>
                                  <a:latin typeface="Cambria Math" panose="02040503050406030204" pitchFamily="18" charset="0"/>
                                </a:rPr>
                              </m:ctrlPr>
                            </m:sSupPr>
                            <m:e>
                              <m:r>
                                <a:rPr lang="ro-RO" sz="2000" i="1">
                                  <a:solidFill>
                                    <a:srgbClr val="000000"/>
                                  </a:solidFill>
                                  <a:latin typeface="Cambria Math" panose="02040503050406030204" pitchFamily="18" charset="0"/>
                                </a:rPr>
                                <m:t>0</m:t>
                              </m:r>
                            </m:e>
                            <m:sup>
                              <m:r>
                                <a:rPr lang="ro-RO" sz="2000" i="1">
                                  <a:solidFill>
                                    <a:srgbClr val="000000"/>
                                  </a:solidFill>
                                  <a:latin typeface="Cambria Math" panose="02040503050406030204" pitchFamily="18" charset="0"/>
                                </a:rPr>
                                <m:t>4</m:t>
                              </m:r>
                            </m:sup>
                          </m:sSup>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0,5×1</m:t>
                          </m:r>
                          <m:sSup>
                            <m:sSupPr>
                              <m:ctrlPr>
                                <a:rPr lang="ro-RO" sz="2000" i="1">
                                  <a:solidFill>
                                    <a:srgbClr val="000000"/>
                                  </a:solidFill>
                                  <a:latin typeface="Cambria Math" panose="02040503050406030204" pitchFamily="18" charset="0"/>
                                </a:rPr>
                              </m:ctrlPr>
                            </m:sSupPr>
                            <m:e>
                              <m:r>
                                <a:rPr lang="ro-RO" sz="2000" i="1">
                                  <a:solidFill>
                                    <a:srgbClr val="000000"/>
                                  </a:solidFill>
                                  <a:latin typeface="Cambria Math" panose="02040503050406030204" pitchFamily="18" charset="0"/>
                                </a:rPr>
                                <m:t>0</m:t>
                              </m:r>
                            </m:e>
                            <m:sup>
                              <m:r>
                                <a:rPr lang="ro-RO" sz="2000" i="1">
                                  <a:solidFill>
                                    <a:srgbClr val="000000"/>
                                  </a:solidFill>
                                  <a:latin typeface="Cambria Math" panose="02040503050406030204" pitchFamily="18" charset="0"/>
                                </a:rPr>
                                <m:t>6</m:t>
                              </m:r>
                            </m:sup>
                          </m:sSup>
                        </m:num>
                        <m:den>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𝜋</m:t>
                          </m:r>
                          <m:r>
                            <a:rPr lang="ro-RO" sz="2000" i="1">
                              <a:solidFill>
                                <a:srgbClr val="000000"/>
                              </a:solidFill>
                              <a:latin typeface="Cambria Math" panose="02040503050406030204" pitchFamily="18" charset="0"/>
                            </a:rPr>
                            <m:t>⋅1</m:t>
                          </m:r>
                          <m:sSup>
                            <m:sSupPr>
                              <m:ctrlPr>
                                <a:rPr lang="ro-RO" sz="2000" i="1">
                                  <a:solidFill>
                                    <a:srgbClr val="000000"/>
                                  </a:solidFill>
                                  <a:latin typeface="Cambria Math" panose="02040503050406030204" pitchFamily="18" charset="0"/>
                                </a:rPr>
                              </m:ctrlPr>
                            </m:sSupPr>
                            <m:e>
                              <m:r>
                                <a:rPr lang="ro-RO" sz="2000" i="1">
                                  <a:solidFill>
                                    <a:srgbClr val="000000"/>
                                  </a:solidFill>
                                  <a:latin typeface="Cambria Math" panose="02040503050406030204" pitchFamily="18" charset="0"/>
                                </a:rPr>
                                <m:t>0</m:t>
                              </m:r>
                            </m:e>
                            <m:sup>
                              <m:r>
                                <a:rPr lang="ro-RO" sz="2000" i="1">
                                  <a:solidFill>
                                    <a:srgbClr val="000000"/>
                                  </a:solidFill>
                                  <a:latin typeface="Cambria Math" panose="02040503050406030204" pitchFamily="18" charset="0"/>
                                </a:rPr>
                                <m:t>4</m:t>
                              </m:r>
                            </m:sup>
                          </m:sSup>
                        </m:den>
                      </m:f>
                      <m:r>
                        <a:rPr lang="ro-RO" sz="2000" i="1">
                          <a:solidFill>
                            <a:srgbClr val="000000"/>
                          </a:solidFill>
                          <a:latin typeface="Cambria Math" panose="02040503050406030204" pitchFamily="18" charset="0"/>
                        </a:rPr>
                        <m:t>=7,96</m:t>
                      </m:r>
                      <m:r>
                        <a:rPr lang="ro-RO" sz="2000" i="1">
                          <a:solidFill>
                            <a:srgbClr val="000000"/>
                          </a:solidFill>
                          <a:latin typeface="Cambria Math" panose="02040503050406030204" pitchFamily="18" charset="0"/>
                        </a:rPr>
                        <m:t>𝑉</m:t>
                      </m:r>
                    </m:oMath>
                  </m:oMathPara>
                </a14:m>
                <a:endParaRPr lang="ro-RO" sz="2000"/>
              </a:p>
            </p:txBody>
          </p:sp>
        </mc:Choice>
        <mc:Fallback xmlns="">
          <p:sp>
            <p:nvSpPr>
              <p:cNvPr id="8" name="Object 7">
                <a:extLst>
                  <a:ext uri="{FF2B5EF4-FFF2-40B4-BE49-F238E27FC236}">
                    <a16:creationId xmlns:a16="http://schemas.microsoft.com/office/drawing/2014/main" id="{9A6D0175-A87F-45B3-B6AF-79553F8C2494}"/>
                  </a:ext>
                </a:extLst>
              </p:cNvPr>
              <p:cNvSpPr txBox="1">
                <a:spLocks noRot="1" noChangeAspect="1" noMove="1" noResize="1" noEditPoints="1" noAdjustHandles="1" noChangeArrowheads="1" noChangeShapeType="1" noTextEdit="1"/>
              </p:cNvSpPr>
              <p:nvPr/>
            </p:nvSpPr>
            <p:spPr>
              <a:xfrm>
                <a:off x="1397946" y="4224213"/>
                <a:ext cx="4896255" cy="751157"/>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597EADCA-B1F8-4A70-8F24-93D3444DB683}"/>
                  </a:ext>
                </a:extLst>
              </p:cNvPr>
              <p:cNvSpPr txBox="1"/>
              <p:nvPr/>
            </p:nvSpPr>
            <p:spPr>
              <a:xfrm>
                <a:off x="1397946" y="5054889"/>
                <a:ext cx="3106636" cy="86113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𝑖</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𝑜</m:t>
                              </m:r>
                            </m:sub>
                          </m:sSub>
                        </m:num>
                        <m:den>
                          <m:r>
                            <a:rPr lang="ro-RO" sz="2000" i="1">
                              <a:solidFill>
                                <a:srgbClr val="000000"/>
                              </a:solidFill>
                              <a:latin typeface="Cambria Math" panose="02040503050406030204" pitchFamily="18" charset="0"/>
                            </a:rPr>
                            <m:t>𝐴</m:t>
                          </m:r>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7,96</m:t>
                          </m:r>
                          <m:r>
                            <a:rPr lang="ro-RO" sz="2000" i="1">
                              <a:solidFill>
                                <a:srgbClr val="000000"/>
                              </a:solidFill>
                              <a:latin typeface="Cambria Math" panose="02040503050406030204" pitchFamily="18" charset="0"/>
                            </a:rPr>
                            <m:t>𝑉</m:t>
                          </m:r>
                        </m:num>
                        <m:den>
                          <m:r>
                            <a:rPr lang="ro-RO" sz="2000" i="1">
                              <a:solidFill>
                                <a:srgbClr val="000000"/>
                              </a:solidFill>
                              <a:latin typeface="Cambria Math" panose="02040503050406030204" pitchFamily="18" charset="0"/>
                            </a:rPr>
                            <m:t>10</m:t>
                          </m:r>
                        </m:den>
                      </m:f>
                      <m:r>
                        <a:rPr lang="ro-RO" sz="2000" i="1">
                          <a:solidFill>
                            <a:srgbClr val="000000"/>
                          </a:solidFill>
                          <a:latin typeface="Cambria Math" panose="02040503050406030204" pitchFamily="18" charset="0"/>
                        </a:rPr>
                        <m:t>=0,796</m:t>
                      </m:r>
                      <m:r>
                        <a:rPr lang="ro-RO" sz="2000" i="1">
                          <a:solidFill>
                            <a:srgbClr val="000000"/>
                          </a:solidFill>
                          <a:latin typeface="Cambria Math" panose="02040503050406030204" pitchFamily="18" charset="0"/>
                        </a:rPr>
                        <m:t>𝑉</m:t>
                      </m:r>
                    </m:oMath>
                  </m:oMathPara>
                </a14:m>
                <a:endParaRPr lang="ro-RO" sz="2000"/>
              </a:p>
            </p:txBody>
          </p:sp>
        </mc:Choice>
        <mc:Fallback xmlns="">
          <p:sp>
            <p:nvSpPr>
              <p:cNvPr id="10" name="Object 9">
                <a:extLst>
                  <a:ext uri="{FF2B5EF4-FFF2-40B4-BE49-F238E27FC236}">
                    <a16:creationId xmlns:a16="http://schemas.microsoft.com/office/drawing/2014/main" id="{597EADCA-B1F8-4A70-8F24-93D3444DB683}"/>
                  </a:ext>
                </a:extLst>
              </p:cNvPr>
              <p:cNvSpPr txBox="1">
                <a:spLocks noRot="1" noChangeAspect="1" noMove="1" noResize="1" noEditPoints="1" noAdjustHandles="1" noChangeArrowheads="1" noChangeShapeType="1" noTextEdit="1"/>
              </p:cNvSpPr>
              <p:nvPr/>
            </p:nvSpPr>
            <p:spPr>
              <a:xfrm>
                <a:off x="1397946" y="5054889"/>
                <a:ext cx="3106636" cy="861134"/>
              </a:xfrm>
              <a:prstGeom prst="rect">
                <a:avLst/>
              </a:prstGeom>
              <a:blipFill>
                <a:blip r:embed="rId4"/>
                <a:stretch>
                  <a:fillRect/>
                </a:stretch>
              </a:blipFill>
            </p:spPr>
            <p:txBody>
              <a:bodyPr/>
              <a:lstStyle/>
              <a:p>
                <a:r>
                  <a:rPr lang="ro-RO">
                    <a:noFill/>
                  </a:rPr>
                  <a:t> </a:t>
                </a:r>
              </a:p>
            </p:txBody>
          </p:sp>
        </mc:Fallback>
      </mc:AlternateContent>
      <p:sp>
        <p:nvSpPr>
          <p:cNvPr id="16" name="Rectangle 15">
            <a:extLst>
              <a:ext uri="{FF2B5EF4-FFF2-40B4-BE49-F238E27FC236}">
                <a16:creationId xmlns:a16="http://schemas.microsoft.com/office/drawing/2014/main" id="{B165D02F-66F3-4E45-ABCD-DB0BFC8D28A3}"/>
              </a:ext>
            </a:extLst>
          </p:cNvPr>
          <p:cNvSpPr/>
          <p:nvPr/>
        </p:nvSpPr>
        <p:spPr>
          <a:xfrm>
            <a:off x="6294201" y="365125"/>
            <a:ext cx="5743575" cy="646331"/>
          </a:xfrm>
          <a:prstGeom prst="rect">
            <a:avLst/>
          </a:prstGeom>
          <a:solidFill>
            <a:schemeClr val="accent4">
              <a:lumMod val="20000"/>
              <a:lumOff val="80000"/>
            </a:schemeClr>
          </a:solidFill>
          <a:ln>
            <a:solidFill>
              <a:srgbClr val="0070C0"/>
            </a:solidFill>
          </a:ln>
        </p:spPr>
        <p:txBody>
          <a:bodyPr wrap="square">
            <a:spAutoFit/>
          </a:bodyPr>
          <a:lstStyle/>
          <a:p>
            <a:r>
              <a:rPr lang="ro-RO"/>
              <a:t>b) Dacă </a:t>
            </a:r>
            <a:r>
              <a:rPr lang="ro-RO" i="1"/>
              <a:t>f</a:t>
            </a:r>
            <a:r>
              <a:rPr lang="ro-RO"/>
              <a:t>=10kHz, care este valoarea maximă a amplitudinii semnalului de intrare înainte ca la ieșire să apară distorsiuni</a:t>
            </a:r>
          </a:p>
        </p:txBody>
      </p:sp>
    </p:spTree>
    <p:extLst>
      <p:ext uri="{BB962C8B-B14F-4D97-AF65-F5344CB8AC3E}">
        <p14:creationId xmlns:p14="http://schemas.microsoft.com/office/powerpoint/2010/main" val="90245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Câștigul în buclă deschisă având un pol</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lnSpcReduction="10000"/>
          </a:bodyPr>
          <a:lstStyle/>
          <a:p>
            <a:r>
              <a:rPr lang="en-US"/>
              <a:t>Un astfel de câștig este exprimat sub forma</a:t>
            </a:r>
            <a:br>
              <a:rPr lang="ro-RO"/>
            </a:br>
            <a:br>
              <a:rPr lang="ro-RO"/>
            </a:br>
            <a:br>
              <a:rPr lang="ro-RO"/>
            </a:br>
            <a:br>
              <a:rPr lang="ro-RO"/>
            </a:br>
            <a:r>
              <a:rPr lang="en-US"/>
              <a:t>unde </a:t>
            </a:r>
            <a:r>
              <a:rPr lang="en-US" i="1"/>
              <a:t>s</a:t>
            </a:r>
            <a:r>
              <a:rPr lang="en-US"/>
              <a:t> este frecvența complexă, </a:t>
            </a:r>
            <a:r>
              <a:rPr lang="en-US" i="1"/>
              <a:t>a</a:t>
            </a:r>
            <a:r>
              <a:rPr lang="en-US" baseline="-25000"/>
              <a:t>0</a:t>
            </a:r>
            <a:r>
              <a:rPr lang="en-US"/>
              <a:t> este câștigul în c.c. în buclă deschisă iar −</a:t>
            </a:r>
            <a:r>
              <a:rPr lang="en-US" i="1"/>
              <a:t>ω</a:t>
            </a:r>
            <a:r>
              <a:rPr lang="en-US" i="1" baseline="-25000"/>
              <a:t>a</a:t>
            </a:r>
            <a:r>
              <a:rPr lang="en-US"/>
              <a:t> este locația polului în planul </a:t>
            </a:r>
            <a:r>
              <a:rPr lang="en-US" i="1"/>
              <a:t>s</a:t>
            </a:r>
            <a:r>
              <a:rPr lang="en-US"/>
              <a:t>.</a:t>
            </a:r>
            <a:endParaRPr lang="ro-RO"/>
          </a:p>
          <a:p>
            <a:r>
              <a:rPr lang="en-US"/>
              <a:t>Alternativ, exprimăm câștigul în termeni de frecvență </a:t>
            </a:r>
            <a:r>
              <a:rPr lang="en-US" i="1"/>
              <a:t>f</a:t>
            </a:r>
            <a:r>
              <a:rPr lang="en-US"/>
              <a:t> astfel</a:t>
            </a:r>
            <a:br>
              <a:rPr lang="ro-RO"/>
            </a:br>
            <a:br>
              <a:rPr lang="ro-RO"/>
            </a:br>
            <a:br>
              <a:rPr lang="ro-RO"/>
            </a:br>
            <a:br>
              <a:rPr lang="ro-RO"/>
            </a:br>
            <a:r>
              <a:rPr lang="en-US"/>
              <a:t>unde </a:t>
            </a:r>
            <a:r>
              <a:rPr lang="en-US" i="1"/>
              <a:t>j</a:t>
            </a:r>
            <a:r>
              <a:rPr lang="en-US"/>
              <a:t> este unitatea imaginară (</a:t>
            </a:r>
            <a:r>
              <a:rPr lang="en-US" i="1"/>
              <a:t>j</a:t>
            </a:r>
            <a:r>
              <a:rPr lang="en-US" baseline="30000"/>
              <a:t>2</a:t>
            </a:r>
            <a:r>
              <a:rPr lang="en-US"/>
              <a:t>=−1) și </a:t>
            </a:r>
            <a:r>
              <a:rPr lang="en-US" i="1"/>
              <a:t>f</a:t>
            </a:r>
            <a:r>
              <a:rPr lang="en-US" i="1" baseline="-25000"/>
              <a:t>a</a:t>
            </a:r>
            <a:r>
              <a:rPr lang="en-US"/>
              <a:t>=</a:t>
            </a:r>
            <a:r>
              <a:rPr lang="en-US" i="1"/>
              <a:t>ω</a:t>
            </a:r>
            <a:r>
              <a:rPr lang="en-US" i="1" baseline="-25000"/>
              <a:t>a</a:t>
            </a:r>
            <a:r>
              <a:rPr lang="en-US"/>
              <a:t>/(2π) este </a:t>
            </a:r>
            <a:r>
              <a:rPr lang="en-US" b="1">
                <a:solidFill>
                  <a:srgbClr val="FF0000"/>
                </a:solidFill>
              </a:rPr>
              <a:t>frecvența la </a:t>
            </a:r>
            <a:br>
              <a:rPr lang="ro-RO" b="1">
                <a:solidFill>
                  <a:srgbClr val="FF0000"/>
                </a:solidFill>
              </a:rPr>
            </a:br>
            <a:r>
              <a:rPr lang="en-US" b="1">
                <a:solidFill>
                  <a:srgbClr val="FF0000"/>
                </a:solidFill>
              </a:rPr>
              <a:t>–3dB</a:t>
            </a:r>
            <a:r>
              <a:rPr lang="en-US"/>
              <a:t> </a:t>
            </a:r>
            <a:r>
              <a:rPr lang="en-US" b="1">
                <a:solidFill>
                  <a:srgbClr val="FF0000"/>
                </a:solidFill>
              </a:rPr>
              <a:t>în buclă deschisă</a:t>
            </a:r>
            <a:endParaRPr lang="ro-RO" b="1">
              <a:solidFill>
                <a:srgbClr val="FF0000"/>
              </a:solidFill>
            </a:endParaRPr>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538B04C9-791E-4BF3-86D4-596B23ED853E}"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8162701-3CFA-4981-BD0D-5ABE209C0DCC}"/>
                  </a:ext>
                </a:extLst>
              </p:cNvPr>
              <p:cNvSpPr/>
              <p:nvPr/>
            </p:nvSpPr>
            <p:spPr>
              <a:xfrm>
                <a:off x="4864668" y="2293575"/>
                <a:ext cx="2462662" cy="7872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𝑠</m:t>
                          </m:r>
                        </m:e>
                      </m:d>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1">
                                  <a:latin typeface="Cambria Math" panose="02040503050406030204" pitchFamily="18" charset="0"/>
                                </a:rPr>
                                <m:t>𝑠</m:t>
                              </m:r>
                            </m:num>
                            <m:den>
                              <m:sSub>
                                <m:sSubPr>
                                  <m:ctrlPr>
                                    <a:rPr lang="ro-RO" sz="2400" i="1">
                                      <a:latin typeface="Cambria Math" panose="02040503050406030204" pitchFamily="18" charset="0"/>
                                    </a:rPr>
                                  </m:ctrlPr>
                                </m:sSubPr>
                                <m:e>
                                  <m:r>
                                    <a:rPr lang="ro-RO" sz="2400" i="1">
                                      <a:latin typeface="Cambria Math" panose="02040503050406030204" pitchFamily="18" charset="0"/>
                                    </a:rPr>
                                    <m:t>𝜔</m:t>
                                  </m:r>
                                </m:e>
                                <m:sub>
                                  <m:r>
                                    <a:rPr lang="ro-RO" sz="2400" i="1">
                                      <a:latin typeface="Cambria Math" panose="02040503050406030204" pitchFamily="18" charset="0"/>
                                    </a:rPr>
                                    <m:t>𝑎</m:t>
                                  </m:r>
                                </m:sub>
                              </m:sSub>
                            </m:den>
                          </m:f>
                        </m:den>
                      </m:f>
                    </m:oMath>
                  </m:oMathPara>
                </a14:m>
                <a:endParaRPr lang="ro-RO" sz="2400"/>
              </a:p>
            </p:txBody>
          </p:sp>
        </mc:Choice>
        <mc:Fallback xmlns="">
          <p:sp>
            <p:nvSpPr>
              <p:cNvPr id="7" name="Rectangle 6">
                <a:extLst>
                  <a:ext uri="{FF2B5EF4-FFF2-40B4-BE49-F238E27FC236}">
                    <a16:creationId xmlns:a16="http://schemas.microsoft.com/office/drawing/2014/main" id="{A8162701-3CFA-4981-BD0D-5ABE209C0DCC}"/>
                  </a:ext>
                </a:extLst>
              </p:cNvPr>
              <p:cNvSpPr>
                <a:spLocks noRot="1" noChangeAspect="1" noMove="1" noResize="1" noEditPoints="1" noAdjustHandles="1" noChangeArrowheads="1" noChangeShapeType="1" noTextEdit="1"/>
              </p:cNvSpPr>
              <p:nvPr/>
            </p:nvSpPr>
            <p:spPr>
              <a:xfrm>
                <a:off x="4864668" y="2293575"/>
                <a:ext cx="2462662" cy="787267"/>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17B5887-D92A-4168-BB2B-3F6C4D5AA489}"/>
                  </a:ext>
                </a:extLst>
              </p:cNvPr>
              <p:cNvSpPr/>
              <p:nvPr/>
            </p:nvSpPr>
            <p:spPr>
              <a:xfrm>
                <a:off x="4774547" y="4473902"/>
                <a:ext cx="2642903" cy="7896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den>
                      </m:f>
                    </m:oMath>
                  </m:oMathPara>
                </a14:m>
                <a:endParaRPr lang="ro-RO" sz="2400"/>
              </a:p>
            </p:txBody>
          </p:sp>
        </mc:Choice>
        <mc:Fallback xmlns="">
          <p:sp>
            <p:nvSpPr>
              <p:cNvPr id="8" name="Rectangle 7">
                <a:extLst>
                  <a:ext uri="{FF2B5EF4-FFF2-40B4-BE49-F238E27FC236}">
                    <a16:creationId xmlns:a16="http://schemas.microsoft.com/office/drawing/2014/main" id="{117B5887-D92A-4168-BB2B-3F6C4D5AA489}"/>
                  </a:ext>
                </a:extLst>
              </p:cNvPr>
              <p:cNvSpPr>
                <a:spLocks noRot="1" noChangeAspect="1" noMove="1" noResize="1" noEditPoints="1" noAdjustHandles="1" noChangeArrowheads="1" noChangeShapeType="1" noTextEdit="1"/>
              </p:cNvSpPr>
              <p:nvPr/>
            </p:nvSpPr>
            <p:spPr>
              <a:xfrm>
                <a:off x="4774547" y="4473902"/>
                <a:ext cx="2642903" cy="789640"/>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214004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5A54-B7A4-4C1A-9531-9160F3DCF559}"/>
              </a:ext>
            </a:extLst>
          </p:cNvPr>
          <p:cNvSpPr>
            <a:spLocks noGrp="1"/>
          </p:cNvSpPr>
          <p:nvPr>
            <p:ph type="title"/>
          </p:nvPr>
        </p:nvSpPr>
        <p:spPr/>
        <p:txBody>
          <a:bodyPr>
            <a:normAutofit/>
          </a:bodyPr>
          <a:lstStyle/>
          <a:p>
            <a:r>
              <a:rPr lang="ro-RO"/>
              <a:t>Probleme</a:t>
            </a:r>
            <a:br>
              <a:rPr lang="ro-RO"/>
            </a:br>
            <a:r>
              <a:rPr lang="ro-RO"/>
              <a:t>P1. Rezolvare</a:t>
            </a:r>
            <a:endParaRPr lang="en-US"/>
          </a:p>
        </p:txBody>
      </p:sp>
      <p:sp>
        <p:nvSpPr>
          <p:cNvPr id="3" name="Content Placeholder 2">
            <a:extLst>
              <a:ext uri="{FF2B5EF4-FFF2-40B4-BE49-F238E27FC236}">
                <a16:creationId xmlns:a16="http://schemas.microsoft.com/office/drawing/2014/main" id="{A5E18144-3260-4169-B4B8-D928347184C3}"/>
              </a:ext>
            </a:extLst>
          </p:cNvPr>
          <p:cNvSpPr>
            <a:spLocks noGrp="1"/>
          </p:cNvSpPr>
          <p:nvPr>
            <p:ph idx="1"/>
          </p:nvPr>
        </p:nvSpPr>
        <p:spPr/>
        <p:txBody>
          <a:bodyPr>
            <a:noAutofit/>
          </a:bodyPr>
          <a:lstStyle/>
          <a:p>
            <a:pPr marL="514350" indent="-514350">
              <a:buFont typeface="+mj-lt"/>
              <a:buAutoNum type="alphaLcParenR" startAt="3"/>
            </a:pPr>
            <a:r>
              <a:rPr lang="ro-RO" sz="2600"/>
              <a:t>Amplitudinea semnalului de ieșire fiind relativ mică (10x0,04V=0,4V), se determină f</a:t>
            </a:r>
            <a:r>
              <a:rPr lang="ro-RO" sz="2600" baseline="-25000"/>
              <a:t>max</a:t>
            </a:r>
            <a:r>
              <a:rPr lang="ro-RO" sz="2600"/>
              <a:t> ca la punctul a).</a:t>
            </a:r>
            <a:br>
              <a:rPr lang="ro-RO" sz="2600"/>
            </a:br>
            <a:r>
              <a:rPr lang="ro-RO" sz="2600"/>
              <a:t>trebuie satisfăcute simultan inegalitățile:</a:t>
            </a:r>
            <a:br>
              <a:rPr lang="ro-RO" sz="2600"/>
            </a:br>
            <a:br>
              <a:rPr lang="ro-RO" sz="2600"/>
            </a:br>
            <a:br>
              <a:rPr lang="ro-RO" sz="2600"/>
            </a:br>
            <a:br>
              <a:rPr lang="ro-RO" sz="2600"/>
            </a:br>
            <a:br>
              <a:rPr lang="ro-RO" sz="2600"/>
            </a:br>
            <a:br>
              <a:rPr lang="ro-RO" sz="2600"/>
            </a:br>
            <a:r>
              <a:rPr lang="ro-RO" sz="2600"/>
              <a:t>și inegalitățile sunt satisfăcute simultan dacă </a:t>
            </a:r>
            <a:r>
              <a:rPr lang="ro-RO" sz="2600" i="1"/>
              <a:t>f</a:t>
            </a:r>
            <a:r>
              <a:rPr lang="ro-RO" sz="2600" baseline="-25000"/>
              <a:t>max</a:t>
            </a:r>
            <a:r>
              <a:rPr lang="en-US" sz="2600"/>
              <a:t>&lt;&lt;100kHz</a:t>
            </a:r>
          </a:p>
        </p:txBody>
      </p:sp>
      <p:sp>
        <p:nvSpPr>
          <p:cNvPr id="4" name="Date Placeholder 3">
            <a:extLst>
              <a:ext uri="{FF2B5EF4-FFF2-40B4-BE49-F238E27FC236}">
                <a16:creationId xmlns:a16="http://schemas.microsoft.com/office/drawing/2014/main" id="{2DE3CBE1-8832-4205-81CC-2EBEF45E6D29}"/>
              </a:ext>
            </a:extLst>
          </p:cNvPr>
          <p:cNvSpPr>
            <a:spLocks noGrp="1"/>
          </p:cNvSpPr>
          <p:nvPr>
            <p:ph type="dt" sz="half" idx="10"/>
          </p:nvPr>
        </p:nvSpPr>
        <p:spPr/>
        <p:txBody>
          <a:bodyPr/>
          <a:lstStyle/>
          <a:p>
            <a:fld id="{BCB9DA01-0472-48C7-972D-69BFFBB306C3}" type="datetime1">
              <a:rPr lang="en-US">
                <a:latin typeface="Arial"/>
              </a:rPr>
              <a:pPr/>
              <a:t>5/13/2020</a:t>
            </a:fld>
            <a:endParaRPr lang="en-US">
              <a:latin typeface="Arial"/>
            </a:endParaRPr>
          </a:p>
        </p:txBody>
      </p:sp>
      <p:sp>
        <p:nvSpPr>
          <p:cNvPr id="5" name="Footer Placeholder 4">
            <a:extLst>
              <a:ext uri="{FF2B5EF4-FFF2-40B4-BE49-F238E27FC236}">
                <a16:creationId xmlns:a16="http://schemas.microsoft.com/office/drawing/2014/main" id="{DEDFEF81-7ABF-4A05-B9CB-9D0B21F46368}"/>
              </a:ext>
            </a:extLst>
          </p:cNvPr>
          <p:cNvSpPr>
            <a:spLocks noGrp="1"/>
          </p:cNvSpPr>
          <p:nvPr>
            <p:ph type="ftr" sz="quarter" idx="11"/>
          </p:nvPr>
        </p:nvSpPr>
        <p:spPr/>
        <p:txBody>
          <a:bodyPr/>
          <a:lstStyle/>
          <a:p>
            <a:r>
              <a:rPr lang="en-US">
                <a:latin typeface="Arial"/>
              </a:rPr>
              <a:t>EA - Cursul nr. 7</a:t>
            </a:r>
          </a:p>
        </p:txBody>
      </p:sp>
      <p:sp>
        <p:nvSpPr>
          <p:cNvPr id="6" name="Slide Number Placeholder 5">
            <a:extLst>
              <a:ext uri="{FF2B5EF4-FFF2-40B4-BE49-F238E27FC236}">
                <a16:creationId xmlns:a16="http://schemas.microsoft.com/office/drawing/2014/main" id="{F18B55BC-D8B8-4149-9A93-D1FF17BCE29A}"/>
              </a:ext>
            </a:extLst>
          </p:cNvPr>
          <p:cNvSpPr>
            <a:spLocks noGrp="1"/>
          </p:cNvSpPr>
          <p:nvPr>
            <p:ph type="sldNum" sz="quarter" idx="12"/>
          </p:nvPr>
        </p:nvSpPr>
        <p:spPr/>
        <p:txBody>
          <a:bodyPr/>
          <a:lstStyle/>
          <a:p>
            <a:fld id="{C8D03C79-9948-4E13-80CE-50CD36ACA350}" type="slidenum">
              <a:rPr lang="en-US">
                <a:latin typeface="Arial"/>
              </a:rPr>
              <a:pPr/>
              <a:t>50</a:t>
            </a:fld>
            <a:endParaRPr lang="en-US">
              <a:latin typeface="Arial"/>
            </a:endParaRPr>
          </a:p>
        </p:txBody>
      </p:sp>
      <mc:AlternateContent xmlns:mc="http://schemas.openxmlformats.org/markup-compatibility/2006">
        <mc:Choice xmlns:a14="http://schemas.microsoft.com/office/drawing/2010/main" Requires="a14">
          <p:sp>
            <p:nvSpPr>
              <p:cNvPr id="8" name="Object 7">
                <a:extLst>
                  <a:ext uri="{FF2B5EF4-FFF2-40B4-BE49-F238E27FC236}">
                    <a16:creationId xmlns:a16="http://schemas.microsoft.com/office/drawing/2014/main" id="{4B468C76-B65C-47B0-BD4A-4785D56F7C23}"/>
                  </a:ext>
                </a:extLst>
              </p:cNvPr>
              <p:cNvSpPr txBox="1"/>
              <p:nvPr/>
            </p:nvSpPr>
            <p:spPr>
              <a:xfrm>
                <a:off x="1393762" y="2962536"/>
                <a:ext cx="5445318" cy="72766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𝑓</m:t>
                          </m:r>
                        </m:e>
                        <m:sub>
                          <m:r>
                            <a:rPr lang="ro-RO" sz="2000" i="1">
                              <a:solidFill>
                                <a:srgbClr val="000000"/>
                              </a:solidFill>
                              <a:latin typeface="Cambria Math" panose="02040503050406030204" pitchFamily="18" charset="0"/>
                            </a:rPr>
                            <m:t>𝐴</m:t>
                          </m:r>
                        </m:sub>
                      </m:sSub>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𝑏</m:t>
                      </m:r>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𝑓</m:t>
                          </m:r>
                        </m:e>
                        <m:sub>
                          <m:r>
                            <a:rPr lang="ro-RO" sz="2000" i="1">
                              <a:solidFill>
                                <a:srgbClr val="000000"/>
                              </a:solidFill>
                              <a:latin typeface="Cambria Math" panose="02040503050406030204" pitchFamily="18" charset="0"/>
                            </a:rPr>
                            <m:t>𝑢</m:t>
                          </m:r>
                        </m:sub>
                      </m:sSub>
                      <m:r>
                        <a:rPr lang="ro-RO" sz="2000" i="1">
                          <a:solidFill>
                            <a:srgbClr val="000000"/>
                          </a:solidFill>
                          <a:latin typeface="Cambria Math" panose="02040503050406030204" pitchFamily="18" charset="0"/>
                        </a:rPr>
                        <m:t>=</m:t>
                      </m:r>
                      <m:d>
                        <m:dPr>
                          <m:ctrlPr>
                            <a:rPr lang="ro-RO" sz="2000" i="1">
                              <a:solidFill>
                                <a:srgbClr val="000000"/>
                              </a:solidFill>
                              <a:latin typeface="Cambria Math" panose="02040503050406030204" pitchFamily="18" charset="0"/>
                            </a:rPr>
                          </m:ctrlPr>
                        </m:dPr>
                        <m:e>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1</m:t>
                              </m:r>
                            </m:num>
                            <m:den>
                              <m:r>
                                <a:rPr lang="ro-RO" sz="2000" i="1">
                                  <a:solidFill>
                                    <a:srgbClr val="000000"/>
                                  </a:solidFill>
                                  <a:latin typeface="Cambria Math" panose="02040503050406030204" pitchFamily="18" charset="0"/>
                                </a:rPr>
                                <m:t>𝐴</m:t>
                              </m:r>
                            </m:den>
                          </m:f>
                        </m:e>
                      </m:d>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𝑓</m:t>
                          </m:r>
                        </m:e>
                        <m:sub>
                          <m:r>
                            <a:rPr lang="ro-RO" sz="2000" i="1">
                              <a:solidFill>
                                <a:srgbClr val="000000"/>
                              </a:solidFill>
                              <a:latin typeface="Cambria Math" panose="02040503050406030204" pitchFamily="18" charset="0"/>
                            </a:rPr>
                            <m:t>𝑢</m:t>
                          </m:r>
                        </m:sub>
                      </m:sSub>
                      <m:r>
                        <a:rPr lang="ro-RO" sz="2000" i="1">
                          <a:solidFill>
                            <a:srgbClr val="000000"/>
                          </a:solidFill>
                          <a:latin typeface="Cambria Math" panose="02040503050406030204" pitchFamily="18" charset="0"/>
                        </a:rPr>
                        <m:t>=0,1⋅1</m:t>
                      </m:r>
                      <m:r>
                        <a:rPr lang="ro-RO" sz="2000" i="1">
                          <a:solidFill>
                            <a:srgbClr val="000000"/>
                          </a:solidFill>
                          <a:latin typeface="Cambria Math" panose="02040503050406030204" pitchFamily="18" charset="0"/>
                        </a:rPr>
                        <m:t>𝑀𝐻𝑧</m:t>
                      </m:r>
                      <m:r>
                        <a:rPr lang="ro-RO" sz="2000" i="1">
                          <a:solidFill>
                            <a:srgbClr val="000000"/>
                          </a:solidFill>
                          <a:latin typeface="Cambria Math" panose="02040503050406030204" pitchFamily="18" charset="0"/>
                        </a:rPr>
                        <m:t>=100</m:t>
                      </m:r>
                      <m:r>
                        <a:rPr lang="ro-RO" sz="2000" i="1">
                          <a:solidFill>
                            <a:srgbClr val="000000"/>
                          </a:solidFill>
                          <a:latin typeface="Cambria Math" panose="02040503050406030204" pitchFamily="18" charset="0"/>
                        </a:rPr>
                        <m:t>𝑘𝐻𝑧</m:t>
                      </m:r>
                    </m:oMath>
                  </m:oMathPara>
                </a14:m>
                <a:endParaRPr lang="ro-RO" sz="2000"/>
              </a:p>
            </p:txBody>
          </p:sp>
        </mc:Choice>
        <mc:Fallback>
          <p:sp>
            <p:nvSpPr>
              <p:cNvPr id="8" name="Object 7">
                <a:extLst>
                  <a:ext uri="{FF2B5EF4-FFF2-40B4-BE49-F238E27FC236}">
                    <a16:creationId xmlns:a16="http://schemas.microsoft.com/office/drawing/2014/main" id="{4B468C76-B65C-47B0-BD4A-4785D56F7C23}"/>
                  </a:ext>
                </a:extLst>
              </p:cNvPr>
              <p:cNvSpPr txBox="1">
                <a:spLocks noRot="1" noChangeAspect="1" noMove="1" noResize="1" noEditPoints="1" noAdjustHandles="1" noChangeArrowheads="1" noChangeShapeType="1" noTextEdit="1"/>
              </p:cNvSpPr>
              <p:nvPr/>
            </p:nvSpPr>
            <p:spPr>
              <a:xfrm>
                <a:off x="1393762" y="2962536"/>
                <a:ext cx="5445318" cy="727667"/>
              </a:xfrm>
              <a:prstGeom prst="rect">
                <a:avLst/>
              </a:prstGeom>
              <a:blipFill>
                <a:blip r:embed="rId2"/>
                <a:stretch>
                  <a:fillRect b="-840"/>
                </a:stretch>
              </a:blipFill>
            </p:spPr>
            <p:txBody>
              <a:bodyPr/>
              <a:lstStyle/>
              <a:p>
                <a:r>
                  <a:rPr lang="ro-RO">
                    <a:noFill/>
                  </a:rPr>
                  <a:t> </a:t>
                </a:r>
              </a:p>
            </p:txBody>
          </p:sp>
        </mc:Fallback>
      </mc:AlternateContent>
      <mc:AlternateContent xmlns:mc="http://schemas.openxmlformats.org/markup-compatibility/2006">
        <mc:Choice xmlns:a14="http://schemas.microsoft.com/office/drawing/2010/main" Requires="a14">
          <p:sp>
            <p:nvSpPr>
              <p:cNvPr id="9" name="Object 8">
                <a:extLst>
                  <a:ext uri="{FF2B5EF4-FFF2-40B4-BE49-F238E27FC236}">
                    <a16:creationId xmlns:a16="http://schemas.microsoft.com/office/drawing/2014/main" id="{69B38D0F-6B36-42EA-A018-04B387ADC413}"/>
                  </a:ext>
                </a:extLst>
              </p:cNvPr>
              <p:cNvSpPr txBox="1"/>
              <p:nvPr/>
            </p:nvSpPr>
            <p:spPr>
              <a:xfrm>
                <a:off x="1393762" y="3694494"/>
                <a:ext cx="8204200" cy="10414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𝑓</m:t>
                          </m:r>
                        </m:e>
                        <m:sub>
                          <m:r>
                            <a:rPr lang="ro-RO" sz="2000" i="1">
                              <a:solidFill>
                                <a:srgbClr val="000000"/>
                              </a:solidFill>
                              <a:latin typeface="Cambria Math" panose="02040503050406030204" pitchFamily="18" charset="0"/>
                            </a:rPr>
                            <m:t>𝑆𝑅</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𝑆𝑅</m:t>
                          </m:r>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𝑜</m:t>
                              </m:r>
                            </m:sub>
                          </m:sSub>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𝑆𝑅</m:t>
                          </m:r>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𝐴</m:t>
                          </m:r>
                          <m:r>
                            <a:rPr lang="ro-RO" sz="2000" i="1">
                              <a:solidFill>
                                <a:srgbClr val="000000"/>
                              </a:solidFill>
                              <a:latin typeface="Cambria Math" panose="02040503050406030204" pitchFamily="18" charset="0"/>
                            </a:rPr>
                            <m:t>⋅</m:t>
                          </m:r>
                          <m:limUpp>
                            <m:limUppPr>
                              <m:ctrlPr>
                                <a:rPr lang="ro-RO" sz="2000" i="1">
                                  <a:solidFill>
                                    <a:srgbClr val="000000"/>
                                  </a:solidFill>
                                  <a:latin typeface="Cambria Math" panose="02040503050406030204" pitchFamily="18" charset="0"/>
                                </a:rPr>
                              </m:ctrlPr>
                            </m:limUppPr>
                            <m:e>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𝑖</m:t>
                                  </m:r>
                                </m:sub>
                              </m:sSub>
                            </m:e>
                            <m:lim>
                              <m:r>
                                <a:rPr lang="ro-RO" sz="2000" i="1">
                                  <a:solidFill>
                                    <a:srgbClr val="000000"/>
                                  </a:solidFill>
                                  <a:latin typeface="Cambria Math" panose="02040503050406030204" pitchFamily="18" charset="0"/>
                                </a:rPr>
                                <m:t>∧</m:t>
                              </m:r>
                            </m:lim>
                          </m:limUpp>
                        </m:den>
                      </m:f>
                      <m:r>
                        <a:rPr lang="ro-RO" sz="2000" i="1">
                          <a:solidFill>
                            <a:srgbClr val="000000"/>
                          </a:solidFill>
                          <a:latin typeface="Cambria Math" panose="02040503050406030204" pitchFamily="18" charset="0"/>
                        </a:rPr>
                        <m:t>=</m:t>
                      </m:r>
                      <m:f>
                        <m:fPr>
                          <m:ctrlPr>
                            <a:rPr lang="ro-RO" sz="2000" i="1" smtClean="0">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0,5</m:t>
                          </m:r>
                          <m:f>
                            <m:fPr>
                              <m:type m:val="lin"/>
                              <m:ctrlPr>
                                <a:rPr lang="ro-RO" sz="2000" i="1" smtClean="0">
                                  <a:solidFill>
                                    <a:srgbClr val="000000"/>
                                  </a:solidFill>
                                  <a:latin typeface="Cambria Math" panose="02040503050406030204" pitchFamily="18" charset="0"/>
                                </a:rPr>
                              </m:ctrlPr>
                            </m:fPr>
                            <m:num>
                              <m:r>
                                <a:rPr lang="ro-RO" sz="2000" b="0" i="1" smtClean="0">
                                  <a:solidFill>
                                    <a:srgbClr val="000000"/>
                                  </a:solidFill>
                                  <a:latin typeface="Cambria Math" panose="02040503050406030204" pitchFamily="18" charset="0"/>
                                </a:rPr>
                                <m:t>𝑉</m:t>
                              </m:r>
                            </m:num>
                            <m:den>
                              <m:r>
                                <a:rPr lang="ro-RO" sz="2000" i="1" smtClean="0">
                                  <a:solidFill>
                                    <a:srgbClr val="000000"/>
                                  </a:solidFill>
                                  <a:latin typeface="Cambria Math" panose="02040503050406030204" pitchFamily="18" charset="0"/>
                                  <a:ea typeface="Cambria Math" panose="02040503050406030204" pitchFamily="18" charset="0"/>
                                </a:rPr>
                                <m:t>𝜇</m:t>
                              </m:r>
                              <m:r>
                                <a:rPr lang="ro-RO" sz="2000" b="0" i="1" smtClean="0">
                                  <a:solidFill>
                                    <a:srgbClr val="000000"/>
                                  </a:solidFill>
                                  <a:latin typeface="Cambria Math" panose="02040503050406030204" pitchFamily="18" charset="0"/>
                                  <a:ea typeface="Cambria Math" panose="02040503050406030204" pitchFamily="18" charset="0"/>
                                </a:rPr>
                                <m:t>𝑠</m:t>
                              </m:r>
                            </m:den>
                          </m:f>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r>
                            <a:rPr lang="ro-RO" sz="2000" i="1">
                              <a:solidFill>
                                <a:srgbClr val="000000"/>
                              </a:solidFill>
                              <a:latin typeface="Cambria Math" panose="02040503050406030204" pitchFamily="18" charset="0"/>
                            </a:rPr>
                            <m:t>⋅10⋅0,04</m:t>
                          </m:r>
                          <m:r>
                            <a:rPr lang="ro-RO" sz="2000" i="1">
                              <a:solidFill>
                                <a:srgbClr val="000000"/>
                              </a:solidFill>
                              <a:latin typeface="Cambria Math" panose="02040503050406030204" pitchFamily="18" charset="0"/>
                            </a:rPr>
                            <m:t>𝑉</m:t>
                          </m:r>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0,5×1</m:t>
                          </m:r>
                          <m:sSup>
                            <m:sSupPr>
                              <m:ctrlPr>
                                <a:rPr lang="ro-RO" sz="2000" i="1">
                                  <a:solidFill>
                                    <a:srgbClr val="000000"/>
                                  </a:solidFill>
                                  <a:latin typeface="Cambria Math" panose="02040503050406030204" pitchFamily="18" charset="0"/>
                                </a:rPr>
                              </m:ctrlPr>
                            </m:sSupPr>
                            <m:e>
                              <m:r>
                                <a:rPr lang="ro-RO" sz="2000" i="1">
                                  <a:solidFill>
                                    <a:srgbClr val="000000"/>
                                  </a:solidFill>
                                  <a:latin typeface="Cambria Math" panose="02040503050406030204" pitchFamily="18" charset="0"/>
                                </a:rPr>
                                <m:t>0</m:t>
                              </m:r>
                            </m:e>
                            <m:sup>
                              <m:r>
                                <a:rPr lang="ro-RO" sz="2000" i="1">
                                  <a:solidFill>
                                    <a:srgbClr val="000000"/>
                                  </a:solidFill>
                                  <a:latin typeface="Cambria Math" panose="02040503050406030204" pitchFamily="18" charset="0"/>
                                </a:rPr>
                                <m:t>6</m:t>
                              </m:r>
                            </m:sup>
                          </m:sSup>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r>
                            <a:rPr lang="ro-RO" sz="2000" i="1">
                              <a:solidFill>
                                <a:srgbClr val="000000"/>
                              </a:solidFill>
                              <a:latin typeface="Cambria Math" panose="02040503050406030204" pitchFamily="18" charset="0"/>
                            </a:rPr>
                            <m:t>⋅10⋅0,04</m:t>
                          </m:r>
                          <m:r>
                            <a:rPr lang="ro-RO" sz="2000" i="1">
                              <a:solidFill>
                                <a:srgbClr val="000000"/>
                              </a:solidFill>
                              <a:latin typeface="Cambria Math" panose="02040503050406030204" pitchFamily="18" charset="0"/>
                            </a:rPr>
                            <m:t>𝑉</m:t>
                          </m:r>
                        </m:den>
                      </m:f>
                      <m:r>
                        <a:rPr lang="ro-RO" sz="2000" i="1">
                          <a:solidFill>
                            <a:srgbClr val="000000"/>
                          </a:solidFill>
                          <a:latin typeface="Cambria Math" panose="02040503050406030204" pitchFamily="18" charset="0"/>
                        </a:rPr>
                        <m:t>=199</m:t>
                      </m:r>
                      <m:r>
                        <a:rPr lang="ro-RO" sz="2000" i="1">
                          <a:solidFill>
                            <a:srgbClr val="000000"/>
                          </a:solidFill>
                          <a:latin typeface="Cambria Math" panose="02040503050406030204" pitchFamily="18" charset="0"/>
                        </a:rPr>
                        <m:t>𝑘𝐻𝑧</m:t>
                      </m:r>
                    </m:oMath>
                  </m:oMathPara>
                </a14:m>
                <a:endParaRPr lang="ro-RO" sz="2000"/>
              </a:p>
            </p:txBody>
          </p:sp>
        </mc:Choice>
        <mc:Fallback>
          <p:sp>
            <p:nvSpPr>
              <p:cNvPr id="9" name="Object 8">
                <a:extLst>
                  <a:ext uri="{FF2B5EF4-FFF2-40B4-BE49-F238E27FC236}">
                    <a16:creationId xmlns:a16="http://schemas.microsoft.com/office/drawing/2014/main" id="{69B38D0F-6B36-42EA-A018-04B387ADC413}"/>
                  </a:ext>
                </a:extLst>
              </p:cNvPr>
              <p:cNvSpPr txBox="1">
                <a:spLocks noRot="1" noChangeAspect="1" noMove="1" noResize="1" noEditPoints="1" noAdjustHandles="1" noChangeArrowheads="1" noChangeShapeType="1" noTextEdit="1"/>
              </p:cNvSpPr>
              <p:nvPr/>
            </p:nvSpPr>
            <p:spPr>
              <a:xfrm>
                <a:off x="1393762" y="3694494"/>
                <a:ext cx="8204200" cy="1041400"/>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4ECD19F-A213-48F7-93D5-99DF0C433DB8}"/>
                  </a:ext>
                </a:extLst>
              </p:cNvPr>
              <p:cNvSpPr txBox="1"/>
              <p:nvPr/>
            </p:nvSpPr>
            <p:spPr>
              <a:xfrm>
                <a:off x="6941160" y="2434174"/>
                <a:ext cx="1366849" cy="686535"/>
              </a:xfrm>
              <a:prstGeom prst="rect">
                <a:avLst/>
              </a:prstGeom>
              <a:solidFill>
                <a:schemeClr val="bg1"/>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000" i="1" smtClean="0">
                              <a:latin typeface="Cambria Math" panose="02040503050406030204" pitchFamily="18" charset="0"/>
                            </a:rPr>
                          </m:ctrlPr>
                        </m:dPr>
                        <m:e>
                          <m:eqArr>
                            <m:eqArrPr>
                              <m:ctrlPr>
                                <a:rPr lang="ro-RO" sz="2000" i="1" smtClean="0">
                                  <a:latin typeface="Cambria Math" panose="02040503050406030204" pitchFamily="18" charset="0"/>
                                </a:rPr>
                              </m:ctrlPr>
                            </m:eqArrPr>
                            <m:e>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𝑓</m:t>
                                  </m:r>
                                </m:e>
                                <m:sub>
                                  <m:r>
                                    <a:rPr lang="ro-RO" sz="2000" b="0" i="1" smtClean="0">
                                      <a:latin typeface="Cambria Math" panose="02040503050406030204" pitchFamily="18" charset="0"/>
                                    </a:rPr>
                                    <m:t>𝑚𝑎𝑥</m:t>
                                  </m:r>
                                </m:sub>
                              </m:sSub>
                              <m:r>
                                <a:rPr lang="ro-RO" sz="2000" i="1" smtClean="0">
                                  <a:latin typeface="Cambria Math" panose="02040503050406030204" pitchFamily="18" charset="0"/>
                                  <a:ea typeface="Cambria Math" panose="02040503050406030204" pitchFamily="18" charset="0"/>
                                </a:rPr>
                                <m:t>≪</m:t>
                              </m:r>
                              <m:sSub>
                                <m:sSubPr>
                                  <m:ctrlPr>
                                    <a:rPr lang="ro-RO" sz="2000" i="1" smtClean="0">
                                      <a:latin typeface="Cambria Math" panose="02040503050406030204" pitchFamily="18" charset="0"/>
                                      <a:ea typeface="Cambria Math" panose="02040503050406030204" pitchFamily="18" charset="0"/>
                                    </a:rPr>
                                  </m:ctrlPr>
                                </m:sSubPr>
                                <m:e>
                                  <m:r>
                                    <a:rPr lang="ro-RO" sz="2000" b="0" i="1" smtClean="0">
                                      <a:latin typeface="Cambria Math" panose="02040503050406030204" pitchFamily="18" charset="0"/>
                                      <a:ea typeface="Cambria Math" panose="02040503050406030204" pitchFamily="18" charset="0"/>
                                    </a:rPr>
                                    <m:t>𝑓</m:t>
                                  </m:r>
                                </m:e>
                                <m:sub>
                                  <m:r>
                                    <a:rPr lang="ro-RO" sz="2000" b="0" i="1" smtClean="0">
                                      <a:latin typeface="Cambria Math" panose="02040503050406030204" pitchFamily="18" charset="0"/>
                                      <a:ea typeface="Cambria Math" panose="02040503050406030204" pitchFamily="18" charset="0"/>
                                    </a:rPr>
                                    <m:t>𝐴</m:t>
                                  </m:r>
                                </m:sub>
                              </m:sSub>
                            </m:e>
                            <m:e>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𝑚𝑎𝑥</m:t>
                                  </m:r>
                                </m:sub>
                              </m:sSub>
                              <m:r>
                                <a:rPr lang="ro-RO" sz="2000" i="1" smtClean="0">
                                  <a:latin typeface="Cambria Math" panose="02040503050406030204" pitchFamily="18" charset="0"/>
                                  <a:ea typeface="Cambria Math" panose="02040503050406030204" pitchFamily="18" charset="0"/>
                                </a:rPr>
                                <m:t>&lt;</m:t>
                              </m:r>
                              <m:sSub>
                                <m:sSubPr>
                                  <m:ctrlPr>
                                    <a:rPr lang="ro-RO" sz="2000" i="1" smtClean="0">
                                      <a:latin typeface="Cambria Math" panose="02040503050406030204" pitchFamily="18" charset="0"/>
                                      <a:ea typeface="Cambria Math" panose="02040503050406030204" pitchFamily="18" charset="0"/>
                                    </a:rPr>
                                  </m:ctrlPr>
                                </m:sSubPr>
                                <m:e>
                                  <m:r>
                                    <a:rPr lang="ro-RO" sz="2000" b="0" i="1" smtClean="0">
                                      <a:latin typeface="Cambria Math" panose="02040503050406030204" pitchFamily="18" charset="0"/>
                                      <a:ea typeface="Cambria Math" panose="02040503050406030204" pitchFamily="18" charset="0"/>
                                    </a:rPr>
                                    <m:t>𝑓</m:t>
                                  </m:r>
                                </m:e>
                                <m:sub>
                                  <m:r>
                                    <a:rPr lang="ro-RO" sz="2000" b="0" i="1" smtClean="0">
                                      <a:latin typeface="Cambria Math" panose="02040503050406030204" pitchFamily="18" charset="0"/>
                                      <a:ea typeface="Cambria Math" panose="02040503050406030204" pitchFamily="18" charset="0"/>
                                    </a:rPr>
                                    <m:t>𝑆𝑅</m:t>
                                  </m:r>
                                </m:sub>
                              </m:sSub>
                            </m:e>
                          </m:eqArr>
                        </m:e>
                      </m:d>
                    </m:oMath>
                  </m:oMathPara>
                </a14:m>
                <a:endParaRPr lang="ro-RO" sz="2000"/>
              </a:p>
            </p:txBody>
          </p:sp>
        </mc:Choice>
        <mc:Fallback xmlns="">
          <p:sp>
            <p:nvSpPr>
              <p:cNvPr id="14" name="TextBox 13">
                <a:extLst>
                  <a:ext uri="{FF2B5EF4-FFF2-40B4-BE49-F238E27FC236}">
                    <a16:creationId xmlns:a16="http://schemas.microsoft.com/office/drawing/2014/main" id="{74ECD19F-A213-48F7-93D5-99DF0C433DB8}"/>
                  </a:ext>
                </a:extLst>
              </p:cNvPr>
              <p:cNvSpPr txBox="1">
                <a:spLocks noRot="1" noChangeAspect="1" noMove="1" noResize="1" noEditPoints="1" noAdjustHandles="1" noChangeArrowheads="1" noChangeShapeType="1" noTextEdit="1"/>
              </p:cNvSpPr>
              <p:nvPr/>
            </p:nvSpPr>
            <p:spPr>
              <a:xfrm>
                <a:off x="6941160" y="2434174"/>
                <a:ext cx="1366849" cy="686535"/>
              </a:xfrm>
              <a:prstGeom prst="rect">
                <a:avLst/>
              </a:prstGeom>
              <a:blipFill>
                <a:blip r:embed="rId4"/>
                <a:stretch>
                  <a:fillRect/>
                </a:stretch>
              </a:blipFill>
              <a:ln>
                <a:noFill/>
              </a:ln>
            </p:spPr>
            <p:txBody>
              <a:bodyPr/>
              <a:lstStyle/>
              <a:p>
                <a:r>
                  <a:rPr lang="ro-RO">
                    <a:noFill/>
                  </a:rPr>
                  <a:t> </a:t>
                </a:r>
              </a:p>
            </p:txBody>
          </p:sp>
        </mc:Fallback>
      </mc:AlternateContent>
      <p:sp>
        <p:nvSpPr>
          <p:cNvPr id="15" name="Rectangle 14">
            <a:extLst>
              <a:ext uri="{FF2B5EF4-FFF2-40B4-BE49-F238E27FC236}">
                <a16:creationId xmlns:a16="http://schemas.microsoft.com/office/drawing/2014/main" id="{75B0004A-AC8C-4417-A7CA-0AC8FBD8EE3B}"/>
              </a:ext>
            </a:extLst>
          </p:cNvPr>
          <p:cNvSpPr/>
          <p:nvPr/>
        </p:nvSpPr>
        <p:spPr>
          <a:xfrm>
            <a:off x="5981700" y="409259"/>
            <a:ext cx="5781675" cy="646331"/>
          </a:xfrm>
          <a:prstGeom prst="rect">
            <a:avLst/>
          </a:prstGeom>
          <a:solidFill>
            <a:schemeClr val="accent6">
              <a:lumMod val="20000"/>
              <a:lumOff val="80000"/>
            </a:schemeClr>
          </a:solidFill>
          <a:ln>
            <a:solidFill>
              <a:srgbClr val="0070C0"/>
            </a:solidFill>
          </a:ln>
        </p:spPr>
        <p:txBody>
          <a:bodyPr wrap="square">
            <a:spAutoFit/>
          </a:bodyPr>
          <a:lstStyle/>
          <a:p>
            <a:r>
              <a:rPr lang="ro-RO"/>
              <a:t>c) Dacă amplitudinea semnalului de intrare este de 40mV, care este domeniul util al frecvențelor de lucru</a:t>
            </a:r>
          </a:p>
        </p:txBody>
      </p:sp>
      <p:pic>
        <p:nvPicPr>
          <p:cNvPr id="7" name="Picture 6">
            <a:extLst>
              <a:ext uri="{FF2B5EF4-FFF2-40B4-BE49-F238E27FC236}">
                <a16:creationId xmlns:a16="http://schemas.microsoft.com/office/drawing/2014/main" id="{80BF5CF4-BA5E-493F-AF92-6734617868A7}"/>
              </a:ext>
            </a:extLst>
          </p:cNvPr>
          <p:cNvPicPr>
            <a:picLocks noChangeAspect="1"/>
          </p:cNvPicPr>
          <p:nvPr/>
        </p:nvPicPr>
        <p:blipFill>
          <a:blip r:embed="rId5"/>
          <a:stretch>
            <a:fillRect/>
          </a:stretch>
        </p:blipFill>
        <p:spPr>
          <a:xfrm>
            <a:off x="3829050" y="5450446"/>
            <a:ext cx="4533900" cy="485775"/>
          </a:xfrm>
          <a:prstGeom prst="rect">
            <a:avLst/>
          </a:prstGeom>
        </p:spPr>
      </p:pic>
    </p:spTree>
    <p:extLst>
      <p:ext uri="{BB962C8B-B14F-4D97-AF65-F5344CB8AC3E}">
        <p14:creationId xmlns:p14="http://schemas.microsoft.com/office/powerpoint/2010/main" val="2997211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5A54-B7A4-4C1A-9531-9160F3DCF559}"/>
              </a:ext>
            </a:extLst>
          </p:cNvPr>
          <p:cNvSpPr>
            <a:spLocks noGrp="1"/>
          </p:cNvSpPr>
          <p:nvPr>
            <p:ph type="title"/>
          </p:nvPr>
        </p:nvSpPr>
        <p:spPr/>
        <p:txBody>
          <a:bodyPr>
            <a:normAutofit/>
          </a:bodyPr>
          <a:lstStyle/>
          <a:p>
            <a:r>
              <a:rPr lang="ro-RO"/>
              <a:t>Probleme</a:t>
            </a:r>
            <a:br>
              <a:rPr lang="ro-RO"/>
            </a:br>
            <a:r>
              <a:rPr lang="ro-RO"/>
              <a:t>P1. Rezolvare</a:t>
            </a:r>
            <a:endParaRPr lang="en-US"/>
          </a:p>
        </p:txBody>
      </p:sp>
      <p:sp>
        <p:nvSpPr>
          <p:cNvPr id="3" name="Content Placeholder 2">
            <a:extLst>
              <a:ext uri="{FF2B5EF4-FFF2-40B4-BE49-F238E27FC236}">
                <a16:creationId xmlns:a16="http://schemas.microsoft.com/office/drawing/2014/main" id="{A5E18144-3260-4169-B4B8-D928347184C3}"/>
              </a:ext>
            </a:extLst>
          </p:cNvPr>
          <p:cNvSpPr>
            <a:spLocks noGrp="1"/>
          </p:cNvSpPr>
          <p:nvPr>
            <p:ph idx="1"/>
          </p:nvPr>
        </p:nvSpPr>
        <p:spPr/>
        <p:txBody>
          <a:bodyPr>
            <a:normAutofit/>
          </a:bodyPr>
          <a:lstStyle/>
          <a:p>
            <a:pPr marL="514350" indent="-514350">
              <a:buFont typeface="+mj-lt"/>
              <a:buAutoNum type="alphaLcParenR" startAt="4"/>
            </a:pPr>
            <a:r>
              <a:rPr lang="en-US" sz="2600"/>
              <a:t>La fel ca la punctul b), se determin</a:t>
            </a:r>
            <a:r>
              <a:rPr lang="ro-RO" sz="2600"/>
              <a:t>ă amplitudinea semnalului de ieșire</a:t>
            </a:r>
            <a:br>
              <a:rPr lang="ro-RO" sz="2600"/>
            </a:br>
            <a:br>
              <a:rPr lang="ro-RO" sz="2600"/>
            </a:br>
            <a:br>
              <a:rPr lang="ro-RO" sz="2600"/>
            </a:br>
            <a:br>
              <a:rPr lang="ro-RO" sz="2600"/>
            </a:br>
            <a:br>
              <a:rPr lang="ro-RO" sz="2600"/>
            </a:br>
            <a:r>
              <a:rPr lang="ro-RO" sz="2600"/>
              <a:t>valoare care depășește cu mult pe cea maximă ce se poate obține la ieșirea AO alimentat cu 15V și anume </a:t>
            </a:r>
            <a:r>
              <a:rPr lang="ro-RO" sz="2600" i="1"/>
              <a:t>V</a:t>
            </a:r>
            <a:r>
              <a:rPr lang="ro-RO" sz="2600" i="1" baseline="-25000"/>
              <a:t>sat</a:t>
            </a:r>
            <a:r>
              <a:rPr lang="ro-RO" sz="2600"/>
              <a:t>=13V. În consecință, limitarea va fi determinată de saturarea ieșirii AO și nu de frecvența semnalului</a:t>
            </a:r>
            <a:endParaRPr lang="en-US" sz="2600"/>
          </a:p>
        </p:txBody>
      </p:sp>
      <p:sp>
        <p:nvSpPr>
          <p:cNvPr id="4" name="Date Placeholder 3">
            <a:extLst>
              <a:ext uri="{FF2B5EF4-FFF2-40B4-BE49-F238E27FC236}">
                <a16:creationId xmlns:a16="http://schemas.microsoft.com/office/drawing/2014/main" id="{2DE3CBE1-8832-4205-81CC-2EBEF45E6D29}"/>
              </a:ext>
            </a:extLst>
          </p:cNvPr>
          <p:cNvSpPr>
            <a:spLocks noGrp="1"/>
          </p:cNvSpPr>
          <p:nvPr>
            <p:ph type="dt" sz="half" idx="10"/>
          </p:nvPr>
        </p:nvSpPr>
        <p:spPr/>
        <p:txBody>
          <a:bodyPr/>
          <a:lstStyle/>
          <a:p>
            <a:fld id="{BCB9DA01-0472-48C7-972D-69BFFBB306C3}" type="datetime1">
              <a:rPr lang="en-US">
                <a:latin typeface="Arial"/>
              </a:rPr>
              <a:pPr/>
              <a:t>5/13/2020</a:t>
            </a:fld>
            <a:endParaRPr lang="en-US">
              <a:latin typeface="Arial"/>
            </a:endParaRPr>
          </a:p>
        </p:txBody>
      </p:sp>
      <p:sp>
        <p:nvSpPr>
          <p:cNvPr id="5" name="Footer Placeholder 4">
            <a:extLst>
              <a:ext uri="{FF2B5EF4-FFF2-40B4-BE49-F238E27FC236}">
                <a16:creationId xmlns:a16="http://schemas.microsoft.com/office/drawing/2014/main" id="{DEDFEF81-7ABF-4A05-B9CB-9D0B21F46368}"/>
              </a:ext>
            </a:extLst>
          </p:cNvPr>
          <p:cNvSpPr>
            <a:spLocks noGrp="1"/>
          </p:cNvSpPr>
          <p:nvPr>
            <p:ph type="ftr" sz="quarter" idx="11"/>
          </p:nvPr>
        </p:nvSpPr>
        <p:spPr/>
        <p:txBody>
          <a:bodyPr/>
          <a:lstStyle/>
          <a:p>
            <a:r>
              <a:rPr lang="en-US">
                <a:latin typeface="Arial"/>
              </a:rPr>
              <a:t>EA - Cursul nr. 7</a:t>
            </a:r>
          </a:p>
        </p:txBody>
      </p:sp>
      <p:sp>
        <p:nvSpPr>
          <p:cNvPr id="6" name="Slide Number Placeholder 5">
            <a:extLst>
              <a:ext uri="{FF2B5EF4-FFF2-40B4-BE49-F238E27FC236}">
                <a16:creationId xmlns:a16="http://schemas.microsoft.com/office/drawing/2014/main" id="{F18B55BC-D8B8-4149-9A93-D1FF17BCE29A}"/>
              </a:ext>
            </a:extLst>
          </p:cNvPr>
          <p:cNvSpPr>
            <a:spLocks noGrp="1"/>
          </p:cNvSpPr>
          <p:nvPr>
            <p:ph type="sldNum" sz="quarter" idx="12"/>
          </p:nvPr>
        </p:nvSpPr>
        <p:spPr/>
        <p:txBody>
          <a:bodyPr/>
          <a:lstStyle/>
          <a:p>
            <a:fld id="{C8D03C79-9948-4E13-80CE-50CD36ACA350}" type="slidenum">
              <a:rPr lang="en-US">
                <a:latin typeface="Arial"/>
              </a:rPr>
              <a:pPr/>
              <a:t>51</a:t>
            </a:fld>
            <a:endParaRPr lang="en-US">
              <a:latin typeface="Arial"/>
            </a:endParaRP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2925D68D-BF78-4EF6-880B-26E4FA2CBAFF}"/>
                  </a:ext>
                </a:extLst>
              </p:cNvPr>
              <p:cNvSpPr txBox="1"/>
              <p:nvPr/>
            </p:nvSpPr>
            <p:spPr>
              <a:xfrm>
                <a:off x="1365926" y="2540000"/>
                <a:ext cx="5562600" cy="8890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𝑜</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𝑆𝑅</m:t>
                          </m:r>
                        </m:num>
                        <m:den>
                          <m:r>
                            <a:rPr lang="ro-RO" sz="2000" i="1">
                              <a:solidFill>
                                <a:srgbClr val="000000"/>
                              </a:solidFill>
                              <a:latin typeface="Cambria Math" panose="02040503050406030204" pitchFamily="18" charset="0"/>
                            </a:rPr>
                            <m:t>2</m:t>
                          </m:r>
                          <m:r>
                            <m:rPr>
                              <m:sty m:val="p"/>
                            </m:rPr>
                            <a:rPr lang="ro-RO" sz="2000" i="1">
                              <a:solidFill>
                                <a:srgbClr val="000000"/>
                              </a:solidFill>
                              <a:latin typeface="Cambria Math" panose="02040503050406030204" pitchFamily="18" charset="0"/>
                            </a:rPr>
                            <m:t>π</m:t>
                          </m:r>
                          <m:r>
                            <a:rPr lang="ro-RO" sz="2000" i="1">
                              <a:solidFill>
                                <a:srgbClr val="000000"/>
                              </a:solidFill>
                              <a:latin typeface="Cambria Math" panose="02040503050406030204" pitchFamily="18" charset="0"/>
                            </a:rPr>
                            <m:t>𝑓</m:t>
                          </m:r>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0,5</m:t>
                          </m:r>
                          <m:f>
                            <m:fPr>
                              <m:type m:val="lin"/>
                              <m:ctrlPr>
                                <a:rPr lang="ro-RO" sz="2000" i="1" smtClean="0">
                                  <a:solidFill>
                                    <a:srgbClr val="000000"/>
                                  </a:solidFill>
                                  <a:latin typeface="Cambria Math" panose="02040503050406030204" pitchFamily="18" charset="0"/>
                                </a:rPr>
                              </m:ctrlPr>
                            </m:fPr>
                            <m:num>
                              <m:r>
                                <a:rPr lang="ro-RO" sz="2000" b="0" i="1" smtClean="0">
                                  <a:solidFill>
                                    <a:srgbClr val="000000"/>
                                  </a:solidFill>
                                  <a:latin typeface="Cambria Math" panose="02040503050406030204" pitchFamily="18" charset="0"/>
                                </a:rPr>
                                <m:t>𝑉</m:t>
                              </m:r>
                            </m:num>
                            <m:den>
                              <m:r>
                                <a:rPr lang="ro-RO" sz="2000" i="1" smtClean="0">
                                  <a:solidFill>
                                    <a:srgbClr val="000000"/>
                                  </a:solidFill>
                                  <a:latin typeface="Cambria Math" panose="02040503050406030204" pitchFamily="18" charset="0"/>
                                  <a:ea typeface="Cambria Math" panose="02040503050406030204" pitchFamily="18" charset="0"/>
                                </a:rPr>
                                <m:t>𝜇</m:t>
                              </m:r>
                              <m:r>
                                <a:rPr lang="ro-RO" sz="2000" b="0" i="1" smtClean="0">
                                  <a:solidFill>
                                    <a:srgbClr val="000000"/>
                                  </a:solidFill>
                                  <a:latin typeface="Cambria Math" panose="02040503050406030204" pitchFamily="18" charset="0"/>
                                  <a:ea typeface="Cambria Math" panose="02040503050406030204" pitchFamily="18" charset="0"/>
                                </a:rPr>
                                <m:t>𝑠</m:t>
                              </m:r>
                            </m:den>
                          </m:f>
                        </m:num>
                        <m:den>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𝜋</m:t>
                          </m:r>
                          <m:r>
                            <a:rPr lang="ro-RO" sz="2000" i="1">
                              <a:solidFill>
                                <a:srgbClr val="000000"/>
                              </a:solidFill>
                              <a:latin typeface="Cambria Math" panose="02040503050406030204" pitchFamily="18" charset="0"/>
                            </a:rPr>
                            <m:t>⋅2×1</m:t>
                          </m:r>
                          <m:sSup>
                            <m:sSupPr>
                              <m:ctrlPr>
                                <a:rPr lang="ro-RO" sz="2000" i="1">
                                  <a:solidFill>
                                    <a:srgbClr val="000000"/>
                                  </a:solidFill>
                                  <a:latin typeface="Cambria Math" panose="02040503050406030204" pitchFamily="18" charset="0"/>
                                </a:rPr>
                              </m:ctrlPr>
                            </m:sSupPr>
                            <m:e>
                              <m:r>
                                <a:rPr lang="ro-RO" sz="2000" i="1">
                                  <a:solidFill>
                                    <a:srgbClr val="000000"/>
                                  </a:solidFill>
                                  <a:latin typeface="Cambria Math" panose="02040503050406030204" pitchFamily="18" charset="0"/>
                                </a:rPr>
                                <m:t>0</m:t>
                              </m:r>
                            </m:e>
                            <m:sup>
                              <m:r>
                                <a:rPr lang="ro-RO" sz="2000" i="1">
                                  <a:solidFill>
                                    <a:srgbClr val="000000"/>
                                  </a:solidFill>
                                  <a:latin typeface="Cambria Math" panose="02040503050406030204" pitchFamily="18" charset="0"/>
                                </a:rPr>
                                <m:t>3</m:t>
                              </m:r>
                            </m:sup>
                          </m:sSup>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0,5×1</m:t>
                          </m:r>
                          <m:sSup>
                            <m:sSupPr>
                              <m:ctrlPr>
                                <a:rPr lang="ro-RO" sz="2000" i="1">
                                  <a:solidFill>
                                    <a:srgbClr val="000000"/>
                                  </a:solidFill>
                                  <a:latin typeface="Cambria Math" panose="02040503050406030204" pitchFamily="18" charset="0"/>
                                </a:rPr>
                              </m:ctrlPr>
                            </m:sSupPr>
                            <m:e>
                              <m:r>
                                <a:rPr lang="ro-RO" sz="2000" i="1">
                                  <a:solidFill>
                                    <a:srgbClr val="000000"/>
                                  </a:solidFill>
                                  <a:latin typeface="Cambria Math" panose="02040503050406030204" pitchFamily="18" charset="0"/>
                                </a:rPr>
                                <m:t>0</m:t>
                              </m:r>
                            </m:e>
                            <m:sup>
                              <m:r>
                                <a:rPr lang="ro-RO" sz="2000" i="1">
                                  <a:solidFill>
                                    <a:srgbClr val="000000"/>
                                  </a:solidFill>
                                  <a:latin typeface="Cambria Math" panose="02040503050406030204" pitchFamily="18" charset="0"/>
                                </a:rPr>
                                <m:t>6</m:t>
                              </m:r>
                            </m:sup>
                          </m:sSup>
                        </m:num>
                        <m:den>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𝜋</m:t>
                          </m:r>
                          <m:r>
                            <a:rPr lang="ro-RO" sz="2000" i="1">
                              <a:solidFill>
                                <a:srgbClr val="000000"/>
                              </a:solidFill>
                              <a:latin typeface="Cambria Math" panose="02040503050406030204" pitchFamily="18" charset="0"/>
                            </a:rPr>
                            <m:t>⋅2×1</m:t>
                          </m:r>
                          <m:sSup>
                            <m:sSupPr>
                              <m:ctrlPr>
                                <a:rPr lang="ro-RO" sz="2000" i="1">
                                  <a:solidFill>
                                    <a:srgbClr val="000000"/>
                                  </a:solidFill>
                                  <a:latin typeface="Cambria Math" panose="02040503050406030204" pitchFamily="18" charset="0"/>
                                </a:rPr>
                              </m:ctrlPr>
                            </m:sSupPr>
                            <m:e>
                              <m:r>
                                <a:rPr lang="ro-RO" sz="2000" i="1">
                                  <a:solidFill>
                                    <a:srgbClr val="000000"/>
                                  </a:solidFill>
                                  <a:latin typeface="Cambria Math" panose="02040503050406030204" pitchFamily="18" charset="0"/>
                                </a:rPr>
                                <m:t>0</m:t>
                              </m:r>
                            </m:e>
                            <m:sup>
                              <m:r>
                                <a:rPr lang="ro-RO" sz="2000" i="1">
                                  <a:solidFill>
                                    <a:srgbClr val="000000"/>
                                  </a:solidFill>
                                  <a:latin typeface="Cambria Math" panose="02040503050406030204" pitchFamily="18" charset="0"/>
                                </a:rPr>
                                <m:t>3</m:t>
                              </m:r>
                            </m:sup>
                          </m:sSup>
                        </m:den>
                      </m:f>
                      <m:r>
                        <a:rPr lang="ro-RO" sz="2000" i="1">
                          <a:solidFill>
                            <a:srgbClr val="000000"/>
                          </a:solidFill>
                          <a:latin typeface="Cambria Math" panose="02040503050406030204" pitchFamily="18" charset="0"/>
                        </a:rPr>
                        <m:t>=39,8</m:t>
                      </m:r>
                      <m:r>
                        <a:rPr lang="ro-RO" sz="2000" i="1">
                          <a:solidFill>
                            <a:srgbClr val="000000"/>
                          </a:solidFill>
                          <a:latin typeface="Cambria Math" panose="02040503050406030204" pitchFamily="18" charset="0"/>
                        </a:rPr>
                        <m:t>𝑉</m:t>
                      </m:r>
                    </m:oMath>
                  </m:oMathPara>
                </a14:m>
                <a:endParaRPr lang="ro-RO" sz="2000"/>
              </a:p>
            </p:txBody>
          </p:sp>
        </mc:Choice>
        <mc:Fallback xmlns="">
          <p:sp>
            <p:nvSpPr>
              <p:cNvPr id="7" name="Object 6">
                <a:extLst>
                  <a:ext uri="{FF2B5EF4-FFF2-40B4-BE49-F238E27FC236}">
                    <a16:creationId xmlns:a16="http://schemas.microsoft.com/office/drawing/2014/main" id="{2925D68D-BF78-4EF6-880B-26E4FA2CBAFF}"/>
                  </a:ext>
                </a:extLst>
              </p:cNvPr>
              <p:cNvSpPr txBox="1">
                <a:spLocks noRot="1" noChangeAspect="1" noMove="1" noResize="1" noEditPoints="1" noAdjustHandles="1" noChangeArrowheads="1" noChangeShapeType="1" noTextEdit="1"/>
              </p:cNvSpPr>
              <p:nvPr/>
            </p:nvSpPr>
            <p:spPr>
              <a:xfrm>
                <a:off x="1365926" y="2540000"/>
                <a:ext cx="5562600" cy="889000"/>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F8EE0070-E9B2-4D19-9BA5-CF4C0E93A965}"/>
                  </a:ext>
                </a:extLst>
              </p:cNvPr>
              <p:cNvSpPr txBox="1"/>
              <p:nvPr/>
            </p:nvSpPr>
            <p:spPr>
              <a:xfrm>
                <a:off x="1365926" y="4826541"/>
                <a:ext cx="3322806" cy="8890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𝑖</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𝑉</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𝑜</m:t>
                              </m:r>
                            </m:sub>
                          </m:sSub>
                        </m:num>
                        <m:den>
                          <m:r>
                            <a:rPr lang="ro-RO" sz="2000" i="1">
                              <a:solidFill>
                                <a:srgbClr val="000000"/>
                              </a:solidFill>
                              <a:latin typeface="Cambria Math" panose="02040503050406030204" pitchFamily="18" charset="0"/>
                            </a:rPr>
                            <m:t>𝐴</m:t>
                          </m:r>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𝑠𝑎𝑡</m:t>
                              </m:r>
                            </m:sub>
                          </m:sSub>
                        </m:num>
                        <m:den>
                          <m:r>
                            <a:rPr lang="ro-RO" sz="2000" i="1">
                              <a:solidFill>
                                <a:srgbClr val="000000"/>
                              </a:solidFill>
                              <a:latin typeface="Cambria Math" panose="02040503050406030204" pitchFamily="18" charset="0"/>
                            </a:rPr>
                            <m:t>𝐴</m:t>
                          </m:r>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13</m:t>
                          </m:r>
                          <m:r>
                            <a:rPr lang="ro-RO" sz="2000" i="1">
                              <a:solidFill>
                                <a:srgbClr val="000000"/>
                              </a:solidFill>
                              <a:latin typeface="Cambria Math" panose="02040503050406030204" pitchFamily="18" charset="0"/>
                            </a:rPr>
                            <m:t>𝑉</m:t>
                          </m:r>
                        </m:num>
                        <m:den>
                          <m:r>
                            <a:rPr lang="ro-RO" sz="2000" i="1">
                              <a:solidFill>
                                <a:srgbClr val="000000"/>
                              </a:solidFill>
                              <a:latin typeface="Cambria Math" panose="02040503050406030204" pitchFamily="18" charset="0"/>
                            </a:rPr>
                            <m:t>10</m:t>
                          </m:r>
                        </m:den>
                      </m:f>
                      <m:r>
                        <a:rPr lang="ro-RO" sz="2000" i="1">
                          <a:solidFill>
                            <a:srgbClr val="000000"/>
                          </a:solidFill>
                          <a:latin typeface="Cambria Math" panose="02040503050406030204" pitchFamily="18" charset="0"/>
                        </a:rPr>
                        <m:t>=1,3</m:t>
                      </m:r>
                      <m:r>
                        <a:rPr lang="ro-RO" sz="2000" i="1">
                          <a:solidFill>
                            <a:srgbClr val="000000"/>
                          </a:solidFill>
                          <a:latin typeface="Cambria Math" panose="02040503050406030204" pitchFamily="18" charset="0"/>
                        </a:rPr>
                        <m:t>𝑉</m:t>
                      </m:r>
                    </m:oMath>
                  </m:oMathPara>
                </a14:m>
                <a:endParaRPr lang="ro-RO" sz="2000"/>
              </a:p>
            </p:txBody>
          </p:sp>
        </mc:Choice>
        <mc:Fallback xmlns="">
          <p:sp>
            <p:nvSpPr>
              <p:cNvPr id="8" name="Object 7">
                <a:extLst>
                  <a:ext uri="{FF2B5EF4-FFF2-40B4-BE49-F238E27FC236}">
                    <a16:creationId xmlns:a16="http://schemas.microsoft.com/office/drawing/2014/main" id="{F8EE0070-E9B2-4D19-9BA5-CF4C0E93A965}"/>
                  </a:ext>
                </a:extLst>
              </p:cNvPr>
              <p:cNvSpPr txBox="1">
                <a:spLocks noRot="1" noChangeAspect="1" noMove="1" noResize="1" noEditPoints="1" noAdjustHandles="1" noChangeArrowheads="1" noChangeShapeType="1" noTextEdit="1"/>
              </p:cNvSpPr>
              <p:nvPr/>
            </p:nvSpPr>
            <p:spPr>
              <a:xfrm>
                <a:off x="1365926" y="4826541"/>
                <a:ext cx="3322806" cy="889000"/>
              </a:xfrm>
              <a:prstGeom prst="rect">
                <a:avLst/>
              </a:prstGeom>
              <a:blipFill>
                <a:blip r:embed="rId3"/>
                <a:stretch>
                  <a:fillRect/>
                </a:stretch>
              </a:blipFill>
            </p:spPr>
            <p:txBody>
              <a:bodyPr/>
              <a:lstStyle/>
              <a:p>
                <a:r>
                  <a:rPr lang="ro-RO">
                    <a:noFill/>
                  </a:rPr>
                  <a:t> </a:t>
                </a:r>
              </a:p>
            </p:txBody>
          </p:sp>
        </mc:Fallback>
      </mc:AlternateContent>
      <p:sp>
        <p:nvSpPr>
          <p:cNvPr id="13" name="Rectangle 12">
            <a:extLst>
              <a:ext uri="{FF2B5EF4-FFF2-40B4-BE49-F238E27FC236}">
                <a16:creationId xmlns:a16="http://schemas.microsoft.com/office/drawing/2014/main" id="{1740D591-C7BD-4823-AD75-99EDBFC13930}"/>
              </a:ext>
            </a:extLst>
          </p:cNvPr>
          <p:cNvSpPr/>
          <p:nvPr/>
        </p:nvSpPr>
        <p:spPr>
          <a:xfrm>
            <a:off x="6753224" y="428084"/>
            <a:ext cx="5248275" cy="646331"/>
          </a:xfrm>
          <a:prstGeom prst="rect">
            <a:avLst/>
          </a:prstGeom>
          <a:solidFill>
            <a:schemeClr val="accent5">
              <a:lumMod val="20000"/>
              <a:lumOff val="80000"/>
            </a:schemeClr>
          </a:solidFill>
          <a:ln>
            <a:solidFill>
              <a:srgbClr val="0070C0"/>
            </a:solidFill>
          </a:ln>
        </p:spPr>
        <p:txBody>
          <a:bodyPr wrap="square">
            <a:spAutoFit/>
          </a:bodyPr>
          <a:lstStyle/>
          <a:p>
            <a:r>
              <a:rPr lang="ro-RO"/>
              <a:t>d) Dacă </a:t>
            </a:r>
            <a:r>
              <a:rPr lang="ro-RO" i="1"/>
              <a:t>f</a:t>
            </a:r>
            <a:r>
              <a:rPr lang="ro-RO"/>
              <a:t>=2kHz, care este domeniul util al amplitudinii semnalului de intrare</a:t>
            </a:r>
          </a:p>
        </p:txBody>
      </p:sp>
    </p:spTree>
    <p:extLst>
      <p:ext uri="{BB962C8B-B14F-4D97-AF65-F5344CB8AC3E}">
        <p14:creationId xmlns:p14="http://schemas.microsoft.com/office/powerpoint/2010/main" val="250075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Câștigul în buclă deschisă având un pol</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Amplitudinea (modulul) și faza câștigului se determină cu relațiile</a:t>
            </a:r>
            <a:r>
              <a:rPr lang="ro-RO"/>
              <a:t>:</a:t>
            </a:r>
          </a:p>
          <a:p>
            <a:pPr lvl="1"/>
            <a:r>
              <a:rPr lang="ro-RO"/>
              <a:t>modulul</a:t>
            </a:r>
          </a:p>
          <a:p>
            <a:pPr lvl="1"/>
            <a:endParaRPr lang="ro-RO"/>
          </a:p>
          <a:p>
            <a:pPr lvl="1"/>
            <a:endParaRPr lang="ro-RO"/>
          </a:p>
          <a:p>
            <a:pPr lvl="1"/>
            <a:r>
              <a:rPr lang="ro-RO"/>
              <a:t>faza</a:t>
            </a:r>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7FAEB31E-1957-45B1-A541-D24DD5496BF6}"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6</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5DB429A-8352-4BE1-AEF7-1789B5CCB3D8}"/>
                  </a:ext>
                </a:extLst>
              </p:cNvPr>
              <p:cNvSpPr/>
              <p:nvPr/>
            </p:nvSpPr>
            <p:spPr>
              <a:xfrm>
                <a:off x="10060922" y="230188"/>
                <a:ext cx="2030620" cy="615297"/>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𝑎</m:t>
                      </m:r>
                      <m:d>
                        <m:dPr>
                          <m:ctrlPr>
                            <a:rPr lang="ro-RO" i="1">
                              <a:latin typeface="Cambria Math" panose="02040503050406030204" pitchFamily="18" charset="0"/>
                            </a:rPr>
                          </m:ctrlPr>
                        </m:dPr>
                        <m:e>
                          <m:r>
                            <a:rPr lang="ro-RO" i="1">
                              <a:latin typeface="Cambria Math" panose="02040503050406030204" pitchFamily="18" charset="0"/>
                            </a:rPr>
                            <m:t>𝑗𝑓</m:t>
                          </m:r>
                        </m:e>
                      </m:d>
                      <m:r>
                        <a:rPr lang="ro-RO" i="0">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0">
                                  <a:latin typeface="Cambria Math" panose="02040503050406030204" pitchFamily="18" charset="0"/>
                                </a:rPr>
                                <m:t>0</m:t>
                              </m:r>
                            </m:sub>
                          </m:sSub>
                        </m:num>
                        <m:den>
                          <m:r>
                            <a:rPr lang="ro-RO" i="0">
                              <a:latin typeface="Cambria Math" panose="02040503050406030204" pitchFamily="18" charset="0"/>
                            </a:rPr>
                            <m:t>1+</m:t>
                          </m:r>
                          <m:f>
                            <m:fPr>
                              <m:type m:val="lin"/>
                              <m:ctrlPr>
                                <a:rPr lang="ro-RO" i="1">
                                  <a:latin typeface="Cambria Math" panose="02040503050406030204" pitchFamily="18" charset="0"/>
                                </a:rPr>
                              </m:ctrlPr>
                            </m:fPr>
                            <m:num>
                              <m:r>
                                <a:rPr lang="ro-RO" i="1">
                                  <a:latin typeface="Cambria Math" panose="02040503050406030204" pitchFamily="18" charset="0"/>
                                </a:rPr>
                                <m:t>𝑗𝑓</m:t>
                              </m:r>
                            </m:num>
                            <m:den>
                              <m:sSub>
                                <m:sSubPr>
                                  <m:ctrlPr>
                                    <a:rPr lang="ro-RO" i="1">
                                      <a:latin typeface="Cambria Math" panose="02040503050406030204" pitchFamily="18" charset="0"/>
                                    </a:rPr>
                                  </m:ctrlPr>
                                </m:sSubPr>
                                <m:e>
                                  <m:r>
                                    <a:rPr lang="ro-RO" i="1">
                                      <a:latin typeface="Cambria Math" panose="02040503050406030204" pitchFamily="18" charset="0"/>
                                    </a:rPr>
                                    <m:t>𝑓</m:t>
                                  </m:r>
                                </m:e>
                                <m:sub>
                                  <m:r>
                                    <a:rPr lang="ro-RO" i="1">
                                      <a:latin typeface="Cambria Math" panose="02040503050406030204" pitchFamily="18" charset="0"/>
                                    </a:rPr>
                                    <m:t>𝑎</m:t>
                                  </m:r>
                                </m:sub>
                              </m:sSub>
                            </m:den>
                          </m:f>
                        </m:den>
                      </m:f>
                    </m:oMath>
                  </m:oMathPara>
                </a14:m>
                <a:endParaRPr lang="ro-RO"/>
              </a:p>
            </p:txBody>
          </p:sp>
        </mc:Choice>
        <mc:Fallback xmlns="">
          <p:sp>
            <p:nvSpPr>
              <p:cNvPr id="7" name="Rectangle 6">
                <a:extLst>
                  <a:ext uri="{FF2B5EF4-FFF2-40B4-BE49-F238E27FC236}">
                    <a16:creationId xmlns:a16="http://schemas.microsoft.com/office/drawing/2014/main" id="{55DB429A-8352-4BE1-AEF7-1789B5CCB3D8}"/>
                  </a:ext>
                </a:extLst>
              </p:cNvPr>
              <p:cNvSpPr>
                <a:spLocks noRot="1" noChangeAspect="1" noMove="1" noResize="1" noEditPoints="1" noAdjustHandles="1" noChangeArrowheads="1" noChangeShapeType="1" noTextEdit="1"/>
              </p:cNvSpPr>
              <p:nvPr/>
            </p:nvSpPr>
            <p:spPr>
              <a:xfrm>
                <a:off x="10060922" y="230188"/>
                <a:ext cx="2030620" cy="615297"/>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A647731-780D-406D-A7AE-7800F6B92C26}"/>
                  </a:ext>
                </a:extLst>
              </p:cNvPr>
              <p:cNvSpPr/>
              <p:nvPr/>
            </p:nvSpPr>
            <p:spPr>
              <a:xfrm>
                <a:off x="1391319" y="2618353"/>
                <a:ext cx="5104731" cy="87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400" i="1">
                              <a:latin typeface="Cambria Math" panose="02040503050406030204" pitchFamily="18" charset="0"/>
                            </a:rPr>
                          </m:ctrlPr>
                        </m:dPr>
                        <m:e>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e>
                      </m:d>
                      <m:r>
                        <a:rPr lang="ro-RO" sz="2400" i="0">
                          <a:latin typeface="Cambria Math" panose="02040503050406030204" pitchFamily="18" charset="0"/>
                        </a:rPr>
                        <m:t>=</m:t>
                      </m:r>
                      <m:r>
                        <m:rPr>
                          <m:sty m:val="p"/>
                        </m:rPr>
                        <a:rPr lang="ro-RO" sz="2400" i="0">
                          <a:latin typeface="Cambria Math" panose="02040503050406030204" pitchFamily="18" charset="0"/>
                        </a:rPr>
                        <m:t>mag</m:t>
                      </m:r>
                      <m:r>
                        <a:rPr lang="ro-RO" sz="2400" i="0">
                          <a:latin typeface="Cambria Math" panose="02040503050406030204" pitchFamily="18" charset="0"/>
                        </a:rPr>
                        <m:t> </m:t>
                      </m:r>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num>
                        <m:den>
                          <m:rad>
                            <m:radPr>
                              <m:degHide m:val="on"/>
                              <m:ctrlPr>
                                <a:rPr lang="ro-RO" sz="2400" i="1">
                                  <a:latin typeface="Cambria Math" panose="02040503050406030204" pitchFamily="18" charset="0"/>
                                </a:rPr>
                              </m:ctrlPr>
                            </m:radPr>
                            <m:deg/>
                            <m:e>
                              <m:r>
                                <a:rPr lang="ro-RO" sz="2400" i="0">
                                  <a:latin typeface="Cambria Math" panose="02040503050406030204" pitchFamily="18" charset="0"/>
                                </a:rPr>
                                <m:t>1+</m:t>
                              </m:r>
                              <m:sSup>
                                <m:sSupPr>
                                  <m:ctrlPr>
                                    <a:rPr lang="ro-RO" sz="2400" i="1">
                                      <a:latin typeface="Cambria Math" panose="02040503050406030204" pitchFamily="18" charset="0"/>
                                    </a:rPr>
                                  </m:ctrlPr>
                                </m:sSupPr>
                                <m:e>
                                  <m:d>
                                    <m:dPr>
                                      <m:ctrlPr>
                                        <a:rPr lang="ro-RO" sz="2400" i="1">
                                          <a:latin typeface="Cambria Math" panose="02040503050406030204" pitchFamily="18" charset="0"/>
                                        </a:rPr>
                                      </m:ctrlPr>
                                    </m:dPr>
                                    <m:e>
                                      <m:f>
                                        <m:fPr>
                                          <m:type m:val="lin"/>
                                          <m:ctrlPr>
                                            <a:rPr lang="ro-RO" sz="2400" i="1">
                                              <a:latin typeface="Cambria Math" panose="02040503050406030204" pitchFamily="18" charset="0"/>
                                            </a:rPr>
                                          </m:ctrlPr>
                                        </m:fPr>
                                        <m:num>
                                          <m:r>
                                            <a:rPr lang="ro-RO" sz="2400" i="1">
                                              <a:latin typeface="Cambria Math" panose="02040503050406030204" pitchFamily="18" charset="0"/>
                                            </a:rPr>
                                            <m:t>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e>
                                  </m:d>
                                </m:e>
                                <m:sup>
                                  <m:r>
                                    <a:rPr lang="ro-RO" sz="2400" i="0">
                                      <a:latin typeface="Cambria Math" panose="02040503050406030204" pitchFamily="18" charset="0"/>
                                    </a:rPr>
                                    <m:t>2</m:t>
                                  </m:r>
                                </m:sup>
                              </m:sSup>
                            </m:e>
                          </m:rad>
                        </m:den>
                      </m:f>
                    </m:oMath>
                  </m:oMathPara>
                </a14:m>
                <a:endParaRPr lang="ro-RO" sz="2400"/>
              </a:p>
            </p:txBody>
          </p:sp>
        </mc:Choice>
        <mc:Fallback xmlns="">
          <p:sp>
            <p:nvSpPr>
              <p:cNvPr id="8" name="Rectangle 7">
                <a:extLst>
                  <a:ext uri="{FF2B5EF4-FFF2-40B4-BE49-F238E27FC236}">
                    <a16:creationId xmlns:a16="http://schemas.microsoft.com/office/drawing/2014/main" id="{0A647731-780D-406D-A7AE-7800F6B92C26}"/>
                  </a:ext>
                </a:extLst>
              </p:cNvPr>
              <p:cNvSpPr>
                <a:spLocks noRot="1" noChangeAspect="1" noMove="1" noResize="1" noEditPoints="1" noAdjustHandles="1" noChangeArrowheads="1" noChangeShapeType="1" noTextEdit="1"/>
              </p:cNvSpPr>
              <p:nvPr/>
            </p:nvSpPr>
            <p:spPr>
              <a:xfrm>
                <a:off x="1391319" y="2618353"/>
                <a:ext cx="5104731" cy="879856"/>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7C4C53B-E51C-476D-8242-F5C1F011D19C}"/>
                  </a:ext>
                </a:extLst>
              </p:cNvPr>
              <p:cNvSpPr/>
              <p:nvPr/>
            </p:nvSpPr>
            <p:spPr>
              <a:xfrm>
                <a:off x="1391319" y="3969048"/>
                <a:ext cx="5003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a:latin typeface="Cambria Math" panose="02040503050406030204" pitchFamily="18" charset="0"/>
                        </a:rPr>
                        <m:t>∢</m:t>
                      </m:r>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r>
                        <m:rPr>
                          <m:sty m:val="p"/>
                        </m:rPr>
                        <a:rPr lang="ro-RO" sz="2400" i="0">
                          <a:latin typeface="Cambria Math" panose="02040503050406030204" pitchFamily="18" charset="0"/>
                        </a:rPr>
                        <m:t>ph</m:t>
                      </m:r>
                      <m:r>
                        <a:rPr lang="ro-RO" sz="2400" i="0">
                          <a:latin typeface="Cambria Math" panose="02040503050406030204" pitchFamily="18" charset="0"/>
                        </a:rPr>
                        <m:t> </m:t>
                      </m:r>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sSup>
                        <m:sSupPr>
                          <m:ctrlPr>
                            <a:rPr lang="ro-RO" sz="2400" i="1">
                              <a:latin typeface="Cambria Math" panose="02040503050406030204" pitchFamily="18" charset="0"/>
                            </a:rPr>
                          </m:ctrlPr>
                        </m:sSupPr>
                        <m:e>
                          <m:r>
                            <a:rPr lang="ro-RO" sz="2400" i="1">
                              <a:latin typeface="Cambria Math" panose="02040503050406030204" pitchFamily="18" charset="0"/>
                            </a:rPr>
                            <m:t>𝑡𝑎𝑛</m:t>
                          </m:r>
                        </m:e>
                        <m:sup>
                          <m:r>
                            <a:rPr lang="ro-RO" sz="2400" i="0">
                              <a:latin typeface="Cambria Math" panose="02040503050406030204" pitchFamily="18" charset="0"/>
                            </a:rPr>
                            <m:t>−1</m:t>
                          </m:r>
                        </m:sup>
                      </m:sSup>
                      <m:d>
                        <m:dPr>
                          <m:ctrlPr>
                            <a:rPr lang="ro-RO" sz="2400" i="1">
                              <a:latin typeface="Cambria Math" panose="02040503050406030204" pitchFamily="18" charset="0"/>
                            </a:rPr>
                          </m:ctrlPr>
                        </m:dPr>
                        <m:e>
                          <m:f>
                            <m:fPr>
                              <m:type m:val="lin"/>
                              <m:ctrlPr>
                                <a:rPr lang="ro-RO" sz="2400" i="1">
                                  <a:latin typeface="Cambria Math" panose="02040503050406030204" pitchFamily="18" charset="0"/>
                                </a:rPr>
                              </m:ctrlPr>
                            </m:fPr>
                            <m:num>
                              <m:r>
                                <a:rPr lang="ro-RO" sz="2400" i="1">
                                  <a:latin typeface="Cambria Math" panose="02040503050406030204" pitchFamily="18" charset="0"/>
                                </a:rPr>
                                <m:t>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e>
                      </m:d>
                    </m:oMath>
                  </m:oMathPara>
                </a14:m>
                <a:endParaRPr lang="ro-RO" sz="2400"/>
              </a:p>
            </p:txBody>
          </p:sp>
        </mc:Choice>
        <mc:Fallback xmlns="">
          <p:sp>
            <p:nvSpPr>
              <p:cNvPr id="9" name="Rectangle 8">
                <a:extLst>
                  <a:ext uri="{FF2B5EF4-FFF2-40B4-BE49-F238E27FC236}">
                    <a16:creationId xmlns:a16="http://schemas.microsoft.com/office/drawing/2014/main" id="{97C4C53B-E51C-476D-8242-F5C1F011D19C}"/>
                  </a:ext>
                </a:extLst>
              </p:cNvPr>
              <p:cNvSpPr>
                <a:spLocks noRot="1" noChangeAspect="1" noMove="1" noResize="1" noEditPoints="1" noAdjustHandles="1" noChangeArrowheads="1" noChangeShapeType="1" noTextEdit="1"/>
              </p:cNvSpPr>
              <p:nvPr/>
            </p:nvSpPr>
            <p:spPr>
              <a:xfrm>
                <a:off x="1391319" y="3969048"/>
                <a:ext cx="5003421" cy="461665"/>
              </a:xfrm>
              <a:prstGeom prst="rect">
                <a:avLst/>
              </a:prstGeom>
              <a:blipFill>
                <a:blip r:embed="rId4"/>
                <a:stretch>
                  <a:fillRect t="-125000" r="-8648" b="-190789"/>
                </a:stretch>
              </a:blipFill>
            </p:spPr>
            <p:txBody>
              <a:bodyPr/>
              <a:lstStyle/>
              <a:p>
                <a:r>
                  <a:rPr lang="ro-RO">
                    <a:noFill/>
                  </a:rPr>
                  <a:t> </a:t>
                </a:r>
              </a:p>
            </p:txBody>
          </p:sp>
        </mc:Fallback>
      </mc:AlternateContent>
      <p:pic>
        <p:nvPicPr>
          <p:cNvPr id="10" name="Picture 9">
            <a:extLst>
              <a:ext uri="{FF2B5EF4-FFF2-40B4-BE49-F238E27FC236}">
                <a16:creationId xmlns:a16="http://schemas.microsoft.com/office/drawing/2014/main" id="{77162FDB-9AD7-4081-85A6-AB6A146131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478" b="14497"/>
          <a:stretch/>
        </p:blipFill>
        <p:spPr bwMode="auto">
          <a:xfrm>
            <a:off x="7301619" y="2876397"/>
            <a:ext cx="4722000" cy="2935594"/>
          </a:xfrm>
          <a:prstGeom prst="rect">
            <a:avLst/>
          </a:prstGeom>
          <a:noFill/>
          <a:ln>
            <a:noFill/>
          </a:ln>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28B9AC8-863D-4B68-BCB8-633FF0BC652C}"/>
                  </a:ext>
                </a:extLst>
              </p:cNvPr>
              <p:cNvSpPr/>
              <p:nvPr/>
            </p:nvSpPr>
            <p:spPr>
              <a:xfrm>
                <a:off x="1391319" y="4964610"/>
                <a:ext cx="3708643" cy="678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i="1" smtClean="0">
                          <a:latin typeface="Cambria Math" panose="02040503050406030204" pitchFamily="18" charset="0"/>
                        </a:rPr>
                        <m:t>𝑎</m:t>
                      </m:r>
                      <m:d>
                        <m:dPr>
                          <m:ctrlPr>
                            <a:rPr lang="ro-RO" i="1">
                              <a:latin typeface="Cambria Math" panose="02040503050406030204" pitchFamily="18" charset="0"/>
                            </a:rPr>
                          </m:ctrlPr>
                        </m:dPr>
                        <m:e>
                          <m:r>
                            <a:rPr lang="ro-RO" i="1">
                              <a:latin typeface="Cambria Math" panose="02040503050406030204" pitchFamily="18" charset="0"/>
                            </a:rPr>
                            <m:t>𝑗𝑓</m:t>
                          </m:r>
                        </m:e>
                      </m:d>
                      <m:r>
                        <a:rPr lang="ro-RO">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a:latin typeface="Cambria Math" panose="02040503050406030204" pitchFamily="18" charset="0"/>
                                </a:rPr>
                                <m:t>0</m:t>
                              </m:r>
                            </m:sub>
                          </m:sSub>
                        </m:num>
                        <m:den>
                          <m:r>
                            <a:rPr lang="ro-RO">
                              <a:latin typeface="Cambria Math" panose="02040503050406030204" pitchFamily="18" charset="0"/>
                            </a:rPr>
                            <m:t>1+</m:t>
                          </m:r>
                          <m:f>
                            <m:fPr>
                              <m:type m:val="lin"/>
                              <m:ctrlPr>
                                <a:rPr lang="ro-RO" i="1">
                                  <a:latin typeface="Cambria Math" panose="02040503050406030204" pitchFamily="18" charset="0"/>
                                </a:rPr>
                              </m:ctrlPr>
                            </m:fPr>
                            <m:num>
                              <m:r>
                                <a:rPr lang="ro-RO" i="1">
                                  <a:latin typeface="Cambria Math" panose="02040503050406030204" pitchFamily="18" charset="0"/>
                                </a:rPr>
                                <m:t>𝑗𝑓</m:t>
                              </m:r>
                            </m:num>
                            <m:den>
                              <m:sSub>
                                <m:sSubPr>
                                  <m:ctrlPr>
                                    <a:rPr lang="ro-RO" i="1">
                                      <a:latin typeface="Cambria Math" panose="02040503050406030204" pitchFamily="18" charset="0"/>
                                    </a:rPr>
                                  </m:ctrlPr>
                                </m:sSubPr>
                                <m:e>
                                  <m:r>
                                    <a:rPr lang="ro-RO" i="1">
                                      <a:latin typeface="Cambria Math" panose="02040503050406030204" pitchFamily="18" charset="0"/>
                                    </a:rPr>
                                    <m:t>𝑓</m:t>
                                  </m:r>
                                </m:e>
                                <m:sub>
                                  <m:r>
                                    <a:rPr lang="ro-RO" i="1">
                                      <a:latin typeface="Cambria Math" panose="02040503050406030204" pitchFamily="18" charset="0"/>
                                    </a:rPr>
                                    <m:t>𝑎</m:t>
                                  </m:r>
                                </m:sub>
                              </m:sSub>
                            </m:den>
                          </m:f>
                        </m:den>
                      </m:f>
                      <m:r>
                        <a:rPr lang="ro-RO" b="0" i="0" smtClean="0">
                          <a:latin typeface="Cambria Math" panose="02040503050406030204" pitchFamily="18" charset="0"/>
                        </a:rPr>
                        <m:t>=</m:t>
                      </m:r>
                      <m:f>
                        <m:fPr>
                          <m:ctrlPr>
                            <a:rPr lang="ro-RO" b="0" i="1" smtClean="0">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a:latin typeface="Cambria Math" panose="02040503050406030204" pitchFamily="18" charset="0"/>
                                </a:rPr>
                                <m:t>0</m:t>
                              </m:r>
                            </m:sub>
                          </m:sSub>
                          <m:d>
                            <m:dPr>
                              <m:ctrlPr>
                                <a:rPr lang="ro-RO" i="1" smtClean="0">
                                  <a:latin typeface="Cambria Math" panose="02040503050406030204" pitchFamily="18" charset="0"/>
                                </a:rPr>
                              </m:ctrlPr>
                            </m:dPr>
                            <m:e>
                              <m:r>
                                <a:rPr lang="ro-RO">
                                  <a:latin typeface="Cambria Math" panose="02040503050406030204" pitchFamily="18" charset="0"/>
                                </a:rPr>
                                <m:t>1</m:t>
                              </m:r>
                              <m:r>
                                <a:rPr lang="ro-RO" b="0" i="1" smtClean="0">
                                  <a:latin typeface="Cambria Math" panose="02040503050406030204" pitchFamily="18" charset="0"/>
                                </a:rPr>
                                <m:t>−</m:t>
                              </m:r>
                              <m:f>
                                <m:fPr>
                                  <m:type m:val="lin"/>
                                  <m:ctrlPr>
                                    <a:rPr lang="ro-RO" i="1">
                                      <a:latin typeface="Cambria Math" panose="02040503050406030204" pitchFamily="18" charset="0"/>
                                    </a:rPr>
                                  </m:ctrlPr>
                                </m:fPr>
                                <m:num>
                                  <m:r>
                                    <a:rPr lang="ro-RO" i="1">
                                      <a:latin typeface="Cambria Math" panose="02040503050406030204" pitchFamily="18" charset="0"/>
                                    </a:rPr>
                                    <m:t>𝑗𝑓</m:t>
                                  </m:r>
                                </m:num>
                                <m:den>
                                  <m:sSub>
                                    <m:sSubPr>
                                      <m:ctrlPr>
                                        <a:rPr lang="ro-RO" i="1">
                                          <a:latin typeface="Cambria Math" panose="02040503050406030204" pitchFamily="18" charset="0"/>
                                        </a:rPr>
                                      </m:ctrlPr>
                                    </m:sSubPr>
                                    <m:e>
                                      <m:r>
                                        <a:rPr lang="ro-RO" i="1">
                                          <a:latin typeface="Cambria Math" panose="02040503050406030204" pitchFamily="18" charset="0"/>
                                        </a:rPr>
                                        <m:t>𝑓</m:t>
                                      </m:r>
                                    </m:e>
                                    <m:sub>
                                      <m:r>
                                        <a:rPr lang="ro-RO" i="1">
                                          <a:latin typeface="Cambria Math" panose="02040503050406030204" pitchFamily="18" charset="0"/>
                                        </a:rPr>
                                        <m:t>𝑎</m:t>
                                      </m:r>
                                    </m:sub>
                                  </m:sSub>
                                </m:den>
                              </m:f>
                            </m:e>
                          </m:d>
                        </m:num>
                        <m:den>
                          <m:r>
                            <a:rPr lang="ro-RO" b="0" i="1" smtClean="0">
                              <a:latin typeface="Cambria Math" panose="02040503050406030204" pitchFamily="18" charset="0"/>
                            </a:rPr>
                            <m:t>1+</m:t>
                          </m:r>
                          <m:sSup>
                            <m:sSupPr>
                              <m:ctrlPr>
                                <a:rPr lang="ro-RO" b="0" i="1" smtClean="0">
                                  <a:latin typeface="Cambria Math" panose="02040503050406030204" pitchFamily="18" charset="0"/>
                                </a:rPr>
                              </m:ctrlPr>
                            </m:sSupPr>
                            <m:e>
                              <m:d>
                                <m:dPr>
                                  <m:ctrlPr>
                                    <a:rPr lang="ro-RO" b="0" i="1" smtClean="0">
                                      <a:latin typeface="Cambria Math" panose="02040503050406030204" pitchFamily="18" charset="0"/>
                                    </a:rPr>
                                  </m:ctrlPr>
                                </m:dPr>
                                <m:e>
                                  <m:f>
                                    <m:fPr>
                                      <m:type m:val="lin"/>
                                      <m:ctrlPr>
                                        <a:rPr lang="ro-RO" i="1">
                                          <a:latin typeface="Cambria Math" panose="02040503050406030204" pitchFamily="18" charset="0"/>
                                        </a:rPr>
                                      </m:ctrlPr>
                                    </m:fPr>
                                    <m:num>
                                      <m:r>
                                        <a:rPr lang="ro-RO" i="1">
                                          <a:latin typeface="Cambria Math" panose="02040503050406030204" pitchFamily="18" charset="0"/>
                                        </a:rPr>
                                        <m:t>𝑓</m:t>
                                      </m:r>
                                    </m:num>
                                    <m:den>
                                      <m:sSub>
                                        <m:sSubPr>
                                          <m:ctrlPr>
                                            <a:rPr lang="ro-RO" i="1">
                                              <a:latin typeface="Cambria Math" panose="02040503050406030204" pitchFamily="18" charset="0"/>
                                            </a:rPr>
                                          </m:ctrlPr>
                                        </m:sSubPr>
                                        <m:e>
                                          <m:r>
                                            <a:rPr lang="ro-RO" i="1">
                                              <a:latin typeface="Cambria Math" panose="02040503050406030204" pitchFamily="18" charset="0"/>
                                            </a:rPr>
                                            <m:t>𝑓</m:t>
                                          </m:r>
                                        </m:e>
                                        <m:sub>
                                          <m:r>
                                            <a:rPr lang="ro-RO" i="1">
                                              <a:latin typeface="Cambria Math" panose="02040503050406030204" pitchFamily="18" charset="0"/>
                                            </a:rPr>
                                            <m:t>𝑎</m:t>
                                          </m:r>
                                        </m:sub>
                                      </m:sSub>
                                    </m:den>
                                  </m:f>
                                </m:e>
                              </m:d>
                            </m:e>
                            <m:sup>
                              <m:r>
                                <a:rPr lang="ro-RO" b="0" i="1" smtClean="0">
                                  <a:latin typeface="Cambria Math" panose="02040503050406030204" pitchFamily="18" charset="0"/>
                                </a:rPr>
                                <m:t>2</m:t>
                              </m:r>
                            </m:sup>
                          </m:sSup>
                        </m:den>
                      </m:f>
                    </m:oMath>
                  </m:oMathPara>
                </a14:m>
                <a:endParaRPr lang="ro-RO"/>
              </a:p>
            </p:txBody>
          </p:sp>
        </mc:Choice>
        <mc:Fallback xmlns="">
          <p:sp>
            <p:nvSpPr>
              <p:cNvPr id="11" name="Rectangle 10">
                <a:extLst>
                  <a:ext uri="{FF2B5EF4-FFF2-40B4-BE49-F238E27FC236}">
                    <a16:creationId xmlns:a16="http://schemas.microsoft.com/office/drawing/2014/main" id="{628B9AC8-863D-4B68-BCB8-633FF0BC652C}"/>
                  </a:ext>
                </a:extLst>
              </p:cNvPr>
              <p:cNvSpPr>
                <a:spLocks noRot="1" noChangeAspect="1" noMove="1" noResize="1" noEditPoints="1" noAdjustHandles="1" noChangeArrowheads="1" noChangeShapeType="1" noTextEdit="1"/>
              </p:cNvSpPr>
              <p:nvPr/>
            </p:nvSpPr>
            <p:spPr>
              <a:xfrm>
                <a:off x="1391319" y="4964610"/>
                <a:ext cx="3708643" cy="678455"/>
              </a:xfrm>
              <a:prstGeom prst="rect">
                <a:avLst/>
              </a:prstGeom>
              <a:blipFill>
                <a:blip r:embed="rId6"/>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72201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Câștigul în buclă deschisă având un pol</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Câștigul este mare și aproximativ constant numai de la c.c. până la </a:t>
            </a:r>
            <a:r>
              <a:rPr lang="en-US" i="1"/>
              <a:t>f</a:t>
            </a:r>
            <a:r>
              <a:rPr lang="en-US" i="1" baseline="-25000"/>
              <a:t>a</a:t>
            </a:r>
            <a:r>
              <a:rPr lang="en-US"/>
              <a:t>. După </a:t>
            </a:r>
            <a:r>
              <a:rPr lang="en-US" i="1"/>
              <a:t>f</a:t>
            </a:r>
            <a:r>
              <a:rPr lang="en-US" i="1" baseline="-25000"/>
              <a:t>a</a:t>
            </a:r>
            <a:r>
              <a:rPr lang="en-US"/>
              <a:t>, câștigul scade cu 20 dB/dec, adică panta caracteristicii este </a:t>
            </a:r>
            <a:br>
              <a:rPr lang="ro-RO"/>
            </a:br>
            <a:r>
              <a:rPr lang="en-US"/>
              <a:t>-20 dB/dec, până când ajunge la 0dB (sau 1V/V) la </a:t>
            </a:r>
            <a:r>
              <a:rPr lang="en-US" i="1"/>
              <a:t>f</a:t>
            </a:r>
            <a:r>
              <a:rPr lang="en-US"/>
              <a:t>=</a:t>
            </a:r>
            <a:r>
              <a:rPr lang="en-US" i="1"/>
              <a:t>f</a:t>
            </a:r>
            <a:r>
              <a:rPr lang="en-US" i="1" baseline="-25000"/>
              <a:t>t</a:t>
            </a:r>
            <a:r>
              <a:rPr lang="en-US"/>
              <a:t>. Această frecvență se numește </a:t>
            </a:r>
            <a:r>
              <a:rPr lang="en-US" b="1">
                <a:solidFill>
                  <a:srgbClr val="FF0000"/>
                </a:solidFill>
              </a:rPr>
              <a:t>frecvența la câștig </a:t>
            </a:r>
            <a:br>
              <a:rPr lang="ro-RO" b="1">
                <a:solidFill>
                  <a:srgbClr val="FF0000"/>
                </a:solidFill>
              </a:rPr>
            </a:br>
            <a:r>
              <a:rPr lang="en-US" b="1">
                <a:solidFill>
                  <a:srgbClr val="FF0000"/>
                </a:solidFill>
              </a:rPr>
              <a:t>unitate</a:t>
            </a:r>
            <a:r>
              <a:rPr lang="en-US"/>
              <a:t> sau </a:t>
            </a:r>
            <a:r>
              <a:rPr lang="en-US" b="1"/>
              <a:t>frecvența de tranziție</a:t>
            </a:r>
            <a:r>
              <a:rPr lang="ro-RO" i="1"/>
              <a:t>.</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F202256C-2353-4477-850F-A87A0FBB6099}"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7</a:t>
            </a:fld>
            <a:endParaRPr lang="ro-RO"/>
          </a:p>
        </p:txBody>
      </p:sp>
      <p:pic>
        <p:nvPicPr>
          <p:cNvPr id="7" name="Picture 6">
            <a:extLst>
              <a:ext uri="{FF2B5EF4-FFF2-40B4-BE49-F238E27FC236}">
                <a16:creationId xmlns:a16="http://schemas.microsoft.com/office/drawing/2014/main" id="{F2EDD704-8DBC-42C9-AFBB-5B17F07018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478" b="14497"/>
          <a:stretch/>
        </p:blipFill>
        <p:spPr bwMode="auto">
          <a:xfrm>
            <a:off x="7301619" y="3181197"/>
            <a:ext cx="4722000" cy="2935594"/>
          </a:xfrm>
          <a:prstGeom prst="rect">
            <a:avLst/>
          </a:prstGeom>
          <a:noFill/>
          <a:ln>
            <a:noFill/>
          </a:ln>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A0837B6-AE80-48E8-B733-78FA823A922B}"/>
                  </a:ext>
                </a:extLst>
              </p:cNvPr>
              <p:cNvSpPr/>
              <p:nvPr/>
            </p:nvSpPr>
            <p:spPr>
              <a:xfrm>
                <a:off x="1352915" y="4080287"/>
                <a:ext cx="4611070" cy="87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400" i="1" smtClean="0">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a:latin typeface="Cambria Math" panose="02040503050406030204" pitchFamily="18" charset="0"/>
                                </a:rPr>
                                <m:t>0</m:t>
                              </m:r>
                            </m:sub>
                          </m:sSub>
                        </m:num>
                        <m:den>
                          <m:rad>
                            <m:radPr>
                              <m:degHide m:val="on"/>
                              <m:ctrlPr>
                                <a:rPr lang="ro-RO" sz="2400" i="1">
                                  <a:latin typeface="Cambria Math" panose="02040503050406030204" pitchFamily="18" charset="0"/>
                                </a:rPr>
                              </m:ctrlPr>
                            </m:radPr>
                            <m:deg/>
                            <m:e>
                              <m:r>
                                <a:rPr lang="ro-RO" sz="2400">
                                  <a:latin typeface="Cambria Math" panose="02040503050406030204" pitchFamily="18" charset="0"/>
                                </a:rPr>
                                <m:t>1+</m:t>
                              </m:r>
                              <m:sSup>
                                <m:sSupPr>
                                  <m:ctrlPr>
                                    <a:rPr lang="ro-RO" sz="2400" i="1">
                                      <a:latin typeface="Cambria Math" panose="02040503050406030204" pitchFamily="18" charset="0"/>
                                    </a:rPr>
                                  </m:ctrlPr>
                                </m:sSupPr>
                                <m:e>
                                  <m:d>
                                    <m:dPr>
                                      <m:ctrlPr>
                                        <a:rPr lang="ro-RO" sz="2400" i="1">
                                          <a:latin typeface="Cambria Math" panose="02040503050406030204" pitchFamily="18" charset="0"/>
                                        </a:rPr>
                                      </m:ctrlPr>
                                    </m:dPr>
                                    <m:e>
                                      <m:f>
                                        <m:fPr>
                                          <m:type m:val="lin"/>
                                          <m:ctrlPr>
                                            <a:rPr lang="ro-RO" sz="2400" i="1">
                                              <a:latin typeface="Cambria Math" panose="02040503050406030204" pitchFamily="18" charset="0"/>
                                            </a:rPr>
                                          </m:ctrlPr>
                                        </m:fPr>
                                        <m:num>
                                          <m:sSub>
                                            <m:sSubPr>
                                              <m:ctrlPr>
                                                <a:rPr lang="ro-RO" sz="2400" i="1" smtClean="0">
                                                  <a:latin typeface="Cambria Math" panose="02040503050406030204" pitchFamily="18" charset="0"/>
                                                </a:rPr>
                                              </m:ctrlPr>
                                            </m:sSubPr>
                                            <m:e>
                                              <m:r>
                                                <a:rPr lang="ro-RO" sz="2400" i="1">
                                                  <a:latin typeface="Cambria Math" panose="02040503050406030204" pitchFamily="18" charset="0"/>
                                                </a:rPr>
                                                <m:t>𝑓</m:t>
                                              </m:r>
                                            </m:e>
                                            <m:sub>
                                              <m:r>
                                                <a:rPr lang="ro-RO" sz="2400" b="0" i="1" smtClean="0">
                                                  <a:latin typeface="Cambria Math" panose="02040503050406030204" pitchFamily="18" charset="0"/>
                                                </a:rPr>
                                                <m:t>𝑡</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e>
                                  </m:d>
                                </m:e>
                                <m:sup>
                                  <m:r>
                                    <a:rPr lang="ro-RO" sz="2400">
                                      <a:latin typeface="Cambria Math" panose="02040503050406030204" pitchFamily="18" charset="0"/>
                                    </a:rPr>
                                    <m:t>2</m:t>
                                  </m:r>
                                </m:sup>
                              </m:sSup>
                            </m:e>
                          </m:rad>
                        </m:den>
                      </m:f>
                      <m:r>
                        <a:rPr lang="ro-RO" sz="2400" b="0" i="1" smtClean="0">
                          <a:latin typeface="Cambria Math" panose="02040503050406030204" pitchFamily="18" charset="0"/>
                        </a:rPr>
                        <m:t>=1</m:t>
                      </m:r>
                      <m:groupChr>
                        <m:groupChrPr>
                          <m:chr m:val="⇒"/>
                          <m:pos m:val="top"/>
                          <m:ctrlPr>
                            <a:rPr lang="ro-RO" sz="2400" b="0" i="1" smtClean="0">
                              <a:latin typeface="Cambria Math" panose="02040503050406030204" pitchFamily="18" charset="0"/>
                            </a:rPr>
                          </m:ctrlPr>
                        </m:groupChrPr>
                        <m:e>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r>
                            <a:rPr lang="ro-RO" sz="2400" i="1" smtClean="0">
                              <a:latin typeface="Cambria Math" panose="02040503050406030204" pitchFamily="18" charset="0"/>
                              <a:ea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e>
                      </m:groupCh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r>
                        <a:rPr lang="ro-RO" sz="2400" b="0" i="0" smtClean="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a:latin typeface="Cambria Math" panose="02040503050406030204" pitchFamily="18" charset="0"/>
                            </a:rPr>
                            <m:t>0</m:t>
                          </m:r>
                        </m:sub>
                      </m:sSub>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oMath>
                  </m:oMathPara>
                </a14:m>
                <a:endParaRPr lang="ro-RO" sz="2400"/>
              </a:p>
            </p:txBody>
          </p:sp>
        </mc:Choice>
        <mc:Fallback xmlns="">
          <p:sp>
            <p:nvSpPr>
              <p:cNvPr id="8" name="Rectangle 7">
                <a:extLst>
                  <a:ext uri="{FF2B5EF4-FFF2-40B4-BE49-F238E27FC236}">
                    <a16:creationId xmlns:a16="http://schemas.microsoft.com/office/drawing/2014/main" id="{7A0837B6-AE80-48E8-B733-78FA823A922B}"/>
                  </a:ext>
                </a:extLst>
              </p:cNvPr>
              <p:cNvSpPr>
                <a:spLocks noRot="1" noChangeAspect="1" noMove="1" noResize="1" noEditPoints="1" noAdjustHandles="1" noChangeArrowheads="1" noChangeShapeType="1" noTextEdit="1"/>
              </p:cNvSpPr>
              <p:nvPr/>
            </p:nvSpPr>
            <p:spPr>
              <a:xfrm>
                <a:off x="1352915" y="4080287"/>
                <a:ext cx="4611070" cy="879856"/>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0013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Câștigul în buclă deschisă având un pol</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sz="2400"/>
              <a:t>Putem evidenția următoarele cazuri speciale:</a:t>
            </a:r>
            <a:endParaRPr lang="ro-RO" sz="2400"/>
          </a:p>
          <a:p>
            <a:endParaRPr lang="ro-RO" sz="2400"/>
          </a:p>
          <a:p>
            <a:endParaRPr lang="ro-RO" sz="2400"/>
          </a:p>
          <a:p>
            <a:endParaRPr lang="ro-RO" sz="2400"/>
          </a:p>
          <a:p>
            <a:endParaRPr lang="ro-RO" sz="2400"/>
          </a:p>
          <a:p>
            <a:r>
              <a:rPr lang="en-US" sz="2400"/>
              <a:t>Observăm că pentru </a:t>
            </a:r>
            <a:r>
              <a:rPr lang="en-US" sz="2400" i="1"/>
              <a:t>f </a:t>
            </a:r>
            <a:r>
              <a:rPr lang="en-US" sz="2400"/>
              <a:t>&gt;&gt; </a:t>
            </a:r>
            <a:r>
              <a:rPr lang="en-US" sz="2400" i="1"/>
              <a:t>f</a:t>
            </a:r>
            <a:r>
              <a:rPr lang="en-US" sz="2400" i="1" baseline="-25000"/>
              <a:t>a</a:t>
            </a:r>
            <a:r>
              <a:rPr lang="en-US" sz="2400"/>
              <a:t>, AO se comportă ca un </a:t>
            </a:r>
            <a:br>
              <a:rPr lang="ro-RO" sz="2400"/>
            </a:br>
            <a:r>
              <a:rPr lang="en-US" sz="2400"/>
              <a:t>integrator și că produsul câștig-bandă </a:t>
            </a:r>
            <a:br>
              <a:rPr lang="ro-RO" sz="2400"/>
            </a:br>
            <a:r>
              <a:rPr lang="en-US" sz="2400"/>
              <a:t>(sau amplificare-bandă), definit ca GBP=|</a:t>
            </a:r>
            <a:r>
              <a:rPr lang="en-US" sz="2400" i="1"/>
              <a:t>a</a:t>
            </a:r>
            <a:r>
              <a:rPr lang="en-US" sz="2400"/>
              <a:t>(</a:t>
            </a:r>
            <a:r>
              <a:rPr lang="en-US" sz="2400" i="1"/>
              <a:t>jf</a:t>
            </a:r>
            <a:r>
              <a:rPr lang="en-US" sz="2400"/>
              <a:t>)|×</a:t>
            </a:r>
            <a:r>
              <a:rPr lang="en-US" sz="2400" i="1"/>
              <a:t>f</a:t>
            </a:r>
            <a:r>
              <a:rPr lang="en-US" sz="2400"/>
              <a:t>, </a:t>
            </a:r>
            <a:br>
              <a:rPr lang="ro-RO" sz="2400"/>
            </a:br>
            <a:r>
              <a:rPr lang="en-US" sz="2400"/>
              <a:t>este constant (GPB – Gain-Bandwidth Product)</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BD8DF0E8-C2D6-48D0-BC5A-8DE28DC43810}"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8</a:t>
            </a:fld>
            <a:endParaRPr lang="ro-RO"/>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2170A5D-9C9A-4116-8973-887A3193A990}"/>
                  </a:ext>
                </a:extLst>
              </p:cNvPr>
              <p:cNvSpPr/>
              <p:nvPr/>
            </p:nvSpPr>
            <p:spPr>
              <a:xfrm>
                <a:off x="1082919" y="2241134"/>
                <a:ext cx="2495427" cy="4280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𝑎</m:t>
                          </m:r>
                          <m:d>
                            <m:dPr>
                              <m:ctrlPr>
                                <a:rPr lang="ro-RO" sz="2000" i="1">
                                  <a:latin typeface="Cambria Math" panose="02040503050406030204" pitchFamily="18" charset="0"/>
                                </a:rPr>
                              </m:ctrlPr>
                            </m:dPr>
                            <m:e>
                              <m:r>
                                <a:rPr lang="ro-RO" sz="2000" i="1">
                                  <a:latin typeface="Cambria Math" panose="02040503050406030204" pitchFamily="18" charset="0"/>
                                </a:rPr>
                                <m:t>𝑗𝑓</m:t>
                              </m:r>
                            </m:e>
                          </m:d>
                          <m:r>
                            <a:rPr lang="ro-RO" sz="2000" i="0">
                              <a:latin typeface="Cambria Math" panose="02040503050406030204" pitchFamily="18" charset="0"/>
                            </a:rPr>
                            <m:t>|</m:t>
                          </m:r>
                        </m:e>
                        <m:sub>
                          <m:r>
                            <a:rPr lang="ro-RO" sz="2000" i="1">
                              <a:latin typeface="Cambria Math" panose="02040503050406030204" pitchFamily="18" charset="0"/>
                            </a:rPr>
                            <m:t>𝑓</m:t>
                          </m:r>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𝑎</m:t>
                              </m:r>
                            </m:sub>
                          </m:sSub>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0">
                              <a:latin typeface="Cambria Math" panose="02040503050406030204" pitchFamily="18" charset="0"/>
                            </a:rPr>
                            <m:t>0</m:t>
                          </m:r>
                        </m:sub>
                      </m:sSub>
                      <m:r>
                        <a:rPr lang="ro-RO" sz="2000" i="0">
                          <a:latin typeface="Cambria Math" panose="02040503050406030204" pitchFamily="18" charset="0"/>
                        </a:rPr>
                        <m:t> ∠0°</m:t>
                      </m:r>
                    </m:oMath>
                  </m:oMathPara>
                </a14:m>
                <a:endParaRPr lang="ro-RO" sz="2000"/>
              </a:p>
            </p:txBody>
          </p:sp>
        </mc:Choice>
        <mc:Fallback xmlns="">
          <p:sp>
            <p:nvSpPr>
              <p:cNvPr id="9" name="Rectangle 8">
                <a:extLst>
                  <a:ext uri="{FF2B5EF4-FFF2-40B4-BE49-F238E27FC236}">
                    <a16:creationId xmlns:a16="http://schemas.microsoft.com/office/drawing/2014/main" id="{C2170A5D-9C9A-4116-8973-887A3193A990}"/>
                  </a:ext>
                </a:extLst>
              </p:cNvPr>
              <p:cNvSpPr>
                <a:spLocks noRot="1" noChangeAspect="1" noMove="1" noResize="1" noEditPoints="1" noAdjustHandles="1" noChangeArrowheads="1" noChangeShapeType="1" noTextEdit="1"/>
              </p:cNvSpPr>
              <p:nvPr/>
            </p:nvSpPr>
            <p:spPr>
              <a:xfrm>
                <a:off x="1082919" y="2241134"/>
                <a:ext cx="2495427" cy="428066"/>
              </a:xfrm>
              <a:prstGeom prst="rect">
                <a:avLst/>
              </a:prstGeom>
              <a:blipFill>
                <a:blip r:embed="rId2"/>
                <a:stretch>
                  <a:fillRect b="-8571"/>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524B24B-5BE5-49A8-83DB-83AF96F22026}"/>
                  </a:ext>
                </a:extLst>
              </p:cNvPr>
              <p:cNvSpPr/>
              <p:nvPr/>
            </p:nvSpPr>
            <p:spPr>
              <a:xfrm>
                <a:off x="1078755" y="2679156"/>
                <a:ext cx="3005566" cy="676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𝑎</m:t>
                          </m:r>
                          <m:d>
                            <m:dPr>
                              <m:ctrlPr>
                                <a:rPr lang="ro-RO" sz="2000" i="1">
                                  <a:latin typeface="Cambria Math" panose="02040503050406030204" pitchFamily="18" charset="0"/>
                                </a:rPr>
                              </m:ctrlPr>
                            </m:dPr>
                            <m:e>
                              <m:r>
                                <a:rPr lang="ro-RO" sz="2000" i="1">
                                  <a:latin typeface="Cambria Math" panose="02040503050406030204" pitchFamily="18" charset="0"/>
                                </a:rPr>
                                <m:t>𝑗𝑓</m:t>
                              </m:r>
                            </m:e>
                          </m:d>
                          <m:r>
                            <a:rPr lang="ro-RO" sz="2000" i="0">
                              <a:latin typeface="Cambria Math" panose="02040503050406030204" pitchFamily="18" charset="0"/>
                            </a:rPr>
                            <m:t>|</m:t>
                          </m:r>
                        </m:e>
                        <m:sub>
                          <m:r>
                            <a:rPr lang="ro-RO" sz="2000" i="1">
                              <a:latin typeface="Cambria Math" panose="02040503050406030204" pitchFamily="18" charset="0"/>
                            </a:rPr>
                            <m:t>𝑓</m:t>
                          </m:r>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𝑎</m:t>
                              </m:r>
                            </m:sub>
                          </m:sSub>
                        </m:sub>
                      </m:sSub>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0">
                                  <a:latin typeface="Cambria Math" panose="02040503050406030204" pitchFamily="18" charset="0"/>
                                </a:rPr>
                                <m:t>0</m:t>
                              </m:r>
                            </m:sub>
                          </m:sSub>
                        </m:num>
                        <m:den>
                          <m:rad>
                            <m:radPr>
                              <m:degHide m:val="on"/>
                              <m:ctrlPr>
                                <a:rPr lang="ro-RO" sz="2000" i="1">
                                  <a:latin typeface="Cambria Math" panose="02040503050406030204" pitchFamily="18" charset="0"/>
                                </a:rPr>
                              </m:ctrlPr>
                            </m:radPr>
                            <m:deg/>
                            <m:e>
                              <m:r>
                                <a:rPr lang="ro-RO" sz="2000" i="0">
                                  <a:latin typeface="Cambria Math" panose="02040503050406030204" pitchFamily="18" charset="0"/>
                                </a:rPr>
                                <m:t>2</m:t>
                              </m:r>
                            </m:e>
                          </m:rad>
                        </m:den>
                      </m:f>
                      <m:r>
                        <a:rPr lang="ro-RO" sz="2000" i="0">
                          <a:latin typeface="Cambria Math" panose="02040503050406030204" pitchFamily="18" charset="0"/>
                        </a:rPr>
                        <m:t> ∠−45°</m:t>
                      </m:r>
                    </m:oMath>
                  </m:oMathPara>
                </a14:m>
                <a:endParaRPr lang="ro-RO" sz="2000"/>
              </a:p>
            </p:txBody>
          </p:sp>
        </mc:Choice>
        <mc:Fallback xmlns="">
          <p:sp>
            <p:nvSpPr>
              <p:cNvPr id="10" name="Rectangle 9">
                <a:extLst>
                  <a:ext uri="{FF2B5EF4-FFF2-40B4-BE49-F238E27FC236}">
                    <a16:creationId xmlns:a16="http://schemas.microsoft.com/office/drawing/2014/main" id="{0524B24B-5BE5-49A8-83DB-83AF96F22026}"/>
                  </a:ext>
                </a:extLst>
              </p:cNvPr>
              <p:cNvSpPr>
                <a:spLocks noRot="1" noChangeAspect="1" noMove="1" noResize="1" noEditPoints="1" noAdjustHandles="1" noChangeArrowheads="1" noChangeShapeType="1" noTextEdit="1"/>
              </p:cNvSpPr>
              <p:nvPr/>
            </p:nvSpPr>
            <p:spPr>
              <a:xfrm>
                <a:off x="1078755" y="2679156"/>
                <a:ext cx="3005566" cy="676980"/>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6FCBA73-4F9C-4F39-A56A-1F23DB09485B}"/>
                  </a:ext>
                </a:extLst>
              </p:cNvPr>
              <p:cNvSpPr/>
              <p:nvPr/>
            </p:nvSpPr>
            <p:spPr>
              <a:xfrm>
                <a:off x="1077666" y="3347404"/>
                <a:ext cx="2923300" cy="731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𝑎</m:t>
                          </m:r>
                          <m:d>
                            <m:dPr>
                              <m:ctrlPr>
                                <a:rPr lang="ro-RO" sz="2000" i="1">
                                  <a:latin typeface="Cambria Math" panose="02040503050406030204" pitchFamily="18" charset="0"/>
                                </a:rPr>
                              </m:ctrlPr>
                            </m:dPr>
                            <m:e>
                              <m:r>
                                <a:rPr lang="ro-RO" sz="2000" i="1">
                                  <a:latin typeface="Cambria Math" panose="02040503050406030204" pitchFamily="18" charset="0"/>
                                </a:rPr>
                                <m:t>𝑗𝑓</m:t>
                              </m:r>
                            </m:e>
                          </m:d>
                          <m:r>
                            <a:rPr lang="ro-RO" sz="2000" i="0">
                              <a:latin typeface="Cambria Math" panose="02040503050406030204" pitchFamily="18" charset="0"/>
                            </a:rPr>
                            <m:t>|</m:t>
                          </m:r>
                        </m:e>
                        <m:sub>
                          <m:r>
                            <a:rPr lang="ro-RO" sz="2000" i="1">
                              <a:latin typeface="Cambria Math" panose="02040503050406030204" pitchFamily="18" charset="0"/>
                            </a:rPr>
                            <m:t>𝑓</m:t>
                          </m:r>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𝑎</m:t>
                              </m:r>
                            </m:sub>
                          </m:sSub>
                        </m:sub>
                      </m:sSub>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𝑡</m:t>
                              </m:r>
                            </m:sub>
                          </m:sSub>
                        </m:num>
                        <m:den>
                          <m:r>
                            <a:rPr lang="ro-RO" sz="2000" i="1">
                              <a:latin typeface="Cambria Math" panose="02040503050406030204" pitchFamily="18" charset="0"/>
                            </a:rPr>
                            <m:t>𝑓</m:t>
                          </m:r>
                        </m:den>
                      </m:f>
                      <m:r>
                        <a:rPr lang="ro-RO" sz="2000" i="0">
                          <a:latin typeface="Cambria Math" panose="02040503050406030204" pitchFamily="18" charset="0"/>
                        </a:rPr>
                        <m:t> ∠−90°</m:t>
                      </m:r>
                    </m:oMath>
                  </m:oMathPara>
                </a14:m>
                <a:endParaRPr lang="ro-RO" sz="2000"/>
              </a:p>
            </p:txBody>
          </p:sp>
        </mc:Choice>
        <mc:Fallback xmlns="">
          <p:sp>
            <p:nvSpPr>
              <p:cNvPr id="11" name="Rectangle 10">
                <a:extLst>
                  <a:ext uri="{FF2B5EF4-FFF2-40B4-BE49-F238E27FC236}">
                    <a16:creationId xmlns:a16="http://schemas.microsoft.com/office/drawing/2014/main" id="{76FCBA73-4F9C-4F39-A56A-1F23DB09485B}"/>
                  </a:ext>
                </a:extLst>
              </p:cNvPr>
              <p:cNvSpPr>
                <a:spLocks noRot="1" noChangeAspect="1" noMove="1" noResize="1" noEditPoints="1" noAdjustHandles="1" noChangeArrowheads="1" noChangeShapeType="1" noTextEdit="1"/>
              </p:cNvSpPr>
              <p:nvPr/>
            </p:nvSpPr>
            <p:spPr>
              <a:xfrm>
                <a:off x="1077666" y="3347404"/>
                <a:ext cx="2923300" cy="731419"/>
              </a:xfrm>
              <a:prstGeom prst="rect">
                <a:avLst/>
              </a:prstGeom>
              <a:blipFill>
                <a:blip r:embed="rId4"/>
                <a:stretch>
                  <a:fillRect/>
                </a:stretch>
              </a:blipFill>
            </p:spPr>
            <p:txBody>
              <a:bodyPr/>
              <a:lstStyle/>
              <a:p>
                <a:r>
                  <a:rPr lang="ro-RO">
                    <a:noFill/>
                  </a:rPr>
                  <a:t> </a:t>
                </a:r>
              </a:p>
            </p:txBody>
          </p:sp>
        </mc:Fallback>
      </mc:AlternateContent>
      <p:pic>
        <p:nvPicPr>
          <p:cNvPr id="12" name="Picture 11">
            <a:extLst>
              <a:ext uri="{FF2B5EF4-FFF2-40B4-BE49-F238E27FC236}">
                <a16:creationId xmlns:a16="http://schemas.microsoft.com/office/drawing/2014/main" id="{23E09B6D-4A13-4E6D-B835-6BA63083DC75}"/>
              </a:ext>
            </a:extLst>
          </p:cNvPr>
          <p:cNvPicPr>
            <a:picLocks noChangeAspect="1"/>
          </p:cNvPicPr>
          <p:nvPr/>
        </p:nvPicPr>
        <p:blipFill>
          <a:blip r:embed="rId5"/>
          <a:stretch>
            <a:fillRect/>
          </a:stretch>
        </p:blipFill>
        <p:spPr>
          <a:xfrm>
            <a:off x="8107680" y="2190115"/>
            <a:ext cx="3703320" cy="3985260"/>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15C598D-678F-4396-9F9B-1AF8598116AB}"/>
                  </a:ext>
                </a:extLst>
              </p:cNvPr>
              <p:cNvSpPr/>
              <p:nvPr/>
            </p:nvSpPr>
            <p:spPr>
              <a:xfrm>
                <a:off x="3256980" y="5600602"/>
                <a:ext cx="1487971" cy="4616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𝐺𝐵𝑃</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13" name="Rectangle 12">
                <a:extLst>
                  <a:ext uri="{FF2B5EF4-FFF2-40B4-BE49-F238E27FC236}">
                    <a16:creationId xmlns:a16="http://schemas.microsoft.com/office/drawing/2014/main" id="{615C598D-678F-4396-9F9B-1AF8598116AB}"/>
                  </a:ext>
                </a:extLst>
              </p:cNvPr>
              <p:cNvSpPr>
                <a:spLocks noRot="1" noChangeAspect="1" noMove="1" noResize="1" noEditPoints="1" noAdjustHandles="1" noChangeArrowheads="1" noChangeShapeType="1" noTextEdit="1"/>
              </p:cNvSpPr>
              <p:nvPr/>
            </p:nvSpPr>
            <p:spPr>
              <a:xfrm>
                <a:off x="3256980" y="5600602"/>
                <a:ext cx="1487971" cy="461665"/>
              </a:xfrm>
              <a:prstGeom prst="rect">
                <a:avLst/>
              </a:prstGeom>
              <a:blipFill>
                <a:blip r:embed="rId6"/>
                <a:stretch>
                  <a:fillRect b="-16883"/>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88215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Câștigul în buclă deschisă având un pol</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AO compensate cu pol dominant sunt, de asemenea, denumite AO cu GBP constant</a:t>
            </a:r>
            <a:endParaRPr lang="ro-RO"/>
          </a:p>
          <a:p>
            <a:r>
              <a:rPr lang="en-US"/>
              <a:t> creșterea (sau scăderea) lui </a:t>
            </a:r>
            <a:r>
              <a:rPr lang="en-US" i="1"/>
              <a:t>f</a:t>
            </a:r>
            <a:r>
              <a:rPr lang="en-US"/>
              <a:t> cu o anumită cantitate în regiunea cu comportament de integrator va scădea (sau va crește) |</a:t>
            </a:r>
            <a:r>
              <a:rPr lang="en-US" i="1"/>
              <a:t>a</a:t>
            </a:r>
            <a:r>
              <a:rPr lang="en-US"/>
              <a:t>| cu aceeași cantitate.</a:t>
            </a:r>
            <a:endParaRPr lang="ro-RO"/>
          </a:p>
          <a:p>
            <a:r>
              <a:rPr lang="en-US"/>
              <a:t>Aceasta proprietate poate fi folosită pentru a estima câștigul la orice frecvență peste </a:t>
            </a:r>
            <a:r>
              <a:rPr lang="en-US" i="1"/>
              <a:t>f</a:t>
            </a:r>
            <a:r>
              <a:rPr lang="en-US" i="1" baseline="-25000"/>
              <a:t>a</a:t>
            </a:r>
            <a:r>
              <a:rPr lang="en-US"/>
              <a:t>.</a:t>
            </a:r>
            <a:endParaRPr lang="ro-RO"/>
          </a:p>
          <a:p>
            <a:r>
              <a:rPr lang="en-US"/>
              <a:t>Astfel, la </a:t>
            </a:r>
            <a:r>
              <a:rPr lang="en-US" i="1"/>
              <a:t>f</a:t>
            </a:r>
            <a:r>
              <a:rPr lang="en-US"/>
              <a:t>=100Hz, 741 are |</a:t>
            </a:r>
            <a:r>
              <a:rPr lang="en-US" i="1"/>
              <a:t>a</a:t>
            </a:r>
            <a:r>
              <a:rPr lang="en-US"/>
              <a:t>|=</a:t>
            </a:r>
            <a:r>
              <a:rPr lang="en-US" i="1"/>
              <a:t>f</a:t>
            </a:r>
            <a:r>
              <a:rPr lang="en-US" i="1" baseline="-25000"/>
              <a:t>t</a:t>
            </a:r>
            <a:r>
              <a:rPr lang="en-US"/>
              <a:t>/</a:t>
            </a:r>
            <a:r>
              <a:rPr lang="en-US" i="1"/>
              <a:t>f</a:t>
            </a:r>
            <a:r>
              <a:rPr lang="en-US"/>
              <a:t>=10</a:t>
            </a:r>
            <a:r>
              <a:rPr lang="en-US" baseline="30000"/>
              <a:t>6</a:t>
            </a:r>
            <a:r>
              <a:rPr lang="en-US"/>
              <a:t>/10</a:t>
            </a:r>
            <a:r>
              <a:rPr lang="en-US" baseline="30000"/>
              <a:t>2</a:t>
            </a:r>
            <a:r>
              <a:rPr lang="en-US"/>
              <a:t>=10.000V/V; la </a:t>
            </a:r>
            <a:r>
              <a:rPr lang="en-US" i="1"/>
              <a:t>f</a:t>
            </a:r>
            <a:r>
              <a:rPr lang="en-US"/>
              <a:t>=1kHz, are |</a:t>
            </a:r>
            <a:r>
              <a:rPr lang="en-US" i="1"/>
              <a:t>a</a:t>
            </a:r>
            <a:r>
              <a:rPr lang="en-US"/>
              <a:t>|=1000V/V; la </a:t>
            </a:r>
            <a:r>
              <a:rPr lang="en-US" i="1"/>
              <a:t>f</a:t>
            </a:r>
            <a:r>
              <a:rPr lang="en-US"/>
              <a:t>=10kHz, are |</a:t>
            </a:r>
            <a:r>
              <a:rPr lang="en-US" i="1"/>
              <a:t>a</a:t>
            </a:r>
            <a:r>
              <a:rPr lang="en-US"/>
              <a:t>|=100V/V; la </a:t>
            </a:r>
            <a:r>
              <a:rPr lang="en-US" i="1"/>
              <a:t>f</a:t>
            </a:r>
            <a:r>
              <a:rPr lang="en-US"/>
              <a:t>=100kHz, are |</a:t>
            </a:r>
            <a:r>
              <a:rPr lang="en-US" i="1"/>
              <a:t>a</a:t>
            </a:r>
            <a:r>
              <a:rPr lang="en-US"/>
              <a:t>|=10V/V și așa mai departe</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27FEA366-AD20-4A74-83A8-104CB2D1BD59}" type="datetime1">
              <a:rPr lang="ro-RO" smtClean="0"/>
              <a:t>13.05.2020</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9</a:t>
            </a:fld>
            <a:endParaRPr lang="ro-RO"/>
          </a:p>
        </p:txBody>
      </p:sp>
    </p:spTree>
    <p:extLst>
      <p:ext uri="{BB962C8B-B14F-4D97-AF65-F5344CB8AC3E}">
        <p14:creationId xmlns:p14="http://schemas.microsoft.com/office/powerpoint/2010/main" val="3732239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3210</TotalTime>
  <Words>4710</Words>
  <Application>Microsoft Office PowerPoint</Application>
  <PresentationFormat>Widescreen</PresentationFormat>
  <Paragraphs>461</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Cambria Math</vt:lpstr>
      <vt:lpstr>UT Sans</vt:lpstr>
      <vt:lpstr>Wingdings 3</vt:lpstr>
      <vt:lpstr>Office Theme</vt:lpstr>
      <vt:lpstr>ELECTRONICĂ ANALOGICĂ</vt:lpstr>
      <vt:lpstr>Limitări dinamice ale AO</vt:lpstr>
      <vt:lpstr>Limitări dinamice ale AO</vt:lpstr>
      <vt:lpstr>Limitări dinamice ale AO Răspunsul în frecvență în buclă deschisă</vt:lpstr>
      <vt:lpstr>Limitări dinamice ale AO Câștigul în buclă deschisă având un pol</vt:lpstr>
      <vt:lpstr>Limitări dinamice ale AO Câștigul în buclă deschisă având un pol</vt:lpstr>
      <vt:lpstr>Limitări dinamice ale AO Câștigul în buclă deschisă având un pol</vt:lpstr>
      <vt:lpstr>Limitări dinamice ale AO Câștigul în buclă deschisă având un pol</vt:lpstr>
      <vt:lpstr>Limitări dinamice ale AO Câștigul în buclă deschisă având un pol</vt:lpstr>
      <vt:lpstr>Limitări dinamice ale AO Răspunsul în frecvență în buclă închisă</vt:lpstr>
      <vt:lpstr>Limitări dinamice ale AO Răspunsul în frecvență în buclă închisă</vt:lpstr>
      <vt:lpstr>Limitări dinamice ale AO Răspunsul în frecvență în buclă închisă</vt:lpstr>
      <vt:lpstr>Limitări dinamice ale AO Graficul răspunsului în buclă închisă |A(jf)|</vt:lpstr>
      <vt:lpstr>Limitări dinamice ale AO Graficul răspunsului în buclă închisă |A(jf)|</vt:lpstr>
      <vt:lpstr>Limitări dinamice ale AO Graficul răspunsului în buclă închisă |A(jf)|</vt:lpstr>
      <vt:lpstr>Limitări dinamice ale AO Impedanțele de intrare și ieșire</vt:lpstr>
      <vt:lpstr>Limitări dinamice ale AO Răspunsul în timp</vt:lpstr>
      <vt:lpstr>Limitări dinamice ale AO Răspunsul în timp</vt:lpstr>
      <vt:lpstr>Limitări dinamice ale AO Limitarea de SR</vt:lpstr>
      <vt:lpstr>Limitări dinamice ale AO Limitarea de SR</vt:lpstr>
      <vt:lpstr>Limitări dinamice ale AO Limitarea de SR</vt:lpstr>
      <vt:lpstr>Limitări dinamice ale AO Limitarea de SR Banda la putere maximă (Full-Power Bandwidth)</vt:lpstr>
      <vt:lpstr>Limitări dinamice ale AO Limitarea de SR Banda la putere maximă (Full-Power Bandwidth)</vt:lpstr>
      <vt:lpstr>Limitări dinamice ale AO Limitarea de SR Banda la putere maximă (Full-Power Bandwidth)</vt:lpstr>
      <vt:lpstr>Limitări dinamice ale AO Timpul de stabilire, tS</vt:lpstr>
      <vt:lpstr>Limitări dinamice ale AO Timpul de stabilire, tS</vt:lpstr>
      <vt:lpstr>Limitări dinamice ale AO Timpul de stabilire, tS</vt:lpstr>
      <vt:lpstr>Limitări dinamice ale AO Timpul de stabilire, tS</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vt:lpstr>
      <vt:lpstr>Stabilitatea circuitelor cu racție Compensarea în frecvență</vt:lpstr>
      <vt:lpstr>Anexa 1. Caracteristici Bode</vt:lpstr>
      <vt:lpstr>Anexa 1. Caracteristici Bode</vt:lpstr>
      <vt:lpstr>Probleme P1.</vt:lpstr>
      <vt:lpstr>Probleme P1. Rezolvare</vt:lpstr>
      <vt:lpstr>Probleme P1. Rezolvare</vt:lpstr>
      <vt:lpstr>Probleme P1. Rezolvare</vt:lpstr>
      <vt:lpstr>Probleme P1. Rezolvare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 CIA</dc:title>
  <dc:creator>geoic@yahoo.com</dc:creator>
  <cp:lastModifiedBy>geoic@yahoo.com</cp:lastModifiedBy>
  <cp:revision>380</cp:revision>
  <dcterms:created xsi:type="dcterms:W3CDTF">2020-03-31T16:50:34Z</dcterms:created>
  <dcterms:modified xsi:type="dcterms:W3CDTF">2020-05-13T15:44:12Z</dcterms:modified>
</cp:coreProperties>
</file>