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6" r:id="rId2"/>
    <p:sldId id="305" r:id="rId3"/>
    <p:sldId id="306" r:id="rId4"/>
    <p:sldId id="309" r:id="rId5"/>
    <p:sldId id="310" r:id="rId6"/>
    <p:sldId id="311" r:id="rId7"/>
    <p:sldId id="312" r:id="rId8"/>
    <p:sldId id="313" r:id="rId9"/>
    <p:sldId id="308" r:id="rId10"/>
    <p:sldId id="314" r:id="rId11"/>
    <p:sldId id="315" r:id="rId12"/>
    <p:sldId id="316" r:id="rId13"/>
    <p:sldId id="317" r:id="rId14"/>
    <p:sldId id="318" r:id="rId15"/>
    <p:sldId id="319" r:id="rId16"/>
    <p:sldId id="320" r:id="rId17"/>
    <p:sldId id="335" r:id="rId18"/>
    <p:sldId id="321" r:id="rId19"/>
    <p:sldId id="324" r:id="rId20"/>
    <p:sldId id="337" r:id="rId21"/>
    <p:sldId id="338" r:id="rId22"/>
    <p:sldId id="339" r:id="rId23"/>
    <p:sldId id="322" r:id="rId24"/>
    <p:sldId id="323" r:id="rId25"/>
    <p:sldId id="336" r:id="rId26"/>
    <p:sldId id="325" r:id="rId27"/>
    <p:sldId id="326" r:id="rId28"/>
    <p:sldId id="327" r:id="rId29"/>
    <p:sldId id="328" r:id="rId30"/>
    <p:sldId id="329" r:id="rId31"/>
    <p:sldId id="344" r:id="rId32"/>
    <p:sldId id="330" r:id="rId33"/>
    <p:sldId id="340" r:id="rId34"/>
    <p:sldId id="341" r:id="rId35"/>
    <p:sldId id="342" r:id="rId36"/>
    <p:sldId id="345" r:id="rId37"/>
    <p:sldId id="346" r:id="rId38"/>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6" autoAdjust="0"/>
    <p:restoredTop sz="94625" autoAdjust="0"/>
  </p:normalViewPr>
  <p:slideViewPr>
    <p:cSldViewPr snapToGrid="0">
      <p:cViewPr varScale="1">
        <p:scale>
          <a:sx n="80" d="100"/>
          <a:sy n="80" d="100"/>
        </p:scale>
        <p:origin x="5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C4649-DABF-4368-A5DC-2638D6AD6187}" type="datetimeFigureOut">
              <a:rPr lang="ro-RO" smtClean="0"/>
              <a:t>29.04.2020</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7355-E6C7-4D24-AEA7-F3B5DB135C16}" type="slidenum">
              <a:rPr lang="ro-RO" smtClean="0"/>
              <a:t>‹#›</a:t>
            </a:fld>
            <a:endParaRPr lang="ro-RO"/>
          </a:p>
        </p:txBody>
      </p:sp>
    </p:spTree>
    <p:extLst>
      <p:ext uri="{BB962C8B-B14F-4D97-AF65-F5344CB8AC3E}">
        <p14:creationId xmlns:p14="http://schemas.microsoft.com/office/powerpoint/2010/main" val="1000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FF6-43A3-4AD9-BCBF-A9A446B6B3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292D0B4E-C204-478B-B5ED-1A6E82FC1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10C1FBA3-50EC-4DEC-A861-1C8DE3F8566C}"/>
              </a:ext>
            </a:extLst>
          </p:cNvPr>
          <p:cNvSpPr>
            <a:spLocks noGrp="1"/>
          </p:cNvSpPr>
          <p:nvPr>
            <p:ph type="dt" sz="half" idx="10"/>
          </p:nvPr>
        </p:nvSpPr>
        <p:spPr/>
        <p:txBody>
          <a:bodyPr/>
          <a:lstStyle/>
          <a:p>
            <a:fld id="{FBAFCF3C-0589-4E05-BA0E-24F4810F0517}" type="datetime1">
              <a:rPr lang="ro-RO" smtClean="0"/>
              <a:t>29.04.2020</a:t>
            </a:fld>
            <a:endParaRPr lang="ro-RO"/>
          </a:p>
        </p:txBody>
      </p:sp>
      <p:sp>
        <p:nvSpPr>
          <p:cNvPr id="5" name="Footer Placeholder 4">
            <a:extLst>
              <a:ext uri="{FF2B5EF4-FFF2-40B4-BE49-F238E27FC236}">
                <a16:creationId xmlns:a16="http://schemas.microsoft.com/office/drawing/2014/main" id="{41764BF2-9758-46F4-8CCB-3BEA7D963CBD}"/>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81CFD30A-FDF6-42F4-BEBE-6B298454B60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72112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1220-17B8-4674-A688-4C0B067DA5AB}"/>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D2A4DDAD-C8B2-4A7B-925F-71FBE3A65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203193DB-7562-44C4-AFFF-64D0C82EE516}"/>
              </a:ext>
            </a:extLst>
          </p:cNvPr>
          <p:cNvSpPr>
            <a:spLocks noGrp="1"/>
          </p:cNvSpPr>
          <p:nvPr>
            <p:ph type="dt" sz="half" idx="10"/>
          </p:nvPr>
        </p:nvSpPr>
        <p:spPr/>
        <p:txBody>
          <a:bodyPr/>
          <a:lstStyle/>
          <a:p>
            <a:fld id="{73E12944-07BF-4D35-9A85-B13314BB2199}" type="datetime1">
              <a:rPr lang="ro-RO" smtClean="0"/>
              <a:t>29.04.2020</a:t>
            </a:fld>
            <a:endParaRPr lang="ro-RO"/>
          </a:p>
        </p:txBody>
      </p:sp>
      <p:sp>
        <p:nvSpPr>
          <p:cNvPr id="5" name="Footer Placeholder 4">
            <a:extLst>
              <a:ext uri="{FF2B5EF4-FFF2-40B4-BE49-F238E27FC236}">
                <a16:creationId xmlns:a16="http://schemas.microsoft.com/office/drawing/2014/main" id="{0985A174-ACE4-4204-8C6A-5D8ADF899FEF}"/>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9F3884EA-2F5D-408A-9B20-9EB71485262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45307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68507-A65F-4CC1-A486-982CA4E8C4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BDDC83A8-1059-4575-A2AE-F425920C5E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F7C30DB-05FC-4FA5-B380-ABBA299902C4}"/>
              </a:ext>
            </a:extLst>
          </p:cNvPr>
          <p:cNvSpPr>
            <a:spLocks noGrp="1"/>
          </p:cNvSpPr>
          <p:nvPr>
            <p:ph type="dt" sz="half" idx="10"/>
          </p:nvPr>
        </p:nvSpPr>
        <p:spPr/>
        <p:txBody>
          <a:bodyPr/>
          <a:lstStyle/>
          <a:p>
            <a:fld id="{7078824A-15D5-45DD-BEB0-FA92D29512E4}" type="datetime1">
              <a:rPr lang="ro-RO" smtClean="0"/>
              <a:t>29.04.2020</a:t>
            </a:fld>
            <a:endParaRPr lang="ro-RO"/>
          </a:p>
        </p:txBody>
      </p:sp>
      <p:sp>
        <p:nvSpPr>
          <p:cNvPr id="5" name="Footer Placeholder 4">
            <a:extLst>
              <a:ext uri="{FF2B5EF4-FFF2-40B4-BE49-F238E27FC236}">
                <a16:creationId xmlns:a16="http://schemas.microsoft.com/office/drawing/2014/main" id="{B93F66FF-1C9C-45C6-A253-E05F89B66DEB}"/>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B42E7CDA-76D3-4E25-95F8-FEB624EE9B52}"/>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58942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F606-40E1-49EC-BE9A-E01DA7A8ABB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6491098-0EF3-49D5-AAEC-40F66FD8FF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B086ECC-1E01-47D7-A7CC-65A4E7844635}"/>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CA849F88-2093-497B-B8D9-938AEC67A988}"/>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013582E0-2B78-4831-B9F9-D83D1B409D3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17443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CE5A-2297-4982-A20C-3FDB6DBEC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50039691-79BE-435A-9D4C-5DD4C6DF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3DA0F-BFDD-4FB0-A0F7-05A6E24F7C2D}"/>
              </a:ext>
            </a:extLst>
          </p:cNvPr>
          <p:cNvSpPr>
            <a:spLocks noGrp="1"/>
          </p:cNvSpPr>
          <p:nvPr>
            <p:ph type="dt" sz="half" idx="10"/>
          </p:nvPr>
        </p:nvSpPr>
        <p:spPr/>
        <p:txBody>
          <a:bodyPr/>
          <a:lstStyle/>
          <a:p>
            <a:fld id="{57559F45-FB3A-4938-ADB8-E1EC6DEE6351}" type="datetime1">
              <a:rPr lang="ro-RO" smtClean="0"/>
              <a:t>29.04.2020</a:t>
            </a:fld>
            <a:endParaRPr lang="ro-RO"/>
          </a:p>
        </p:txBody>
      </p:sp>
      <p:sp>
        <p:nvSpPr>
          <p:cNvPr id="5" name="Footer Placeholder 4">
            <a:extLst>
              <a:ext uri="{FF2B5EF4-FFF2-40B4-BE49-F238E27FC236}">
                <a16:creationId xmlns:a16="http://schemas.microsoft.com/office/drawing/2014/main" id="{39389BBD-897D-4862-A24D-BD16AF60339A}"/>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EF0580F6-F5A0-4410-B8CB-391337EC079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485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9C29-4010-4D3D-871C-1817EB6A8A7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370A3C7-D0A0-417B-88F6-8D2201BE8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A90B2056-33DA-46ED-B039-00F55795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BF320C9F-BB27-4E05-8BDB-A1977B54D5B2}"/>
              </a:ext>
            </a:extLst>
          </p:cNvPr>
          <p:cNvSpPr>
            <a:spLocks noGrp="1"/>
          </p:cNvSpPr>
          <p:nvPr>
            <p:ph type="dt" sz="half" idx="10"/>
          </p:nvPr>
        </p:nvSpPr>
        <p:spPr/>
        <p:txBody>
          <a:bodyPr/>
          <a:lstStyle/>
          <a:p>
            <a:fld id="{1C60CFD4-AE97-455C-9B8C-3C9D33F8F7F9}" type="datetime1">
              <a:rPr lang="ro-RO" smtClean="0"/>
              <a:t>29.04.2020</a:t>
            </a:fld>
            <a:endParaRPr lang="ro-RO"/>
          </a:p>
        </p:txBody>
      </p:sp>
      <p:sp>
        <p:nvSpPr>
          <p:cNvPr id="6" name="Footer Placeholder 5">
            <a:extLst>
              <a:ext uri="{FF2B5EF4-FFF2-40B4-BE49-F238E27FC236}">
                <a16:creationId xmlns:a16="http://schemas.microsoft.com/office/drawing/2014/main" id="{6D7009F3-3778-49D5-BFF6-6E2EBD465DB0}"/>
              </a:ext>
            </a:extLst>
          </p:cNvPr>
          <p:cNvSpPr>
            <a:spLocks noGrp="1"/>
          </p:cNvSpPr>
          <p:nvPr>
            <p:ph type="ftr" sz="quarter" idx="11"/>
          </p:nvPr>
        </p:nvSpPr>
        <p:spPr/>
        <p:txBody>
          <a:bodyPr/>
          <a:lstStyle/>
          <a:p>
            <a:r>
              <a:rPr lang="ro-RO"/>
              <a:t>EA - cursul 7 - online</a:t>
            </a:r>
          </a:p>
        </p:txBody>
      </p:sp>
      <p:sp>
        <p:nvSpPr>
          <p:cNvPr id="7" name="Slide Number Placeholder 6">
            <a:extLst>
              <a:ext uri="{FF2B5EF4-FFF2-40B4-BE49-F238E27FC236}">
                <a16:creationId xmlns:a16="http://schemas.microsoft.com/office/drawing/2014/main" id="{B825AA55-75E9-46EF-904D-CB5F4388FF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47828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99BA-598F-4E43-9953-91E7CA5D26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54E8A8F-0269-43D9-B8C6-B56BFEC52A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1BC1F-E2BA-4B49-BF19-13CEEAD019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18C82869-B342-47CB-958E-81B658342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82BE3-39AD-48C2-B536-860C6AD4A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538456AF-180A-4F88-B6F5-8204A052B269}"/>
              </a:ext>
            </a:extLst>
          </p:cNvPr>
          <p:cNvSpPr>
            <a:spLocks noGrp="1"/>
          </p:cNvSpPr>
          <p:nvPr>
            <p:ph type="dt" sz="half" idx="10"/>
          </p:nvPr>
        </p:nvSpPr>
        <p:spPr/>
        <p:txBody>
          <a:bodyPr/>
          <a:lstStyle/>
          <a:p>
            <a:fld id="{817C45C0-6086-4979-A982-75FDEB7C2CA2}" type="datetime1">
              <a:rPr lang="ro-RO" smtClean="0"/>
              <a:t>29.04.2020</a:t>
            </a:fld>
            <a:endParaRPr lang="ro-RO"/>
          </a:p>
        </p:txBody>
      </p:sp>
      <p:sp>
        <p:nvSpPr>
          <p:cNvPr id="8" name="Footer Placeholder 7">
            <a:extLst>
              <a:ext uri="{FF2B5EF4-FFF2-40B4-BE49-F238E27FC236}">
                <a16:creationId xmlns:a16="http://schemas.microsoft.com/office/drawing/2014/main" id="{BE0C2973-7F82-45E5-B207-7BB56F91D062}"/>
              </a:ext>
            </a:extLst>
          </p:cNvPr>
          <p:cNvSpPr>
            <a:spLocks noGrp="1"/>
          </p:cNvSpPr>
          <p:nvPr>
            <p:ph type="ftr" sz="quarter" idx="11"/>
          </p:nvPr>
        </p:nvSpPr>
        <p:spPr/>
        <p:txBody>
          <a:bodyPr/>
          <a:lstStyle/>
          <a:p>
            <a:r>
              <a:rPr lang="ro-RO"/>
              <a:t>EA - cursul 7 - online</a:t>
            </a:r>
          </a:p>
        </p:txBody>
      </p:sp>
      <p:sp>
        <p:nvSpPr>
          <p:cNvPr id="9" name="Slide Number Placeholder 8">
            <a:extLst>
              <a:ext uri="{FF2B5EF4-FFF2-40B4-BE49-F238E27FC236}">
                <a16:creationId xmlns:a16="http://schemas.microsoft.com/office/drawing/2014/main" id="{E80A8F1A-CD7F-4BFE-A132-AC68589181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58848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EA13-251A-495E-8EA8-CDECC00AD68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6492D42A-31AF-465E-AB55-C9DFAA5AE280}"/>
              </a:ext>
            </a:extLst>
          </p:cNvPr>
          <p:cNvSpPr>
            <a:spLocks noGrp="1"/>
          </p:cNvSpPr>
          <p:nvPr>
            <p:ph type="dt" sz="half" idx="10"/>
          </p:nvPr>
        </p:nvSpPr>
        <p:spPr/>
        <p:txBody>
          <a:bodyPr/>
          <a:lstStyle/>
          <a:p>
            <a:fld id="{B166C5E0-5030-43E5-910D-A0CB914DE06E}" type="datetime1">
              <a:rPr lang="ro-RO" smtClean="0"/>
              <a:t>29.04.2020</a:t>
            </a:fld>
            <a:endParaRPr lang="ro-RO"/>
          </a:p>
        </p:txBody>
      </p:sp>
      <p:sp>
        <p:nvSpPr>
          <p:cNvPr id="4" name="Footer Placeholder 3">
            <a:extLst>
              <a:ext uri="{FF2B5EF4-FFF2-40B4-BE49-F238E27FC236}">
                <a16:creationId xmlns:a16="http://schemas.microsoft.com/office/drawing/2014/main" id="{957ED6CE-FFEF-4A51-8912-FA1AB409DDBA}"/>
              </a:ext>
            </a:extLst>
          </p:cNvPr>
          <p:cNvSpPr>
            <a:spLocks noGrp="1"/>
          </p:cNvSpPr>
          <p:nvPr>
            <p:ph type="ftr" sz="quarter" idx="11"/>
          </p:nvPr>
        </p:nvSpPr>
        <p:spPr/>
        <p:txBody>
          <a:bodyPr/>
          <a:lstStyle/>
          <a:p>
            <a:r>
              <a:rPr lang="ro-RO"/>
              <a:t>EA - cursul 7 - online</a:t>
            </a:r>
          </a:p>
        </p:txBody>
      </p:sp>
      <p:sp>
        <p:nvSpPr>
          <p:cNvPr id="5" name="Slide Number Placeholder 4">
            <a:extLst>
              <a:ext uri="{FF2B5EF4-FFF2-40B4-BE49-F238E27FC236}">
                <a16:creationId xmlns:a16="http://schemas.microsoft.com/office/drawing/2014/main" id="{6963C5B3-DE9D-4EA1-A5FB-1AE2A94AC256}"/>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04925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C9BB9-0D93-43D0-A3FC-EBBF6AD381C7}"/>
              </a:ext>
            </a:extLst>
          </p:cNvPr>
          <p:cNvSpPr>
            <a:spLocks noGrp="1"/>
          </p:cNvSpPr>
          <p:nvPr>
            <p:ph type="dt" sz="half" idx="10"/>
          </p:nvPr>
        </p:nvSpPr>
        <p:spPr/>
        <p:txBody>
          <a:bodyPr/>
          <a:lstStyle/>
          <a:p>
            <a:fld id="{65D83A46-67DC-4C4F-B29F-4C9B1BD03779}" type="datetime1">
              <a:rPr lang="ro-RO" smtClean="0"/>
              <a:t>29.04.2020</a:t>
            </a:fld>
            <a:endParaRPr lang="ro-RO"/>
          </a:p>
        </p:txBody>
      </p:sp>
      <p:sp>
        <p:nvSpPr>
          <p:cNvPr id="3" name="Footer Placeholder 2">
            <a:extLst>
              <a:ext uri="{FF2B5EF4-FFF2-40B4-BE49-F238E27FC236}">
                <a16:creationId xmlns:a16="http://schemas.microsoft.com/office/drawing/2014/main" id="{FC82A297-9CA4-46C3-BDAF-0C59245EE5B9}"/>
              </a:ext>
            </a:extLst>
          </p:cNvPr>
          <p:cNvSpPr>
            <a:spLocks noGrp="1"/>
          </p:cNvSpPr>
          <p:nvPr>
            <p:ph type="ftr" sz="quarter" idx="11"/>
          </p:nvPr>
        </p:nvSpPr>
        <p:spPr/>
        <p:txBody>
          <a:bodyPr/>
          <a:lstStyle/>
          <a:p>
            <a:r>
              <a:rPr lang="ro-RO"/>
              <a:t>EA - cursul 7 - online</a:t>
            </a:r>
          </a:p>
        </p:txBody>
      </p:sp>
      <p:sp>
        <p:nvSpPr>
          <p:cNvPr id="4" name="Slide Number Placeholder 3">
            <a:extLst>
              <a:ext uri="{FF2B5EF4-FFF2-40B4-BE49-F238E27FC236}">
                <a16:creationId xmlns:a16="http://schemas.microsoft.com/office/drawing/2014/main" id="{BBC621ED-628F-4101-910B-ED58A4A4BB8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64646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EB17-2832-4C12-8B57-B929C8BB1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4C15E37-3E0D-498C-96B1-9A1F3754A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BA6C8FD4-200A-4B3A-88AE-9AF16BBF2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406F1-7FD2-407B-A2F9-88815FB22A30}"/>
              </a:ext>
            </a:extLst>
          </p:cNvPr>
          <p:cNvSpPr>
            <a:spLocks noGrp="1"/>
          </p:cNvSpPr>
          <p:nvPr>
            <p:ph type="dt" sz="half" idx="10"/>
          </p:nvPr>
        </p:nvSpPr>
        <p:spPr/>
        <p:txBody>
          <a:bodyPr/>
          <a:lstStyle/>
          <a:p>
            <a:fld id="{24C71273-E4DD-4DCF-A177-93FE2284E786}" type="datetime1">
              <a:rPr lang="ro-RO" smtClean="0"/>
              <a:t>29.04.2020</a:t>
            </a:fld>
            <a:endParaRPr lang="ro-RO"/>
          </a:p>
        </p:txBody>
      </p:sp>
      <p:sp>
        <p:nvSpPr>
          <p:cNvPr id="6" name="Footer Placeholder 5">
            <a:extLst>
              <a:ext uri="{FF2B5EF4-FFF2-40B4-BE49-F238E27FC236}">
                <a16:creationId xmlns:a16="http://schemas.microsoft.com/office/drawing/2014/main" id="{ABFE90E5-FA14-4696-A9FB-BEBD5981065B}"/>
              </a:ext>
            </a:extLst>
          </p:cNvPr>
          <p:cNvSpPr>
            <a:spLocks noGrp="1"/>
          </p:cNvSpPr>
          <p:nvPr>
            <p:ph type="ftr" sz="quarter" idx="11"/>
          </p:nvPr>
        </p:nvSpPr>
        <p:spPr/>
        <p:txBody>
          <a:bodyPr/>
          <a:lstStyle/>
          <a:p>
            <a:r>
              <a:rPr lang="ro-RO"/>
              <a:t>EA - cursul 7 - online</a:t>
            </a:r>
          </a:p>
        </p:txBody>
      </p:sp>
      <p:sp>
        <p:nvSpPr>
          <p:cNvPr id="7" name="Slide Number Placeholder 6">
            <a:extLst>
              <a:ext uri="{FF2B5EF4-FFF2-40B4-BE49-F238E27FC236}">
                <a16:creationId xmlns:a16="http://schemas.microsoft.com/office/drawing/2014/main" id="{40F2B4C5-1BB4-4D00-9B86-B6BA54887E5E}"/>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73073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A0A4-A2CC-4127-A857-BD7E27C64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DA67BF55-D971-4AD0-B17A-3E686759B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A23802D5-CD6B-4D1F-8F90-234F3FA4D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3D358-1B8D-4330-AE84-4D872C646157}"/>
              </a:ext>
            </a:extLst>
          </p:cNvPr>
          <p:cNvSpPr>
            <a:spLocks noGrp="1"/>
          </p:cNvSpPr>
          <p:nvPr>
            <p:ph type="dt" sz="half" idx="10"/>
          </p:nvPr>
        </p:nvSpPr>
        <p:spPr/>
        <p:txBody>
          <a:bodyPr/>
          <a:lstStyle/>
          <a:p>
            <a:fld id="{2B8C902E-4D43-425B-8CB5-7DBE8F4E0D95}" type="datetime1">
              <a:rPr lang="ro-RO" smtClean="0"/>
              <a:t>29.04.2020</a:t>
            </a:fld>
            <a:endParaRPr lang="ro-RO"/>
          </a:p>
        </p:txBody>
      </p:sp>
      <p:sp>
        <p:nvSpPr>
          <p:cNvPr id="6" name="Footer Placeholder 5">
            <a:extLst>
              <a:ext uri="{FF2B5EF4-FFF2-40B4-BE49-F238E27FC236}">
                <a16:creationId xmlns:a16="http://schemas.microsoft.com/office/drawing/2014/main" id="{C38A6B67-C072-4F4E-B993-ADB928E4377B}"/>
              </a:ext>
            </a:extLst>
          </p:cNvPr>
          <p:cNvSpPr>
            <a:spLocks noGrp="1"/>
          </p:cNvSpPr>
          <p:nvPr>
            <p:ph type="ftr" sz="quarter" idx="11"/>
          </p:nvPr>
        </p:nvSpPr>
        <p:spPr/>
        <p:txBody>
          <a:bodyPr/>
          <a:lstStyle/>
          <a:p>
            <a:r>
              <a:rPr lang="ro-RO"/>
              <a:t>EA - cursul 7 - online</a:t>
            </a:r>
          </a:p>
        </p:txBody>
      </p:sp>
      <p:sp>
        <p:nvSpPr>
          <p:cNvPr id="7" name="Slide Number Placeholder 6">
            <a:extLst>
              <a:ext uri="{FF2B5EF4-FFF2-40B4-BE49-F238E27FC236}">
                <a16:creationId xmlns:a16="http://schemas.microsoft.com/office/drawing/2014/main" id="{CBEB7022-8B74-48AB-94BA-9CA0EAC25307}"/>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0282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334CB4-67FB-4303-BE7C-7DC31A2E1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9202847-ADEB-4380-8995-632C319B3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7520EB7-22EB-4CD5-BD15-A8F0854E8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CFCA6-1059-4939-A00C-56683CC0034C}" type="datetime1">
              <a:rPr lang="ro-RO" smtClean="0"/>
              <a:t>29.04.2020</a:t>
            </a:fld>
            <a:endParaRPr lang="ro-RO"/>
          </a:p>
        </p:txBody>
      </p:sp>
      <p:sp>
        <p:nvSpPr>
          <p:cNvPr id="5" name="Footer Placeholder 4">
            <a:extLst>
              <a:ext uri="{FF2B5EF4-FFF2-40B4-BE49-F238E27FC236}">
                <a16:creationId xmlns:a16="http://schemas.microsoft.com/office/drawing/2014/main" id="{A9B99D71-82AD-4610-88EC-201C5CFE6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EA - cursul 7 - online</a:t>
            </a:r>
          </a:p>
        </p:txBody>
      </p:sp>
      <p:sp>
        <p:nvSpPr>
          <p:cNvPr id="6" name="Slide Number Placeholder 5">
            <a:extLst>
              <a:ext uri="{FF2B5EF4-FFF2-40B4-BE49-F238E27FC236}">
                <a16:creationId xmlns:a16="http://schemas.microsoft.com/office/drawing/2014/main" id="{B5056719-2BEE-4F53-BD0E-B8B69881F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8DD5-2367-47BF-BE85-0E4DD8564336}" type="slidenum">
              <a:rPr lang="ro-RO" smtClean="0"/>
              <a:t>‹#›</a:t>
            </a:fld>
            <a:endParaRPr lang="ro-RO"/>
          </a:p>
        </p:txBody>
      </p:sp>
    </p:spTree>
    <p:extLst>
      <p:ext uri="{BB962C8B-B14F-4D97-AF65-F5344CB8AC3E}">
        <p14:creationId xmlns:p14="http://schemas.microsoft.com/office/powerpoint/2010/main" val="14447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2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28.xml.rels><?xml version="1.0" encoding="UTF-8" standalone="yes"?>
<Relationships xmlns="http://schemas.openxmlformats.org/package/2006/relationships"><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3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 Id="rId5" Type="http://schemas.openxmlformats.org/officeDocument/2006/relationships/image" Target="../media/image60.png"/><Relationship Id="rId4" Type="http://schemas.openxmlformats.org/officeDocument/2006/relationships/image" Target="../media/image5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image" Target="../media/image61.png"/><Relationship Id="rId1"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 Id="rId9" Type="http://schemas.openxmlformats.org/officeDocument/2006/relationships/image" Target="../media/image68.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ELECTRONICĂ ANALOGICĂ</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Cursul nr. 7 – online</a:t>
            </a:r>
          </a:p>
          <a:p>
            <a:r>
              <a:rPr lang="ro-RO"/>
              <a:t>Filtre active</a:t>
            </a:r>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Filtrele pot fi construite și numai din rezistențe, bobine și condensatoare (filtre </a:t>
            </a:r>
            <a:r>
              <a:rPr lang="en-US" i="1"/>
              <a:t>RLC</a:t>
            </a:r>
            <a:r>
              <a:rPr lang="en-US"/>
              <a:t>), care sunt componente pasive</a:t>
            </a:r>
            <a:r>
              <a:rPr lang="ro-RO"/>
              <a:t>, obținându-se </a:t>
            </a:r>
            <a:r>
              <a:rPr lang="ro-RO" b="1">
                <a:highlight>
                  <a:srgbClr val="FFFF00"/>
                </a:highlight>
              </a:rPr>
              <a:t>filtrele pasive</a:t>
            </a:r>
            <a:r>
              <a:rPr lang="en-US"/>
              <a:t>.</a:t>
            </a:r>
            <a:endParaRPr lang="ro-RO"/>
          </a:p>
          <a:p>
            <a:r>
              <a:rPr lang="en-US"/>
              <a:t>Cu toate acestea, după apariția conceptului de reacție, s-a realizat că încorporarea unui amplificator într-un circuit de filtrare a făcut posibilă obținerea oricărui răspuns, dar fără utilizarea bobinelor</a:t>
            </a:r>
            <a:endParaRPr lang="ro-RO"/>
          </a:p>
          <a:p>
            <a:r>
              <a:rPr lang="en-US"/>
              <a:t> Acesta este un avantaj mare, deoarece bobinele sunt cel mai puțin ideale dintre elementele de bază ale circuitului, sunt voluminoase, grele și scumpe și nu se pretează la producția de masă de tip circuite integrate.</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10</a:t>
            </a:fld>
            <a:endParaRPr lang="ro-RO"/>
          </a:p>
        </p:txBody>
      </p:sp>
    </p:spTree>
    <p:extLst>
      <p:ext uri="{BB962C8B-B14F-4D97-AF65-F5344CB8AC3E}">
        <p14:creationId xmlns:p14="http://schemas.microsoft.com/office/powerpoint/2010/main" val="256547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normAutofit fontScale="92500" lnSpcReduction="10000"/>
          </a:bodyPr>
          <a:lstStyle/>
          <a:p>
            <a:r>
              <a:rPr lang="en-US"/>
              <a:t>Un amplificator poate prelua energie de la sursele de alimentare și o poate introduce în circuitul în care se află pentru a compensa pierderile de energie din rezistențe.</a:t>
            </a:r>
            <a:endParaRPr lang="ro-RO"/>
          </a:p>
          <a:p>
            <a:r>
              <a:rPr lang="en-US"/>
              <a:t>Bobinele și condensatoarele sunt elemente nedisipative care pot stoca energia în timpul unei părți a unui ciclu și o pot elibera în timpul rămas din ciclu.</a:t>
            </a:r>
            <a:endParaRPr lang="ro-RO"/>
          </a:p>
          <a:p>
            <a:r>
              <a:rPr lang="en-US"/>
              <a:t>Un amplificator, susținut de sursa de alimentare, poate face același lucru și chiar mai mult, deoarece, spre deosebire de bobine și condensatoare, amplificatorul poate fi făcut să elibereze mai multă energie decât cea absorbită de rezistențe.</a:t>
            </a:r>
            <a:endParaRPr lang="ro-RO"/>
          </a:p>
          <a:p>
            <a:r>
              <a:rPr lang="en-US"/>
              <a:t>Din această cauză se spune că amplificatoarele sunt elemente active, iar filtrele care încorporează amplificatoare se numesc </a:t>
            </a:r>
            <a:r>
              <a:rPr lang="en-US" b="1">
                <a:highlight>
                  <a:srgbClr val="FFFF00"/>
                </a:highlight>
              </a:rPr>
              <a:t>filtre active</a:t>
            </a:r>
            <a:r>
              <a:rPr lang="en-US"/>
              <a:t>.</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11</a:t>
            </a:fld>
            <a:endParaRPr lang="ro-RO"/>
          </a:p>
        </p:txBody>
      </p:sp>
    </p:spTree>
    <p:extLst>
      <p:ext uri="{BB962C8B-B14F-4D97-AF65-F5344CB8AC3E}">
        <p14:creationId xmlns:p14="http://schemas.microsoft.com/office/powerpoint/2010/main" val="150262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Un filtru activ va funcționa corect numai în măsura în care funcționează și amplificatorul corect.</a:t>
            </a:r>
            <a:endParaRPr lang="ro-RO"/>
          </a:p>
          <a:p>
            <a:r>
              <a:rPr lang="en-US"/>
              <a:t>Cea mai gravă limitare a AO este scăderea câștigului în buclă deschisă odată cu creșterea frecvenței.</a:t>
            </a:r>
            <a:endParaRPr lang="ro-RO"/>
          </a:p>
          <a:p>
            <a:r>
              <a:rPr lang="en-US"/>
              <a:t>Această limitare restricționează, în general, aplicațiile filtrelor active sub valoarea de 100MHz a frecvenței.</a:t>
            </a:r>
            <a:endParaRPr lang="ro-RO"/>
          </a:p>
          <a:p>
            <a:r>
              <a:rPr lang="en-US"/>
              <a:t>Acest domeniu de frecvență include banda audio și domeniul de instrumentație, unde filtrele cu AO își găsesc cea mai largă aplicație și unde bobinele ar fi prea voluminoase pentru a concura cu miniaturizarea disponibilă oferită de CI.</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12</a:t>
            </a:fld>
            <a:endParaRPr lang="ro-RO"/>
          </a:p>
        </p:txBody>
      </p:sp>
    </p:spTree>
    <p:extLst>
      <p:ext uri="{BB962C8B-B14F-4D97-AF65-F5344CB8AC3E}">
        <p14:creationId xmlns:p14="http://schemas.microsoft.com/office/powerpoint/2010/main" val="704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Dincolo de domeniul maxim de frecvență al AO, bobinele se folosesc din nou, astfel încât filtrele de înaltă frecvență sunt în continuare implementate cu componente </a:t>
            </a:r>
            <a:r>
              <a:rPr lang="en-US" i="1"/>
              <a:t>RLC</a:t>
            </a:r>
            <a:r>
              <a:rPr lang="en-US"/>
              <a:t> pasive.</a:t>
            </a:r>
            <a:endParaRPr lang="ro-RO"/>
          </a:p>
          <a:p>
            <a:r>
              <a:rPr lang="en-US"/>
              <a:t>În aceste filtre, dimensiunile și greutatea bobinelor sunt mai ușor de gestionat, deoarece valorile de inductanță și de capacitate scad odată cu creșterea frecvenței de lucru.</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13</a:t>
            </a:fld>
            <a:endParaRPr lang="ro-RO"/>
          </a:p>
        </p:txBody>
      </p:sp>
    </p:spTree>
    <p:extLst>
      <p:ext uri="{BB962C8B-B14F-4D97-AF65-F5344CB8AC3E}">
        <p14:creationId xmlns:p14="http://schemas.microsoft.com/office/powerpoint/2010/main" val="134768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Funcția de transfer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normAutofit fontScale="92500"/>
              </a:bodyPr>
              <a:lstStyle/>
              <a:p>
                <a:r>
                  <a:rPr lang="en-US"/>
                  <a:t>Comportamentul unui circuit este caracterizat în mod unic prin funcția de transfer H(s).</a:t>
                </a:r>
                <a:endParaRPr lang="ro-RO"/>
              </a:p>
              <a:p>
                <a:r>
                  <a:rPr lang="en-US"/>
                  <a:t>Funcțiile de transfer se dovedesc a fi funcții raționale în </a:t>
                </a:r>
                <a:r>
                  <a:rPr lang="en-US" i="1"/>
                  <a:t>s</a:t>
                </a:r>
                <a:endParaRPr lang="ro-RO" i="1"/>
              </a:p>
              <a:p>
                <a:endParaRPr lang="ro-RO" i="1"/>
              </a:p>
              <a:p>
                <a:endParaRPr lang="ro-RO" i="1"/>
              </a:p>
              <a:p>
                <a:r>
                  <a:rPr lang="en-US"/>
                  <a:t>Gradul numitorului determină ordinul filtrului (ordinul 1, ordinul 2 etc.).</a:t>
                </a:r>
                <a:endParaRPr lang="ro-RO"/>
              </a:p>
              <a:p>
                <a:r>
                  <a:rPr lang="en-US"/>
                  <a:t>Rădăcinile polinomului de la numărător, egalat cu zero, sunt numite </a:t>
                </a:r>
                <a:r>
                  <a:rPr lang="en-US" i="1"/>
                  <a:t>zerourile</a:t>
                </a:r>
                <a:r>
                  <a:rPr lang="en-US"/>
                  <a:t> lui H(s) iar rădăcinile polinumului de la numitor, egalat cu zero, </a:t>
                </a:r>
                <a:r>
                  <a:rPr lang="en-US" i="1"/>
                  <a:t>polii</a:t>
                </a:r>
                <a:r>
                  <a:rPr lang="en-US"/>
                  <a:t> lui H(s) și se notează cu </a:t>
                </a:r>
                <a14:m>
                  <m:oMath xmlns:m="http://schemas.openxmlformats.org/officeDocument/2006/math">
                    <m:sSub>
                      <m:sSubPr>
                        <m:ctrlPr>
                          <a:rPr lang="ro-RO"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ro-RO"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2</m:t>
                        </m:r>
                      </m:sub>
                    </m:sSub>
                    <m:r>
                      <a:rPr lang="en-US" i="1">
                        <a:latin typeface="Cambria Math" panose="02040503050406030204" pitchFamily="18" charset="0"/>
                      </a:rPr>
                      <m:t>, …, </m:t>
                    </m:r>
                    <m:sSub>
                      <m:sSubPr>
                        <m:ctrlPr>
                          <a:rPr lang="ro-RO"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𝑚</m:t>
                        </m:r>
                      </m:sub>
                    </m:sSub>
                  </m:oMath>
                </a14:m>
                <a:r>
                  <a:rPr lang="en-US"/>
                  <a:t>, respectiv </a:t>
                </a:r>
                <a14:m>
                  <m:oMath xmlns:m="http://schemas.openxmlformats.org/officeDocument/2006/math">
                    <m:sSub>
                      <m:sSubPr>
                        <m:ctrlPr>
                          <a:rPr lang="ro-RO"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ro-RO"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2</m:t>
                        </m:r>
                      </m:sub>
                    </m:sSub>
                    <m:r>
                      <a:rPr lang="en-US" i="1">
                        <a:latin typeface="Cambria Math" panose="02040503050406030204" pitchFamily="18" charset="0"/>
                      </a:rPr>
                      <m:t>, …, </m:t>
                    </m:r>
                    <m:sSub>
                      <m:sSubPr>
                        <m:ctrlPr>
                          <a:rPr lang="ro-RO"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𝑛</m:t>
                        </m:r>
                      </m:sub>
                    </m:sSub>
                  </m:oMath>
                </a14:m>
                <a:r>
                  <a:rPr lang="en-US"/>
                  <a:t>.</a:t>
                </a:r>
                <a:endParaRPr lang="ro-RO"/>
              </a:p>
            </p:txBody>
          </p:sp>
        </mc:Choice>
        <mc:Fallback xmlns="">
          <p:sp>
            <p:nvSpPr>
              <p:cNvPr id="3" name="Content Placeholder 2">
                <a:extLst>
                  <a:ext uri="{FF2B5EF4-FFF2-40B4-BE49-F238E27FC236}">
                    <a16:creationId xmlns:a16="http://schemas.microsoft.com/office/drawing/2014/main" id="{092C8F5B-1E6C-4CAB-93DD-1A947ECCA6D3}"/>
                  </a:ext>
                </a:extLst>
              </p:cNvPr>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14</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97F3A7C6-4AE4-4159-A6AF-17B46899CC3F}"/>
                  </a:ext>
                </a:extLst>
              </p:cNvPr>
              <p:cNvSpPr/>
              <p:nvPr/>
            </p:nvSpPr>
            <p:spPr>
              <a:xfrm>
                <a:off x="3857438" y="3232522"/>
                <a:ext cx="4477123" cy="694614"/>
              </a:xfrm>
              <a:prstGeom prst="rect">
                <a:avLst/>
              </a:prstGeom>
              <a:solidFill>
                <a:srgbClr val="FFFF00"/>
              </a:solidFill>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ro-RO" b="0" i="0" smtClean="0">
                          <a:latin typeface="Cambria Math" panose="02040503050406030204" pitchFamily="18" charset="0"/>
                        </a:rPr>
                        <m:t>H</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𝑚</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𝑚</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𝑚</m:t>
                              </m:r>
                              <m:r>
                                <a:rPr lang="ro-RO" i="0">
                                  <a:latin typeface="Cambria Math" panose="02040503050406030204" pitchFamily="18" charset="0"/>
                                </a:rPr>
                                <m:t>−1</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𝑚</m:t>
                              </m:r>
                              <m:r>
                                <a:rPr lang="ro-RO" i="0">
                                  <a:latin typeface="Cambria Math" panose="02040503050406030204" pitchFamily="18" charset="0"/>
                                </a:rPr>
                                <m:t>−1</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0">
                                  <a:latin typeface="Cambria Math" panose="02040503050406030204" pitchFamily="18" charset="0"/>
                                </a:rPr>
                                <m:t>1</m:t>
                              </m:r>
                            </m:sub>
                          </m:sSub>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0">
                                  <a:latin typeface="Cambria Math" panose="02040503050406030204" pitchFamily="18" charset="0"/>
                                </a:rPr>
                                <m:t>0</m:t>
                              </m:r>
                            </m:sub>
                          </m:sSub>
                        </m:num>
                        <m:den>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1">
                                  <a:latin typeface="Cambria Math" panose="02040503050406030204" pitchFamily="18" charset="0"/>
                                </a:rPr>
                                <m:t>𝑛</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𝑛</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1">
                                  <a:latin typeface="Cambria Math" panose="02040503050406030204" pitchFamily="18" charset="0"/>
                                </a:rPr>
                                <m:t>𝑛</m:t>
                              </m:r>
                              <m:r>
                                <a:rPr lang="ro-RO" i="0">
                                  <a:latin typeface="Cambria Math" panose="02040503050406030204" pitchFamily="18" charset="0"/>
                                </a:rPr>
                                <m:t>−1</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𝑛</m:t>
                              </m:r>
                              <m:r>
                                <a:rPr lang="ro-RO" i="0">
                                  <a:latin typeface="Cambria Math" panose="02040503050406030204" pitchFamily="18" charset="0"/>
                                </a:rPr>
                                <m:t>−1</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0">
                                  <a:latin typeface="Cambria Math" panose="02040503050406030204" pitchFamily="18" charset="0"/>
                                </a:rPr>
                                <m:t>1</m:t>
                              </m:r>
                            </m:sub>
                          </m:sSub>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0">
                                  <a:latin typeface="Cambria Math" panose="02040503050406030204" pitchFamily="18" charset="0"/>
                                </a:rPr>
                                <m:t>0</m:t>
                              </m:r>
                            </m:sub>
                          </m:sSub>
                        </m:den>
                      </m:f>
                    </m:oMath>
                  </m:oMathPara>
                </a14:m>
                <a:endParaRPr lang="ro-RO"/>
              </a:p>
            </p:txBody>
          </p:sp>
        </mc:Choice>
        <mc:Fallback xmlns="">
          <p:sp>
            <p:nvSpPr>
              <p:cNvPr id="7" name="Rectangle 6">
                <a:extLst>
                  <a:ext uri="{FF2B5EF4-FFF2-40B4-BE49-F238E27FC236}">
                    <a16:creationId xmlns:a16="http://schemas.microsoft.com/office/drawing/2014/main" id="{97F3A7C6-4AE4-4159-A6AF-17B46899CC3F}"/>
                  </a:ext>
                </a:extLst>
              </p:cNvPr>
              <p:cNvSpPr>
                <a:spLocks noRot="1" noChangeAspect="1" noMove="1" noResize="1" noEditPoints="1" noAdjustHandles="1" noChangeArrowheads="1" noChangeShapeType="1" noTextEdit="1"/>
              </p:cNvSpPr>
              <p:nvPr/>
            </p:nvSpPr>
            <p:spPr>
              <a:xfrm>
                <a:off x="3857438" y="3232522"/>
                <a:ext cx="4477123" cy="694614"/>
              </a:xfrm>
              <a:prstGeom prst="rect">
                <a:avLst/>
              </a:prstGeom>
              <a:blipFill>
                <a:blip r:embed="rId3"/>
                <a:stretch>
                  <a:fillRect/>
                </a:stretch>
              </a:blipFill>
              <a:ln>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254585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Funcția de transfer</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Putem scrie</a:t>
            </a:r>
            <a:endParaRPr lang="ro-RO"/>
          </a:p>
          <a:p>
            <a:endParaRPr lang="ro-RO"/>
          </a:p>
          <a:p>
            <a:r>
              <a:rPr lang="en-US"/>
              <a:t>unde </a:t>
            </a:r>
            <a:r>
              <a:rPr lang="en-US" i="1"/>
              <a:t>H</a:t>
            </a:r>
            <a:r>
              <a:rPr lang="en-US" baseline="-25000"/>
              <a:t>0</a:t>
            </a:r>
            <a:r>
              <a:rPr lang="en-US"/>
              <a:t>=</a:t>
            </a:r>
            <a:r>
              <a:rPr lang="en-US" i="1"/>
              <a:t>a</a:t>
            </a:r>
            <a:r>
              <a:rPr lang="en-US" i="1" baseline="-25000"/>
              <a:t>m</a:t>
            </a:r>
            <a:r>
              <a:rPr lang="en-US"/>
              <a:t>/</a:t>
            </a:r>
            <a:r>
              <a:rPr lang="en-US" i="1"/>
              <a:t>b</a:t>
            </a:r>
            <a:r>
              <a:rPr lang="en-US" i="1" baseline="-25000"/>
              <a:t>n</a:t>
            </a:r>
            <a:r>
              <a:rPr lang="en-US"/>
              <a:t> se numește factor de scalare.</a:t>
            </a:r>
            <a:endParaRPr lang="ro-RO"/>
          </a:p>
          <a:p>
            <a:r>
              <a:rPr lang="en-US"/>
              <a:t>În afară de </a:t>
            </a:r>
            <a:r>
              <a:rPr lang="en-US" i="1"/>
              <a:t>H</a:t>
            </a:r>
            <a:r>
              <a:rPr lang="en-US" baseline="-25000"/>
              <a:t>0</a:t>
            </a:r>
            <a:r>
              <a:rPr lang="en-US"/>
              <a:t>, </a:t>
            </a:r>
            <a:r>
              <a:rPr lang="en-US" i="1"/>
              <a:t>H</a:t>
            </a:r>
            <a:r>
              <a:rPr lang="en-US"/>
              <a:t>(</a:t>
            </a:r>
            <a:r>
              <a:rPr lang="en-US" i="1"/>
              <a:t>s</a:t>
            </a:r>
            <a:r>
              <a:rPr lang="en-US"/>
              <a:t>) este determinat în mod unic odată ce sunt cunoscute zerourile și polii.</a:t>
            </a:r>
            <a:endParaRPr lang="ro-RO"/>
          </a:p>
          <a:p>
            <a:r>
              <a:rPr lang="en-US"/>
              <a:t>Rădăcinile mai sunt denumite </a:t>
            </a:r>
            <a:r>
              <a:rPr lang="en-US" b="1"/>
              <a:t>frecvențe critice </a:t>
            </a:r>
            <a:r>
              <a:rPr lang="en-US"/>
              <a:t>sau </a:t>
            </a:r>
            <a:r>
              <a:rPr lang="en-US" b="1"/>
              <a:t>caracteristice</a:t>
            </a:r>
            <a:r>
              <a:rPr lang="en-US"/>
              <a:t>, deoarece depind exclusiv de circuit, adică de elementele sale și de modul în care sunt interconectate, indiferent de semnalele aplicate sau de energia stocată în elementele sale reactive.</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15</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C6117544-D8F2-4F69-AD13-852EA30BDCAC}"/>
                  </a:ext>
                </a:extLst>
              </p:cNvPr>
              <p:cNvSpPr/>
              <p:nvPr/>
            </p:nvSpPr>
            <p:spPr>
              <a:xfrm>
                <a:off x="6876677" y="365125"/>
                <a:ext cx="4477123" cy="694614"/>
              </a:xfrm>
              <a:prstGeom prst="rect">
                <a:avLst/>
              </a:prstGeom>
              <a:solidFill>
                <a:schemeClr val="bg1"/>
              </a:solidFill>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ro-RO" b="0" i="0" smtClean="0">
                          <a:latin typeface="Cambria Math" panose="02040503050406030204" pitchFamily="18" charset="0"/>
                        </a:rPr>
                        <m:t>H</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𝑚</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𝑚</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1">
                                  <a:latin typeface="Cambria Math" panose="02040503050406030204" pitchFamily="18" charset="0"/>
                                </a:rPr>
                                <m:t>𝑚</m:t>
                              </m:r>
                              <m:r>
                                <a:rPr lang="ro-RO" i="0">
                                  <a:latin typeface="Cambria Math" panose="02040503050406030204" pitchFamily="18" charset="0"/>
                                </a:rPr>
                                <m:t>−1</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𝑚</m:t>
                              </m:r>
                              <m:r>
                                <a:rPr lang="ro-RO" i="0">
                                  <a:latin typeface="Cambria Math" panose="02040503050406030204" pitchFamily="18" charset="0"/>
                                </a:rPr>
                                <m:t>−1</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0">
                                  <a:latin typeface="Cambria Math" panose="02040503050406030204" pitchFamily="18" charset="0"/>
                                </a:rPr>
                                <m:t>1</m:t>
                              </m:r>
                            </m:sub>
                          </m:sSub>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𝑎</m:t>
                              </m:r>
                            </m:e>
                            <m:sub>
                              <m:r>
                                <a:rPr lang="ro-RO" i="0">
                                  <a:latin typeface="Cambria Math" panose="02040503050406030204" pitchFamily="18" charset="0"/>
                                </a:rPr>
                                <m:t>0</m:t>
                              </m:r>
                            </m:sub>
                          </m:sSub>
                        </m:num>
                        <m:den>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1">
                                  <a:latin typeface="Cambria Math" panose="02040503050406030204" pitchFamily="18" charset="0"/>
                                </a:rPr>
                                <m:t>𝑛</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𝑛</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1">
                                  <a:latin typeface="Cambria Math" panose="02040503050406030204" pitchFamily="18" charset="0"/>
                                </a:rPr>
                                <m:t>𝑛</m:t>
                              </m:r>
                              <m:r>
                                <a:rPr lang="ro-RO" i="0">
                                  <a:latin typeface="Cambria Math" panose="02040503050406030204" pitchFamily="18" charset="0"/>
                                </a:rPr>
                                <m:t>−1</m:t>
                              </m:r>
                            </m:sub>
                          </m:sSub>
                          <m:sSup>
                            <m:sSupPr>
                              <m:ctrlPr>
                                <a:rPr lang="ro-RO" i="1">
                                  <a:latin typeface="Cambria Math" panose="02040503050406030204" pitchFamily="18" charset="0"/>
                                </a:rPr>
                              </m:ctrlPr>
                            </m:sSupPr>
                            <m:e>
                              <m:r>
                                <a:rPr lang="ro-RO" i="1">
                                  <a:latin typeface="Cambria Math" panose="02040503050406030204" pitchFamily="18" charset="0"/>
                                </a:rPr>
                                <m:t>𝑠</m:t>
                              </m:r>
                            </m:e>
                            <m:sup>
                              <m:r>
                                <a:rPr lang="ro-RO" i="1">
                                  <a:latin typeface="Cambria Math" panose="02040503050406030204" pitchFamily="18" charset="0"/>
                                </a:rPr>
                                <m:t>𝑛</m:t>
                              </m:r>
                              <m:r>
                                <a:rPr lang="ro-RO" i="0">
                                  <a:latin typeface="Cambria Math" panose="02040503050406030204" pitchFamily="18" charset="0"/>
                                </a:rPr>
                                <m:t>−1</m:t>
                              </m:r>
                            </m:sup>
                          </m:sSup>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0">
                                  <a:latin typeface="Cambria Math" panose="02040503050406030204" pitchFamily="18" charset="0"/>
                                </a:rPr>
                                <m:t>1</m:t>
                              </m:r>
                            </m:sub>
                          </m:sSub>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𝑏</m:t>
                              </m:r>
                            </m:e>
                            <m:sub>
                              <m:r>
                                <a:rPr lang="ro-RO" i="0">
                                  <a:latin typeface="Cambria Math" panose="02040503050406030204" pitchFamily="18" charset="0"/>
                                </a:rPr>
                                <m:t>0</m:t>
                              </m:r>
                            </m:sub>
                          </m:sSub>
                        </m:den>
                      </m:f>
                    </m:oMath>
                  </m:oMathPara>
                </a14:m>
                <a:endParaRPr lang="ro-RO"/>
              </a:p>
            </p:txBody>
          </p:sp>
        </mc:Choice>
        <mc:Fallback xmlns="">
          <p:sp>
            <p:nvSpPr>
              <p:cNvPr id="7" name="Rectangle 6">
                <a:extLst>
                  <a:ext uri="{FF2B5EF4-FFF2-40B4-BE49-F238E27FC236}">
                    <a16:creationId xmlns:a16="http://schemas.microsoft.com/office/drawing/2014/main" id="{C6117544-D8F2-4F69-AD13-852EA30BDCAC}"/>
                  </a:ext>
                </a:extLst>
              </p:cNvPr>
              <p:cNvSpPr>
                <a:spLocks noRot="1" noChangeAspect="1" noMove="1" noResize="1" noEditPoints="1" noAdjustHandles="1" noChangeArrowheads="1" noChangeShapeType="1" noTextEdit="1"/>
              </p:cNvSpPr>
              <p:nvPr/>
            </p:nvSpPr>
            <p:spPr>
              <a:xfrm>
                <a:off x="6876677" y="365125"/>
                <a:ext cx="4477123" cy="694614"/>
              </a:xfrm>
              <a:prstGeom prst="rect">
                <a:avLst/>
              </a:prstGeom>
              <a:blipFill>
                <a:blip r:embed="rId2"/>
                <a:stretch>
                  <a:fillRect/>
                </a:stretch>
              </a:blipFill>
              <a:ln>
                <a:solidFill>
                  <a:schemeClr val="accent1"/>
                </a:solidFill>
              </a:ln>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1398F72D-661A-4EDA-B03C-7B3C4617EAB2}"/>
                  </a:ext>
                </a:extLst>
              </p:cNvPr>
              <p:cNvSpPr/>
              <p:nvPr/>
            </p:nvSpPr>
            <p:spPr>
              <a:xfrm>
                <a:off x="4093336" y="2025441"/>
                <a:ext cx="4005327" cy="676660"/>
              </a:xfrm>
              <a:prstGeom prst="rect">
                <a:avLst/>
              </a:prstGeom>
              <a:solidFill>
                <a:srgbClr val="FFFF00"/>
              </a:solidFill>
              <a:ln>
                <a:solidFill>
                  <a:schemeClr val="accent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f>
                        <m:fPr>
                          <m:ctrlPr>
                            <a:rPr lang="ro-RO" i="1">
                              <a:latin typeface="Cambria Math" panose="02040503050406030204" pitchFamily="18" charset="0"/>
                            </a:rPr>
                          </m:ctrlPr>
                        </m:fPr>
                        <m:num>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𝑧</m:t>
                                  </m:r>
                                </m:e>
                                <m:sub>
                                  <m:r>
                                    <a:rPr lang="ro-RO" i="0">
                                      <a:latin typeface="Cambria Math" panose="02040503050406030204" pitchFamily="18" charset="0"/>
                                    </a:rPr>
                                    <m:t>1</m:t>
                                  </m:r>
                                </m:sub>
                              </m:sSub>
                            </m:e>
                          </m:d>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𝑧</m:t>
                                  </m:r>
                                </m:e>
                                <m:sub>
                                  <m:r>
                                    <a:rPr lang="ro-RO" i="0">
                                      <a:latin typeface="Cambria Math" panose="02040503050406030204" pitchFamily="18" charset="0"/>
                                    </a:rPr>
                                    <m:t>2</m:t>
                                  </m:r>
                                </m:sub>
                              </m:sSub>
                            </m:e>
                          </m:d>
                          <m:r>
                            <a:rPr lang="ro-RO" i="0">
                              <a:latin typeface="Cambria Math" panose="02040503050406030204" pitchFamily="18" charset="0"/>
                            </a:rPr>
                            <m:t>…</m:t>
                          </m:r>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𝑧</m:t>
                                  </m:r>
                                </m:e>
                                <m:sub>
                                  <m:r>
                                    <a:rPr lang="ro-RO" i="1">
                                      <a:latin typeface="Cambria Math" panose="02040503050406030204" pitchFamily="18" charset="0"/>
                                    </a:rPr>
                                    <m:t>𝑚</m:t>
                                  </m:r>
                                </m:sub>
                              </m:sSub>
                            </m:e>
                          </m:d>
                        </m:num>
                        <m:den>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𝑝</m:t>
                                  </m:r>
                                </m:e>
                                <m:sub>
                                  <m:r>
                                    <a:rPr lang="ro-RO" i="0">
                                      <a:latin typeface="Cambria Math" panose="02040503050406030204" pitchFamily="18" charset="0"/>
                                    </a:rPr>
                                    <m:t>1</m:t>
                                  </m:r>
                                </m:sub>
                              </m:sSub>
                            </m:e>
                          </m:d>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𝑝</m:t>
                                  </m:r>
                                </m:e>
                                <m:sub>
                                  <m:r>
                                    <a:rPr lang="ro-RO" i="0">
                                      <a:latin typeface="Cambria Math" panose="02040503050406030204" pitchFamily="18" charset="0"/>
                                    </a:rPr>
                                    <m:t>2</m:t>
                                  </m:r>
                                </m:sub>
                              </m:sSub>
                            </m:e>
                          </m:d>
                          <m:r>
                            <a:rPr lang="ro-RO" i="0">
                              <a:latin typeface="Cambria Math" panose="02040503050406030204" pitchFamily="18" charset="0"/>
                            </a:rPr>
                            <m:t>…</m:t>
                          </m:r>
                          <m:d>
                            <m:dPr>
                              <m:ctrlPr>
                                <a:rPr lang="ro-RO" i="1">
                                  <a:latin typeface="Cambria Math" panose="02040503050406030204" pitchFamily="18" charset="0"/>
                                </a:rPr>
                              </m:ctrlPr>
                            </m:dPr>
                            <m:e>
                              <m:r>
                                <a:rPr lang="ro-RO" i="1">
                                  <a:latin typeface="Cambria Math" panose="02040503050406030204" pitchFamily="18" charset="0"/>
                                </a:rPr>
                                <m:t>𝑠</m:t>
                              </m:r>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𝑝</m:t>
                                  </m:r>
                                </m:e>
                                <m:sub>
                                  <m:r>
                                    <a:rPr lang="ro-RO" i="1">
                                      <a:latin typeface="Cambria Math" panose="02040503050406030204" pitchFamily="18" charset="0"/>
                                    </a:rPr>
                                    <m:t>𝑛</m:t>
                                  </m:r>
                                </m:sub>
                              </m:sSub>
                            </m:e>
                          </m:d>
                        </m:den>
                      </m:f>
                    </m:oMath>
                  </m:oMathPara>
                </a14:m>
                <a:endParaRPr lang="ro-RO"/>
              </a:p>
            </p:txBody>
          </p:sp>
        </mc:Choice>
        <mc:Fallback xmlns="">
          <p:sp>
            <p:nvSpPr>
              <p:cNvPr id="8" name="Rectangle 7">
                <a:extLst>
                  <a:ext uri="{FF2B5EF4-FFF2-40B4-BE49-F238E27FC236}">
                    <a16:creationId xmlns:a16="http://schemas.microsoft.com/office/drawing/2014/main" id="{1398F72D-661A-4EDA-B03C-7B3C4617EAB2}"/>
                  </a:ext>
                </a:extLst>
              </p:cNvPr>
              <p:cNvSpPr>
                <a:spLocks noRot="1" noChangeAspect="1" noMove="1" noResize="1" noEditPoints="1" noAdjustHandles="1" noChangeArrowheads="1" noChangeShapeType="1" noTextEdit="1"/>
              </p:cNvSpPr>
              <p:nvPr/>
            </p:nvSpPr>
            <p:spPr>
              <a:xfrm>
                <a:off x="4093336" y="2025441"/>
                <a:ext cx="4005327" cy="676660"/>
              </a:xfrm>
              <a:prstGeom prst="rect">
                <a:avLst/>
              </a:prstGeom>
              <a:blipFill>
                <a:blip r:embed="rId3"/>
                <a:stretch>
                  <a:fillRect/>
                </a:stretch>
              </a:blipFill>
              <a:ln>
                <a:solidFill>
                  <a:schemeClr val="accent1"/>
                </a:solidFill>
              </a:ln>
            </p:spPr>
            <p:txBody>
              <a:bodyPr/>
              <a:lstStyle/>
              <a:p>
                <a:r>
                  <a:rPr lang="ro-RO">
                    <a:noFill/>
                  </a:rPr>
                  <a:t> </a:t>
                </a:r>
              </a:p>
            </p:txBody>
          </p:sp>
        </mc:Fallback>
      </mc:AlternateContent>
    </p:spTree>
    <p:extLst>
      <p:ext uri="{BB962C8B-B14F-4D97-AF65-F5344CB8AC3E}">
        <p14:creationId xmlns:p14="http://schemas.microsoft.com/office/powerpoint/2010/main" val="261372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Funcția de transfer</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Rădăcinile pot fi reale sau complexe.</a:t>
            </a:r>
            <a:endParaRPr lang="ro-RO"/>
          </a:p>
          <a:p>
            <a:r>
              <a:rPr lang="en-US"/>
              <a:t>Când zerourile sau polii sunt complecși, acestea</a:t>
            </a:r>
            <a:r>
              <a:rPr lang="ro-RO"/>
              <a:t>/aceștia</a:t>
            </a:r>
            <a:r>
              <a:rPr lang="en-US"/>
              <a:t> apar în perechi conjugate. </a:t>
            </a:r>
            <a:endParaRPr lang="ro-RO"/>
          </a:p>
          <a:p>
            <a:r>
              <a:rPr lang="en-US"/>
              <a:t>De exemplu, dacă </a:t>
            </a:r>
            <a:r>
              <a:rPr lang="en-US" i="1"/>
              <a:t>p</a:t>
            </a:r>
            <a:r>
              <a:rPr lang="en-US" i="1" baseline="-25000"/>
              <a:t>k</a:t>
            </a:r>
            <a:r>
              <a:rPr lang="en-US"/>
              <a:t>=</a:t>
            </a:r>
            <a:r>
              <a:rPr lang="en-US" i="1"/>
              <a:t>σ</a:t>
            </a:r>
            <a:r>
              <a:rPr lang="en-US" i="1" baseline="-25000"/>
              <a:t>k</a:t>
            </a:r>
            <a:r>
              <a:rPr lang="en-US"/>
              <a:t>+</a:t>
            </a:r>
            <a:r>
              <a:rPr lang="en-US" i="1"/>
              <a:t>jω</a:t>
            </a:r>
            <a:r>
              <a:rPr lang="en-US" i="1" baseline="-25000"/>
              <a:t>k</a:t>
            </a:r>
            <a:r>
              <a:rPr lang="en-US"/>
              <a:t> este un pol, atunci </a:t>
            </a:r>
            <a:r>
              <a:rPr lang="en-US" i="1"/>
              <a:t>p</a:t>
            </a:r>
            <a:r>
              <a:rPr lang="en-US" i="1" baseline="-25000"/>
              <a:t>k</a:t>
            </a:r>
            <a:r>
              <a:rPr lang="en-US" baseline="30000"/>
              <a:t>∗</a:t>
            </a:r>
            <a:r>
              <a:rPr lang="en-US"/>
              <a:t>=</a:t>
            </a:r>
            <a:r>
              <a:rPr lang="en-US" i="1"/>
              <a:t>σ</a:t>
            </a:r>
            <a:r>
              <a:rPr lang="en-US" i="1" baseline="-25000"/>
              <a:t>k</a:t>
            </a:r>
            <a:r>
              <a:rPr lang="en-US"/>
              <a:t>-</a:t>
            </a:r>
            <a:r>
              <a:rPr lang="en-US" i="1"/>
              <a:t>jω</a:t>
            </a:r>
            <a:r>
              <a:rPr lang="en-US" i="1" baseline="-25000"/>
              <a:t>k</a:t>
            </a:r>
            <a:r>
              <a:rPr lang="en-US"/>
              <a:t> este de asemenea un pol. </a:t>
            </a:r>
            <a:endParaRPr lang="ro-RO"/>
          </a:p>
          <a:p>
            <a:r>
              <a:rPr lang="en-US"/>
              <a:t>Rădăcinile sunt vizualizate în mod convenabil ca puncte în </a:t>
            </a:r>
            <a:r>
              <a:rPr lang="en-US" i="1"/>
              <a:t>planul complex</a:t>
            </a:r>
            <a:r>
              <a:rPr lang="en-US"/>
              <a:t> sau </a:t>
            </a:r>
            <a:r>
              <a:rPr lang="en-US" i="1"/>
              <a:t>planul s</a:t>
            </a:r>
            <a:r>
              <a:rPr lang="en-US"/>
              <a:t>: </a:t>
            </a:r>
            <a:r>
              <a:rPr lang="en-US" i="1"/>
              <a:t>σ</a:t>
            </a:r>
            <a:r>
              <a:rPr lang="en-US" i="1" baseline="-25000"/>
              <a:t>k</a:t>
            </a:r>
            <a:r>
              <a:rPr lang="en-US"/>
              <a:t> este reprezentat pe axa orizontală sau reală, care este calibrată în neperi pe secundă (Np/s); </a:t>
            </a:r>
            <a:r>
              <a:rPr lang="en-US" i="1"/>
              <a:t>ω</a:t>
            </a:r>
            <a:r>
              <a:rPr lang="en-US" i="1" baseline="-25000"/>
              <a:t>k</a:t>
            </a:r>
            <a:r>
              <a:rPr lang="en-US"/>
              <a:t> este reprezentat pe axa verticală, sau imaginară, care este calibrată în radiani pe secundă (rad/s).</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16</a:t>
            </a:fld>
            <a:endParaRPr lang="ro-RO"/>
          </a:p>
        </p:txBody>
      </p:sp>
    </p:spTree>
    <p:extLst>
      <p:ext uri="{BB962C8B-B14F-4D97-AF65-F5344CB8AC3E}">
        <p14:creationId xmlns:p14="http://schemas.microsoft.com/office/powerpoint/2010/main" val="2587521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Observație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Neperul este unitate de măsură a nivelului de transmisiune al unui semnal electric sau acustic, exprimat ca logaritm natural al unui raport al valorilor de interes </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17</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D051A4D-C235-4FDB-8A2E-8D4A79070747}"/>
                  </a:ext>
                </a:extLst>
              </p:cNvPr>
              <p:cNvSpPr txBox="1"/>
              <p:nvPr/>
            </p:nvSpPr>
            <p:spPr>
              <a:xfrm>
                <a:off x="4337537" y="3172119"/>
                <a:ext cx="3516925" cy="6929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𝐿</m:t>
                          </m:r>
                        </m:e>
                        <m:sub>
                          <m:r>
                            <a:rPr lang="ro-RO" sz="2400" b="0" i="1" smtClean="0">
                              <a:latin typeface="Cambria Math" panose="02040503050406030204" pitchFamily="18" charset="0"/>
                            </a:rPr>
                            <m:t>𝑁𝑝</m:t>
                          </m:r>
                        </m:sub>
                      </m:sSub>
                      <m:r>
                        <a:rPr lang="ro-RO" sz="2400" b="0" i="1" smtClean="0">
                          <a:latin typeface="Cambria Math" panose="02040503050406030204" pitchFamily="18" charset="0"/>
                        </a:rPr>
                        <m:t>=</m:t>
                      </m:r>
                      <m:r>
                        <a:rPr lang="ro-RO" sz="2400" b="0" i="1" smtClean="0">
                          <a:latin typeface="Cambria Math" panose="02040503050406030204" pitchFamily="18" charset="0"/>
                        </a:rPr>
                        <m:t>𝑙𝑛</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1</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2</m:t>
                              </m:r>
                            </m:sub>
                          </m:sSub>
                        </m:den>
                      </m:f>
                      <m:r>
                        <a:rPr lang="ro-RO" sz="2400" b="0" i="1" smtClean="0">
                          <a:latin typeface="Cambria Math" panose="02040503050406030204" pitchFamily="18" charset="0"/>
                        </a:rPr>
                        <m:t>=</m:t>
                      </m:r>
                      <m:r>
                        <a:rPr lang="ro-RO" sz="2400" b="0" i="1" smtClean="0">
                          <a:latin typeface="Cambria Math" panose="02040503050406030204" pitchFamily="18" charset="0"/>
                        </a:rPr>
                        <m:t>𝑙𝑛</m:t>
                      </m:r>
                      <m:sSub>
                        <m:sSubPr>
                          <m:ctrlPr>
                            <a:rPr lang="ro-RO" sz="2400" i="1">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1</m:t>
                          </m:r>
                        </m:sub>
                      </m:sSub>
                      <m:r>
                        <a:rPr lang="ro-RO" sz="2400" b="0" i="0" smtClean="0">
                          <a:latin typeface="Cambria Math" panose="02040503050406030204" pitchFamily="18" charset="0"/>
                        </a:rPr>
                        <m:t>−</m:t>
                      </m:r>
                      <m:r>
                        <a:rPr lang="ro-RO" sz="2400" b="0" i="1" smtClean="0">
                          <a:latin typeface="Cambria Math" panose="02040503050406030204" pitchFamily="18" charset="0"/>
                        </a:rPr>
                        <m:t>𝑙𝑛</m:t>
                      </m:r>
                      <m:sSub>
                        <m:sSubPr>
                          <m:ctrlPr>
                            <a:rPr lang="ro-RO" sz="2400" i="1">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2</m:t>
                          </m:r>
                        </m:sub>
                      </m:sSub>
                    </m:oMath>
                  </m:oMathPara>
                </a14:m>
                <a:endParaRPr lang="ro-RO" sz="2400" i="1"/>
              </a:p>
            </p:txBody>
          </p:sp>
        </mc:Choice>
        <mc:Fallback xmlns="">
          <p:sp>
            <p:nvSpPr>
              <p:cNvPr id="8" name="TextBox 7">
                <a:extLst>
                  <a:ext uri="{FF2B5EF4-FFF2-40B4-BE49-F238E27FC236}">
                    <a16:creationId xmlns:a16="http://schemas.microsoft.com/office/drawing/2014/main" id="{2D051A4D-C235-4FDB-8A2E-8D4A79070747}"/>
                  </a:ext>
                </a:extLst>
              </p:cNvPr>
              <p:cNvSpPr txBox="1">
                <a:spLocks noRot="1" noChangeAspect="1" noMove="1" noResize="1" noEditPoints="1" noAdjustHandles="1" noChangeArrowheads="1" noChangeShapeType="1" noTextEdit="1"/>
              </p:cNvSpPr>
              <p:nvPr/>
            </p:nvSpPr>
            <p:spPr>
              <a:xfrm>
                <a:off x="4337537" y="3172119"/>
                <a:ext cx="3516925" cy="692947"/>
              </a:xfrm>
              <a:prstGeom prst="rect">
                <a:avLst/>
              </a:prstGeom>
              <a:blipFill>
                <a:blip r:embed="rId2"/>
                <a:stretch>
                  <a:fillRect/>
                </a:stretch>
              </a:blipFill>
            </p:spPr>
            <p:txBody>
              <a:bodyPr/>
              <a:lstStyle/>
              <a:p>
                <a:r>
                  <a:rPr lang="ro-RO">
                    <a:noFill/>
                  </a:rPr>
                  <a:t> </a:t>
                </a:r>
              </a:p>
            </p:txBody>
          </p:sp>
        </mc:Fallback>
      </mc:AlternateContent>
      <p:pic>
        <p:nvPicPr>
          <p:cNvPr id="9" name="Picture 8">
            <a:extLst>
              <a:ext uri="{FF2B5EF4-FFF2-40B4-BE49-F238E27FC236}">
                <a16:creationId xmlns:a16="http://schemas.microsoft.com/office/drawing/2014/main" id="{5756B08E-C633-4A11-B00B-EA1D772BB8F8}"/>
              </a:ext>
            </a:extLst>
          </p:cNvPr>
          <p:cNvPicPr>
            <a:picLocks noChangeAspect="1"/>
          </p:cNvPicPr>
          <p:nvPr/>
        </p:nvPicPr>
        <p:blipFill>
          <a:blip r:embed="rId3"/>
          <a:stretch>
            <a:fillRect/>
          </a:stretch>
        </p:blipFill>
        <p:spPr>
          <a:xfrm>
            <a:off x="1173232" y="4308117"/>
            <a:ext cx="2865368" cy="259102"/>
          </a:xfrm>
          <a:prstGeom prst="rect">
            <a:avLst/>
          </a:prstGeom>
        </p:spPr>
      </p:pic>
      <p:pic>
        <p:nvPicPr>
          <p:cNvPr id="10" name="Picture 9">
            <a:extLst>
              <a:ext uri="{FF2B5EF4-FFF2-40B4-BE49-F238E27FC236}">
                <a16:creationId xmlns:a16="http://schemas.microsoft.com/office/drawing/2014/main" id="{EB0D599B-93E4-469F-90FC-02F396EAE2D6}"/>
              </a:ext>
            </a:extLst>
          </p:cNvPr>
          <p:cNvPicPr>
            <a:picLocks noChangeAspect="1"/>
          </p:cNvPicPr>
          <p:nvPr/>
        </p:nvPicPr>
        <p:blipFill>
          <a:blip r:embed="rId4"/>
          <a:stretch>
            <a:fillRect/>
          </a:stretch>
        </p:blipFill>
        <p:spPr>
          <a:xfrm>
            <a:off x="1173232" y="4852273"/>
            <a:ext cx="2827265" cy="396274"/>
          </a:xfrm>
          <a:prstGeom prst="rect">
            <a:avLst/>
          </a:prstGeom>
        </p:spPr>
      </p:pic>
    </p:spTree>
    <p:extLst>
      <p:ext uri="{BB962C8B-B14F-4D97-AF65-F5344CB8AC3E}">
        <p14:creationId xmlns:p14="http://schemas.microsoft.com/office/powerpoint/2010/main" val="2810767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normAutofit lnSpcReduction="10000"/>
              </a:bodyPr>
              <a:lstStyle/>
              <a:p>
                <a:r>
                  <a:rPr lang="en-US"/>
                  <a:t>Pentru a reprezenta grafic răspunsul în frecvență al unui filtru, trebuie să găsim analitic </a:t>
                </a:r>
                <a:r>
                  <a:rPr lang="en-US" i="1"/>
                  <a:t>H</a:t>
                </a:r>
                <a:r>
                  <a:rPr lang="en-US"/>
                  <a:t>(</a:t>
                </a:r>
                <a:r>
                  <a:rPr lang="en-US" i="1"/>
                  <a:t>s</a:t>
                </a:r>
                <a:r>
                  <a:rPr lang="en-US"/>
                  <a:t>), apoi să reprezentăm grafic modulul |</a:t>
                </a:r>
                <a:r>
                  <a:rPr lang="en-US" i="1"/>
                  <a:t>H</a:t>
                </a:r>
                <a:r>
                  <a:rPr lang="en-US"/>
                  <a:t>(</a:t>
                </a:r>
                <a:r>
                  <a:rPr lang="en-US" i="1"/>
                  <a:t>jω</a:t>
                </a:r>
                <a:r>
                  <a:rPr lang="en-US"/>
                  <a:t>)| și faza </a:t>
                </a:r>
                <a14:m>
                  <m:oMath xmlns:m="http://schemas.openxmlformats.org/officeDocument/2006/math">
                    <m:r>
                      <a:rPr lang="en-US" i="1">
                        <a:latin typeface="Cambria Math" panose="02040503050406030204" pitchFamily="18" charset="0"/>
                      </a:rPr>
                      <m:t>∢</m:t>
                    </m:r>
                  </m:oMath>
                </a14:m>
                <a:r>
                  <a:rPr lang="en-US" i="1"/>
                  <a:t>H</a:t>
                </a:r>
                <a:r>
                  <a:rPr lang="en-US"/>
                  <a:t>(</a:t>
                </a:r>
                <a:r>
                  <a:rPr lang="en-US" i="1"/>
                  <a:t>jω</a:t>
                </a:r>
                <a:r>
                  <a:rPr lang="en-US"/>
                  <a:t>) în funcție de </a:t>
                </a:r>
                <a:r>
                  <a:rPr lang="en-US" i="1"/>
                  <a:t>ω</a:t>
                </a:r>
                <a:r>
                  <a:rPr lang="en-US"/>
                  <a:t> (sau </a:t>
                </a:r>
                <a:r>
                  <a:rPr lang="en-US" i="1"/>
                  <a:t>f</a:t>
                </a:r>
                <a:r>
                  <a:rPr lang="en-US"/>
                  <a:t>). Aceste reprezentări grafice denumite </a:t>
                </a:r>
                <a:r>
                  <a:rPr lang="en-US" b="1"/>
                  <a:t>caracteristici Bode</a:t>
                </a:r>
                <a:r>
                  <a:rPr lang="en-US"/>
                  <a:t>, pot fi generate manual sau utilizând PSpice.</a:t>
                </a:r>
                <a:endParaRPr lang="ro-RO"/>
              </a:p>
              <a:p>
                <a:r>
                  <a:rPr lang="en-US"/>
                  <a:t>Invers, având funcția de transfer </a:t>
                </a:r>
                <a:r>
                  <a:rPr lang="en-US" i="1"/>
                  <a:t>H</a:t>
                </a:r>
                <a:r>
                  <a:rPr lang="en-US"/>
                  <a:t>(</a:t>
                </a:r>
                <a:r>
                  <a:rPr lang="en-US" i="1"/>
                  <a:t>j</a:t>
                </a:r>
                <a:r>
                  <a:rPr lang="en-US" i="1">
                    <a:sym typeface="Symbol" panose="05050102010706020507" pitchFamily="18" charset="2"/>
                  </a:rPr>
                  <a:t></a:t>
                </a:r>
                <a:r>
                  <a:rPr lang="en-US"/>
                  <a:t>), putem face înlocuirea </a:t>
                </a:r>
                <a:r>
                  <a:rPr lang="en-US" i="1"/>
                  <a:t>jω</a:t>
                </a:r>
                <a:r>
                  <a:rPr lang="en-US"/>
                  <a:t> → </a:t>
                </a:r>
                <a:r>
                  <a:rPr lang="en-US" i="1"/>
                  <a:t>s</a:t>
                </a:r>
                <a:r>
                  <a:rPr lang="en-US"/>
                  <a:t> pentru a obține </a:t>
                </a:r>
                <a:r>
                  <a:rPr lang="en-US" i="1"/>
                  <a:t>H</a:t>
                </a:r>
                <a:r>
                  <a:rPr lang="en-US"/>
                  <a:t>(</a:t>
                </a:r>
                <a:r>
                  <a:rPr lang="en-US" i="1"/>
                  <a:t>s</a:t>
                </a:r>
                <a:r>
                  <a:rPr lang="en-US"/>
                  <a:t>), îi găsim rădăcinile și construim diagrama pol-zero.</a:t>
                </a:r>
                <a:endParaRPr lang="ro-RO"/>
              </a:p>
              <a:p>
                <a:r>
                  <a:rPr lang="en-US"/>
                  <a:t>În mod alternativ, </a:t>
                </a:r>
                <a:r>
                  <a:rPr lang="en-US" i="1"/>
                  <a:t>H</a:t>
                </a:r>
                <a:r>
                  <a:rPr lang="en-US"/>
                  <a:t>(</a:t>
                </a:r>
                <a:r>
                  <a:rPr lang="en-US" i="1"/>
                  <a:t>jω</a:t>
                </a:r>
                <a:r>
                  <a:rPr lang="en-US"/>
                  <a:t>) ne poate fi dat, fie analitic, fie în formă grafică sau în termeni de specificații ale filtrului și ni se poate cere să proiectăm un circuit care implementează această funcție.</a:t>
                </a:r>
                <a:endParaRPr lang="ro-RO"/>
              </a:p>
            </p:txBody>
          </p:sp>
        </mc:Choice>
        <mc:Fallback xmlns="">
          <p:sp>
            <p:nvSpPr>
              <p:cNvPr id="3" name="Content Placeholder 2">
                <a:extLst>
                  <a:ext uri="{FF2B5EF4-FFF2-40B4-BE49-F238E27FC236}">
                    <a16:creationId xmlns:a16="http://schemas.microsoft.com/office/drawing/2014/main" id="{092C8F5B-1E6C-4CAB-93DD-1A947ECCA6D3}"/>
                  </a:ext>
                </a:extLst>
              </p:cNvPr>
              <p:cNvSpPr>
                <a:spLocks noGrp="1" noRot="1" noChangeAspect="1" noMove="1" noResize="1" noEditPoints="1" noAdjustHandles="1" noChangeArrowheads="1" noChangeShapeType="1" noTextEdit="1"/>
              </p:cNvSpPr>
              <p:nvPr>
                <p:ph idx="1"/>
              </p:nvPr>
            </p:nvSpPr>
            <p:spPr>
              <a:blipFill>
                <a:blip r:embed="rId2"/>
                <a:stretch>
                  <a:fillRect l="-1043" t="-3081" r="-1913"/>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18</a:t>
            </a:fld>
            <a:endParaRPr lang="ro-RO"/>
          </a:p>
        </p:txBody>
      </p:sp>
    </p:spTree>
    <p:extLst>
      <p:ext uri="{BB962C8B-B14F-4D97-AF65-F5344CB8AC3E}">
        <p14:creationId xmlns:p14="http://schemas.microsoft.com/office/powerpoint/2010/main" val="98937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Circuitul de diferențiere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Schema și caracteristica de amplitudine</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19</a:t>
            </a:fld>
            <a:endParaRPr lang="ro-RO"/>
          </a:p>
        </p:txBody>
      </p:sp>
      <p:pic>
        <p:nvPicPr>
          <p:cNvPr id="7" name="Picture 6">
            <a:extLst>
              <a:ext uri="{FF2B5EF4-FFF2-40B4-BE49-F238E27FC236}">
                <a16:creationId xmlns:a16="http://schemas.microsoft.com/office/drawing/2014/main" id="{6B3905BE-1E0A-405B-B56C-27447FE26E21}"/>
              </a:ext>
            </a:extLst>
          </p:cNvPr>
          <p:cNvPicPr>
            <a:picLocks noChangeAspect="1"/>
          </p:cNvPicPr>
          <p:nvPr/>
        </p:nvPicPr>
        <p:blipFill>
          <a:blip r:embed="rId2"/>
          <a:stretch>
            <a:fillRect/>
          </a:stretch>
        </p:blipFill>
        <p:spPr>
          <a:xfrm>
            <a:off x="392430" y="2405380"/>
            <a:ext cx="5703570" cy="2400300"/>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C15155B2-5BBA-4F74-B0E2-78631F42A3BB}"/>
                  </a:ext>
                </a:extLst>
              </p:cNvPr>
              <p:cNvSpPr/>
              <p:nvPr/>
            </p:nvSpPr>
            <p:spPr>
              <a:xfrm>
                <a:off x="7267130" y="2076508"/>
                <a:ext cx="3006913" cy="6580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smtClean="0">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num>
                        <m:den>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den>
                      </m:f>
                      <m:r>
                        <a:rPr lang="ro-RO" i="1">
                          <a:latin typeface="Cambria Math" panose="02040503050406030204" pitchFamily="18" charset="0"/>
                        </a:rPr>
                        <m:t>=</m:t>
                      </m:r>
                      <m:r>
                        <a:rPr lang="ro-RO" b="0" i="1" smtClean="0">
                          <a:latin typeface="Cambria Math" panose="02040503050406030204" pitchFamily="18" charset="0"/>
                        </a:rPr>
                        <m:t>−</m:t>
                      </m:r>
                      <m:f>
                        <m:fPr>
                          <m:ctrlPr>
                            <a:rPr lang="ro-RO" b="0" i="1" smtClean="0">
                              <a:latin typeface="Cambria Math" panose="02040503050406030204" pitchFamily="18" charset="0"/>
                            </a:rPr>
                          </m:ctrlPr>
                        </m:fPr>
                        <m:num>
                          <m:r>
                            <a:rPr lang="ro-RO" b="0" i="1" smtClean="0">
                              <a:latin typeface="Cambria Math" panose="02040503050406030204" pitchFamily="18" charset="0"/>
                            </a:rPr>
                            <m:t>𝑅</m:t>
                          </m:r>
                        </m:num>
                        <m:den>
                          <m:sSub>
                            <m:sSubPr>
                              <m:ctrlPr>
                                <a:rPr lang="ro-RO" b="0" i="1" smtClean="0">
                                  <a:latin typeface="Cambria Math" panose="02040503050406030204" pitchFamily="18" charset="0"/>
                                </a:rPr>
                              </m:ctrlPr>
                            </m:sSubPr>
                            <m:e>
                              <m:r>
                                <a:rPr lang="ro-RO" b="0" i="1" smtClean="0">
                                  <a:latin typeface="Cambria Math" panose="02040503050406030204" pitchFamily="18" charset="0"/>
                                </a:rPr>
                                <m:t>𝑍</m:t>
                              </m:r>
                            </m:e>
                            <m:sub>
                              <m:r>
                                <a:rPr lang="ro-RO" b="0" i="1" smtClean="0">
                                  <a:latin typeface="Cambria Math" panose="02040503050406030204" pitchFamily="18" charset="0"/>
                                </a:rPr>
                                <m:t>𝐶</m:t>
                              </m:r>
                            </m:sub>
                          </m:sSub>
                        </m:den>
                      </m:f>
                      <m:r>
                        <a:rPr lang="ro-RO" b="0" i="0" smtClean="0">
                          <a:latin typeface="Cambria Math" panose="02040503050406030204" pitchFamily="18" charset="0"/>
                        </a:rPr>
                        <m:t>=−</m:t>
                      </m:r>
                      <m:f>
                        <m:fPr>
                          <m:ctrlPr>
                            <a:rPr lang="ro-RO" b="0" i="1" smtClean="0">
                              <a:latin typeface="Cambria Math" panose="02040503050406030204" pitchFamily="18" charset="0"/>
                            </a:rPr>
                          </m:ctrlPr>
                        </m:fPr>
                        <m:num>
                          <m:r>
                            <a:rPr lang="ro-RO" b="0" i="1" smtClean="0">
                              <a:latin typeface="Cambria Math" panose="02040503050406030204" pitchFamily="18" charset="0"/>
                            </a:rPr>
                            <m:t>𝑅</m:t>
                          </m:r>
                        </m:num>
                        <m:den>
                          <m:f>
                            <m:fPr>
                              <m:type m:val="lin"/>
                              <m:ctrlPr>
                                <a:rPr lang="ro-RO" b="0" i="1" smtClean="0">
                                  <a:latin typeface="Cambria Math" panose="02040503050406030204" pitchFamily="18" charset="0"/>
                                </a:rPr>
                              </m:ctrlPr>
                            </m:fPr>
                            <m:num>
                              <m:r>
                                <a:rPr lang="ro-RO" b="0" i="1" smtClean="0">
                                  <a:latin typeface="Cambria Math" panose="02040503050406030204" pitchFamily="18" charset="0"/>
                                </a:rPr>
                                <m:t>1</m:t>
                              </m:r>
                            </m:num>
                            <m:den>
                              <m:r>
                                <a:rPr lang="ro-RO" b="0" i="1" smtClean="0">
                                  <a:latin typeface="Cambria Math" panose="02040503050406030204" pitchFamily="18" charset="0"/>
                                </a:rPr>
                                <m:t>𝑠𝐶</m:t>
                              </m:r>
                            </m:den>
                          </m:f>
                        </m:den>
                      </m:f>
                    </m:oMath>
                  </m:oMathPara>
                </a14:m>
                <a:endParaRPr lang="ro-RO"/>
              </a:p>
            </p:txBody>
          </p:sp>
        </mc:Choice>
        <mc:Fallback xmlns="">
          <p:sp>
            <p:nvSpPr>
              <p:cNvPr id="8" name="Rectangle 7">
                <a:extLst>
                  <a:ext uri="{FF2B5EF4-FFF2-40B4-BE49-F238E27FC236}">
                    <a16:creationId xmlns:a16="http://schemas.microsoft.com/office/drawing/2014/main" id="{C15155B2-5BBA-4F74-B0E2-78631F42A3BB}"/>
                  </a:ext>
                </a:extLst>
              </p:cNvPr>
              <p:cNvSpPr>
                <a:spLocks noRot="1" noChangeAspect="1" noMove="1" noResize="1" noEditPoints="1" noAdjustHandles="1" noChangeArrowheads="1" noChangeShapeType="1" noTextEdit="1"/>
              </p:cNvSpPr>
              <p:nvPr/>
            </p:nvSpPr>
            <p:spPr>
              <a:xfrm>
                <a:off x="7267130" y="2076508"/>
                <a:ext cx="3006913" cy="658001"/>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F0DAD5C-819B-4930-955E-4C4D62ECD010}"/>
                  </a:ext>
                </a:extLst>
              </p:cNvPr>
              <p:cNvSpPr/>
              <p:nvPr/>
            </p:nvSpPr>
            <p:spPr>
              <a:xfrm>
                <a:off x="7267130" y="2869446"/>
                <a:ext cx="158831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r>
                        <a:rPr lang="ro-RO" i="1">
                          <a:latin typeface="Cambria Math" panose="02040503050406030204" pitchFamily="18" charset="0"/>
                        </a:rPr>
                        <m:t>𝑅𝐶𝑠</m:t>
                      </m:r>
                    </m:oMath>
                  </m:oMathPara>
                </a14:m>
                <a:endParaRPr lang="ro-RO"/>
              </a:p>
            </p:txBody>
          </p:sp>
        </mc:Choice>
        <mc:Fallback xmlns="">
          <p:sp>
            <p:nvSpPr>
              <p:cNvPr id="9" name="Rectangle 8">
                <a:extLst>
                  <a:ext uri="{FF2B5EF4-FFF2-40B4-BE49-F238E27FC236}">
                    <a16:creationId xmlns:a16="http://schemas.microsoft.com/office/drawing/2014/main" id="{9F0DAD5C-819B-4930-955E-4C4D62ECD010}"/>
                  </a:ext>
                </a:extLst>
              </p:cNvPr>
              <p:cNvSpPr>
                <a:spLocks noRot="1" noChangeAspect="1" noMove="1" noResize="1" noEditPoints="1" noAdjustHandles="1" noChangeArrowheads="1" noChangeShapeType="1" noTextEdit="1"/>
              </p:cNvSpPr>
              <p:nvPr/>
            </p:nvSpPr>
            <p:spPr>
              <a:xfrm>
                <a:off x="7267130" y="2869446"/>
                <a:ext cx="1588319" cy="369332"/>
              </a:xfrm>
              <a:prstGeom prst="rect">
                <a:avLst/>
              </a:prstGeom>
              <a:blipFill>
                <a:blip r:embed="rId4"/>
                <a:stretch>
                  <a:fillRect/>
                </a:stretch>
              </a:blipFill>
            </p:spPr>
            <p:txBody>
              <a:bodyPr/>
              <a:lstStyle/>
              <a:p>
                <a:r>
                  <a:rPr lang="ro-RO">
                    <a:noFill/>
                  </a:rPr>
                  <a:t> </a:t>
                </a:r>
              </a:p>
            </p:txBody>
          </p:sp>
        </mc:Fallback>
      </mc:AlternateContent>
      <p:sp>
        <p:nvSpPr>
          <p:cNvPr id="10" name="Rectangle 9">
            <a:extLst>
              <a:ext uri="{FF2B5EF4-FFF2-40B4-BE49-F238E27FC236}">
                <a16:creationId xmlns:a16="http://schemas.microsoft.com/office/drawing/2014/main" id="{A6E70D50-F6DE-4022-B6BA-7375D5083740}"/>
              </a:ext>
            </a:extLst>
          </p:cNvPr>
          <p:cNvSpPr/>
          <p:nvPr/>
        </p:nvSpPr>
        <p:spPr>
          <a:xfrm>
            <a:off x="6610350" y="3745488"/>
            <a:ext cx="5189220" cy="646331"/>
          </a:xfrm>
          <a:prstGeom prst="rect">
            <a:avLst/>
          </a:prstGeom>
        </p:spPr>
        <p:txBody>
          <a:bodyPr wrap="square">
            <a:spAutoFit/>
          </a:bodyPr>
          <a:lstStyle/>
          <a:p>
            <a:r>
              <a:rPr lang="en-US">
                <a:latin typeface="Times New Roman" panose="02020603050405020304" pitchFamily="18" charset="0"/>
                <a:ea typeface="Calibri" panose="020F0502020204030204" pitchFamily="34" charset="0"/>
              </a:rPr>
              <a:t>Trecând de la variabila </a:t>
            </a:r>
            <a:r>
              <a:rPr lang="en-US" i="1">
                <a:latin typeface="Times New Roman" panose="02020603050405020304" pitchFamily="18" charset="0"/>
                <a:ea typeface="Calibri" panose="020F0502020204030204" pitchFamily="34" charset="0"/>
              </a:rPr>
              <a:t>s</a:t>
            </a:r>
            <a:r>
              <a:rPr lang="en-US">
                <a:latin typeface="Times New Roman" panose="02020603050405020304" pitchFamily="18" charset="0"/>
                <a:ea typeface="Calibri" panose="020F0502020204030204" pitchFamily="34" charset="0"/>
              </a:rPr>
              <a:t> la jω și introducând frecvența de scalare</a:t>
            </a:r>
            <a:endParaRPr lang="ro-RO"/>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1CA3E624-FA7E-49AE-B392-61A8969B9321}"/>
                  </a:ext>
                </a:extLst>
              </p:cNvPr>
              <p:cNvSpPr/>
              <p:nvPr/>
            </p:nvSpPr>
            <p:spPr>
              <a:xfrm>
                <a:off x="7267130" y="4282997"/>
                <a:ext cx="111485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ea typeface="Cambria Math" panose="02040503050406030204" pitchFamily="18" charset="0"/>
                            </a:rPr>
                          </m:ctrlPr>
                        </m:sSubPr>
                        <m:e>
                          <m:r>
                            <m:rPr>
                              <m:sty m:val="p"/>
                            </m:rPr>
                            <a:rPr lang="el-GR" i="1">
                              <a:latin typeface="Cambria Math" panose="02040503050406030204" pitchFamily="18" charset="0"/>
                              <a:ea typeface="Cambria Math" panose="02040503050406030204" pitchFamily="18" charset="0"/>
                            </a:rPr>
                            <m:t>ω</m:t>
                          </m:r>
                        </m:e>
                        <m:sub>
                          <m:r>
                            <a:rPr lang="ro-RO" b="0" i="1" smtClean="0">
                              <a:latin typeface="Cambria Math" panose="02040503050406030204" pitchFamily="18" charset="0"/>
                              <a:ea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𝑅𝐶</m:t>
                          </m:r>
                        </m:den>
                      </m:f>
                    </m:oMath>
                  </m:oMathPara>
                </a14:m>
                <a:endParaRPr lang="ro-RO"/>
              </a:p>
            </p:txBody>
          </p:sp>
        </mc:Choice>
        <mc:Fallback xmlns="">
          <p:sp>
            <p:nvSpPr>
              <p:cNvPr id="12" name="Rectangle 11">
                <a:extLst>
                  <a:ext uri="{FF2B5EF4-FFF2-40B4-BE49-F238E27FC236}">
                    <a16:creationId xmlns:a16="http://schemas.microsoft.com/office/drawing/2014/main" id="{1CA3E624-FA7E-49AE-B392-61A8969B9321}"/>
                  </a:ext>
                </a:extLst>
              </p:cNvPr>
              <p:cNvSpPr>
                <a:spLocks noRot="1" noChangeAspect="1" noMove="1" noResize="1" noEditPoints="1" noAdjustHandles="1" noChangeArrowheads="1" noChangeShapeType="1" noTextEdit="1"/>
              </p:cNvSpPr>
              <p:nvPr/>
            </p:nvSpPr>
            <p:spPr>
              <a:xfrm>
                <a:off x="7267130" y="4282997"/>
                <a:ext cx="1114857" cy="612732"/>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12852D40-2CD1-4108-9FC4-AD830B9B1533}"/>
                  </a:ext>
                </a:extLst>
              </p:cNvPr>
              <p:cNvSpPr/>
              <p:nvPr/>
            </p:nvSpPr>
            <p:spPr>
              <a:xfrm>
                <a:off x="7267130" y="4929328"/>
                <a:ext cx="395589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0">
                              <a:latin typeface="Cambria Math" panose="02040503050406030204" pitchFamily="18" charset="0"/>
                            </a:rPr>
                            <m:t>=</m:t>
                          </m:r>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e>
                          </m:d>
                          <m:r>
                            <a:rPr lang="ro-RO" i="0">
                              <a:latin typeface="Cambria Math" panose="02040503050406030204" pitchFamily="18" charset="0"/>
                            </a:rPr>
                            <m:t>∠</m:t>
                          </m:r>
                          <m:d>
                            <m:dPr>
                              <m:ctrlPr>
                                <a:rPr lang="ro-RO" i="1">
                                  <a:latin typeface="Cambria Math" panose="02040503050406030204" pitchFamily="18" charset="0"/>
                                </a:rPr>
                              </m:ctrlPr>
                            </m:dPr>
                            <m:e>
                              <m:r>
                                <a:rPr lang="ro-RO" i="0">
                                  <a:latin typeface="Cambria Math" panose="02040503050406030204" pitchFamily="18" charset="0"/>
                                </a:rPr>
                                <m:t>−90°</m:t>
                              </m:r>
                            </m:e>
                          </m:d>
                        </m:den>
                      </m:f>
                    </m:oMath>
                  </m:oMathPara>
                </a14:m>
                <a:endParaRPr lang="ro-RO"/>
              </a:p>
            </p:txBody>
          </p:sp>
        </mc:Choice>
        <mc:Fallback xmlns="">
          <p:sp>
            <p:nvSpPr>
              <p:cNvPr id="13" name="Rectangle 12">
                <a:extLst>
                  <a:ext uri="{FF2B5EF4-FFF2-40B4-BE49-F238E27FC236}">
                    <a16:creationId xmlns:a16="http://schemas.microsoft.com/office/drawing/2014/main" id="{12852D40-2CD1-4108-9FC4-AD830B9B1533}"/>
                  </a:ext>
                </a:extLst>
              </p:cNvPr>
              <p:cNvSpPr>
                <a:spLocks noRot="1" noChangeAspect="1" noMove="1" noResize="1" noEditPoints="1" noAdjustHandles="1" noChangeArrowheads="1" noChangeShapeType="1" noTextEdit="1"/>
              </p:cNvSpPr>
              <p:nvPr/>
            </p:nvSpPr>
            <p:spPr>
              <a:xfrm>
                <a:off x="7267130" y="4929328"/>
                <a:ext cx="3955890" cy="369332"/>
              </a:xfrm>
              <a:prstGeom prst="rect">
                <a:avLst/>
              </a:prstGeom>
              <a:blipFill>
                <a:blip r:embed="rId6"/>
                <a:stretch>
                  <a:fillRect t="-118333" b="-180000"/>
                </a:stretch>
              </a:blipFill>
            </p:spPr>
            <p:txBody>
              <a:bodyPr/>
              <a:lstStyle/>
              <a:p>
                <a:r>
                  <a:rPr lang="ro-RO">
                    <a:noFill/>
                  </a:rPr>
                  <a:t> </a:t>
                </a:r>
              </a:p>
            </p:txBody>
          </p:sp>
        </mc:Fallback>
      </mc:AlternateContent>
      <p:sp>
        <p:nvSpPr>
          <p:cNvPr id="14" name="Rectangle 13">
            <a:extLst>
              <a:ext uri="{FF2B5EF4-FFF2-40B4-BE49-F238E27FC236}">
                <a16:creationId xmlns:a16="http://schemas.microsoft.com/office/drawing/2014/main" id="{BCF8410B-695E-49FF-AAA1-522ED26BEBDB}"/>
              </a:ext>
            </a:extLst>
          </p:cNvPr>
          <p:cNvSpPr/>
          <p:nvPr/>
        </p:nvSpPr>
        <p:spPr>
          <a:xfrm>
            <a:off x="990600" y="5043923"/>
            <a:ext cx="5495925" cy="923330"/>
          </a:xfrm>
          <a:prstGeom prst="rect">
            <a:avLst/>
          </a:prstGeom>
        </p:spPr>
        <p:txBody>
          <a:bodyPr wrap="square">
            <a:spAutoFit/>
          </a:bodyPr>
          <a:lstStyle/>
          <a:p>
            <a:r>
              <a:rPr lang="en-US">
                <a:latin typeface="Times New Roman" panose="02020603050405020304" pitchFamily="18" charset="0"/>
                <a:ea typeface="Calibri" panose="020F0502020204030204" pitchFamily="34" charset="0"/>
              </a:rPr>
              <a:t>panta sa este de +20dB/dec, ceea ce indică faptul că pentru fiecare decadă cu care crește (sau scade) frecvența, mărimea sa crește (sau scade) cu 20dB.</a:t>
            </a:r>
            <a:endParaRPr lang="ro-RO"/>
          </a:p>
        </p:txBody>
      </p:sp>
      <p:sp>
        <p:nvSpPr>
          <p:cNvPr id="15" name="Rectangle 14">
            <a:extLst>
              <a:ext uri="{FF2B5EF4-FFF2-40B4-BE49-F238E27FC236}">
                <a16:creationId xmlns:a16="http://schemas.microsoft.com/office/drawing/2014/main" id="{D1CD505C-A2A9-40F6-9308-245D50A097FC}"/>
              </a:ext>
            </a:extLst>
          </p:cNvPr>
          <p:cNvSpPr/>
          <p:nvPr/>
        </p:nvSpPr>
        <p:spPr>
          <a:xfrm>
            <a:off x="6610350" y="3306067"/>
            <a:ext cx="2743059"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Indicând un zero în origine.</a:t>
            </a:r>
            <a:endParaRPr lang="ro-RO"/>
          </a:p>
        </p:txBody>
      </p:sp>
    </p:spTree>
    <p:extLst>
      <p:ext uri="{BB962C8B-B14F-4D97-AF65-F5344CB8AC3E}">
        <p14:creationId xmlns:p14="http://schemas.microsoft.com/office/powerpoint/2010/main" val="305877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683F-43D1-4C76-B70A-206E4B8035B1}"/>
              </a:ext>
            </a:extLst>
          </p:cNvPr>
          <p:cNvSpPr>
            <a:spLocks noGrp="1"/>
          </p:cNvSpPr>
          <p:nvPr>
            <p:ph type="title"/>
          </p:nvPr>
        </p:nvSpPr>
        <p:spPr/>
        <p:txBody>
          <a:bodyPr/>
          <a:lstStyle/>
          <a:p>
            <a:r>
              <a:rPr lang="ro-RO"/>
              <a:t>Filtre active</a:t>
            </a:r>
            <a:br>
              <a:rPr lang="ro-RO"/>
            </a:br>
            <a:r>
              <a:rPr lang="ro-RO"/>
              <a:t>Definiția unui filtru</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669D03A-53AE-43F8-8346-4926205F6078}"/>
                  </a:ext>
                </a:extLst>
              </p:cNvPr>
              <p:cNvSpPr>
                <a:spLocks noGrp="1"/>
              </p:cNvSpPr>
              <p:nvPr>
                <p:ph idx="1"/>
              </p:nvPr>
            </p:nvSpPr>
            <p:spPr/>
            <p:txBody>
              <a:bodyPr/>
              <a:lstStyle/>
              <a:p>
                <a:r>
                  <a:rPr lang="en-US"/>
                  <a:t>Un filtru este un circuit care procesează semnale în funcție de frecvență.</a:t>
                </a:r>
                <a:endParaRPr lang="ro-RO"/>
              </a:p>
              <a:p>
                <a:r>
                  <a:rPr lang="en-US"/>
                  <a:t>Modul în care comportamentul său variază cu frecvența se numește </a:t>
                </a:r>
                <a:r>
                  <a:rPr lang="en-US" i="1"/>
                  <a:t>răspunsul în frecvență</a:t>
                </a:r>
                <a:r>
                  <a:rPr lang="en-US"/>
                  <a:t> și este exprimat în termenii </a:t>
                </a:r>
                <a:r>
                  <a:rPr lang="en-US" i="1"/>
                  <a:t>funcției de transfer H(jω)</a:t>
                </a:r>
                <a:r>
                  <a:rPr lang="en-US"/>
                  <a:t>, unde </a:t>
                </a:r>
                <a:r>
                  <a:rPr lang="en-US" i="1"/>
                  <a:t>ω</a:t>
                </a:r>
                <a:r>
                  <a:rPr lang="en-US"/>
                  <a:t>=2π</a:t>
                </a:r>
                <a:r>
                  <a:rPr lang="en-US" i="1"/>
                  <a:t>f</a:t>
                </a:r>
                <a:r>
                  <a:rPr lang="en-US"/>
                  <a:t> este </a:t>
                </a:r>
                <a:r>
                  <a:rPr lang="en-US" i="1"/>
                  <a:t>frecvența unghiulară</a:t>
                </a:r>
                <a:r>
                  <a:rPr lang="en-US"/>
                  <a:t>, exprimată în radiani pe secundă (rad/s) iar </a:t>
                </a:r>
                <a:r>
                  <a:rPr lang="en-US" i="1"/>
                  <a:t>j</a:t>
                </a:r>
                <a:r>
                  <a:rPr lang="en-US"/>
                  <a:t> este </a:t>
                </a:r>
                <a:r>
                  <a:rPr lang="en-US" i="1"/>
                  <a:t>unitatea imaginară</a:t>
                </a:r>
                <a:r>
                  <a:rPr lang="en-US"/>
                  <a:t> (</a:t>
                </a:r>
                <a:r>
                  <a:rPr lang="en-US" i="1"/>
                  <a:t>j</a:t>
                </a:r>
                <a:r>
                  <a:rPr lang="en-US" baseline="30000"/>
                  <a:t>2</a:t>
                </a:r>
                <a:r>
                  <a:rPr lang="en-US"/>
                  <a:t>=−1).</a:t>
                </a:r>
                <a:endParaRPr lang="ro-RO"/>
              </a:p>
              <a:p>
                <a:r>
                  <a:rPr lang="en-US"/>
                  <a:t>Acest răspuns conține </a:t>
                </a:r>
                <a:r>
                  <a:rPr lang="en-US" i="1"/>
                  <a:t>răspunsul amplitudinii</a:t>
                </a:r>
                <a:r>
                  <a:rPr lang="en-US"/>
                  <a:t> |</a:t>
                </a:r>
                <a:r>
                  <a:rPr lang="en-US" i="1"/>
                  <a:t>H</a:t>
                </a:r>
                <a:r>
                  <a:rPr lang="en-US"/>
                  <a:t>(</a:t>
                </a:r>
                <a:r>
                  <a:rPr lang="en-US" i="1"/>
                  <a:t>jω</a:t>
                </a:r>
                <a:r>
                  <a:rPr lang="en-US"/>
                  <a:t>)| și </a:t>
                </a:r>
                <a:r>
                  <a:rPr lang="en-US" i="1"/>
                  <a:t>răspunsul fazei</a:t>
                </a:r>
                <a:r>
                  <a:rPr lang="en-US"/>
                  <a:t> </a:t>
                </a:r>
                <a14:m>
                  <m:oMath xmlns:m="http://schemas.openxmlformats.org/officeDocument/2006/math">
                    <m:r>
                      <a:rPr lang="en-US" i="1">
                        <a:latin typeface="Cambria Math" panose="02040503050406030204" pitchFamily="18" charset="0"/>
                      </a:rPr>
                      <m:t>∢</m:t>
                    </m:r>
                  </m:oMath>
                </a14:m>
                <a:r>
                  <a:rPr lang="en-US" i="1"/>
                  <a:t>H</a:t>
                </a:r>
                <a:r>
                  <a:rPr lang="en-US"/>
                  <a:t>(</a:t>
                </a:r>
                <a:r>
                  <a:rPr lang="en-US" i="1"/>
                  <a:t>jω</a:t>
                </a:r>
                <a:r>
                  <a:rPr lang="en-US"/>
                  <a:t>), oferind informații despre modificările de amplitudine și de fază suferite de un semnal alternativ la trecerea prin filtru.</a:t>
                </a:r>
                <a:endParaRPr lang="ro-RO"/>
              </a:p>
              <a:p>
                <a:endParaRPr lang="ro-RO"/>
              </a:p>
            </p:txBody>
          </p:sp>
        </mc:Choice>
        <mc:Fallback xmlns="">
          <p:sp>
            <p:nvSpPr>
              <p:cNvPr id="3" name="Content Placeholder 2">
                <a:extLst>
                  <a:ext uri="{FF2B5EF4-FFF2-40B4-BE49-F238E27FC236}">
                    <a16:creationId xmlns:a16="http://schemas.microsoft.com/office/drawing/2014/main" id="{5669D03A-53AE-43F8-8346-4926205F6078}"/>
                  </a:ext>
                </a:extLst>
              </p:cNvPr>
              <p:cNvSpPr>
                <a:spLocks noGrp="1" noRot="1" noChangeAspect="1" noMove="1" noResize="1" noEditPoints="1" noAdjustHandles="1" noChangeArrowheads="1" noChangeShapeType="1" noTextEdit="1"/>
              </p:cNvSpPr>
              <p:nvPr>
                <p:ph idx="1"/>
              </p:nvPr>
            </p:nvSpPr>
            <p:spPr>
              <a:blipFill>
                <a:blip r:embed="rId2"/>
                <a:stretch>
                  <a:fillRect l="-1043" t="-2241" r="-812"/>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2F1B49C6-1B79-4AEE-BA1A-BA3F45AD09AB}"/>
              </a:ext>
            </a:extLst>
          </p:cNvPr>
          <p:cNvSpPr>
            <a:spLocks noGrp="1"/>
          </p:cNvSpPr>
          <p:nvPr>
            <p:ph type="dt" sz="half" idx="10"/>
          </p:nvPr>
        </p:nvSpPr>
        <p:spPr/>
        <p:txBody>
          <a:bodyPr/>
          <a:lstStyle/>
          <a:p>
            <a:fld id="{9B938140-1D11-4909-B759-CD99DADE317C}" type="datetime1">
              <a:rPr lang="ro-RO" smtClean="0"/>
              <a:t>29.04.2020</a:t>
            </a:fld>
            <a:endParaRPr lang="ro-RO"/>
          </a:p>
        </p:txBody>
      </p:sp>
      <p:sp>
        <p:nvSpPr>
          <p:cNvPr id="5" name="Footer Placeholder 4">
            <a:extLst>
              <a:ext uri="{FF2B5EF4-FFF2-40B4-BE49-F238E27FC236}">
                <a16:creationId xmlns:a16="http://schemas.microsoft.com/office/drawing/2014/main" id="{9D9197BD-0B4C-4CCB-AFD3-A24D16F88BAF}"/>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CB62C93E-B524-4791-9C56-D108685F6C41}"/>
              </a:ext>
            </a:extLst>
          </p:cNvPr>
          <p:cNvSpPr>
            <a:spLocks noGrp="1"/>
          </p:cNvSpPr>
          <p:nvPr>
            <p:ph type="sldNum" sz="quarter" idx="12"/>
          </p:nvPr>
        </p:nvSpPr>
        <p:spPr/>
        <p:txBody>
          <a:bodyPr/>
          <a:lstStyle/>
          <a:p>
            <a:fld id="{AF5D8DD5-2367-47BF-BE85-0E4DD8564336}" type="slidenum">
              <a:rPr lang="ro-RO" smtClean="0"/>
              <a:t>2</a:t>
            </a:fld>
            <a:endParaRPr lang="ro-RO"/>
          </a:p>
        </p:txBody>
      </p:sp>
    </p:spTree>
    <p:extLst>
      <p:ext uri="{BB962C8B-B14F-4D97-AF65-F5344CB8AC3E}">
        <p14:creationId xmlns:p14="http://schemas.microsoft.com/office/powerpoint/2010/main" val="2726979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Circuitul de diferențiere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Fizic, observăm că la frecvențe joase, unde |</a:t>
            </a:r>
            <a:r>
              <a:rPr lang="en-US" i="1"/>
              <a:t>Z</a:t>
            </a:r>
            <a:r>
              <a:rPr lang="en-US" i="1" baseline="-25000"/>
              <a:t>C</a:t>
            </a:r>
            <a:r>
              <a:rPr lang="en-US"/>
              <a:t>|&gt;</a:t>
            </a:r>
            <a:r>
              <a:rPr lang="en-US" i="1"/>
              <a:t>R</a:t>
            </a:r>
            <a:r>
              <a:rPr lang="en-US"/>
              <a:t>, circuitul asigură atenuarea (decibelii sunt negativi); </a:t>
            </a:r>
            <a:endParaRPr lang="ro-RO"/>
          </a:p>
          <a:p>
            <a:r>
              <a:rPr lang="en-US"/>
              <a:t>la frecvențe înalte, unde |</a:t>
            </a:r>
            <a:r>
              <a:rPr lang="en-US" i="1"/>
              <a:t>Z</a:t>
            </a:r>
            <a:r>
              <a:rPr lang="en-US" i="1" baseline="-25000"/>
              <a:t>C</a:t>
            </a:r>
            <a:r>
              <a:rPr lang="en-US"/>
              <a:t>|&lt;</a:t>
            </a:r>
            <a:r>
              <a:rPr lang="en-US" i="1"/>
              <a:t>R</a:t>
            </a:r>
            <a:r>
              <a:rPr lang="en-US"/>
              <a:t>, oferă amplificare (decibelii sunt pozitivi); </a:t>
            </a:r>
            <a:endParaRPr lang="ro-RO"/>
          </a:p>
          <a:p>
            <a:r>
              <a:rPr lang="en-US"/>
              <a:t>la ω=ω</a:t>
            </a:r>
            <a:r>
              <a:rPr lang="en-US" baseline="-25000"/>
              <a:t>0</a:t>
            </a:r>
            <a:r>
              <a:rPr lang="en-US"/>
              <a:t>, unde |</a:t>
            </a:r>
            <a:r>
              <a:rPr lang="en-US" i="1"/>
              <a:t>Z</a:t>
            </a:r>
            <a:r>
              <a:rPr lang="en-US" i="1" baseline="-25000"/>
              <a:t>C</a:t>
            </a:r>
            <a:r>
              <a:rPr lang="en-US"/>
              <a:t>|=</a:t>
            </a:r>
            <a:r>
              <a:rPr lang="en-US" i="1"/>
              <a:t>R</a:t>
            </a:r>
            <a:r>
              <a:rPr lang="en-US"/>
              <a:t>, oferă câștig de 0dB (amplificare =1). În consecință, ω</a:t>
            </a:r>
            <a:r>
              <a:rPr lang="en-US" baseline="-25000"/>
              <a:t>0</a:t>
            </a:r>
            <a:r>
              <a:rPr lang="en-US"/>
              <a:t> se numește </a:t>
            </a:r>
            <a:r>
              <a:rPr lang="en-US" i="1"/>
              <a:t>frecvența la câștig unitate</a:t>
            </a:r>
            <a:r>
              <a:rPr lang="en-US"/>
              <a:t>.</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20</a:t>
            </a:fld>
            <a:endParaRPr lang="ro-RO"/>
          </a:p>
        </p:txBody>
      </p:sp>
      <p:pic>
        <p:nvPicPr>
          <p:cNvPr id="7" name="Picture 6">
            <a:extLst>
              <a:ext uri="{FF2B5EF4-FFF2-40B4-BE49-F238E27FC236}">
                <a16:creationId xmlns:a16="http://schemas.microsoft.com/office/drawing/2014/main" id="{E1A894D4-701C-4529-800A-989746E31C74}"/>
              </a:ext>
            </a:extLst>
          </p:cNvPr>
          <p:cNvPicPr>
            <a:picLocks noChangeAspect="1"/>
          </p:cNvPicPr>
          <p:nvPr/>
        </p:nvPicPr>
        <p:blipFill rotWithShape="1">
          <a:blip r:embed="rId2"/>
          <a:srcRect b="14540"/>
          <a:stretch/>
        </p:blipFill>
        <p:spPr>
          <a:xfrm>
            <a:off x="7393308" y="49373"/>
            <a:ext cx="4752975" cy="1709415"/>
          </a:xfrm>
          <a:prstGeom prst="rect">
            <a:avLst/>
          </a:prstGeom>
        </p:spPr>
      </p:pic>
    </p:spTree>
    <p:extLst>
      <p:ext uri="{BB962C8B-B14F-4D97-AF65-F5344CB8AC3E}">
        <p14:creationId xmlns:p14="http://schemas.microsoft.com/office/powerpoint/2010/main" val="81710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Circuitul de integrare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Schema și caracteristica de amplitudine</a:t>
            </a:r>
          </a:p>
          <a:p>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21</a:t>
            </a:fld>
            <a:endParaRPr lang="ro-RO"/>
          </a:p>
        </p:txBody>
      </p:sp>
      <p:pic>
        <p:nvPicPr>
          <p:cNvPr id="7" name="Picture 6">
            <a:extLst>
              <a:ext uri="{FF2B5EF4-FFF2-40B4-BE49-F238E27FC236}">
                <a16:creationId xmlns:a16="http://schemas.microsoft.com/office/drawing/2014/main" id="{FF3434CF-AF15-4F8C-9171-9F6292F707D7}"/>
              </a:ext>
            </a:extLst>
          </p:cNvPr>
          <p:cNvPicPr>
            <a:picLocks noChangeAspect="1"/>
          </p:cNvPicPr>
          <p:nvPr/>
        </p:nvPicPr>
        <p:blipFill>
          <a:blip r:embed="rId2"/>
          <a:stretch>
            <a:fillRect/>
          </a:stretch>
        </p:blipFill>
        <p:spPr>
          <a:xfrm>
            <a:off x="593918" y="2278348"/>
            <a:ext cx="5732145" cy="2508885"/>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65A620A-F662-4FD9-9CCB-B30C67F94B03}"/>
                  </a:ext>
                </a:extLst>
              </p:cNvPr>
              <p:cNvSpPr/>
              <p:nvPr/>
            </p:nvSpPr>
            <p:spPr>
              <a:xfrm>
                <a:off x="7316694" y="2043994"/>
                <a:ext cx="3046475" cy="6834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smtClean="0">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num>
                        <m:den>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den>
                      </m:f>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𝑍</m:t>
                              </m:r>
                            </m:e>
                            <m:sub>
                              <m:r>
                                <a:rPr lang="ro-RO" i="1">
                                  <a:latin typeface="Cambria Math" panose="02040503050406030204" pitchFamily="18" charset="0"/>
                                </a:rPr>
                                <m:t>𝐶</m:t>
                              </m:r>
                            </m:sub>
                          </m:sSub>
                        </m:num>
                        <m:den>
                          <m:r>
                            <a:rPr lang="ro-RO" i="1">
                              <a:latin typeface="Cambria Math" panose="02040503050406030204" pitchFamily="18" charset="0"/>
                            </a:rPr>
                            <m:t>𝑅</m:t>
                          </m:r>
                        </m:den>
                      </m:f>
                      <m:r>
                        <a:rPr lang="ro-RO">
                          <a:latin typeface="Cambria Math" panose="02040503050406030204" pitchFamily="18" charset="0"/>
                        </a:rPr>
                        <m:t>=−</m:t>
                      </m:r>
                      <m:f>
                        <m:fPr>
                          <m:ctrlPr>
                            <a:rPr lang="ro-RO" i="1">
                              <a:latin typeface="Cambria Math" panose="02040503050406030204" pitchFamily="18" charset="0"/>
                            </a:rPr>
                          </m:ctrlPr>
                        </m:fPr>
                        <m:num>
                          <m:f>
                            <m:fPr>
                              <m:type m:val="lin"/>
                              <m:ctrlPr>
                                <a:rPr lang="ro-RO" i="1" smtClean="0">
                                  <a:latin typeface="Cambria Math" panose="02040503050406030204" pitchFamily="18" charset="0"/>
                                </a:rPr>
                              </m:ctrlPr>
                            </m:fPr>
                            <m:num>
                              <m:r>
                                <a:rPr lang="ro-RO" i="1">
                                  <a:latin typeface="Cambria Math" panose="02040503050406030204" pitchFamily="18" charset="0"/>
                                </a:rPr>
                                <m:t>1</m:t>
                              </m:r>
                            </m:num>
                            <m:den>
                              <m:r>
                                <a:rPr lang="ro-RO" i="1">
                                  <a:latin typeface="Cambria Math" panose="02040503050406030204" pitchFamily="18" charset="0"/>
                                </a:rPr>
                                <m:t>𝑠𝐶</m:t>
                              </m:r>
                            </m:den>
                          </m:f>
                        </m:num>
                        <m:den>
                          <m:r>
                            <a:rPr lang="ro-RO" i="1">
                              <a:latin typeface="Cambria Math" panose="02040503050406030204" pitchFamily="18" charset="0"/>
                            </a:rPr>
                            <m:t>𝑅</m:t>
                          </m:r>
                        </m:den>
                      </m:f>
                    </m:oMath>
                  </m:oMathPara>
                </a14:m>
                <a:endParaRPr lang="ro-RO"/>
              </a:p>
            </p:txBody>
          </p:sp>
        </mc:Choice>
        <mc:Fallback xmlns="">
          <p:sp>
            <p:nvSpPr>
              <p:cNvPr id="8" name="Rectangle 7">
                <a:extLst>
                  <a:ext uri="{FF2B5EF4-FFF2-40B4-BE49-F238E27FC236}">
                    <a16:creationId xmlns:a16="http://schemas.microsoft.com/office/drawing/2014/main" id="{965A620A-F662-4FD9-9CCB-B30C67F94B03}"/>
                  </a:ext>
                </a:extLst>
              </p:cNvPr>
              <p:cNvSpPr>
                <a:spLocks noRot="1" noChangeAspect="1" noMove="1" noResize="1" noEditPoints="1" noAdjustHandles="1" noChangeArrowheads="1" noChangeShapeType="1" noTextEdit="1"/>
              </p:cNvSpPr>
              <p:nvPr/>
            </p:nvSpPr>
            <p:spPr>
              <a:xfrm>
                <a:off x="7316694" y="2043994"/>
                <a:ext cx="3046475" cy="683457"/>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6E27C01E-220B-4751-AA91-E8204972BD87}"/>
                  </a:ext>
                </a:extLst>
              </p:cNvPr>
              <p:cNvSpPr/>
              <p:nvPr/>
            </p:nvSpPr>
            <p:spPr>
              <a:xfrm>
                <a:off x="7316694" y="2802648"/>
                <a:ext cx="1626791"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r>
                            <a:rPr lang="ro-RO" i="1">
                              <a:latin typeface="Cambria Math" panose="02040503050406030204" pitchFamily="18" charset="0"/>
                            </a:rPr>
                            <m:t>𝑅𝐶𝑠</m:t>
                          </m:r>
                        </m:den>
                      </m:f>
                    </m:oMath>
                  </m:oMathPara>
                </a14:m>
                <a:endParaRPr lang="ro-RO"/>
              </a:p>
            </p:txBody>
          </p:sp>
        </mc:Choice>
        <mc:Fallback xmlns="">
          <p:sp>
            <p:nvSpPr>
              <p:cNvPr id="9" name="Rectangle 8">
                <a:extLst>
                  <a:ext uri="{FF2B5EF4-FFF2-40B4-BE49-F238E27FC236}">
                    <a16:creationId xmlns:a16="http://schemas.microsoft.com/office/drawing/2014/main" id="{6E27C01E-220B-4751-AA91-E8204972BD87}"/>
                  </a:ext>
                </a:extLst>
              </p:cNvPr>
              <p:cNvSpPr>
                <a:spLocks noRot="1" noChangeAspect="1" noMove="1" noResize="1" noEditPoints="1" noAdjustHandles="1" noChangeArrowheads="1" noChangeShapeType="1" noTextEdit="1"/>
              </p:cNvSpPr>
              <p:nvPr/>
            </p:nvSpPr>
            <p:spPr>
              <a:xfrm>
                <a:off x="7316694" y="2802648"/>
                <a:ext cx="1626791" cy="612796"/>
              </a:xfrm>
              <a:prstGeom prst="rect">
                <a:avLst/>
              </a:prstGeom>
              <a:blipFill>
                <a:blip r:embed="rId4"/>
                <a:stretch>
                  <a:fillRect/>
                </a:stretch>
              </a:blipFill>
            </p:spPr>
            <p:txBody>
              <a:bodyPr/>
              <a:lstStyle/>
              <a:p>
                <a:r>
                  <a:rPr lang="ro-RO">
                    <a:noFill/>
                  </a:rPr>
                  <a:t> </a:t>
                </a:r>
              </a:p>
            </p:txBody>
          </p:sp>
        </mc:Fallback>
      </mc:AlternateContent>
      <p:sp>
        <p:nvSpPr>
          <p:cNvPr id="10" name="Rectangle 9">
            <a:extLst>
              <a:ext uri="{FF2B5EF4-FFF2-40B4-BE49-F238E27FC236}">
                <a16:creationId xmlns:a16="http://schemas.microsoft.com/office/drawing/2014/main" id="{EB5C5F79-5682-49A6-A478-590534A82228}"/>
              </a:ext>
            </a:extLst>
          </p:cNvPr>
          <p:cNvSpPr/>
          <p:nvPr/>
        </p:nvSpPr>
        <p:spPr>
          <a:xfrm>
            <a:off x="6654397" y="3490641"/>
            <a:ext cx="5303055"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Are un pol în origine. Considerând </a:t>
            </a:r>
            <a:r>
              <a:rPr lang="en-US" i="1">
                <a:latin typeface="Times New Roman" panose="02020603050405020304" pitchFamily="18" charset="0"/>
                <a:ea typeface="Calibri" panose="020F0502020204030204" pitchFamily="34" charset="0"/>
              </a:rPr>
              <a:t>s</a:t>
            </a:r>
            <a:r>
              <a:rPr lang="en-US">
                <a:latin typeface="Times New Roman" panose="02020603050405020304" pitchFamily="18" charset="0"/>
                <a:ea typeface="Calibri" panose="020F0502020204030204" pitchFamily="34" charset="0"/>
              </a:rPr>
              <a:t> </a:t>
            </a:r>
            <a:r>
              <a:rPr lang="en-US">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a:latin typeface="Times New Roman" panose="02020603050405020304" pitchFamily="18" charset="0"/>
                <a:ea typeface="Calibri" panose="020F0502020204030204" pitchFamily="34" charset="0"/>
              </a:rPr>
              <a:t> j</a:t>
            </a:r>
            <a:r>
              <a:rPr lang="en-US">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a:latin typeface="Times New Roman" panose="02020603050405020304" pitchFamily="18" charset="0"/>
                <a:ea typeface="Calibri" panose="020F0502020204030204" pitchFamily="34" charset="0"/>
              </a:rPr>
              <a:t>, putem scrie</a:t>
            </a:r>
            <a:endParaRPr lang="ro-RO"/>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CE1DDF0B-5CE6-4AED-B46E-B30BE2DC45D9}"/>
                  </a:ext>
                </a:extLst>
              </p:cNvPr>
              <p:cNvSpPr/>
              <p:nvPr/>
            </p:nvSpPr>
            <p:spPr>
              <a:xfrm>
                <a:off x="7316694" y="3965154"/>
                <a:ext cx="3802771" cy="6612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den>
                      </m:f>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den>
                      </m:f>
                      <m:r>
                        <a:rPr lang="ro-RO" i="0">
                          <a:latin typeface="Cambria Math" panose="02040503050406030204" pitchFamily="18" charset="0"/>
                        </a:rPr>
                        <m:t>∠</m:t>
                      </m:r>
                      <m:d>
                        <m:dPr>
                          <m:ctrlPr>
                            <a:rPr lang="ro-RO" i="1">
                              <a:latin typeface="Cambria Math" panose="02040503050406030204" pitchFamily="18" charset="0"/>
                            </a:rPr>
                          </m:ctrlPr>
                        </m:dPr>
                        <m:e>
                          <m:r>
                            <a:rPr lang="ro-RO" i="0">
                              <a:latin typeface="Cambria Math" panose="02040503050406030204" pitchFamily="18" charset="0"/>
                            </a:rPr>
                            <m:t>+90°</m:t>
                          </m:r>
                        </m:e>
                      </m:d>
                    </m:oMath>
                  </m:oMathPara>
                </a14:m>
                <a:endParaRPr lang="ro-RO"/>
              </a:p>
            </p:txBody>
          </p:sp>
        </mc:Choice>
        <mc:Fallback xmlns="">
          <p:sp>
            <p:nvSpPr>
              <p:cNvPr id="11" name="Rectangle 10">
                <a:extLst>
                  <a:ext uri="{FF2B5EF4-FFF2-40B4-BE49-F238E27FC236}">
                    <a16:creationId xmlns:a16="http://schemas.microsoft.com/office/drawing/2014/main" id="{CE1DDF0B-5CE6-4AED-B46E-B30BE2DC45D9}"/>
                  </a:ext>
                </a:extLst>
              </p:cNvPr>
              <p:cNvSpPr>
                <a:spLocks noRot="1" noChangeAspect="1" noMove="1" noResize="1" noEditPoints="1" noAdjustHandles="1" noChangeArrowheads="1" noChangeShapeType="1" noTextEdit="1"/>
              </p:cNvSpPr>
              <p:nvPr/>
            </p:nvSpPr>
            <p:spPr>
              <a:xfrm>
                <a:off x="7316694" y="3965154"/>
                <a:ext cx="3802771" cy="661271"/>
              </a:xfrm>
              <a:prstGeom prst="rect">
                <a:avLst/>
              </a:prstGeom>
              <a:blipFill>
                <a:blip r:embed="rId5"/>
                <a:stretch>
                  <a:fillRect/>
                </a:stretch>
              </a:blipFill>
            </p:spPr>
            <p:txBody>
              <a:bodyPr/>
              <a:lstStyle/>
              <a:p>
                <a:r>
                  <a:rPr lang="ro-RO">
                    <a:noFill/>
                  </a:rPr>
                  <a:t> </a:t>
                </a:r>
              </a:p>
            </p:txBody>
          </p:sp>
        </mc:Fallback>
      </mc:AlternateContent>
      <p:sp>
        <p:nvSpPr>
          <p:cNvPr id="12" name="Rectangle 11">
            <a:extLst>
              <a:ext uri="{FF2B5EF4-FFF2-40B4-BE49-F238E27FC236}">
                <a16:creationId xmlns:a16="http://schemas.microsoft.com/office/drawing/2014/main" id="{2948775A-1081-4636-9E8A-CD7531104539}"/>
              </a:ext>
            </a:extLst>
          </p:cNvPr>
          <p:cNvSpPr/>
          <p:nvPr/>
        </p:nvSpPr>
        <p:spPr>
          <a:xfrm>
            <a:off x="6720013" y="4721955"/>
            <a:ext cx="3854388"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unde ω</a:t>
            </a:r>
            <a:r>
              <a:rPr lang="en-US" baseline="-25000">
                <a:latin typeface="Times New Roman" panose="02020603050405020304" pitchFamily="18" charset="0"/>
                <a:ea typeface="Calibri" panose="020F0502020204030204" pitchFamily="34" charset="0"/>
              </a:rPr>
              <a:t>0</a:t>
            </a:r>
            <a:r>
              <a:rPr lang="en-US">
                <a:latin typeface="Times New Roman" panose="02020603050405020304" pitchFamily="18" charset="0"/>
                <a:ea typeface="Calibri" panose="020F0502020204030204" pitchFamily="34" charset="0"/>
              </a:rPr>
              <a:t>=1/</a:t>
            </a:r>
            <a:r>
              <a:rPr lang="en-US" i="1">
                <a:latin typeface="Times New Roman" panose="02020603050405020304" pitchFamily="18" charset="0"/>
                <a:ea typeface="Calibri" panose="020F0502020204030204" pitchFamily="34" charset="0"/>
              </a:rPr>
              <a:t>RC</a:t>
            </a:r>
            <a:r>
              <a:rPr lang="ro-RO">
                <a:latin typeface="Times New Roman" panose="02020603050405020304" pitchFamily="18" charset="0"/>
                <a:ea typeface="Calibri" panose="020F0502020204030204" pitchFamily="34" charset="0"/>
              </a:rPr>
              <a:t> este frecvența de scalare</a:t>
            </a:r>
            <a:endParaRPr lang="ro-RO"/>
          </a:p>
        </p:txBody>
      </p:sp>
      <p:sp>
        <p:nvSpPr>
          <p:cNvPr id="13" name="Rectangle 12">
            <a:extLst>
              <a:ext uri="{FF2B5EF4-FFF2-40B4-BE49-F238E27FC236}">
                <a16:creationId xmlns:a16="http://schemas.microsoft.com/office/drawing/2014/main" id="{AEFB6D51-F327-45F8-A54B-F3EC0A1FD87A}"/>
              </a:ext>
            </a:extLst>
          </p:cNvPr>
          <p:cNvSpPr/>
          <p:nvPr/>
        </p:nvSpPr>
        <p:spPr>
          <a:xfrm>
            <a:off x="731107" y="4925460"/>
            <a:ext cx="6096000" cy="646331"/>
          </a:xfrm>
          <a:prstGeom prst="rect">
            <a:avLst/>
          </a:prstGeom>
        </p:spPr>
        <p:txBody>
          <a:bodyPr>
            <a:spAutoFit/>
          </a:bodyPr>
          <a:lstStyle/>
          <a:p>
            <a:r>
              <a:rPr lang="en-US">
                <a:latin typeface="Times New Roman" panose="02020603050405020304" pitchFamily="18" charset="0"/>
                <a:ea typeface="Calibri" panose="020F0502020204030204" pitchFamily="34" charset="0"/>
              </a:rPr>
              <a:t>Observând că funcția de transfer este reciprocă celei a diferențiatorului</a:t>
            </a:r>
            <a:endParaRPr lang="ro-RO"/>
          </a:p>
        </p:txBody>
      </p:sp>
      <p:sp>
        <p:nvSpPr>
          <p:cNvPr id="14" name="Rectangle 13">
            <a:extLst>
              <a:ext uri="{FF2B5EF4-FFF2-40B4-BE49-F238E27FC236}">
                <a16:creationId xmlns:a16="http://schemas.microsoft.com/office/drawing/2014/main" id="{1E9F71B4-7ED8-4F99-8F1C-F5C8E0A0A447}"/>
              </a:ext>
            </a:extLst>
          </p:cNvPr>
          <p:cNvSpPr/>
          <p:nvPr/>
        </p:nvSpPr>
        <p:spPr>
          <a:xfrm>
            <a:off x="761999" y="5502406"/>
            <a:ext cx="8181485" cy="646331"/>
          </a:xfrm>
          <a:prstGeom prst="rect">
            <a:avLst/>
          </a:prstGeom>
        </p:spPr>
        <p:txBody>
          <a:bodyPr wrap="square">
            <a:spAutoFit/>
          </a:bodyPr>
          <a:lstStyle/>
          <a:p>
            <a:pPr algn="just">
              <a:spcAft>
                <a:spcPts val="0"/>
              </a:spcAft>
            </a:pPr>
            <a:r>
              <a:rPr lang="ro-RO">
                <a:solidFill>
                  <a:srgbClr val="242021"/>
                </a:solidFill>
                <a:latin typeface="Times New Roman" panose="02020603050405020304" pitchFamily="18" charset="0"/>
                <a:ea typeface="Calibri" panose="020F0502020204030204" pitchFamily="34" charset="0"/>
              </a:rPr>
              <a:t>Caracteristica este </a:t>
            </a:r>
            <a:r>
              <a:rPr lang="en-US">
                <a:solidFill>
                  <a:srgbClr val="242021"/>
                </a:solidFill>
                <a:latin typeface="Times New Roman" panose="02020603050405020304" pitchFamily="18" charset="0"/>
                <a:ea typeface="Calibri" panose="020F0502020204030204" pitchFamily="34" charset="0"/>
              </a:rPr>
              <a:t>o linie dreaptă cu o panta de -20dB/dec și cu ω</a:t>
            </a:r>
            <a:r>
              <a:rPr lang="en-US" baseline="-25000">
                <a:solidFill>
                  <a:srgbClr val="242021"/>
                </a:solidFill>
                <a:latin typeface="Times New Roman" panose="02020603050405020304" pitchFamily="18" charset="0"/>
                <a:ea typeface="Calibri" panose="020F0502020204030204" pitchFamily="34" charset="0"/>
              </a:rPr>
              <a:t>0</a:t>
            </a:r>
            <a:r>
              <a:rPr lang="en-US">
                <a:solidFill>
                  <a:srgbClr val="242021"/>
                </a:solidFill>
                <a:latin typeface="Times New Roman" panose="02020603050405020304" pitchFamily="18" charset="0"/>
                <a:ea typeface="Calibri" panose="020F0502020204030204" pitchFamily="34" charset="0"/>
              </a:rPr>
              <a:t> ca frecvență la câștig unitate. Mai mult, circuitul introduce un avans de fază de 90°.</a:t>
            </a:r>
            <a:endParaRPr lang="ro-RO">
              <a:solidFill>
                <a:srgbClr val="24202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976819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Circuitul de integrare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Din cauza câștigului extrem de mare la frecvențe joase, unde |</a:t>
            </a:r>
            <a:r>
              <a:rPr lang="en-US" i="1"/>
              <a:t>Z</a:t>
            </a:r>
            <a:r>
              <a:rPr lang="en-US" i="1" baseline="-25000"/>
              <a:t>C</a:t>
            </a:r>
            <a:r>
              <a:rPr lang="en-US"/>
              <a:t>|&gt;&gt;</a:t>
            </a:r>
            <a:r>
              <a:rPr lang="en-US" i="1"/>
              <a:t>R</a:t>
            </a:r>
            <a:r>
              <a:rPr lang="en-US"/>
              <a:t>, un circuit integrator practic este rareori utilizat singur, deoarece tinde să se satureze. Așa cum am menționat în capitolul 1, un integrator este de obicei plasat în interiorul unei bucle de control, astfel concepută încât să mențină AO în regiunea liniară.</a:t>
            </a:r>
            <a:endParaRPr lang="ro-RO"/>
          </a:p>
          <a:p>
            <a:r>
              <a:rPr lang="en-US"/>
              <a:t>Din cauza semnului negativ din rel</a:t>
            </a:r>
            <a:r>
              <a:rPr lang="ro-RO"/>
              <a:t>ația lui </a:t>
            </a:r>
            <a:r>
              <a:rPr lang="ro-RO" i="1"/>
              <a:t>H(s)</a:t>
            </a:r>
            <a:r>
              <a:rPr lang="en-US"/>
              <a:t>, se spune că integratorul Miller este un </a:t>
            </a:r>
            <a:r>
              <a:rPr lang="en-US" i="1"/>
              <a:t>integrator inversor</a:t>
            </a:r>
            <a:r>
              <a:rPr lang="en-US"/>
              <a:t>.</a:t>
            </a:r>
            <a:endParaRPr lang="ro-RO"/>
          </a:p>
          <a:p>
            <a:r>
              <a:rPr lang="ro-RO" sz="2400"/>
              <a:t>Există și integrator neinversor (v. cursul în format Word)</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22</a:t>
            </a:fld>
            <a:endParaRPr lang="ro-RO"/>
          </a:p>
        </p:txBody>
      </p:sp>
      <p:pic>
        <p:nvPicPr>
          <p:cNvPr id="7" name="Picture 6">
            <a:extLst>
              <a:ext uri="{FF2B5EF4-FFF2-40B4-BE49-F238E27FC236}">
                <a16:creationId xmlns:a16="http://schemas.microsoft.com/office/drawing/2014/main" id="{D41EDC43-B946-458F-918D-60D9F579B250}"/>
              </a:ext>
            </a:extLst>
          </p:cNvPr>
          <p:cNvPicPr>
            <a:picLocks noChangeAspect="1"/>
          </p:cNvPicPr>
          <p:nvPr/>
        </p:nvPicPr>
        <p:blipFill rotWithShape="1">
          <a:blip r:embed="rId2"/>
          <a:srcRect b="18057"/>
          <a:stretch/>
        </p:blipFill>
        <p:spPr>
          <a:xfrm>
            <a:off x="7355206" y="44929"/>
            <a:ext cx="4776788" cy="1713227"/>
          </a:xfrm>
          <a:prstGeom prst="rect">
            <a:avLst/>
          </a:prstGeom>
        </p:spPr>
      </p:pic>
    </p:spTree>
    <p:extLst>
      <p:ext uri="{BB962C8B-B14F-4D97-AF65-F5344CB8AC3E}">
        <p14:creationId xmlns:p14="http://schemas.microsoft.com/office/powerpoint/2010/main" val="4022095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FTJ cu amplificare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Schema și caracteristica de amplitudine</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23</a:t>
            </a:fld>
            <a:endParaRPr lang="ro-RO"/>
          </a:p>
        </p:txBody>
      </p:sp>
      <p:pic>
        <p:nvPicPr>
          <p:cNvPr id="7" name="Picture 6">
            <a:extLst>
              <a:ext uri="{FF2B5EF4-FFF2-40B4-BE49-F238E27FC236}">
                <a16:creationId xmlns:a16="http://schemas.microsoft.com/office/drawing/2014/main" id="{4ADEACF8-B148-4CB6-8307-D8CAF33ED32B}"/>
              </a:ext>
            </a:extLst>
          </p:cNvPr>
          <p:cNvPicPr>
            <a:picLocks noChangeAspect="1"/>
          </p:cNvPicPr>
          <p:nvPr/>
        </p:nvPicPr>
        <p:blipFill>
          <a:blip r:embed="rId2"/>
          <a:stretch>
            <a:fillRect/>
          </a:stretch>
        </p:blipFill>
        <p:spPr>
          <a:xfrm>
            <a:off x="727922" y="2358798"/>
            <a:ext cx="6452235" cy="2526030"/>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39CEC43-5EA0-42BD-82F4-095BBF12AC13}"/>
                  </a:ext>
                </a:extLst>
              </p:cNvPr>
              <p:cNvSpPr txBox="1"/>
              <p:nvPr/>
            </p:nvSpPr>
            <p:spPr>
              <a:xfrm>
                <a:off x="7684641" y="2447925"/>
                <a:ext cx="3294314" cy="58439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ro-RO" b="0" i="1" smtClean="0">
                          <a:latin typeface="Cambria Math" panose="02040503050406030204" pitchFamily="18" charset="0"/>
                        </a:rPr>
                        <m:t>𝐻</m:t>
                      </m:r>
                      <m:d>
                        <m:dPr>
                          <m:ctrlPr>
                            <a:rPr lang="ro-RO" b="0" i="1" smtClean="0">
                              <a:latin typeface="Cambria Math" panose="02040503050406030204" pitchFamily="18" charset="0"/>
                            </a:rPr>
                          </m:ctrlPr>
                        </m:dPr>
                        <m:e>
                          <m:r>
                            <a:rPr lang="ro-RO" b="0" i="1" smtClean="0">
                              <a:latin typeface="Cambria Math" panose="02040503050406030204" pitchFamily="18" charset="0"/>
                            </a:rPr>
                            <m:t>𝑠</m:t>
                          </m:r>
                        </m:e>
                      </m:d>
                      <m:r>
                        <a:rPr lang="ro-RO" b="0" i="1" smtClean="0">
                          <a:latin typeface="Cambria Math" panose="02040503050406030204" pitchFamily="18" charset="0"/>
                        </a:rPr>
                        <m:t>=</m:t>
                      </m:r>
                      <m:f>
                        <m:fPr>
                          <m:ctrlPr>
                            <a:rPr lang="ro-RO" b="0" i="1" smtClean="0">
                              <a:latin typeface="Cambria Math" panose="02040503050406030204" pitchFamily="18" charset="0"/>
                            </a:rPr>
                          </m:ctrlPr>
                        </m:fPr>
                        <m:num>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𝑜</m:t>
                              </m:r>
                            </m:sub>
                          </m:sSub>
                        </m:num>
                        <m:den>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𝑖</m:t>
                              </m:r>
                            </m:sub>
                          </m:sSub>
                        </m:den>
                      </m:f>
                      <m:r>
                        <a:rPr lang="ro-RO" b="0" i="1" smtClean="0">
                          <a:latin typeface="Cambria Math" panose="02040503050406030204" pitchFamily="18" charset="0"/>
                        </a:rPr>
                        <m:t>=−</m:t>
                      </m:r>
                      <m:f>
                        <m:fPr>
                          <m:ctrlPr>
                            <a:rPr lang="ro-RO" b="0" i="1" smtClean="0">
                              <a:latin typeface="Cambria Math" panose="02040503050406030204" pitchFamily="18" charset="0"/>
                            </a:rPr>
                          </m:ctrlPr>
                        </m:fPr>
                        <m:num>
                          <m:sSub>
                            <m:sSubPr>
                              <m:ctrlPr>
                                <a:rPr lang="ro-RO" b="0" i="1" smtClean="0">
                                  <a:latin typeface="Cambria Math" panose="02040503050406030204" pitchFamily="18" charset="0"/>
                                </a:rPr>
                              </m:ctrlPr>
                            </m:sSubPr>
                            <m:e>
                              <m:r>
                                <a:rPr lang="ro-RO" b="0" i="1" smtClean="0">
                                  <a:latin typeface="Cambria Math" panose="02040503050406030204" pitchFamily="18" charset="0"/>
                                </a:rPr>
                                <m:t>𝑍</m:t>
                              </m:r>
                            </m:e>
                            <m:sub>
                              <m:r>
                                <a:rPr lang="ro-RO" b="0" i="1" smtClean="0">
                                  <a:latin typeface="Cambria Math" panose="02040503050406030204" pitchFamily="18" charset="0"/>
                                </a:rPr>
                                <m:t>2</m:t>
                              </m:r>
                            </m:sub>
                          </m:sSub>
                        </m:num>
                        <m:den>
                          <m:sSub>
                            <m:sSubPr>
                              <m:ctrlPr>
                                <a:rPr lang="ro-RO" b="0"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1</m:t>
                              </m:r>
                            </m:sub>
                          </m:sSub>
                        </m:den>
                      </m:f>
                      <m:r>
                        <a:rPr lang="ro-RO" b="0" i="1" smtClean="0">
                          <a:latin typeface="Cambria Math" panose="02040503050406030204" pitchFamily="18" charset="0"/>
                        </a:rPr>
                        <m:t>=</m:t>
                      </m:r>
                      <m:f>
                        <m:fPr>
                          <m:ctrlPr>
                            <a:rPr lang="ro-RO" b="0" i="1" smtClean="0">
                              <a:latin typeface="Cambria Math" panose="02040503050406030204" pitchFamily="18" charset="0"/>
                            </a:rPr>
                          </m:ctrlPr>
                        </m:fPr>
                        <m:num>
                          <m:sSub>
                            <m:sSubPr>
                              <m:ctrlPr>
                                <a:rPr lang="ro-RO" b="0"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2</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f>
                                <m:fPr>
                                  <m:type m:val="lin"/>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𝑠𝐶</m:t>
                                  </m:r>
                                </m:den>
                              </m:f>
                            </m:e>
                          </m:d>
                        </m:num>
                        <m:den>
                          <m:sSub>
                            <m:sSubPr>
                              <m:ctrlPr>
                                <a:rPr lang="ro-RO"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1</m:t>
                              </m:r>
                            </m:sub>
                          </m:sSub>
                        </m:den>
                      </m:f>
                    </m:oMath>
                  </m:oMathPara>
                </a14:m>
                <a:endParaRPr lang="ro-RO"/>
              </a:p>
            </p:txBody>
          </p:sp>
        </mc:Choice>
        <mc:Fallback xmlns="">
          <p:sp>
            <p:nvSpPr>
              <p:cNvPr id="8" name="TextBox 7">
                <a:extLst>
                  <a:ext uri="{FF2B5EF4-FFF2-40B4-BE49-F238E27FC236}">
                    <a16:creationId xmlns:a16="http://schemas.microsoft.com/office/drawing/2014/main" id="{839CEC43-5EA0-42BD-82F4-095BBF12AC13}"/>
                  </a:ext>
                </a:extLst>
              </p:cNvPr>
              <p:cNvSpPr txBox="1">
                <a:spLocks noRot="1" noChangeAspect="1" noMove="1" noResize="1" noEditPoints="1" noAdjustHandles="1" noChangeArrowheads="1" noChangeShapeType="1" noTextEdit="1"/>
              </p:cNvSpPr>
              <p:nvPr/>
            </p:nvSpPr>
            <p:spPr>
              <a:xfrm>
                <a:off x="7684641" y="2447925"/>
                <a:ext cx="3294314" cy="584391"/>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45F6B3AB-35A8-4C7D-8C46-9FA76B3A6CFE}"/>
                  </a:ext>
                </a:extLst>
              </p:cNvPr>
              <p:cNvSpPr/>
              <p:nvPr/>
            </p:nvSpPr>
            <p:spPr>
              <a:xfrm>
                <a:off x="7684640" y="3292780"/>
                <a:ext cx="2423419"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r>
                            <a:rPr lang="ro-RO" i="1">
                              <a:latin typeface="Cambria Math" panose="02040503050406030204" pitchFamily="18" charset="0"/>
                            </a:rPr>
                            <m:t>𝐶𝑠</m:t>
                          </m:r>
                          <m:r>
                            <a:rPr lang="ro-RO" i="0">
                              <a:latin typeface="Cambria Math" panose="02040503050406030204" pitchFamily="18" charset="0"/>
                            </a:rPr>
                            <m:t>+1</m:t>
                          </m:r>
                        </m:den>
                      </m:f>
                    </m:oMath>
                  </m:oMathPara>
                </a14:m>
                <a:endParaRPr lang="ro-RO"/>
              </a:p>
            </p:txBody>
          </p:sp>
        </mc:Choice>
        <mc:Fallback xmlns="">
          <p:sp>
            <p:nvSpPr>
              <p:cNvPr id="9" name="Rectangle 8">
                <a:extLst>
                  <a:ext uri="{FF2B5EF4-FFF2-40B4-BE49-F238E27FC236}">
                    <a16:creationId xmlns:a16="http://schemas.microsoft.com/office/drawing/2014/main" id="{45F6B3AB-35A8-4C7D-8C46-9FA76B3A6CFE}"/>
                  </a:ext>
                </a:extLst>
              </p:cNvPr>
              <p:cNvSpPr>
                <a:spLocks noRot="1" noChangeAspect="1" noMove="1" noResize="1" noEditPoints="1" noAdjustHandles="1" noChangeArrowheads="1" noChangeShapeType="1" noTextEdit="1"/>
              </p:cNvSpPr>
              <p:nvPr/>
            </p:nvSpPr>
            <p:spPr>
              <a:xfrm>
                <a:off x="7684640" y="3292780"/>
                <a:ext cx="2423419" cy="658065"/>
              </a:xfrm>
              <a:prstGeom prst="rect">
                <a:avLst/>
              </a:prstGeom>
              <a:blipFill>
                <a:blip r:embed="rId4"/>
                <a:stretch>
                  <a:fillRect/>
                </a:stretch>
              </a:blipFill>
            </p:spPr>
            <p:txBody>
              <a:bodyPr/>
              <a:lstStyle/>
              <a:p>
                <a:r>
                  <a:rPr lang="ro-RO">
                    <a:noFill/>
                  </a:rPr>
                  <a:t> </a:t>
                </a:r>
              </a:p>
            </p:txBody>
          </p:sp>
        </mc:Fallback>
      </mc:AlternateContent>
      <p:sp>
        <p:nvSpPr>
          <p:cNvPr id="10" name="Rectangle 9">
            <a:extLst>
              <a:ext uri="{FF2B5EF4-FFF2-40B4-BE49-F238E27FC236}">
                <a16:creationId xmlns:a16="http://schemas.microsoft.com/office/drawing/2014/main" id="{754DB6FE-17A9-4AFE-BBA8-F3518B567B57}"/>
              </a:ext>
            </a:extLst>
          </p:cNvPr>
          <p:cNvSpPr/>
          <p:nvPr/>
        </p:nvSpPr>
        <p:spPr>
          <a:xfrm>
            <a:off x="7684640" y="4149587"/>
            <a:ext cx="3065263"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indicând un pol real la </a:t>
            </a:r>
            <a:r>
              <a:rPr lang="en-US" sz="1600" i="1">
                <a:solidFill>
                  <a:srgbClr val="242021"/>
                </a:solidFill>
                <a:latin typeface="Times-Italic"/>
                <a:ea typeface="Calibri" panose="020F0502020204030204" pitchFamily="34" charset="0"/>
                <a:cs typeface="Times New Roman" panose="02020603050405020304" pitchFamily="18" charset="0"/>
              </a:rPr>
              <a:t>s</a:t>
            </a:r>
            <a:r>
              <a:rPr lang="en-US" sz="1600">
                <a:solidFill>
                  <a:srgbClr val="242021"/>
                </a:solidFill>
                <a:latin typeface="MTSY"/>
                <a:ea typeface="Calibri" panose="020F0502020204030204" pitchFamily="34" charset="0"/>
                <a:cs typeface="Times New Roman" panose="02020603050405020304" pitchFamily="18" charset="0"/>
              </a:rPr>
              <a:t>=-</a:t>
            </a:r>
            <a:r>
              <a:rPr lang="en-US" sz="1600">
                <a:solidFill>
                  <a:srgbClr val="242021"/>
                </a:solidFill>
                <a:latin typeface="Times-Roman"/>
                <a:ea typeface="Calibri" panose="020F0502020204030204" pitchFamily="34" charset="0"/>
                <a:cs typeface="Times New Roman" panose="02020603050405020304" pitchFamily="18" charset="0"/>
              </a:rPr>
              <a:t>1</a:t>
            </a:r>
            <a:r>
              <a:rPr lang="en-US" sz="1600" i="1">
                <a:solidFill>
                  <a:srgbClr val="242021"/>
                </a:solidFill>
                <a:latin typeface="RMTMI"/>
                <a:ea typeface="Calibri" panose="020F0502020204030204" pitchFamily="34" charset="0"/>
                <a:cs typeface="Times New Roman" panose="02020603050405020304" pitchFamily="18" charset="0"/>
              </a:rPr>
              <a:t>/</a:t>
            </a:r>
            <a:r>
              <a:rPr lang="en-US" sz="1600" i="1">
                <a:solidFill>
                  <a:srgbClr val="242021"/>
                </a:solidFill>
                <a:latin typeface="Times-Italic"/>
                <a:ea typeface="Calibri" panose="020F0502020204030204" pitchFamily="34" charset="0"/>
                <a:cs typeface="Times New Roman" panose="02020603050405020304" pitchFamily="18" charset="0"/>
              </a:rPr>
              <a:t>R</a:t>
            </a:r>
            <a:r>
              <a:rPr lang="en-US" sz="1600" baseline="-25000">
                <a:solidFill>
                  <a:srgbClr val="242021"/>
                </a:solidFill>
                <a:latin typeface="Times-Roman"/>
                <a:ea typeface="Calibri" panose="020F0502020204030204" pitchFamily="34" charset="0"/>
                <a:cs typeface="Times New Roman" panose="02020603050405020304" pitchFamily="18" charset="0"/>
              </a:rPr>
              <a:t>2</a:t>
            </a:r>
            <a:r>
              <a:rPr lang="en-US" sz="1600" i="1">
                <a:solidFill>
                  <a:srgbClr val="242021"/>
                </a:solidFill>
                <a:latin typeface="Times-Italic"/>
                <a:ea typeface="Calibri" panose="020F0502020204030204" pitchFamily="34" charset="0"/>
                <a:cs typeface="Times New Roman" panose="02020603050405020304" pitchFamily="18" charset="0"/>
              </a:rPr>
              <a:t>C</a:t>
            </a:r>
            <a:endParaRPr lang="ro-RO"/>
          </a:p>
        </p:txBody>
      </p:sp>
      <p:sp>
        <p:nvSpPr>
          <p:cNvPr id="11" name="Rectangle 10">
            <a:extLst>
              <a:ext uri="{FF2B5EF4-FFF2-40B4-BE49-F238E27FC236}">
                <a16:creationId xmlns:a16="http://schemas.microsoft.com/office/drawing/2014/main" id="{42B6479C-6C3C-4C05-8CDB-B88846B40743}"/>
              </a:ext>
            </a:extLst>
          </p:cNvPr>
          <p:cNvSpPr/>
          <p:nvPr/>
        </p:nvSpPr>
        <p:spPr>
          <a:xfrm>
            <a:off x="727922" y="5066591"/>
            <a:ext cx="5357557"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Punând </a:t>
            </a:r>
            <a:r>
              <a:rPr lang="en-US" i="1">
                <a:latin typeface="Times-Italic"/>
                <a:ea typeface="Calibri" panose="020F0502020204030204" pitchFamily="34" charset="0"/>
                <a:cs typeface="Times New Roman" panose="02020603050405020304" pitchFamily="18" charset="0"/>
              </a:rPr>
              <a:t>s</a:t>
            </a:r>
            <a:r>
              <a:rPr lang="en-US">
                <a:latin typeface="Times-Italic"/>
                <a:ea typeface="Calibri" panose="020F0502020204030204" pitchFamily="34" charset="0"/>
                <a:cs typeface="Times New Roman" panose="02020603050405020304" pitchFamily="18" charset="0"/>
              </a:rPr>
              <a:t> </a:t>
            </a:r>
            <a:r>
              <a:rPr lang="en-US">
                <a:latin typeface="MTSY"/>
                <a:ea typeface="Calibri" panose="020F0502020204030204" pitchFamily="34" charset="0"/>
                <a:cs typeface="Times New Roman" panose="02020603050405020304" pitchFamily="18" charset="0"/>
              </a:rPr>
              <a:t>→</a:t>
            </a:r>
            <a:r>
              <a:rPr lang="en-US">
                <a:latin typeface="Times New Roman" panose="02020603050405020304" pitchFamily="18" charset="0"/>
                <a:ea typeface="Calibri" panose="020F0502020204030204" pitchFamily="34" charset="0"/>
              </a:rPr>
              <a:t> </a:t>
            </a:r>
            <a:r>
              <a:rPr lang="en-US" i="1">
                <a:latin typeface="Times-Italic"/>
                <a:ea typeface="Calibri" panose="020F0502020204030204" pitchFamily="34" charset="0"/>
                <a:cs typeface="Times New Roman" panose="02020603050405020304" pitchFamily="18" charset="0"/>
              </a:rPr>
              <a:t>j</a:t>
            </a:r>
            <a:r>
              <a:rPr lang="en-US" i="1">
                <a:latin typeface="RMTMI"/>
                <a:ea typeface="Calibri" panose="020F0502020204030204" pitchFamily="34" charset="0"/>
                <a:cs typeface="Times New Roman" panose="02020603050405020304" pitchFamily="18" charset="0"/>
              </a:rPr>
              <a:t>ω</a:t>
            </a:r>
            <a:r>
              <a:rPr lang="en-US">
                <a:latin typeface="Times-Roman"/>
                <a:ea typeface="Calibri" panose="020F0502020204030204" pitchFamily="34" charset="0"/>
                <a:cs typeface="Times New Roman" panose="02020603050405020304" pitchFamily="18" charset="0"/>
              </a:rPr>
              <a:t>, putem scrie </a:t>
            </a:r>
            <a:r>
              <a:rPr lang="en-US" i="1">
                <a:latin typeface="Times New Roman" panose="02020603050405020304" pitchFamily="18" charset="0"/>
                <a:ea typeface="Calibri" panose="020F0502020204030204" pitchFamily="34" charset="0"/>
              </a:rPr>
              <a:t>H(s)</a:t>
            </a:r>
            <a:r>
              <a:rPr lang="en-US" i="1">
                <a:latin typeface="RMTMI"/>
                <a:ea typeface="Calibri" panose="020F0502020204030204" pitchFamily="34" charset="0"/>
                <a:cs typeface="Times New Roman" panose="02020603050405020304" pitchFamily="18" charset="0"/>
              </a:rPr>
              <a:t> </a:t>
            </a:r>
            <a:r>
              <a:rPr lang="en-US">
                <a:latin typeface="Times-Roman"/>
                <a:ea typeface="Calibri" panose="020F0502020204030204" pitchFamily="34" charset="0"/>
                <a:cs typeface="Times New Roman" panose="02020603050405020304" pitchFamily="18" charset="0"/>
              </a:rPr>
              <a:t>sub forma normalizată</a:t>
            </a:r>
            <a:endParaRPr lang="ro-RO"/>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BDD4F42-0634-4110-BE2A-69B85D8198AC}"/>
                  </a:ext>
                </a:extLst>
              </p:cNvPr>
              <p:cNvSpPr/>
              <p:nvPr/>
            </p:nvSpPr>
            <p:spPr>
              <a:xfrm>
                <a:off x="6106523" y="4930660"/>
                <a:ext cx="2522229" cy="6612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f>
                        <m:fPr>
                          <m:ctrlPr>
                            <a:rPr lang="ro-RO" i="1">
                              <a:latin typeface="Cambria Math" panose="02040503050406030204" pitchFamily="18" charset="0"/>
                            </a:rPr>
                          </m:ctrlPr>
                        </m:fPr>
                        <m:num>
                          <m:r>
                            <a:rPr lang="ro-RO" i="0">
                              <a:latin typeface="Cambria Math" panose="02040503050406030204" pitchFamily="18" charset="0"/>
                            </a:rPr>
                            <m:t>1</m:t>
                          </m:r>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den>
                      </m:f>
                    </m:oMath>
                  </m:oMathPara>
                </a14:m>
                <a:endParaRPr lang="ro-RO"/>
              </a:p>
            </p:txBody>
          </p:sp>
        </mc:Choice>
        <mc:Fallback xmlns="">
          <p:sp>
            <p:nvSpPr>
              <p:cNvPr id="12" name="Rectangle 11">
                <a:extLst>
                  <a:ext uri="{FF2B5EF4-FFF2-40B4-BE49-F238E27FC236}">
                    <a16:creationId xmlns:a16="http://schemas.microsoft.com/office/drawing/2014/main" id="{CBDD4F42-0634-4110-BE2A-69B85D8198AC}"/>
                  </a:ext>
                </a:extLst>
              </p:cNvPr>
              <p:cNvSpPr>
                <a:spLocks noRot="1" noChangeAspect="1" noMove="1" noResize="1" noEditPoints="1" noAdjustHandles="1" noChangeArrowheads="1" noChangeShapeType="1" noTextEdit="1"/>
              </p:cNvSpPr>
              <p:nvPr/>
            </p:nvSpPr>
            <p:spPr>
              <a:xfrm>
                <a:off x="6106523" y="4930660"/>
                <a:ext cx="2522229" cy="661271"/>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7DFC54CA-9379-434B-A70C-96A8FABEC5A9}"/>
                  </a:ext>
                </a:extLst>
              </p:cNvPr>
              <p:cNvSpPr/>
              <p:nvPr/>
            </p:nvSpPr>
            <p:spPr>
              <a:xfrm>
                <a:off x="6106523" y="5636190"/>
                <a:ext cx="2426883"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r>
                        <a:rPr lang="ro-RO" i="0">
                          <a:latin typeface="Cambria Math" panose="02040503050406030204" pitchFamily="18" charset="0"/>
                        </a:rPr>
                        <m:t>; </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r>
                            <a:rPr lang="ro-RO" i="1">
                              <a:latin typeface="Cambria Math" panose="02040503050406030204" pitchFamily="18" charset="0"/>
                            </a:rPr>
                            <m:t>𝐶</m:t>
                          </m:r>
                        </m:den>
                      </m:f>
                    </m:oMath>
                  </m:oMathPara>
                </a14:m>
                <a:endParaRPr lang="ro-RO"/>
              </a:p>
            </p:txBody>
          </p:sp>
        </mc:Choice>
        <mc:Fallback xmlns="">
          <p:sp>
            <p:nvSpPr>
              <p:cNvPr id="13" name="Rectangle 12">
                <a:extLst>
                  <a:ext uri="{FF2B5EF4-FFF2-40B4-BE49-F238E27FC236}">
                    <a16:creationId xmlns:a16="http://schemas.microsoft.com/office/drawing/2014/main" id="{7DFC54CA-9379-434B-A70C-96A8FABEC5A9}"/>
                  </a:ext>
                </a:extLst>
              </p:cNvPr>
              <p:cNvSpPr>
                <a:spLocks noRot="1" noChangeAspect="1" noMove="1" noResize="1" noEditPoints="1" noAdjustHandles="1" noChangeArrowheads="1" noChangeShapeType="1" noTextEdit="1"/>
              </p:cNvSpPr>
              <p:nvPr/>
            </p:nvSpPr>
            <p:spPr>
              <a:xfrm>
                <a:off x="6106523" y="5636190"/>
                <a:ext cx="2426883" cy="658065"/>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504995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en-US"/>
            </a:br>
            <a:r>
              <a:rPr lang="ro-RO"/>
              <a:t>FTJ cu amplificare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pPr marL="0" indent="0">
              <a:buNone/>
            </a:pPr>
            <a:r>
              <a:rPr lang="en-US"/>
              <a:t>Fizic, circuitul funcționează astfel</a:t>
            </a:r>
            <a:r>
              <a:rPr lang="ro-RO"/>
              <a:t>:</a:t>
            </a:r>
            <a:endParaRPr lang="en-US"/>
          </a:p>
          <a:p>
            <a:r>
              <a:rPr lang="en-US"/>
              <a:t>La frecvențe suficient de joase, unde |</a:t>
            </a:r>
            <a:r>
              <a:rPr lang="en-US" i="1"/>
              <a:t>Z</a:t>
            </a:r>
            <a:r>
              <a:rPr lang="en-US" i="1" baseline="-25000"/>
              <a:t>C</a:t>
            </a:r>
            <a:r>
              <a:rPr lang="en-US"/>
              <a:t>|&gt;&gt;</a:t>
            </a:r>
            <a:r>
              <a:rPr lang="en-US" i="1"/>
              <a:t>R</a:t>
            </a:r>
            <a:r>
              <a:rPr lang="en-US" baseline="-25000"/>
              <a:t>2</a:t>
            </a:r>
            <a:r>
              <a:rPr lang="en-US"/>
              <a:t>, putem ignora </a:t>
            </a:r>
            <a:r>
              <a:rPr lang="en-US" i="1"/>
              <a:t>Z</a:t>
            </a:r>
            <a:r>
              <a:rPr lang="en-US" i="1" baseline="-25000"/>
              <a:t>C</a:t>
            </a:r>
            <a:r>
              <a:rPr lang="en-US"/>
              <a:t> în comparație cu </a:t>
            </a:r>
            <a:r>
              <a:rPr lang="en-US" i="1"/>
              <a:t>R</a:t>
            </a:r>
            <a:r>
              <a:rPr lang="en-US" baseline="-25000"/>
              <a:t>2</a:t>
            </a:r>
            <a:r>
              <a:rPr lang="en-US"/>
              <a:t> și, prin urmare, privim circuitul ca un amplificator inversor cu câștig </a:t>
            </a:r>
            <a:r>
              <a:rPr lang="en-US" i="1"/>
              <a:t>H</a:t>
            </a:r>
            <a:r>
              <a:rPr lang="en-US">
                <a:sym typeface="Symbol" panose="05050102010706020507" pitchFamily="18" charset="2"/>
              </a:rPr>
              <a:t></a:t>
            </a:r>
            <a:r>
              <a:rPr lang="en-US"/>
              <a:t>−</a:t>
            </a:r>
            <a:r>
              <a:rPr lang="en-US" i="1"/>
              <a:t>R</a:t>
            </a:r>
            <a:r>
              <a:rPr lang="en-US" baseline="-25000"/>
              <a:t>2</a:t>
            </a:r>
            <a:r>
              <a:rPr lang="en-US"/>
              <a:t>/</a:t>
            </a:r>
            <a:r>
              <a:rPr lang="en-US" i="1"/>
              <a:t>R</a:t>
            </a:r>
            <a:r>
              <a:rPr lang="en-US" baseline="-25000"/>
              <a:t>1</a:t>
            </a:r>
            <a:r>
              <a:rPr lang="en-US"/>
              <a:t>=</a:t>
            </a:r>
            <a:r>
              <a:rPr lang="en-US" i="1"/>
              <a:t>H</a:t>
            </a:r>
            <a:r>
              <a:rPr lang="en-US" baseline="-25000"/>
              <a:t>0</a:t>
            </a:r>
            <a:r>
              <a:rPr lang="en-US"/>
              <a:t>. Din motive evidente, </a:t>
            </a:r>
            <a:r>
              <a:rPr lang="en-US" i="1"/>
              <a:t>H</a:t>
            </a:r>
            <a:r>
              <a:rPr lang="en-US" baseline="-25000"/>
              <a:t>0</a:t>
            </a:r>
            <a:r>
              <a:rPr lang="en-US"/>
              <a:t> se numește câștig de curent continuu. </a:t>
            </a:r>
            <a:endParaRPr lang="ro-RO"/>
          </a:p>
          <a:p>
            <a:r>
              <a:rPr lang="ro-RO"/>
              <a:t>A</a:t>
            </a:r>
            <a:r>
              <a:rPr lang="en-US"/>
              <a:t>simptota la caracteristica Bode de amplitudine este, la frecvențe joase, o linie orizontală poziționată la |</a:t>
            </a:r>
            <a:r>
              <a:rPr lang="en-US" i="1"/>
              <a:t>H</a:t>
            </a:r>
            <a:r>
              <a:rPr lang="en-US" baseline="-25000"/>
              <a:t>0</a:t>
            </a:r>
            <a:r>
              <a:rPr lang="en-US"/>
              <a:t>|</a:t>
            </a:r>
            <a:r>
              <a:rPr lang="en-US" baseline="-25000"/>
              <a:t>dB</a:t>
            </a:r>
            <a:r>
              <a:rPr lang="en-US"/>
              <a:t>.</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24</a:t>
            </a:fld>
            <a:endParaRPr lang="ro-RO"/>
          </a:p>
        </p:txBody>
      </p:sp>
      <p:pic>
        <p:nvPicPr>
          <p:cNvPr id="7" name="Picture 6">
            <a:extLst>
              <a:ext uri="{FF2B5EF4-FFF2-40B4-BE49-F238E27FC236}">
                <a16:creationId xmlns:a16="http://schemas.microsoft.com/office/drawing/2014/main" id="{FC9ACE50-3BB5-471A-AE26-A617F22B09C1}"/>
              </a:ext>
            </a:extLst>
          </p:cNvPr>
          <p:cNvPicPr>
            <a:picLocks noChangeAspect="1"/>
          </p:cNvPicPr>
          <p:nvPr/>
        </p:nvPicPr>
        <p:blipFill rotWithShape="1">
          <a:blip r:embed="rId2"/>
          <a:srcRect r="366" b="13921"/>
          <a:stretch/>
        </p:blipFill>
        <p:spPr>
          <a:xfrm>
            <a:off x="6806244" y="17143"/>
            <a:ext cx="5357181" cy="1811975"/>
          </a:xfrm>
          <a:prstGeom prst="rect">
            <a:avLst/>
          </a:prstGeom>
        </p:spPr>
      </p:pic>
    </p:spTree>
    <p:extLst>
      <p:ext uri="{BB962C8B-B14F-4D97-AF65-F5344CB8AC3E}">
        <p14:creationId xmlns:p14="http://schemas.microsoft.com/office/powerpoint/2010/main" val="4267054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en-US"/>
            </a:br>
            <a:r>
              <a:rPr lang="ro-RO"/>
              <a:t>FTJ cu amplificare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pPr marL="0" indent="0">
              <a:buNone/>
            </a:pPr>
            <a:r>
              <a:rPr lang="en-US"/>
              <a:t>Fizic, circuitul funcționează astfel</a:t>
            </a:r>
            <a:r>
              <a:rPr lang="ro-RO"/>
              <a:t>: </a:t>
            </a:r>
            <a:r>
              <a:rPr lang="ro-RO" sz="2000"/>
              <a:t>(continuare)</a:t>
            </a:r>
          </a:p>
          <a:p>
            <a:r>
              <a:rPr lang="en-US"/>
              <a:t>La frecvențe suficient de ridicate, unde |</a:t>
            </a:r>
            <a:r>
              <a:rPr lang="en-US" i="1"/>
              <a:t>Z</a:t>
            </a:r>
            <a:r>
              <a:rPr lang="en-US" i="1" baseline="-25000"/>
              <a:t>C</a:t>
            </a:r>
            <a:r>
              <a:rPr lang="en-US"/>
              <a:t>|&lt;&lt;</a:t>
            </a:r>
            <a:r>
              <a:rPr lang="en-US" i="1"/>
              <a:t>R</a:t>
            </a:r>
            <a:r>
              <a:rPr lang="en-US" baseline="-25000"/>
              <a:t>2</a:t>
            </a:r>
            <a:r>
              <a:rPr lang="en-US"/>
              <a:t>, putem ignora </a:t>
            </a:r>
            <a:r>
              <a:rPr lang="en-US" i="1"/>
              <a:t>R</a:t>
            </a:r>
            <a:r>
              <a:rPr lang="en-US" baseline="-25000"/>
              <a:t>2</a:t>
            </a:r>
            <a:r>
              <a:rPr lang="en-US"/>
              <a:t> față de </a:t>
            </a:r>
            <a:r>
              <a:rPr lang="en-US" i="1"/>
              <a:t>Z</a:t>
            </a:r>
            <a:r>
              <a:rPr lang="en-US" i="1" baseline="-25000"/>
              <a:t>C</a:t>
            </a:r>
            <a:r>
              <a:rPr lang="en-US"/>
              <a:t> și, prin urmare, privim circuitul ca pe un integrator. </a:t>
            </a:r>
            <a:endParaRPr lang="ro-RO"/>
          </a:p>
          <a:p>
            <a:r>
              <a:rPr lang="ro-RO"/>
              <a:t>A</a:t>
            </a:r>
            <a:r>
              <a:rPr lang="en-US"/>
              <a:t>simptota la frecvențe înalte este o linie cu o panta de -20dB/dec, care trece prin frecvența la câștig unitate ω</a:t>
            </a:r>
            <a:r>
              <a:rPr lang="en-US" baseline="-25000"/>
              <a:t>1</a:t>
            </a:r>
            <a:r>
              <a:rPr lang="en-US"/>
              <a:t>=1/</a:t>
            </a:r>
            <a:r>
              <a:rPr lang="en-US" i="1"/>
              <a:t>R</a:t>
            </a:r>
            <a:r>
              <a:rPr lang="en-US" baseline="-25000"/>
              <a:t>1</a:t>
            </a:r>
            <a:r>
              <a:rPr lang="en-US" i="1"/>
              <a:t>C</a:t>
            </a:r>
            <a:r>
              <a:rPr lang="en-US"/>
              <a:t>.</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25</a:t>
            </a:fld>
            <a:endParaRPr lang="ro-RO"/>
          </a:p>
        </p:txBody>
      </p:sp>
      <p:pic>
        <p:nvPicPr>
          <p:cNvPr id="7" name="Picture 6">
            <a:extLst>
              <a:ext uri="{FF2B5EF4-FFF2-40B4-BE49-F238E27FC236}">
                <a16:creationId xmlns:a16="http://schemas.microsoft.com/office/drawing/2014/main" id="{FC9ACE50-3BB5-471A-AE26-A617F22B09C1}"/>
              </a:ext>
            </a:extLst>
          </p:cNvPr>
          <p:cNvPicPr>
            <a:picLocks noChangeAspect="1"/>
          </p:cNvPicPr>
          <p:nvPr/>
        </p:nvPicPr>
        <p:blipFill rotWithShape="1">
          <a:blip r:embed="rId2"/>
          <a:srcRect r="366" b="13921"/>
          <a:stretch/>
        </p:blipFill>
        <p:spPr>
          <a:xfrm>
            <a:off x="6806244" y="17143"/>
            <a:ext cx="5357181" cy="1811975"/>
          </a:xfrm>
          <a:prstGeom prst="rect">
            <a:avLst/>
          </a:prstGeom>
        </p:spPr>
      </p:pic>
    </p:spTree>
    <p:extLst>
      <p:ext uri="{BB962C8B-B14F-4D97-AF65-F5344CB8AC3E}">
        <p14:creationId xmlns:p14="http://schemas.microsoft.com/office/powerpoint/2010/main" val="161765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FTS cu amplificare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Schema și caracteristica de amplitudine</a:t>
            </a:r>
          </a:p>
          <a:p>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26</a:t>
            </a:fld>
            <a:endParaRPr lang="ro-RO"/>
          </a:p>
        </p:txBody>
      </p:sp>
      <p:pic>
        <p:nvPicPr>
          <p:cNvPr id="7" name="Picture 6">
            <a:extLst>
              <a:ext uri="{FF2B5EF4-FFF2-40B4-BE49-F238E27FC236}">
                <a16:creationId xmlns:a16="http://schemas.microsoft.com/office/drawing/2014/main" id="{9D7F15F0-16A6-4DCE-AF92-856BDAC6815F}"/>
              </a:ext>
            </a:extLst>
          </p:cNvPr>
          <p:cNvPicPr>
            <a:picLocks noChangeAspect="1"/>
          </p:cNvPicPr>
          <p:nvPr/>
        </p:nvPicPr>
        <p:blipFill>
          <a:blip r:embed="rId2"/>
          <a:stretch>
            <a:fillRect/>
          </a:stretch>
        </p:blipFill>
        <p:spPr>
          <a:xfrm>
            <a:off x="472122" y="2330131"/>
            <a:ext cx="6452235" cy="2560320"/>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5C92D20A-2AE6-4361-99D0-917386ECDCE3}"/>
                  </a:ext>
                </a:extLst>
              </p:cNvPr>
              <p:cNvSpPr/>
              <p:nvPr/>
            </p:nvSpPr>
            <p:spPr>
              <a:xfrm>
                <a:off x="7877392" y="1825625"/>
                <a:ext cx="2766142" cy="6577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smtClean="0">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num>
                        <m:den>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den>
                      </m:f>
                      <m:r>
                        <a:rPr lang="ro-RO" i="1">
                          <a:latin typeface="Cambria Math" panose="02040503050406030204" pitchFamily="18" charset="0"/>
                        </a:rPr>
                        <m:t>=−</m:t>
                      </m:r>
                      <m:f>
                        <m:fPr>
                          <m:ctrlPr>
                            <a:rPr lang="ro-RO" i="1" smtClean="0">
                              <a:latin typeface="Cambria Math" panose="02040503050406030204" pitchFamily="18" charset="0"/>
                            </a:rPr>
                          </m:ctrlPr>
                        </m:fPr>
                        <m:num>
                          <m:sSub>
                            <m:sSubPr>
                              <m:ctrlPr>
                                <a:rPr lang="ro-RO"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2</m:t>
                              </m:r>
                            </m:sub>
                          </m:sSub>
                        </m:num>
                        <m:den>
                          <m:sSub>
                            <m:sSubPr>
                              <m:ctrlPr>
                                <a:rPr lang="ro-RO"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1</m:t>
                              </m:r>
                            </m:sub>
                          </m:sSub>
                          <m:r>
                            <a:rPr lang="ro-RO" b="0" i="1" smtClean="0">
                              <a:latin typeface="Cambria Math" panose="02040503050406030204" pitchFamily="18" charset="0"/>
                            </a:rPr>
                            <m:t>+</m:t>
                          </m:r>
                          <m:f>
                            <m:fPr>
                              <m:type m:val="lin"/>
                              <m:ctrlPr>
                                <a:rPr lang="ro-RO" b="0" i="1" smtClean="0">
                                  <a:latin typeface="Cambria Math" panose="02040503050406030204" pitchFamily="18" charset="0"/>
                                </a:rPr>
                              </m:ctrlPr>
                            </m:fPr>
                            <m:num>
                              <m:r>
                                <a:rPr lang="ro-RO" b="0" i="1" smtClean="0">
                                  <a:latin typeface="Cambria Math" panose="02040503050406030204" pitchFamily="18" charset="0"/>
                                </a:rPr>
                                <m:t>1</m:t>
                              </m:r>
                            </m:num>
                            <m:den>
                              <m:r>
                                <a:rPr lang="ro-RO" b="0" i="1" smtClean="0">
                                  <a:latin typeface="Cambria Math" panose="02040503050406030204" pitchFamily="18" charset="0"/>
                                </a:rPr>
                                <m:t>𝑠𝐶</m:t>
                              </m:r>
                            </m:den>
                          </m:f>
                        </m:den>
                      </m:f>
                    </m:oMath>
                  </m:oMathPara>
                </a14:m>
                <a:endParaRPr lang="ro-RO"/>
              </a:p>
            </p:txBody>
          </p:sp>
        </mc:Choice>
        <mc:Fallback xmlns="">
          <p:sp>
            <p:nvSpPr>
              <p:cNvPr id="8" name="Rectangle 7">
                <a:extLst>
                  <a:ext uri="{FF2B5EF4-FFF2-40B4-BE49-F238E27FC236}">
                    <a16:creationId xmlns:a16="http://schemas.microsoft.com/office/drawing/2014/main" id="{5C92D20A-2AE6-4361-99D0-917386ECDCE3}"/>
                  </a:ext>
                </a:extLst>
              </p:cNvPr>
              <p:cNvSpPr>
                <a:spLocks noRot="1" noChangeAspect="1" noMove="1" noResize="1" noEditPoints="1" noAdjustHandles="1" noChangeArrowheads="1" noChangeShapeType="1" noTextEdit="1"/>
              </p:cNvSpPr>
              <p:nvPr/>
            </p:nvSpPr>
            <p:spPr>
              <a:xfrm>
                <a:off x="7877392" y="1825625"/>
                <a:ext cx="2766142" cy="65774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41C70AF-AFF9-446E-9923-6B647E694F66}"/>
                  </a:ext>
                </a:extLst>
              </p:cNvPr>
              <p:cNvSpPr/>
              <p:nvPr/>
            </p:nvSpPr>
            <p:spPr>
              <a:xfrm>
                <a:off x="7877392" y="2550387"/>
                <a:ext cx="2418098"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1">
                              <a:latin typeface="Cambria Math" panose="02040503050406030204" pitchFamily="18" charset="0"/>
                            </a:rPr>
                            <m:t>𝐶𝑠</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1">
                              <a:latin typeface="Cambria Math" panose="02040503050406030204" pitchFamily="18" charset="0"/>
                            </a:rPr>
                            <m:t>𝐶𝑠</m:t>
                          </m:r>
                          <m:r>
                            <a:rPr lang="ro-RO" i="0">
                              <a:latin typeface="Cambria Math" panose="02040503050406030204" pitchFamily="18" charset="0"/>
                            </a:rPr>
                            <m:t>+1</m:t>
                          </m:r>
                        </m:den>
                      </m:f>
                    </m:oMath>
                  </m:oMathPara>
                </a14:m>
                <a:endParaRPr lang="ro-RO"/>
              </a:p>
            </p:txBody>
          </p:sp>
        </mc:Choice>
        <mc:Fallback xmlns="">
          <p:sp>
            <p:nvSpPr>
              <p:cNvPr id="9" name="Rectangle 8">
                <a:extLst>
                  <a:ext uri="{FF2B5EF4-FFF2-40B4-BE49-F238E27FC236}">
                    <a16:creationId xmlns:a16="http://schemas.microsoft.com/office/drawing/2014/main" id="{941C70AF-AFF9-446E-9923-6B647E694F66}"/>
                  </a:ext>
                </a:extLst>
              </p:cNvPr>
              <p:cNvSpPr>
                <a:spLocks noRot="1" noChangeAspect="1" noMove="1" noResize="1" noEditPoints="1" noAdjustHandles="1" noChangeArrowheads="1" noChangeShapeType="1" noTextEdit="1"/>
              </p:cNvSpPr>
              <p:nvPr/>
            </p:nvSpPr>
            <p:spPr>
              <a:xfrm>
                <a:off x="7877392" y="2550387"/>
                <a:ext cx="2418098" cy="658065"/>
              </a:xfrm>
              <a:prstGeom prst="rect">
                <a:avLst/>
              </a:prstGeom>
              <a:blipFill>
                <a:blip r:embed="rId4"/>
                <a:stretch>
                  <a:fillRect/>
                </a:stretch>
              </a:blipFill>
            </p:spPr>
            <p:txBody>
              <a:bodyPr/>
              <a:lstStyle/>
              <a:p>
                <a:r>
                  <a:rPr lang="ro-RO">
                    <a:noFill/>
                  </a:rPr>
                  <a:t> </a:t>
                </a:r>
              </a:p>
            </p:txBody>
          </p:sp>
        </mc:Fallback>
      </mc:AlternateContent>
      <p:sp>
        <p:nvSpPr>
          <p:cNvPr id="10" name="Rectangle 9">
            <a:extLst>
              <a:ext uri="{FF2B5EF4-FFF2-40B4-BE49-F238E27FC236}">
                <a16:creationId xmlns:a16="http://schemas.microsoft.com/office/drawing/2014/main" id="{02E4B47A-8852-47AA-84F3-D06451D1270E}"/>
              </a:ext>
            </a:extLst>
          </p:cNvPr>
          <p:cNvSpPr/>
          <p:nvPr/>
        </p:nvSpPr>
        <p:spPr>
          <a:xfrm>
            <a:off x="7251517" y="3287125"/>
            <a:ext cx="4468361" cy="1200329"/>
          </a:xfrm>
          <a:prstGeom prst="rect">
            <a:avLst/>
          </a:prstGeom>
        </p:spPr>
        <p:txBody>
          <a:bodyPr wrap="square">
            <a:spAutoFit/>
          </a:bodyPr>
          <a:lstStyle/>
          <a:p>
            <a:pPr algn="just">
              <a:spcAft>
                <a:spcPts val="0"/>
              </a:spcAft>
            </a:pPr>
            <a:r>
              <a:rPr lang="en-US">
                <a:solidFill>
                  <a:srgbClr val="242021"/>
                </a:solidFill>
                <a:latin typeface="Times New Roman" panose="02020603050405020304" pitchFamily="18" charset="0"/>
                <a:ea typeface="Calibri" panose="020F0502020204030204" pitchFamily="34" charset="0"/>
              </a:rPr>
              <a:t>indicând un zero în origine și un pol real la </a:t>
            </a:r>
            <a:r>
              <a:rPr lang="en-US" i="1">
                <a:solidFill>
                  <a:srgbClr val="242021"/>
                </a:solidFill>
                <a:latin typeface="Times New Roman" panose="02020603050405020304" pitchFamily="18" charset="0"/>
                <a:ea typeface="Calibri" panose="020F0502020204030204" pitchFamily="34" charset="0"/>
              </a:rPr>
              <a:t>s</a:t>
            </a:r>
            <a:r>
              <a:rPr lang="en-US">
                <a:solidFill>
                  <a:srgbClr val="242021"/>
                </a:solidFill>
                <a:latin typeface="Times New Roman" panose="02020603050405020304" pitchFamily="18" charset="0"/>
                <a:ea typeface="Calibri" panose="020F0502020204030204" pitchFamily="34" charset="0"/>
              </a:rPr>
              <a:t>=−1/</a:t>
            </a:r>
            <a:r>
              <a:rPr lang="en-US" i="1">
                <a:solidFill>
                  <a:srgbClr val="242021"/>
                </a:solidFill>
                <a:latin typeface="Times New Roman" panose="02020603050405020304" pitchFamily="18" charset="0"/>
                <a:ea typeface="Calibri" panose="020F0502020204030204" pitchFamily="34" charset="0"/>
              </a:rPr>
              <a:t>R</a:t>
            </a:r>
            <a:r>
              <a:rPr lang="en-US" baseline="-25000">
                <a:solidFill>
                  <a:srgbClr val="242021"/>
                </a:solidFill>
                <a:latin typeface="Times New Roman" panose="02020603050405020304" pitchFamily="18" charset="0"/>
                <a:ea typeface="Calibri" panose="020F0502020204030204" pitchFamily="34" charset="0"/>
              </a:rPr>
              <a:t>1</a:t>
            </a:r>
            <a:r>
              <a:rPr lang="en-US" i="1">
                <a:solidFill>
                  <a:srgbClr val="242021"/>
                </a:solidFill>
                <a:latin typeface="Times New Roman" panose="02020603050405020304" pitchFamily="18" charset="0"/>
                <a:ea typeface="Calibri" panose="020F0502020204030204" pitchFamily="34" charset="0"/>
              </a:rPr>
              <a:t>C</a:t>
            </a:r>
            <a:r>
              <a:rPr lang="en-US">
                <a:solidFill>
                  <a:srgbClr val="242021"/>
                </a:solidFill>
                <a:latin typeface="Times New Roman" panose="02020603050405020304" pitchFamily="18" charset="0"/>
                <a:ea typeface="Calibri" panose="020F0502020204030204" pitchFamily="34" charset="0"/>
              </a:rPr>
              <a:t>.</a:t>
            </a:r>
            <a:endParaRPr lang="ro-RO">
              <a:solidFill>
                <a:srgbClr val="242021"/>
              </a:solidFill>
              <a:latin typeface="Times New Roman" panose="02020603050405020304" pitchFamily="18" charset="0"/>
              <a:ea typeface="Calibri" panose="020F0502020204030204" pitchFamily="34" charset="0"/>
            </a:endParaRPr>
          </a:p>
          <a:p>
            <a:pPr algn="just">
              <a:spcAft>
                <a:spcPts val="0"/>
              </a:spcAft>
            </a:pPr>
            <a:r>
              <a:rPr lang="en-US">
                <a:solidFill>
                  <a:srgbClr val="242021"/>
                </a:solidFill>
                <a:latin typeface="Times New Roman" panose="02020603050405020304" pitchFamily="18" charset="0"/>
                <a:ea typeface="Calibri" panose="020F0502020204030204" pitchFamily="34" charset="0"/>
              </a:rPr>
              <a:t>Punând </a:t>
            </a:r>
            <a:r>
              <a:rPr lang="en-US" i="1">
                <a:solidFill>
                  <a:srgbClr val="242021"/>
                </a:solidFill>
                <a:latin typeface="Times New Roman" panose="02020603050405020304" pitchFamily="18" charset="0"/>
                <a:ea typeface="Calibri" panose="020F0502020204030204" pitchFamily="34" charset="0"/>
              </a:rPr>
              <a:t>s</a:t>
            </a:r>
            <a:r>
              <a:rPr lang="en-US">
                <a:solidFill>
                  <a:srgbClr val="242021"/>
                </a:solidFill>
                <a:latin typeface="Times New Roman" panose="02020603050405020304" pitchFamily="18" charset="0"/>
                <a:ea typeface="Calibri" panose="020F0502020204030204" pitchFamily="34" charset="0"/>
              </a:rPr>
              <a:t> → jω, putem să exprimăm </a:t>
            </a:r>
            <a:r>
              <a:rPr lang="en-US" i="1">
                <a:solidFill>
                  <a:srgbClr val="242021"/>
                </a:solidFill>
                <a:latin typeface="Times New Roman" panose="02020603050405020304" pitchFamily="18" charset="0"/>
                <a:ea typeface="Calibri" panose="020F0502020204030204" pitchFamily="34" charset="0"/>
              </a:rPr>
              <a:t>H</a:t>
            </a:r>
            <a:r>
              <a:rPr lang="en-US">
                <a:solidFill>
                  <a:srgbClr val="242021"/>
                </a:solidFill>
                <a:latin typeface="Times New Roman" panose="02020603050405020304" pitchFamily="18" charset="0"/>
                <a:ea typeface="Calibri" panose="020F0502020204030204" pitchFamily="34" charset="0"/>
              </a:rPr>
              <a:t>(</a:t>
            </a:r>
            <a:r>
              <a:rPr lang="en-US" i="1">
                <a:solidFill>
                  <a:srgbClr val="242021"/>
                </a:solidFill>
                <a:latin typeface="Times New Roman" panose="02020603050405020304" pitchFamily="18" charset="0"/>
                <a:ea typeface="Calibri" panose="020F0502020204030204" pitchFamily="34" charset="0"/>
              </a:rPr>
              <a:t>s</a:t>
            </a:r>
            <a:r>
              <a:rPr lang="en-US">
                <a:solidFill>
                  <a:srgbClr val="242021"/>
                </a:solidFill>
                <a:latin typeface="Times New Roman" panose="02020603050405020304" pitchFamily="18" charset="0"/>
                <a:ea typeface="Calibri" panose="020F0502020204030204" pitchFamily="34" charset="0"/>
              </a:rPr>
              <a:t>) în forma normalizată</a:t>
            </a:r>
            <a:endParaRPr lang="ro-RO">
              <a:solidFill>
                <a:srgbClr val="242021"/>
              </a:solidFill>
              <a:latin typeface="Times New Roman" panose="02020603050405020304" pitchFamily="18" charset="0"/>
              <a:ea typeface="Calibri" panose="020F0502020204030204" pitchFamily="34" charset="0"/>
            </a:endParaRP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D43B55F3-B5AB-4522-8977-ADCE92126918}"/>
                  </a:ext>
                </a:extLst>
              </p:cNvPr>
              <p:cNvSpPr/>
              <p:nvPr/>
            </p:nvSpPr>
            <p:spPr>
              <a:xfrm>
                <a:off x="7251517" y="4552281"/>
                <a:ext cx="2522229" cy="676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f>
                        <m:fPr>
                          <m:ctrlPr>
                            <a:rPr lang="ro-RO" i="1">
                              <a:latin typeface="Cambria Math" panose="02040503050406030204" pitchFamily="18" charset="0"/>
                            </a:rPr>
                          </m:ctrlPr>
                        </m:fPr>
                        <m:num>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num>
                        <m:den>
                          <m:r>
                            <a:rPr lang="ro-RO" i="0">
                              <a:latin typeface="Cambria Math" panose="02040503050406030204" pitchFamily="18" charset="0"/>
                            </a:rPr>
                            <m:t>1+</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den>
                      </m:f>
                    </m:oMath>
                  </m:oMathPara>
                </a14:m>
                <a:endParaRPr lang="ro-RO"/>
              </a:p>
            </p:txBody>
          </p:sp>
        </mc:Choice>
        <mc:Fallback xmlns="">
          <p:sp>
            <p:nvSpPr>
              <p:cNvPr id="11" name="Rectangle 10">
                <a:extLst>
                  <a:ext uri="{FF2B5EF4-FFF2-40B4-BE49-F238E27FC236}">
                    <a16:creationId xmlns:a16="http://schemas.microsoft.com/office/drawing/2014/main" id="{D43B55F3-B5AB-4522-8977-ADCE92126918}"/>
                  </a:ext>
                </a:extLst>
              </p:cNvPr>
              <p:cNvSpPr>
                <a:spLocks noRot="1" noChangeAspect="1" noMove="1" noResize="1" noEditPoints="1" noAdjustHandles="1" noChangeArrowheads="1" noChangeShapeType="1" noTextEdit="1"/>
              </p:cNvSpPr>
              <p:nvPr/>
            </p:nvSpPr>
            <p:spPr>
              <a:xfrm>
                <a:off x="7251517" y="4552281"/>
                <a:ext cx="2522229" cy="67633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B7DE3D4-EBE1-4F8B-9E96-F716B69DA3E4}"/>
                  </a:ext>
                </a:extLst>
              </p:cNvPr>
              <p:cNvSpPr/>
              <p:nvPr/>
            </p:nvSpPr>
            <p:spPr>
              <a:xfrm>
                <a:off x="7251517" y="5290889"/>
                <a:ext cx="2421560"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r>
                        <a:rPr lang="ro-RO" i="0">
                          <a:latin typeface="Cambria Math" panose="02040503050406030204" pitchFamily="18" charset="0"/>
                        </a:rPr>
                        <m:t>; </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r>
                            <a:rPr lang="ro-RO" i="1">
                              <a:latin typeface="Cambria Math" panose="02040503050406030204" pitchFamily="18" charset="0"/>
                            </a:rPr>
                            <m:t>𝐶</m:t>
                          </m:r>
                        </m:den>
                      </m:f>
                    </m:oMath>
                  </m:oMathPara>
                </a14:m>
                <a:endParaRPr lang="ro-RO"/>
              </a:p>
            </p:txBody>
          </p:sp>
        </mc:Choice>
        <mc:Fallback xmlns="">
          <p:sp>
            <p:nvSpPr>
              <p:cNvPr id="12" name="Rectangle 11">
                <a:extLst>
                  <a:ext uri="{FF2B5EF4-FFF2-40B4-BE49-F238E27FC236}">
                    <a16:creationId xmlns:a16="http://schemas.microsoft.com/office/drawing/2014/main" id="{EB7DE3D4-EBE1-4F8B-9E96-F716B69DA3E4}"/>
                  </a:ext>
                </a:extLst>
              </p:cNvPr>
              <p:cNvSpPr>
                <a:spLocks noRot="1" noChangeAspect="1" noMove="1" noResize="1" noEditPoints="1" noAdjustHandles="1" noChangeArrowheads="1" noChangeShapeType="1" noTextEdit="1"/>
              </p:cNvSpPr>
              <p:nvPr/>
            </p:nvSpPr>
            <p:spPr>
              <a:xfrm>
                <a:off x="7251517" y="5290889"/>
                <a:ext cx="2421560" cy="658065"/>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46277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FTB de bandă largă</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Schema și caracteristica de amplitudine</a:t>
            </a:r>
          </a:p>
          <a:p>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27</a:t>
            </a:fld>
            <a:endParaRPr lang="ro-RO"/>
          </a:p>
        </p:txBody>
      </p:sp>
      <p:pic>
        <p:nvPicPr>
          <p:cNvPr id="7" name="Picture 6">
            <a:extLst>
              <a:ext uri="{FF2B5EF4-FFF2-40B4-BE49-F238E27FC236}">
                <a16:creationId xmlns:a16="http://schemas.microsoft.com/office/drawing/2014/main" id="{148ED642-4209-43A0-9A34-FA64B34375ED}"/>
              </a:ext>
            </a:extLst>
          </p:cNvPr>
          <p:cNvPicPr>
            <a:picLocks noChangeAspect="1"/>
          </p:cNvPicPr>
          <p:nvPr/>
        </p:nvPicPr>
        <p:blipFill>
          <a:blip r:embed="rId2"/>
          <a:stretch>
            <a:fillRect/>
          </a:stretch>
        </p:blipFill>
        <p:spPr>
          <a:xfrm>
            <a:off x="303212" y="2409032"/>
            <a:ext cx="7080885" cy="2571750"/>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7B3E1A5-F30D-45BA-A784-DB4B87EA969D}"/>
                  </a:ext>
                </a:extLst>
              </p:cNvPr>
              <p:cNvSpPr/>
              <p:nvPr/>
            </p:nvSpPr>
            <p:spPr>
              <a:xfrm>
                <a:off x="7741879" y="1690688"/>
                <a:ext cx="2923236" cy="6767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smtClean="0">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num>
                        <m:den>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den>
                      </m:f>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2</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f>
                                <m:fPr>
                                  <m:type m:val="lin"/>
                                  <m:ctrlPr>
                                    <a:rPr lang="en-US" b="0" i="1" smtClean="0">
                                      <a:latin typeface="Cambria Math" panose="02040503050406030204" pitchFamily="18" charset="0"/>
                                    </a:rPr>
                                  </m:ctrlPr>
                                </m:fPr>
                                <m:num>
                                  <m:r>
                                    <a:rPr lang="ro-RO" b="0" i="1" smtClean="0">
                                      <a:latin typeface="Cambria Math" panose="02040503050406030204" pitchFamily="18" charset="0"/>
                                    </a:rPr>
                                    <m:t>1</m:t>
                                  </m:r>
                                </m:num>
                                <m:den>
                                  <m:r>
                                    <a:rPr lang="ro-RO" b="0" i="1" smtClean="0">
                                      <a:latin typeface="Cambria Math" panose="02040503050406030204" pitchFamily="18" charset="0"/>
                                    </a:rPr>
                                    <m:t>𝑠</m:t>
                                  </m:r>
                                  <m:sSub>
                                    <m:sSubPr>
                                      <m:ctrlPr>
                                        <a:rPr lang="ro-RO" b="0" i="1" smtClean="0">
                                          <a:latin typeface="Cambria Math" panose="02040503050406030204" pitchFamily="18" charset="0"/>
                                        </a:rPr>
                                      </m:ctrlPr>
                                    </m:sSubPr>
                                    <m:e>
                                      <m:r>
                                        <a:rPr lang="ro-RO" b="0" i="1" smtClean="0">
                                          <a:latin typeface="Cambria Math" panose="02040503050406030204" pitchFamily="18" charset="0"/>
                                        </a:rPr>
                                        <m:t>𝐶</m:t>
                                      </m:r>
                                    </m:e>
                                    <m:sub>
                                      <m:r>
                                        <a:rPr lang="ro-RO" b="0" i="1" smtClean="0">
                                          <a:latin typeface="Cambria Math" panose="02040503050406030204" pitchFamily="18" charset="0"/>
                                        </a:rPr>
                                        <m:t>2</m:t>
                                      </m:r>
                                    </m:sub>
                                  </m:sSub>
                                </m:den>
                              </m:f>
                            </m:e>
                          </m:d>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1</m:t>
                              </m:r>
                            </m:sub>
                          </m:sSub>
                          <m:r>
                            <a:rPr lang="ro-RO" i="1">
                              <a:latin typeface="Cambria Math" panose="02040503050406030204" pitchFamily="18" charset="0"/>
                            </a:rPr>
                            <m:t>+</m:t>
                          </m:r>
                          <m:f>
                            <m:fPr>
                              <m:type m:val="lin"/>
                              <m:ctrlPr>
                                <a:rPr lang="ro-RO" i="1">
                                  <a:latin typeface="Cambria Math" panose="02040503050406030204" pitchFamily="18" charset="0"/>
                                </a:rPr>
                              </m:ctrlPr>
                            </m:fPr>
                            <m:num>
                              <m:r>
                                <a:rPr lang="ro-RO" i="1">
                                  <a:latin typeface="Cambria Math" panose="02040503050406030204" pitchFamily="18" charset="0"/>
                                </a:rPr>
                                <m:t>1</m:t>
                              </m:r>
                            </m:num>
                            <m:den>
                              <m:r>
                                <a:rPr lang="ro-RO" i="1">
                                  <a:latin typeface="Cambria Math" panose="02040503050406030204" pitchFamily="18" charset="0"/>
                                </a:rPr>
                                <m:t>𝑠</m:t>
                              </m:r>
                              <m:sSub>
                                <m:sSubPr>
                                  <m:ctrlPr>
                                    <a:rPr lang="ro-RO" i="1" smtClean="0">
                                      <a:latin typeface="Cambria Math" panose="02040503050406030204" pitchFamily="18" charset="0"/>
                                    </a:rPr>
                                  </m:ctrlPr>
                                </m:sSubPr>
                                <m:e>
                                  <m:r>
                                    <a:rPr lang="ro-RO" b="0" i="1" smtClean="0">
                                      <a:latin typeface="Cambria Math" panose="02040503050406030204" pitchFamily="18" charset="0"/>
                                    </a:rPr>
                                    <m:t>𝐶</m:t>
                                  </m:r>
                                </m:e>
                                <m:sub>
                                  <m:r>
                                    <a:rPr lang="ro-RO" b="0" i="1" smtClean="0">
                                      <a:latin typeface="Cambria Math" panose="02040503050406030204" pitchFamily="18" charset="0"/>
                                    </a:rPr>
                                    <m:t>1</m:t>
                                  </m:r>
                                </m:sub>
                              </m:sSub>
                            </m:den>
                          </m:f>
                        </m:den>
                      </m:f>
                    </m:oMath>
                  </m:oMathPara>
                </a14:m>
                <a:endParaRPr lang="ro-RO"/>
              </a:p>
            </p:txBody>
          </p:sp>
        </mc:Choice>
        <mc:Fallback xmlns="">
          <p:sp>
            <p:nvSpPr>
              <p:cNvPr id="8" name="Rectangle 7">
                <a:extLst>
                  <a:ext uri="{FF2B5EF4-FFF2-40B4-BE49-F238E27FC236}">
                    <a16:creationId xmlns:a16="http://schemas.microsoft.com/office/drawing/2014/main" id="{37B3E1A5-F30D-45BA-A784-DB4B87EA969D}"/>
                  </a:ext>
                </a:extLst>
              </p:cNvPr>
              <p:cNvSpPr>
                <a:spLocks noRot="1" noChangeAspect="1" noMove="1" noResize="1" noEditPoints="1" noAdjustHandles="1" noChangeArrowheads="1" noChangeShapeType="1" noTextEdit="1"/>
              </p:cNvSpPr>
              <p:nvPr/>
            </p:nvSpPr>
            <p:spPr>
              <a:xfrm>
                <a:off x="7741879" y="1690688"/>
                <a:ext cx="2923236" cy="676724"/>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4A774092-C1DE-4EBD-A14A-F6E66B03E1F5}"/>
                  </a:ext>
                </a:extLst>
              </p:cNvPr>
              <p:cNvSpPr/>
              <p:nvPr/>
            </p:nvSpPr>
            <p:spPr>
              <a:xfrm>
                <a:off x="7741879" y="2449180"/>
                <a:ext cx="3543662"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latin typeface="Cambria Math" panose="02040503050406030204" pitchFamily="18" charset="0"/>
                                </a:rPr>
                              </m:ctrlPr>
                            </m:sSubPr>
                            <m:e>
                              <m:r>
                                <a:rPr lang="ro-RO" i="1">
                                  <a:latin typeface="Cambria Math" panose="02040503050406030204" pitchFamily="18" charset="0"/>
                                </a:rPr>
                                <m:t>𝐶</m:t>
                              </m:r>
                            </m:e>
                            <m:sub>
                              <m:r>
                                <a:rPr lang="ro-RO" i="0">
                                  <a:latin typeface="Cambria Math" panose="02040503050406030204" pitchFamily="18" charset="0"/>
                                </a:rPr>
                                <m:t>1</m:t>
                              </m:r>
                            </m:sub>
                          </m:sSub>
                          <m:r>
                            <a:rPr lang="ro-RO" i="1">
                              <a:latin typeface="Cambria Math" panose="02040503050406030204" pitchFamily="18" charset="0"/>
                            </a:rPr>
                            <m:t>𝑠</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latin typeface="Cambria Math" panose="02040503050406030204" pitchFamily="18" charset="0"/>
                                </a:rPr>
                              </m:ctrlPr>
                            </m:sSubPr>
                            <m:e>
                              <m:r>
                                <a:rPr lang="ro-RO" i="1">
                                  <a:latin typeface="Cambria Math" panose="02040503050406030204" pitchFamily="18" charset="0"/>
                                </a:rPr>
                                <m:t>𝐶</m:t>
                              </m:r>
                            </m:e>
                            <m:sub>
                              <m:r>
                                <a:rPr lang="ro-RO" i="0">
                                  <a:latin typeface="Cambria Math" panose="02040503050406030204" pitchFamily="18" charset="0"/>
                                </a:rPr>
                                <m:t>1</m:t>
                              </m:r>
                            </m:sub>
                          </m:sSub>
                          <m:r>
                            <a:rPr lang="ro-RO" i="1">
                              <a:latin typeface="Cambria Math" panose="02040503050406030204" pitchFamily="18" charset="0"/>
                            </a:rPr>
                            <m:t>𝑠</m:t>
                          </m:r>
                          <m:r>
                            <a:rPr lang="ro-RO" i="0">
                              <a:latin typeface="Cambria Math" panose="02040503050406030204" pitchFamily="18" charset="0"/>
                            </a:rPr>
                            <m:t>+1</m:t>
                          </m:r>
                        </m:den>
                      </m:f>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sSub>
                            <m:sSubPr>
                              <m:ctrlPr>
                                <a:rPr lang="ro-RO" i="1">
                                  <a:latin typeface="Cambria Math" panose="02040503050406030204" pitchFamily="18" charset="0"/>
                                </a:rPr>
                              </m:ctrlPr>
                            </m:sSubPr>
                            <m:e>
                              <m:r>
                                <a:rPr lang="ro-RO" i="1">
                                  <a:latin typeface="Cambria Math" panose="02040503050406030204" pitchFamily="18" charset="0"/>
                                </a:rPr>
                                <m:t>𝐶</m:t>
                              </m:r>
                            </m:e>
                            <m:sub>
                              <m:r>
                                <a:rPr lang="ro-RO" i="0">
                                  <a:latin typeface="Cambria Math" panose="02040503050406030204" pitchFamily="18" charset="0"/>
                                </a:rPr>
                                <m:t>2</m:t>
                              </m:r>
                            </m:sub>
                          </m:sSub>
                          <m:r>
                            <a:rPr lang="ro-RO" i="1">
                              <a:latin typeface="Cambria Math" panose="02040503050406030204" pitchFamily="18" charset="0"/>
                            </a:rPr>
                            <m:t>𝑠</m:t>
                          </m:r>
                          <m:r>
                            <a:rPr lang="ro-RO" i="0">
                              <a:latin typeface="Cambria Math" panose="02040503050406030204" pitchFamily="18" charset="0"/>
                            </a:rPr>
                            <m:t>+1</m:t>
                          </m:r>
                        </m:den>
                      </m:f>
                    </m:oMath>
                  </m:oMathPara>
                </a14:m>
                <a:endParaRPr lang="ro-RO"/>
              </a:p>
            </p:txBody>
          </p:sp>
        </mc:Choice>
        <mc:Fallback xmlns="">
          <p:sp>
            <p:nvSpPr>
              <p:cNvPr id="11" name="Rectangle 10">
                <a:extLst>
                  <a:ext uri="{FF2B5EF4-FFF2-40B4-BE49-F238E27FC236}">
                    <a16:creationId xmlns:a16="http://schemas.microsoft.com/office/drawing/2014/main" id="{4A774092-C1DE-4EBD-A14A-F6E66B03E1F5}"/>
                  </a:ext>
                </a:extLst>
              </p:cNvPr>
              <p:cNvSpPr>
                <a:spLocks noRot="1" noChangeAspect="1" noMove="1" noResize="1" noEditPoints="1" noAdjustHandles="1" noChangeArrowheads="1" noChangeShapeType="1" noTextEdit="1"/>
              </p:cNvSpPr>
              <p:nvPr/>
            </p:nvSpPr>
            <p:spPr>
              <a:xfrm>
                <a:off x="7741879" y="2449180"/>
                <a:ext cx="3543662" cy="658065"/>
              </a:xfrm>
              <a:prstGeom prst="rect">
                <a:avLst/>
              </a:prstGeom>
              <a:blipFill>
                <a:blip r:embed="rId4"/>
                <a:stretch>
                  <a:fillRect/>
                </a:stretch>
              </a:blipFill>
            </p:spPr>
            <p:txBody>
              <a:bodyPr/>
              <a:lstStyle/>
              <a:p>
                <a:r>
                  <a:rPr lang="ro-RO">
                    <a:noFill/>
                  </a:rPr>
                  <a:t> </a:t>
                </a:r>
              </a:p>
            </p:txBody>
          </p:sp>
        </mc:Fallback>
      </mc:AlternateContent>
      <p:sp>
        <p:nvSpPr>
          <p:cNvPr id="12" name="Rectangle 11">
            <a:extLst>
              <a:ext uri="{FF2B5EF4-FFF2-40B4-BE49-F238E27FC236}">
                <a16:creationId xmlns:a16="http://schemas.microsoft.com/office/drawing/2014/main" id="{6E80AD56-4B99-450E-BEE1-2671CFFEB92A}"/>
              </a:ext>
            </a:extLst>
          </p:cNvPr>
          <p:cNvSpPr/>
          <p:nvPr/>
        </p:nvSpPr>
        <p:spPr>
          <a:xfrm>
            <a:off x="7741879" y="3255939"/>
            <a:ext cx="4271673" cy="646331"/>
          </a:xfrm>
          <a:prstGeom prst="rect">
            <a:avLst/>
          </a:prstGeom>
        </p:spPr>
        <p:txBody>
          <a:bodyPr wrap="square">
            <a:spAutoFit/>
          </a:bodyPr>
          <a:lstStyle/>
          <a:p>
            <a:r>
              <a:rPr lang="en-US">
                <a:latin typeface="Times New Roman" panose="02020603050405020304" pitchFamily="18" charset="0"/>
                <a:ea typeface="Calibri" panose="020F0502020204030204" pitchFamily="34" charset="0"/>
              </a:rPr>
              <a:t>indicând un zero în origine și doi poli reali la −1/</a:t>
            </a:r>
            <a:r>
              <a:rPr lang="en-US" i="1">
                <a:latin typeface="Times New Roman" panose="02020603050405020304" pitchFamily="18" charset="0"/>
                <a:ea typeface="Calibri" panose="020F0502020204030204" pitchFamily="34" charset="0"/>
              </a:rPr>
              <a:t>R</a:t>
            </a:r>
            <a:r>
              <a:rPr lang="en-US" baseline="-25000">
                <a:latin typeface="Times New Roman" panose="02020603050405020304" pitchFamily="18" charset="0"/>
                <a:ea typeface="Calibri" panose="020F0502020204030204" pitchFamily="34" charset="0"/>
              </a:rPr>
              <a:t>1</a:t>
            </a:r>
            <a:r>
              <a:rPr lang="en-US" i="1">
                <a:latin typeface="Times New Roman" panose="02020603050405020304" pitchFamily="18" charset="0"/>
                <a:ea typeface="Calibri" panose="020F0502020204030204" pitchFamily="34" charset="0"/>
              </a:rPr>
              <a:t>C</a:t>
            </a:r>
            <a:r>
              <a:rPr lang="en-US" baseline="-25000">
                <a:latin typeface="Times New Roman" panose="02020603050405020304" pitchFamily="18" charset="0"/>
                <a:ea typeface="Calibri" panose="020F0502020204030204" pitchFamily="34" charset="0"/>
              </a:rPr>
              <a:t>1</a:t>
            </a:r>
            <a:r>
              <a:rPr lang="en-US">
                <a:latin typeface="Times New Roman" panose="02020603050405020304" pitchFamily="18" charset="0"/>
                <a:ea typeface="Calibri" panose="020F0502020204030204" pitchFamily="34" charset="0"/>
              </a:rPr>
              <a:t> și −1/</a:t>
            </a:r>
            <a:r>
              <a:rPr lang="en-US" i="1">
                <a:latin typeface="Times New Roman" panose="02020603050405020304" pitchFamily="18" charset="0"/>
                <a:ea typeface="Calibri" panose="020F0502020204030204" pitchFamily="34" charset="0"/>
              </a:rPr>
              <a:t>R</a:t>
            </a:r>
            <a:r>
              <a:rPr lang="en-US" baseline="-25000">
                <a:latin typeface="Times New Roman" panose="02020603050405020304" pitchFamily="18" charset="0"/>
                <a:ea typeface="Calibri" panose="020F0502020204030204" pitchFamily="34" charset="0"/>
              </a:rPr>
              <a:t>2</a:t>
            </a:r>
            <a:r>
              <a:rPr lang="en-US" i="1">
                <a:latin typeface="Times New Roman" panose="02020603050405020304" pitchFamily="18" charset="0"/>
                <a:ea typeface="Calibri" panose="020F0502020204030204" pitchFamily="34" charset="0"/>
              </a:rPr>
              <a:t>C</a:t>
            </a:r>
            <a:r>
              <a:rPr lang="en-US" baseline="-25000">
                <a:latin typeface="Times New Roman" panose="02020603050405020304" pitchFamily="18" charset="0"/>
                <a:ea typeface="Calibri" panose="020F0502020204030204" pitchFamily="34" charset="0"/>
              </a:rPr>
              <a:t>2</a:t>
            </a:r>
            <a:endParaRPr lang="ro-RO"/>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51BA1CE7-2443-42BE-8B7B-7E905A053EA0}"/>
                  </a:ext>
                </a:extLst>
              </p:cNvPr>
              <p:cNvSpPr/>
              <p:nvPr/>
            </p:nvSpPr>
            <p:spPr>
              <a:xfrm>
                <a:off x="7741879" y="3932319"/>
                <a:ext cx="3997761" cy="676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f>
                        <m:fPr>
                          <m:ctrlPr>
                            <a:rPr lang="ro-RO" i="1">
                              <a:latin typeface="Cambria Math" panose="02040503050406030204" pitchFamily="18" charset="0"/>
                            </a:rPr>
                          </m:ctrlPr>
                        </m:fPr>
                        <m:num>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1">
                                      <a:latin typeface="Cambria Math" panose="02040503050406030204" pitchFamily="18" charset="0"/>
                                    </a:rPr>
                                    <m:t>𝐿</m:t>
                                  </m:r>
                                </m:sub>
                              </m:sSub>
                            </m:den>
                          </m:f>
                        </m:num>
                        <m:den>
                          <m:d>
                            <m:dPr>
                              <m:ctrlPr>
                                <a:rPr lang="ro-RO" i="1">
                                  <a:latin typeface="Cambria Math" panose="02040503050406030204" pitchFamily="18" charset="0"/>
                                </a:rPr>
                              </m:ctrlPr>
                            </m:dPr>
                            <m:e>
                              <m:r>
                                <a:rPr lang="ro-RO" i="0">
                                  <a:latin typeface="Cambria Math" panose="02040503050406030204" pitchFamily="18" charset="0"/>
                                </a:rPr>
                                <m:t>1+</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1">
                                          <a:latin typeface="Cambria Math" panose="02040503050406030204" pitchFamily="18" charset="0"/>
                                        </a:rPr>
                                        <m:t>𝐿</m:t>
                                      </m:r>
                                    </m:sub>
                                  </m:sSub>
                                </m:den>
                              </m:f>
                            </m:e>
                          </m:d>
                          <m:d>
                            <m:dPr>
                              <m:ctrlPr>
                                <a:rPr lang="ro-RO" i="1">
                                  <a:latin typeface="Cambria Math" panose="02040503050406030204" pitchFamily="18" charset="0"/>
                                </a:rPr>
                              </m:ctrlPr>
                            </m:dPr>
                            <m:e>
                              <m:r>
                                <a:rPr lang="ro-RO" i="0">
                                  <a:latin typeface="Cambria Math" panose="02040503050406030204" pitchFamily="18" charset="0"/>
                                </a:rPr>
                                <m:t>1+</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1">
                                          <a:latin typeface="Cambria Math" panose="02040503050406030204" pitchFamily="18" charset="0"/>
                                        </a:rPr>
                                        <m:t>𝐻</m:t>
                                      </m:r>
                                    </m:sub>
                                  </m:sSub>
                                </m:den>
                              </m:f>
                            </m:e>
                          </m:d>
                        </m:den>
                      </m:f>
                    </m:oMath>
                  </m:oMathPara>
                </a14:m>
                <a:endParaRPr lang="ro-RO"/>
              </a:p>
            </p:txBody>
          </p:sp>
        </mc:Choice>
        <mc:Fallback xmlns="">
          <p:sp>
            <p:nvSpPr>
              <p:cNvPr id="13" name="Rectangle 12">
                <a:extLst>
                  <a:ext uri="{FF2B5EF4-FFF2-40B4-BE49-F238E27FC236}">
                    <a16:creationId xmlns:a16="http://schemas.microsoft.com/office/drawing/2014/main" id="{51BA1CE7-2443-42BE-8B7B-7E905A053EA0}"/>
                  </a:ext>
                </a:extLst>
              </p:cNvPr>
              <p:cNvSpPr>
                <a:spLocks noRot="1" noChangeAspect="1" noMove="1" noResize="1" noEditPoints="1" noAdjustHandles="1" noChangeArrowheads="1" noChangeShapeType="1" noTextEdit="1"/>
              </p:cNvSpPr>
              <p:nvPr/>
            </p:nvSpPr>
            <p:spPr>
              <a:xfrm>
                <a:off x="7741879" y="3932319"/>
                <a:ext cx="3997761" cy="676339"/>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40ED4FBD-62FC-45D7-8926-03346D12664D}"/>
                  </a:ext>
                </a:extLst>
              </p:cNvPr>
              <p:cNvSpPr/>
              <p:nvPr/>
            </p:nvSpPr>
            <p:spPr>
              <a:xfrm>
                <a:off x="7741879" y="4824438"/>
                <a:ext cx="3778406" cy="6580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0</m:t>
                          </m:r>
                        </m:sub>
                      </m:sSub>
                      <m:r>
                        <a:rPr lang="ro-RO" i="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den>
                      </m:f>
                      <m:r>
                        <a:rPr lang="ro-RO" i="0">
                          <a:latin typeface="Cambria Math" panose="02040503050406030204" pitchFamily="18" charset="0"/>
                        </a:rPr>
                        <m:t>; </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1">
                              <a:latin typeface="Cambria Math" panose="02040503050406030204" pitchFamily="18" charset="0"/>
                            </a:rPr>
                            <m:t>𝐿</m:t>
                          </m:r>
                        </m:sub>
                      </m:sSub>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1</m:t>
                              </m:r>
                            </m:sub>
                          </m:sSub>
                          <m:sSub>
                            <m:sSubPr>
                              <m:ctrlPr>
                                <a:rPr lang="ro-RO" i="1">
                                  <a:latin typeface="Cambria Math" panose="02040503050406030204" pitchFamily="18" charset="0"/>
                                </a:rPr>
                              </m:ctrlPr>
                            </m:sSubPr>
                            <m:e>
                              <m:r>
                                <a:rPr lang="ro-RO" i="1">
                                  <a:latin typeface="Cambria Math" panose="02040503050406030204" pitchFamily="18" charset="0"/>
                                </a:rPr>
                                <m:t>𝐶</m:t>
                              </m:r>
                            </m:e>
                            <m:sub>
                              <m:r>
                                <a:rPr lang="ro-RO" i="0">
                                  <a:latin typeface="Cambria Math" panose="02040503050406030204" pitchFamily="18" charset="0"/>
                                </a:rPr>
                                <m:t>1</m:t>
                              </m:r>
                            </m:sub>
                          </m:sSub>
                        </m:den>
                      </m:f>
                      <m:r>
                        <a:rPr lang="ro-RO" i="0">
                          <a:latin typeface="Cambria Math" panose="02040503050406030204" pitchFamily="18" charset="0"/>
                        </a:rPr>
                        <m:t>; </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1">
                              <a:latin typeface="Cambria Math" panose="02040503050406030204" pitchFamily="18" charset="0"/>
                            </a:rPr>
                            <m:t>𝐻</m:t>
                          </m:r>
                        </m:sub>
                      </m:sSub>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0">
                                  <a:latin typeface="Cambria Math" panose="02040503050406030204" pitchFamily="18" charset="0"/>
                                </a:rPr>
                                <m:t>2</m:t>
                              </m:r>
                            </m:sub>
                          </m:sSub>
                          <m:sSub>
                            <m:sSubPr>
                              <m:ctrlPr>
                                <a:rPr lang="ro-RO" i="1">
                                  <a:latin typeface="Cambria Math" panose="02040503050406030204" pitchFamily="18" charset="0"/>
                                </a:rPr>
                              </m:ctrlPr>
                            </m:sSubPr>
                            <m:e>
                              <m:r>
                                <a:rPr lang="ro-RO" i="1">
                                  <a:latin typeface="Cambria Math" panose="02040503050406030204" pitchFamily="18" charset="0"/>
                                </a:rPr>
                                <m:t>𝐶</m:t>
                              </m:r>
                            </m:e>
                            <m:sub>
                              <m:r>
                                <a:rPr lang="ro-RO" i="0">
                                  <a:latin typeface="Cambria Math" panose="02040503050406030204" pitchFamily="18" charset="0"/>
                                </a:rPr>
                                <m:t>2</m:t>
                              </m:r>
                            </m:sub>
                          </m:sSub>
                        </m:den>
                      </m:f>
                    </m:oMath>
                  </m:oMathPara>
                </a14:m>
                <a:endParaRPr lang="ro-RO"/>
              </a:p>
            </p:txBody>
          </p:sp>
        </mc:Choice>
        <mc:Fallback xmlns="">
          <p:sp>
            <p:nvSpPr>
              <p:cNvPr id="14" name="Rectangle 13">
                <a:extLst>
                  <a:ext uri="{FF2B5EF4-FFF2-40B4-BE49-F238E27FC236}">
                    <a16:creationId xmlns:a16="http://schemas.microsoft.com/office/drawing/2014/main" id="{40ED4FBD-62FC-45D7-8926-03346D12664D}"/>
                  </a:ext>
                </a:extLst>
              </p:cNvPr>
              <p:cNvSpPr>
                <a:spLocks noRot="1" noChangeAspect="1" noMove="1" noResize="1" noEditPoints="1" noAdjustHandles="1" noChangeArrowheads="1" noChangeShapeType="1" noTextEdit="1"/>
              </p:cNvSpPr>
              <p:nvPr/>
            </p:nvSpPr>
            <p:spPr>
              <a:xfrm>
                <a:off x="7741879" y="4824438"/>
                <a:ext cx="3778406" cy="658065"/>
              </a:xfrm>
              <a:prstGeom prst="rect">
                <a:avLst/>
              </a:prstGeom>
              <a:blipFill>
                <a:blip r:embed="rId6"/>
                <a:stretch>
                  <a:fillRect/>
                </a:stretch>
              </a:blipFill>
            </p:spPr>
            <p:txBody>
              <a:bodyPr/>
              <a:lstStyle/>
              <a:p>
                <a:r>
                  <a:rPr lang="ro-RO">
                    <a:noFill/>
                  </a:rPr>
                  <a:t> </a:t>
                </a:r>
              </a:p>
            </p:txBody>
          </p:sp>
        </mc:Fallback>
      </mc:AlternateContent>
      <p:sp>
        <p:nvSpPr>
          <p:cNvPr id="15" name="Rectangle 14">
            <a:extLst>
              <a:ext uri="{FF2B5EF4-FFF2-40B4-BE49-F238E27FC236}">
                <a16:creationId xmlns:a16="http://schemas.microsoft.com/office/drawing/2014/main" id="{E49C01CB-8563-4EE6-8584-E55B618DA786}"/>
              </a:ext>
            </a:extLst>
          </p:cNvPr>
          <p:cNvSpPr/>
          <p:nvPr/>
        </p:nvSpPr>
        <p:spPr>
          <a:xfrm>
            <a:off x="7741879" y="5550094"/>
            <a:ext cx="4429418" cy="369332"/>
          </a:xfrm>
          <a:prstGeom prst="rect">
            <a:avLst/>
          </a:prstGeom>
        </p:spPr>
        <p:txBody>
          <a:bodyPr wrap="none">
            <a:spAutoFit/>
          </a:bodyPr>
          <a:lstStyle/>
          <a:p>
            <a:r>
              <a:rPr lang="en-US">
                <a:latin typeface="Times New Roman" panose="02020603050405020304" pitchFamily="18" charset="0"/>
                <a:ea typeface="Calibri" panose="020F0502020204030204" pitchFamily="34" charset="0"/>
              </a:rPr>
              <a:t>unde </a:t>
            </a:r>
            <a:r>
              <a:rPr lang="en-US" i="1">
                <a:latin typeface="Times New Roman" panose="02020603050405020304" pitchFamily="18" charset="0"/>
                <a:ea typeface="Calibri" panose="020F0502020204030204" pitchFamily="34" charset="0"/>
              </a:rPr>
              <a:t>H</a:t>
            </a:r>
            <a:r>
              <a:rPr lang="en-US" baseline="-25000">
                <a:latin typeface="Times New Roman" panose="02020603050405020304" pitchFamily="18" charset="0"/>
                <a:ea typeface="Calibri" panose="020F0502020204030204" pitchFamily="34" charset="0"/>
              </a:rPr>
              <a:t>0</a:t>
            </a:r>
            <a:r>
              <a:rPr lang="en-US">
                <a:latin typeface="Times New Roman" panose="02020603050405020304" pitchFamily="18" charset="0"/>
                <a:ea typeface="Calibri" panose="020F0502020204030204" pitchFamily="34" charset="0"/>
              </a:rPr>
              <a:t> se numește câștig la frecvență medie.</a:t>
            </a:r>
            <a:endParaRPr lang="ro-RO"/>
          </a:p>
        </p:txBody>
      </p:sp>
      <p:sp>
        <p:nvSpPr>
          <p:cNvPr id="16" name="Rectangle 15">
            <a:extLst>
              <a:ext uri="{FF2B5EF4-FFF2-40B4-BE49-F238E27FC236}">
                <a16:creationId xmlns:a16="http://schemas.microsoft.com/office/drawing/2014/main" id="{8692F745-9C94-4FB9-89C6-8CCA893C94D1}"/>
              </a:ext>
            </a:extLst>
          </p:cNvPr>
          <p:cNvSpPr/>
          <p:nvPr/>
        </p:nvSpPr>
        <p:spPr>
          <a:xfrm>
            <a:off x="452360" y="5347495"/>
            <a:ext cx="6096000" cy="646331"/>
          </a:xfrm>
          <a:prstGeom prst="rect">
            <a:avLst/>
          </a:prstGeom>
        </p:spPr>
        <p:txBody>
          <a:bodyPr>
            <a:spAutoFit/>
          </a:bodyPr>
          <a:lstStyle/>
          <a:p>
            <a:r>
              <a:rPr lang="en-US">
                <a:latin typeface="Times New Roman" panose="02020603050405020304" pitchFamily="18" charset="0"/>
                <a:ea typeface="Calibri" panose="020F0502020204030204" pitchFamily="34" charset="0"/>
              </a:rPr>
              <a:t>Filtrul este util cu ω</a:t>
            </a:r>
            <a:r>
              <a:rPr lang="en-US" i="1" baseline="-25000">
                <a:latin typeface="Times New Roman" panose="02020603050405020304" pitchFamily="18" charset="0"/>
                <a:ea typeface="Calibri" panose="020F0502020204030204" pitchFamily="34" charset="0"/>
              </a:rPr>
              <a:t>L</a:t>
            </a:r>
            <a:r>
              <a:rPr lang="en-US">
                <a:latin typeface="Times New Roman" panose="02020603050405020304" pitchFamily="18" charset="0"/>
                <a:ea typeface="Calibri" panose="020F0502020204030204" pitchFamily="34" charset="0"/>
              </a:rPr>
              <a:t>&lt;&lt;ω</a:t>
            </a:r>
            <a:r>
              <a:rPr lang="en-US" i="1" baseline="-25000">
                <a:latin typeface="Times New Roman" panose="02020603050405020304" pitchFamily="18" charset="0"/>
                <a:ea typeface="Calibri" panose="020F0502020204030204" pitchFamily="34" charset="0"/>
              </a:rPr>
              <a:t>H</a:t>
            </a:r>
            <a:r>
              <a:rPr lang="en-US">
                <a:latin typeface="Times New Roman" panose="02020603050405020304" pitchFamily="18" charset="0"/>
                <a:ea typeface="Calibri" panose="020F0502020204030204" pitchFamily="34" charset="0"/>
              </a:rPr>
              <a:t>, caz în care ω</a:t>
            </a:r>
            <a:r>
              <a:rPr lang="en-US" i="1" baseline="-25000">
                <a:latin typeface="Times New Roman" panose="02020603050405020304" pitchFamily="18" charset="0"/>
                <a:ea typeface="Calibri" panose="020F0502020204030204" pitchFamily="34" charset="0"/>
              </a:rPr>
              <a:t>L</a:t>
            </a:r>
            <a:r>
              <a:rPr lang="en-US">
                <a:latin typeface="Times New Roman" panose="02020603050405020304" pitchFamily="18" charset="0"/>
                <a:ea typeface="Calibri" panose="020F0502020204030204" pitchFamily="34" charset="0"/>
              </a:rPr>
              <a:t> și ω</a:t>
            </a:r>
            <a:r>
              <a:rPr lang="en-US" i="1" baseline="-25000">
                <a:latin typeface="Times New Roman" panose="02020603050405020304" pitchFamily="18" charset="0"/>
                <a:ea typeface="Calibri" panose="020F0502020204030204" pitchFamily="34" charset="0"/>
              </a:rPr>
              <a:t>H</a:t>
            </a:r>
            <a:r>
              <a:rPr lang="en-US">
                <a:latin typeface="Times New Roman" panose="02020603050405020304" pitchFamily="18" charset="0"/>
                <a:ea typeface="Calibri" panose="020F0502020204030204" pitchFamily="34" charset="0"/>
              </a:rPr>
              <a:t> se numesc frecvenț</a:t>
            </a:r>
            <a:r>
              <a:rPr lang="ro-RO">
                <a:latin typeface="Times New Roman" panose="02020603050405020304" pitchFamily="18" charset="0"/>
                <a:ea typeface="Calibri" panose="020F0502020204030204" pitchFamily="34" charset="0"/>
              </a:rPr>
              <a:t>a</a:t>
            </a:r>
            <a:r>
              <a:rPr lang="en-US">
                <a:latin typeface="Times New Roman" panose="02020603050405020304" pitchFamily="18" charset="0"/>
                <a:ea typeface="Calibri" panose="020F0502020204030204" pitchFamily="34" charset="0"/>
              </a:rPr>
              <a:t> joasă și înaltă la -3dB</a:t>
            </a:r>
            <a:r>
              <a:rPr lang="ro-RO">
                <a:latin typeface="Times New Roman" panose="02020603050405020304" pitchFamily="18" charset="0"/>
                <a:ea typeface="Calibri" panose="020F0502020204030204" pitchFamily="34" charset="0"/>
              </a:rPr>
              <a:t>.</a:t>
            </a:r>
            <a:endParaRPr lang="ro-RO"/>
          </a:p>
        </p:txBody>
      </p:sp>
    </p:spTree>
    <p:extLst>
      <p:ext uri="{BB962C8B-B14F-4D97-AF65-F5344CB8AC3E}">
        <p14:creationId xmlns:p14="http://schemas.microsoft.com/office/powerpoint/2010/main" val="3571532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Filtrul trece-tot</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Mai este numit și </a:t>
            </a:r>
            <a:r>
              <a:rPr lang="ro-RO" b="1"/>
              <a:t>circuit de defazare</a:t>
            </a:r>
            <a:endParaRPr lang="ro-RO"/>
          </a:p>
          <a:p>
            <a:r>
              <a:rPr lang="ro-RO"/>
              <a:t>Schema și caracteristica de fază</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28</a:t>
            </a:fld>
            <a:endParaRPr lang="ro-RO"/>
          </a:p>
        </p:txBody>
      </p:sp>
      <p:pic>
        <p:nvPicPr>
          <p:cNvPr id="7" name="Picture 6">
            <a:extLst>
              <a:ext uri="{FF2B5EF4-FFF2-40B4-BE49-F238E27FC236}">
                <a16:creationId xmlns:a16="http://schemas.microsoft.com/office/drawing/2014/main" id="{931A2647-884E-4AF3-A26E-682FDFA1364B}"/>
              </a:ext>
            </a:extLst>
          </p:cNvPr>
          <p:cNvPicPr>
            <a:picLocks noChangeAspect="1"/>
          </p:cNvPicPr>
          <p:nvPr/>
        </p:nvPicPr>
        <p:blipFill>
          <a:blip r:embed="rId2"/>
          <a:stretch>
            <a:fillRect/>
          </a:stretch>
        </p:blipFill>
        <p:spPr>
          <a:xfrm>
            <a:off x="439420" y="2930841"/>
            <a:ext cx="5777865" cy="2308860"/>
          </a:xfrm>
          <a:prstGeom prst="rect">
            <a:avLst/>
          </a:prstGeom>
        </p:spPr>
      </p:pic>
      <p:cxnSp>
        <p:nvCxnSpPr>
          <p:cNvPr id="9" name="Straight Arrow Connector 8">
            <a:extLst>
              <a:ext uri="{FF2B5EF4-FFF2-40B4-BE49-F238E27FC236}">
                <a16:creationId xmlns:a16="http://schemas.microsoft.com/office/drawing/2014/main" id="{74550B89-39A3-4B7D-8B66-5756CE7DB919}"/>
              </a:ext>
            </a:extLst>
          </p:cNvPr>
          <p:cNvCxnSpPr/>
          <p:nvPr/>
        </p:nvCxnSpPr>
        <p:spPr>
          <a:xfrm flipH="1" flipV="1">
            <a:off x="1552575" y="4001294"/>
            <a:ext cx="495300" cy="47545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D27B01-04C7-4AF8-A0B4-08B7C4F7BC19}"/>
              </a:ext>
            </a:extLst>
          </p:cNvPr>
          <p:cNvSpPr txBox="1"/>
          <p:nvPr/>
        </p:nvSpPr>
        <p:spPr>
          <a:xfrm>
            <a:off x="1940560" y="4427021"/>
            <a:ext cx="495300" cy="369332"/>
          </a:xfrm>
          <a:prstGeom prst="rect">
            <a:avLst/>
          </a:prstGeom>
          <a:noFill/>
        </p:spPr>
        <p:txBody>
          <a:bodyPr wrap="square" rtlCol="0">
            <a:spAutoFit/>
          </a:bodyPr>
          <a:lstStyle/>
          <a:p>
            <a:r>
              <a:rPr lang="ro-RO"/>
              <a:t>V</a:t>
            </a:r>
            <a:r>
              <a:rPr lang="ro-RO" baseline="-25000"/>
              <a:t>p</a:t>
            </a:r>
            <a:endParaRPr lang="ro-RO"/>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90ACEA7-565D-4D7B-907C-EE49E8C81ECA}"/>
                  </a:ext>
                </a:extLst>
              </p:cNvPr>
              <p:cNvSpPr txBox="1"/>
              <p:nvPr/>
            </p:nvSpPr>
            <p:spPr>
              <a:xfrm>
                <a:off x="7080157" y="1694681"/>
                <a:ext cx="3061416" cy="5726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𝑝</m:t>
                          </m:r>
                        </m:sub>
                      </m:sSub>
                      <m:r>
                        <a:rPr lang="ro-RO" b="0" i="1" smtClean="0">
                          <a:latin typeface="Cambria Math" panose="02040503050406030204" pitchFamily="18" charset="0"/>
                        </a:rPr>
                        <m:t>=</m:t>
                      </m:r>
                      <m:f>
                        <m:fPr>
                          <m:ctrlPr>
                            <a:rPr lang="ro-RO" b="0" i="1" smtClean="0">
                              <a:latin typeface="Cambria Math" panose="02040503050406030204" pitchFamily="18" charset="0"/>
                            </a:rPr>
                          </m:ctrlPr>
                        </m:fPr>
                        <m:num>
                          <m:f>
                            <m:fPr>
                              <m:type m:val="lin"/>
                              <m:ctrlPr>
                                <a:rPr lang="ro-RO" b="0" i="1" smtClean="0">
                                  <a:latin typeface="Cambria Math" panose="02040503050406030204" pitchFamily="18" charset="0"/>
                                </a:rPr>
                              </m:ctrlPr>
                            </m:fPr>
                            <m:num>
                              <m:r>
                                <a:rPr lang="ro-RO" b="0" i="1" smtClean="0">
                                  <a:latin typeface="Cambria Math" panose="02040503050406030204" pitchFamily="18" charset="0"/>
                                </a:rPr>
                                <m:t>1</m:t>
                              </m:r>
                            </m:num>
                            <m:den>
                              <m:r>
                                <a:rPr lang="ro-RO" b="0" i="1" smtClean="0">
                                  <a:latin typeface="Cambria Math" panose="02040503050406030204" pitchFamily="18" charset="0"/>
                                </a:rPr>
                                <m:t>𝑠𝐶</m:t>
                              </m:r>
                            </m:den>
                          </m:f>
                        </m:num>
                        <m:den>
                          <m:r>
                            <a:rPr lang="ro-RO" b="0" i="1" smtClean="0">
                              <a:latin typeface="Cambria Math" panose="02040503050406030204" pitchFamily="18" charset="0"/>
                            </a:rPr>
                            <m:t>𝑅</m:t>
                          </m:r>
                          <m:r>
                            <a:rPr lang="ro-RO" b="0" i="1" smtClean="0">
                              <a:latin typeface="Cambria Math" panose="02040503050406030204" pitchFamily="18" charset="0"/>
                            </a:rPr>
                            <m:t>+</m:t>
                          </m:r>
                          <m:f>
                            <m:fPr>
                              <m:type m:val="lin"/>
                              <m:ctrlPr>
                                <a:rPr lang="ro-RO" i="1">
                                  <a:latin typeface="Cambria Math" panose="02040503050406030204" pitchFamily="18" charset="0"/>
                                </a:rPr>
                              </m:ctrlPr>
                            </m:fPr>
                            <m:num>
                              <m:r>
                                <a:rPr lang="ro-RO" i="1">
                                  <a:latin typeface="Cambria Math" panose="02040503050406030204" pitchFamily="18" charset="0"/>
                                </a:rPr>
                                <m:t>1</m:t>
                              </m:r>
                            </m:num>
                            <m:den>
                              <m:r>
                                <a:rPr lang="ro-RO" i="1">
                                  <a:latin typeface="Cambria Math" panose="02040503050406030204" pitchFamily="18" charset="0"/>
                                </a:rPr>
                                <m:t>𝑠𝐶</m:t>
                              </m:r>
                            </m:den>
                          </m:f>
                        </m:den>
                      </m:f>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𝑖</m:t>
                          </m:r>
                        </m:sub>
                      </m:sSub>
                      <m:r>
                        <a:rPr lang="ro-RO" b="0" i="1" smtClean="0">
                          <a:latin typeface="Cambria Math" panose="02040503050406030204" pitchFamily="18" charset="0"/>
                        </a:rPr>
                        <m:t>=</m:t>
                      </m:r>
                      <m:f>
                        <m:fPr>
                          <m:ctrlPr>
                            <a:rPr lang="ro-RO" b="0" i="1" smtClean="0">
                              <a:latin typeface="Cambria Math" panose="02040503050406030204" pitchFamily="18" charset="0"/>
                            </a:rPr>
                          </m:ctrlPr>
                        </m:fPr>
                        <m:num>
                          <m:r>
                            <a:rPr lang="ro-RO" b="0" i="1" smtClean="0">
                              <a:latin typeface="Cambria Math" panose="02040503050406030204" pitchFamily="18" charset="0"/>
                            </a:rPr>
                            <m:t>1</m:t>
                          </m:r>
                        </m:num>
                        <m:den>
                          <m:r>
                            <a:rPr lang="ro-RO" b="0" i="1" smtClean="0">
                              <a:latin typeface="Cambria Math" panose="02040503050406030204" pitchFamily="18" charset="0"/>
                            </a:rPr>
                            <m:t>1</m:t>
                          </m:r>
                          <m:r>
                            <a:rPr lang="ro-RO" b="0" i="1" smtClean="0">
                              <a:latin typeface="Cambria Math" panose="02040503050406030204" pitchFamily="18" charset="0"/>
                            </a:rPr>
                            <m:t>+</m:t>
                          </m:r>
                          <m:r>
                            <a:rPr lang="ro-RO" b="0" i="1" smtClean="0">
                              <a:latin typeface="Cambria Math" panose="02040503050406030204" pitchFamily="18" charset="0"/>
                            </a:rPr>
                            <m:t>𝑠𝐶𝑅</m:t>
                          </m:r>
                        </m:den>
                      </m:f>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𝑖</m:t>
                          </m:r>
                        </m:sub>
                      </m:sSub>
                    </m:oMath>
                  </m:oMathPara>
                </a14:m>
                <a:endParaRPr lang="ro-RO"/>
              </a:p>
            </p:txBody>
          </p:sp>
        </mc:Choice>
        <mc:Fallback xmlns="">
          <p:sp>
            <p:nvSpPr>
              <p:cNvPr id="11" name="TextBox 10">
                <a:extLst>
                  <a:ext uri="{FF2B5EF4-FFF2-40B4-BE49-F238E27FC236}">
                    <a16:creationId xmlns:a16="http://schemas.microsoft.com/office/drawing/2014/main" id="{B90ACEA7-565D-4D7B-907C-EE49E8C81ECA}"/>
                  </a:ext>
                </a:extLst>
              </p:cNvPr>
              <p:cNvSpPr txBox="1">
                <a:spLocks noRot="1" noChangeAspect="1" noMove="1" noResize="1" noEditPoints="1" noAdjustHandles="1" noChangeArrowheads="1" noChangeShapeType="1" noTextEdit="1"/>
              </p:cNvSpPr>
              <p:nvPr/>
            </p:nvSpPr>
            <p:spPr>
              <a:xfrm>
                <a:off x="7080157" y="1694681"/>
                <a:ext cx="3061416" cy="572657"/>
              </a:xfrm>
              <a:prstGeom prst="rect">
                <a:avLst/>
              </a:prstGeom>
              <a:blipFill>
                <a:blip r:embed="rId3"/>
                <a:stretch>
                  <a:fillRect/>
                </a:stretch>
              </a:blipFill>
            </p:spPr>
            <p:txBody>
              <a:bodyPr/>
              <a:lstStyle/>
              <a:p>
                <a:r>
                  <a:rPr lang="ro-RO">
                    <a:noFill/>
                  </a:rPr>
                  <a:t> </a:t>
                </a:r>
              </a:p>
            </p:txBody>
          </p:sp>
        </mc:Fallback>
      </mc:AlternateContent>
      <p:sp>
        <p:nvSpPr>
          <p:cNvPr id="12" name="TextBox 11">
            <a:extLst>
              <a:ext uri="{FF2B5EF4-FFF2-40B4-BE49-F238E27FC236}">
                <a16:creationId xmlns:a16="http://schemas.microsoft.com/office/drawing/2014/main" id="{D881A90F-491D-4D17-8BF5-5CB89D54B1EA}"/>
              </a:ext>
            </a:extLst>
          </p:cNvPr>
          <p:cNvSpPr txBox="1"/>
          <p:nvPr/>
        </p:nvSpPr>
        <p:spPr>
          <a:xfrm>
            <a:off x="7058025" y="2287011"/>
            <a:ext cx="2190750" cy="369332"/>
          </a:xfrm>
          <a:prstGeom prst="rect">
            <a:avLst/>
          </a:prstGeom>
          <a:noFill/>
        </p:spPr>
        <p:txBody>
          <a:bodyPr wrap="square" rtlCol="0">
            <a:spAutoFit/>
          </a:bodyPr>
          <a:lstStyle/>
          <a:p>
            <a:r>
              <a:rPr lang="ro-RO"/>
              <a:t>Prin superpoziție:</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009BD19-A7AD-4AF8-8BA6-F98522969EC9}"/>
                  </a:ext>
                </a:extLst>
              </p:cNvPr>
              <p:cNvSpPr txBox="1"/>
              <p:nvPr/>
            </p:nvSpPr>
            <p:spPr>
              <a:xfrm>
                <a:off x="7058025" y="2713142"/>
                <a:ext cx="2687595"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𝑜</m:t>
                          </m:r>
                        </m:sub>
                      </m:sSub>
                      <m:r>
                        <a:rPr lang="ro-RO" b="0" i="1" smtClean="0">
                          <a:latin typeface="Cambria Math" panose="02040503050406030204" pitchFamily="18" charset="0"/>
                        </a:rPr>
                        <m:t>=−</m:t>
                      </m:r>
                      <m:f>
                        <m:fPr>
                          <m:ctrlPr>
                            <a:rPr lang="ro-RO" b="0" i="1" smtClean="0">
                              <a:latin typeface="Cambria Math" panose="02040503050406030204" pitchFamily="18" charset="0"/>
                            </a:rPr>
                          </m:ctrlPr>
                        </m:fPr>
                        <m:num>
                          <m:sSub>
                            <m:sSubPr>
                              <m:ctrlPr>
                                <a:rPr lang="ro-RO" b="0"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2</m:t>
                              </m:r>
                            </m:sub>
                          </m:sSub>
                        </m:num>
                        <m:den>
                          <m:sSub>
                            <m:sSubPr>
                              <m:ctrlPr>
                                <a:rPr lang="ro-RO" b="0" i="1" smtClean="0">
                                  <a:latin typeface="Cambria Math" panose="02040503050406030204" pitchFamily="18" charset="0"/>
                                </a:rPr>
                              </m:ctrlPr>
                            </m:sSubPr>
                            <m:e>
                              <m:r>
                                <a:rPr lang="ro-RO" b="0" i="1" smtClean="0">
                                  <a:latin typeface="Cambria Math" panose="02040503050406030204" pitchFamily="18" charset="0"/>
                                </a:rPr>
                                <m:t>𝑅</m:t>
                              </m:r>
                            </m:e>
                            <m:sub>
                              <m:r>
                                <a:rPr lang="ro-RO" b="0" i="1" smtClean="0">
                                  <a:latin typeface="Cambria Math" panose="02040503050406030204" pitchFamily="18" charset="0"/>
                                </a:rPr>
                                <m:t>1</m:t>
                              </m:r>
                            </m:sub>
                          </m:sSub>
                        </m:den>
                      </m:f>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𝑖</m:t>
                          </m:r>
                        </m:sub>
                      </m:sSub>
                      <m:r>
                        <a:rPr lang="ro-RO" b="0" i="1" smtClean="0">
                          <a:latin typeface="Cambria Math" panose="02040503050406030204" pitchFamily="18" charset="0"/>
                        </a:rPr>
                        <m:t>+</m:t>
                      </m:r>
                      <m:d>
                        <m:dPr>
                          <m:ctrlPr>
                            <a:rPr lang="ro-RO" b="0" i="1" smtClean="0">
                              <a:latin typeface="Cambria Math" panose="02040503050406030204" pitchFamily="18" charset="0"/>
                            </a:rPr>
                          </m:ctrlPr>
                        </m:dPr>
                        <m:e>
                          <m:r>
                            <a:rPr lang="ro-RO" b="0" i="1" smtClean="0">
                              <a:latin typeface="Cambria Math" panose="02040503050406030204" pitchFamily="18" charset="0"/>
                            </a:rPr>
                            <m:t>1</m:t>
                          </m:r>
                          <m:r>
                            <a:rPr lang="ro-RO" b="0" i="1" smtClean="0">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1</m:t>
                                  </m:r>
                                </m:sub>
                              </m:sSub>
                            </m:den>
                          </m:f>
                        </m:e>
                      </m:d>
                      <m:sSub>
                        <m:sSubPr>
                          <m:ctrlPr>
                            <a:rPr lang="ro-RO" b="0"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𝑝</m:t>
                          </m:r>
                        </m:sub>
                      </m:sSub>
                    </m:oMath>
                  </m:oMathPara>
                </a14:m>
                <a:endParaRPr lang="ro-RO"/>
              </a:p>
            </p:txBody>
          </p:sp>
        </mc:Choice>
        <mc:Fallback xmlns="">
          <p:sp>
            <p:nvSpPr>
              <p:cNvPr id="13" name="TextBox 12">
                <a:extLst>
                  <a:ext uri="{FF2B5EF4-FFF2-40B4-BE49-F238E27FC236}">
                    <a16:creationId xmlns:a16="http://schemas.microsoft.com/office/drawing/2014/main" id="{E009BD19-A7AD-4AF8-8BA6-F98522969EC9}"/>
                  </a:ext>
                </a:extLst>
              </p:cNvPr>
              <p:cNvSpPr txBox="1">
                <a:spLocks noRot="1" noChangeAspect="1" noMove="1" noResize="1" noEditPoints="1" noAdjustHandles="1" noChangeArrowheads="1" noChangeShapeType="1" noTextEdit="1"/>
              </p:cNvSpPr>
              <p:nvPr/>
            </p:nvSpPr>
            <p:spPr>
              <a:xfrm>
                <a:off x="7058025" y="2713142"/>
                <a:ext cx="2687595" cy="622350"/>
              </a:xfrm>
              <a:prstGeom prst="rect">
                <a:avLst/>
              </a:prstGeom>
              <a:blipFill>
                <a:blip r:embed="rId4"/>
                <a:stretch>
                  <a:fillRect/>
                </a:stretch>
              </a:blipFill>
            </p:spPr>
            <p:txBody>
              <a:bodyPr/>
              <a:lstStyle/>
              <a:p>
                <a:r>
                  <a:rPr lang="ro-RO">
                    <a:noFill/>
                  </a:rPr>
                  <a:t> </a:t>
                </a:r>
              </a:p>
            </p:txBody>
          </p:sp>
        </mc:Fallback>
      </mc:AlternateContent>
      <p:sp>
        <p:nvSpPr>
          <p:cNvPr id="14" name="TextBox 13">
            <a:extLst>
              <a:ext uri="{FF2B5EF4-FFF2-40B4-BE49-F238E27FC236}">
                <a16:creationId xmlns:a16="http://schemas.microsoft.com/office/drawing/2014/main" id="{83821F58-6AF6-4A5C-9014-390581962F7F}"/>
              </a:ext>
            </a:extLst>
          </p:cNvPr>
          <p:cNvSpPr txBox="1"/>
          <p:nvPr/>
        </p:nvSpPr>
        <p:spPr>
          <a:xfrm>
            <a:off x="7080156" y="3429000"/>
            <a:ext cx="3797393" cy="369332"/>
          </a:xfrm>
          <a:prstGeom prst="rect">
            <a:avLst/>
          </a:prstGeom>
          <a:noFill/>
        </p:spPr>
        <p:txBody>
          <a:bodyPr wrap="square" rtlCol="0">
            <a:spAutoFit/>
          </a:bodyPr>
          <a:lstStyle/>
          <a:p>
            <a:r>
              <a:rPr lang="ro-RO"/>
              <a:t>Dacă se consideră R</a:t>
            </a:r>
            <a:r>
              <a:rPr lang="ro-RO" baseline="-25000"/>
              <a:t>1</a:t>
            </a:r>
            <a:r>
              <a:rPr lang="ro-RO"/>
              <a:t>=R</a:t>
            </a:r>
            <a:r>
              <a:rPr lang="ro-RO" baseline="-25000"/>
              <a:t>2</a:t>
            </a:r>
            <a:r>
              <a:rPr lang="ro-RO"/>
              <a:t>=R, rezultă</a:t>
            </a:r>
          </a:p>
        </p:txBody>
      </p:sp>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F1BBEE60-55B8-48E4-8D7E-AC8BBDEC6C40}"/>
                  </a:ext>
                </a:extLst>
              </p:cNvPr>
              <p:cNvSpPr/>
              <p:nvPr/>
            </p:nvSpPr>
            <p:spPr>
              <a:xfrm>
                <a:off x="7058025" y="3855338"/>
                <a:ext cx="2408993" cy="6173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smtClean="0">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r>
                        <a:rPr lang="ro-RO" i="1">
                          <a:latin typeface="Cambria Math" panose="02040503050406030204" pitchFamily="18" charset="0"/>
                        </a:rPr>
                        <m:t>=−</m:t>
                      </m:r>
                      <m:sSub>
                        <m:sSubPr>
                          <m:ctrlPr>
                            <a:rPr lang="ro-RO" i="1" smtClean="0">
                              <a:latin typeface="Cambria Math" panose="02040503050406030204" pitchFamily="18" charset="0"/>
                            </a:rPr>
                          </m:ctrlPr>
                        </m:sSubPr>
                        <m:e>
                          <m:r>
                            <a:rPr lang="ro-RO" b="0" i="1" smtClean="0">
                              <a:latin typeface="Cambria Math" panose="02040503050406030204" pitchFamily="18" charset="0"/>
                            </a:rPr>
                            <m:t>𝑉</m:t>
                          </m:r>
                        </m:e>
                        <m:sub>
                          <m:r>
                            <a:rPr lang="ro-RO" b="0" i="1" smtClean="0">
                              <a:latin typeface="Cambria Math" panose="02040503050406030204" pitchFamily="18" charset="0"/>
                            </a:rPr>
                            <m:t>𝑖</m:t>
                          </m:r>
                        </m:sub>
                      </m:sSub>
                      <m:r>
                        <a:rPr lang="ro-RO" b="0" i="1" smtClean="0">
                          <a:latin typeface="Cambria Math" panose="02040503050406030204" pitchFamily="18" charset="0"/>
                        </a:rPr>
                        <m:t>+</m:t>
                      </m:r>
                      <m:f>
                        <m:fPr>
                          <m:ctrlPr>
                            <a:rPr lang="ro-RO" i="1">
                              <a:latin typeface="Cambria Math" panose="02040503050406030204" pitchFamily="18" charset="0"/>
                            </a:rPr>
                          </m:ctrlPr>
                        </m:fPr>
                        <m:num>
                          <m:r>
                            <a:rPr lang="ro-RO" b="0" i="1" smtClean="0">
                              <a:latin typeface="Cambria Math" panose="02040503050406030204" pitchFamily="18" charset="0"/>
                            </a:rPr>
                            <m:t>2</m:t>
                          </m:r>
                        </m:num>
                        <m:den>
                          <m:r>
                            <a:rPr lang="ro-RO" b="0" i="1" smtClean="0">
                              <a:latin typeface="Cambria Math" panose="02040503050406030204" pitchFamily="18" charset="0"/>
                            </a:rPr>
                            <m:t>1</m:t>
                          </m:r>
                          <m:r>
                            <a:rPr lang="ro-RO" b="0" i="1" smtClean="0">
                              <a:latin typeface="Cambria Math" panose="02040503050406030204" pitchFamily="18" charset="0"/>
                            </a:rPr>
                            <m:t>+</m:t>
                          </m:r>
                          <m:r>
                            <a:rPr lang="ro-RO" i="1">
                              <a:latin typeface="Cambria Math" panose="02040503050406030204" pitchFamily="18" charset="0"/>
                            </a:rPr>
                            <m:t>𝑠𝐶𝑅</m:t>
                          </m:r>
                        </m:den>
                      </m:f>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oMath>
                  </m:oMathPara>
                </a14:m>
                <a:endParaRPr lang="ro-RO"/>
              </a:p>
            </p:txBody>
          </p:sp>
        </mc:Choice>
        <mc:Fallback xmlns="">
          <p:sp>
            <p:nvSpPr>
              <p:cNvPr id="15" name="Rectangle 14">
                <a:extLst>
                  <a:ext uri="{FF2B5EF4-FFF2-40B4-BE49-F238E27FC236}">
                    <a16:creationId xmlns:a16="http://schemas.microsoft.com/office/drawing/2014/main" id="{F1BBEE60-55B8-48E4-8D7E-AC8BBDEC6C40}"/>
                  </a:ext>
                </a:extLst>
              </p:cNvPr>
              <p:cNvSpPr>
                <a:spLocks noRot="1" noChangeAspect="1" noMove="1" noResize="1" noEditPoints="1" noAdjustHandles="1" noChangeArrowheads="1" noChangeShapeType="1" noTextEdit="1"/>
              </p:cNvSpPr>
              <p:nvPr/>
            </p:nvSpPr>
            <p:spPr>
              <a:xfrm>
                <a:off x="7058025" y="3855338"/>
                <a:ext cx="2408993" cy="617348"/>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ABC100AC-4EC4-4BB2-8761-4CA9195B64F0}"/>
                  </a:ext>
                </a:extLst>
              </p:cNvPr>
              <p:cNvSpPr/>
              <p:nvPr/>
            </p:nvSpPr>
            <p:spPr>
              <a:xfrm>
                <a:off x="7080156" y="4576185"/>
                <a:ext cx="2325317" cy="65960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smtClean="0">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𝑠</m:t>
                          </m:r>
                        </m:e>
                      </m:d>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𝑜</m:t>
                              </m:r>
                            </m:sub>
                          </m:sSub>
                        </m:num>
                        <m:den>
                          <m:sSub>
                            <m:sSubPr>
                              <m:ctrlPr>
                                <a:rPr lang="ro-RO" i="1">
                                  <a:latin typeface="Cambria Math" panose="02040503050406030204" pitchFamily="18" charset="0"/>
                                </a:rPr>
                              </m:ctrlPr>
                            </m:sSubPr>
                            <m:e>
                              <m:r>
                                <a:rPr lang="ro-RO" i="1">
                                  <a:latin typeface="Cambria Math" panose="02040503050406030204" pitchFamily="18" charset="0"/>
                                </a:rPr>
                                <m:t>𝑉</m:t>
                              </m:r>
                            </m:e>
                            <m:sub>
                              <m:r>
                                <a:rPr lang="ro-RO" i="1">
                                  <a:latin typeface="Cambria Math" panose="02040503050406030204" pitchFamily="18" charset="0"/>
                                </a:rPr>
                                <m:t>𝑖</m:t>
                              </m:r>
                            </m:sub>
                          </m:sSub>
                        </m:den>
                      </m:f>
                      <m:r>
                        <a:rPr lang="ro-RO" i="1">
                          <a:latin typeface="Cambria Math" panose="02040503050406030204" pitchFamily="18" charset="0"/>
                        </a:rPr>
                        <m:t>=</m:t>
                      </m:r>
                      <m:f>
                        <m:fPr>
                          <m:ctrlPr>
                            <a:rPr lang="ro-RO" i="1" smtClean="0">
                              <a:latin typeface="Cambria Math" panose="02040503050406030204" pitchFamily="18" charset="0"/>
                            </a:rPr>
                          </m:ctrlPr>
                        </m:fPr>
                        <m:num>
                          <m:r>
                            <a:rPr lang="ro-RO" b="0" i="1" smtClean="0">
                              <a:latin typeface="Cambria Math" panose="02040503050406030204" pitchFamily="18" charset="0"/>
                            </a:rPr>
                            <m:t>1</m:t>
                          </m:r>
                          <m:r>
                            <a:rPr lang="ro-RO" b="0" i="1" smtClean="0">
                              <a:latin typeface="Cambria Math" panose="02040503050406030204" pitchFamily="18" charset="0"/>
                            </a:rPr>
                            <m:t>−</m:t>
                          </m:r>
                          <m:r>
                            <a:rPr lang="ro-RO" b="0" i="1" smtClean="0">
                              <a:latin typeface="Cambria Math" panose="02040503050406030204" pitchFamily="18" charset="0"/>
                            </a:rPr>
                            <m:t>𝑠𝐶𝑅</m:t>
                          </m:r>
                        </m:num>
                        <m:den>
                          <m:r>
                            <a:rPr lang="ro-RO" i="1">
                              <a:latin typeface="Cambria Math" panose="02040503050406030204" pitchFamily="18" charset="0"/>
                            </a:rPr>
                            <m:t>1</m:t>
                          </m:r>
                          <m:r>
                            <a:rPr lang="ro-RO" i="1">
                              <a:latin typeface="Cambria Math" panose="02040503050406030204" pitchFamily="18" charset="0"/>
                            </a:rPr>
                            <m:t>+</m:t>
                          </m:r>
                          <m:r>
                            <a:rPr lang="ro-RO" i="1">
                              <a:latin typeface="Cambria Math" panose="02040503050406030204" pitchFamily="18" charset="0"/>
                            </a:rPr>
                            <m:t>𝑠𝐶𝑅</m:t>
                          </m:r>
                        </m:den>
                      </m:f>
                    </m:oMath>
                  </m:oMathPara>
                </a14:m>
                <a:endParaRPr lang="ro-RO"/>
              </a:p>
            </p:txBody>
          </p:sp>
        </mc:Choice>
        <mc:Fallback xmlns="">
          <p:sp>
            <p:nvSpPr>
              <p:cNvPr id="16" name="Rectangle 15">
                <a:extLst>
                  <a:ext uri="{FF2B5EF4-FFF2-40B4-BE49-F238E27FC236}">
                    <a16:creationId xmlns:a16="http://schemas.microsoft.com/office/drawing/2014/main" id="{ABC100AC-4EC4-4BB2-8761-4CA9195B64F0}"/>
                  </a:ext>
                </a:extLst>
              </p:cNvPr>
              <p:cNvSpPr>
                <a:spLocks noRot="1" noChangeAspect="1" noMove="1" noResize="1" noEditPoints="1" noAdjustHandles="1" noChangeArrowheads="1" noChangeShapeType="1" noTextEdit="1"/>
              </p:cNvSpPr>
              <p:nvPr/>
            </p:nvSpPr>
            <p:spPr>
              <a:xfrm>
                <a:off x="7080156" y="4576185"/>
                <a:ext cx="2325317" cy="659604"/>
              </a:xfrm>
              <a:prstGeom prst="rect">
                <a:avLst/>
              </a:prstGeom>
              <a:blipFill>
                <a:blip r:embed="rId6"/>
                <a:stretch>
                  <a:fillRect/>
                </a:stretch>
              </a:blipFill>
            </p:spPr>
            <p:txBody>
              <a:bodyPr/>
              <a:lstStyle/>
              <a:p>
                <a:r>
                  <a:rPr lang="ro-RO">
                    <a:noFill/>
                  </a:rPr>
                  <a:t> </a:t>
                </a:r>
              </a:p>
            </p:txBody>
          </p:sp>
        </mc:Fallback>
      </mc:AlternateContent>
      <p:sp>
        <p:nvSpPr>
          <p:cNvPr id="17" name="Rectangle 16">
            <a:extLst>
              <a:ext uri="{FF2B5EF4-FFF2-40B4-BE49-F238E27FC236}">
                <a16:creationId xmlns:a16="http://schemas.microsoft.com/office/drawing/2014/main" id="{65B113EE-D4C1-4F7E-A577-5B003CCF0867}"/>
              </a:ext>
            </a:extLst>
          </p:cNvPr>
          <p:cNvSpPr/>
          <p:nvPr/>
        </p:nvSpPr>
        <p:spPr>
          <a:xfrm>
            <a:off x="647700" y="5579676"/>
            <a:ext cx="4714875" cy="646331"/>
          </a:xfrm>
          <a:prstGeom prst="rect">
            <a:avLst/>
          </a:prstGeom>
        </p:spPr>
        <p:txBody>
          <a:bodyPr wrap="square">
            <a:spAutoFit/>
          </a:bodyPr>
          <a:lstStyle/>
          <a:p>
            <a:r>
              <a:rPr lang="en-US">
                <a:latin typeface="Times New Roman" panose="02020603050405020304" pitchFamily="18" charset="0"/>
                <a:ea typeface="Calibri" panose="020F0502020204030204" pitchFamily="34" charset="0"/>
              </a:rPr>
              <a:t>indicând un zero la </a:t>
            </a:r>
            <a:r>
              <a:rPr lang="en-US" i="1">
                <a:latin typeface="Times New Roman" panose="02020603050405020304" pitchFamily="18" charset="0"/>
                <a:ea typeface="Calibri" panose="020F0502020204030204" pitchFamily="34" charset="0"/>
              </a:rPr>
              <a:t>s</a:t>
            </a:r>
            <a:r>
              <a:rPr lang="en-US">
                <a:latin typeface="Times New Roman" panose="02020603050405020304" pitchFamily="18" charset="0"/>
                <a:ea typeface="Calibri" panose="020F0502020204030204" pitchFamily="34" charset="0"/>
              </a:rPr>
              <a:t>=1/</a:t>
            </a:r>
            <a:r>
              <a:rPr lang="en-US" i="1">
                <a:latin typeface="Times New Roman" panose="02020603050405020304" pitchFamily="18" charset="0"/>
                <a:ea typeface="Calibri" panose="020F0502020204030204" pitchFamily="34" charset="0"/>
              </a:rPr>
              <a:t>RC</a:t>
            </a:r>
            <a:r>
              <a:rPr lang="en-US">
                <a:latin typeface="Times New Roman" panose="02020603050405020304" pitchFamily="18" charset="0"/>
                <a:ea typeface="Calibri" panose="020F0502020204030204" pitchFamily="34" charset="0"/>
              </a:rPr>
              <a:t> și un pol la </a:t>
            </a:r>
            <a:r>
              <a:rPr lang="en-US" i="1">
                <a:latin typeface="Times New Roman" panose="02020603050405020304" pitchFamily="18" charset="0"/>
                <a:ea typeface="Calibri" panose="020F0502020204030204" pitchFamily="34" charset="0"/>
              </a:rPr>
              <a:t>s</a:t>
            </a:r>
            <a:r>
              <a:rPr lang="en-US">
                <a:latin typeface="Times New Roman" panose="02020603050405020304" pitchFamily="18" charset="0"/>
                <a:ea typeface="Calibri" panose="020F0502020204030204" pitchFamily="34" charset="0"/>
              </a:rPr>
              <a:t>=−1/</a:t>
            </a:r>
            <a:r>
              <a:rPr lang="en-US" i="1">
                <a:latin typeface="Times New Roman" panose="02020603050405020304" pitchFamily="18" charset="0"/>
                <a:ea typeface="Calibri" panose="020F0502020204030204" pitchFamily="34" charset="0"/>
              </a:rPr>
              <a:t>RC</a:t>
            </a:r>
            <a:r>
              <a:rPr lang="en-US">
                <a:latin typeface="Times New Roman" panose="02020603050405020304" pitchFamily="18" charset="0"/>
                <a:ea typeface="Calibri" panose="020F0502020204030204" pitchFamily="34" charset="0"/>
              </a:rPr>
              <a:t>. Considerând </a:t>
            </a:r>
            <a:r>
              <a:rPr lang="en-US" i="1">
                <a:latin typeface="Times New Roman" panose="02020603050405020304" pitchFamily="18" charset="0"/>
                <a:ea typeface="Calibri" panose="020F0502020204030204" pitchFamily="34" charset="0"/>
              </a:rPr>
              <a:t>s</a:t>
            </a:r>
            <a:r>
              <a:rPr lang="en-US">
                <a:latin typeface="Times New Roman" panose="02020603050405020304" pitchFamily="18" charset="0"/>
                <a:ea typeface="Calibri" panose="020F0502020204030204" pitchFamily="34" charset="0"/>
              </a:rPr>
              <a:t> → jω obținem</a:t>
            </a:r>
            <a:endParaRPr lang="ro-RO"/>
          </a:p>
        </p:txBody>
      </p:sp>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4EDEDE7C-2A02-40A8-A7C9-1ED59F7809A1}"/>
                  </a:ext>
                </a:extLst>
              </p:cNvPr>
              <p:cNvSpPr/>
              <p:nvPr/>
            </p:nvSpPr>
            <p:spPr>
              <a:xfrm>
                <a:off x="5777865" y="5455286"/>
                <a:ext cx="4558492" cy="6763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i="1">
                          <a:latin typeface="Cambria Math" panose="02040503050406030204" pitchFamily="18" charset="0"/>
                        </a:rPr>
                        <m:t>𝐻</m:t>
                      </m:r>
                      <m:d>
                        <m:dPr>
                          <m:ctrlPr>
                            <a:rPr lang="ro-RO" i="1">
                              <a:latin typeface="Cambria Math" panose="02040503050406030204" pitchFamily="18" charset="0"/>
                            </a:rPr>
                          </m:ctrlPr>
                        </m:dPr>
                        <m:e>
                          <m:r>
                            <a:rPr lang="ro-RO" i="1">
                              <a:latin typeface="Cambria Math" panose="02040503050406030204" pitchFamily="18" charset="0"/>
                            </a:rPr>
                            <m:t>𝑗</m:t>
                          </m:r>
                          <m:r>
                            <a:rPr lang="ro-RO" i="1">
                              <a:latin typeface="Cambria Math" panose="02040503050406030204" pitchFamily="18" charset="0"/>
                            </a:rPr>
                            <m:t>𝜔</m:t>
                          </m:r>
                        </m:e>
                      </m:d>
                      <m:r>
                        <a:rPr lang="ro-RO" i="0">
                          <a:latin typeface="Cambria Math" panose="02040503050406030204" pitchFamily="18" charset="0"/>
                        </a:rPr>
                        <m:t>=</m:t>
                      </m:r>
                      <m:f>
                        <m:fPr>
                          <m:ctrlPr>
                            <a:rPr lang="ro-RO" i="1">
                              <a:latin typeface="Cambria Math" panose="02040503050406030204" pitchFamily="18" charset="0"/>
                            </a:rPr>
                          </m:ctrlPr>
                        </m:fPr>
                        <m:num>
                          <m:r>
                            <a:rPr lang="ro-RO" i="0">
                              <a:latin typeface="Cambria Math" panose="02040503050406030204" pitchFamily="18" charset="0"/>
                            </a:rPr>
                            <m:t>1</m:t>
                          </m:r>
                          <m:r>
                            <a:rPr lang="ro-RO" i="0">
                              <a:latin typeface="Cambria Math" panose="02040503050406030204" pitchFamily="18" charset="0"/>
                            </a:rPr>
                            <m:t>−</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num>
                        <m:den>
                          <m:r>
                            <a:rPr lang="ro-RO" i="0">
                              <a:latin typeface="Cambria Math" panose="02040503050406030204" pitchFamily="18" charset="0"/>
                            </a:rPr>
                            <m:t>1</m:t>
                          </m:r>
                          <m:r>
                            <a:rPr lang="ro-RO" i="0">
                              <a:latin typeface="Cambria Math" panose="02040503050406030204" pitchFamily="18" charset="0"/>
                            </a:rPr>
                            <m:t>+</m:t>
                          </m:r>
                          <m:f>
                            <m:fPr>
                              <m:type m:val="lin"/>
                              <m:ctrlPr>
                                <a:rPr lang="ro-RO" i="1">
                                  <a:latin typeface="Cambria Math" panose="02040503050406030204" pitchFamily="18" charset="0"/>
                                </a:rPr>
                              </m:ctrlPr>
                            </m:fPr>
                            <m:num>
                              <m:r>
                                <a:rPr lang="ro-RO" i="1">
                                  <a:latin typeface="Cambria Math" panose="02040503050406030204" pitchFamily="18" charset="0"/>
                                </a:rPr>
                                <m:t>𝑗</m:t>
                              </m:r>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den>
                      </m:f>
                      <m:r>
                        <a:rPr lang="ro-RO" i="0">
                          <a:latin typeface="Cambria Math" panose="02040503050406030204" pitchFamily="18" charset="0"/>
                        </a:rPr>
                        <m:t>=</m:t>
                      </m:r>
                      <m:r>
                        <a:rPr lang="ro-RO" i="0">
                          <a:latin typeface="Cambria Math" panose="02040503050406030204" pitchFamily="18" charset="0"/>
                        </a:rPr>
                        <m:t>1</m:t>
                      </m:r>
                      <m:r>
                        <a:rPr lang="ro-RO" i="0">
                          <a:latin typeface="Cambria Math" panose="02040503050406030204" pitchFamily="18" charset="0"/>
                        </a:rPr>
                        <m:t>∠</m:t>
                      </m:r>
                      <m:r>
                        <a:rPr lang="ro-RO" i="0">
                          <a:latin typeface="Cambria Math" panose="02040503050406030204" pitchFamily="18" charset="0"/>
                        </a:rPr>
                        <m:t>−</m:t>
                      </m:r>
                      <m:r>
                        <a:rPr lang="ro-RO" i="0">
                          <a:latin typeface="Cambria Math" panose="02040503050406030204" pitchFamily="18" charset="0"/>
                        </a:rPr>
                        <m:t>2</m:t>
                      </m:r>
                      <m:sSup>
                        <m:sSupPr>
                          <m:ctrlPr>
                            <a:rPr lang="ro-RO" i="1">
                              <a:latin typeface="Cambria Math" panose="02040503050406030204" pitchFamily="18" charset="0"/>
                            </a:rPr>
                          </m:ctrlPr>
                        </m:sSupPr>
                        <m:e>
                          <m:r>
                            <a:rPr lang="ro-RO" i="1">
                              <a:latin typeface="Cambria Math" panose="02040503050406030204" pitchFamily="18" charset="0"/>
                            </a:rPr>
                            <m:t>𝑡𝑎𝑛</m:t>
                          </m:r>
                        </m:e>
                        <m:sup>
                          <m:r>
                            <a:rPr lang="ro-RO" i="0">
                              <a:latin typeface="Cambria Math" panose="02040503050406030204" pitchFamily="18" charset="0"/>
                            </a:rPr>
                            <m:t>−</m:t>
                          </m:r>
                          <m:r>
                            <a:rPr lang="ro-RO" i="0">
                              <a:latin typeface="Cambria Math" panose="02040503050406030204" pitchFamily="18" charset="0"/>
                            </a:rPr>
                            <m:t>1</m:t>
                          </m:r>
                        </m:sup>
                      </m:sSup>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den>
                          </m:f>
                        </m:e>
                      </m:d>
                    </m:oMath>
                  </m:oMathPara>
                </a14:m>
                <a:endParaRPr lang="ro-RO"/>
              </a:p>
            </p:txBody>
          </p:sp>
        </mc:Choice>
        <mc:Fallback xmlns="">
          <p:sp>
            <p:nvSpPr>
              <p:cNvPr id="18" name="Rectangle 17">
                <a:extLst>
                  <a:ext uri="{FF2B5EF4-FFF2-40B4-BE49-F238E27FC236}">
                    <a16:creationId xmlns:a16="http://schemas.microsoft.com/office/drawing/2014/main" id="{4EDEDE7C-2A02-40A8-A7C9-1ED59F7809A1}"/>
                  </a:ext>
                </a:extLst>
              </p:cNvPr>
              <p:cNvSpPr>
                <a:spLocks noRot="1" noChangeAspect="1" noMove="1" noResize="1" noEditPoints="1" noAdjustHandles="1" noChangeArrowheads="1" noChangeShapeType="1" noTextEdit="1"/>
              </p:cNvSpPr>
              <p:nvPr/>
            </p:nvSpPr>
            <p:spPr>
              <a:xfrm>
                <a:off x="5777865" y="5455286"/>
                <a:ext cx="4558492" cy="676339"/>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957208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a:t>
            </a:r>
            <a:br>
              <a:rPr lang="ro-RO"/>
            </a:br>
            <a:r>
              <a:rPr lang="ro-RO"/>
              <a:t>Filtrul trece-tot</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Cu un câștig de 1V/V, acest circuit lasă </a:t>
            </a:r>
            <a:br>
              <a:rPr lang="ro-RO"/>
            </a:br>
            <a:r>
              <a:rPr lang="en-US"/>
              <a:t>să treacă toate semnalele fără a modifica amplitudinea lor. </a:t>
            </a:r>
            <a:endParaRPr lang="ro-RO"/>
          </a:p>
          <a:p>
            <a:r>
              <a:rPr lang="en-US"/>
              <a:t>Dar, așa cum se arată în </a:t>
            </a:r>
            <a:r>
              <a:rPr lang="ro-RO"/>
              <a:t>figura</a:t>
            </a:r>
            <a:r>
              <a:rPr lang="en-US" i="1"/>
              <a:t> b</a:t>
            </a:r>
            <a:r>
              <a:rPr lang="en-US"/>
              <a:t>, circuitul introduce un defazaj variabil de la 0° la -180°, cu o valoare de -90° la ω=ω</a:t>
            </a:r>
            <a:r>
              <a:rPr lang="en-US" baseline="-25000"/>
              <a:t>0</a:t>
            </a:r>
            <a:r>
              <a:rPr lang="en-US"/>
              <a:t>.</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29</a:t>
            </a:fld>
            <a:endParaRPr lang="ro-RO"/>
          </a:p>
        </p:txBody>
      </p:sp>
      <p:pic>
        <p:nvPicPr>
          <p:cNvPr id="7" name="Picture 6">
            <a:extLst>
              <a:ext uri="{FF2B5EF4-FFF2-40B4-BE49-F238E27FC236}">
                <a16:creationId xmlns:a16="http://schemas.microsoft.com/office/drawing/2014/main" id="{9362FA23-0B8B-4D86-A121-040989AFB66C}"/>
              </a:ext>
            </a:extLst>
          </p:cNvPr>
          <p:cNvPicPr>
            <a:picLocks noChangeAspect="1"/>
          </p:cNvPicPr>
          <p:nvPr/>
        </p:nvPicPr>
        <p:blipFill>
          <a:blip r:embed="rId2"/>
          <a:stretch>
            <a:fillRect/>
          </a:stretch>
        </p:blipFill>
        <p:spPr>
          <a:xfrm>
            <a:off x="7325996" y="60325"/>
            <a:ext cx="4814888" cy="1924050"/>
          </a:xfrm>
          <a:prstGeom prst="rect">
            <a:avLst/>
          </a:prstGeom>
        </p:spPr>
      </p:pic>
    </p:spTree>
    <p:extLst>
      <p:ext uri="{BB962C8B-B14F-4D97-AF65-F5344CB8AC3E}">
        <p14:creationId xmlns:p14="http://schemas.microsoft.com/office/powerpoint/2010/main" val="132667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A36E-8948-4433-8233-D1BED60CA5C8}"/>
              </a:ext>
            </a:extLst>
          </p:cNvPr>
          <p:cNvSpPr>
            <a:spLocks noGrp="1"/>
          </p:cNvSpPr>
          <p:nvPr>
            <p:ph type="title"/>
          </p:nvPr>
        </p:nvSpPr>
        <p:spPr/>
        <p:txBody>
          <a:bodyPr/>
          <a:lstStyle/>
          <a:p>
            <a:r>
              <a:rPr lang="ro-RO"/>
              <a:t>Filtre active</a:t>
            </a:r>
            <a:br>
              <a:rPr lang="ro-RO"/>
            </a:br>
            <a:r>
              <a:rPr lang="ro-RO"/>
              <a:t>Clasificare</a:t>
            </a:r>
          </a:p>
        </p:txBody>
      </p:sp>
      <p:sp>
        <p:nvSpPr>
          <p:cNvPr id="3" name="Content Placeholder 2">
            <a:extLst>
              <a:ext uri="{FF2B5EF4-FFF2-40B4-BE49-F238E27FC236}">
                <a16:creationId xmlns:a16="http://schemas.microsoft.com/office/drawing/2014/main" id="{E057C606-452E-48F2-8256-E23B61DFDBFB}"/>
              </a:ext>
            </a:extLst>
          </p:cNvPr>
          <p:cNvSpPr>
            <a:spLocks noGrp="1"/>
          </p:cNvSpPr>
          <p:nvPr>
            <p:ph idx="1"/>
          </p:nvPr>
        </p:nvSpPr>
        <p:spPr/>
        <p:txBody>
          <a:bodyPr/>
          <a:lstStyle/>
          <a:p>
            <a:pPr marL="514350" indent="-514350">
              <a:buFont typeface="+mj-lt"/>
              <a:buAutoNum type="arabicPeriod"/>
            </a:pPr>
            <a:r>
              <a:rPr lang="en-US"/>
              <a:t>filtr</a:t>
            </a:r>
            <a:r>
              <a:rPr lang="ro-RO"/>
              <a:t>ul</a:t>
            </a:r>
            <a:r>
              <a:rPr lang="en-US"/>
              <a:t> </a:t>
            </a:r>
            <a:r>
              <a:rPr lang="en-US" i="1"/>
              <a:t>trece-jos</a:t>
            </a:r>
            <a:r>
              <a:rPr lang="en-US"/>
              <a:t> (low-pass filter), FTJ, </a:t>
            </a:r>
            <a:endParaRPr lang="ro-RO"/>
          </a:p>
          <a:p>
            <a:pPr marL="514350" indent="-514350">
              <a:buFont typeface="+mj-lt"/>
              <a:buAutoNum type="arabicPeriod"/>
            </a:pPr>
            <a:r>
              <a:rPr lang="en-US"/>
              <a:t>filtr</a:t>
            </a:r>
            <a:r>
              <a:rPr lang="ro-RO"/>
              <a:t>ul</a:t>
            </a:r>
            <a:r>
              <a:rPr lang="en-US"/>
              <a:t> </a:t>
            </a:r>
            <a:r>
              <a:rPr lang="en-US" i="1"/>
              <a:t>trece-sus</a:t>
            </a:r>
            <a:r>
              <a:rPr lang="en-US"/>
              <a:t> (high-pass filter), FTS, </a:t>
            </a:r>
            <a:endParaRPr lang="ro-RO"/>
          </a:p>
          <a:p>
            <a:pPr marL="514350" indent="-514350">
              <a:buFont typeface="+mj-lt"/>
              <a:buAutoNum type="arabicPeriod"/>
            </a:pPr>
            <a:r>
              <a:rPr lang="en-US"/>
              <a:t>filtr</a:t>
            </a:r>
            <a:r>
              <a:rPr lang="ro-RO"/>
              <a:t>ul</a:t>
            </a:r>
            <a:r>
              <a:rPr lang="en-US"/>
              <a:t> </a:t>
            </a:r>
            <a:r>
              <a:rPr lang="en-US" i="1"/>
              <a:t>trece-bandă</a:t>
            </a:r>
            <a:r>
              <a:rPr lang="en-US"/>
              <a:t> (band-pass filter), FTB și </a:t>
            </a:r>
            <a:endParaRPr lang="ro-RO"/>
          </a:p>
          <a:p>
            <a:pPr marL="514350" indent="-514350">
              <a:buFont typeface="+mj-lt"/>
              <a:buAutoNum type="arabicPeriod"/>
            </a:pPr>
            <a:r>
              <a:rPr lang="en-US"/>
              <a:t>filtr</a:t>
            </a:r>
            <a:r>
              <a:rPr lang="ro-RO"/>
              <a:t>ul</a:t>
            </a:r>
            <a:r>
              <a:rPr lang="en-US"/>
              <a:t> </a:t>
            </a:r>
            <a:r>
              <a:rPr lang="en-US" i="1"/>
              <a:t>oprește-bandă</a:t>
            </a:r>
            <a:r>
              <a:rPr lang="en-US"/>
              <a:t> (band-reject filter sau notch), FOB. </a:t>
            </a:r>
            <a:endParaRPr lang="ro-RO"/>
          </a:p>
          <a:p>
            <a:pPr marL="514350" indent="-514350">
              <a:buFont typeface="+mj-lt"/>
              <a:buAutoNum type="arabicPeriod"/>
            </a:pPr>
            <a:r>
              <a:rPr lang="en-US"/>
              <a:t>filtr</a:t>
            </a:r>
            <a:r>
              <a:rPr lang="ro-RO"/>
              <a:t>ul</a:t>
            </a:r>
            <a:r>
              <a:rPr lang="en-US"/>
              <a:t> </a:t>
            </a:r>
            <a:r>
              <a:rPr lang="en-US" i="1"/>
              <a:t>trece-tot</a:t>
            </a:r>
            <a:r>
              <a:rPr lang="en-US"/>
              <a:t> (all-pass filter), FTT, care modifică doar faza, lăsând amplitudinea constantă. </a:t>
            </a:r>
            <a:endParaRPr lang="ro-RO"/>
          </a:p>
        </p:txBody>
      </p:sp>
      <p:sp>
        <p:nvSpPr>
          <p:cNvPr id="4" name="Date Placeholder 3">
            <a:extLst>
              <a:ext uri="{FF2B5EF4-FFF2-40B4-BE49-F238E27FC236}">
                <a16:creationId xmlns:a16="http://schemas.microsoft.com/office/drawing/2014/main" id="{70837DBE-D1F4-47C5-92E5-21F28AF54045}"/>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E96264C4-741F-41A1-A3A5-F535DD0AFF93}"/>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3D044810-C8CD-4084-B7DC-67EAB72D00D9}"/>
              </a:ext>
            </a:extLst>
          </p:cNvPr>
          <p:cNvSpPr>
            <a:spLocks noGrp="1"/>
          </p:cNvSpPr>
          <p:nvPr>
            <p:ph type="sldNum" sz="quarter" idx="12"/>
          </p:nvPr>
        </p:nvSpPr>
        <p:spPr/>
        <p:txBody>
          <a:bodyPr/>
          <a:lstStyle/>
          <a:p>
            <a:fld id="{AF5D8DD5-2367-47BF-BE85-0E4DD8564336}" type="slidenum">
              <a:rPr lang="ro-RO" smtClean="0"/>
              <a:t>3</a:t>
            </a:fld>
            <a:endParaRPr lang="ro-RO"/>
          </a:p>
        </p:txBody>
      </p:sp>
    </p:spTree>
    <p:extLst>
      <p:ext uri="{BB962C8B-B14F-4D97-AF65-F5344CB8AC3E}">
        <p14:creationId xmlns:p14="http://schemas.microsoft.com/office/powerpoint/2010/main" val="2303229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en-US"/>
              <a:t>În circuitul din fig</a:t>
            </a:r>
            <a:r>
              <a:rPr lang="ro-RO"/>
              <a:t>ură</a:t>
            </a:r>
            <a:r>
              <a:rPr lang="en-US"/>
              <a:t>, specificați valorile componentelor pentru a atinge o frecvență la –3dB de 1kHz cu un câștig de c.c. de 20dB și o rezistență de intrare de cel puțin 10k. (b) La ce frecvență câștigul scade la 0dB? Care este faza la acest câștig?</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30</a:t>
            </a:fld>
            <a:endParaRPr lang="ro-RO"/>
          </a:p>
        </p:txBody>
      </p:sp>
      <p:pic>
        <p:nvPicPr>
          <p:cNvPr id="7" name="Picture 6">
            <a:extLst>
              <a:ext uri="{FF2B5EF4-FFF2-40B4-BE49-F238E27FC236}">
                <a16:creationId xmlns:a16="http://schemas.microsoft.com/office/drawing/2014/main" id="{00518BF1-4B3F-4A84-A244-16E6D7093421}"/>
              </a:ext>
            </a:extLst>
          </p:cNvPr>
          <p:cNvPicPr>
            <a:picLocks noChangeAspect="1"/>
          </p:cNvPicPr>
          <p:nvPr/>
        </p:nvPicPr>
        <p:blipFill rotWithShape="1">
          <a:blip r:embed="rId2"/>
          <a:srcRect r="50888" b="17037"/>
          <a:stretch/>
        </p:blipFill>
        <p:spPr>
          <a:xfrm>
            <a:off x="3983460" y="3439886"/>
            <a:ext cx="4225079" cy="2794227"/>
          </a:xfrm>
          <a:prstGeom prst="rect">
            <a:avLst/>
          </a:prstGeom>
        </p:spPr>
      </p:pic>
    </p:spTree>
    <p:extLst>
      <p:ext uri="{BB962C8B-B14F-4D97-AF65-F5344CB8AC3E}">
        <p14:creationId xmlns:p14="http://schemas.microsoft.com/office/powerpoint/2010/main" val="4038816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 Rezolvare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pPr marL="0" indent="0">
              <a:buNone/>
            </a:pPr>
            <a:r>
              <a:rPr lang="ro-RO"/>
              <a:t>(a) Câștigul în curent continuu, în modul este</a:t>
            </a:r>
          </a:p>
          <a:p>
            <a:pPr marL="0" indent="0">
              <a:buNone/>
            </a:pPr>
            <a:endParaRPr lang="ro-RO"/>
          </a:p>
          <a:p>
            <a:pPr marL="0" indent="0">
              <a:buNone/>
            </a:pPr>
            <a:endParaRPr lang="ro-RO"/>
          </a:p>
          <a:p>
            <a:r>
              <a:rPr lang="ro-RO"/>
              <a:t>Din exprimarea câștigului în decibeli, deducem</a:t>
            </a:r>
          </a:p>
          <a:p>
            <a:pPr marL="0" indent="0">
              <a:buNone/>
            </a:pPr>
            <a:endParaRPr lang="ro-RO"/>
          </a:p>
          <a:p>
            <a:r>
              <a:rPr lang="ro-RO"/>
              <a:t>și rezultă R</a:t>
            </a:r>
            <a:r>
              <a:rPr lang="ro-RO" baseline="-25000"/>
              <a:t>2</a:t>
            </a:r>
            <a:r>
              <a:rPr lang="ro-RO"/>
              <a:t>=10xR</a:t>
            </a:r>
            <a:r>
              <a:rPr lang="ro-RO" baseline="-25000"/>
              <a:t>1</a:t>
            </a:r>
          </a:p>
          <a:p>
            <a:r>
              <a:rPr lang="ro-RO"/>
              <a:t>Circuitul fiind de tip inversor, R</a:t>
            </a:r>
            <a:r>
              <a:rPr lang="ro-RO" baseline="-25000"/>
              <a:t>i</a:t>
            </a:r>
            <a:r>
              <a:rPr lang="ro-RO"/>
              <a:t>=R</a:t>
            </a:r>
            <a:r>
              <a:rPr lang="ro-RO" baseline="-25000"/>
              <a:t>1</a:t>
            </a:r>
            <a:r>
              <a:rPr lang="ro-RO"/>
              <a:t> și pentru a îndeplini R</a:t>
            </a:r>
            <a:r>
              <a:rPr lang="ro-RO" baseline="-25000"/>
              <a:t>i</a:t>
            </a:r>
            <a:r>
              <a:rPr lang="ro-RO">
                <a:sym typeface="Symbol" panose="05050102010706020507" pitchFamily="18" charset="2"/>
              </a:rPr>
              <a:t>10k</a:t>
            </a:r>
            <a:r>
              <a:rPr lang="el-GR">
                <a:latin typeface="Calibri" panose="020F0502020204030204" pitchFamily="34" charset="0"/>
                <a:cs typeface="Calibri" panose="020F0502020204030204" pitchFamily="34" charset="0"/>
                <a:sym typeface="Symbol" panose="05050102010706020507" pitchFamily="18" charset="2"/>
              </a:rPr>
              <a:t>Ω</a:t>
            </a:r>
            <a:r>
              <a:rPr lang="ro-RO">
                <a:latin typeface="Calibri" panose="020F0502020204030204" pitchFamily="34" charset="0"/>
                <a:cs typeface="Calibri" panose="020F0502020204030204" pitchFamily="34" charset="0"/>
                <a:sym typeface="Symbol" panose="05050102010706020507" pitchFamily="18" charset="2"/>
              </a:rPr>
              <a:t> se alege R</a:t>
            </a:r>
            <a:r>
              <a:rPr lang="ro-RO" baseline="-25000">
                <a:latin typeface="Calibri" panose="020F0502020204030204" pitchFamily="34" charset="0"/>
                <a:cs typeface="Calibri" panose="020F0502020204030204" pitchFamily="34" charset="0"/>
                <a:sym typeface="Symbol" panose="05050102010706020507" pitchFamily="18" charset="2"/>
              </a:rPr>
              <a:t>1</a:t>
            </a:r>
            <a:r>
              <a:rPr lang="ro-RO">
                <a:latin typeface="Calibri" panose="020F0502020204030204" pitchFamily="34" charset="0"/>
                <a:cs typeface="Calibri" panose="020F0502020204030204" pitchFamily="34" charset="0"/>
                <a:sym typeface="Symbol" panose="05050102010706020507" pitchFamily="18" charset="2"/>
              </a:rPr>
              <a:t>=20k</a:t>
            </a:r>
            <a:r>
              <a:rPr lang="el-GR">
                <a:latin typeface="Calibri" panose="020F0502020204030204" pitchFamily="34" charset="0"/>
                <a:cs typeface="Calibri" panose="020F0502020204030204" pitchFamily="34" charset="0"/>
                <a:sym typeface="Symbol" panose="05050102010706020507" pitchFamily="18" charset="2"/>
              </a:rPr>
              <a:t>Ω</a:t>
            </a:r>
            <a:r>
              <a:rPr lang="ro-RO">
                <a:latin typeface="Calibri" panose="020F0502020204030204" pitchFamily="34" charset="0"/>
                <a:cs typeface="Calibri" panose="020F0502020204030204" pitchFamily="34" charset="0"/>
                <a:sym typeface="Symbol" panose="05050102010706020507" pitchFamily="18" charset="2"/>
              </a:rPr>
              <a:t>. Rezultă R</a:t>
            </a:r>
            <a:r>
              <a:rPr lang="ro-RO" baseline="-25000">
                <a:latin typeface="Calibri" panose="020F0502020204030204" pitchFamily="34" charset="0"/>
                <a:cs typeface="Calibri" panose="020F0502020204030204" pitchFamily="34" charset="0"/>
                <a:sym typeface="Symbol" panose="05050102010706020507" pitchFamily="18" charset="2"/>
              </a:rPr>
              <a:t>2</a:t>
            </a:r>
            <a:r>
              <a:rPr lang="ro-RO">
                <a:latin typeface="Calibri" panose="020F0502020204030204" pitchFamily="34" charset="0"/>
                <a:cs typeface="Calibri" panose="020F0502020204030204" pitchFamily="34" charset="0"/>
                <a:sym typeface="Symbol" panose="05050102010706020507" pitchFamily="18" charset="2"/>
              </a:rPr>
              <a:t>=200k</a:t>
            </a:r>
            <a:r>
              <a:rPr lang="el-GR">
                <a:latin typeface="Calibri" panose="020F0502020204030204" pitchFamily="34" charset="0"/>
                <a:cs typeface="Calibri" panose="020F0502020204030204" pitchFamily="34" charset="0"/>
                <a:sym typeface="Symbol" panose="05050102010706020507" pitchFamily="18" charset="2"/>
              </a:rPr>
              <a:t>Ω</a:t>
            </a:r>
            <a:r>
              <a:rPr lang="ro-RO">
                <a:latin typeface="Calibri" panose="020F0502020204030204" pitchFamily="34" charset="0"/>
                <a:cs typeface="Calibri" panose="020F0502020204030204" pitchFamily="34" charset="0"/>
                <a:sym typeface="Symbol" panose="05050102010706020507" pitchFamily="18" charset="2"/>
              </a:rPr>
              <a:t>.</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31</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CB2E9E74-9226-4216-8075-F5554F08E8AE}"/>
                  </a:ext>
                </a:extLst>
              </p:cNvPr>
              <p:cNvSpPr/>
              <p:nvPr/>
            </p:nvSpPr>
            <p:spPr>
              <a:xfrm>
                <a:off x="4132674" y="2357948"/>
                <a:ext cx="3926652" cy="844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sz="2400" i="1" smtClean="0">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e>
                      </m:d>
                      <m:r>
                        <a:rPr lang="ro-RO" sz="2400">
                          <a:latin typeface="Cambria Math" panose="02040503050406030204" pitchFamily="18" charset="0"/>
                        </a:rPr>
                        <m:t>=</m:t>
                      </m:r>
                      <m:f>
                        <m:fPr>
                          <m:ctrlPr>
                            <a:rPr lang="ro-RO" sz="2400" i="1" smtClean="0">
                              <a:latin typeface="Cambria Math" panose="02040503050406030204" pitchFamily="18" charset="0"/>
                            </a:rPr>
                          </m:ctrlPr>
                        </m:fPr>
                        <m:num>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r>
                        <a:rPr lang="ro-RO" sz="2400" i="1" smtClean="0">
                          <a:latin typeface="Cambria Math" panose="02040503050406030204" pitchFamily="18" charset="0"/>
                          <a:ea typeface="Cambria Math" panose="02040503050406030204" pitchFamily="18" charset="0"/>
                        </a:rPr>
                        <m:t>⇒</m:t>
                      </m:r>
                      <m:sSub>
                        <m:sSubPr>
                          <m:ctrlPr>
                            <a:rPr lang="ro-RO" sz="240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2</m:t>
                          </m:r>
                        </m:sub>
                      </m:sSub>
                      <m:r>
                        <a:rPr lang="ro-RO" sz="2400" b="0" i="1" smtClean="0">
                          <a:latin typeface="Cambria Math" panose="02040503050406030204" pitchFamily="18" charset="0"/>
                          <a:ea typeface="Cambria Math" panose="02040503050406030204" pitchFamily="18" charset="0"/>
                        </a:rPr>
                        <m:t>=</m:t>
                      </m:r>
                      <m:sSub>
                        <m:sSubPr>
                          <m:ctrlPr>
                            <a:rPr lang="ro-RO" sz="2400" b="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1</m:t>
                          </m:r>
                        </m:sub>
                      </m:sSub>
                      <m:r>
                        <a:rPr lang="ro-RO" sz="2400" b="0" i="1" smtClean="0">
                          <a:latin typeface="Cambria Math" panose="02040503050406030204" pitchFamily="18" charset="0"/>
                          <a:ea typeface="Cambria Math" panose="02040503050406030204" pitchFamily="18" charset="0"/>
                        </a:rPr>
                        <m:t>×</m:t>
                      </m:r>
                      <m:d>
                        <m:dPr>
                          <m:begChr m:val="|"/>
                          <m:endChr m:val="|"/>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e>
                      </m:d>
                    </m:oMath>
                  </m:oMathPara>
                </a14:m>
                <a:endParaRPr lang="ro-RO"/>
              </a:p>
            </p:txBody>
          </p:sp>
        </mc:Choice>
        <mc:Fallback xmlns="">
          <p:sp>
            <p:nvSpPr>
              <p:cNvPr id="7" name="Rectangle 6">
                <a:extLst>
                  <a:ext uri="{FF2B5EF4-FFF2-40B4-BE49-F238E27FC236}">
                    <a16:creationId xmlns:a16="http://schemas.microsoft.com/office/drawing/2014/main" id="{CB2E9E74-9226-4216-8075-F5554F08E8AE}"/>
                  </a:ext>
                </a:extLst>
              </p:cNvPr>
              <p:cNvSpPr>
                <a:spLocks noRot="1" noChangeAspect="1" noMove="1" noResize="1" noEditPoints="1" noAdjustHandles="1" noChangeArrowheads="1" noChangeShapeType="1" noTextEdit="1"/>
              </p:cNvSpPr>
              <p:nvPr/>
            </p:nvSpPr>
            <p:spPr>
              <a:xfrm>
                <a:off x="4132674" y="2357948"/>
                <a:ext cx="3926652" cy="844205"/>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08F399B-83A4-4A9C-83C8-ACB71F735932}"/>
                  </a:ext>
                </a:extLst>
              </p:cNvPr>
              <p:cNvSpPr/>
              <p:nvPr/>
            </p:nvSpPr>
            <p:spPr>
              <a:xfrm>
                <a:off x="1759716" y="3763845"/>
                <a:ext cx="8672567" cy="4846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d>
                            <m:dPr>
                              <m:begChr m:val="|"/>
                              <m:endChr m:val="|"/>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e>
                          </m:d>
                        </m:e>
                        <m:sub>
                          <m:r>
                            <a:rPr lang="ro-RO" sz="2400" b="0" i="1" smtClean="0">
                              <a:latin typeface="Cambria Math" panose="02040503050406030204" pitchFamily="18" charset="0"/>
                            </a:rPr>
                            <m:t>𝑑𝐵</m:t>
                          </m:r>
                        </m:sub>
                      </m:sSub>
                      <m:r>
                        <a:rPr lang="ro-RO" sz="2400">
                          <a:latin typeface="Cambria Math" panose="02040503050406030204" pitchFamily="18" charset="0"/>
                        </a:rPr>
                        <m:t>=</m:t>
                      </m:r>
                      <m:r>
                        <a:rPr lang="ro-RO" sz="2400" b="0" i="0" smtClean="0">
                          <a:latin typeface="Cambria Math" panose="02040503050406030204" pitchFamily="18" charset="0"/>
                        </a:rPr>
                        <m:t>20</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𝑙𝑜𝑔</m:t>
                          </m:r>
                        </m:e>
                        <m:sub>
                          <m:r>
                            <a:rPr lang="ro-RO" sz="2400" b="0" i="1" smtClean="0">
                              <a:latin typeface="Cambria Math" panose="02040503050406030204" pitchFamily="18" charset="0"/>
                            </a:rPr>
                            <m:t>10</m:t>
                          </m:r>
                        </m:sub>
                      </m:sSub>
                      <m:d>
                        <m:dPr>
                          <m:begChr m:val="|"/>
                          <m:endChr m:val="|"/>
                          <m:ctrlPr>
                            <a:rPr lang="ro-RO" sz="2400" b="0" i="1" smtClean="0">
                              <a:latin typeface="Cambria Math" panose="02040503050406030204" pitchFamily="18" charset="0"/>
                            </a:rPr>
                          </m:ctrlPr>
                        </m:dPr>
                        <m:e>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𝐻</m:t>
                              </m:r>
                            </m:e>
                            <m:sub>
                              <m:r>
                                <a:rPr lang="ro-RO" sz="2400" b="0" i="1" smtClean="0">
                                  <a:latin typeface="Cambria Math" panose="02040503050406030204" pitchFamily="18" charset="0"/>
                                </a:rPr>
                                <m:t>0</m:t>
                              </m:r>
                            </m:sub>
                          </m:sSub>
                        </m:e>
                      </m:d>
                      <m:r>
                        <a:rPr lang="ro-RO" sz="2400" b="0" i="1" smtClean="0">
                          <a:latin typeface="Cambria Math" panose="02040503050406030204" pitchFamily="18" charset="0"/>
                          <a:ea typeface="Cambria Math" panose="02040503050406030204" pitchFamily="18" charset="0"/>
                        </a:rPr>
                        <m:t>⇒</m:t>
                      </m:r>
                      <m:d>
                        <m:dPr>
                          <m:begChr m:val="|"/>
                          <m:endChr m:val="|"/>
                          <m:ctrlPr>
                            <a:rPr lang="ro-RO" sz="2400" b="0" i="1" smtClean="0">
                              <a:latin typeface="Cambria Math" panose="02040503050406030204" pitchFamily="18" charset="0"/>
                              <a:ea typeface="Cambria Math" panose="02040503050406030204" pitchFamily="18" charset="0"/>
                            </a:rPr>
                          </m:ctrlPr>
                        </m:dPr>
                        <m:e>
                          <m:sSub>
                            <m:sSubPr>
                              <m:ctrlPr>
                                <a:rPr lang="ro-RO" sz="2400" b="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𝐻</m:t>
                              </m:r>
                            </m:e>
                            <m:sub>
                              <m:r>
                                <a:rPr lang="ro-RO" sz="2400" b="0" i="1" smtClean="0">
                                  <a:latin typeface="Cambria Math" panose="02040503050406030204" pitchFamily="18" charset="0"/>
                                  <a:ea typeface="Cambria Math" panose="02040503050406030204" pitchFamily="18" charset="0"/>
                                </a:rPr>
                                <m:t>0</m:t>
                              </m:r>
                            </m:sub>
                          </m:sSub>
                        </m:e>
                      </m:d>
                      <m:r>
                        <a:rPr lang="ro-RO" sz="2400" b="0" i="1" smtClean="0">
                          <a:latin typeface="Cambria Math" panose="02040503050406030204" pitchFamily="18" charset="0"/>
                          <a:ea typeface="Cambria Math" panose="02040503050406030204" pitchFamily="18" charset="0"/>
                        </a:rPr>
                        <m:t>=</m:t>
                      </m:r>
                      <m:sSup>
                        <m:sSupPr>
                          <m:ctrlPr>
                            <a:rPr lang="ro-RO" sz="2400" b="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f>
                            <m:fPr>
                              <m:type m:val="lin"/>
                              <m:ctrlPr>
                                <a:rPr lang="ro-RO" sz="2400" b="0" i="1" smtClean="0">
                                  <a:latin typeface="Cambria Math" panose="02040503050406030204" pitchFamily="18" charset="0"/>
                                  <a:ea typeface="Cambria Math" panose="02040503050406030204" pitchFamily="18" charset="0"/>
                                </a:rPr>
                              </m:ctrlPr>
                            </m:fPr>
                            <m:num>
                              <m:sSub>
                                <m:sSubPr>
                                  <m:ctrlPr>
                                    <a:rPr lang="ro-RO" sz="2400" i="1">
                                      <a:latin typeface="Cambria Math" panose="02040503050406030204" pitchFamily="18" charset="0"/>
                                    </a:rPr>
                                  </m:ctrlPr>
                                </m:sSubPr>
                                <m:e>
                                  <m:d>
                                    <m:dPr>
                                      <m:begChr m:val="|"/>
                                      <m:endChr m:val="|"/>
                                      <m:ctrlPr>
                                        <a:rPr lang="ro-RO" sz="2400" i="1">
                                          <a:latin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e>
                                  </m:d>
                                </m:e>
                                <m:sub>
                                  <m:r>
                                    <a:rPr lang="ro-RO" sz="2400" i="1">
                                      <a:latin typeface="Cambria Math" panose="02040503050406030204" pitchFamily="18" charset="0"/>
                                    </a:rPr>
                                    <m:t>𝑑𝐵</m:t>
                                  </m:r>
                                </m:sub>
                              </m:sSub>
                            </m:num>
                            <m:den>
                              <m:r>
                                <a:rPr lang="ro-RO" sz="2400" b="0" i="1" smtClean="0">
                                  <a:latin typeface="Cambria Math" panose="02040503050406030204" pitchFamily="18" charset="0"/>
                                  <a:ea typeface="Cambria Math" panose="02040503050406030204" pitchFamily="18" charset="0"/>
                                </a:rPr>
                                <m:t>20</m:t>
                              </m:r>
                            </m:den>
                          </m:f>
                        </m:sup>
                      </m:sSup>
                      <m:r>
                        <a:rPr lang="ro-RO" sz="2400" b="0" i="1" smtClean="0">
                          <a:latin typeface="Cambria Math" panose="02040503050406030204" pitchFamily="18" charset="0"/>
                          <a:ea typeface="Cambria Math" panose="02040503050406030204" pitchFamily="18" charset="0"/>
                        </a:rPr>
                        <m:t>=</m:t>
                      </m:r>
                      <m:sSup>
                        <m:sSupPr>
                          <m:ctrlPr>
                            <a:rPr lang="ro-RO" sz="2400" b="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f>
                            <m:fPr>
                              <m:type m:val="lin"/>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20</m:t>
                              </m:r>
                            </m:num>
                            <m:den>
                              <m:r>
                                <a:rPr lang="ro-RO" sz="2400" b="0" i="1" smtClean="0">
                                  <a:latin typeface="Cambria Math" panose="02040503050406030204" pitchFamily="18" charset="0"/>
                                  <a:ea typeface="Cambria Math" panose="02040503050406030204" pitchFamily="18" charset="0"/>
                                </a:rPr>
                                <m:t>20</m:t>
                              </m:r>
                            </m:den>
                          </m:f>
                        </m:sup>
                      </m:sSup>
                      <m:r>
                        <a:rPr lang="ro-RO" sz="2400" b="0" i="1" smtClean="0">
                          <a:latin typeface="Cambria Math" panose="02040503050406030204" pitchFamily="18" charset="0"/>
                          <a:ea typeface="Cambria Math" panose="02040503050406030204" pitchFamily="18" charset="0"/>
                        </a:rPr>
                        <m:t>=10</m:t>
                      </m:r>
                      <m:f>
                        <m:fPr>
                          <m:type m:val="lin"/>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𝑉</m:t>
                          </m:r>
                        </m:num>
                        <m:den>
                          <m:r>
                            <a:rPr lang="ro-RO" sz="2400" b="0" i="1" smtClean="0">
                              <a:latin typeface="Cambria Math" panose="02040503050406030204" pitchFamily="18" charset="0"/>
                              <a:ea typeface="Cambria Math" panose="02040503050406030204" pitchFamily="18" charset="0"/>
                            </a:rPr>
                            <m:t>𝑉</m:t>
                          </m:r>
                        </m:den>
                      </m:f>
                    </m:oMath>
                  </m:oMathPara>
                </a14:m>
                <a:endParaRPr lang="ro-RO"/>
              </a:p>
            </p:txBody>
          </p:sp>
        </mc:Choice>
        <mc:Fallback xmlns="">
          <p:sp>
            <p:nvSpPr>
              <p:cNvPr id="8" name="Rectangle 7">
                <a:extLst>
                  <a:ext uri="{FF2B5EF4-FFF2-40B4-BE49-F238E27FC236}">
                    <a16:creationId xmlns:a16="http://schemas.microsoft.com/office/drawing/2014/main" id="{E08F399B-83A4-4A9C-83C8-ACB71F735932}"/>
                  </a:ext>
                </a:extLst>
              </p:cNvPr>
              <p:cNvSpPr>
                <a:spLocks noRot="1" noChangeAspect="1" noMove="1" noResize="1" noEditPoints="1" noAdjustHandles="1" noChangeArrowheads="1" noChangeShapeType="1" noTextEdit="1"/>
              </p:cNvSpPr>
              <p:nvPr/>
            </p:nvSpPr>
            <p:spPr>
              <a:xfrm>
                <a:off x="1759716" y="3763845"/>
                <a:ext cx="8672567" cy="484684"/>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387718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 Rezolvare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Frecvența la -3dB, f</a:t>
            </a:r>
            <a:r>
              <a:rPr lang="ro-RO" baseline="-25000"/>
              <a:t>0</a:t>
            </a:r>
            <a:r>
              <a:rPr lang="ro-RO"/>
              <a:t>=1kHz și din relația pulsației </a:t>
            </a:r>
            <a:r>
              <a:rPr lang="ro-RO">
                <a:sym typeface="Symbol" panose="05050102010706020507" pitchFamily="18" charset="2"/>
              </a:rPr>
              <a:t></a:t>
            </a:r>
            <a:r>
              <a:rPr lang="ro-RO" baseline="-25000">
                <a:sym typeface="Symbol" panose="05050102010706020507" pitchFamily="18" charset="2"/>
              </a:rPr>
              <a:t>0</a:t>
            </a:r>
            <a:r>
              <a:rPr lang="ro-RO">
                <a:sym typeface="Symbol" panose="05050102010706020507" pitchFamily="18" charset="2"/>
              </a:rPr>
              <a:t> determinăm valoarea necesară a capacității C</a:t>
            </a:r>
          </a:p>
          <a:p>
            <a:endParaRPr lang="ro-RO">
              <a:sym typeface="Symbol" panose="05050102010706020507" pitchFamily="18" charset="2"/>
            </a:endParaRPr>
          </a:p>
          <a:p>
            <a:endParaRPr lang="ro-RO">
              <a:sym typeface="Symbol" panose="05050102010706020507" pitchFamily="18" charset="2"/>
            </a:endParaRPr>
          </a:p>
          <a:p>
            <a:r>
              <a:rPr lang="ro-RO">
                <a:sym typeface="Symbol" panose="05050102010706020507" pitchFamily="18" charset="2"/>
              </a:rPr>
              <a:t>Valoarea uzuală cea mai apropiată este de 1nF. Recalculăm R</a:t>
            </a:r>
            <a:r>
              <a:rPr lang="ro-RO" baseline="-25000">
                <a:sym typeface="Symbol" panose="05050102010706020507" pitchFamily="18" charset="2"/>
              </a:rPr>
              <a:t>2</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32</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8772C7EC-7C68-4CF1-8302-A10A0336E4AF}"/>
                  </a:ext>
                </a:extLst>
              </p:cNvPr>
              <p:cNvSpPr/>
              <p:nvPr/>
            </p:nvSpPr>
            <p:spPr>
              <a:xfrm>
                <a:off x="1577391" y="2650657"/>
                <a:ext cx="9037218" cy="85093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r>
                        <a:rPr lang="ro-RO" sz="2400">
                          <a:latin typeface="Cambria Math" panose="02040503050406030204" pitchFamily="18" charset="0"/>
                        </a:rPr>
                        <m:t>=</m:t>
                      </m:r>
                      <m:r>
                        <a:rPr lang="ro-RO" sz="2400" b="0" i="0" smtClean="0">
                          <a:latin typeface="Cambria Math" panose="02040503050406030204" pitchFamily="18" charset="0"/>
                        </a:rPr>
                        <m:t>2</m:t>
                      </m:r>
                      <m:r>
                        <m:rPr>
                          <m:sty m:val="p"/>
                        </m:rPr>
                        <a:rPr lang="el-GR" sz="2400" b="0" i="1" smtClean="0">
                          <a:latin typeface="Cambria Math" panose="02040503050406030204" pitchFamily="18" charset="0"/>
                          <a:ea typeface="Cambria Math" panose="02040503050406030204" pitchFamily="18" charset="0"/>
                        </a:rPr>
                        <m:t>π</m:t>
                      </m:r>
                      <m:sSub>
                        <m:sSubPr>
                          <m:ctrlPr>
                            <a:rPr lang="el-GR" sz="2400" b="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𝑓</m:t>
                          </m:r>
                        </m:e>
                        <m:sub>
                          <m:r>
                            <a:rPr lang="ro-RO" sz="2400" b="0" i="1" smtClean="0">
                              <a:latin typeface="Cambria Math" panose="02040503050406030204" pitchFamily="18" charset="0"/>
                              <a:ea typeface="Cambria Math" panose="02040503050406030204" pitchFamily="18" charset="0"/>
                            </a:rPr>
                            <m:t>0</m:t>
                          </m:r>
                        </m:sub>
                      </m:sSub>
                      <m:r>
                        <a:rPr lang="ro-RO" sz="2400" b="0" i="1" smtClean="0">
                          <a:latin typeface="Cambria Math" panose="02040503050406030204" pitchFamily="18" charset="0"/>
                          <a:ea typeface="Cambria Math" panose="02040503050406030204" pitchFamily="18" charset="0"/>
                        </a:rPr>
                        <m:t>=</m:t>
                      </m:r>
                      <m:f>
                        <m:fPr>
                          <m:ctrlPr>
                            <a:rPr lang="ro-RO" sz="2400" i="1" smtClean="0">
                              <a:latin typeface="Cambria Math" panose="02040503050406030204" pitchFamily="18" charset="0"/>
                            </a:rPr>
                          </m:ctrlPr>
                        </m:fPr>
                        <m:num>
                          <m:r>
                            <a:rPr lang="ro-RO" sz="2400">
                              <a:latin typeface="Cambria Math" panose="02040503050406030204" pitchFamily="18" charset="0"/>
                            </a:rPr>
                            <m:t>1</m:t>
                          </m:r>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a:latin typeface="Cambria Math" panose="02040503050406030204" pitchFamily="18" charset="0"/>
                                </a:rPr>
                                <m:t>2</m:t>
                              </m:r>
                            </m:sub>
                          </m:sSub>
                          <m:r>
                            <a:rPr lang="ro-RO" sz="2400" i="1">
                              <a:latin typeface="Cambria Math" panose="02040503050406030204" pitchFamily="18" charset="0"/>
                            </a:rPr>
                            <m:t>𝐶</m:t>
                          </m:r>
                        </m:den>
                      </m:f>
                      <m:r>
                        <a:rPr lang="ro-RO" sz="2400" i="1">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𝐶</m:t>
                      </m:r>
                      <m:r>
                        <a:rPr lang="ro-RO" sz="2400" b="0" i="1"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1</m:t>
                          </m:r>
                        </m:num>
                        <m:den>
                          <m:r>
                            <a:rPr lang="ro-RO" sz="2400">
                              <a:latin typeface="Cambria Math" panose="02040503050406030204" pitchFamily="18" charset="0"/>
                            </a:rPr>
                            <m:t>2</m:t>
                          </m:r>
                          <m:r>
                            <m:rPr>
                              <m:sty m:val="p"/>
                            </m:rPr>
                            <a:rPr lang="el-GR" sz="2400" i="1">
                              <a:latin typeface="Cambria Math" panose="02040503050406030204" pitchFamily="18" charset="0"/>
                              <a:ea typeface="Cambria Math" panose="02040503050406030204" pitchFamily="18" charset="0"/>
                            </a:rPr>
                            <m:t>π</m:t>
                          </m:r>
                          <m:sSub>
                            <m:sSubPr>
                              <m:ctrlPr>
                                <a:rPr lang="el-GR" sz="2400" i="1">
                                  <a:latin typeface="Cambria Math" panose="02040503050406030204" pitchFamily="18" charset="0"/>
                                  <a:ea typeface="Cambria Math" panose="02040503050406030204" pitchFamily="18" charset="0"/>
                                </a:rPr>
                              </m:ctrlPr>
                            </m:sSubPr>
                            <m:e>
                              <m:r>
                                <a:rPr lang="ro-RO" sz="2400" i="1">
                                  <a:latin typeface="Cambria Math" panose="02040503050406030204" pitchFamily="18" charset="0"/>
                                  <a:ea typeface="Cambria Math" panose="02040503050406030204" pitchFamily="18" charset="0"/>
                                </a:rPr>
                                <m:t>𝑓</m:t>
                              </m:r>
                            </m:e>
                            <m:sub>
                              <m:r>
                                <a:rPr lang="ro-RO" sz="2400" i="1">
                                  <a:latin typeface="Cambria Math" panose="02040503050406030204" pitchFamily="18" charset="0"/>
                                  <a:ea typeface="Cambria Math" panose="02040503050406030204" pitchFamily="18" charset="0"/>
                                </a:rPr>
                                <m:t>0</m:t>
                              </m:r>
                            </m:sub>
                          </m:sSub>
                          <m:sSub>
                            <m:sSubPr>
                              <m:ctrlPr>
                                <a:rPr lang="ro-RO" sz="2400" i="1" smtClean="0">
                                  <a:latin typeface="Cambria Math" panose="02040503050406030204" pitchFamily="18" charset="0"/>
                                  <a:ea typeface="Cambria Math" panose="02040503050406030204" pitchFamily="18" charset="0"/>
                                </a:rPr>
                              </m:ctrlPr>
                            </m:sSubPr>
                            <m:e>
                              <m:r>
                                <a:rPr lang="ro-RO" sz="2400" b="0" i="1" smtClean="0">
                                  <a:latin typeface="Cambria Math" panose="02040503050406030204" pitchFamily="18" charset="0"/>
                                  <a:ea typeface="Cambria Math" panose="02040503050406030204" pitchFamily="18" charset="0"/>
                                </a:rPr>
                                <m:t>𝑅</m:t>
                              </m:r>
                            </m:e>
                            <m:sub>
                              <m:r>
                                <a:rPr lang="ro-RO" sz="2400" b="0" i="1" smtClean="0">
                                  <a:latin typeface="Cambria Math" panose="02040503050406030204" pitchFamily="18" charset="0"/>
                                  <a:ea typeface="Cambria Math" panose="02040503050406030204" pitchFamily="18" charset="0"/>
                                </a:rPr>
                                <m:t>2</m:t>
                              </m:r>
                            </m:sub>
                          </m:sSub>
                        </m:den>
                      </m:f>
                      <m:r>
                        <a:rPr lang="ro-RO" sz="2400" b="0" i="1"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1</m:t>
                          </m:r>
                        </m:num>
                        <m:den>
                          <m:r>
                            <a:rPr lang="ro-RO" sz="2400">
                              <a:latin typeface="Cambria Math" panose="02040503050406030204" pitchFamily="18" charset="0"/>
                            </a:rPr>
                            <m:t>2</m:t>
                          </m:r>
                          <m:r>
                            <m:rPr>
                              <m:sty m:val="p"/>
                            </m:rPr>
                            <a:rPr lang="el-GR" sz="2400" i="1">
                              <a:latin typeface="Cambria Math" panose="02040503050406030204" pitchFamily="18" charset="0"/>
                              <a:ea typeface="Cambria Math" panose="02040503050406030204" pitchFamily="18" charset="0"/>
                            </a:rPr>
                            <m:t>π</m:t>
                          </m:r>
                          <m:r>
                            <a:rPr lang="el-GR" sz="2400" i="1" smtClean="0">
                              <a:latin typeface="Cambria Math" panose="02040503050406030204" pitchFamily="18" charset="0"/>
                              <a:ea typeface="Cambria Math" panose="02040503050406030204" pitchFamily="18" charset="0"/>
                            </a:rPr>
                            <m:t>×</m:t>
                          </m:r>
                          <m:sSup>
                            <m:sSupPr>
                              <m:ctrlPr>
                                <a:rPr lang="el-GR" sz="240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r>
                                <a:rPr lang="ro-RO" sz="2400" b="0" i="1" smtClean="0">
                                  <a:latin typeface="Cambria Math" panose="02040503050406030204" pitchFamily="18" charset="0"/>
                                  <a:ea typeface="Cambria Math" panose="02040503050406030204" pitchFamily="18" charset="0"/>
                                </a:rPr>
                                <m:t>3</m:t>
                              </m:r>
                            </m:sup>
                          </m:sSup>
                          <m:r>
                            <a:rPr lang="el-GR" sz="240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2×</m:t>
                          </m:r>
                          <m:sSup>
                            <m:sSupPr>
                              <m:ctrlPr>
                                <a:rPr lang="ro-RO" sz="2400" b="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r>
                                <a:rPr lang="ro-RO" sz="2400" b="0" i="1" smtClean="0">
                                  <a:latin typeface="Cambria Math" panose="02040503050406030204" pitchFamily="18" charset="0"/>
                                  <a:ea typeface="Cambria Math" panose="02040503050406030204" pitchFamily="18" charset="0"/>
                                </a:rPr>
                                <m:t>5</m:t>
                              </m:r>
                            </m:sup>
                          </m:sSup>
                        </m:den>
                      </m:f>
                      <m:r>
                        <a:rPr lang="ro-RO" sz="2400" b="0" i="1" smtClean="0">
                          <a:latin typeface="Cambria Math" panose="02040503050406030204" pitchFamily="18" charset="0"/>
                          <a:ea typeface="Cambria Math" panose="02040503050406030204" pitchFamily="18" charset="0"/>
                        </a:rPr>
                        <m:t>=0,796</m:t>
                      </m:r>
                      <m:r>
                        <a:rPr lang="ro-RO" sz="2400" b="0" i="1" smtClean="0">
                          <a:latin typeface="Cambria Math" panose="02040503050406030204" pitchFamily="18" charset="0"/>
                          <a:ea typeface="Cambria Math" panose="02040503050406030204" pitchFamily="18" charset="0"/>
                        </a:rPr>
                        <m:t>𝑛𝐹</m:t>
                      </m:r>
                    </m:oMath>
                  </m:oMathPara>
                </a14:m>
                <a:endParaRPr lang="ro-RO"/>
              </a:p>
            </p:txBody>
          </p:sp>
        </mc:Choice>
        <mc:Fallback xmlns="">
          <p:sp>
            <p:nvSpPr>
              <p:cNvPr id="7" name="Rectangle 6">
                <a:extLst>
                  <a:ext uri="{FF2B5EF4-FFF2-40B4-BE49-F238E27FC236}">
                    <a16:creationId xmlns:a16="http://schemas.microsoft.com/office/drawing/2014/main" id="{8772C7EC-7C68-4CF1-8302-A10A0336E4AF}"/>
                  </a:ext>
                </a:extLst>
              </p:cNvPr>
              <p:cNvSpPr>
                <a:spLocks noRot="1" noChangeAspect="1" noMove="1" noResize="1" noEditPoints="1" noAdjustHandles="1" noChangeArrowheads="1" noChangeShapeType="1" noTextEdit="1"/>
              </p:cNvSpPr>
              <p:nvPr/>
            </p:nvSpPr>
            <p:spPr>
              <a:xfrm>
                <a:off x="1577391" y="2650657"/>
                <a:ext cx="9037218" cy="850939"/>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F697F47-7EE5-41A6-AC4A-D41A9B4000D3}"/>
                  </a:ext>
                </a:extLst>
              </p:cNvPr>
              <p:cNvSpPr txBox="1"/>
              <p:nvPr/>
            </p:nvSpPr>
            <p:spPr>
              <a:xfrm>
                <a:off x="3058502" y="4326628"/>
                <a:ext cx="6074996" cy="7586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r>
                        <a:rPr lang="ro-RO" sz="2400" b="0" i="1" smtClean="0">
                          <a:latin typeface="Cambria Math" panose="02040503050406030204" pitchFamily="18" charset="0"/>
                        </a:rPr>
                        <m:t>=</m:t>
                      </m:r>
                      <m:f>
                        <m:fPr>
                          <m:ctrlPr>
                            <a:rPr lang="ro-RO" sz="2400" i="1">
                              <a:latin typeface="Cambria Math" panose="02040503050406030204" pitchFamily="18" charset="0"/>
                              <a:ea typeface="Cambria Math" panose="02040503050406030204" pitchFamily="18" charset="0"/>
                            </a:rPr>
                          </m:ctrlPr>
                        </m:fPr>
                        <m:num>
                          <m:r>
                            <a:rPr lang="ro-RO" sz="2400" i="1">
                              <a:latin typeface="Cambria Math" panose="02040503050406030204" pitchFamily="18" charset="0"/>
                              <a:ea typeface="Cambria Math" panose="02040503050406030204" pitchFamily="18" charset="0"/>
                            </a:rPr>
                            <m:t>1</m:t>
                          </m:r>
                        </m:num>
                        <m:den>
                          <m:r>
                            <a:rPr lang="ro-RO" sz="2400">
                              <a:latin typeface="Cambria Math" panose="02040503050406030204" pitchFamily="18" charset="0"/>
                            </a:rPr>
                            <m:t>2</m:t>
                          </m:r>
                          <m:r>
                            <m:rPr>
                              <m:sty m:val="p"/>
                            </m:rPr>
                            <a:rPr lang="el-GR" sz="2400" i="1">
                              <a:latin typeface="Cambria Math" panose="02040503050406030204" pitchFamily="18" charset="0"/>
                              <a:ea typeface="Cambria Math" panose="02040503050406030204" pitchFamily="18" charset="0"/>
                            </a:rPr>
                            <m:t>π</m:t>
                          </m:r>
                          <m:sSub>
                            <m:sSubPr>
                              <m:ctrlPr>
                                <a:rPr lang="el-GR" sz="2400" i="1">
                                  <a:latin typeface="Cambria Math" panose="02040503050406030204" pitchFamily="18" charset="0"/>
                                  <a:ea typeface="Cambria Math" panose="02040503050406030204" pitchFamily="18" charset="0"/>
                                </a:rPr>
                              </m:ctrlPr>
                            </m:sSubPr>
                            <m:e>
                              <m:r>
                                <a:rPr lang="ro-RO" sz="2400" i="1">
                                  <a:latin typeface="Cambria Math" panose="02040503050406030204" pitchFamily="18" charset="0"/>
                                  <a:ea typeface="Cambria Math" panose="02040503050406030204" pitchFamily="18" charset="0"/>
                                </a:rPr>
                                <m:t>𝑓</m:t>
                              </m:r>
                            </m:e>
                            <m:sub>
                              <m:r>
                                <a:rPr lang="ro-RO" sz="2400" i="1">
                                  <a:latin typeface="Cambria Math" panose="02040503050406030204" pitchFamily="18" charset="0"/>
                                  <a:ea typeface="Cambria Math" panose="02040503050406030204" pitchFamily="18" charset="0"/>
                                </a:rPr>
                                <m:t>0</m:t>
                              </m:r>
                            </m:sub>
                          </m:sSub>
                          <m:r>
                            <a:rPr lang="ro-RO" sz="2400" b="0" i="1" smtClean="0">
                              <a:latin typeface="Cambria Math" panose="02040503050406030204" pitchFamily="18" charset="0"/>
                              <a:ea typeface="Cambria Math" panose="02040503050406030204" pitchFamily="18" charset="0"/>
                            </a:rPr>
                            <m:t>𝐶</m:t>
                          </m:r>
                        </m:den>
                      </m:f>
                      <m:r>
                        <a:rPr lang="ro-RO" sz="2400" b="0" i="1"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1</m:t>
                          </m:r>
                        </m:num>
                        <m:den>
                          <m:r>
                            <a:rPr lang="ro-RO" sz="2400" b="0" i="1" smtClean="0">
                              <a:latin typeface="Cambria Math" panose="02040503050406030204" pitchFamily="18" charset="0"/>
                              <a:ea typeface="Cambria Math" panose="02040503050406030204" pitchFamily="18" charset="0"/>
                            </a:rPr>
                            <m:t>2</m:t>
                          </m:r>
                          <m:r>
                            <a:rPr lang="ro-RO" sz="2400" b="0" i="1" smtClean="0">
                              <a:latin typeface="Cambria Math" panose="02040503050406030204" pitchFamily="18" charset="0"/>
                              <a:ea typeface="Cambria Math" panose="02040503050406030204" pitchFamily="18" charset="0"/>
                            </a:rPr>
                            <m:t>𝜋</m:t>
                          </m:r>
                          <m:r>
                            <a:rPr lang="ro-RO" sz="2400" b="0" i="1" smtClean="0">
                              <a:latin typeface="Cambria Math" panose="02040503050406030204" pitchFamily="18" charset="0"/>
                              <a:ea typeface="Cambria Math" panose="02040503050406030204" pitchFamily="18" charset="0"/>
                            </a:rPr>
                            <m:t>×</m:t>
                          </m:r>
                          <m:sSup>
                            <m:sSupPr>
                              <m:ctrlPr>
                                <a:rPr lang="ro-RO" sz="2400" b="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r>
                                <a:rPr lang="ro-RO" sz="2400" b="0" i="1" smtClean="0">
                                  <a:latin typeface="Cambria Math" panose="02040503050406030204" pitchFamily="18" charset="0"/>
                                  <a:ea typeface="Cambria Math" panose="02040503050406030204" pitchFamily="18" charset="0"/>
                                </a:rPr>
                                <m:t>3</m:t>
                              </m:r>
                            </m:sup>
                          </m:sSup>
                          <m:r>
                            <a:rPr lang="ro-RO" sz="2400" b="0" i="1" smtClean="0">
                              <a:latin typeface="Cambria Math" panose="02040503050406030204" pitchFamily="18" charset="0"/>
                              <a:ea typeface="Cambria Math" panose="02040503050406030204" pitchFamily="18" charset="0"/>
                            </a:rPr>
                            <m:t>×</m:t>
                          </m:r>
                          <m:sSup>
                            <m:sSupPr>
                              <m:ctrlPr>
                                <a:rPr lang="ro-RO" sz="2400" b="0" i="1" smtClean="0">
                                  <a:latin typeface="Cambria Math" panose="02040503050406030204" pitchFamily="18" charset="0"/>
                                  <a:ea typeface="Cambria Math" panose="02040503050406030204" pitchFamily="18" charset="0"/>
                                </a:rPr>
                              </m:ctrlPr>
                            </m:sSupPr>
                            <m:e>
                              <m:r>
                                <a:rPr lang="ro-RO" sz="2400" b="0" i="1" smtClean="0">
                                  <a:latin typeface="Cambria Math" panose="02040503050406030204" pitchFamily="18" charset="0"/>
                                  <a:ea typeface="Cambria Math" panose="02040503050406030204" pitchFamily="18" charset="0"/>
                                </a:rPr>
                                <m:t>10</m:t>
                              </m:r>
                            </m:e>
                            <m:sup>
                              <m:r>
                                <a:rPr lang="ro-RO" sz="2400" b="0" i="1" smtClean="0">
                                  <a:latin typeface="Cambria Math" panose="02040503050406030204" pitchFamily="18" charset="0"/>
                                  <a:ea typeface="Cambria Math" panose="02040503050406030204" pitchFamily="18" charset="0"/>
                                </a:rPr>
                                <m:t>−9</m:t>
                              </m:r>
                            </m:sup>
                          </m:sSup>
                        </m:den>
                      </m:f>
                      <m:r>
                        <a:rPr lang="ro-RO" sz="2400" b="0" i="1" smtClean="0">
                          <a:latin typeface="Cambria Math" panose="02040503050406030204" pitchFamily="18" charset="0"/>
                          <a:ea typeface="Cambria Math" panose="02040503050406030204" pitchFamily="18" charset="0"/>
                        </a:rPr>
                        <m:t>=159,155</m:t>
                      </m:r>
                      <m:r>
                        <a:rPr lang="ro-RO" sz="2400" b="0" i="1" smtClean="0">
                          <a:latin typeface="Cambria Math" panose="02040503050406030204" pitchFamily="18" charset="0"/>
                          <a:ea typeface="Cambria Math" panose="02040503050406030204" pitchFamily="18" charset="0"/>
                        </a:rPr>
                        <m:t>𝑘</m:t>
                      </m:r>
                      <m:r>
                        <m:rPr>
                          <m:sty m:val="p"/>
                        </m:rPr>
                        <a:rPr lang="el-GR" sz="2400" b="0" i="1" smtClean="0">
                          <a:latin typeface="Cambria Math" panose="02040503050406030204" pitchFamily="18" charset="0"/>
                          <a:ea typeface="Cambria Math" panose="02040503050406030204" pitchFamily="18" charset="0"/>
                        </a:rPr>
                        <m:t>Ω</m:t>
                      </m:r>
                    </m:oMath>
                  </m:oMathPara>
                </a14:m>
                <a:endParaRPr lang="ro-RO"/>
              </a:p>
            </p:txBody>
          </p:sp>
        </mc:Choice>
        <mc:Fallback xmlns="">
          <p:sp>
            <p:nvSpPr>
              <p:cNvPr id="8" name="TextBox 7">
                <a:extLst>
                  <a:ext uri="{FF2B5EF4-FFF2-40B4-BE49-F238E27FC236}">
                    <a16:creationId xmlns:a16="http://schemas.microsoft.com/office/drawing/2014/main" id="{7F697F47-7EE5-41A6-AC4A-D41A9B4000D3}"/>
                  </a:ext>
                </a:extLst>
              </p:cNvPr>
              <p:cNvSpPr txBox="1">
                <a:spLocks noRot="1" noChangeAspect="1" noMove="1" noResize="1" noEditPoints="1" noAdjustHandles="1" noChangeArrowheads="1" noChangeShapeType="1" noTextEdit="1"/>
              </p:cNvSpPr>
              <p:nvPr/>
            </p:nvSpPr>
            <p:spPr>
              <a:xfrm>
                <a:off x="3058502" y="4326628"/>
                <a:ext cx="6074996" cy="758606"/>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738990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 Rezolvare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Din anexa A1, de la Seria E96 (±1%), alegem R</a:t>
                </a:r>
                <a:r>
                  <a:rPr lang="ro-RO" baseline="-25000"/>
                  <a:t>2</a:t>
                </a:r>
                <a:r>
                  <a:rPr lang="ro-RO"/>
                  <a:t>=158k</a:t>
                </a:r>
                <a:r>
                  <a:rPr lang="el-GR">
                    <a:latin typeface="Calibri" panose="020F0502020204030204" pitchFamily="34" charset="0"/>
                    <a:cs typeface="Calibri" panose="020F0502020204030204" pitchFamily="34" charset="0"/>
                  </a:rPr>
                  <a:t>Ω</a:t>
                </a:r>
                <a:r>
                  <a:rPr lang="ro-RO">
                    <a:latin typeface="Calibri" panose="020F0502020204030204" pitchFamily="34" charset="0"/>
                    <a:cs typeface="Calibri" panose="020F0502020204030204" pitchFamily="34" charset="0"/>
                  </a:rPr>
                  <a:t> și atunci R</a:t>
                </a:r>
                <a:r>
                  <a:rPr lang="ro-RO" baseline="-25000">
                    <a:latin typeface="Calibri" panose="020F0502020204030204" pitchFamily="34" charset="0"/>
                    <a:cs typeface="Calibri" panose="020F0502020204030204" pitchFamily="34" charset="0"/>
                  </a:rPr>
                  <a:t>1</a:t>
                </a:r>
                <a:r>
                  <a:rPr lang="ro-RO">
                    <a:latin typeface="Calibri" panose="020F0502020204030204" pitchFamily="34" charset="0"/>
                    <a:cs typeface="Calibri" panose="020F0502020204030204" pitchFamily="34" charset="0"/>
                  </a:rPr>
                  <a:t>=15,8k</a:t>
                </a:r>
                <a:r>
                  <a:rPr lang="el-GR">
                    <a:latin typeface="Calibri" panose="020F0502020204030204" pitchFamily="34" charset="0"/>
                    <a:cs typeface="Calibri" panose="020F0502020204030204" pitchFamily="34" charset="0"/>
                  </a:rPr>
                  <a:t>Ω</a:t>
                </a:r>
                <a:r>
                  <a:rPr lang="ro-RO">
                    <a:latin typeface="Calibri" panose="020F0502020204030204" pitchFamily="34" charset="0"/>
                    <a:cs typeface="Calibri" panose="020F0502020204030204" pitchFamily="34" charset="0"/>
                  </a:rPr>
                  <a:t>.</a:t>
                </a:r>
              </a:p>
              <a:p>
                <a:pPr marL="0" indent="0">
                  <a:buNone/>
                </a:pPr>
                <a:r>
                  <a:rPr lang="ro-RO">
                    <a:latin typeface="Calibri" panose="020F0502020204030204" pitchFamily="34" charset="0"/>
                    <a:cs typeface="Calibri" panose="020F0502020204030204" pitchFamily="34" charset="0"/>
                  </a:rPr>
                  <a:t>(b) câștig de 0dB înseamnă 1V/V. La frecvența la amplificare unitate</a:t>
                </a:r>
              </a:p>
              <a:p>
                <a:pPr marL="0" indent="0">
                  <a:buNone/>
                </a:pPr>
                <a:endParaRPr lang="ro-RO">
                  <a:latin typeface="Calibri" panose="020F0502020204030204" pitchFamily="34" charset="0"/>
                  <a:cs typeface="Calibri" panose="020F0502020204030204" pitchFamily="34" charset="0"/>
                </a:endParaRPr>
              </a:p>
              <a:p>
                <a:pPr marL="0" indent="0">
                  <a:buNone/>
                </a:pPr>
                <a:endParaRPr lang="ro-RO">
                  <a:latin typeface="Calibri" panose="020F0502020204030204" pitchFamily="34" charset="0"/>
                  <a:cs typeface="Calibri" panose="020F0502020204030204" pitchFamily="34" charset="0"/>
                </a:endParaRPr>
              </a:p>
              <a:p>
                <a:pPr marL="0" indent="0">
                  <a:buNone/>
                </a:pPr>
                <a:endParaRPr lang="ro-RO">
                  <a:latin typeface="Calibri" panose="020F0502020204030204" pitchFamily="34" charset="0"/>
                  <a:cs typeface="Calibri" panose="020F0502020204030204" pitchFamily="34" charset="0"/>
                </a:endParaRPr>
              </a:p>
              <a:p>
                <a:pPr marL="0" indent="0">
                  <a:buNone/>
                </a:pPr>
                <a:endParaRPr lang="ro-RO">
                  <a:latin typeface="Calibri" panose="020F0502020204030204" pitchFamily="34" charset="0"/>
                  <a:cs typeface="Calibri" panose="020F0502020204030204" pitchFamily="34" charset="0"/>
                </a:endParaRPr>
              </a:p>
              <a:p>
                <a:pPr marL="0" indent="0">
                  <a:buNone/>
                </a:pPr>
                <a:r>
                  <a:rPr lang="ro-RO">
                    <a:latin typeface="Calibri" panose="020F0502020204030204" pitchFamily="34" charset="0"/>
                    <a:cs typeface="Calibri" panose="020F0502020204030204" pitchFamily="34" charset="0"/>
                  </a:rPr>
                  <a:t>de unde rezultă </a:t>
                </a:r>
                <a14:m>
                  <m:oMath xmlns:m="http://schemas.openxmlformats.org/officeDocument/2006/math">
                    <m:r>
                      <a:rPr lang="ro-RO" sz="2400" i="1">
                        <a:latin typeface="Cambria Math" panose="02040503050406030204" pitchFamily="18" charset="0"/>
                        <a:ea typeface="Cambria Math" panose="02040503050406030204" pitchFamily="18" charset="0"/>
                      </a:rPr>
                      <m:t>𝑓</m:t>
                    </m:r>
                    <m:r>
                      <a:rPr lang="ro-RO" sz="2400" i="1">
                        <a:latin typeface="Cambria Math" panose="02040503050406030204" pitchFamily="18" charset="0"/>
                        <a:ea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a:latin typeface="Cambria Math" panose="02040503050406030204" pitchFamily="18" charset="0"/>
                          </a:rPr>
                          <m:t>0</m:t>
                        </m:r>
                      </m:sub>
                    </m:sSub>
                    <m:rad>
                      <m:radPr>
                        <m:degHide m:val="on"/>
                        <m:ctrlPr>
                          <a:rPr lang="ro-RO" sz="2400" i="1">
                            <a:latin typeface="Cambria Math" panose="02040503050406030204" pitchFamily="18" charset="0"/>
                            <a:ea typeface="Cambria Math" panose="02040503050406030204" pitchFamily="18" charset="0"/>
                          </a:rPr>
                        </m:ctrlPr>
                      </m:radPr>
                      <m:deg/>
                      <m:e>
                        <m:r>
                          <a:rPr lang="ro-RO" sz="2400" i="1">
                            <a:latin typeface="Cambria Math" panose="02040503050406030204" pitchFamily="18" charset="0"/>
                            <a:ea typeface="Cambria Math" panose="02040503050406030204" pitchFamily="18" charset="0"/>
                          </a:rPr>
                          <m:t>100−1</m:t>
                        </m:r>
                      </m:e>
                    </m:rad>
                    <m:r>
                      <a:rPr lang="ro-RO" sz="2400" i="1">
                        <a:latin typeface="Cambria Math" panose="02040503050406030204" pitchFamily="18" charset="0"/>
                        <a:ea typeface="Cambria Math" panose="02040503050406030204" pitchFamily="18" charset="0"/>
                      </a:rPr>
                      <m:t>=</m:t>
                    </m:r>
                    <m:sSup>
                      <m:sSupPr>
                        <m:ctrlPr>
                          <a:rPr lang="ro-RO" sz="2400" i="1">
                            <a:latin typeface="Cambria Math" panose="02040503050406030204" pitchFamily="18" charset="0"/>
                            <a:ea typeface="Cambria Math" panose="02040503050406030204" pitchFamily="18" charset="0"/>
                          </a:rPr>
                        </m:ctrlPr>
                      </m:sSupPr>
                      <m:e>
                        <m:r>
                          <a:rPr lang="ro-RO" sz="2400" i="1">
                            <a:latin typeface="Cambria Math" panose="02040503050406030204" pitchFamily="18" charset="0"/>
                            <a:ea typeface="Cambria Math" panose="02040503050406030204" pitchFamily="18" charset="0"/>
                          </a:rPr>
                          <m:t>10</m:t>
                        </m:r>
                      </m:e>
                      <m:sup>
                        <m:r>
                          <a:rPr lang="ro-RO" sz="2400" i="1">
                            <a:latin typeface="Cambria Math" panose="02040503050406030204" pitchFamily="18" charset="0"/>
                            <a:ea typeface="Cambria Math" panose="02040503050406030204" pitchFamily="18" charset="0"/>
                          </a:rPr>
                          <m:t>3</m:t>
                        </m:r>
                      </m:sup>
                    </m:sSup>
                    <m:r>
                      <a:rPr lang="ro-RO" sz="2400" i="1">
                        <a:latin typeface="Cambria Math" panose="02040503050406030204" pitchFamily="18" charset="0"/>
                        <a:ea typeface="Cambria Math" panose="02040503050406030204" pitchFamily="18" charset="0"/>
                      </a:rPr>
                      <m:t>×</m:t>
                    </m:r>
                    <m:rad>
                      <m:radPr>
                        <m:degHide m:val="on"/>
                        <m:ctrlPr>
                          <a:rPr lang="ro-RO" sz="2400" i="1">
                            <a:latin typeface="Cambria Math" panose="02040503050406030204" pitchFamily="18" charset="0"/>
                            <a:ea typeface="Cambria Math" panose="02040503050406030204" pitchFamily="18" charset="0"/>
                          </a:rPr>
                        </m:ctrlPr>
                      </m:radPr>
                      <m:deg/>
                      <m:e>
                        <m:r>
                          <a:rPr lang="ro-RO" sz="2400" i="1">
                            <a:latin typeface="Cambria Math" panose="02040503050406030204" pitchFamily="18" charset="0"/>
                            <a:ea typeface="Cambria Math" panose="02040503050406030204" pitchFamily="18" charset="0"/>
                          </a:rPr>
                          <m:t>99</m:t>
                        </m:r>
                      </m:e>
                    </m:rad>
                    <m:r>
                      <a:rPr lang="ro-RO" sz="2400" i="1">
                        <a:latin typeface="Cambria Math" panose="02040503050406030204" pitchFamily="18" charset="0"/>
                        <a:ea typeface="Cambria Math" panose="02040503050406030204" pitchFamily="18" charset="0"/>
                      </a:rPr>
                      <m:t>=9,95</m:t>
                    </m:r>
                    <m:r>
                      <a:rPr lang="ro-RO" sz="2400" i="1">
                        <a:latin typeface="Cambria Math" panose="02040503050406030204" pitchFamily="18" charset="0"/>
                        <a:ea typeface="Cambria Math" panose="02040503050406030204" pitchFamily="18" charset="0"/>
                      </a:rPr>
                      <m:t>𝑘𝐻𝑧</m:t>
                    </m:r>
                  </m:oMath>
                </a14:m>
                <a:endParaRPr lang="ro-RO"/>
              </a:p>
            </p:txBody>
          </p:sp>
        </mc:Choice>
        <mc:Fallback xmlns="">
          <p:sp>
            <p:nvSpPr>
              <p:cNvPr id="3" name="Content Placeholder 2">
                <a:extLst>
                  <a:ext uri="{FF2B5EF4-FFF2-40B4-BE49-F238E27FC236}">
                    <a16:creationId xmlns:a16="http://schemas.microsoft.com/office/drawing/2014/main" id="{092C8F5B-1E6C-4CAB-93DD-1A947ECCA6D3}"/>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33</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8FB8056-E2C8-4114-B3F2-5F6A7EA9F8CA}"/>
                  </a:ext>
                </a:extLst>
              </p:cNvPr>
              <p:cNvSpPr/>
              <p:nvPr/>
            </p:nvSpPr>
            <p:spPr>
              <a:xfrm>
                <a:off x="1014168" y="3149523"/>
                <a:ext cx="8968032" cy="9614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𝐻</m:t>
                      </m:r>
                      <m:d>
                        <m:dPr>
                          <m:ctrlPr>
                            <a:rPr lang="ro-RO" sz="2400" i="1">
                              <a:latin typeface="Cambria Math" panose="02040503050406030204" pitchFamily="18" charset="0"/>
                            </a:rPr>
                          </m:ctrlPr>
                        </m:dPr>
                        <m:e>
                          <m:r>
                            <a:rPr lang="ro-RO" sz="2400" i="1">
                              <a:latin typeface="Cambria Math" panose="02040503050406030204" pitchFamily="18" charset="0"/>
                            </a:rPr>
                            <m:t>𝑗</m:t>
                          </m:r>
                          <m:r>
                            <a:rPr lang="ro-RO" sz="2400" i="1">
                              <a:latin typeface="Cambria Math" panose="02040503050406030204" pitchFamily="18" charset="0"/>
                            </a:rPr>
                            <m:t>𝜔</m:t>
                          </m:r>
                        </m:e>
                      </m:d>
                      <m:r>
                        <a:rPr lang="ro-RO" sz="240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f>
                        <m:fPr>
                          <m:ctrlPr>
                            <a:rPr lang="ro-RO" sz="2400" i="1">
                              <a:latin typeface="Cambria Math" panose="02040503050406030204" pitchFamily="18" charset="0"/>
                            </a:rPr>
                          </m:ctrlPr>
                        </m:fPr>
                        <m:num>
                          <m:r>
                            <a:rPr lang="ro-RO" sz="2400">
                              <a:latin typeface="Cambria Math" panose="02040503050406030204" pitchFamily="18" charset="0"/>
                            </a:rPr>
                            <m:t>1</m:t>
                          </m:r>
                        </m:num>
                        <m:den>
                          <m:r>
                            <a:rPr lang="ro-RO" sz="2400">
                              <a:latin typeface="Cambria Math" panose="02040503050406030204" pitchFamily="18" charset="0"/>
                            </a:rPr>
                            <m:t>1+</m:t>
                          </m:r>
                          <m:f>
                            <m:fPr>
                              <m:type m:val="lin"/>
                              <m:ctrlPr>
                                <a:rPr lang="ro-RO" sz="2400" i="1">
                                  <a:latin typeface="Cambria Math" panose="02040503050406030204" pitchFamily="18" charset="0"/>
                                </a:rPr>
                              </m:ctrlPr>
                            </m:fPr>
                            <m:num>
                              <m:r>
                                <a:rPr lang="ro-RO" sz="2400" i="1">
                                  <a:latin typeface="Cambria Math" panose="02040503050406030204" pitchFamily="18" charset="0"/>
                                </a:rPr>
                                <m:t>𝑗</m:t>
                              </m:r>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den>
                      </m:f>
                      <m:r>
                        <a:rPr lang="ro-RO" sz="2400" b="0" i="1" smtClean="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f>
                        <m:fPr>
                          <m:ctrlPr>
                            <a:rPr lang="ro-RO" sz="2400" i="1">
                              <a:latin typeface="Cambria Math" panose="02040503050406030204" pitchFamily="18" charset="0"/>
                            </a:rPr>
                          </m:ctrlPr>
                        </m:fPr>
                        <m:num>
                          <m:r>
                            <a:rPr lang="ro-RO" sz="2400">
                              <a:latin typeface="Cambria Math" panose="02040503050406030204" pitchFamily="18" charset="0"/>
                            </a:rPr>
                            <m:t>1</m:t>
                          </m:r>
                        </m:num>
                        <m:den>
                          <m:r>
                            <a:rPr lang="ro-RO" sz="2400">
                              <a:latin typeface="Cambria Math" panose="02040503050406030204" pitchFamily="18" charset="0"/>
                            </a:rPr>
                            <m:t>1+</m:t>
                          </m:r>
                          <m:f>
                            <m:fPr>
                              <m:type m:val="lin"/>
                              <m:ctrlPr>
                                <a:rPr lang="ro-RO" sz="2400" i="1">
                                  <a:latin typeface="Cambria Math" panose="02040503050406030204" pitchFamily="18" charset="0"/>
                                </a:rPr>
                              </m:ctrlPr>
                            </m:fPr>
                            <m:num>
                              <m:r>
                                <a:rPr lang="ro-RO" sz="2400" i="1">
                                  <a:latin typeface="Cambria Math" panose="02040503050406030204" pitchFamily="18" charset="0"/>
                                </a:rPr>
                                <m:t>𝑗</m:t>
                              </m:r>
                              <m:r>
                                <a:rPr lang="ro-RO" sz="2400" b="0" i="1" smtClean="0">
                                  <a:latin typeface="Cambria Math" panose="02040503050406030204" pitchFamily="18" charset="0"/>
                                </a:rPr>
                                <m:t>𝑓</m:t>
                              </m:r>
                            </m:num>
                            <m:den>
                              <m:sSub>
                                <m:sSubPr>
                                  <m:ctrlPr>
                                    <a:rPr lang="ro-RO" sz="2400" i="1">
                                      <a:latin typeface="Cambria Math" panose="02040503050406030204" pitchFamily="18" charset="0"/>
                                    </a:rPr>
                                  </m:ctrlPr>
                                </m:sSubPr>
                                <m:e>
                                  <m:r>
                                    <a:rPr lang="ro-RO" sz="2400" b="0" i="1" smtClean="0">
                                      <a:latin typeface="Cambria Math" panose="02040503050406030204" pitchFamily="18" charset="0"/>
                                    </a:rPr>
                                    <m:t>𝑓</m:t>
                                  </m:r>
                                </m:e>
                                <m:sub>
                                  <m:r>
                                    <a:rPr lang="ro-RO" sz="2400">
                                      <a:latin typeface="Cambria Math" panose="02040503050406030204" pitchFamily="18" charset="0"/>
                                    </a:rPr>
                                    <m:t>0</m:t>
                                  </m:r>
                                </m:sub>
                              </m:sSub>
                            </m:den>
                          </m:f>
                        </m:den>
                      </m:f>
                      <m:r>
                        <a:rPr lang="ro-RO" sz="2400" i="1" smtClean="0">
                          <a:latin typeface="Cambria Math" panose="02040503050406030204" pitchFamily="18" charset="0"/>
                          <a:ea typeface="Cambria Math" panose="02040503050406030204" pitchFamily="18" charset="0"/>
                        </a:rPr>
                        <m:t>⇒</m:t>
                      </m:r>
                      <m:d>
                        <m:dPr>
                          <m:begChr m:val="|"/>
                          <m:endChr m:val="|"/>
                          <m:ctrlPr>
                            <a:rPr lang="ro-RO" sz="2400" i="1" smtClean="0">
                              <a:latin typeface="Cambria Math" panose="02040503050406030204" pitchFamily="18" charset="0"/>
                              <a:ea typeface="Cambria Math" panose="02040503050406030204" pitchFamily="18" charset="0"/>
                            </a:rPr>
                          </m:ctrlPr>
                        </m:dPr>
                        <m:e>
                          <m:r>
                            <a:rPr lang="ro-RO" sz="2400" b="0" i="1" smtClean="0">
                              <a:latin typeface="Cambria Math" panose="02040503050406030204" pitchFamily="18" charset="0"/>
                              <a:ea typeface="Cambria Math" panose="02040503050406030204" pitchFamily="18" charset="0"/>
                            </a:rPr>
                            <m:t>𝐻</m:t>
                          </m:r>
                        </m:e>
                      </m:d>
                      <m:r>
                        <a:rPr lang="ro-RO" sz="2400" b="0" i="1"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d>
                            <m:dPr>
                              <m:begChr m:val="|"/>
                              <m:endChr m:val="|"/>
                              <m:ctrlPr>
                                <a:rPr lang="ro-RO" sz="2400" b="0" i="1" smtClean="0">
                                  <a:latin typeface="Cambria Math" panose="02040503050406030204" pitchFamily="18" charset="0"/>
                                  <a:ea typeface="Cambria Math" panose="02040503050406030204" pitchFamily="18" charset="0"/>
                                </a:rPr>
                              </m:ctrlPr>
                            </m:dPr>
                            <m:e>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e>
                          </m:d>
                        </m:num>
                        <m:den>
                          <m:rad>
                            <m:radPr>
                              <m:degHide m:val="on"/>
                              <m:ctrlPr>
                                <a:rPr lang="ro-RO" sz="2400" b="0" i="1" smtClean="0">
                                  <a:latin typeface="Cambria Math" panose="02040503050406030204" pitchFamily="18" charset="0"/>
                                  <a:ea typeface="Cambria Math" panose="02040503050406030204" pitchFamily="18" charset="0"/>
                                </a:rPr>
                              </m:ctrlPr>
                            </m:radPr>
                            <m:deg/>
                            <m:e>
                              <m:r>
                                <a:rPr lang="ro-RO" sz="2400" b="0" i="1" smtClean="0">
                                  <a:latin typeface="Cambria Math" panose="02040503050406030204" pitchFamily="18" charset="0"/>
                                  <a:ea typeface="Cambria Math" panose="02040503050406030204" pitchFamily="18" charset="0"/>
                                </a:rPr>
                                <m:t>1+</m:t>
                              </m:r>
                              <m:sSup>
                                <m:sSupPr>
                                  <m:ctrlPr>
                                    <a:rPr lang="ro-RO" sz="2400" b="0" i="1" smtClean="0">
                                      <a:latin typeface="Cambria Math" panose="02040503050406030204" pitchFamily="18" charset="0"/>
                                      <a:ea typeface="Cambria Math" panose="02040503050406030204" pitchFamily="18" charset="0"/>
                                    </a:rPr>
                                  </m:ctrlPr>
                                </m:sSupPr>
                                <m:e>
                                  <m:d>
                                    <m:dPr>
                                      <m:ctrlPr>
                                        <a:rPr lang="ro-RO" sz="2400" b="0" i="1" smtClean="0">
                                          <a:latin typeface="Cambria Math" panose="02040503050406030204" pitchFamily="18" charset="0"/>
                                          <a:ea typeface="Cambria Math" panose="02040503050406030204" pitchFamily="18" charset="0"/>
                                        </a:rPr>
                                      </m:ctrlPr>
                                    </m:dPr>
                                    <m:e>
                                      <m:f>
                                        <m:fPr>
                                          <m:type m:val="lin"/>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𝑓</m:t>
                                          </m:r>
                                        </m:num>
                                        <m:den>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a:latin typeface="Cambria Math" panose="02040503050406030204" pitchFamily="18" charset="0"/>
                                                </a:rPr>
                                                <m:t>0</m:t>
                                              </m:r>
                                            </m:sub>
                                          </m:sSub>
                                        </m:den>
                                      </m:f>
                                    </m:e>
                                  </m:d>
                                </m:e>
                                <m:sup>
                                  <m:r>
                                    <a:rPr lang="ro-RO" sz="2400" b="0" i="1" smtClean="0">
                                      <a:latin typeface="Cambria Math" panose="02040503050406030204" pitchFamily="18" charset="0"/>
                                      <a:ea typeface="Cambria Math" panose="02040503050406030204" pitchFamily="18" charset="0"/>
                                    </a:rPr>
                                    <m:t>2</m:t>
                                  </m:r>
                                </m:sup>
                              </m:sSup>
                            </m:e>
                          </m:rad>
                        </m:den>
                      </m:f>
                      <m:r>
                        <a:rPr lang="ro-RO" sz="2400" b="0" i="1" smtClean="0">
                          <a:latin typeface="Cambria Math" panose="02040503050406030204" pitchFamily="18" charset="0"/>
                          <a:ea typeface="Cambria Math" panose="02040503050406030204" pitchFamily="18" charset="0"/>
                        </a:rPr>
                        <m:t>=1</m:t>
                      </m:r>
                    </m:oMath>
                  </m:oMathPara>
                </a14:m>
                <a:endParaRPr lang="ro-RO"/>
              </a:p>
            </p:txBody>
          </p:sp>
        </mc:Choice>
        <mc:Fallback xmlns="">
          <p:sp>
            <p:nvSpPr>
              <p:cNvPr id="7" name="Rectangle 6">
                <a:extLst>
                  <a:ext uri="{FF2B5EF4-FFF2-40B4-BE49-F238E27FC236}">
                    <a16:creationId xmlns:a16="http://schemas.microsoft.com/office/drawing/2014/main" id="{F8FB8056-E2C8-4114-B3F2-5F6A7EA9F8CA}"/>
                  </a:ext>
                </a:extLst>
              </p:cNvPr>
              <p:cNvSpPr>
                <a:spLocks noRot="1" noChangeAspect="1" noMove="1" noResize="1" noEditPoints="1" noAdjustHandles="1" noChangeArrowheads="1" noChangeShapeType="1" noTextEdit="1"/>
              </p:cNvSpPr>
              <p:nvPr/>
            </p:nvSpPr>
            <p:spPr>
              <a:xfrm>
                <a:off x="1014168" y="3149523"/>
                <a:ext cx="8968032" cy="961417"/>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8DDCF928-E785-4676-AA9A-790C6F202090}"/>
                  </a:ext>
                </a:extLst>
              </p:cNvPr>
              <p:cNvSpPr/>
              <p:nvPr/>
            </p:nvSpPr>
            <p:spPr>
              <a:xfrm>
                <a:off x="1014168" y="4430702"/>
                <a:ext cx="5814540" cy="5395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ea typeface="Cambria Math" panose="02040503050406030204" pitchFamily="18" charset="0"/>
                        </a:rPr>
                        <m:t>10=</m:t>
                      </m:r>
                      <m:rad>
                        <m:radPr>
                          <m:degHide m:val="on"/>
                          <m:ctrlPr>
                            <a:rPr lang="ro-RO" sz="2400" i="1">
                              <a:latin typeface="Cambria Math" panose="02040503050406030204" pitchFamily="18" charset="0"/>
                              <a:ea typeface="Cambria Math" panose="02040503050406030204" pitchFamily="18" charset="0"/>
                            </a:rPr>
                          </m:ctrlPr>
                        </m:radPr>
                        <m:deg/>
                        <m:e>
                          <m:r>
                            <a:rPr lang="ro-RO" sz="2400" i="1">
                              <a:latin typeface="Cambria Math" panose="02040503050406030204" pitchFamily="18" charset="0"/>
                              <a:ea typeface="Cambria Math" panose="02040503050406030204" pitchFamily="18" charset="0"/>
                            </a:rPr>
                            <m:t>1+</m:t>
                          </m:r>
                          <m:sSup>
                            <m:sSupPr>
                              <m:ctrlPr>
                                <a:rPr lang="ro-RO" sz="2400" i="1">
                                  <a:latin typeface="Cambria Math" panose="02040503050406030204" pitchFamily="18" charset="0"/>
                                  <a:ea typeface="Cambria Math" panose="02040503050406030204" pitchFamily="18" charset="0"/>
                                </a:rPr>
                              </m:ctrlPr>
                            </m:sSupPr>
                            <m:e>
                              <m:d>
                                <m:dPr>
                                  <m:ctrlPr>
                                    <a:rPr lang="ro-RO" sz="2400" i="1">
                                      <a:latin typeface="Cambria Math" panose="02040503050406030204" pitchFamily="18" charset="0"/>
                                      <a:ea typeface="Cambria Math" panose="02040503050406030204" pitchFamily="18" charset="0"/>
                                    </a:rPr>
                                  </m:ctrlPr>
                                </m:dPr>
                                <m:e>
                                  <m:f>
                                    <m:fPr>
                                      <m:type m:val="lin"/>
                                      <m:ctrlPr>
                                        <a:rPr lang="ro-RO" sz="2400" i="1">
                                          <a:latin typeface="Cambria Math" panose="02040503050406030204" pitchFamily="18" charset="0"/>
                                          <a:ea typeface="Cambria Math" panose="02040503050406030204" pitchFamily="18" charset="0"/>
                                        </a:rPr>
                                      </m:ctrlPr>
                                    </m:fPr>
                                    <m:num>
                                      <m:r>
                                        <a:rPr lang="ro-RO" sz="2400" i="1">
                                          <a:latin typeface="Cambria Math" panose="02040503050406030204" pitchFamily="18" charset="0"/>
                                          <a:ea typeface="Cambria Math" panose="02040503050406030204" pitchFamily="18" charset="0"/>
                                        </a:rPr>
                                        <m:t>𝑓</m:t>
                                      </m:r>
                                    </m:num>
                                    <m:den>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a:latin typeface="Cambria Math" panose="02040503050406030204" pitchFamily="18" charset="0"/>
                                            </a:rPr>
                                            <m:t>0</m:t>
                                          </m:r>
                                        </m:sub>
                                      </m:sSub>
                                    </m:den>
                                  </m:f>
                                </m:e>
                              </m:d>
                            </m:e>
                            <m:sup>
                              <m:r>
                                <a:rPr lang="ro-RO" sz="2400" i="1">
                                  <a:latin typeface="Cambria Math" panose="02040503050406030204" pitchFamily="18" charset="0"/>
                                  <a:ea typeface="Cambria Math" panose="02040503050406030204" pitchFamily="18" charset="0"/>
                                </a:rPr>
                                <m:t>2</m:t>
                              </m:r>
                            </m:sup>
                          </m:sSup>
                        </m:e>
                      </m:rad>
                      <m:r>
                        <a:rPr lang="ro-RO" sz="2400" b="0" i="0" smtClean="0">
                          <a:latin typeface="Cambria Math" panose="02040503050406030204" pitchFamily="18" charset="0"/>
                          <a:ea typeface="Cambria Math" panose="02040503050406030204" pitchFamily="18" charset="0"/>
                        </a:rPr>
                        <m:t> </m:t>
                      </m:r>
                      <m:r>
                        <m:rPr>
                          <m:sty m:val="p"/>
                        </m:rPr>
                        <a:rPr lang="ro-RO" sz="2400" b="0" i="0" smtClean="0">
                          <a:latin typeface="Cambria Math" panose="02040503050406030204" pitchFamily="18" charset="0"/>
                          <a:ea typeface="Cambria Math" panose="02040503050406030204" pitchFamily="18" charset="0"/>
                        </a:rPr>
                        <m:t>sau</m:t>
                      </m:r>
                      <m:r>
                        <a:rPr lang="ro-RO" sz="2400" b="0" i="0" smtClean="0">
                          <a:latin typeface="Cambria Math" panose="02040503050406030204" pitchFamily="18" charset="0"/>
                          <a:ea typeface="Cambria Math" panose="02040503050406030204" pitchFamily="18" charset="0"/>
                        </a:rPr>
                        <m:t> </m:t>
                      </m:r>
                      <m:r>
                        <a:rPr lang="ro-RO" sz="2400" i="1">
                          <a:latin typeface="Cambria Math" panose="02040503050406030204" pitchFamily="18" charset="0"/>
                          <a:ea typeface="Cambria Math" panose="02040503050406030204" pitchFamily="18" charset="0"/>
                        </a:rPr>
                        <m:t>1+</m:t>
                      </m:r>
                      <m:sSup>
                        <m:sSupPr>
                          <m:ctrlPr>
                            <a:rPr lang="ro-RO" sz="2400" i="1">
                              <a:latin typeface="Cambria Math" panose="02040503050406030204" pitchFamily="18" charset="0"/>
                              <a:ea typeface="Cambria Math" panose="02040503050406030204" pitchFamily="18" charset="0"/>
                            </a:rPr>
                          </m:ctrlPr>
                        </m:sSupPr>
                        <m:e>
                          <m:d>
                            <m:dPr>
                              <m:ctrlPr>
                                <a:rPr lang="ro-RO" sz="2400" i="1">
                                  <a:latin typeface="Cambria Math" panose="02040503050406030204" pitchFamily="18" charset="0"/>
                                  <a:ea typeface="Cambria Math" panose="02040503050406030204" pitchFamily="18" charset="0"/>
                                </a:rPr>
                              </m:ctrlPr>
                            </m:dPr>
                            <m:e>
                              <m:f>
                                <m:fPr>
                                  <m:type m:val="lin"/>
                                  <m:ctrlPr>
                                    <a:rPr lang="ro-RO" sz="2400" i="1">
                                      <a:latin typeface="Cambria Math" panose="02040503050406030204" pitchFamily="18" charset="0"/>
                                      <a:ea typeface="Cambria Math" panose="02040503050406030204" pitchFamily="18" charset="0"/>
                                    </a:rPr>
                                  </m:ctrlPr>
                                </m:fPr>
                                <m:num>
                                  <m:r>
                                    <a:rPr lang="ro-RO" sz="2400" i="1">
                                      <a:latin typeface="Cambria Math" panose="02040503050406030204" pitchFamily="18" charset="0"/>
                                      <a:ea typeface="Cambria Math" panose="02040503050406030204" pitchFamily="18" charset="0"/>
                                    </a:rPr>
                                    <m:t>𝑓</m:t>
                                  </m:r>
                                </m:num>
                                <m:den>
                                  <m:sSub>
                                    <m:sSubPr>
                                      <m:ctrlPr>
                                        <a:rPr lang="ro-RO" sz="2400" i="1">
                                          <a:latin typeface="Cambria Math" panose="02040503050406030204" pitchFamily="18" charset="0"/>
                                        </a:rPr>
                                      </m:ctrlPr>
                                    </m:sSubPr>
                                    <m:e>
                                      <m:r>
                                        <a:rPr lang="ro-RO" sz="2400" i="1">
                                          <a:latin typeface="Cambria Math" panose="02040503050406030204" pitchFamily="18" charset="0"/>
                                        </a:rPr>
                                        <m:t>𝑓</m:t>
                                      </m:r>
                                    </m:e>
                                    <m:sub>
                                      <m:r>
                                        <a:rPr lang="ro-RO" sz="2400">
                                          <a:latin typeface="Cambria Math" panose="02040503050406030204" pitchFamily="18" charset="0"/>
                                        </a:rPr>
                                        <m:t>0</m:t>
                                      </m:r>
                                    </m:sub>
                                  </m:sSub>
                                </m:den>
                              </m:f>
                            </m:e>
                          </m:d>
                        </m:e>
                        <m:sup>
                          <m:r>
                            <a:rPr lang="ro-RO" sz="2400" i="1">
                              <a:latin typeface="Cambria Math" panose="02040503050406030204" pitchFamily="18" charset="0"/>
                              <a:ea typeface="Cambria Math" panose="02040503050406030204" pitchFamily="18" charset="0"/>
                            </a:rPr>
                            <m:t>2</m:t>
                          </m:r>
                        </m:sup>
                      </m:sSup>
                      <m:r>
                        <a:rPr lang="ro-RO" sz="2400" b="0" i="0" smtClean="0">
                          <a:latin typeface="Cambria Math" panose="02040503050406030204" pitchFamily="18" charset="0"/>
                          <a:ea typeface="Cambria Math" panose="02040503050406030204" pitchFamily="18" charset="0"/>
                        </a:rPr>
                        <m:t>=100</m:t>
                      </m:r>
                    </m:oMath>
                  </m:oMathPara>
                </a14:m>
                <a:endParaRPr lang="ro-RO" sz="2400" i="1">
                  <a:latin typeface="Cambria Math" panose="02040503050406030204" pitchFamily="18" charset="0"/>
                  <a:ea typeface="Cambria Math" panose="02040503050406030204" pitchFamily="18" charset="0"/>
                </a:endParaRPr>
              </a:p>
            </p:txBody>
          </p:sp>
        </mc:Choice>
        <mc:Fallback xmlns="">
          <p:sp>
            <p:nvSpPr>
              <p:cNvPr id="8" name="Rectangle 7">
                <a:extLst>
                  <a:ext uri="{FF2B5EF4-FFF2-40B4-BE49-F238E27FC236}">
                    <a16:creationId xmlns:a16="http://schemas.microsoft.com/office/drawing/2014/main" id="{8DDCF928-E785-4676-AA9A-790C6F202090}"/>
                  </a:ext>
                </a:extLst>
              </p:cNvPr>
              <p:cNvSpPr>
                <a:spLocks noRot="1" noChangeAspect="1" noMove="1" noResize="1" noEditPoints="1" noAdjustHandles="1" noChangeArrowheads="1" noChangeShapeType="1" noTextEdit="1"/>
              </p:cNvSpPr>
              <p:nvPr/>
            </p:nvSpPr>
            <p:spPr>
              <a:xfrm>
                <a:off x="1014168" y="4430702"/>
                <a:ext cx="5814540" cy="539571"/>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518034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 Rezolvare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t>Pentru a afla faza la frecvența la amplificare unitate, rescriem funcția de transfer sub forma</a:t>
            </a:r>
          </a:p>
          <a:p>
            <a:endParaRPr lang="ro-RO"/>
          </a:p>
          <a:p>
            <a:endParaRPr lang="ro-RO"/>
          </a:p>
          <a:p>
            <a:r>
              <a:rPr lang="ro-RO"/>
              <a:t>unde partea reală, </a:t>
            </a:r>
            <a:r>
              <a:rPr lang="ro-RO" i="1"/>
              <a:t>H</a:t>
            </a:r>
            <a:r>
              <a:rPr lang="ro-RO" i="1" baseline="-25000"/>
              <a:t>r</a:t>
            </a:r>
            <a:r>
              <a:rPr lang="ro-RO"/>
              <a:t>, respectiv coeficientul părții imaginre, </a:t>
            </a:r>
            <a:r>
              <a:rPr lang="ro-RO" i="1"/>
              <a:t>H</a:t>
            </a:r>
            <a:r>
              <a:rPr lang="ro-RO" i="1" baseline="-25000"/>
              <a:t>i</a:t>
            </a:r>
            <a:r>
              <a:rPr lang="ro-RO"/>
              <a:t>, sunt</a:t>
            </a:r>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34</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01EBE6C-17FF-4C28-8671-D8496E13D84C}"/>
                  </a:ext>
                </a:extLst>
              </p:cNvPr>
              <p:cNvSpPr/>
              <p:nvPr/>
            </p:nvSpPr>
            <p:spPr>
              <a:xfrm>
                <a:off x="967735" y="2647886"/>
                <a:ext cx="8559394" cy="8712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𝐻</m:t>
                      </m:r>
                      <m:d>
                        <m:dPr>
                          <m:ctrlPr>
                            <a:rPr lang="ro-RO" sz="2400" i="1">
                              <a:latin typeface="Cambria Math" panose="02040503050406030204" pitchFamily="18" charset="0"/>
                            </a:rPr>
                          </m:ctrlPr>
                        </m:dPr>
                        <m:e>
                          <m:r>
                            <a:rPr lang="ro-RO" sz="2400" i="1">
                              <a:latin typeface="Cambria Math" panose="02040503050406030204" pitchFamily="18" charset="0"/>
                            </a:rPr>
                            <m:t>𝑗</m:t>
                          </m:r>
                          <m:r>
                            <a:rPr lang="ro-RO" sz="2400" i="1">
                              <a:latin typeface="Cambria Math" panose="02040503050406030204" pitchFamily="18" charset="0"/>
                            </a:rPr>
                            <m:t>𝜔</m:t>
                          </m:r>
                        </m:e>
                      </m:d>
                      <m:r>
                        <a:rPr lang="ro-RO" sz="240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f>
                        <m:fPr>
                          <m:ctrlPr>
                            <a:rPr lang="ro-RO" sz="2400" i="1">
                              <a:latin typeface="Cambria Math" panose="02040503050406030204" pitchFamily="18" charset="0"/>
                            </a:rPr>
                          </m:ctrlPr>
                        </m:fPr>
                        <m:num>
                          <m:r>
                            <a:rPr lang="ro-RO" sz="2400">
                              <a:latin typeface="Cambria Math" panose="02040503050406030204" pitchFamily="18" charset="0"/>
                            </a:rPr>
                            <m:t>1</m:t>
                          </m:r>
                        </m:num>
                        <m:den>
                          <m:r>
                            <a:rPr lang="ro-RO" sz="2400">
                              <a:latin typeface="Cambria Math" panose="02040503050406030204" pitchFamily="18" charset="0"/>
                            </a:rPr>
                            <m:t>1+</m:t>
                          </m:r>
                          <m:f>
                            <m:fPr>
                              <m:type m:val="lin"/>
                              <m:ctrlPr>
                                <a:rPr lang="ro-RO" sz="2400" i="1">
                                  <a:latin typeface="Cambria Math" panose="02040503050406030204" pitchFamily="18" charset="0"/>
                                </a:rPr>
                              </m:ctrlPr>
                            </m:fPr>
                            <m:num>
                              <m:r>
                                <a:rPr lang="ro-RO" sz="2400" i="1">
                                  <a:latin typeface="Cambria Math" panose="02040503050406030204" pitchFamily="18" charset="0"/>
                                </a:rPr>
                                <m:t>𝑗</m:t>
                              </m:r>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den>
                      </m:f>
                      <m:r>
                        <a:rPr lang="ro-RO" sz="2400" b="0" i="1" smtClean="0">
                          <a:latin typeface="Cambria Math" panose="02040503050406030204" pitchFamily="18" charset="0"/>
                        </a:rPr>
                        <m:t>=</m:t>
                      </m:r>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a:latin typeface="Cambria Math" panose="02040503050406030204" pitchFamily="18" charset="0"/>
                            </a:rPr>
                            <m:t>0</m:t>
                          </m:r>
                        </m:sub>
                      </m:sSub>
                      <m:f>
                        <m:fPr>
                          <m:ctrlPr>
                            <a:rPr lang="ro-RO" sz="2400" i="1" smtClean="0">
                              <a:latin typeface="Cambria Math" panose="02040503050406030204" pitchFamily="18" charset="0"/>
                            </a:rPr>
                          </m:ctrlPr>
                        </m:fPr>
                        <m:num>
                          <m:r>
                            <a:rPr lang="ro-RO" sz="2400" b="0" i="1" smtClean="0">
                              <a:latin typeface="Cambria Math" panose="02040503050406030204" pitchFamily="18" charset="0"/>
                            </a:rPr>
                            <m:t>1−</m:t>
                          </m:r>
                          <m:f>
                            <m:fPr>
                              <m:type m:val="lin"/>
                              <m:ctrlPr>
                                <a:rPr lang="ro-RO" sz="2400" i="1">
                                  <a:latin typeface="Cambria Math" panose="02040503050406030204" pitchFamily="18" charset="0"/>
                                </a:rPr>
                              </m:ctrlPr>
                            </m:fPr>
                            <m:num>
                              <m:r>
                                <a:rPr lang="ro-RO" sz="2400" i="1">
                                  <a:latin typeface="Cambria Math" panose="02040503050406030204" pitchFamily="18" charset="0"/>
                                </a:rPr>
                                <m:t>𝑗</m:t>
                              </m:r>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num>
                        <m:den>
                          <m:r>
                            <a:rPr lang="ro-RO" sz="2400" b="0" i="1" smtClean="0">
                              <a:latin typeface="Cambria Math" panose="02040503050406030204" pitchFamily="18" charset="0"/>
                            </a:rPr>
                            <m:t>1+</m:t>
                          </m:r>
                          <m:sSup>
                            <m:sSupPr>
                              <m:ctrlPr>
                                <a:rPr lang="ro-RO" sz="2400" b="0" i="1" smtClean="0">
                                  <a:latin typeface="Cambria Math" panose="02040503050406030204" pitchFamily="18" charset="0"/>
                                </a:rPr>
                              </m:ctrlPr>
                            </m:sSupPr>
                            <m:e>
                              <m:d>
                                <m:dPr>
                                  <m:ctrlPr>
                                    <a:rPr lang="ro-RO" sz="2400" b="0" i="1" smtClean="0">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b="0" i="1" smtClean="0">
                                  <a:latin typeface="Cambria Math" panose="02040503050406030204" pitchFamily="18" charset="0"/>
                                </a:rPr>
                                <m:t>2</m:t>
                              </m:r>
                            </m:sup>
                          </m:sSup>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f>
                        <m:fPr>
                          <m:ctrlPr>
                            <a:rPr lang="ro-RO" sz="2400" i="1">
                              <a:latin typeface="Cambria Math" panose="02040503050406030204" pitchFamily="18" charset="0"/>
                            </a:rPr>
                          </m:ctrlPr>
                        </m:fPr>
                        <m:num>
                          <m:r>
                            <a:rPr lang="ro-RO" sz="2400" i="1">
                              <a:latin typeface="Cambria Math" panose="02040503050406030204" pitchFamily="18" charset="0"/>
                            </a:rPr>
                            <m:t>1−</m:t>
                          </m:r>
                          <m:f>
                            <m:fPr>
                              <m:type m:val="lin"/>
                              <m:ctrlPr>
                                <a:rPr lang="ro-RO" sz="2400" i="1">
                                  <a:latin typeface="Cambria Math" panose="02040503050406030204" pitchFamily="18" charset="0"/>
                                </a:rPr>
                              </m:ctrlPr>
                            </m:fPr>
                            <m:num>
                              <m:r>
                                <a:rPr lang="ro-RO" sz="2400" i="1">
                                  <a:latin typeface="Cambria Math" panose="02040503050406030204" pitchFamily="18" charset="0"/>
                                </a:rPr>
                                <m:t>𝑗</m:t>
                              </m:r>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num>
                        <m:den>
                          <m:r>
                            <a:rPr lang="ro-RO" sz="2400" i="1">
                              <a:latin typeface="Cambria Math" panose="02040503050406030204" pitchFamily="18" charset="0"/>
                            </a:rPr>
                            <m:t>1+</m:t>
                          </m:r>
                          <m:sSup>
                            <m:sSupPr>
                              <m:ctrlPr>
                                <a:rPr lang="ro-RO" sz="2400" i="1">
                                  <a:latin typeface="Cambria Math" panose="02040503050406030204" pitchFamily="18" charset="0"/>
                                </a:rPr>
                              </m:ctrlPr>
                            </m:sSupPr>
                            <m:e>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i="1">
                                  <a:latin typeface="Cambria Math" panose="02040503050406030204" pitchFamily="18" charset="0"/>
                                </a:rPr>
                                <m:t>2</m:t>
                              </m:r>
                            </m:sup>
                          </m:sSup>
                        </m:den>
                      </m:f>
                    </m:oMath>
                  </m:oMathPara>
                </a14:m>
                <a:endParaRPr lang="ro-RO" sz="2400"/>
              </a:p>
            </p:txBody>
          </p:sp>
        </mc:Choice>
        <mc:Fallback xmlns="">
          <p:sp>
            <p:nvSpPr>
              <p:cNvPr id="7" name="Rectangle 6">
                <a:extLst>
                  <a:ext uri="{FF2B5EF4-FFF2-40B4-BE49-F238E27FC236}">
                    <a16:creationId xmlns:a16="http://schemas.microsoft.com/office/drawing/2014/main" id="{201EBE6C-17FF-4C28-8671-D8496E13D84C}"/>
                  </a:ext>
                </a:extLst>
              </p:cNvPr>
              <p:cNvSpPr>
                <a:spLocks noRot="1" noChangeAspect="1" noMove="1" noResize="1" noEditPoints="1" noAdjustHandles="1" noChangeArrowheads="1" noChangeShapeType="1" noTextEdit="1"/>
              </p:cNvSpPr>
              <p:nvPr/>
            </p:nvSpPr>
            <p:spPr>
              <a:xfrm>
                <a:off x="967735" y="2647886"/>
                <a:ext cx="8559394" cy="871201"/>
              </a:xfrm>
              <a:prstGeom prst="rect">
                <a:avLst/>
              </a:prstGeom>
              <a:blipFill>
                <a:blip r:embed="rId2"/>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D346AF6-D2EC-4EE3-B9A2-FABC3E6D4BA0}"/>
                  </a:ext>
                </a:extLst>
              </p:cNvPr>
              <p:cNvSpPr txBox="1"/>
              <p:nvPr/>
            </p:nvSpPr>
            <p:spPr>
              <a:xfrm>
                <a:off x="1053840" y="4459617"/>
                <a:ext cx="5969519" cy="7768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𝐻</m:t>
                          </m:r>
                        </m:e>
                        <m:sub>
                          <m:r>
                            <a:rPr lang="ro-RO" sz="2400" b="0" i="1" smtClean="0">
                              <a:latin typeface="Cambria Math" panose="02040503050406030204" pitchFamily="18" charset="0"/>
                            </a:rPr>
                            <m:t>𝑟</m:t>
                          </m:r>
                        </m:sub>
                      </m:sSub>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f>
                            <m:fPr>
                              <m:type m:val="lin"/>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2</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𝑅</m:t>
                                  </m:r>
                                </m:e>
                                <m:sub>
                                  <m:r>
                                    <a:rPr lang="ro-RO" sz="2400" b="0" i="1" smtClean="0">
                                      <a:latin typeface="Cambria Math" panose="02040503050406030204" pitchFamily="18" charset="0"/>
                                    </a:rPr>
                                    <m:t>1</m:t>
                                  </m:r>
                                </m:sub>
                              </m:sSub>
                            </m:den>
                          </m:f>
                        </m:num>
                        <m:den>
                          <m:r>
                            <a:rPr lang="ro-RO" sz="2400" i="1">
                              <a:latin typeface="Cambria Math" panose="02040503050406030204" pitchFamily="18" charset="0"/>
                            </a:rPr>
                            <m:t>1+</m:t>
                          </m:r>
                          <m:sSup>
                            <m:sSupPr>
                              <m:ctrlPr>
                                <a:rPr lang="ro-RO" sz="2400" i="1">
                                  <a:latin typeface="Cambria Math" panose="02040503050406030204" pitchFamily="18" charset="0"/>
                                </a:rPr>
                              </m:ctrlPr>
                            </m:sSupPr>
                            <m:e>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i="1">
                                  <a:latin typeface="Cambria Math" panose="02040503050406030204" pitchFamily="18" charset="0"/>
                                </a:rPr>
                                <m:t>2</m:t>
                              </m:r>
                            </m:sup>
                          </m:sSup>
                        </m:den>
                      </m:f>
                      <m:r>
                        <a:rPr lang="ro-RO" sz="2400" b="0" i="1" smtClean="0">
                          <a:latin typeface="Cambria Math" panose="02040503050406030204" pitchFamily="18" charset="0"/>
                        </a:rPr>
                        <m:t>;   </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𝐻</m:t>
                          </m:r>
                        </m:e>
                        <m:sub>
                          <m:r>
                            <a:rPr lang="ro-RO" sz="2400" b="0" i="1" smtClean="0">
                              <a:latin typeface="Cambria Math" panose="02040503050406030204" pitchFamily="18" charset="0"/>
                            </a:rPr>
                            <m:t>𝑖</m:t>
                          </m:r>
                        </m:sub>
                      </m:sSub>
                      <m:r>
                        <a:rPr lang="ro-RO" sz="2400" b="0" i="1" smtClean="0">
                          <a:latin typeface="Cambria Math" panose="02040503050406030204" pitchFamily="18" charset="0"/>
                        </a:rPr>
                        <m:t>=</m:t>
                      </m:r>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2</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1</m:t>
                              </m:r>
                            </m:sub>
                          </m:sSub>
                        </m:den>
                      </m:f>
                      <m:f>
                        <m:fPr>
                          <m:ctrlPr>
                            <a:rPr lang="ro-RO" sz="2400" b="0" i="1" smtClean="0">
                              <a:latin typeface="Cambria Math" panose="02040503050406030204" pitchFamily="18" charset="0"/>
                            </a:rPr>
                          </m:ctrlPr>
                        </m:fPr>
                        <m:num>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num>
                        <m:den>
                          <m:r>
                            <a:rPr lang="ro-RO" sz="2400" i="1">
                              <a:latin typeface="Cambria Math" panose="02040503050406030204" pitchFamily="18" charset="0"/>
                            </a:rPr>
                            <m:t>1+</m:t>
                          </m:r>
                          <m:sSup>
                            <m:sSupPr>
                              <m:ctrlPr>
                                <a:rPr lang="ro-RO" sz="2400" i="1">
                                  <a:latin typeface="Cambria Math" panose="02040503050406030204" pitchFamily="18" charset="0"/>
                                </a:rPr>
                              </m:ctrlPr>
                            </m:sSupPr>
                            <m:e>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i="1">
                                  <a:latin typeface="Cambria Math" panose="02040503050406030204" pitchFamily="18" charset="0"/>
                                </a:rPr>
                                <m:t>2</m:t>
                              </m:r>
                            </m:sup>
                          </m:sSup>
                        </m:den>
                      </m:f>
                    </m:oMath>
                  </m:oMathPara>
                </a14:m>
                <a:endParaRPr lang="ro-RO"/>
              </a:p>
            </p:txBody>
          </p:sp>
        </mc:Choice>
        <mc:Fallback xmlns="">
          <p:sp>
            <p:nvSpPr>
              <p:cNvPr id="8" name="TextBox 7">
                <a:extLst>
                  <a:ext uri="{FF2B5EF4-FFF2-40B4-BE49-F238E27FC236}">
                    <a16:creationId xmlns:a16="http://schemas.microsoft.com/office/drawing/2014/main" id="{FD346AF6-D2EC-4EE3-B9A2-FABC3E6D4BA0}"/>
                  </a:ext>
                </a:extLst>
              </p:cNvPr>
              <p:cNvSpPr txBox="1">
                <a:spLocks noRot="1" noChangeAspect="1" noMove="1" noResize="1" noEditPoints="1" noAdjustHandles="1" noChangeArrowheads="1" noChangeShapeType="1" noTextEdit="1"/>
              </p:cNvSpPr>
              <p:nvPr/>
            </p:nvSpPr>
            <p:spPr>
              <a:xfrm>
                <a:off x="1053840" y="4459617"/>
                <a:ext cx="5969519" cy="776816"/>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947999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B0EE7-4D40-416B-9AD6-EBF71F121816}"/>
              </a:ext>
            </a:extLst>
          </p:cNvPr>
          <p:cNvSpPr>
            <a:spLocks noGrp="1"/>
          </p:cNvSpPr>
          <p:nvPr>
            <p:ph type="title"/>
          </p:nvPr>
        </p:nvSpPr>
        <p:spPr/>
        <p:txBody>
          <a:bodyPr/>
          <a:lstStyle/>
          <a:p>
            <a:r>
              <a:rPr lang="ro-RO"/>
              <a:t>Filtre active. Probleme</a:t>
            </a:r>
            <a:br>
              <a:rPr lang="ro-RO"/>
            </a:br>
            <a:r>
              <a:rPr lang="ro-RO"/>
              <a:t>P1. Rezolvare</a:t>
            </a:r>
          </a:p>
        </p:txBody>
      </p:sp>
      <p:sp>
        <p:nvSpPr>
          <p:cNvPr id="3" name="Content Placeholder 2">
            <a:extLst>
              <a:ext uri="{FF2B5EF4-FFF2-40B4-BE49-F238E27FC236}">
                <a16:creationId xmlns:a16="http://schemas.microsoft.com/office/drawing/2014/main" id="{092C8F5B-1E6C-4CAB-93DD-1A947ECCA6D3}"/>
              </a:ext>
            </a:extLst>
          </p:cNvPr>
          <p:cNvSpPr>
            <a:spLocks noGrp="1"/>
          </p:cNvSpPr>
          <p:nvPr>
            <p:ph idx="1"/>
          </p:nvPr>
        </p:nvSpPr>
        <p:spPr/>
        <p:txBody>
          <a:bodyPr/>
          <a:lstStyle/>
          <a:p>
            <a:r>
              <a:rPr lang="ro-RO">
                <a:sym typeface="Symbol" panose="05050102010706020507" pitchFamily="18" charset="2"/>
              </a:rPr>
              <a:t>fără să ținem seama de semnul lui </a:t>
            </a:r>
            <a:r>
              <a:rPr lang="ro-RO" i="1">
                <a:sym typeface="Symbol" panose="05050102010706020507" pitchFamily="18" charset="2"/>
              </a:rPr>
              <a:t>H</a:t>
            </a:r>
            <a:r>
              <a:rPr lang="ro-RO" i="1" baseline="-25000">
                <a:sym typeface="Symbol" panose="05050102010706020507" pitchFamily="18" charset="2"/>
              </a:rPr>
              <a:t>r </a:t>
            </a:r>
            <a:r>
              <a:rPr lang="ro-RO">
                <a:sym typeface="Symbol" panose="05050102010706020507" pitchFamily="18" charset="2"/>
              </a:rPr>
              <a:t>, determinăm valoric raportul</a:t>
            </a:r>
            <a:endParaRPr lang="ro-RO"/>
          </a:p>
          <a:p>
            <a:endParaRPr lang="ro-RO"/>
          </a:p>
          <a:p>
            <a:endParaRPr lang="ro-RO"/>
          </a:p>
          <a:p>
            <a:endParaRPr lang="ro-RO">
              <a:sym typeface="Symbol" panose="05050102010706020507" pitchFamily="18" charset="2"/>
            </a:endParaRPr>
          </a:p>
          <a:p>
            <a:r>
              <a:rPr lang="ro-RO"/>
              <a:t>din anexa A2 rezultă pentru </a:t>
            </a:r>
            <a:r>
              <a:rPr lang="ro-RO" i="1"/>
              <a:t>H</a:t>
            </a:r>
            <a:r>
              <a:rPr lang="ro-RO" i="1" baseline="-25000"/>
              <a:t>r</a:t>
            </a:r>
            <a:r>
              <a:rPr lang="ro-RO">
                <a:sym typeface="Symbol" panose="05050102010706020507" pitchFamily="18" charset="2"/>
              </a:rPr>
              <a:t>0</a:t>
            </a:r>
            <a:endParaRPr lang="ro-RO"/>
          </a:p>
        </p:txBody>
      </p:sp>
      <p:sp>
        <p:nvSpPr>
          <p:cNvPr id="4" name="Date Placeholder 3">
            <a:extLst>
              <a:ext uri="{FF2B5EF4-FFF2-40B4-BE49-F238E27FC236}">
                <a16:creationId xmlns:a16="http://schemas.microsoft.com/office/drawing/2014/main" id="{B8012775-D7BF-4593-B7C4-3418C99C5893}"/>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BF74DE00-C0D9-4A9B-A93E-BF36DD5E5600}"/>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513BEF90-45E7-40CE-848A-3F6C23357899}"/>
              </a:ext>
            </a:extLst>
          </p:cNvPr>
          <p:cNvSpPr>
            <a:spLocks noGrp="1"/>
          </p:cNvSpPr>
          <p:nvPr>
            <p:ph type="sldNum" sz="quarter" idx="12"/>
          </p:nvPr>
        </p:nvSpPr>
        <p:spPr/>
        <p:txBody>
          <a:bodyPr/>
          <a:lstStyle/>
          <a:p>
            <a:fld id="{AF5D8DD5-2367-47BF-BE85-0E4DD8564336}" type="slidenum">
              <a:rPr lang="ro-RO" smtClean="0"/>
              <a:t>35</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1C4E2BF4-FB1E-4DC6-95D7-782A25175E22}"/>
                  </a:ext>
                </a:extLst>
              </p:cNvPr>
              <p:cNvSpPr/>
              <p:nvPr/>
            </p:nvSpPr>
            <p:spPr>
              <a:xfrm>
                <a:off x="1043335" y="4651752"/>
                <a:ext cx="394409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400">
                          <a:latin typeface="Cambria Math" panose="02040503050406030204" pitchFamily="18" charset="0"/>
                        </a:rPr>
                        <m:t>∢</m:t>
                      </m:r>
                      <m:r>
                        <a:rPr lang="ro-RO" sz="2400" i="1">
                          <a:latin typeface="Cambria Math" panose="02040503050406030204" pitchFamily="18" charset="0"/>
                        </a:rPr>
                        <m:t>𝐻</m:t>
                      </m:r>
                      <m:r>
                        <a:rPr lang="ro-RO" sz="2400">
                          <a:latin typeface="Cambria Math" panose="02040503050406030204" pitchFamily="18" charset="0"/>
                        </a:rPr>
                        <m:t>=180°−</m:t>
                      </m:r>
                      <m:sSup>
                        <m:sSupPr>
                          <m:ctrlPr>
                            <a:rPr lang="ro-RO" sz="2400" i="1">
                              <a:latin typeface="Cambria Math" panose="02040503050406030204" pitchFamily="18" charset="0"/>
                            </a:rPr>
                          </m:ctrlPr>
                        </m:sSupPr>
                        <m:e>
                          <m:r>
                            <a:rPr lang="ro-RO" sz="2400" i="1">
                              <a:latin typeface="Cambria Math" panose="02040503050406030204" pitchFamily="18" charset="0"/>
                            </a:rPr>
                            <m:t>𝑡𝑎𝑛</m:t>
                          </m:r>
                        </m:e>
                        <m:sup>
                          <m:r>
                            <a:rPr lang="ro-RO" sz="2400">
                              <a:latin typeface="Cambria Math" panose="02040503050406030204" pitchFamily="18" charset="0"/>
                            </a:rPr>
                            <m:t>−1</m:t>
                          </m:r>
                        </m:sup>
                      </m:sSup>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i="1">
                                      <a:latin typeface="Cambria Math" panose="02040503050406030204" pitchFamily="18" charset="0"/>
                                    </a:rPr>
                                    <m:t>𝑖</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i="1">
                                      <a:latin typeface="Cambria Math" panose="02040503050406030204" pitchFamily="18" charset="0"/>
                                    </a:rPr>
                                    <m:t>𝑟</m:t>
                                  </m:r>
                                </m:sub>
                              </m:sSub>
                            </m:den>
                          </m:f>
                        </m:e>
                      </m:d>
                    </m:oMath>
                  </m:oMathPara>
                </a14:m>
                <a:endParaRPr lang="ro-RO" sz="2400"/>
              </a:p>
            </p:txBody>
          </p:sp>
        </mc:Choice>
        <mc:Fallback xmlns="">
          <p:sp>
            <p:nvSpPr>
              <p:cNvPr id="7" name="Rectangle 6">
                <a:extLst>
                  <a:ext uri="{FF2B5EF4-FFF2-40B4-BE49-F238E27FC236}">
                    <a16:creationId xmlns:a16="http://schemas.microsoft.com/office/drawing/2014/main" id="{1C4E2BF4-FB1E-4DC6-95D7-782A25175E22}"/>
                  </a:ext>
                </a:extLst>
              </p:cNvPr>
              <p:cNvSpPr>
                <a:spLocks noRot="1" noChangeAspect="1" noMove="1" noResize="1" noEditPoints="1" noAdjustHandles="1" noChangeArrowheads="1" noChangeShapeType="1" noTextEdit="1"/>
              </p:cNvSpPr>
              <p:nvPr/>
            </p:nvSpPr>
            <p:spPr>
              <a:xfrm>
                <a:off x="1043335" y="4651752"/>
                <a:ext cx="3944093" cy="461665"/>
              </a:xfrm>
              <a:prstGeom prst="rect">
                <a:avLst/>
              </a:prstGeom>
              <a:blipFill>
                <a:blip r:embed="rId2"/>
                <a:stretch>
                  <a:fillRect t="-125000" r="-9274" b="-190789"/>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01F8C52F-A59F-4EAE-94D7-77712E9B5D94}"/>
                  </a:ext>
                </a:extLst>
              </p:cNvPr>
              <p:cNvSpPr/>
              <p:nvPr/>
            </p:nvSpPr>
            <p:spPr>
              <a:xfrm>
                <a:off x="7235222" y="230188"/>
                <a:ext cx="4674805" cy="6748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𝑟</m:t>
                          </m:r>
                        </m:sub>
                      </m:sSub>
                      <m:r>
                        <a:rPr lang="ro-RO" i="1">
                          <a:latin typeface="Cambria Math" panose="02040503050406030204" pitchFamily="18" charset="0"/>
                        </a:rPr>
                        <m:t>=−</m:t>
                      </m:r>
                      <m:f>
                        <m:fPr>
                          <m:ctrlPr>
                            <a:rPr lang="ro-RO" i="1">
                              <a:latin typeface="Cambria Math" panose="02040503050406030204" pitchFamily="18" charset="0"/>
                            </a:rPr>
                          </m:ctrlPr>
                        </m:fPr>
                        <m:num>
                          <m:f>
                            <m:fPr>
                              <m:type m:val="lin"/>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1</m:t>
                                  </m:r>
                                </m:sub>
                              </m:sSub>
                            </m:den>
                          </m:f>
                        </m:num>
                        <m:den>
                          <m:r>
                            <a:rPr lang="ro-RO" i="1">
                              <a:latin typeface="Cambria Math" panose="02040503050406030204" pitchFamily="18" charset="0"/>
                            </a:rPr>
                            <m:t>1+</m:t>
                          </m:r>
                          <m:sSup>
                            <m:sSupPr>
                              <m:ctrlPr>
                                <a:rPr lang="ro-RO" i="1">
                                  <a:latin typeface="Cambria Math" panose="02040503050406030204" pitchFamily="18" charset="0"/>
                                </a:rPr>
                              </m:ctrlPr>
                            </m:sSupPr>
                            <m:e>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a:latin typeface="Cambria Math" panose="02040503050406030204" pitchFamily="18" charset="0"/>
                                            </a:rPr>
                                            <m:t>0</m:t>
                                          </m:r>
                                        </m:sub>
                                      </m:sSub>
                                    </m:den>
                                  </m:f>
                                </m:e>
                              </m:d>
                            </m:e>
                            <m:sup>
                              <m:r>
                                <a:rPr lang="ro-RO" i="1">
                                  <a:latin typeface="Cambria Math" panose="02040503050406030204" pitchFamily="18" charset="0"/>
                                </a:rPr>
                                <m:t>2</m:t>
                              </m:r>
                            </m:sup>
                          </m:sSup>
                        </m:den>
                      </m:f>
                      <m:r>
                        <a:rPr lang="ro-RO" i="1">
                          <a:latin typeface="Cambria Math" panose="02040503050406030204" pitchFamily="18" charset="0"/>
                        </a:rPr>
                        <m:t>;   </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𝑖</m:t>
                          </m:r>
                        </m:sub>
                      </m:sSub>
                      <m:r>
                        <a:rPr lang="ro-RO" i="1">
                          <a:latin typeface="Cambria Math" panose="02040503050406030204" pitchFamily="18" charset="0"/>
                        </a:rPr>
                        <m:t>=</m:t>
                      </m:r>
                      <m:f>
                        <m:fPr>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2</m:t>
                              </m:r>
                            </m:sub>
                          </m:sSub>
                        </m:num>
                        <m:den>
                          <m:sSub>
                            <m:sSubPr>
                              <m:ctrlPr>
                                <a:rPr lang="ro-RO" i="1">
                                  <a:latin typeface="Cambria Math" panose="02040503050406030204" pitchFamily="18" charset="0"/>
                                </a:rPr>
                              </m:ctrlPr>
                            </m:sSubPr>
                            <m:e>
                              <m:r>
                                <a:rPr lang="ro-RO" i="1">
                                  <a:latin typeface="Cambria Math" panose="02040503050406030204" pitchFamily="18" charset="0"/>
                                </a:rPr>
                                <m:t>𝑅</m:t>
                              </m:r>
                            </m:e>
                            <m:sub>
                              <m:r>
                                <a:rPr lang="ro-RO" i="1">
                                  <a:latin typeface="Cambria Math" panose="02040503050406030204" pitchFamily="18" charset="0"/>
                                </a:rPr>
                                <m:t>1</m:t>
                              </m:r>
                            </m:sub>
                          </m:sSub>
                        </m:den>
                      </m:f>
                      <m:f>
                        <m:fPr>
                          <m:ctrlPr>
                            <a:rPr lang="ro-RO" i="1">
                              <a:latin typeface="Cambria Math" panose="02040503050406030204" pitchFamily="18" charset="0"/>
                            </a:rPr>
                          </m:ctrlPr>
                        </m:fPr>
                        <m:num>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a:latin typeface="Cambria Math" panose="02040503050406030204" pitchFamily="18" charset="0"/>
                                    </a:rPr>
                                    <m:t>0</m:t>
                                  </m:r>
                                </m:sub>
                              </m:sSub>
                            </m:den>
                          </m:f>
                        </m:num>
                        <m:den>
                          <m:r>
                            <a:rPr lang="ro-RO" i="1">
                              <a:latin typeface="Cambria Math" panose="02040503050406030204" pitchFamily="18" charset="0"/>
                            </a:rPr>
                            <m:t>1+</m:t>
                          </m:r>
                          <m:sSup>
                            <m:sSupPr>
                              <m:ctrlPr>
                                <a:rPr lang="ro-RO" i="1">
                                  <a:latin typeface="Cambria Math" panose="02040503050406030204" pitchFamily="18" charset="0"/>
                                </a:rPr>
                              </m:ctrlPr>
                            </m:sSupPr>
                            <m:e>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r>
                                        <a:rPr lang="ro-RO" i="1">
                                          <a:latin typeface="Cambria Math" panose="02040503050406030204" pitchFamily="18" charset="0"/>
                                        </a:rPr>
                                        <m:t>𝜔</m:t>
                                      </m:r>
                                    </m:num>
                                    <m:den>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a:latin typeface="Cambria Math" panose="02040503050406030204" pitchFamily="18" charset="0"/>
                                            </a:rPr>
                                            <m:t>0</m:t>
                                          </m:r>
                                        </m:sub>
                                      </m:sSub>
                                    </m:den>
                                  </m:f>
                                </m:e>
                              </m:d>
                            </m:e>
                            <m:sup>
                              <m:r>
                                <a:rPr lang="ro-RO" i="1">
                                  <a:latin typeface="Cambria Math" panose="02040503050406030204" pitchFamily="18" charset="0"/>
                                </a:rPr>
                                <m:t>2</m:t>
                              </m:r>
                            </m:sup>
                          </m:sSup>
                        </m:den>
                      </m:f>
                    </m:oMath>
                  </m:oMathPara>
                </a14:m>
                <a:endParaRPr lang="ro-RO"/>
              </a:p>
            </p:txBody>
          </p:sp>
        </mc:Choice>
        <mc:Fallback xmlns="">
          <p:sp>
            <p:nvSpPr>
              <p:cNvPr id="8" name="Rectangle 7">
                <a:extLst>
                  <a:ext uri="{FF2B5EF4-FFF2-40B4-BE49-F238E27FC236}">
                    <a16:creationId xmlns:a16="http://schemas.microsoft.com/office/drawing/2014/main" id="{01F8C52F-A59F-4EAE-94D7-77712E9B5D94}"/>
                  </a:ext>
                </a:extLst>
              </p:cNvPr>
              <p:cNvSpPr>
                <a:spLocks noRot="1" noChangeAspect="1" noMove="1" noResize="1" noEditPoints="1" noAdjustHandles="1" noChangeArrowheads="1" noChangeShapeType="1" noTextEdit="1"/>
              </p:cNvSpPr>
              <p:nvPr/>
            </p:nvSpPr>
            <p:spPr>
              <a:xfrm>
                <a:off x="7235222" y="230188"/>
                <a:ext cx="4674805" cy="67486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B95A8CB8-5E9A-4135-B015-24FB810E309D}"/>
                  </a:ext>
                </a:extLst>
              </p:cNvPr>
              <p:cNvSpPr/>
              <p:nvPr/>
            </p:nvSpPr>
            <p:spPr>
              <a:xfrm>
                <a:off x="1043335" y="2532793"/>
                <a:ext cx="8743356" cy="8962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ro-RO" sz="2400" i="1" smtClean="0">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i="1">
                                  <a:latin typeface="Cambria Math" panose="02040503050406030204" pitchFamily="18" charset="0"/>
                                </a:rPr>
                                <m:t>𝑖</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𝐻</m:t>
                              </m:r>
                            </m:e>
                            <m:sub>
                              <m:r>
                                <a:rPr lang="ro-RO" sz="2400" i="1">
                                  <a:latin typeface="Cambria Math" panose="02040503050406030204" pitchFamily="18" charset="0"/>
                                </a:rPr>
                                <m:t>𝑟</m:t>
                              </m:r>
                            </m:sub>
                          </m:sSub>
                        </m:den>
                      </m:f>
                      <m:r>
                        <a:rPr lang="ro-RO" sz="2400" b="0" i="1" smtClean="0">
                          <a:latin typeface="Cambria Math" panose="02040503050406030204" pitchFamily="18" charset="0"/>
                        </a:rPr>
                        <m:t>=</m:t>
                      </m:r>
                      <m:f>
                        <m:fPr>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2</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1</m:t>
                              </m:r>
                            </m:sub>
                          </m:sSub>
                        </m:den>
                      </m:f>
                      <m:f>
                        <m:fPr>
                          <m:ctrlPr>
                            <a:rPr lang="ro-RO" sz="2400" i="1">
                              <a:latin typeface="Cambria Math" panose="02040503050406030204" pitchFamily="18" charset="0"/>
                            </a:rPr>
                          </m:ctrlPr>
                        </m:fPr>
                        <m:num>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num>
                        <m:den>
                          <m:r>
                            <a:rPr lang="ro-RO" sz="2400" i="1">
                              <a:latin typeface="Cambria Math" panose="02040503050406030204" pitchFamily="18" charset="0"/>
                            </a:rPr>
                            <m:t>1+</m:t>
                          </m:r>
                          <m:sSup>
                            <m:sSupPr>
                              <m:ctrlPr>
                                <a:rPr lang="ro-RO" sz="2400" i="1">
                                  <a:latin typeface="Cambria Math" panose="02040503050406030204" pitchFamily="18" charset="0"/>
                                </a:rPr>
                              </m:ctrlPr>
                            </m:sSupPr>
                            <m:e>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i="1">
                                  <a:latin typeface="Cambria Math" panose="02040503050406030204" pitchFamily="18" charset="0"/>
                                </a:rPr>
                                <m:t>2</m:t>
                              </m:r>
                            </m:sup>
                          </m:sSup>
                        </m:den>
                      </m:f>
                      <m:r>
                        <a:rPr lang="ro-RO" sz="2400" i="1" smtClean="0">
                          <a:latin typeface="Cambria Math" panose="02040503050406030204" pitchFamily="18" charset="0"/>
                          <a:ea typeface="Cambria Math" panose="02040503050406030204" pitchFamily="18" charset="0"/>
                        </a:rPr>
                        <m:t>×</m:t>
                      </m:r>
                      <m:f>
                        <m:fPr>
                          <m:ctrlPr>
                            <a:rPr lang="ro-RO" sz="2400" i="1" smtClean="0">
                              <a:latin typeface="Cambria Math" panose="02040503050406030204" pitchFamily="18" charset="0"/>
                              <a:ea typeface="Cambria Math" panose="02040503050406030204" pitchFamily="18" charset="0"/>
                            </a:rPr>
                          </m:ctrlPr>
                        </m:fPr>
                        <m:num>
                          <m:r>
                            <a:rPr lang="ro-RO" sz="2400" i="1">
                              <a:latin typeface="Cambria Math" panose="02040503050406030204" pitchFamily="18" charset="0"/>
                            </a:rPr>
                            <m:t>1+</m:t>
                          </m:r>
                          <m:sSup>
                            <m:sSupPr>
                              <m:ctrlPr>
                                <a:rPr lang="ro-RO" sz="2400" i="1">
                                  <a:latin typeface="Cambria Math" panose="02040503050406030204" pitchFamily="18" charset="0"/>
                                </a:rPr>
                              </m:ctrlPr>
                            </m:sSupPr>
                            <m:e>
                              <m:d>
                                <m:dPr>
                                  <m:ctrlPr>
                                    <a:rPr lang="ro-RO" sz="2400" i="1">
                                      <a:latin typeface="Cambria Math" panose="02040503050406030204" pitchFamily="18" charset="0"/>
                                    </a:rPr>
                                  </m:ctrlPr>
                                </m:dPr>
                                <m:e>
                                  <m:f>
                                    <m:fPr>
                                      <m:type m:val="lin"/>
                                      <m:ctrlPr>
                                        <a:rPr lang="ro-RO" sz="2400" i="1">
                                          <a:latin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e>
                              </m:d>
                            </m:e>
                            <m:sup>
                              <m:r>
                                <a:rPr lang="ro-RO" sz="2400" i="1">
                                  <a:latin typeface="Cambria Math" panose="02040503050406030204" pitchFamily="18" charset="0"/>
                                </a:rPr>
                                <m:t>2</m:t>
                              </m:r>
                            </m:sup>
                          </m:sSup>
                        </m:num>
                        <m:den>
                          <m:f>
                            <m:fPr>
                              <m:type m:val="lin"/>
                              <m:ctrlPr>
                                <a:rPr lang="ro-RO" sz="2400" i="1">
                                  <a:latin typeface="Cambria Math" panose="02040503050406030204" pitchFamily="18" charset="0"/>
                                </a:rPr>
                              </m:ctrlPr>
                            </m:fPr>
                            <m:num>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2</m:t>
                                  </m:r>
                                </m:sub>
                              </m:sSub>
                            </m:num>
                            <m:den>
                              <m:sSub>
                                <m:sSubPr>
                                  <m:ctrlPr>
                                    <a:rPr lang="ro-RO" sz="2400" i="1">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1</m:t>
                                  </m:r>
                                </m:sub>
                              </m:sSub>
                            </m:den>
                          </m:f>
                        </m:den>
                      </m:f>
                      <m:r>
                        <a:rPr lang="ro-RO" sz="2400" b="0" i="0"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r>
                            <a:rPr lang="ro-RO" sz="2400" i="1">
                              <a:latin typeface="Cambria Math" panose="02040503050406030204" pitchFamily="18" charset="0"/>
                            </a:rPr>
                            <m:t>𝜔</m:t>
                          </m:r>
                        </m:num>
                        <m:den>
                          <m:sSub>
                            <m:sSubPr>
                              <m:ctrlPr>
                                <a:rPr lang="ro-RO" sz="2400" i="1">
                                  <a:latin typeface="Cambria Math" panose="02040503050406030204" pitchFamily="18" charset="0"/>
                                </a:rPr>
                              </m:ctrlPr>
                            </m:sSubPr>
                            <m:e>
                              <m:r>
                                <a:rPr lang="ro-RO" sz="2400" i="1">
                                  <a:latin typeface="Cambria Math" panose="02040503050406030204" pitchFamily="18" charset="0"/>
                                </a:rPr>
                                <m:t>𝜔</m:t>
                              </m:r>
                            </m:e>
                            <m:sub>
                              <m:r>
                                <a:rPr lang="ro-RO" sz="2400">
                                  <a:latin typeface="Cambria Math" panose="02040503050406030204" pitchFamily="18" charset="0"/>
                                </a:rPr>
                                <m:t>0</m:t>
                              </m:r>
                            </m:sub>
                          </m:sSub>
                        </m:den>
                      </m:f>
                      <m:r>
                        <a:rPr lang="ro-RO" sz="2400" b="0" i="0" smtClean="0">
                          <a:latin typeface="Cambria Math" panose="02040503050406030204" pitchFamily="18" charset="0"/>
                          <a:ea typeface="Cambria Math" panose="02040503050406030204" pitchFamily="18" charset="0"/>
                        </a:rPr>
                        <m:t>=</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2</m:t>
                          </m:r>
                          <m:r>
                            <a:rPr lang="ro-RO" sz="2400" b="0" i="1" smtClean="0">
                              <a:latin typeface="Cambria Math" panose="02040503050406030204" pitchFamily="18" charset="0"/>
                              <a:ea typeface="Cambria Math" panose="02040503050406030204" pitchFamily="18" charset="0"/>
                            </a:rPr>
                            <m:t>𝜋</m:t>
                          </m:r>
                          <m:r>
                            <a:rPr lang="ro-RO" sz="2400" b="0" i="1" smtClean="0">
                              <a:latin typeface="Cambria Math" panose="02040503050406030204" pitchFamily="18" charset="0"/>
                              <a:ea typeface="Cambria Math" panose="02040503050406030204" pitchFamily="18" charset="0"/>
                            </a:rPr>
                            <m:t>×9,95</m:t>
                          </m:r>
                          <m:r>
                            <a:rPr lang="ro-RO" sz="2400" b="0" i="1" smtClean="0">
                              <a:latin typeface="Cambria Math" panose="02040503050406030204" pitchFamily="18" charset="0"/>
                              <a:ea typeface="Cambria Math" panose="02040503050406030204" pitchFamily="18" charset="0"/>
                            </a:rPr>
                            <m:t>𝑘</m:t>
                          </m:r>
                        </m:num>
                        <m:den>
                          <m:r>
                            <a:rPr lang="ro-RO" sz="2400" b="0" i="1" smtClean="0">
                              <a:latin typeface="Cambria Math" panose="02040503050406030204" pitchFamily="18" charset="0"/>
                              <a:ea typeface="Cambria Math" panose="02040503050406030204" pitchFamily="18" charset="0"/>
                            </a:rPr>
                            <m:t>2</m:t>
                          </m:r>
                          <m:r>
                            <a:rPr lang="ro-RO" sz="2400" b="0" i="1" smtClean="0">
                              <a:latin typeface="Cambria Math" panose="02040503050406030204" pitchFamily="18" charset="0"/>
                              <a:ea typeface="Cambria Math" panose="02040503050406030204" pitchFamily="18" charset="0"/>
                            </a:rPr>
                            <m:t>𝜋</m:t>
                          </m:r>
                          <m:r>
                            <a:rPr lang="ro-RO" sz="2400" b="0" i="1" smtClean="0">
                              <a:latin typeface="Cambria Math" panose="02040503050406030204" pitchFamily="18" charset="0"/>
                              <a:ea typeface="Cambria Math" panose="02040503050406030204" pitchFamily="18" charset="0"/>
                            </a:rPr>
                            <m:t>×1</m:t>
                          </m:r>
                          <m:r>
                            <a:rPr lang="ro-RO" sz="2400" b="0" i="1" smtClean="0">
                              <a:latin typeface="Cambria Math" panose="02040503050406030204" pitchFamily="18" charset="0"/>
                              <a:ea typeface="Cambria Math" panose="02040503050406030204" pitchFamily="18" charset="0"/>
                            </a:rPr>
                            <m:t>𝑘</m:t>
                          </m:r>
                        </m:den>
                      </m:f>
                      <m:r>
                        <a:rPr lang="ro-RO" sz="2400" b="0" i="1" smtClean="0">
                          <a:latin typeface="Cambria Math" panose="02040503050406030204" pitchFamily="18" charset="0"/>
                          <a:ea typeface="Cambria Math" panose="02040503050406030204" pitchFamily="18" charset="0"/>
                        </a:rPr>
                        <m:t>=9,95</m:t>
                      </m:r>
                    </m:oMath>
                  </m:oMathPara>
                </a14:m>
                <a:endParaRPr lang="ro-RO"/>
              </a:p>
            </p:txBody>
          </p:sp>
        </mc:Choice>
        <mc:Fallback xmlns="">
          <p:sp>
            <p:nvSpPr>
              <p:cNvPr id="9" name="Rectangle 8">
                <a:extLst>
                  <a:ext uri="{FF2B5EF4-FFF2-40B4-BE49-F238E27FC236}">
                    <a16:creationId xmlns:a16="http://schemas.microsoft.com/office/drawing/2014/main" id="{B95A8CB8-5E9A-4135-B015-24FB810E309D}"/>
                  </a:ext>
                </a:extLst>
              </p:cNvPr>
              <p:cNvSpPr>
                <a:spLocks noRot="1" noChangeAspect="1" noMove="1" noResize="1" noEditPoints="1" noAdjustHandles="1" noChangeArrowheads="1" noChangeShapeType="1" noTextEdit="1"/>
              </p:cNvSpPr>
              <p:nvPr/>
            </p:nvSpPr>
            <p:spPr>
              <a:xfrm>
                <a:off x="1043335" y="2532793"/>
                <a:ext cx="8743356" cy="896207"/>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5884A828-FA4F-4BFC-8183-67F513428352}"/>
                  </a:ext>
                </a:extLst>
              </p:cNvPr>
              <p:cNvSpPr/>
              <p:nvPr/>
            </p:nvSpPr>
            <p:spPr>
              <a:xfrm>
                <a:off x="1043335" y="5433943"/>
                <a:ext cx="686258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sz="2400" smtClean="0">
                          <a:latin typeface="Cambria Math" panose="02040503050406030204" pitchFamily="18" charset="0"/>
                        </a:rPr>
                        <m:t>∢</m:t>
                      </m:r>
                      <m:r>
                        <a:rPr lang="ro-RO" sz="2400" i="1">
                          <a:latin typeface="Cambria Math" panose="02040503050406030204" pitchFamily="18" charset="0"/>
                        </a:rPr>
                        <m:t>𝐻</m:t>
                      </m:r>
                      <m:r>
                        <a:rPr lang="ro-RO" sz="2400">
                          <a:latin typeface="Cambria Math" panose="02040503050406030204" pitchFamily="18" charset="0"/>
                        </a:rPr>
                        <m:t>=180°−</m:t>
                      </m:r>
                      <m:sSup>
                        <m:sSupPr>
                          <m:ctrlPr>
                            <a:rPr lang="ro-RO" sz="2400" i="1">
                              <a:latin typeface="Cambria Math" panose="02040503050406030204" pitchFamily="18" charset="0"/>
                            </a:rPr>
                          </m:ctrlPr>
                        </m:sSupPr>
                        <m:e>
                          <m:r>
                            <a:rPr lang="ro-RO" sz="2400" i="1">
                              <a:latin typeface="Cambria Math" panose="02040503050406030204" pitchFamily="18" charset="0"/>
                            </a:rPr>
                            <m:t>𝑡𝑎𝑛</m:t>
                          </m:r>
                        </m:e>
                        <m:sup>
                          <m:r>
                            <a:rPr lang="ro-RO" sz="2400">
                              <a:latin typeface="Cambria Math" panose="02040503050406030204" pitchFamily="18" charset="0"/>
                            </a:rPr>
                            <m:t>−1</m:t>
                          </m:r>
                        </m:sup>
                      </m:sSup>
                      <m:d>
                        <m:dPr>
                          <m:ctrlPr>
                            <a:rPr lang="ro-RO" sz="2400" i="1" smtClean="0">
                              <a:latin typeface="Cambria Math" panose="02040503050406030204" pitchFamily="18" charset="0"/>
                            </a:rPr>
                          </m:ctrlPr>
                        </m:dPr>
                        <m:e>
                          <m:r>
                            <a:rPr lang="ro-RO" sz="2400" b="0" i="1" smtClean="0">
                              <a:latin typeface="Cambria Math" panose="02040503050406030204" pitchFamily="18" charset="0"/>
                            </a:rPr>
                            <m:t>9,95</m:t>
                          </m:r>
                        </m:e>
                      </m:d>
                      <m:r>
                        <a:rPr lang="ro-RO" sz="2400" b="0" i="1" smtClean="0">
                          <a:latin typeface="Cambria Math" panose="02040503050406030204" pitchFamily="18" charset="0"/>
                        </a:rPr>
                        <m:t>=</m:t>
                      </m:r>
                      <m:r>
                        <a:rPr lang="ro-RO" sz="2400">
                          <a:latin typeface="Cambria Math" panose="02040503050406030204" pitchFamily="18" charset="0"/>
                        </a:rPr>
                        <m:t>180°</m:t>
                      </m:r>
                      <m:r>
                        <a:rPr lang="ro-RO" sz="2400" b="0" i="0" smtClean="0">
                          <a:latin typeface="Cambria Math" panose="02040503050406030204" pitchFamily="18" charset="0"/>
                        </a:rPr>
                        <m:t>−84,3</m:t>
                      </m:r>
                      <m:r>
                        <a:rPr lang="ro-RO" sz="2400" b="0" i="1" smtClean="0">
                          <a:latin typeface="Cambria Math" panose="02040503050406030204" pitchFamily="18" charset="0"/>
                          <a:ea typeface="Cambria Math" panose="02040503050406030204" pitchFamily="18" charset="0"/>
                        </a:rPr>
                        <m:t>°=95,7°</m:t>
                      </m:r>
                    </m:oMath>
                  </m:oMathPara>
                </a14:m>
                <a:endParaRPr lang="ro-RO" sz="2400"/>
              </a:p>
            </p:txBody>
          </p:sp>
        </mc:Choice>
        <mc:Fallback>
          <p:sp>
            <p:nvSpPr>
              <p:cNvPr id="10" name="Rectangle 9">
                <a:extLst>
                  <a:ext uri="{FF2B5EF4-FFF2-40B4-BE49-F238E27FC236}">
                    <a16:creationId xmlns:a16="http://schemas.microsoft.com/office/drawing/2014/main" id="{5884A828-FA4F-4BFC-8183-67F513428352}"/>
                  </a:ext>
                </a:extLst>
              </p:cNvPr>
              <p:cNvSpPr>
                <a:spLocks noRot="1" noChangeAspect="1" noMove="1" noResize="1" noEditPoints="1" noAdjustHandles="1" noChangeArrowheads="1" noChangeShapeType="1" noTextEdit="1"/>
              </p:cNvSpPr>
              <p:nvPr/>
            </p:nvSpPr>
            <p:spPr>
              <a:xfrm>
                <a:off x="1043335" y="5433943"/>
                <a:ext cx="6862584" cy="461665"/>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5748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2323-B6DE-44FD-B1E1-45B770FAC97C}"/>
              </a:ext>
            </a:extLst>
          </p:cNvPr>
          <p:cNvSpPr>
            <a:spLocks noGrp="1"/>
          </p:cNvSpPr>
          <p:nvPr>
            <p:ph type="title"/>
          </p:nvPr>
        </p:nvSpPr>
        <p:spPr/>
        <p:txBody>
          <a:bodyPr/>
          <a:lstStyle/>
          <a:p>
            <a:r>
              <a:rPr lang="ro-RO"/>
              <a:t>Anexe</a:t>
            </a:r>
            <a:br>
              <a:rPr lang="ro-RO"/>
            </a:br>
            <a:r>
              <a:rPr lang="ro-RO"/>
              <a:t>A1. Valori standard de rezistențe</a:t>
            </a:r>
          </a:p>
        </p:txBody>
      </p:sp>
      <p:sp>
        <p:nvSpPr>
          <p:cNvPr id="3" name="Content Placeholder 2">
            <a:extLst>
              <a:ext uri="{FF2B5EF4-FFF2-40B4-BE49-F238E27FC236}">
                <a16:creationId xmlns:a16="http://schemas.microsoft.com/office/drawing/2014/main" id="{2F821FB0-AFC2-45E3-AEC2-9171D964187D}"/>
              </a:ext>
            </a:extLst>
          </p:cNvPr>
          <p:cNvSpPr>
            <a:spLocks noGrp="1"/>
          </p:cNvSpPr>
          <p:nvPr>
            <p:ph idx="1"/>
          </p:nvPr>
        </p:nvSpPr>
        <p:spPr/>
        <p:txBody>
          <a:bodyPr/>
          <a:lstStyle/>
          <a:p>
            <a:r>
              <a:rPr lang="ro-RO"/>
              <a:t>Seria E24 (±5%)</a:t>
            </a:r>
          </a:p>
          <a:p>
            <a:endParaRPr lang="ro-RO"/>
          </a:p>
          <a:p>
            <a:endParaRPr lang="ro-RO"/>
          </a:p>
          <a:p>
            <a:r>
              <a:rPr lang="ro-RO"/>
              <a:t>Seria E96 (±1%)</a:t>
            </a:r>
          </a:p>
        </p:txBody>
      </p:sp>
      <p:sp>
        <p:nvSpPr>
          <p:cNvPr id="4" name="Date Placeholder 3">
            <a:extLst>
              <a:ext uri="{FF2B5EF4-FFF2-40B4-BE49-F238E27FC236}">
                <a16:creationId xmlns:a16="http://schemas.microsoft.com/office/drawing/2014/main" id="{36CBE31D-66A6-4530-A235-CD3EDF8D8767}"/>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F08E873C-6971-490C-9202-7155AB91FF8C}"/>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9F1CC7E5-3C40-4A78-B225-C48EFC00024B}"/>
              </a:ext>
            </a:extLst>
          </p:cNvPr>
          <p:cNvSpPr>
            <a:spLocks noGrp="1"/>
          </p:cNvSpPr>
          <p:nvPr>
            <p:ph type="sldNum" sz="quarter" idx="12"/>
          </p:nvPr>
        </p:nvSpPr>
        <p:spPr/>
        <p:txBody>
          <a:bodyPr/>
          <a:lstStyle/>
          <a:p>
            <a:fld id="{AF5D8DD5-2367-47BF-BE85-0E4DD8564336}" type="slidenum">
              <a:rPr lang="ro-RO" smtClean="0"/>
              <a:t>36</a:t>
            </a:fld>
            <a:endParaRPr lang="ro-RO"/>
          </a:p>
        </p:txBody>
      </p:sp>
      <p:graphicFrame>
        <p:nvGraphicFramePr>
          <p:cNvPr id="7" name="Table 6">
            <a:extLst>
              <a:ext uri="{FF2B5EF4-FFF2-40B4-BE49-F238E27FC236}">
                <a16:creationId xmlns:a16="http://schemas.microsoft.com/office/drawing/2014/main" id="{1D5B1DE4-9AFE-4E77-86AC-E065BCD391D9}"/>
              </a:ext>
            </a:extLst>
          </p:cNvPr>
          <p:cNvGraphicFramePr>
            <a:graphicFrameLocks noGrp="1"/>
          </p:cNvGraphicFramePr>
          <p:nvPr>
            <p:extLst>
              <p:ext uri="{D42A27DB-BD31-4B8C-83A1-F6EECF244321}">
                <p14:modId xmlns:p14="http://schemas.microsoft.com/office/powerpoint/2010/main" val="1539683231"/>
              </p:ext>
            </p:extLst>
          </p:nvPr>
        </p:nvGraphicFramePr>
        <p:xfrm>
          <a:off x="838200" y="3873500"/>
          <a:ext cx="10365748" cy="2438400"/>
        </p:xfrm>
        <a:graphic>
          <a:graphicData uri="http://schemas.openxmlformats.org/drawingml/2006/table">
            <a:tbl>
              <a:tblPr firstRow="1" firstCol="1" bandRow="1">
                <a:tableStyleId>{BDBED569-4797-4DF1-A0F4-6AAB3CD982D8}</a:tableStyleId>
              </a:tblPr>
              <a:tblGrid>
                <a:gridCol w="863364">
                  <a:extLst>
                    <a:ext uri="{9D8B030D-6E8A-4147-A177-3AD203B41FA5}">
                      <a16:colId xmlns:a16="http://schemas.microsoft.com/office/drawing/2014/main" val="2911087269"/>
                    </a:ext>
                  </a:extLst>
                </a:gridCol>
                <a:gridCol w="863364">
                  <a:extLst>
                    <a:ext uri="{9D8B030D-6E8A-4147-A177-3AD203B41FA5}">
                      <a16:colId xmlns:a16="http://schemas.microsoft.com/office/drawing/2014/main" val="149422400"/>
                    </a:ext>
                  </a:extLst>
                </a:gridCol>
                <a:gridCol w="863364">
                  <a:extLst>
                    <a:ext uri="{9D8B030D-6E8A-4147-A177-3AD203B41FA5}">
                      <a16:colId xmlns:a16="http://schemas.microsoft.com/office/drawing/2014/main" val="1815951897"/>
                    </a:ext>
                  </a:extLst>
                </a:gridCol>
                <a:gridCol w="863364">
                  <a:extLst>
                    <a:ext uri="{9D8B030D-6E8A-4147-A177-3AD203B41FA5}">
                      <a16:colId xmlns:a16="http://schemas.microsoft.com/office/drawing/2014/main" val="204404910"/>
                    </a:ext>
                  </a:extLst>
                </a:gridCol>
                <a:gridCol w="863364">
                  <a:extLst>
                    <a:ext uri="{9D8B030D-6E8A-4147-A177-3AD203B41FA5}">
                      <a16:colId xmlns:a16="http://schemas.microsoft.com/office/drawing/2014/main" val="1656873127"/>
                    </a:ext>
                  </a:extLst>
                </a:gridCol>
                <a:gridCol w="863364">
                  <a:extLst>
                    <a:ext uri="{9D8B030D-6E8A-4147-A177-3AD203B41FA5}">
                      <a16:colId xmlns:a16="http://schemas.microsoft.com/office/drawing/2014/main" val="3549370340"/>
                    </a:ext>
                  </a:extLst>
                </a:gridCol>
                <a:gridCol w="863364">
                  <a:extLst>
                    <a:ext uri="{9D8B030D-6E8A-4147-A177-3AD203B41FA5}">
                      <a16:colId xmlns:a16="http://schemas.microsoft.com/office/drawing/2014/main" val="2121267324"/>
                    </a:ext>
                  </a:extLst>
                </a:gridCol>
                <a:gridCol w="864440">
                  <a:extLst>
                    <a:ext uri="{9D8B030D-6E8A-4147-A177-3AD203B41FA5}">
                      <a16:colId xmlns:a16="http://schemas.microsoft.com/office/drawing/2014/main" val="1728824274"/>
                    </a:ext>
                  </a:extLst>
                </a:gridCol>
                <a:gridCol w="864440">
                  <a:extLst>
                    <a:ext uri="{9D8B030D-6E8A-4147-A177-3AD203B41FA5}">
                      <a16:colId xmlns:a16="http://schemas.microsoft.com/office/drawing/2014/main" val="2130610720"/>
                    </a:ext>
                  </a:extLst>
                </a:gridCol>
                <a:gridCol w="864440">
                  <a:extLst>
                    <a:ext uri="{9D8B030D-6E8A-4147-A177-3AD203B41FA5}">
                      <a16:colId xmlns:a16="http://schemas.microsoft.com/office/drawing/2014/main" val="4178267706"/>
                    </a:ext>
                  </a:extLst>
                </a:gridCol>
                <a:gridCol w="864440">
                  <a:extLst>
                    <a:ext uri="{9D8B030D-6E8A-4147-A177-3AD203B41FA5}">
                      <a16:colId xmlns:a16="http://schemas.microsoft.com/office/drawing/2014/main" val="743133699"/>
                    </a:ext>
                  </a:extLst>
                </a:gridCol>
                <a:gridCol w="864440">
                  <a:extLst>
                    <a:ext uri="{9D8B030D-6E8A-4147-A177-3AD203B41FA5}">
                      <a16:colId xmlns:a16="http://schemas.microsoft.com/office/drawing/2014/main" val="1854856578"/>
                    </a:ext>
                  </a:extLst>
                </a:gridCol>
              </a:tblGrid>
              <a:tr h="0">
                <a:tc>
                  <a:txBody>
                    <a:bodyPr/>
                    <a:lstStyle/>
                    <a:p>
                      <a:pPr algn="ctr">
                        <a:spcAft>
                          <a:spcPts val="0"/>
                        </a:spcAft>
                      </a:pPr>
                      <a:r>
                        <a:rPr lang="en-US" sz="2000" b="0">
                          <a:effectLst/>
                        </a:rPr>
                        <a:t>100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102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105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107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110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113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115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118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121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124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127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130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2339809"/>
                  </a:ext>
                </a:extLst>
              </a:tr>
              <a:tr h="0">
                <a:tc>
                  <a:txBody>
                    <a:bodyPr/>
                    <a:lstStyle/>
                    <a:p>
                      <a:pPr algn="ctr">
                        <a:spcAft>
                          <a:spcPts val="0"/>
                        </a:spcAft>
                      </a:pPr>
                      <a:r>
                        <a:rPr lang="en-US" sz="2000" b="0">
                          <a:effectLst/>
                        </a:rPr>
                        <a:t>133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137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140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143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147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150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154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158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162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165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169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174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714726"/>
                  </a:ext>
                </a:extLst>
              </a:tr>
              <a:tr h="0">
                <a:tc>
                  <a:txBody>
                    <a:bodyPr/>
                    <a:lstStyle/>
                    <a:p>
                      <a:pPr algn="ctr">
                        <a:spcAft>
                          <a:spcPts val="0"/>
                        </a:spcAft>
                      </a:pPr>
                      <a:r>
                        <a:rPr lang="en-US" sz="2000" b="0">
                          <a:effectLst/>
                        </a:rPr>
                        <a:t>178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182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187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191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196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200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205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210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215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221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226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232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7298366"/>
                  </a:ext>
                </a:extLst>
              </a:tr>
              <a:tr h="0">
                <a:tc>
                  <a:txBody>
                    <a:bodyPr/>
                    <a:lstStyle/>
                    <a:p>
                      <a:pPr algn="ctr">
                        <a:spcAft>
                          <a:spcPts val="0"/>
                        </a:spcAft>
                      </a:pPr>
                      <a:r>
                        <a:rPr lang="en-US" sz="2000" b="0">
                          <a:effectLst/>
                        </a:rPr>
                        <a:t>237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243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249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255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261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267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274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280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287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294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301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309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2514751"/>
                  </a:ext>
                </a:extLst>
              </a:tr>
              <a:tr h="0">
                <a:tc>
                  <a:txBody>
                    <a:bodyPr/>
                    <a:lstStyle/>
                    <a:p>
                      <a:pPr algn="ctr">
                        <a:spcAft>
                          <a:spcPts val="0"/>
                        </a:spcAft>
                      </a:pPr>
                      <a:r>
                        <a:rPr lang="en-US" sz="2000" b="0">
                          <a:effectLst/>
                        </a:rPr>
                        <a:t>316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324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332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340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348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357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365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374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383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392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402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412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6549221"/>
                  </a:ext>
                </a:extLst>
              </a:tr>
              <a:tr h="0">
                <a:tc>
                  <a:txBody>
                    <a:bodyPr/>
                    <a:lstStyle/>
                    <a:p>
                      <a:pPr algn="ctr">
                        <a:spcAft>
                          <a:spcPts val="0"/>
                        </a:spcAft>
                      </a:pPr>
                      <a:r>
                        <a:rPr lang="en-US" sz="2000" b="0">
                          <a:effectLst/>
                        </a:rPr>
                        <a:t>422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432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442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453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464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475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487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499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511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523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536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549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84134530"/>
                  </a:ext>
                </a:extLst>
              </a:tr>
              <a:tr h="0">
                <a:tc>
                  <a:txBody>
                    <a:bodyPr/>
                    <a:lstStyle/>
                    <a:p>
                      <a:pPr algn="ctr">
                        <a:spcAft>
                          <a:spcPts val="0"/>
                        </a:spcAft>
                      </a:pPr>
                      <a:r>
                        <a:rPr lang="en-US" sz="2000" b="0">
                          <a:effectLst/>
                        </a:rPr>
                        <a:t>562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576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590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604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619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634</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649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665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681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698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715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732</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5471615"/>
                  </a:ext>
                </a:extLst>
              </a:tr>
              <a:tr h="0">
                <a:tc>
                  <a:txBody>
                    <a:bodyPr/>
                    <a:lstStyle/>
                    <a:p>
                      <a:pPr algn="ctr">
                        <a:spcAft>
                          <a:spcPts val="0"/>
                        </a:spcAft>
                      </a:pPr>
                      <a:r>
                        <a:rPr lang="en-US" sz="2000" b="0">
                          <a:effectLst/>
                        </a:rPr>
                        <a:t>750</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768</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787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806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825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845</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866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887</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909</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931</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953</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2000" b="0">
                          <a:effectLst/>
                        </a:rPr>
                        <a:t>976</a:t>
                      </a:r>
                      <a:endParaRPr lang="ro-RO" sz="3200" b="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8399611"/>
                  </a:ext>
                </a:extLst>
              </a:tr>
            </a:tbl>
          </a:graphicData>
        </a:graphic>
      </p:graphicFrame>
      <p:graphicFrame>
        <p:nvGraphicFramePr>
          <p:cNvPr id="8" name="Table 7">
            <a:extLst>
              <a:ext uri="{FF2B5EF4-FFF2-40B4-BE49-F238E27FC236}">
                <a16:creationId xmlns:a16="http://schemas.microsoft.com/office/drawing/2014/main" id="{7B39A067-4AD4-4761-ACCB-D8C6BED08FDB}"/>
              </a:ext>
            </a:extLst>
          </p:cNvPr>
          <p:cNvGraphicFramePr>
            <a:graphicFrameLocks noGrp="1"/>
          </p:cNvGraphicFramePr>
          <p:nvPr>
            <p:extLst>
              <p:ext uri="{D42A27DB-BD31-4B8C-83A1-F6EECF244321}">
                <p14:modId xmlns:p14="http://schemas.microsoft.com/office/powerpoint/2010/main" val="3989965044"/>
              </p:ext>
            </p:extLst>
          </p:nvPr>
        </p:nvGraphicFramePr>
        <p:xfrm>
          <a:off x="838200" y="2313834"/>
          <a:ext cx="10284257" cy="853440"/>
        </p:xfrm>
        <a:graphic>
          <a:graphicData uri="http://schemas.openxmlformats.org/drawingml/2006/table">
            <a:tbl>
              <a:tblPr firstRow="1" firstCol="1" lastRow="1" lastCol="1" bandRow="1" bandCol="1">
                <a:tableStyleId>{5C22544A-7EE6-4342-B048-85BDC9FD1C3A}</a:tableStyleId>
              </a:tblPr>
              <a:tblGrid>
                <a:gridCol w="857707">
                  <a:extLst>
                    <a:ext uri="{9D8B030D-6E8A-4147-A177-3AD203B41FA5}">
                      <a16:colId xmlns:a16="http://schemas.microsoft.com/office/drawing/2014/main" val="3889208831"/>
                    </a:ext>
                  </a:extLst>
                </a:gridCol>
                <a:gridCol w="857707">
                  <a:extLst>
                    <a:ext uri="{9D8B030D-6E8A-4147-A177-3AD203B41FA5}">
                      <a16:colId xmlns:a16="http://schemas.microsoft.com/office/drawing/2014/main" val="3622067582"/>
                    </a:ext>
                  </a:extLst>
                </a:gridCol>
                <a:gridCol w="857707">
                  <a:extLst>
                    <a:ext uri="{9D8B030D-6E8A-4147-A177-3AD203B41FA5}">
                      <a16:colId xmlns:a16="http://schemas.microsoft.com/office/drawing/2014/main" val="1384476525"/>
                    </a:ext>
                  </a:extLst>
                </a:gridCol>
                <a:gridCol w="857707">
                  <a:extLst>
                    <a:ext uri="{9D8B030D-6E8A-4147-A177-3AD203B41FA5}">
                      <a16:colId xmlns:a16="http://schemas.microsoft.com/office/drawing/2014/main" val="3363998025"/>
                    </a:ext>
                  </a:extLst>
                </a:gridCol>
                <a:gridCol w="857707">
                  <a:extLst>
                    <a:ext uri="{9D8B030D-6E8A-4147-A177-3AD203B41FA5}">
                      <a16:colId xmlns:a16="http://schemas.microsoft.com/office/drawing/2014/main" val="121892867"/>
                    </a:ext>
                  </a:extLst>
                </a:gridCol>
                <a:gridCol w="857707">
                  <a:extLst>
                    <a:ext uri="{9D8B030D-6E8A-4147-A177-3AD203B41FA5}">
                      <a16:colId xmlns:a16="http://schemas.microsoft.com/office/drawing/2014/main" val="2372665733"/>
                    </a:ext>
                  </a:extLst>
                </a:gridCol>
                <a:gridCol w="857707">
                  <a:extLst>
                    <a:ext uri="{9D8B030D-6E8A-4147-A177-3AD203B41FA5}">
                      <a16:colId xmlns:a16="http://schemas.microsoft.com/office/drawing/2014/main" val="2815366062"/>
                    </a:ext>
                  </a:extLst>
                </a:gridCol>
                <a:gridCol w="857707">
                  <a:extLst>
                    <a:ext uri="{9D8B030D-6E8A-4147-A177-3AD203B41FA5}">
                      <a16:colId xmlns:a16="http://schemas.microsoft.com/office/drawing/2014/main" val="2062807422"/>
                    </a:ext>
                  </a:extLst>
                </a:gridCol>
                <a:gridCol w="857707">
                  <a:extLst>
                    <a:ext uri="{9D8B030D-6E8A-4147-A177-3AD203B41FA5}">
                      <a16:colId xmlns:a16="http://schemas.microsoft.com/office/drawing/2014/main" val="3400834929"/>
                    </a:ext>
                  </a:extLst>
                </a:gridCol>
                <a:gridCol w="857707">
                  <a:extLst>
                    <a:ext uri="{9D8B030D-6E8A-4147-A177-3AD203B41FA5}">
                      <a16:colId xmlns:a16="http://schemas.microsoft.com/office/drawing/2014/main" val="3166559385"/>
                    </a:ext>
                  </a:extLst>
                </a:gridCol>
                <a:gridCol w="857707">
                  <a:extLst>
                    <a:ext uri="{9D8B030D-6E8A-4147-A177-3AD203B41FA5}">
                      <a16:colId xmlns:a16="http://schemas.microsoft.com/office/drawing/2014/main" val="3305067957"/>
                    </a:ext>
                  </a:extLst>
                </a:gridCol>
                <a:gridCol w="849480">
                  <a:extLst>
                    <a:ext uri="{9D8B030D-6E8A-4147-A177-3AD203B41FA5}">
                      <a16:colId xmlns:a16="http://schemas.microsoft.com/office/drawing/2014/main" val="4220049318"/>
                    </a:ext>
                  </a:extLst>
                </a:gridCol>
              </a:tblGrid>
              <a:tr h="0">
                <a:tc>
                  <a:txBody>
                    <a:bodyPr/>
                    <a:lstStyle/>
                    <a:p>
                      <a:pPr algn="ctr">
                        <a:spcAft>
                          <a:spcPts val="0"/>
                        </a:spcAft>
                      </a:pPr>
                      <a:r>
                        <a:rPr lang="en-US" sz="2800" b="0">
                          <a:effectLst/>
                        </a:rPr>
                        <a:t>1.0</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1.1</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1.2</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1.3</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1.5</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1.6</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1.8</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2.0</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2.2</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2.4</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2.7</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3.0</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41470622"/>
                  </a:ext>
                </a:extLst>
              </a:tr>
              <a:tr h="0">
                <a:tc>
                  <a:txBody>
                    <a:bodyPr/>
                    <a:lstStyle/>
                    <a:p>
                      <a:pPr algn="ctr">
                        <a:spcAft>
                          <a:spcPts val="0"/>
                        </a:spcAft>
                      </a:pPr>
                      <a:r>
                        <a:rPr lang="en-US" sz="2800" b="0">
                          <a:effectLst/>
                        </a:rPr>
                        <a:t>3.3</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3.6</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3.9</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4.3</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4.7</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5.1</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5.6</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6.2</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6.8</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7.5</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8.2</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en-US" sz="2800" b="0">
                          <a:effectLst/>
                        </a:rPr>
                        <a:t>9.1</a:t>
                      </a:r>
                      <a:endParaRPr lang="ro-RO" sz="2800" b="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98043903"/>
                  </a:ext>
                </a:extLst>
              </a:tr>
            </a:tbl>
          </a:graphicData>
        </a:graphic>
      </p:graphicFrame>
    </p:spTree>
    <p:extLst>
      <p:ext uri="{BB962C8B-B14F-4D97-AF65-F5344CB8AC3E}">
        <p14:creationId xmlns:p14="http://schemas.microsoft.com/office/powerpoint/2010/main" val="821801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E5AD-666B-4DAB-BB0B-8366ABB4AFCB}"/>
              </a:ext>
            </a:extLst>
          </p:cNvPr>
          <p:cNvSpPr>
            <a:spLocks noGrp="1"/>
          </p:cNvSpPr>
          <p:nvPr>
            <p:ph type="title"/>
          </p:nvPr>
        </p:nvSpPr>
        <p:spPr/>
        <p:txBody>
          <a:bodyPr/>
          <a:lstStyle/>
          <a:p>
            <a:r>
              <a:rPr lang="ro-RO"/>
              <a:t>Anexe</a:t>
            </a:r>
            <a:br>
              <a:rPr lang="ro-RO"/>
            </a:br>
            <a:r>
              <a:rPr lang="ro-RO"/>
              <a:t>A2. Numere complexe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41F7E5-8624-4824-A724-FE2DC675AE7F}"/>
                  </a:ext>
                </a:extLst>
              </p:cNvPr>
              <p:cNvSpPr>
                <a:spLocks noGrp="1"/>
              </p:cNvSpPr>
              <p:nvPr>
                <p:ph idx="1"/>
              </p:nvPr>
            </p:nvSpPr>
            <p:spPr/>
            <p:txBody>
              <a:bodyPr/>
              <a:lstStyle/>
              <a:p>
                <a:r>
                  <a:rPr lang="en-US"/>
                  <a:t>Fie numărul complex</a:t>
                </a:r>
                <a:r>
                  <a:rPr lang="ro-RO"/>
                  <a:t> </a:t>
                </a:r>
                <a14:m>
                  <m:oMath xmlns:m="http://schemas.openxmlformats.org/officeDocument/2006/math">
                    <m:r>
                      <a:rPr lang="en-US" sz="2400" i="1">
                        <a:latin typeface="Cambria Math" panose="02040503050406030204" pitchFamily="18" charset="0"/>
                      </a:rPr>
                      <m:t>𝐻</m:t>
                    </m:r>
                    <m:r>
                      <a:rPr lang="en-US" sz="2400">
                        <a:latin typeface="Cambria Math" panose="02040503050406030204" pitchFamily="18" charset="0"/>
                      </a:rPr>
                      <m:t>=</m:t>
                    </m:r>
                    <m:f>
                      <m:fPr>
                        <m:type m:val="lin"/>
                        <m:ctrlPr>
                          <a:rPr lang="ro-RO" sz="2400" i="1">
                            <a:latin typeface="Cambria Math" panose="02040503050406030204" pitchFamily="18" charset="0"/>
                          </a:rPr>
                        </m:ctrlPr>
                      </m:fPr>
                      <m:num>
                        <m:d>
                          <m:dPr>
                            <m:begChr m:val="|"/>
                            <m:endChr m:val="|"/>
                            <m:ctrlPr>
                              <a:rPr lang="ro-RO" sz="2400" i="1">
                                <a:latin typeface="Cambria Math" panose="02040503050406030204" pitchFamily="18" charset="0"/>
                              </a:rPr>
                            </m:ctrlPr>
                          </m:dPr>
                          <m:e>
                            <m:r>
                              <a:rPr lang="en-US" sz="2400" i="1">
                                <a:latin typeface="Cambria Math" panose="02040503050406030204" pitchFamily="18" charset="0"/>
                              </a:rPr>
                              <m:t>𝐻</m:t>
                            </m:r>
                          </m:e>
                        </m:d>
                      </m:num>
                      <m:den>
                        <m:r>
                          <a:rPr lang="en-US" sz="2400">
                            <a:latin typeface="Cambria Math" panose="02040503050406030204" pitchFamily="18" charset="0"/>
                          </a:rPr>
                          <m:t>∢</m:t>
                        </m:r>
                        <m:r>
                          <a:rPr lang="en-US" sz="2400" i="1">
                            <a:latin typeface="Cambria Math" panose="02040503050406030204" pitchFamily="18" charset="0"/>
                          </a:rPr>
                          <m:t>𝐻</m:t>
                        </m:r>
                      </m:den>
                    </m:f>
                    <m:r>
                      <a:rPr lang="en-US" sz="2400">
                        <a:latin typeface="Cambria Math" panose="02040503050406030204" pitchFamily="18" charset="0"/>
                      </a:rPr>
                      <m:t>=</m:t>
                    </m:r>
                    <m:sSub>
                      <m:sSubPr>
                        <m:ctrlPr>
                          <a:rPr lang="ro-RO" sz="2400" i="1">
                            <a:latin typeface="Cambria Math" panose="02040503050406030204" pitchFamily="18" charset="0"/>
                          </a:rPr>
                        </m:ctrlPr>
                      </m:sSubPr>
                      <m:e>
                        <m:r>
                          <a:rPr lang="en-US" sz="2400" i="1">
                            <a:latin typeface="Cambria Math" panose="02040503050406030204" pitchFamily="18" charset="0"/>
                          </a:rPr>
                          <m:t>𝐻</m:t>
                        </m:r>
                      </m:e>
                      <m:sub>
                        <m:r>
                          <a:rPr lang="en-US" sz="2400" i="1">
                            <a:latin typeface="Cambria Math" panose="02040503050406030204" pitchFamily="18" charset="0"/>
                          </a:rPr>
                          <m:t>𝑟</m:t>
                        </m:r>
                      </m:sub>
                    </m:sSub>
                    <m:r>
                      <a:rPr lang="en-US" sz="2400">
                        <a:latin typeface="Cambria Math" panose="02040503050406030204" pitchFamily="18" charset="0"/>
                      </a:rPr>
                      <m:t>+</m:t>
                    </m:r>
                    <m:r>
                      <a:rPr lang="en-US" sz="2400" i="1">
                        <a:latin typeface="Cambria Math" panose="02040503050406030204" pitchFamily="18" charset="0"/>
                      </a:rPr>
                      <m:t>𝑗</m:t>
                    </m:r>
                    <m:sSub>
                      <m:sSubPr>
                        <m:ctrlPr>
                          <a:rPr lang="ro-RO" sz="2400" i="1">
                            <a:latin typeface="Cambria Math" panose="02040503050406030204" pitchFamily="18" charset="0"/>
                          </a:rPr>
                        </m:ctrlPr>
                      </m:sSubPr>
                      <m:e>
                        <m:r>
                          <a:rPr lang="en-US" sz="2400" i="1">
                            <a:latin typeface="Cambria Math" panose="02040503050406030204" pitchFamily="18" charset="0"/>
                          </a:rPr>
                          <m:t>𝐻</m:t>
                        </m:r>
                      </m:e>
                      <m:sub>
                        <m:r>
                          <a:rPr lang="en-US" sz="2400" i="1">
                            <a:latin typeface="Cambria Math" panose="02040503050406030204" pitchFamily="18" charset="0"/>
                          </a:rPr>
                          <m:t>𝑖</m:t>
                        </m:r>
                      </m:sub>
                    </m:sSub>
                  </m:oMath>
                </a14:m>
                <a:r>
                  <a:rPr lang="ro-RO"/>
                  <a:t>, </a:t>
                </a:r>
                <a:r>
                  <a:rPr lang="en-US"/>
                  <a:t>unde |</a:t>
                </a:r>
                <a:r>
                  <a:rPr lang="en-US" i="1"/>
                  <a:t>H</a:t>
                </a:r>
                <a:r>
                  <a:rPr lang="en-US"/>
                  <a:t>| este modulul sau amplitudinea lui </a:t>
                </a:r>
                <a:r>
                  <a:rPr lang="en-US" i="1"/>
                  <a:t>H</a:t>
                </a:r>
                <a:r>
                  <a:rPr lang="en-US"/>
                  <a:t>,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𝐻</m:t>
                    </m:r>
                  </m:oMath>
                </a14:m>
                <a:r>
                  <a:rPr lang="en-US"/>
                  <a:t> </a:t>
                </a:r>
                <a:r>
                  <a:rPr lang="ro-RO"/>
                  <a:t>este </a:t>
                </a:r>
                <a:r>
                  <a:rPr lang="en-US"/>
                  <a:t>argumentul lui </a:t>
                </a:r>
                <a:r>
                  <a:rPr lang="en-US" i="1"/>
                  <a:t>H</a:t>
                </a:r>
                <a:r>
                  <a:rPr lang="en-US"/>
                  <a:t> sau unghiul de fază, </a:t>
                </a:r>
                <a:r>
                  <a:rPr lang="en-US" i="1"/>
                  <a:t>H</a:t>
                </a:r>
                <a:r>
                  <a:rPr lang="en-US" i="1" baseline="-25000"/>
                  <a:t>r</a:t>
                </a:r>
                <a:r>
                  <a:rPr lang="en-US"/>
                  <a:t> partea reală iar </a:t>
                </a:r>
                <a:r>
                  <a:rPr lang="en-US" i="1"/>
                  <a:t>H</a:t>
                </a:r>
                <a:r>
                  <a:rPr lang="en-US" i="1" baseline="-25000"/>
                  <a:t>i</a:t>
                </a:r>
                <a:r>
                  <a:rPr lang="en-US"/>
                  <a:t> coeficientul părții imaginare</a:t>
                </a:r>
                <a:endParaRPr lang="ro-RO"/>
              </a:p>
            </p:txBody>
          </p:sp>
        </mc:Choice>
        <mc:Fallback xmlns="">
          <p:sp>
            <p:nvSpPr>
              <p:cNvPr id="3" name="Content Placeholder 2">
                <a:extLst>
                  <a:ext uri="{FF2B5EF4-FFF2-40B4-BE49-F238E27FC236}">
                    <a16:creationId xmlns:a16="http://schemas.microsoft.com/office/drawing/2014/main" id="{3741F7E5-8624-4824-A724-FE2DC675AE7F}"/>
                  </a:ext>
                </a:extLst>
              </p:cNvPr>
              <p:cNvSpPr>
                <a:spLocks noGrp="1" noRot="1" noChangeAspect="1" noMove="1" noResize="1" noEditPoints="1" noAdjustHandles="1" noChangeArrowheads="1" noChangeShapeType="1" noTextEdit="1"/>
              </p:cNvSpPr>
              <p:nvPr>
                <p:ph idx="1"/>
              </p:nvPr>
            </p:nvSpPr>
            <p:spPr>
              <a:blipFill>
                <a:blip r:embed="rId2"/>
                <a:stretch>
                  <a:fillRect l="-1043" t="-2241" r="-986"/>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ED8BA86E-F9BD-4A0B-ADC3-E6A185BD5C67}"/>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365DC804-24AD-4D54-8FA5-89223047EF3D}"/>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812AAD46-4BB3-4864-8896-EB5C23442243}"/>
              </a:ext>
            </a:extLst>
          </p:cNvPr>
          <p:cNvSpPr>
            <a:spLocks noGrp="1"/>
          </p:cNvSpPr>
          <p:nvPr>
            <p:ph type="sldNum" sz="quarter" idx="12"/>
          </p:nvPr>
        </p:nvSpPr>
        <p:spPr/>
        <p:txBody>
          <a:bodyPr/>
          <a:lstStyle/>
          <a:p>
            <a:fld id="{AF5D8DD5-2367-47BF-BE85-0E4DD8564336}" type="slidenum">
              <a:rPr lang="ro-RO" smtClean="0"/>
              <a:t>37</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9705358E-3637-469B-A3A3-16A6C1C3486C}"/>
                  </a:ext>
                </a:extLst>
              </p:cNvPr>
              <p:cNvSpPr/>
              <p:nvPr/>
            </p:nvSpPr>
            <p:spPr>
              <a:xfrm>
                <a:off x="1091934" y="3345281"/>
                <a:ext cx="1873782" cy="6560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i="1">
                              <a:latin typeface="Cambria Math" panose="02040503050406030204" pitchFamily="18" charset="0"/>
                            </a:rPr>
                          </m:ctrlPr>
                        </m:dPr>
                        <m:e>
                          <m:r>
                            <a:rPr lang="ro-RO" i="1">
                              <a:latin typeface="Cambria Math" panose="02040503050406030204" pitchFamily="18" charset="0"/>
                            </a:rPr>
                            <m:t>𝐻</m:t>
                          </m:r>
                        </m:e>
                      </m:d>
                      <m:r>
                        <a:rPr lang="ro-RO" i="0">
                          <a:latin typeface="Cambria Math" panose="02040503050406030204" pitchFamily="18" charset="0"/>
                        </a:rPr>
                        <m:t>=</m:t>
                      </m:r>
                      <m:rad>
                        <m:radPr>
                          <m:degHide m:val="on"/>
                          <m:ctrlPr>
                            <a:rPr lang="ro-RO" i="1">
                              <a:latin typeface="Cambria Math" panose="02040503050406030204" pitchFamily="18" charset="0"/>
                            </a:rPr>
                          </m:ctrlPr>
                        </m:radPr>
                        <m:deg/>
                        <m:e>
                          <m:sSubSup>
                            <m:sSubSupPr>
                              <m:ctrlPr>
                                <a:rPr lang="ro-RO" i="1">
                                  <a:latin typeface="Cambria Math" panose="02040503050406030204" pitchFamily="18" charset="0"/>
                                </a:rPr>
                              </m:ctrlPr>
                            </m:sSubSupPr>
                            <m:e>
                              <m:r>
                                <a:rPr lang="ro-RO" i="1">
                                  <a:latin typeface="Cambria Math" panose="02040503050406030204" pitchFamily="18" charset="0"/>
                                </a:rPr>
                                <m:t>𝐻</m:t>
                              </m:r>
                            </m:e>
                            <m:sub>
                              <m:r>
                                <a:rPr lang="ro-RO" i="1">
                                  <a:latin typeface="Cambria Math" panose="02040503050406030204" pitchFamily="18" charset="0"/>
                                </a:rPr>
                                <m:t>𝑟</m:t>
                              </m:r>
                            </m:sub>
                            <m:sup>
                              <m:r>
                                <a:rPr lang="ro-RO" i="0">
                                  <a:latin typeface="Cambria Math" panose="02040503050406030204" pitchFamily="18" charset="0"/>
                                </a:rPr>
                                <m:t>2</m:t>
                              </m:r>
                            </m:sup>
                          </m:sSubSup>
                          <m:r>
                            <a:rPr lang="ro-RO" i="0">
                              <a:latin typeface="Cambria Math" panose="02040503050406030204" pitchFamily="18" charset="0"/>
                            </a:rPr>
                            <m:t>+</m:t>
                          </m:r>
                          <m:sSubSup>
                            <m:sSubSupPr>
                              <m:ctrlPr>
                                <a:rPr lang="ro-RO" i="1">
                                  <a:latin typeface="Cambria Math" panose="02040503050406030204" pitchFamily="18" charset="0"/>
                                </a:rPr>
                              </m:ctrlPr>
                            </m:sSubSupPr>
                            <m:e>
                              <m:r>
                                <a:rPr lang="ro-RO" i="1">
                                  <a:latin typeface="Cambria Math" panose="02040503050406030204" pitchFamily="18" charset="0"/>
                                </a:rPr>
                                <m:t>𝐻</m:t>
                              </m:r>
                            </m:e>
                            <m:sub>
                              <m:r>
                                <a:rPr lang="ro-RO" i="1">
                                  <a:latin typeface="Cambria Math" panose="02040503050406030204" pitchFamily="18" charset="0"/>
                                </a:rPr>
                                <m:t>𝑖</m:t>
                              </m:r>
                            </m:sub>
                            <m:sup>
                              <m:r>
                                <a:rPr lang="ro-RO" i="0">
                                  <a:latin typeface="Cambria Math" panose="02040503050406030204" pitchFamily="18" charset="0"/>
                                </a:rPr>
                                <m:t>2</m:t>
                              </m:r>
                            </m:sup>
                          </m:sSubSup>
                        </m:e>
                      </m:rad>
                    </m:oMath>
                  </m:oMathPara>
                </a14:m>
                <a:endParaRPr lang="ro-RO"/>
              </a:p>
            </p:txBody>
          </p:sp>
        </mc:Choice>
        <mc:Fallback xmlns="">
          <p:sp>
            <p:nvSpPr>
              <p:cNvPr id="7" name="Rectangle 6">
                <a:extLst>
                  <a:ext uri="{FF2B5EF4-FFF2-40B4-BE49-F238E27FC236}">
                    <a16:creationId xmlns:a16="http://schemas.microsoft.com/office/drawing/2014/main" id="{9705358E-3637-469B-A3A3-16A6C1C3486C}"/>
                  </a:ext>
                </a:extLst>
              </p:cNvPr>
              <p:cNvSpPr>
                <a:spLocks noRot="1" noChangeAspect="1" noMove="1" noResize="1" noEditPoints="1" noAdjustHandles="1" noChangeArrowheads="1" noChangeShapeType="1" noTextEdit="1"/>
              </p:cNvSpPr>
              <p:nvPr/>
            </p:nvSpPr>
            <p:spPr>
              <a:xfrm>
                <a:off x="1091934" y="3345281"/>
                <a:ext cx="1873782" cy="656013"/>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2EF0214-10DA-4FEF-A4B8-854E56407348}"/>
                  </a:ext>
                </a:extLst>
              </p:cNvPr>
              <p:cNvSpPr/>
              <p:nvPr/>
            </p:nvSpPr>
            <p:spPr>
              <a:xfrm>
                <a:off x="1091934" y="4330184"/>
                <a:ext cx="363862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a:latin typeface="Cambria Math" panose="02040503050406030204" pitchFamily="18" charset="0"/>
                        </a:rPr>
                        <m:t>∢</m:t>
                      </m:r>
                      <m:r>
                        <a:rPr lang="ro-RO" i="1">
                          <a:latin typeface="Cambria Math" panose="02040503050406030204" pitchFamily="18" charset="0"/>
                        </a:rPr>
                        <m:t>𝐻</m:t>
                      </m:r>
                      <m:r>
                        <a:rPr lang="ro-RO" i="0">
                          <a:latin typeface="Cambria Math" panose="02040503050406030204" pitchFamily="18" charset="0"/>
                        </a:rPr>
                        <m:t>=</m:t>
                      </m:r>
                      <m:sSup>
                        <m:sSupPr>
                          <m:ctrlPr>
                            <a:rPr lang="ro-RO" i="1">
                              <a:latin typeface="Cambria Math" panose="02040503050406030204" pitchFamily="18" charset="0"/>
                            </a:rPr>
                          </m:ctrlPr>
                        </m:sSupPr>
                        <m:e>
                          <m:r>
                            <a:rPr lang="ro-RO" i="1">
                              <a:latin typeface="Cambria Math" panose="02040503050406030204" pitchFamily="18" charset="0"/>
                            </a:rPr>
                            <m:t>𝑡𝑎𝑛</m:t>
                          </m:r>
                        </m:e>
                        <m:sup>
                          <m:r>
                            <a:rPr lang="ro-RO" i="0">
                              <a:latin typeface="Cambria Math" panose="02040503050406030204" pitchFamily="18" charset="0"/>
                            </a:rPr>
                            <m:t>−1</m:t>
                          </m:r>
                        </m:sup>
                      </m:sSup>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𝑖</m:t>
                                  </m:r>
                                </m:sub>
                              </m:sSub>
                            </m:num>
                            <m:den>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𝑟</m:t>
                                  </m:r>
                                </m:sub>
                              </m:sSub>
                            </m:den>
                          </m:f>
                        </m:e>
                      </m:d>
                      <m:r>
                        <a:rPr lang="ro-RO" i="0">
                          <a:latin typeface="Cambria Math" panose="02040503050406030204" pitchFamily="18" charset="0"/>
                        </a:rPr>
                        <m:t>   </m:t>
                      </m:r>
                      <m:r>
                        <a:rPr lang="ro-RO" i="1">
                          <a:latin typeface="Cambria Math" panose="02040503050406030204" pitchFamily="18" charset="0"/>
                        </a:rPr>
                        <m:t>𝑑𝑎𝑐</m:t>
                      </m:r>
                      <m:r>
                        <a:rPr lang="ro-RO" i="0">
                          <a:latin typeface="Cambria Math" panose="02040503050406030204" pitchFamily="18" charset="0"/>
                        </a:rPr>
                        <m:t>ă </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𝑟</m:t>
                          </m:r>
                        </m:sub>
                      </m:sSub>
                      <m:r>
                        <a:rPr lang="ro-RO" i="0">
                          <a:latin typeface="Cambria Math" panose="02040503050406030204" pitchFamily="18" charset="0"/>
                        </a:rPr>
                        <m:t>&gt;0</m:t>
                      </m:r>
                    </m:oMath>
                  </m:oMathPara>
                </a14:m>
                <a:endParaRPr lang="ro-RO"/>
              </a:p>
            </p:txBody>
          </p:sp>
        </mc:Choice>
        <mc:Fallback xmlns="">
          <p:sp>
            <p:nvSpPr>
              <p:cNvPr id="8" name="Rectangle 7">
                <a:extLst>
                  <a:ext uri="{FF2B5EF4-FFF2-40B4-BE49-F238E27FC236}">
                    <a16:creationId xmlns:a16="http://schemas.microsoft.com/office/drawing/2014/main" id="{72EF0214-10DA-4FEF-A4B8-854E56407348}"/>
                  </a:ext>
                </a:extLst>
              </p:cNvPr>
              <p:cNvSpPr>
                <a:spLocks noRot="1" noChangeAspect="1" noMove="1" noResize="1" noEditPoints="1" noAdjustHandles="1" noChangeArrowheads="1" noChangeShapeType="1" noTextEdit="1"/>
              </p:cNvSpPr>
              <p:nvPr/>
            </p:nvSpPr>
            <p:spPr>
              <a:xfrm>
                <a:off x="1091934" y="4330184"/>
                <a:ext cx="3638624" cy="369332"/>
              </a:xfrm>
              <a:prstGeom prst="rect">
                <a:avLst/>
              </a:prstGeom>
              <a:blipFill>
                <a:blip r:embed="rId4"/>
                <a:stretch>
                  <a:fillRect t="-116393" b="-17541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82BDEDC-38A6-4F30-82BC-06F18C9914D1}"/>
                  </a:ext>
                </a:extLst>
              </p:cNvPr>
              <p:cNvSpPr/>
              <p:nvPr/>
            </p:nvSpPr>
            <p:spPr>
              <a:xfrm>
                <a:off x="1091934" y="5068907"/>
                <a:ext cx="438562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a:latin typeface="Cambria Math" panose="02040503050406030204" pitchFamily="18" charset="0"/>
                        </a:rPr>
                        <m:t>∢</m:t>
                      </m:r>
                      <m:r>
                        <a:rPr lang="ro-RO" i="1">
                          <a:latin typeface="Cambria Math" panose="02040503050406030204" pitchFamily="18" charset="0"/>
                        </a:rPr>
                        <m:t>𝐻</m:t>
                      </m:r>
                      <m:r>
                        <a:rPr lang="ro-RO" i="0">
                          <a:latin typeface="Cambria Math" panose="02040503050406030204" pitchFamily="18" charset="0"/>
                        </a:rPr>
                        <m:t>=180°−</m:t>
                      </m:r>
                      <m:sSup>
                        <m:sSupPr>
                          <m:ctrlPr>
                            <a:rPr lang="ro-RO" i="1">
                              <a:latin typeface="Cambria Math" panose="02040503050406030204" pitchFamily="18" charset="0"/>
                            </a:rPr>
                          </m:ctrlPr>
                        </m:sSupPr>
                        <m:e>
                          <m:r>
                            <a:rPr lang="ro-RO" i="1">
                              <a:latin typeface="Cambria Math" panose="02040503050406030204" pitchFamily="18" charset="0"/>
                            </a:rPr>
                            <m:t>𝑡𝑎𝑛</m:t>
                          </m:r>
                        </m:e>
                        <m:sup>
                          <m:r>
                            <a:rPr lang="ro-RO" i="0">
                              <a:latin typeface="Cambria Math" panose="02040503050406030204" pitchFamily="18" charset="0"/>
                            </a:rPr>
                            <m:t>−1</m:t>
                          </m:r>
                        </m:sup>
                      </m:sSup>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𝑖</m:t>
                                  </m:r>
                                </m:sub>
                              </m:sSub>
                            </m:num>
                            <m:den>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𝑟</m:t>
                                  </m:r>
                                </m:sub>
                              </m:sSub>
                            </m:den>
                          </m:f>
                        </m:e>
                      </m:d>
                      <m:r>
                        <a:rPr lang="ro-RO" i="0">
                          <a:latin typeface="Cambria Math" panose="02040503050406030204" pitchFamily="18" charset="0"/>
                        </a:rPr>
                        <m:t>   </m:t>
                      </m:r>
                      <m:r>
                        <a:rPr lang="ro-RO" i="1">
                          <a:latin typeface="Cambria Math" panose="02040503050406030204" pitchFamily="18" charset="0"/>
                        </a:rPr>
                        <m:t>𝑑𝑎𝑐</m:t>
                      </m:r>
                      <m:r>
                        <a:rPr lang="ro-RO" i="0">
                          <a:latin typeface="Cambria Math" panose="02040503050406030204" pitchFamily="18" charset="0"/>
                        </a:rPr>
                        <m:t>ă </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1">
                              <a:latin typeface="Cambria Math" panose="02040503050406030204" pitchFamily="18" charset="0"/>
                            </a:rPr>
                            <m:t>𝑟</m:t>
                          </m:r>
                        </m:sub>
                      </m:sSub>
                      <m:r>
                        <a:rPr lang="ro-RO" i="0">
                          <a:latin typeface="Cambria Math" panose="02040503050406030204" pitchFamily="18" charset="0"/>
                        </a:rPr>
                        <m:t>&lt;0</m:t>
                      </m:r>
                    </m:oMath>
                  </m:oMathPara>
                </a14:m>
                <a:endParaRPr lang="ro-RO"/>
              </a:p>
            </p:txBody>
          </p:sp>
        </mc:Choice>
        <mc:Fallback xmlns="">
          <p:sp>
            <p:nvSpPr>
              <p:cNvPr id="9" name="Rectangle 8">
                <a:extLst>
                  <a:ext uri="{FF2B5EF4-FFF2-40B4-BE49-F238E27FC236}">
                    <a16:creationId xmlns:a16="http://schemas.microsoft.com/office/drawing/2014/main" id="{C82BDEDC-38A6-4F30-82BC-06F18C9914D1}"/>
                  </a:ext>
                </a:extLst>
              </p:cNvPr>
              <p:cNvSpPr>
                <a:spLocks noRot="1" noChangeAspect="1" noMove="1" noResize="1" noEditPoints="1" noAdjustHandles="1" noChangeArrowheads="1" noChangeShapeType="1" noTextEdit="1"/>
              </p:cNvSpPr>
              <p:nvPr/>
            </p:nvSpPr>
            <p:spPr>
              <a:xfrm>
                <a:off x="1091934" y="5068907"/>
                <a:ext cx="4385624" cy="369332"/>
              </a:xfrm>
              <a:prstGeom prst="rect">
                <a:avLst/>
              </a:prstGeom>
              <a:blipFill>
                <a:blip r:embed="rId5"/>
                <a:stretch>
                  <a:fillRect t="-118333" b="-18000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D43E8010-726A-42F2-BC32-965BC4998308}"/>
                  </a:ext>
                </a:extLst>
              </p:cNvPr>
              <p:cNvSpPr/>
              <p:nvPr/>
            </p:nvSpPr>
            <p:spPr>
              <a:xfrm>
                <a:off x="6881378" y="3429000"/>
                <a:ext cx="2696444"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i="1">
                              <a:latin typeface="Cambria Math" panose="02040503050406030204" pitchFamily="18" charset="0"/>
                            </a:rPr>
                          </m:ctrlPr>
                        </m:dPr>
                        <m:e>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e>
                          </m:d>
                        </m:e>
                      </m:d>
                      <m:r>
                        <a:rPr lang="ro-RO" i="0">
                          <a:latin typeface="Cambria Math" panose="02040503050406030204" pitchFamily="18" charset="0"/>
                        </a:rPr>
                        <m:t>=</m:t>
                      </m:r>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e>
                      </m:d>
                      <m:r>
                        <a:rPr lang="ro-RO" i="0">
                          <a:latin typeface="Cambria Math" panose="02040503050406030204" pitchFamily="18" charset="0"/>
                        </a:rPr>
                        <m:t>×</m:t>
                      </m:r>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e>
                      </m:d>
                    </m:oMath>
                  </m:oMathPara>
                </a14:m>
                <a:endParaRPr lang="ro-RO"/>
              </a:p>
            </p:txBody>
          </p:sp>
        </mc:Choice>
        <mc:Fallback xmlns="">
          <p:sp>
            <p:nvSpPr>
              <p:cNvPr id="10" name="Rectangle 9">
                <a:extLst>
                  <a:ext uri="{FF2B5EF4-FFF2-40B4-BE49-F238E27FC236}">
                    <a16:creationId xmlns:a16="http://schemas.microsoft.com/office/drawing/2014/main" id="{D43E8010-726A-42F2-BC32-965BC4998308}"/>
                  </a:ext>
                </a:extLst>
              </p:cNvPr>
              <p:cNvSpPr>
                <a:spLocks noRot="1" noChangeAspect="1" noMove="1" noResize="1" noEditPoints="1" noAdjustHandles="1" noChangeArrowheads="1" noChangeShapeType="1" noTextEdit="1"/>
              </p:cNvSpPr>
              <p:nvPr/>
            </p:nvSpPr>
            <p:spPr>
              <a:xfrm>
                <a:off x="6881378" y="3429000"/>
                <a:ext cx="2696444" cy="404983"/>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6F8DFC84-ADCC-4BA6-BE74-5CA540CC2FEC}"/>
                  </a:ext>
                </a:extLst>
              </p:cNvPr>
              <p:cNvSpPr/>
              <p:nvPr/>
            </p:nvSpPr>
            <p:spPr>
              <a:xfrm>
                <a:off x="6881378" y="4034008"/>
                <a:ext cx="27830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a:latin typeface="Cambria Math" panose="02040503050406030204" pitchFamily="18" charset="0"/>
                        </a:rPr>
                        <m:t>∢</m:t>
                      </m:r>
                      <m:d>
                        <m:dPr>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oMath>
                  </m:oMathPara>
                </a14:m>
                <a:endParaRPr lang="ro-RO"/>
              </a:p>
            </p:txBody>
          </p:sp>
        </mc:Choice>
        <mc:Fallback xmlns="">
          <p:sp>
            <p:nvSpPr>
              <p:cNvPr id="11" name="Rectangle 10">
                <a:extLst>
                  <a:ext uri="{FF2B5EF4-FFF2-40B4-BE49-F238E27FC236}">
                    <a16:creationId xmlns:a16="http://schemas.microsoft.com/office/drawing/2014/main" id="{6F8DFC84-ADCC-4BA6-BE74-5CA540CC2FEC}"/>
                  </a:ext>
                </a:extLst>
              </p:cNvPr>
              <p:cNvSpPr>
                <a:spLocks noRot="1" noChangeAspect="1" noMove="1" noResize="1" noEditPoints="1" noAdjustHandles="1" noChangeArrowheads="1" noChangeShapeType="1" noTextEdit="1"/>
              </p:cNvSpPr>
              <p:nvPr/>
            </p:nvSpPr>
            <p:spPr>
              <a:xfrm>
                <a:off x="6881378" y="4034008"/>
                <a:ext cx="2783070" cy="369332"/>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9AEF0ACD-67C2-4ABA-A56E-AF4F4A3D972B}"/>
                  </a:ext>
                </a:extLst>
              </p:cNvPr>
              <p:cNvSpPr/>
              <p:nvPr/>
            </p:nvSpPr>
            <p:spPr>
              <a:xfrm>
                <a:off x="6881378" y="4603365"/>
                <a:ext cx="2416624" cy="4049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ro-RO" i="1">
                              <a:latin typeface="Cambria Math" panose="02040503050406030204" pitchFamily="18" charset="0"/>
                            </a:rPr>
                          </m:ctrlPr>
                        </m:dPr>
                        <m:e>
                          <m:d>
                            <m:dPr>
                              <m:begChr m:val="|"/>
                              <m:endChr m:val="|"/>
                              <m:ctrlPr>
                                <a:rPr lang="ro-RO" i="1">
                                  <a:latin typeface="Cambria Math" panose="02040503050406030204" pitchFamily="18" charset="0"/>
                                </a:rPr>
                              </m:ctrlPr>
                            </m:dPr>
                            <m:e>
                              <m:f>
                                <m:fPr>
                                  <m:type m:val="lin"/>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num>
                                <m:den>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den>
                              </m:f>
                            </m:e>
                          </m:d>
                        </m:e>
                      </m:d>
                      <m:r>
                        <a:rPr lang="ro-RO" i="0">
                          <a:latin typeface="Cambria Math" panose="02040503050406030204" pitchFamily="18" charset="0"/>
                        </a:rPr>
                        <m:t>=</m:t>
                      </m:r>
                      <m:f>
                        <m:fPr>
                          <m:type m:val="lin"/>
                          <m:ctrlPr>
                            <a:rPr lang="ro-RO" i="1">
                              <a:latin typeface="Cambria Math" panose="02040503050406030204" pitchFamily="18" charset="0"/>
                            </a:rPr>
                          </m:ctrlPr>
                        </m:fPr>
                        <m:num>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e>
                          </m:d>
                        </m:num>
                        <m:den>
                          <m:d>
                            <m:dPr>
                              <m:begChr m:val="|"/>
                              <m:endChr m:val="|"/>
                              <m:ctrlPr>
                                <a:rPr lang="ro-RO" i="1">
                                  <a:latin typeface="Cambria Math" panose="02040503050406030204" pitchFamily="18" charset="0"/>
                                </a:rPr>
                              </m:ctrlPr>
                            </m:dPr>
                            <m:e>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e>
                          </m:d>
                        </m:den>
                      </m:f>
                    </m:oMath>
                  </m:oMathPara>
                </a14:m>
                <a:endParaRPr lang="ro-RO"/>
              </a:p>
            </p:txBody>
          </p:sp>
        </mc:Choice>
        <mc:Fallback xmlns="">
          <p:sp>
            <p:nvSpPr>
              <p:cNvPr id="12" name="Rectangle 11">
                <a:extLst>
                  <a:ext uri="{FF2B5EF4-FFF2-40B4-BE49-F238E27FC236}">
                    <a16:creationId xmlns:a16="http://schemas.microsoft.com/office/drawing/2014/main" id="{9AEF0ACD-67C2-4ABA-A56E-AF4F4A3D972B}"/>
                  </a:ext>
                </a:extLst>
              </p:cNvPr>
              <p:cNvSpPr>
                <a:spLocks noRot="1" noChangeAspect="1" noMove="1" noResize="1" noEditPoints="1" noAdjustHandles="1" noChangeArrowheads="1" noChangeShapeType="1" noTextEdit="1"/>
              </p:cNvSpPr>
              <p:nvPr/>
            </p:nvSpPr>
            <p:spPr>
              <a:xfrm>
                <a:off x="6881378" y="4603365"/>
                <a:ext cx="2416624" cy="404983"/>
              </a:xfrm>
              <a:prstGeom prst="rect">
                <a:avLst/>
              </a:prstGeom>
              <a:blipFill>
                <a:blip r:embed="rId8"/>
                <a:stretch>
                  <a:fillRect t="-100000" r="-8081" b="-1567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0FA980B9-A687-472B-89D3-FF886DBB2193}"/>
                  </a:ext>
                </a:extLst>
              </p:cNvPr>
              <p:cNvSpPr/>
              <p:nvPr/>
            </p:nvSpPr>
            <p:spPr>
              <a:xfrm>
                <a:off x="6881378" y="5208373"/>
                <a:ext cx="264315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o-RO">
                          <a:latin typeface="Cambria Math" panose="02040503050406030204" pitchFamily="18" charset="0"/>
                        </a:rPr>
                        <m:t>∢</m:t>
                      </m:r>
                      <m:d>
                        <m:dPr>
                          <m:ctrlPr>
                            <a:rPr lang="ro-RO" i="1">
                              <a:latin typeface="Cambria Math" panose="02040503050406030204" pitchFamily="18" charset="0"/>
                            </a:rPr>
                          </m:ctrlPr>
                        </m:dPr>
                        <m:e>
                          <m:f>
                            <m:fPr>
                              <m:type m:val="lin"/>
                              <m:ctrlPr>
                                <a:rPr lang="ro-RO" i="1">
                                  <a:latin typeface="Cambria Math" panose="02040503050406030204" pitchFamily="18" charset="0"/>
                                </a:rPr>
                              </m:ctrlPr>
                            </m:fPr>
                            <m:num>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num>
                            <m:den>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den>
                          </m:f>
                        </m:e>
                      </m:d>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1</m:t>
                          </m:r>
                        </m:sub>
                      </m:sSub>
                      <m:r>
                        <a:rPr lang="ro-RO" i="0">
                          <a:latin typeface="Cambria Math" panose="02040503050406030204" pitchFamily="18" charset="0"/>
                        </a:rPr>
                        <m:t>−∢</m:t>
                      </m:r>
                      <m:sSub>
                        <m:sSubPr>
                          <m:ctrlPr>
                            <a:rPr lang="ro-RO" i="1">
                              <a:latin typeface="Cambria Math" panose="02040503050406030204" pitchFamily="18" charset="0"/>
                            </a:rPr>
                          </m:ctrlPr>
                        </m:sSubPr>
                        <m:e>
                          <m:r>
                            <a:rPr lang="ro-RO" i="1">
                              <a:latin typeface="Cambria Math" panose="02040503050406030204" pitchFamily="18" charset="0"/>
                            </a:rPr>
                            <m:t>𝐻</m:t>
                          </m:r>
                        </m:e>
                        <m:sub>
                          <m:r>
                            <a:rPr lang="ro-RO" i="0">
                              <a:latin typeface="Cambria Math" panose="02040503050406030204" pitchFamily="18" charset="0"/>
                            </a:rPr>
                            <m:t>2</m:t>
                          </m:r>
                        </m:sub>
                      </m:sSub>
                    </m:oMath>
                  </m:oMathPara>
                </a14:m>
                <a:endParaRPr lang="ro-RO"/>
              </a:p>
            </p:txBody>
          </p:sp>
        </mc:Choice>
        <mc:Fallback xmlns="">
          <p:sp>
            <p:nvSpPr>
              <p:cNvPr id="13" name="Rectangle 12">
                <a:extLst>
                  <a:ext uri="{FF2B5EF4-FFF2-40B4-BE49-F238E27FC236}">
                    <a16:creationId xmlns:a16="http://schemas.microsoft.com/office/drawing/2014/main" id="{0FA980B9-A687-472B-89D3-FF886DBB2193}"/>
                  </a:ext>
                </a:extLst>
              </p:cNvPr>
              <p:cNvSpPr>
                <a:spLocks noRot="1" noChangeAspect="1" noMove="1" noResize="1" noEditPoints="1" noAdjustHandles="1" noChangeArrowheads="1" noChangeShapeType="1" noTextEdit="1"/>
              </p:cNvSpPr>
              <p:nvPr/>
            </p:nvSpPr>
            <p:spPr>
              <a:xfrm>
                <a:off x="6881378" y="5208373"/>
                <a:ext cx="2643159" cy="369332"/>
              </a:xfrm>
              <a:prstGeom prst="rect">
                <a:avLst/>
              </a:prstGeom>
              <a:blipFill>
                <a:blip r:embed="rId9"/>
                <a:stretch>
                  <a:fillRect t="-116393" b="-175410"/>
                </a:stretch>
              </a:blipFill>
            </p:spPr>
            <p:txBody>
              <a:bodyPr/>
              <a:lstStyle/>
              <a:p>
                <a:r>
                  <a:rPr lang="ro-RO">
                    <a:noFill/>
                  </a:rPr>
                  <a:t> </a:t>
                </a:r>
              </a:p>
            </p:txBody>
          </p:sp>
        </mc:Fallback>
      </mc:AlternateContent>
    </p:spTree>
    <p:extLst>
      <p:ext uri="{BB962C8B-B14F-4D97-AF65-F5344CB8AC3E}">
        <p14:creationId xmlns:p14="http://schemas.microsoft.com/office/powerpoint/2010/main" val="3888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5F8C5-B4F3-4A09-9691-BD348BFEB5E1}"/>
              </a:ext>
            </a:extLst>
          </p:cNvPr>
          <p:cNvSpPr>
            <a:spLocks noGrp="1"/>
          </p:cNvSpPr>
          <p:nvPr>
            <p:ph type="title"/>
          </p:nvPr>
        </p:nvSpPr>
        <p:spPr/>
        <p:txBody>
          <a:bodyPr/>
          <a:lstStyle/>
          <a:p>
            <a:r>
              <a:rPr lang="ro-RO"/>
              <a:t>Filtre active</a:t>
            </a:r>
            <a:br>
              <a:rPr lang="ro-RO"/>
            </a:br>
            <a:r>
              <a:rPr lang="ro-RO"/>
              <a:t>Răspunsuri în frecvență uzuale</a:t>
            </a:r>
          </a:p>
        </p:txBody>
      </p:sp>
      <p:sp>
        <p:nvSpPr>
          <p:cNvPr id="3" name="Content Placeholder 2">
            <a:extLst>
              <a:ext uri="{FF2B5EF4-FFF2-40B4-BE49-F238E27FC236}">
                <a16:creationId xmlns:a16="http://schemas.microsoft.com/office/drawing/2014/main" id="{A34C040B-A7DC-4B3C-8699-2052AD010DB8}"/>
              </a:ext>
            </a:extLst>
          </p:cNvPr>
          <p:cNvSpPr>
            <a:spLocks noGrp="1"/>
          </p:cNvSpPr>
          <p:nvPr>
            <p:ph idx="1"/>
          </p:nvPr>
        </p:nvSpPr>
        <p:spPr/>
        <p:txBody>
          <a:bodyPr/>
          <a:lstStyle/>
          <a:p>
            <a:pPr marL="514350" indent="-514350">
              <a:buFont typeface="+mj-lt"/>
              <a:buAutoNum type="arabicPeriod"/>
            </a:pPr>
            <a:r>
              <a:rPr lang="en-US" b="1"/>
              <a:t>Răspunsul de tipul trece-jos </a:t>
            </a:r>
            <a:r>
              <a:rPr lang="en-US"/>
              <a:t>este caracterizat </a:t>
            </a:r>
            <a:br>
              <a:rPr lang="ro-RO"/>
            </a:br>
            <a:r>
              <a:rPr lang="en-US"/>
              <a:t>printr-o frecvență ω</a:t>
            </a:r>
            <a:r>
              <a:rPr lang="en-US" baseline="-25000"/>
              <a:t>c</a:t>
            </a:r>
            <a:r>
              <a:rPr lang="en-US"/>
              <a:t>, numită </a:t>
            </a:r>
            <a:r>
              <a:rPr lang="en-US" i="1"/>
              <a:t>frecvență de tăiere</a:t>
            </a:r>
            <a:r>
              <a:rPr lang="en-US"/>
              <a:t> </a:t>
            </a:r>
            <a:br>
              <a:rPr lang="ro-RO"/>
            </a:br>
            <a:r>
              <a:rPr lang="en-US"/>
              <a:t>(cutoff frequency), astfel încât |</a:t>
            </a:r>
            <a:r>
              <a:rPr lang="en-US" i="1"/>
              <a:t>H</a:t>
            </a:r>
            <a:r>
              <a:rPr lang="en-US"/>
              <a:t>|=1 pentru ω&lt;ω</a:t>
            </a:r>
            <a:r>
              <a:rPr lang="en-US" baseline="-25000"/>
              <a:t>c</a:t>
            </a:r>
            <a:r>
              <a:rPr lang="en-US"/>
              <a:t> și |</a:t>
            </a:r>
            <a:r>
              <a:rPr lang="en-US" i="1"/>
              <a:t>H</a:t>
            </a:r>
            <a:r>
              <a:rPr lang="en-US"/>
              <a:t>|=0 pentru ω&gt;ω</a:t>
            </a:r>
            <a:r>
              <a:rPr lang="en-US" baseline="-25000"/>
              <a:t>c</a:t>
            </a:r>
            <a:r>
              <a:rPr lang="en-US"/>
              <a:t>, fapt care arată că semnalele de intrare cu frecvență mai mică de ω</a:t>
            </a:r>
            <a:r>
              <a:rPr lang="en-US" baseline="-25000"/>
              <a:t>c</a:t>
            </a:r>
            <a:r>
              <a:rPr lang="en-US"/>
              <a:t> trec prin filtru cu o amplitudine neschimbată, în timp ce semnalele cu ω&gt; ω</a:t>
            </a:r>
            <a:r>
              <a:rPr lang="en-US" baseline="-25000"/>
              <a:t>c</a:t>
            </a:r>
            <a:r>
              <a:rPr lang="en-US"/>
              <a:t> suferă o atenuare completă. O aplicație comună de FTJ o reprezintă eliminarea zgomotului de înaltă frecvență dintr-un semnal.</a:t>
            </a:r>
            <a:endParaRPr lang="ro-RO"/>
          </a:p>
        </p:txBody>
      </p:sp>
      <p:sp>
        <p:nvSpPr>
          <p:cNvPr id="4" name="Date Placeholder 3">
            <a:extLst>
              <a:ext uri="{FF2B5EF4-FFF2-40B4-BE49-F238E27FC236}">
                <a16:creationId xmlns:a16="http://schemas.microsoft.com/office/drawing/2014/main" id="{892617C6-91D9-4DFA-BF84-040F9CDFFA46}"/>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9A320AAB-2420-4EFD-ADAC-22C21A111C5D}"/>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C6668948-E85A-40C6-B514-96BA52A12312}"/>
              </a:ext>
            </a:extLst>
          </p:cNvPr>
          <p:cNvSpPr>
            <a:spLocks noGrp="1"/>
          </p:cNvSpPr>
          <p:nvPr>
            <p:ph type="sldNum" sz="quarter" idx="12"/>
          </p:nvPr>
        </p:nvSpPr>
        <p:spPr/>
        <p:txBody>
          <a:bodyPr/>
          <a:lstStyle/>
          <a:p>
            <a:fld id="{AF5D8DD5-2367-47BF-BE85-0E4DD8564336}" type="slidenum">
              <a:rPr lang="ro-RO" smtClean="0"/>
              <a:t>4</a:t>
            </a:fld>
            <a:endParaRPr lang="ro-RO"/>
          </a:p>
        </p:txBody>
      </p:sp>
      <p:pic>
        <p:nvPicPr>
          <p:cNvPr id="7" name="Picture 6">
            <a:extLst>
              <a:ext uri="{FF2B5EF4-FFF2-40B4-BE49-F238E27FC236}">
                <a16:creationId xmlns:a16="http://schemas.microsoft.com/office/drawing/2014/main" id="{C336EBD6-5DB7-4C90-B168-60C4AE5402BB}"/>
              </a:ext>
            </a:extLst>
          </p:cNvPr>
          <p:cNvPicPr>
            <a:picLocks noChangeAspect="1"/>
          </p:cNvPicPr>
          <p:nvPr/>
        </p:nvPicPr>
        <p:blipFill rotWithShape="1">
          <a:blip r:embed="rId2"/>
          <a:srcRect r="54730" b="15050"/>
          <a:stretch/>
        </p:blipFill>
        <p:spPr>
          <a:xfrm>
            <a:off x="8751570" y="239257"/>
            <a:ext cx="2776923" cy="1941968"/>
          </a:xfrm>
          <a:prstGeom prst="rect">
            <a:avLst/>
          </a:prstGeom>
        </p:spPr>
      </p:pic>
    </p:spTree>
    <p:extLst>
      <p:ext uri="{BB962C8B-B14F-4D97-AF65-F5344CB8AC3E}">
        <p14:creationId xmlns:p14="http://schemas.microsoft.com/office/powerpoint/2010/main" val="115182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1B09-8204-4BD9-BA12-9ADD92540DF8}"/>
              </a:ext>
            </a:extLst>
          </p:cNvPr>
          <p:cNvSpPr>
            <a:spLocks noGrp="1"/>
          </p:cNvSpPr>
          <p:nvPr>
            <p:ph type="title"/>
          </p:nvPr>
        </p:nvSpPr>
        <p:spPr/>
        <p:txBody>
          <a:bodyPr/>
          <a:lstStyle/>
          <a:p>
            <a:r>
              <a:rPr lang="ro-RO"/>
              <a:t>Filtre active</a:t>
            </a:r>
            <a:br>
              <a:rPr lang="ro-RO"/>
            </a:br>
            <a:r>
              <a:rPr lang="ro-RO"/>
              <a:t>Răspunsuri în frecvență uzuale</a:t>
            </a:r>
          </a:p>
        </p:txBody>
      </p:sp>
      <p:sp>
        <p:nvSpPr>
          <p:cNvPr id="3" name="Content Placeholder 2">
            <a:extLst>
              <a:ext uri="{FF2B5EF4-FFF2-40B4-BE49-F238E27FC236}">
                <a16:creationId xmlns:a16="http://schemas.microsoft.com/office/drawing/2014/main" id="{BDFF86A6-9857-4F8A-847A-2B55551B0C86}"/>
              </a:ext>
            </a:extLst>
          </p:cNvPr>
          <p:cNvSpPr>
            <a:spLocks noGrp="1"/>
          </p:cNvSpPr>
          <p:nvPr>
            <p:ph idx="1"/>
          </p:nvPr>
        </p:nvSpPr>
        <p:spPr/>
        <p:txBody>
          <a:bodyPr/>
          <a:lstStyle/>
          <a:p>
            <a:pPr marL="514350" indent="-514350">
              <a:buFont typeface="+mj-lt"/>
              <a:buAutoNum type="arabicPeriod" startAt="2"/>
            </a:pPr>
            <a:r>
              <a:rPr lang="en-US" b="1"/>
              <a:t>Răspunsul de tipul trece-sus </a:t>
            </a:r>
            <a:r>
              <a:rPr lang="en-US"/>
              <a:t>este complementar răspunsului </a:t>
            </a:r>
            <a:r>
              <a:rPr lang="ro-RO"/>
              <a:t>de tipul </a:t>
            </a:r>
            <a:r>
              <a:rPr lang="en-US"/>
              <a:t>trece-jos. Semnalele cu o frecvență mai mare decât frecvența de tăiere ω</a:t>
            </a:r>
            <a:r>
              <a:rPr lang="en-US" baseline="-25000"/>
              <a:t>c</a:t>
            </a:r>
            <a:r>
              <a:rPr lang="en-US"/>
              <a:t> ies din filtrul neatinse, iar semnalele cu ω&lt;ω</a:t>
            </a:r>
            <a:r>
              <a:rPr lang="en-US" baseline="-25000"/>
              <a:t>c</a:t>
            </a:r>
            <a:r>
              <a:rPr lang="en-US"/>
              <a:t> sunt complet blocate.</a:t>
            </a:r>
            <a:endParaRPr lang="ro-RO"/>
          </a:p>
        </p:txBody>
      </p:sp>
      <p:sp>
        <p:nvSpPr>
          <p:cNvPr id="4" name="Date Placeholder 3">
            <a:extLst>
              <a:ext uri="{FF2B5EF4-FFF2-40B4-BE49-F238E27FC236}">
                <a16:creationId xmlns:a16="http://schemas.microsoft.com/office/drawing/2014/main" id="{633C36B2-BF96-478A-ADC1-EEB437DBC568}"/>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6A892800-4C3E-412C-8C84-EBC1FA3BF1C9}"/>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6144C544-10B0-420C-B64E-EE027203D7BD}"/>
              </a:ext>
            </a:extLst>
          </p:cNvPr>
          <p:cNvSpPr>
            <a:spLocks noGrp="1"/>
          </p:cNvSpPr>
          <p:nvPr>
            <p:ph type="sldNum" sz="quarter" idx="12"/>
          </p:nvPr>
        </p:nvSpPr>
        <p:spPr/>
        <p:txBody>
          <a:bodyPr/>
          <a:lstStyle/>
          <a:p>
            <a:fld id="{AF5D8DD5-2367-47BF-BE85-0E4DD8564336}" type="slidenum">
              <a:rPr lang="ro-RO" smtClean="0"/>
              <a:t>5</a:t>
            </a:fld>
            <a:endParaRPr lang="ro-RO"/>
          </a:p>
        </p:txBody>
      </p:sp>
      <p:pic>
        <p:nvPicPr>
          <p:cNvPr id="7" name="Picture 6">
            <a:extLst>
              <a:ext uri="{FF2B5EF4-FFF2-40B4-BE49-F238E27FC236}">
                <a16:creationId xmlns:a16="http://schemas.microsoft.com/office/drawing/2014/main" id="{186A78D0-4DD2-4FE4-95F5-5620F1EFBE92}"/>
              </a:ext>
            </a:extLst>
          </p:cNvPr>
          <p:cNvPicPr>
            <a:picLocks noChangeAspect="1"/>
          </p:cNvPicPr>
          <p:nvPr/>
        </p:nvPicPr>
        <p:blipFill rotWithShape="1">
          <a:blip r:embed="rId2"/>
          <a:srcRect l="51646" b="15279"/>
          <a:stretch/>
        </p:blipFill>
        <p:spPr>
          <a:xfrm>
            <a:off x="4612957" y="3778286"/>
            <a:ext cx="2966085" cy="1936714"/>
          </a:xfrm>
          <a:prstGeom prst="rect">
            <a:avLst/>
          </a:prstGeom>
        </p:spPr>
      </p:pic>
    </p:spTree>
    <p:extLst>
      <p:ext uri="{BB962C8B-B14F-4D97-AF65-F5344CB8AC3E}">
        <p14:creationId xmlns:p14="http://schemas.microsoft.com/office/powerpoint/2010/main" val="22311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1B09-8204-4BD9-BA12-9ADD92540DF8}"/>
              </a:ext>
            </a:extLst>
          </p:cNvPr>
          <p:cNvSpPr>
            <a:spLocks noGrp="1"/>
          </p:cNvSpPr>
          <p:nvPr>
            <p:ph type="title"/>
          </p:nvPr>
        </p:nvSpPr>
        <p:spPr/>
        <p:txBody>
          <a:bodyPr/>
          <a:lstStyle/>
          <a:p>
            <a:r>
              <a:rPr lang="ro-RO"/>
              <a:t>Filtre active</a:t>
            </a:r>
            <a:br>
              <a:rPr lang="ro-RO"/>
            </a:br>
            <a:r>
              <a:rPr lang="ro-RO"/>
              <a:t>Răspunsuri în frecvență uzuale</a:t>
            </a:r>
          </a:p>
        </p:txBody>
      </p:sp>
      <p:sp>
        <p:nvSpPr>
          <p:cNvPr id="3" name="Content Placeholder 2">
            <a:extLst>
              <a:ext uri="{FF2B5EF4-FFF2-40B4-BE49-F238E27FC236}">
                <a16:creationId xmlns:a16="http://schemas.microsoft.com/office/drawing/2014/main" id="{BDFF86A6-9857-4F8A-847A-2B55551B0C86}"/>
              </a:ext>
            </a:extLst>
          </p:cNvPr>
          <p:cNvSpPr>
            <a:spLocks noGrp="1"/>
          </p:cNvSpPr>
          <p:nvPr>
            <p:ph idx="1"/>
          </p:nvPr>
        </p:nvSpPr>
        <p:spPr/>
        <p:txBody>
          <a:bodyPr/>
          <a:lstStyle/>
          <a:p>
            <a:pPr marL="514350" indent="-514350">
              <a:buFont typeface="+mj-lt"/>
              <a:buAutoNum type="arabicPeriod" startAt="3"/>
            </a:pPr>
            <a:r>
              <a:rPr lang="en-US" b="1"/>
              <a:t>Răspunsul de tipul trece-bandă </a:t>
            </a:r>
            <a:r>
              <a:rPr lang="en-US"/>
              <a:t>este caracterizat </a:t>
            </a:r>
            <a:br>
              <a:rPr lang="ro-RO"/>
            </a:br>
            <a:r>
              <a:rPr lang="en-US"/>
              <a:t>printr-o </a:t>
            </a:r>
            <a:r>
              <a:rPr lang="en-US" i="1"/>
              <a:t>bandă de frecvență</a:t>
            </a:r>
            <a:r>
              <a:rPr lang="en-US"/>
              <a:t> ω</a:t>
            </a:r>
            <a:r>
              <a:rPr lang="en-US" baseline="-25000"/>
              <a:t>L</a:t>
            </a:r>
            <a:r>
              <a:rPr lang="en-US"/>
              <a:t>&lt;ω&lt;ω</a:t>
            </a:r>
            <a:r>
              <a:rPr lang="en-US" baseline="-25000"/>
              <a:t>H</a:t>
            </a:r>
            <a:r>
              <a:rPr lang="en-US"/>
              <a:t>, numită </a:t>
            </a:r>
            <a:br>
              <a:rPr lang="ro-RO"/>
            </a:br>
            <a:r>
              <a:rPr lang="en-US"/>
              <a:t>banda de trecere, astfel încât semnalele de intrare din această bandă apar neatenuate, în timp ce semnalele cu ω&lt;ω</a:t>
            </a:r>
            <a:r>
              <a:rPr lang="en-US" baseline="-25000"/>
              <a:t>L</a:t>
            </a:r>
            <a:r>
              <a:rPr lang="en-US"/>
              <a:t> sau ω&gt;ω</a:t>
            </a:r>
            <a:r>
              <a:rPr lang="en-US" baseline="-25000"/>
              <a:t>H</a:t>
            </a:r>
            <a:r>
              <a:rPr lang="en-US"/>
              <a:t> sunt tăiate. Un filtru de tip trece-bandă familiar este circuitul de acord al unui aparat de radio, care permite utilizatorului să selecteze un anumit post și să le blocheze pe toate celelalte.</a:t>
            </a:r>
            <a:endParaRPr lang="ro-RO"/>
          </a:p>
        </p:txBody>
      </p:sp>
      <p:sp>
        <p:nvSpPr>
          <p:cNvPr id="4" name="Date Placeholder 3">
            <a:extLst>
              <a:ext uri="{FF2B5EF4-FFF2-40B4-BE49-F238E27FC236}">
                <a16:creationId xmlns:a16="http://schemas.microsoft.com/office/drawing/2014/main" id="{633C36B2-BF96-478A-ADC1-EEB437DBC568}"/>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6A892800-4C3E-412C-8C84-EBC1FA3BF1C9}"/>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6144C544-10B0-420C-B64E-EE027203D7BD}"/>
              </a:ext>
            </a:extLst>
          </p:cNvPr>
          <p:cNvSpPr>
            <a:spLocks noGrp="1"/>
          </p:cNvSpPr>
          <p:nvPr>
            <p:ph type="sldNum" sz="quarter" idx="12"/>
          </p:nvPr>
        </p:nvSpPr>
        <p:spPr/>
        <p:txBody>
          <a:bodyPr/>
          <a:lstStyle/>
          <a:p>
            <a:fld id="{AF5D8DD5-2367-47BF-BE85-0E4DD8564336}" type="slidenum">
              <a:rPr lang="ro-RO" smtClean="0"/>
              <a:t>6</a:t>
            </a:fld>
            <a:endParaRPr lang="ro-RO"/>
          </a:p>
        </p:txBody>
      </p:sp>
      <p:pic>
        <p:nvPicPr>
          <p:cNvPr id="7" name="Picture 6">
            <a:extLst>
              <a:ext uri="{FF2B5EF4-FFF2-40B4-BE49-F238E27FC236}">
                <a16:creationId xmlns:a16="http://schemas.microsoft.com/office/drawing/2014/main" id="{2C38A2DA-2718-4054-9FB5-EE3A26B26A08}"/>
              </a:ext>
            </a:extLst>
          </p:cNvPr>
          <p:cNvPicPr>
            <a:picLocks noChangeAspect="1"/>
          </p:cNvPicPr>
          <p:nvPr/>
        </p:nvPicPr>
        <p:blipFill rotWithShape="1">
          <a:blip r:embed="rId2"/>
          <a:srcRect b="16119"/>
          <a:stretch/>
        </p:blipFill>
        <p:spPr>
          <a:xfrm>
            <a:off x="8696325" y="325144"/>
            <a:ext cx="3009900" cy="1989432"/>
          </a:xfrm>
          <a:prstGeom prst="rect">
            <a:avLst/>
          </a:prstGeom>
        </p:spPr>
      </p:pic>
    </p:spTree>
    <p:extLst>
      <p:ext uri="{BB962C8B-B14F-4D97-AF65-F5344CB8AC3E}">
        <p14:creationId xmlns:p14="http://schemas.microsoft.com/office/powerpoint/2010/main" val="315421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1B09-8204-4BD9-BA12-9ADD92540DF8}"/>
              </a:ext>
            </a:extLst>
          </p:cNvPr>
          <p:cNvSpPr>
            <a:spLocks noGrp="1"/>
          </p:cNvSpPr>
          <p:nvPr>
            <p:ph type="title"/>
          </p:nvPr>
        </p:nvSpPr>
        <p:spPr/>
        <p:txBody>
          <a:bodyPr/>
          <a:lstStyle/>
          <a:p>
            <a:r>
              <a:rPr lang="ro-RO"/>
              <a:t>Filtre active</a:t>
            </a:r>
            <a:br>
              <a:rPr lang="ro-RO"/>
            </a:br>
            <a:r>
              <a:rPr lang="ro-RO"/>
              <a:t>Răspunsuri în frecvență uzuale</a:t>
            </a:r>
          </a:p>
        </p:txBody>
      </p:sp>
      <p:sp>
        <p:nvSpPr>
          <p:cNvPr id="3" name="Content Placeholder 2">
            <a:extLst>
              <a:ext uri="{FF2B5EF4-FFF2-40B4-BE49-F238E27FC236}">
                <a16:creationId xmlns:a16="http://schemas.microsoft.com/office/drawing/2014/main" id="{BDFF86A6-9857-4F8A-847A-2B55551B0C86}"/>
              </a:ext>
            </a:extLst>
          </p:cNvPr>
          <p:cNvSpPr>
            <a:spLocks noGrp="1"/>
          </p:cNvSpPr>
          <p:nvPr>
            <p:ph idx="1"/>
          </p:nvPr>
        </p:nvSpPr>
        <p:spPr/>
        <p:txBody>
          <a:bodyPr/>
          <a:lstStyle/>
          <a:p>
            <a:pPr marL="514350" indent="-514350">
              <a:buFont typeface="+mj-lt"/>
              <a:buAutoNum type="arabicPeriod" startAt="4"/>
            </a:pPr>
            <a:r>
              <a:rPr lang="en-US" b="1"/>
              <a:t>Răspunsul de tipul oprește-bandă </a:t>
            </a:r>
            <a:r>
              <a:rPr lang="en-US"/>
              <a:t>este </a:t>
            </a:r>
            <a:br>
              <a:rPr lang="ro-RO"/>
            </a:br>
            <a:r>
              <a:rPr lang="en-US"/>
              <a:t>complementar răspunsului trece-bandă, </a:t>
            </a:r>
            <a:br>
              <a:rPr lang="ro-RO"/>
            </a:br>
            <a:r>
              <a:rPr lang="en-US"/>
              <a:t>deoarece blochează componentele de frecvență din </a:t>
            </a:r>
            <a:r>
              <a:rPr lang="en-US" i="1"/>
              <a:t>banda de oprire</a:t>
            </a:r>
            <a:r>
              <a:rPr lang="en-US"/>
              <a:t> ω</a:t>
            </a:r>
            <a:r>
              <a:rPr lang="en-US" baseline="-25000"/>
              <a:t>L</a:t>
            </a:r>
            <a:r>
              <a:rPr lang="en-US"/>
              <a:t>&lt;ω&lt;ω</a:t>
            </a:r>
            <a:r>
              <a:rPr lang="en-US" baseline="-25000"/>
              <a:t>H</a:t>
            </a:r>
            <a:r>
              <a:rPr lang="en-US"/>
              <a:t>, în timp ce le lasă să treacă pe toate celelalte. Când banda de oprire este suficient de îngustă, răspunsul se numește </a:t>
            </a:r>
            <a:r>
              <a:rPr lang="en-US" i="1"/>
              <a:t>notch</a:t>
            </a:r>
            <a:r>
              <a:rPr lang="en-US"/>
              <a:t>. O aplicație de filtre notch constă, în cazul echipamentelor medicale, în eliminarea prelevării nedorite a semnalelor de 50Hz.</a:t>
            </a:r>
            <a:endParaRPr lang="ro-RO"/>
          </a:p>
          <a:p>
            <a:endParaRPr lang="ro-RO"/>
          </a:p>
        </p:txBody>
      </p:sp>
      <p:sp>
        <p:nvSpPr>
          <p:cNvPr id="4" name="Date Placeholder 3">
            <a:extLst>
              <a:ext uri="{FF2B5EF4-FFF2-40B4-BE49-F238E27FC236}">
                <a16:creationId xmlns:a16="http://schemas.microsoft.com/office/drawing/2014/main" id="{633C36B2-BF96-478A-ADC1-EEB437DBC568}"/>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6A892800-4C3E-412C-8C84-EBC1FA3BF1C9}"/>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6144C544-10B0-420C-B64E-EE027203D7BD}"/>
              </a:ext>
            </a:extLst>
          </p:cNvPr>
          <p:cNvSpPr>
            <a:spLocks noGrp="1"/>
          </p:cNvSpPr>
          <p:nvPr>
            <p:ph type="sldNum" sz="quarter" idx="12"/>
          </p:nvPr>
        </p:nvSpPr>
        <p:spPr/>
        <p:txBody>
          <a:bodyPr/>
          <a:lstStyle/>
          <a:p>
            <a:fld id="{AF5D8DD5-2367-47BF-BE85-0E4DD8564336}" type="slidenum">
              <a:rPr lang="ro-RO" smtClean="0"/>
              <a:t>7</a:t>
            </a:fld>
            <a:endParaRPr lang="ro-RO"/>
          </a:p>
        </p:txBody>
      </p:sp>
      <p:pic>
        <p:nvPicPr>
          <p:cNvPr id="7" name="Picture 6">
            <a:extLst>
              <a:ext uri="{FF2B5EF4-FFF2-40B4-BE49-F238E27FC236}">
                <a16:creationId xmlns:a16="http://schemas.microsoft.com/office/drawing/2014/main" id="{1D3ECCDA-E68C-49A5-9C95-BE0AEC381A90}"/>
              </a:ext>
            </a:extLst>
          </p:cNvPr>
          <p:cNvPicPr>
            <a:picLocks noChangeAspect="1"/>
          </p:cNvPicPr>
          <p:nvPr/>
        </p:nvPicPr>
        <p:blipFill rotWithShape="1">
          <a:blip r:embed="rId2"/>
          <a:srcRect b="19020"/>
          <a:stretch/>
        </p:blipFill>
        <p:spPr>
          <a:xfrm>
            <a:off x="8782050" y="278778"/>
            <a:ext cx="3000375" cy="1835772"/>
          </a:xfrm>
          <a:prstGeom prst="rect">
            <a:avLst/>
          </a:prstGeom>
        </p:spPr>
      </p:pic>
    </p:spTree>
    <p:extLst>
      <p:ext uri="{BB962C8B-B14F-4D97-AF65-F5344CB8AC3E}">
        <p14:creationId xmlns:p14="http://schemas.microsoft.com/office/powerpoint/2010/main" val="277273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1B09-8204-4BD9-BA12-9ADD92540DF8}"/>
              </a:ext>
            </a:extLst>
          </p:cNvPr>
          <p:cNvSpPr>
            <a:spLocks noGrp="1"/>
          </p:cNvSpPr>
          <p:nvPr>
            <p:ph type="title"/>
          </p:nvPr>
        </p:nvSpPr>
        <p:spPr/>
        <p:txBody>
          <a:bodyPr/>
          <a:lstStyle/>
          <a:p>
            <a:r>
              <a:rPr lang="ro-RO"/>
              <a:t>Filtre active</a:t>
            </a:r>
            <a:br>
              <a:rPr lang="ro-RO"/>
            </a:br>
            <a:r>
              <a:rPr lang="ro-RO"/>
              <a:t>Răspunsuri în frecvență uzuale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FF86A6-9857-4F8A-847A-2B55551B0C86}"/>
                  </a:ext>
                </a:extLst>
              </p:cNvPr>
              <p:cNvSpPr>
                <a:spLocks noGrp="1"/>
              </p:cNvSpPr>
              <p:nvPr>
                <p:ph idx="1"/>
              </p:nvPr>
            </p:nvSpPr>
            <p:spPr/>
            <p:txBody>
              <a:bodyPr/>
              <a:lstStyle/>
              <a:p>
                <a:pPr marL="514350" indent="-514350">
                  <a:buFont typeface="+mj-lt"/>
                  <a:buAutoNum type="arabicPeriod" startAt="5"/>
                </a:pPr>
                <a:r>
                  <a:rPr lang="en-US" b="1"/>
                  <a:t>Răspunsul de tipul trece-tot </a:t>
                </a:r>
                <a:r>
                  <a:rPr lang="en-US"/>
                  <a:t>se caracterizează </a:t>
                </a:r>
                <a:br>
                  <a:rPr lang="ro-RO"/>
                </a:br>
                <a:r>
                  <a:rPr lang="en-US"/>
                  <a:t>prin |H|=1 indiferent de frecvență și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a:t>H=−t</a:t>
                </a:r>
                <a:r>
                  <a:rPr lang="en-US" baseline="-25000"/>
                  <a:t>0</a:t>
                </a:r>
                <a:r>
                  <a:rPr lang="en-US"/>
                  <a:t>ω, </a:t>
                </a:r>
                <a:br>
                  <a:rPr lang="ro-RO"/>
                </a:br>
                <a:r>
                  <a:rPr lang="en-US"/>
                  <a:t>unde </a:t>
                </a:r>
                <a:r>
                  <a:rPr lang="en-US" i="1"/>
                  <a:t>t</a:t>
                </a:r>
                <a:r>
                  <a:rPr lang="en-US" baseline="-25000"/>
                  <a:t>0</a:t>
                </a:r>
                <a:r>
                  <a:rPr lang="en-US"/>
                  <a:t> este o constantă de proporționalitate adecvată, exprimată în secunde. Acest filtru lasă să treacă un semnal fără a-i afecta amplitudinea, dar îl întârzie proporțional cu frecvența sa ω. Din motive evidente, toate filtrele de trecere sunt denumite și </a:t>
                </a:r>
                <a:r>
                  <a:rPr lang="en-US" i="1"/>
                  <a:t>filtre de întârziere</a:t>
                </a:r>
                <a:r>
                  <a:rPr lang="en-US"/>
                  <a:t>. Egalizoarele de întârziere și rețelele </a:t>
                </a:r>
                <a:br>
                  <a:rPr lang="ro-RO"/>
                </a:br>
                <a:r>
                  <a:rPr lang="en-US"/>
                  <a:t>de defazare cu 90</a:t>
                </a:r>
                <a:r>
                  <a:rPr lang="en-US">
                    <a:sym typeface="Symbol" panose="05050102010706020507" pitchFamily="18" charset="2"/>
                  </a:rPr>
                  <a:t></a:t>
                </a:r>
                <a:r>
                  <a:rPr lang="en-US"/>
                  <a:t> și de bandă largă sunt </a:t>
                </a:r>
                <a:br>
                  <a:rPr lang="ro-RO"/>
                </a:br>
                <a:r>
                  <a:rPr lang="en-US"/>
                  <a:t>exemple de filtre trece-tot.</a:t>
                </a:r>
                <a:endParaRPr lang="ro-RO"/>
              </a:p>
            </p:txBody>
          </p:sp>
        </mc:Choice>
        <mc:Fallback xmlns="">
          <p:sp>
            <p:nvSpPr>
              <p:cNvPr id="3" name="Content Placeholder 2">
                <a:extLst>
                  <a:ext uri="{FF2B5EF4-FFF2-40B4-BE49-F238E27FC236}">
                    <a16:creationId xmlns:a16="http://schemas.microsoft.com/office/drawing/2014/main" id="{BDFF86A6-9857-4F8A-847A-2B55551B0C86}"/>
                  </a:ext>
                </a:extLst>
              </p:cNvPr>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ro-RO">
                    <a:noFill/>
                  </a:rPr>
                  <a:t> </a:t>
                </a:r>
              </a:p>
            </p:txBody>
          </p:sp>
        </mc:Fallback>
      </mc:AlternateContent>
      <p:sp>
        <p:nvSpPr>
          <p:cNvPr id="4" name="Date Placeholder 3">
            <a:extLst>
              <a:ext uri="{FF2B5EF4-FFF2-40B4-BE49-F238E27FC236}">
                <a16:creationId xmlns:a16="http://schemas.microsoft.com/office/drawing/2014/main" id="{633C36B2-BF96-478A-ADC1-EEB437DBC568}"/>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6A892800-4C3E-412C-8C84-EBC1FA3BF1C9}"/>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6144C544-10B0-420C-B64E-EE027203D7BD}"/>
              </a:ext>
            </a:extLst>
          </p:cNvPr>
          <p:cNvSpPr>
            <a:spLocks noGrp="1"/>
          </p:cNvSpPr>
          <p:nvPr>
            <p:ph type="sldNum" sz="quarter" idx="12"/>
          </p:nvPr>
        </p:nvSpPr>
        <p:spPr/>
        <p:txBody>
          <a:bodyPr/>
          <a:lstStyle/>
          <a:p>
            <a:fld id="{AF5D8DD5-2367-47BF-BE85-0E4DD8564336}" type="slidenum">
              <a:rPr lang="ro-RO" smtClean="0"/>
              <a:t>8</a:t>
            </a:fld>
            <a:endParaRPr lang="ro-RO"/>
          </a:p>
        </p:txBody>
      </p:sp>
      <p:pic>
        <p:nvPicPr>
          <p:cNvPr id="7" name="Picture 6">
            <a:extLst>
              <a:ext uri="{FF2B5EF4-FFF2-40B4-BE49-F238E27FC236}">
                <a16:creationId xmlns:a16="http://schemas.microsoft.com/office/drawing/2014/main" id="{A20142A2-CD03-4327-B016-7DFA544AFE29}"/>
              </a:ext>
            </a:extLst>
          </p:cNvPr>
          <p:cNvPicPr>
            <a:picLocks noChangeAspect="1"/>
          </p:cNvPicPr>
          <p:nvPr/>
        </p:nvPicPr>
        <p:blipFill rotWithShape="1">
          <a:blip r:embed="rId3"/>
          <a:srcRect r="51823" b="17817"/>
          <a:stretch/>
        </p:blipFill>
        <p:spPr>
          <a:xfrm>
            <a:off x="8776335" y="681037"/>
            <a:ext cx="2955222" cy="1643874"/>
          </a:xfrm>
          <a:prstGeom prst="rect">
            <a:avLst/>
          </a:prstGeom>
        </p:spPr>
      </p:pic>
      <p:pic>
        <p:nvPicPr>
          <p:cNvPr id="8" name="Picture 7">
            <a:extLst>
              <a:ext uri="{FF2B5EF4-FFF2-40B4-BE49-F238E27FC236}">
                <a16:creationId xmlns:a16="http://schemas.microsoft.com/office/drawing/2014/main" id="{2B4DB5A7-15E3-46FE-A6DA-2B35A0666C4F}"/>
              </a:ext>
            </a:extLst>
          </p:cNvPr>
          <p:cNvPicPr>
            <a:picLocks noChangeAspect="1"/>
          </p:cNvPicPr>
          <p:nvPr/>
        </p:nvPicPr>
        <p:blipFill rotWithShape="1">
          <a:blip r:embed="rId3"/>
          <a:srcRect l="51823" b="17817"/>
          <a:stretch/>
        </p:blipFill>
        <p:spPr>
          <a:xfrm>
            <a:off x="8776335" y="4533089"/>
            <a:ext cx="2955223" cy="1643874"/>
          </a:xfrm>
          <a:prstGeom prst="rect">
            <a:avLst/>
          </a:prstGeom>
        </p:spPr>
      </p:pic>
    </p:spTree>
    <p:extLst>
      <p:ext uri="{BB962C8B-B14F-4D97-AF65-F5344CB8AC3E}">
        <p14:creationId xmlns:p14="http://schemas.microsoft.com/office/powerpoint/2010/main" val="221875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31059-6B58-4EA2-ADB2-CC429F14264C}"/>
              </a:ext>
            </a:extLst>
          </p:cNvPr>
          <p:cNvSpPr>
            <a:spLocks noGrp="1"/>
          </p:cNvSpPr>
          <p:nvPr>
            <p:ph type="title"/>
          </p:nvPr>
        </p:nvSpPr>
        <p:spPr/>
        <p:txBody>
          <a:bodyPr/>
          <a:lstStyle/>
          <a:p>
            <a:r>
              <a:rPr lang="ro-RO"/>
              <a:t>Filtre active</a:t>
            </a:r>
            <a:br>
              <a:rPr lang="ro-RO"/>
            </a:br>
            <a:r>
              <a:rPr lang="ro-RO"/>
              <a:t>Efectul filtrării</a:t>
            </a:r>
          </a:p>
        </p:txBody>
      </p:sp>
      <p:sp>
        <p:nvSpPr>
          <p:cNvPr id="3" name="Content Placeholder 2">
            <a:extLst>
              <a:ext uri="{FF2B5EF4-FFF2-40B4-BE49-F238E27FC236}">
                <a16:creationId xmlns:a16="http://schemas.microsoft.com/office/drawing/2014/main" id="{C399DCDC-83FE-498C-8AF1-1F98AAF8BCA8}"/>
              </a:ext>
            </a:extLst>
          </p:cNvPr>
          <p:cNvSpPr>
            <a:spLocks noGrp="1"/>
          </p:cNvSpPr>
          <p:nvPr>
            <p:ph idx="1"/>
          </p:nvPr>
        </p:nvSpPr>
        <p:spPr/>
        <p:txBody>
          <a:bodyPr/>
          <a:lstStyle/>
          <a:p>
            <a:r>
              <a:rPr lang="ro-RO"/>
              <a:t>în domeniul frecvență (stânga)</a:t>
            </a:r>
          </a:p>
          <a:p>
            <a:r>
              <a:rPr lang="ro-RO"/>
              <a:t>în domeniul timp (dreapta)</a:t>
            </a:r>
          </a:p>
          <a:p>
            <a:r>
              <a:rPr lang="ro-RO"/>
              <a:t>Se urmărește efectul filtrării</a:t>
            </a:r>
            <a:br>
              <a:rPr lang="ro-RO"/>
            </a:br>
            <a:r>
              <a:rPr lang="ro-RO"/>
              <a:t>asupra semnalului</a:t>
            </a:r>
          </a:p>
          <a:p>
            <a:endParaRPr lang="ro-RO"/>
          </a:p>
          <a:p>
            <a:r>
              <a:rPr lang="ro-RO"/>
              <a:t>După FTJ rezultă semnalul</a:t>
            </a:r>
          </a:p>
        </p:txBody>
      </p:sp>
      <p:sp>
        <p:nvSpPr>
          <p:cNvPr id="4" name="Date Placeholder 3">
            <a:extLst>
              <a:ext uri="{FF2B5EF4-FFF2-40B4-BE49-F238E27FC236}">
                <a16:creationId xmlns:a16="http://schemas.microsoft.com/office/drawing/2014/main" id="{BC3FD773-D7FB-4711-AD50-90AFD0DD281D}"/>
              </a:ext>
            </a:extLst>
          </p:cNvPr>
          <p:cNvSpPr>
            <a:spLocks noGrp="1"/>
          </p:cNvSpPr>
          <p:nvPr>
            <p:ph type="dt" sz="half" idx="10"/>
          </p:nvPr>
        </p:nvSpPr>
        <p:spPr/>
        <p:txBody>
          <a:bodyPr/>
          <a:lstStyle/>
          <a:p>
            <a:fld id="{0D7C4F72-F443-44F3-9E4D-901146B3D74F}" type="datetime1">
              <a:rPr lang="ro-RO" smtClean="0"/>
              <a:t>29.04.2020</a:t>
            </a:fld>
            <a:endParaRPr lang="ro-RO"/>
          </a:p>
        </p:txBody>
      </p:sp>
      <p:sp>
        <p:nvSpPr>
          <p:cNvPr id="5" name="Footer Placeholder 4">
            <a:extLst>
              <a:ext uri="{FF2B5EF4-FFF2-40B4-BE49-F238E27FC236}">
                <a16:creationId xmlns:a16="http://schemas.microsoft.com/office/drawing/2014/main" id="{1773711A-0D87-4223-AD36-EE402349D866}"/>
              </a:ext>
            </a:extLst>
          </p:cNvPr>
          <p:cNvSpPr>
            <a:spLocks noGrp="1"/>
          </p:cNvSpPr>
          <p:nvPr>
            <p:ph type="ftr" sz="quarter" idx="11"/>
          </p:nvPr>
        </p:nvSpPr>
        <p:spPr/>
        <p:txBody>
          <a:bodyPr/>
          <a:lstStyle/>
          <a:p>
            <a:r>
              <a:rPr lang="ro-RO"/>
              <a:t>EA - cursul 7 - online</a:t>
            </a:r>
          </a:p>
        </p:txBody>
      </p:sp>
      <p:sp>
        <p:nvSpPr>
          <p:cNvPr id="6" name="Slide Number Placeholder 5">
            <a:extLst>
              <a:ext uri="{FF2B5EF4-FFF2-40B4-BE49-F238E27FC236}">
                <a16:creationId xmlns:a16="http://schemas.microsoft.com/office/drawing/2014/main" id="{F85CA5DA-6307-42B2-9D75-D410343B511D}"/>
              </a:ext>
            </a:extLst>
          </p:cNvPr>
          <p:cNvSpPr>
            <a:spLocks noGrp="1"/>
          </p:cNvSpPr>
          <p:nvPr>
            <p:ph type="sldNum" sz="quarter" idx="12"/>
          </p:nvPr>
        </p:nvSpPr>
        <p:spPr/>
        <p:txBody>
          <a:bodyPr/>
          <a:lstStyle/>
          <a:p>
            <a:fld id="{AF5D8DD5-2367-47BF-BE85-0E4DD8564336}" type="slidenum">
              <a:rPr lang="ro-RO" smtClean="0"/>
              <a:t>9</a:t>
            </a:fld>
            <a:endParaRPr lang="ro-RO"/>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BA31199-04AC-4585-918F-3CB44C8E45EC}"/>
                  </a:ext>
                </a:extLst>
              </p:cNvPr>
              <p:cNvSpPr/>
              <p:nvPr/>
            </p:nvSpPr>
            <p:spPr>
              <a:xfrm>
                <a:off x="319311" y="3816628"/>
                <a:ext cx="530497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𝐼</m:t>
                          </m:r>
                        </m:sub>
                      </m:sSub>
                      <m:d>
                        <m:dPr>
                          <m:ctrlPr>
                            <a:rPr lang="ro-RO" i="1">
                              <a:latin typeface="Cambria Math" panose="02040503050406030204" pitchFamily="18" charset="0"/>
                            </a:rPr>
                          </m:ctrlPr>
                        </m:dPr>
                        <m:e>
                          <m:r>
                            <a:rPr lang="ro-RO" i="1">
                              <a:latin typeface="Cambria Math" panose="02040503050406030204" pitchFamily="18" charset="0"/>
                            </a:rPr>
                            <m:t>𝑡</m:t>
                          </m:r>
                        </m:e>
                      </m:d>
                      <m:r>
                        <a:rPr lang="ro-RO" i="0">
                          <a:latin typeface="Cambria Math" panose="02040503050406030204" pitchFamily="18" charset="0"/>
                        </a:rPr>
                        <m:t>=0,8</m:t>
                      </m:r>
                      <m:r>
                        <a:rPr lang="ro-RO" i="1">
                          <a:latin typeface="Cambria Math" panose="02040503050406030204" pitchFamily="18" charset="0"/>
                        </a:rPr>
                        <m:t>𝑠𝑖𝑛</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1">
                          <a:latin typeface="Cambria Math" panose="02040503050406030204" pitchFamily="18" charset="0"/>
                        </a:rPr>
                        <m:t>𝑡</m:t>
                      </m:r>
                      <m:r>
                        <a:rPr lang="ro-RO" i="0">
                          <a:latin typeface="Cambria Math" panose="02040503050406030204" pitchFamily="18" charset="0"/>
                        </a:rPr>
                        <m:t>+0,5</m:t>
                      </m:r>
                      <m:r>
                        <a:rPr lang="ro-RO" i="1">
                          <a:latin typeface="Cambria Math" panose="02040503050406030204" pitchFamily="18" charset="0"/>
                        </a:rPr>
                        <m:t>𝑠𝑖𝑛</m:t>
                      </m:r>
                      <m:r>
                        <a:rPr lang="ro-RO" i="0">
                          <a:latin typeface="Cambria Math" panose="02040503050406030204" pitchFamily="18" charset="0"/>
                        </a:rPr>
                        <m:t>4</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1">
                          <a:latin typeface="Cambria Math" panose="02040503050406030204" pitchFamily="18" charset="0"/>
                        </a:rPr>
                        <m:t>𝑡</m:t>
                      </m:r>
                      <m:r>
                        <a:rPr lang="ro-RO" i="0">
                          <a:latin typeface="Cambria Math" panose="02040503050406030204" pitchFamily="18" charset="0"/>
                        </a:rPr>
                        <m:t>+0,2</m:t>
                      </m:r>
                      <m:r>
                        <a:rPr lang="ro-RO" i="1">
                          <a:latin typeface="Cambria Math" panose="02040503050406030204" pitchFamily="18" charset="0"/>
                        </a:rPr>
                        <m:t>𝑠𝑖𝑛</m:t>
                      </m:r>
                      <m:r>
                        <a:rPr lang="ro-RO" i="0">
                          <a:latin typeface="Cambria Math" panose="02040503050406030204" pitchFamily="18" charset="0"/>
                        </a:rPr>
                        <m:t>16</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1">
                          <a:latin typeface="Cambria Math" panose="02040503050406030204" pitchFamily="18" charset="0"/>
                        </a:rPr>
                        <m:t>𝑡</m:t>
                      </m:r>
                      <m:r>
                        <a:rPr lang="ro-RO" i="0">
                          <a:latin typeface="Cambria Math" panose="02040503050406030204" pitchFamily="18" charset="0"/>
                        </a:rPr>
                        <m:t> </m:t>
                      </m:r>
                      <m:d>
                        <m:dPr>
                          <m:begChr m:val="["/>
                          <m:endChr m:val="]"/>
                          <m:ctrlPr>
                            <a:rPr lang="ro-RO" i="1">
                              <a:latin typeface="Cambria Math" panose="02040503050406030204" pitchFamily="18" charset="0"/>
                            </a:rPr>
                          </m:ctrlPr>
                        </m:dPr>
                        <m:e>
                          <m:r>
                            <a:rPr lang="ro-RO" i="1">
                              <a:latin typeface="Cambria Math" panose="02040503050406030204" pitchFamily="18" charset="0"/>
                            </a:rPr>
                            <m:t>𝑉</m:t>
                          </m:r>
                        </m:e>
                      </m:d>
                    </m:oMath>
                  </m:oMathPara>
                </a14:m>
                <a:endParaRPr lang="ro-RO"/>
              </a:p>
            </p:txBody>
          </p:sp>
        </mc:Choice>
        <mc:Fallback xmlns="">
          <p:sp>
            <p:nvSpPr>
              <p:cNvPr id="7" name="Rectangle 6">
                <a:extLst>
                  <a:ext uri="{FF2B5EF4-FFF2-40B4-BE49-F238E27FC236}">
                    <a16:creationId xmlns:a16="http://schemas.microsoft.com/office/drawing/2014/main" id="{EBA31199-04AC-4585-918F-3CB44C8E45EC}"/>
                  </a:ext>
                </a:extLst>
              </p:cNvPr>
              <p:cNvSpPr>
                <a:spLocks noRot="1" noChangeAspect="1" noMove="1" noResize="1" noEditPoints="1" noAdjustHandles="1" noChangeArrowheads="1" noChangeShapeType="1" noTextEdit="1"/>
              </p:cNvSpPr>
              <p:nvPr/>
            </p:nvSpPr>
            <p:spPr>
              <a:xfrm>
                <a:off x="319311" y="3816628"/>
                <a:ext cx="5304977" cy="369332"/>
              </a:xfrm>
              <a:prstGeom prst="rect">
                <a:avLst/>
              </a:prstGeom>
              <a:blipFill>
                <a:blip r:embed="rId2"/>
                <a:stretch>
                  <a:fillRect/>
                </a:stretch>
              </a:blipFill>
            </p:spPr>
            <p:txBody>
              <a:bodyPr/>
              <a:lstStyle/>
              <a:p>
                <a:r>
                  <a:rPr lang="ro-RO">
                    <a:noFill/>
                  </a:rPr>
                  <a:t> </a:t>
                </a:r>
              </a:p>
            </p:txBody>
          </p:sp>
        </mc:Fallback>
      </mc:AlternateContent>
      <p:pic>
        <p:nvPicPr>
          <p:cNvPr id="8" name="Picture 7">
            <a:extLst>
              <a:ext uri="{FF2B5EF4-FFF2-40B4-BE49-F238E27FC236}">
                <a16:creationId xmlns:a16="http://schemas.microsoft.com/office/drawing/2014/main" id="{977CFA8B-0D50-4018-A8D3-3223F7D8D4B1}"/>
              </a:ext>
            </a:extLst>
          </p:cNvPr>
          <p:cNvPicPr>
            <a:picLocks noChangeAspect="1"/>
          </p:cNvPicPr>
          <p:nvPr/>
        </p:nvPicPr>
        <p:blipFill>
          <a:blip r:embed="rId3"/>
          <a:stretch>
            <a:fillRect/>
          </a:stretch>
        </p:blipFill>
        <p:spPr>
          <a:xfrm>
            <a:off x="5976714" y="225901"/>
            <a:ext cx="5567363" cy="6040755"/>
          </a:xfrm>
          <a:prstGeom prst="rect">
            <a:avLst/>
          </a:prstGeom>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5A02BAB2-E859-4F2A-A18A-610C84BE135E}"/>
                  </a:ext>
                </a:extLst>
              </p:cNvPr>
              <p:cNvSpPr/>
              <p:nvPr/>
            </p:nvSpPr>
            <p:spPr>
              <a:xfrm>
                <a:off x="319311" y="4812129"/>
                <a:ext cx="383303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ro-RO" i="1">
                              <a:latin typeface="Cambria Math" panose="02040503050406030204" pitchFamily="18" charset="0"/>
                            </a:rPr>
                          </m:ctrlPr>
                        </m:sSubPr>
                        <m:e>
                          <m:r>
                            <a:rPr lang="ro-RO" i="1">
                              <a:latin typeface="Cambria Math" panose="02040503050406030204" pitchFamily="18" charset="0"/>
                            </a:rPr>
                            <m:t>𝑣</m:t>
                          </m:r>
                        </m:e>
                        <m:sub>
                          <m:r>
                            <a:rPr lang="ro-RO" i="1">
                              <a:latin typeface="Cambria Math" panose="02040503050406030204" pitchFamily="18" charset="0"/>
                            </a:rPr>
                            <m:t>𝑂</m:t>
                          </m:r>
                        </m:sub>
                      </m:sSub>
                      <m:d>
                        <m:dPr>
                          <m:ctrlPr>
                            <a:rPr lang="ro-RO" i="1">
                              <a:latin typeface="Cambria Math" panose="02040503050406030204" pitchFamily="18" charset="0"/>
                            </a:rPr>
                          </m:ctrlPr>
                        </m:dPr>
                        <m:e>
                          <m:r>
                            <a:rPr lang="ro-RO" i="1">
                              <a:latin typeface="Cambria Math" panose="02040503050406030204" pitchFamily="18" charset="0"/>
                            </a:rPr>
                            <m:t>𝑡</m:t>
                          </m:r>
                        </m:e>
                      </m:d>
                      <m:r>
                        <a:rPr lang="ro-RO" i="0">
                          <a:latin typeface="Cambria Math" panose="02040503050406030204" pitchFamily="18" charset="0"/>
                        </a:rPr>
                        <m:t>=0,8</m:t>
                      </m:r>
                      <m:r>
                        <a:rPr lang="ro-RO" i="1">
                          <a:latin typeface="Cambria Math" panose="02040503050406030204" pitchFamily="18" charset="0"/>
                        </a:rPr>
                        <m:t>𝑠𝑖𝑛</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1">
                          <a:latin typeface="Cambria Math" panose="02040503050406030204" pitchFamily="18" charset="0"/>
                        </a:rPr>
                        <m:t>𝑡</m:t>
                      </m:r>
                      <m:r>
                        <a:rPr lang="ro-RO" i="0">
                          <a:latin typeface="Cambria Math" panose="02040503050406030204" pitchFamily="18" charset="0"/>
                        </a:rPr>
                        <m:t>+0,5</m:t>
                      </m:r>
                      <m:r>
                        <a:rPr lang="ro-RO" i="1">
                          <a:latin typeface="Cambria Math" panose="02040503050406030204" pitchFamily="18" charset="0"/>
                        </a:rPr>
                        <m:t>𝑠𝑖𝑛</m:t>
                      </m:r>
                      <m:r>
                        <a:rPr lang="ro-RO" i="0">
                          <a:latin typeface="Cambria Math" panose="02040503050406030204" pitchFamily="18" charset="0"/>
                        </a:rPr>
                        <m:t>4</m:t>
                      </m:r>
                      <m:sSub>
                        <m:sSubPr>
                          <m:ctrlPr>
                            <a:rPr lang="ro-RO" i="1">
                              <a:latin typeface="Cambria Math" panose="02040503050406030204" pitchFamily="18" charset="0"/>
                            </a:rPr>
                          </m:ctrlPr>
                        </m:sSubPr>
                        <m:e>
                          <m:r>
                            <a:rPr lang="ro-RO" i="1">
                              <a:latin typeface="Cambria Math" panose="02040503050406030204" pitchFamily="18" charset="0"/>
                            </a:rPr>
                            <m:t>𝜔</m:t>
                          </m:r>
                        </m:e>
                        <m:sub>
                          <m:r>
                            <a:rPr lang="ro-RO" i="0">
                              <a:latin typeface="Cambria Math" panose="02040503050406030204" pitchFamily="18" charset="0"/>
                            </a:rPr>
                            <m:t>0</m:t>
                          </m:r>
                        </m:sub>
                      </m:sSub>
                      <m:r>
                        <a:rPr lang="ro-RO" i="1">
                          <a:latin typeface="Cambria Math" panose="02040503050406030204" pitchFamily="18" charset="0"/>
                        </a:rPr>
                        <m:t>𝑡</m:t>
                      </m:r>
                      <m:r>
                        <a:rPr lang="ro-RO" i="0">
                          <a:latin typeface="Cambria Math" panose="02040503050406030204" pitchFamily="18" charset="0"/>
                        </a:rPr>
                        <m:t> </m:t>
                      </m:r>
                      <m:d>
                        <m:dPr>
                          <m:begChr m:val="["/>
                          <m:endChr m:val="]"/>
                          <m:ctrlPr>
                            <a:rPr lang="ro-RO" i="1">
                              <a:latin typeface="Cambria Math" panose="02040503050406030204" pitchFamily="18" charset="0"/>
                            </a:rPr>
                          </m:ctrlPr>
                        </m:dPr>
                        <m:e>
                          <m:r>
                            <a:rPr lang="ro-RO" i="1">
                              <a:latin typeface="Cambria Math" panose="02040503050406030204" pitchFamily="18" charset="0"/>
                            </a:rPr>
                            <m:t>𝑉</m:t>
                          </m:r>
                        </m:e>
                      </m:d>
                    </m:oMath>
                  </m:oMathPara>
                </a14:m>
                <a:endParaRPr lang="ro-RO"/>
              </a:p>
            </p:txBody>
          </p:sp>
        </mc:Choice>
        <mc:Fallback xmlns="">
          <p:sp>
            <p:nvSpPr>
              <p:cNvPr id="9" name="Rectangle 8">
                <a:extLst>
                  <a:ext uri="{FF2B5EF4-FFF2-40B4-BE49-F238E27FC236}">
                    <a16:creationId xmlns:a16="http://schemas.microsoft.com/office/drawing/2014/main" id="{5A02BAB2-E859-4F2A-A18A-610C84BE135E}"/>
                  </a:ext>
                </a:extLst>
              </p:cNvPr>
              <p:cNvSpPr>
                <a:spLocks noRot="1" noChangeAspect="1" noMove="1" noResize="1" noEditPoints="1" noAdjustHandles="1" noChangeArrowheads="1" noChangeShapeType="1" noTextEdit="1"/>
              </p:cNvSpPr>
              <p:nvPr/>
            </p:nvSpPr>
            <p:spPr>
              <a:xfrm>
                <a:off x="319311" y="4812129"/>
                <a:ext cx="3833036" cy="369332"/>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284537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3366</Words>
  <Application>Microsoft Office PowerPoint</Application>
  <PresentationFormat>Widescreen</PresentationFormat>
  <Paragraphs>441</Paragraphs>
  <Slides>37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Calibri</vt:lpstr>
      <vt:lpstr>Calibri Light</vt:lpstr>
      <vt:lpstr>Cambria Math</vt:lpstr>
      <vt:lpstr>MTSY</vt:lpstr>
      <vt:lpstr>RMTMI</vt:lpstr>
      <vt:lpstr>Times New Roman</vt:lpstr>
      <vt:lpstr>Times-Italic</vt:lpstr>
      <vt:lpstr>Times-Roman</vt:lpstr>
      <vt:lpstr>UT Sans</vt:lpstr>
      <vt:lpstr>Office Theme</vt:lpstr>
      <vt:lpstr>ELECTRONICĂ ANALOGICĂ</vt:lpstr>
      <vt:lpstr>Filtre active Definiția unui filtru</vt:lpstr>
      <vt:lpstr>Filtre active Clasificare</vt:lpstr>
      <vt:lpstr>Filtre active Răspunsuri în frecvență uzuale</vt:lpstr>
      <vt:lpstr>Filtre active Răspunsuri în frecvență uzuale</vt:lpstr>
      <vt:lpstr>Filtre active Răspunsuri în frecvență uzuale</vt:lpstr>
      <vt:lpstr>Filtre active Răspunsuri în frecvență uzuale</vt:lpstr>
      <vt:lpstr>Filtre active Răspunsuri în frecvență uzuale</vt:lpstr>
      <vt:lpstr>Filtre active Efectul filtrării</vt:lpstr>
      <vt:lpstr>Filtre active</vt:lpstr>
      <vt:lpstr>Filtre active</vt:lpstr>
      <vt:lpstr>Filtre active</vt:lpstr>
      <vt:lpstr>Filtre active</vt:lpstr>
      <vt:lpstr>Filtre active Funcția de transfer</vt:lpstr>
      <vt:lpstr>Filtre active Funcția de transfer</vt:lpstr>
      <vt:lpstr>Filtre active Funcția de transfer</vt:lpstr>
      <vt:lpstr>Filtre active Observație</vt:lpstr>
      <vt:lpstr>Filtre active</vt:lpstr>
      <vt:lpstr>Filtre active Circuitul de diferențiere</vt:lpstr>
      <vt:lpstr>Filtre active Circuitul de diferențiere</vt:lpstr>
      <vt:lpstr>Filtre active Circuitul de integrare</vt:lpstr>
      <vt:lpstr>Filtre active Circuitul de integrare</vt:lpstr>
      <vt:lpstr>Filtre active FTJ cu amplificare</vt:lpstr>
      <vt:lpstr>Filtre active FTJ cu amplificare</vt:lpstr>
      <vt:lpstr>Filtre active FTJ cu amplificare</vt:lpstr>
      <vt:lpstr>Filtre active FTS cu amplificare</vt:lpstr>
      <vt:lpstr>Filtre active FTB de bandă largă</vt:lpstr>
      <vt:lpstr>Filtre active Filtrul trece-tot</vt:lpstr>
      <vt:lpstr>Filtre active Filtrul trece-tot</vt:lpstr>
      <vt:lpstr>Filtre active. Probleme P1</vt:lpstr>
      <vt:lpstr>Filtre active. Probleme P1. Rezolvare</vt:lpstr>
      <vt:lpstr>Filtre active. Probleme P1. Rezolvare</vt:lpstr>
      <vt:lpstr>Filtre active. Probleme P1. Rezolvare</vt:lpstr>
      <vt:lpstr>Filtre active. Probleme P1. Rezolvare</vt:lpstr>
      <vt:lpstr>Filtre active. Probleme P1. Rezolvare</vt:lpstr>
      <vt:lpstr>Anexe A1. Valori standard de rezistențe</vt:lpstr>
      <vt:lpstr>Anexe A2. Numere complexe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 CIA</dc:title>
  <dc:creator>geoic@yahoo.com</dc:creator>
  <cp:lastModifiedBy>geoic@yahoo.com</cp:lastModifiedBy>
  <cp:revision>177</cp:revision>
  <dcterms:created xsi:type="dcterms:W3CDTF">2020-03-31T16:50:34Z</dcterms:created>
  <dcterms:modified xsi:type="dcterms:W3CDTF">2020-04-29T14:25:58Z</dcterms:modified>
</cp:coreProperties>
</file>