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9"/>
  </p:notesMasterIdLst>
  <p:sldIdLst>
    <p:sldId id="256" r:id="rId2"/>
    <p:sldId id="305" r:id="rId3"/>
    <p:sldId id="306" r:id="rId4"/>
    <p:sldId id="309" r:id="rId5"/>
    <p:sldId id="310" r:id="rId6"/>
    <p:sldId id="311" r:id="rId7"/>
    <p:sldId id="312" r:id="rId8"/>
    <p:sldId id="313" r:id="rId9"/>
    <p:sldId id="308" r:id="rId10"/>
    <p:sldId id="314" r:id="rId11"/>
    <p:sldId id="315" r:id="rId12"/>
    <p:sldId id="316" r:id="rId13"/>
    <p:sldId id="317" r:id="rId14"/>
    <p:sldId id="318" r:id="rId15"/>
    <p:sldId id="319" r:id="rId16"/>
    <p:sldId id="320" r:id="rId17"/>
    <p:sldId id="335" r:id="rId18"/>
    <p:sldId id="321" r:id="rId19"/>
    <p:sldId id="324" r:id="rId20"/>
    <p:sldId id="337" r:id="rId21"/>
    <p:sldId id="338" r:id="rId22"/>
    <p:sldId id="339" r:id="rId23"/>
    <p:sldId id="322" r:id="rId24"/>
    <p:sldId id="323" r:id="rId25"/>
    <p:sldId id="336" r:id="rId26"/>
    <p:sldId id="325" r:id="rId27"/>
    <p:sldId id="326" r:id="rId28"/>
    <p:sldId id="327" r:id="rId29"/>
    <p:sldId id="328" r:id="rId30"/>
    <p:sldId id="329" r:id="rId31"/>
    <p:sldId id="344" r:id="rId32"/>
    <p:sldId id="330" r:id="rId33"/>
    <p:sldId id="340" r:id="rId34"/>
    <p:sldId id="341" r:id="rId35"/>
    <p:sldId id="342" r:id="rId36"/>
    <p:sldId id="345" r:id="rId37"/>
    <p:sldId id="346" r:id="rId38"/>
  </p:sldIdLst>
  <p:sldSz cx="12192000" cy="6858000"/>
  <p:notesSz cx="6858000" cy="9144000"/>
  <p:defaultTextStyle>
    <a:defPPr>
      <a:defRPr lang="ro-R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736" autoAdjust="0"/>
    <p:restoredTop sz="94625" autoAdjust="0"/>
  </p:normalViewPr>
  <p:slideViewPr>
    <p:cSldViewPr snapToGrid="0">
      <p:cViewPr varScale="1">
        <p:scale>
          <a:sx n="80" d="100"/>
          <a:sy n="80" d="100"/>
        </p:scale>
        <p:origin x="58" y="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o-RO"/>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A5C4649-DABF-4368-A5DC-2638D6AD6187}" type="datetimeFigureOut">
              <a:rPr lang="ro-RO" smtClean="0"/>
              <a:t>29.04.2020</a:t>
            </a:fld>
            <a:endParaRPr lang="ro-RO"/>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o-RO"/>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o-RO"/>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2967355-E6C7-4D24-AEA7-F3B5DB135C16}" type="slidenum">
              <a:rPr lang="ro-RO" smtClean="0"/>
              <a:t>‹#›</a:t>
            </a:fld>
            <a:endParaRPr lang="ro-RO"/>
          </a:p>
        </p:txBody>
      </p:sp>
    </p:spTree>
    <p:extLst>
      <p:ext uri="{BB962C8B-B14F-4D97-AF65-F5344CB8AC3E}">
        <p14:creationId xmlns:p14="http://schemas.microsoft.com/office/powerpoint/2010/main" val="100025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DBCFF6-43A3-4AD9-BCBF-A9A446B6B3D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ro-RO"/>
          </a:p>
        </p:txBody>
      </p:sp>
      <p:sp>
        <p:nvSpPr>
          <p:cNvPr id="3" name="Subtitle 2">
            <a:extLst>
              <a:ext uri="{FF2B5EF4-FFF2-40B4-BE49-F238E27FC236}">
                <a16:creationId xmlns:a16="http://schemas.microsoft.com/office/drawing/2014/main" id="{292D0B4E-C204-478B-B5ED-1A6E82FC1C0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ro-RO"/>
          </a:p>
        </p:txBody>
      </p:sp>
      <p:sp>
        <p:nvSpPr>
          <p:cNvPr id="4" name="Date Placeholder 3">
            <a:extLst>
              <a:ext uri="{FF2B5EF4-FFF2-40B4-BE49-F238E27FC236}">
                <a16:creationId xmlns:a16="http://schemas.microsoft.com/office/drawing/2014/main" id="{10C1FBA3-50EC-4DEC-A861-1C8DE3F8566C}"/>
              </a:ext>
            </a:extLst>
          </p:cNvPr>
          <p:cNvSpPr>
            <a:spLocks noGrp="1"/>
          </p:cNvSpPr>
          <p:nvPr>
            <p:ph type="dt" sz="half" idx="10"/>
          </p:nvPr>
        </p:nvSpPr>
        <p:spPr/>
        <p:txBody>
          <a:bodyPr/>
          <a:lstStyle/>
          <a:p>
            <a:fld id="{FBAFCF3C-0589-4E05-BA0E-24F4810F0517}" type="datetime1">
              <a:rPr lang="ro-RO" smtClean="0"/>
              <a:t>29.04.2020</a:t>
            </a:fld>
            <a:endParaRPr lang="ro-RO"/>
          </a:p>
        </p:txBody>
      </p:sp>
      <p:sp>
        <p:nvSpPr>
          <p:cNvPr id="5" name="Footer Placeholder 4">
            <a:extLst>
              <a:ext uri="{FF2B5EF4-FFF2-40B4-BE49-F238E27FC236}">
                <a16:creationId xmlns:a16="http://schemas.microsoft.com/office/drawing/2014/main" id="{41764BF2-9758-46F4-8CCB-3BEA7D963CBD}"/>
              </a:ext>
            </a:extLst>
          </p:cNvPr>
          <p:cNvSpPr>
            <a:spLocks noGrp="1"/>
          </p:cNvSpPr>
          <p:nvPr>
            <p:ph type="ftr" sz="quarter" idx="11"/>
          </p:nvPr>
        </p:nvSpPr>
        <p:spPr/>
        <p:txBody>
          <a:bodyPr/>
          <a:lstStyle/>
          <a:p>
            <a:r>
              <a:rPr lang="ro-RO"/>
              <a:t>EA - cursul 7 - online</a:t>
            </a:r>
          </a:p>
        </p:txBody>
      </p:sp>
      <p:sp>
        <p:nvSpPr>
          <p:cNvPr id="6" name="Slide Number Placeholder 5">
            <a:extLst>
              <a:ext uri="{FF2B5EF4-FFF2-40B4-BE49-F238E27FC236}">
                <a16:creationId xmlns:a16="http://schemas.microsoft.com/office/drawing/2014/main" id="{81CFD30A-FDF6-42F4-BEBE-6B298454B600}"/>
              </a:ext>
            </a:extLst>
          </p:cNvPr>
          <p:cNvSpPr>
            <a:spLocks noGrp="1"/>
          </p:cNvSpPr>
          <p:nvPr>
            <p:ph type="sldNum" sz="quarter" idx="12"/>
          </p:nvPr>
        </p:nvSpPr>
        <p:spPr/>
        <p:txBody>
          <a:bodyPr/>
          <a:lstStyle/>
          <a:p>
            <a:fld id="{AF5D8DD5-2367-47BF-BE85-0E4DD8564336}" type="slidenum">
              <a:rPr lang="ro-RO" smtClean="0"/>
              <a:t>‹#›</a:t>
            </a:fld>
            <a:endParaRPr lang="ro-RO"/>
          </a:p>
        </p:txBody>
      </p:sp>
    </p:spTree>
    <p:extLst>
      <p:ext uri="{BB962C8B-B14F-4D97-AF65-F5344CB8AC3E}">
        <p14:creationId xmlns:p14="http://schemas.microsoft.com/office/powerpoint/2010/main" val="37211260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FB1220-17B8-4674-A688-4C0B067DA5AB}"/>
              </a:ext>
            </a:extLst>
          </p:cNvPr>
          <p:cNvSpPr>
            <a:spLocks noGrp="1"/>
          </p:cNvSpPr>
          <p:nvPr>
            <p:ph type="title"/>
          </p:nvPr>
        </p:nvSpPr>
        <p:spPr/>
        <p:txBody>
          <a:bodyPr/>
          <a:lstStyle/>
          <a:p>
            <a:r>
              <a:rPr lang="en-US"/>
              <a:t>Click to edit Master title style</a:t>
            </a:r>
            <a:endParaRPr lang="ro-RO"/>
          </a:p>
        </p:txBody>
      </p:sp>
      <p:sp>
        <p:nvSpPr>
          <p:cNvPr id="3" name="Vertical Text Placeholder 2">
            <a:extLst>
              <a:ext uri="{FF2B5EF4-FFF2-40B4-BE49-F238E27FC236}">
                <a16:creationId xmlns:a16="http://schemas.microsoft.com/office/drawing/2014/main" id="{D2A4DDAD-C8B2-4A7B-925F-71FBE3A6584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4" name="Date Placeholder 3">
            <a:extLst>
              <a:ext uri="{FF2B5EF4-FFF2-40B4-BE49-F238E27FC236}">
                <a16:creationId xmlns:a16="http://schemas.microsoft.com/office/drawing/2014/main" id="{203193DB-7562-44C4-AFFF-64D0C82EE516}"/>
              </a:ext>
            </a:extLst>
          </p:cNvPr>
          <p:cNvSpPr>
            <a:spLocks noGrp="1"/>
          </p:cNvSpPr>
          <p:nvPr>
            <p:ph type="dt" sz="half" idx="10"/>
          </p:nvPr>
        </p:nvSpPr>
        <p:spPr/>
        <p:txBody>
          <a:bodyPr/>
          <a:lstStyle/>
          <a:p>
            <a:fld id="{73E12944-07BF-4D35-9A85-B13314BB2199}" type="datetime1">
              <a:rPr lang="ro-RO" smtClean="0"/>
              <a:t>29.04.2020</a:t>
            </a:fld>
            <a:endParaRPr lang="ro-RO"/>
          </a:p>
        </p:txBody>
      </p:sp>
      <p:sp>
        <p:nvSpPr>
          <p:cNvPr id="5" name="Footer Placeholder 4">
            <a:extLst>
              <a:ext uri="{FF2B5EF4-FFF2-40B4-BE49-F238E27FC236}">
                <a16:creationId xmlns:a16="http://schemas.microsoft.com/office/drawing/2014/main" id="{0985A174-ACE4-4204-8C6A-5D8ADF899FEF}"/>
              </a:ext>
            </a:extLst>
          </p:cNvPr>
          <p:cNvSpPr>
            <a:spLocks noGrp="1"/>
          </p:cNvSpPr>
          <p:nvPr>
            <p:ph type="ftr" sz="quarter" idx="11"/>
          </p:nvPr>
        </p:nvSpPr>
        <p:spPr/>
        <p:txBody>
          <a:bodyPr/>
          <a:lstStyle/>
          <a:p>
            <a:r>
              <a:rPr lang="ro-RO"/>
              <a:t>EA - cursul 7 - online</a:t>
            </a:r>
          </a:p>
        </p:txBody>
      </p:sp>
      <p:sp>
        <p:nvSpPr>
          <p:cNvPr id="6" name="Slide Number Placeholder 5">
            <a:extLst>
              <a:ext uri="{FF2B5EF4-FFF2-40B4-BE49-F238E27FC236}">
                <a16:creationId xmlns:a16="http://schemas.microsoft.com/office/drawing/2014/main" id="{9F3884EA-2F5D-408A-9B20-9EB71485262D}"/>
              </a:ext>
            </a:extLst>
          </p:cNvPr>
          <p:cNvSpPr>
            <a:spLocks noGrp="1"/>
          </p:cNvSpPr>
          <p:nvPr>
            <p:ph type="sldNum" sz="quarter" idx="12"/>
          </p:nvPr>
        </p:nvSpPr>
        <p:spPr/>
        <p:txBody>
          <a:bodyPr/>
          <a:lstStyle/>
          <a:p>
            <a:fld id="{AF5D8DD5-2367-47BF-BE85-0E4DD8564336}" type="slidenum">
              <a:rPr lang="ro-RO" smtClean="0"/>
              <a:t>‹#›</a:t>
            </a:fld>
            <a:endParaRPr lang="ro-RO"/>
          </a:p>
        </p:txBody>
      </p:sp>
    </p:spTree>
    <p:extLst>
      <p:ext uri="{BB962C8B-B14F-4D97-AF65-F5344CB8AC3E}">
        <p14:creationId xmlns:p14="http://schemas.microsoft.com/office/powerpoint/2010/main" val="4530781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3F68507-A65F-4CC1-A486-982CA4E8C41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ro-RO"/>
          </a:p>
        </p:txBody>
      </p:sp>
      <p:sp>
        <p:nvSpPr>
          <p:cNvPr id="3" name="Vertical Text Placeholder 2">
            <a:extLst>
              <a:ext uri="{FF2B5EF4-FFF2-40B4-BE49-F238E27FC236}">
                <a16:creationId xmlns:a16="http://schemas.microsoft.com/office/drawing/2014/main" id="{BDDC83A8-1059-4575-A2AE-F425920C5E9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4" name="Date Placeholder 3">
            <a:extLst>
              <a:ext uri="{FF2B5EF4-FFF2-40B4-BE49-F238E27FC236}">
                <a16:creationId xmlns:a16="http://schemas.microsoft.com/office/drawing/2014/main" id="{8F7C30DB-05FC-4FA5-B380-ABBA299902C4}"/>
              </a:ext>
            </a:extLst>
          </p:cNvPr>
          <p:cNvSpPr>
            <a:spLocks noGrp="1"/>
          </p:cNvSpPr>
          <p:nvPr>
            <p:ph type="dt" sz="half" idx="10"/>
          </p:nvPr>
        </p:nvSpPr>
        <p:spPr/>
        <p:txBody>
          <a:bodyPr/>
          <a:lstStyle/>
          <a:p>
            <a:fld id="{7078824A-15D5-45DD-BEB0-FA92D29512E4}" type="datetime1">
              <a:rPr lang="ro-RO" smtClean="0"/>
              <a:t>29.04.2020</a:t>
            </a:fld>
            <a:endParaRPr lang="ro-RO"/>
          </a:p>
        </p:txBody>
      </p:sp>
      <p:sp>
        <p:nvSpPr>
          <p:cNvPr id="5" name="Footer Placeholder 4">
            <a:extLst>
              <a:ext uri="{FF2B5EF4-FFF2-40B4-BE49-F238E27FC236}">
                <a16:creationId xmlns:a16="http://schemas.microsoft.com/office/drawing/2014/main" id="{B93F66FF-1C9C-45C6-A253-E05F89B66DEB}"/>
              </a:ext>
            </a:extLst>
          </p:cNvPr>
          <p:cNvSpPr>
            <a:spLocks noGrp="1"/>
          </p:cNvSpPr>
          <p:nvPr>
            <p:ph type="ftr" sz="quarter" idx="11"/>
          </p:nvPr>
        </p:nvSpPr>
        <p:spPr/>
        <p:txBody>
          <a:bodyPr/>
          <a:lstStyle/>
          <a:p>
            <a:r>
              <a:rPr lang="ro-RO"/>
              <a:t>EA - cursul 7 - online</a:t>
            </a:r>
          </a:p>
        </p:txBody>
      </p:sp>
      <p:sp>
        <p:nvSpPr>
          <p:cNvPr id="6" name="Slide Number Placeholder 5">
            <a:extLst>
              <a:ext uri="{FF2B5EF4-FFF2-40B4-BE49-F238E27FC236}">
                <a16:creationId xmlns:a16="http://schemas.microsoft.com/office/drawing/2014/main" id="{B42E7CDA-76D3-4E25-95F8-FEB624EE9B52}"/>
              </a:ext>
            </a:extLst>
          </p:cNvPr>
          <p:cNvSpPr>
            <a:spLocks noGrp="1"/>
          </p:cNvSpPr>
          <p:nvPr>
            <p:ph type="sldNum" sz="quarter" idx="12"/>
          </p:nvPr>
        </p:nvSpPr>
        <p:spPr/>
        <p:txBody>
          <a:bodyPr/>
          <a:lstStyle/>
          <a:p>
            <a:fld id="{AF5D8DD5-2367-47BF-BE85-0E4DD8564336}" type="slidenum">
              <a:rPr lang="ro-RO" smtClean="0"/>
              <a:t>‹#›</a:t>
            </a:fld>
            <a:endParaRPr lang="ro-RO"/>
          </a:p>
        </p:txBody>
      </p:sp>
    </p:spTree>
    <p:extLst>
      <p:ext uri="{BB962C8B-B14F-4D97-AF65-F5344CB8AC3E}">
        <p14:creationId xmlns:p14="http://schemas.microsoft.com/office/powerpoint/2010/main" val="25894200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4BF606-40E1-49EC-BE9A-E01DA7A8ABB3}"/>
              </a:ext>
            </a:extLst>
          </p:cNvPr>
          <p:cNvSpPr>
            <a:spLocks noGrp="1"/>
          </p:cNvSpPr>
          <p:nvPr>
            <p:ph type="title"/>
          </p:nvPr>
        </p:nvSpPr>
        <p:spPr/>
        <p:txBody>
          <a:bodyPr/>
          <a:lstStyle/>
          <a:p>
            <a:r>
              <a:rPr lang="en-US"/>
              <a:t>Click to edit Master title style</a:t>
            </a:r>
            <a:endParaRPr lang="ro-RO"/>
          </a:p>
        </p:txBody>
      </p:sp>
      <p:sp>
        <p:nvSpPr>
          <p:cNvPr id="3" name="Content Placeholder 2">
            <a:extLst>
              <a:ext uri="{FF2B5EF4-FFF2-40B4-BE49-F238E27FC236}">
                <a16:creationId xmlns:a16="http://schemas.microsoft.com/office/drawing/2014/main" id="{36491098-0EF3-49D5-AAEC-40F66FD8FF2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4" name="Date Placeholder 3">
            <a:extLst>
              <a:ext uri="{FF2B5EF4-FFF2-40B4-BE49-F238E27FC236}">
                <a16:creationId xmlns:a16="http://schemas.microsoft.com/office/drawing/2014/main" id="{9B086ECC-1E01-47D7-A7CC-65A4E7844635}"/>
              </a:ext>
            </a:extLst>
          </p:cNvPr>
          <p:cNvSpPr>
            <a:spLocks noGrp="1"/>
          </p:cNvSpPr>
          <p:nvPr>
            <p:ph type="dt" sz="half" idx="10"/>
          </p:nvPr>
        </p:nvSpPr>
        <p:spPr/>
        <p:txBody>
          <a:bodyPr/>
          <a:lstStyle/>
          <a:p>
            <a:fld id="{0D7C4F72-F443-44F3-9E4D-901146B3D74F}" type="datetime1">
              <a:rPr lang="ro-RO" smtClean="0"/>
              <a:t>29.04.2020</a:t>
            </a:fld>
            <a:endParaRPr lang="ro-RO"/>
          </a:p>
        </p:txBody>
      </p:sp>
      <p:sp>
        <p:nvSpPr>
          <p:cNvPr id="5" name="Footer Placeholder 4">
            <a:extLst>
              <a:ext uri="{FF2B5EF4-FFF2-40B4-BE49-F238E27FC236}">
                <a16:creationId xmlns:a16="http://schemas.microsoft.com/office/drawing/2014/main" id="{CA849F88-2093-497B-B8D9-938AEC67A988}"/>
              </a:ext>
            </a:extLst>
          </p:cNvPr>
          <p:cNvSpPr>
            <a:spLocks noGrp="1"/>
          </p:cNvSpPr>
          <p:nvPr>
            <p:ph type="ftr" sz="quarter" idx="11"/>
          </p:nvPr>
        </p:nvSpPr>
        <p:spPr/>
        <p:txBody>
          <a:bodyPr/>
          <a:lstStyle/>
          <a:p>
            <a:r>
              <a:rPr lang="ro-RO"/>
              <a:t>EA - cursul 7 - online</a:t>
            </a:r>
          </a:p>
        </p:txBody>
      </p:sp>
      <p:sp>
        <p:nvSpPr>
          <p:cNvPr id="6" name="Slide Number Placeholder 5">
            <a:extLst>
              <a:ext uri="{FF2B5EF4-FFF2-40B4-BE49-F238E27FC236}">
                <a16:creationId xmlns:a16="http://schemas.microsoft.com/office/drawing/2014/main" id="{013582E0-2B78-4831-B9F9-D83D1B409D30}"/>
              </a:ext>
            </a:extLst>
          </p:cNvPr>
          <p:cNvSpPr>
            <a:spLocks noGrp="1"/>
          </p:cNvSpPr>
          <p:nvPr>
            <p:ph type="sldNum" sz="quarter" idx="12"/>
          </p:nvPr>
        </p:nvSpPr>
        <p:spPr/>
        <p:txBody>
          <a:bodyPr/>
          <a:lstStyle/>
          <a:p>
            <a:fld id="{AF5D8DD5-2367-47BF-BE85-0E4DD8564336}" type="slidenum">
              <a:rPr lang="ro-RO" smtClean="0"/>
              <a:t>‹#›</a:t>
            </a:fld>
            <a:endParaRPr lang="ro-RO"/>
          </a:p>
        </p:txBody>
      </p:sp>
    </p:spTree>
    <p:extLst>
      <p:ext uri="{BB962C8B-B14F-4D97-AF65-F5344CB8AC3E}">
        <p14:creationId xmlns:p14="http://schemas.microsoft.com/office/powerpoint/2010/main" val="31744392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2ACE5A-2297-4982-A20C-3FDB6DBECC3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ro-RO"/>
          </a:p>
        </p:txBody>
      </p:sp>
      <p:sp>
        <p:nvSpPr>
          <p:cNvPr id="3" name="Text Placeholder 2">
            <a:extLst>
              <a:ext uri="{FF2B5EF4-FFF2-40B4-BE49-F238E27FC236}">
                <a16:creationId xmlns:a16="http://schemas.microsoft.com/office/drawing/2014/main" id="{50039691-79BE-435A-9D4C-5DD4C6DFEB7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C33DA0F-BFDD-4FB0-A0F7-05A6E24F7C2D}"/>
              </a:ext>
            </a:extLst>
          </p:cNvPr>
          <p:cNvSpPr>
            <a:spLocks noGrp="1"/>
          </p:cNvSpPr>
          <p:nvPr>
            <p:ph type="dt" sz="half" idx="10"/>
          </p:nvPr>
        </p:nvSpPr>
        <p:spPr/>
        <p:txBody>
          <a:bodyPr/>
          <a:lstStyle/>
          <a:p>
            <a:fld id="{57559F45-FB3A-4938-ADB8-E1EC6DEE6351}" type="datetime1">
              <a:rPr lang="ro-RO" smtClean="0"/>
              <a:t>29.04.2020</a:t>
            </a:fld>
            <a:endParaRPr lang="ro-RO"/>
          </a:p>
        </p:txBody>
      </p:sp>
      <p:sp>
        <p:nvSpPr>
          <p:cNvPr id="5" name="Footer Placeholder 4">
            <a:extLst>
              <a:ext uri="{FF2B5EF4-FFF2-40B4-BE49-F238E27FC236}">
                <a16:creationId xmlns:a16="http://schemas.microsoft.com/office/drawing/2014/main" id="{39389BBD-897D-4862-A24D-BD16AF60339A}"/>
              </a:ext>
            </a:extLst>
          </p:cNvPr>
          <p:cNvSpPr>
            <a:spLocks noGrp="1"/>
          </p:cNvSpPr>
          <p:nvPr>
            <p:ph type="ftr" sz="quarter" idx="11"/>
          </p:nvPr>
        </p:nvSpPr>
        <p:spPr/>
        <p:txBody>
          <a:bodyPr/>
          <a:lstStyle/>
          <a:p>
            <a:r>
              <a:rPr lang="ro-RO"/>
              <a:t>EA - cursul 7 - online</a:t>
            </a:r>
          </a:p>
        </p:txBody>
      </p:sp>
      <p:sp>
        <p:nvSpPr>
          <p:cNvPr id="6" name="Slide Number Placeholder 5">
            <a:extLst>
              <a:ext uri="{FF2B5EF4-FFF2-40B4-BE49-F238E27FC236}">
                <a16:creationId xmlns:a16="http://schemas.microsoft.com/office/drawing/2014/main" id="{EF0580F6-F5A0-4410-B8CB-391337EC0790}"/>
              </a:ext>
            </a:extLst>
          </p:cNvPr>
          <p:cNvSpPr>
            <a:spLocks noGrp="1"/>
          </p:cNvSpPr>
          <p:nvPr>
            <p:ph type="sldNum" sz="quarter" idx="12"/>
          </p:nvPr>
        </p:nvSpPr>
        <p:spPr/>
        <p:txBody>
          <a:bodyPr/>
          <a:lstStyle/>
          <a:p>
            <a:fld id="{AF5D8DD5-2367-47BF-BE85-0E4DD8564336}" type="slidenum">
              <a:rPr lang="ro-RO" smtClean="0"/>
              <a:t>‹#›</a:t>
            </a:fld>
            <a:endParaRPr lang="ro-RO"/>
          </a:p>
        </p:txBody>
      </p:sp>
    </p:spTree>
    <p:extLst>
      <p:ext uri="{BB962C8B-B14F-4D97-AF65-F5344CB8AC3E}">
        <p14:creationId xmlns:p14="http://schemas.microsoft.com/office/powerpoint/2010/main" val="29485664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899C29-4010-4D3D-871C-1817EB6A8A79}"/>
              </a:ext>
            </a:extLst>
          </p:cNvPr>
          <p:cNvSpPr>
            <a:spLocks noGrp="1"/>
          </p:cNvSpPr>
          <p:nvPr>
            <p:ph type="title"/>
          </p:nvPr>
        </p:nvSpPr>
        <p:spPr/>
        <p:txBody>
          <a:bodyPr/>
          <a:lstStyle/>
          <a:p>
            <a:r>
              <a:rPr lang="en-US"/>
              <a:t>Click to edit Master title style</a:t>
            </a:r>
            <a:endParaRPr lang="ro-RO"/>
          </a:p>
        </p:txBody>
      </p:sp>
      <p:sp>
        <p:nvSpPr>
          <p:cNvPr id="3" name="Content Placeholder 2">
            <a:extLst>
              <a:ext uri="{FF2B5EF4-FFF2-40B4-BE49-F238E27FC236}">
                <a16:creationId xmlns:a16="http://schemas.microsoft.com/office/drawing/2014/main" id="{B370A3C7-D0A0-417B-88F6-8D2201BE8D6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4" name="Content Placeholder 3">
            <a:extLst>
              <a:ext uri="{FF2B5EF4-FFF2-40B4-BE49-F238E27FC236}">
                <a16:creationId xmlns:a16="http://schemas.microsoft.com/office/drawing/2014/main" id="{A90B2056-33DA-46ED-B039-00F55795650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5" name="Date Placeholder 4">
            <a:extLst>
              <a:ext uri="{FF2B5EF4-FFF2-40B4-BE49-F238E27FC236}">
                <a16:creationId xmlns:a16="http://schemas.microsoft.com/office/drawing/2014/main" id="{BF320C9F-BB27-4E05-8BDB-A1977B54D5B2}"/>
              </a:ext>
            </a:extLst>
          </p:cNvPr>
          <p:cNvSpPr>
            <a:spLocks noGrp="1"/>
          </p:cNvSpPr>
          <p:nvPr>
            <p:ph type="dt" sz="half" idx="10"/>
          </p:nvPr>
        </p:nvSpPr>
        <p:spPr/>
        <p:txBody>
          <a:bodyPr/>
          <a:lstStyle/>
          <a:p>
            <a:fld id="{1C60CFD4-AE97-455C-9B8C-3C9D33F8F7F9}" type="datetime1">
              <a:rPr lang="ro-RO" smtClean="0"/>
              <a:t>29.04.2020</a:t>
            </a:fld>
            <a:endParaRPr lang="ro-RO"/>
          </a:p>
        </p:txBody>
      </p:sp>
      <p:sp>
        <p:nvSpPr>
          <p:cNvPr id="6" name="Footer Placeholder 5">
            <a:extLst>
              <a:ext uri="{FF2B5EF4-FFF2-40B4-BE49-F238E27FC236}">
                <a16:creationId xmlns:a16="http://schemas.microsoft.com/office/drawing/2014/main" id="{6D7009F3-3778-49D5-BFF6-6E2EBD465DB0}"/>
              </a:ext>
            </a:extLst>
          </p:cNvPr>
          <p:cNvSpPr>
            <a:spLocks noGrp="1"/>
          </p:cNvSpPr>
          <p:nvPr>
            <p:ph type="ftr" sz="quarter" idx="11"/>
          </p:nvPr>
        </p:nvSpPr>
        <p:spPr/>
        <p:txBody>
          <a:bodyPr/>
          <a:lstStyle/>
          <a:p>
            <a:r>
              <a:rPr lang="ro-RO"/>
              <a:t>EA - cursul 7 - online</a:t>
            </a:r>
          </a:p>
        </p:txBody>
      </p:sp>
      <p:sp>
        <p:nvSpPr>
          <p:cNvPr id="7" name="Slide Number Placeholder 6">
            <a:extLst>
              <a:ext uri="{FF2B5EF4-FFF2-40B4-BE49-F238E27FC236}">
                <a16:creationId xmlns:a16="http://schemas.microsoft.com/office/drawing/2014/main" id="{B825AA55-75E9-46EF-904D-CB5F4388FFA8}"/>
              </a:ext>
            </a:extLst>
          </p:cNvPr>
          <p:cNvSpPr>
            <a:spLocks noGrp="1"/>
          </p:cNvSpPr>
          <p:nvPr>
            <p:ph type="sldNum" sz="quarter" idx="12"/>
          </p:nvPr>
        </p:nvSpPr>
        <p:spPr/>
        <p:txBody>
          <a:bodyPr/>
          <a:lstStyle/>
          <a:p>
            <a:fld id="{AF5D8DD5-2367-47BF-BE85-0E4DD8564336}" type="slidenum">
              <a:rPr lang="ro-RO" smtClean="0"/>
              <a:t>‹#›</a:t>
            </a:fld>
            <a:endParaRPr lang="ro-RO"/>
          </a:p>
        </p:txBody>
      </p:sp>
    </p:spTree>
    <p:extLst>
      <p:ext uri="{BB962C8B-B14F-4D97-AF65-F5344CB8AC3E}">
        <p14:creationId xmlns:p14="http://schemas.microsoft.com/office/powerpoint/2010/main" val="14782810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299BA-598F-4E43-9953-91E7CA5D2655}"/>
              </a:ext>
            </a:extLst>
          </p:cNvPr>
          <p:cNvSpPr>
            <a:spLocks noGrp="1"/>
          </p:cNvSpPr>
          <p:nvPr>
            <p:ph type="title"/>
          </p:nvPr>
        </p:nvSpPr>
        <p:spPr>
          <a:xfrm>
            <a:off x="839788" y="365125"/>
            <a:ext cx="10515600" cy="1325563"/>
          </a:xfrm>
        </p:spPr>
        <p:txBody>
          <a:bodyPr/>
          <a:lstStyle/>
          <a:p>
            <a:r>
              <a:rPr lang="en-US"/>
              <a:t>Click to edit Master title style</a:t>
            </a:r>
            <a:endParaRPr lang="ro-RO"/>
          </a:p>
        </p:txBody>
      </p:sp>
      <p:sp>
        <p:nvSpPr>
          <p:cNvPr id="3" name="Text Placeholder 2">
            <a:extLst>
              <a:ext uri="{FF2B5EF4-FFF2-40B4-BE49-F238E27FC236}">
                <a16:creationId xmlns:a16="http://schemas.microsoft.com/office/drawing/2014/main" id="{B54E8A8F-0269-43D9-B8C6-B56BFEC52A1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FA1BC1F-E2BA-4B49-BF19-13CEEAD0194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5" name="Text Placeholder 4">
            <a:extLst>
              <a:ext uri="{FF2B5EF4-FFF2-40B4-BE49-F238E27FC236}">
                <a16:creationId xmlns:a16="http://schemas.microsoft.com/office/drawing/2014/main" id="{18C82869-B342-47CB-958E-81B658342C1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DD82BE3-39AD-48C2-B536-860C6AD4AD1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7" name="Date Placeholder 6">
            <a:extLst>
              <a:ext uri="{FF2B5EF4-FFF2-40B4-BE49-F238E27FC236}">
                <a16:creationId xmlns:a16="http://schemas.microsoft.com/office/drawing/2014/main" id="{538456AF-180A-4F88-B6F5-8204A052B269}"/>
              </a:ext>
            </a:extLst>
          </p:cNvPr>
          <p:cNvSpPr>
            <a:spLocks noGrp="1"/>
          </p:cNvSpPr>
          <p:nvPr>
            <p:ph type="dt" sz="half" idx="10"/>
          </p:nvPr>
        </p:nvSpPr>
        <p:spPr/>
        <p:txBody>
          <a:bodyPr/>
          <a:lstStyle/>
          <a:p>
            <a:fld id="{817C45C0-6086-4979-A982-75FDEB7C2CA2}" type="datetime1">
              <a:rPr lang="ro-RO" smtClean="0"/>
              <a:t>29.04.2020</a:t>
            </a:fld>
            <a:endParaRPr lang="ro-RO"/>
          </a:p>
        </p:txBody>
      </p:sp>
      <p:sp>
        <p:nvSpPr>
          <p:cNvPr id="8" name="Footer Placeholder 7">
            <a:extLst>
              <a:ext uri="{FF2B5EF4-FFF2-40B4-BE49-F238E27FC236}">
                <a16:creationId xmlns:a16="http://schemas.microsoft.com/office/drawing/2014/main" id="{BE0C2973-7F82-45E5-B207-7BB56F91D062}"/>
              </a:ext>
            </a:extLst>
          </p:cNvPr>
          <p:cNvSpPr>
            <a:spLocks noGrp="1"/>
          </p:cNvSpPr>
          <p:nvPr>
            <p:ph type="ftr" sz="quarter" idx="11"/>
          </p:nvPr>
        </p:nvSpPr>
        <p:spPr/>
        <p:txBody>
          <a:bodyPr/>
          <a:lstStyle/>
          <a:p>
            <a:r>
              <a:rPr lang="ro-RO"/>
              <a:t>EA - cursul 7 - online</a:t>
            </a:r>
          </a:p>
        </p:txBody>
      </p:sp>
      <p:sp>
        <p:nvSpPr>
          <p:cNvPr id="9" name="Slide Number Placeholder 8">
            <a:extLst>
              <a:ext uri="{FF2B5EF4-FFF2-40B4-BE49-F238E27FC236}">
                <a16:creationId xmlns:a16="http://schemas.microsoft.com/office/drawing/2014/main" id="{E80A8F1A-CD7F-4BFE-A132-AC68589181A8}"/>
              </a:ext>
            </a:extLst>
          </p:cNvPr>
          <p:cNvSpPr>
            <a:spLocks noGrp="1"/>
          </p:cNvSpPr>
          <p:nvPr>
            <p:ph type="sldNum" sz="quarter" idx="12"/>
          </p:nvPr>
        </p:nvSpPr>
        <p:spPr/>
        <p:txBody>
          <a:bodyPr/>
          <a:lstStyle/>
          <a:p>
            <a:fld id="{AF5D8DD5-2367-47BF-BE85-0E4DD8564336}" type="slidenum">
              <a:rPr lang="ro-RO" smtClean="0"/>
              <a:t>‹#›</a:t>
            </a:fld>
            <a:endParaRPr lang="ro-RO"/>
          </a:p>
        </p:txBody>
      </p:sp>
    </p:spTree>
    <p:extLst>
      <p:ext uri="{BB962C8B-B14F-4D97-AF65-F5344CB8AC3E}">
        <p14:creationId xmlns:p14="http://schemas.microsoft.com/office/powerpoint/2010/main" val="35884880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31EA13-251A-495E-8EA8-CDECC00AD68C}"/>
              </a:ext>
            </a:extLst>
          </p:cNvPr>
          <p:cNvSpPr>
            <a:spLocks noGrp="1"/>
          </p:cNvSpPr>
          <p:nvPr>
            <p:ph type="title"/>
          </p:nvPr>
        </p:nvSpPr>
        <p:spPr/>
        <p:txBody>
          <a:bodyPr/>
          <a:lstStyle/>
          <a:p>
            <a:r>
              <a:rPr lang="en-US"/>
              <a:t>Click to edit Master title style</a:t>
            </a:r>
            <a:endParaRPr lang="ro-RO"/>
          </a:p>
        </p:txBody>
      </p:sp>
      <p:sp>
        <p:nvSpPr>
          <p:cNvPr id="3" name="Date Placeholder 2">
            <a:extLst>
              <a:ext uri="{FF2B5EF4-FFF2-40B4-BE49-F238E27FC236}">
                <a16:creationId xmlns:a16="http://schemas.microsoft.com/office/drawing/2014/main" id="{6492D42A-31AF-465E-AB55-C9DFAA5AE280}"/>
              </a:ext>
            </a:extLst>
          </p:cNvPr>
          <p:cNvSpPr>
            <a:spLocks noGrp="1"/>
          </p:cNvSpPr>
          <p:nvPr>
            <p:ph type="dt" sz="half" idx="10"/>
          </p:nvPr>
        </p:nvSpPr>
        <p:spPr/>
        <p:txBody>
          <a:bodyPr/>
          <a:lstStyle/>
          <a:p>
            <a:fld id="{B166C5E0-5030-43E5-910D-A0CB914DE06E}" type="datetime1">
              <a:rPr lang="ro-RO" smtClean="0"/>
              <a:t>29.04.2020</a:t>
            </a:fld>
            <a:endParaRPr lang="ro-RO"/>
          </a:p>
        </p:txBody>
      </p:sp>
      <p:sp>
        <p:nvSpPr>
          <p:cNvPr id="4" name="Footer Placeholder 3">
            <a:extLst>
              <a:ext uri="{FF2B5EF4-FFF2-40B4-BE49-F238E27FC236}">
                <a16:creationId xmlns:a16="http://schemas.microsoft.com/office/drawing/2014/main" id="{957ED6CE-FFEF-4A51-8912-FA1AB409DDBA}"/>
              </a:ext>
            </a:extLst>
          </p:cNvPr>
          <p:cNvSpPr>
            <a:spLocks noGrp="1"/>
          </p:cNvSpPr>
          <p:nvPr>
            <p:ph type="ftr" sz="quarter" idx="11"/>
          </p:nvPr>
        </p:nvSpPr>
        <p:spPr/>
        <p:txBody>
          <a:bodyPr/>
          <a:lstStyle/>
          <a:p>
            <a:r>
              <a:rPr lang="ro-RO"/>
              <a:t>EA - cursul 7 - online</a:t>
            </a:r>
          </a:p>
        </p:txBody>
      </p:sp>
      <p:sp>
        <p:nvSpPr>
          <p:cNvPr id="5" name="Slide Number Placeholder 4">
            <a:extLst>
              <a:ext uri="{FF2B5EF4-FFF2-40B4-BE49-F238E27FC236}">
                <a16:creationId xmlns:a16="http://schemas.microsoft.com/office/drawing/2014/main" id="{6963C5B3-DE9D-4EA1-A5FB-1AE2A94AC256}"/>
              </a:ext>
            </a:extLst>
          </p:cNvPr>
          <p:cNvSpPr>
            <a:spLocks noGrp="1"/>
          </p:cNvSpPr>
          <p:nvPr>
            <p:ph type="sldNum" sz="quarter" idx="12"/>
          </p:nvPr>
        </p:nvSpPr>
        <p:spPr/>
        <p:txBody>
          <a:bodyPr/>
          <a:lstStyle/>
          <a:p>
            <a:fld id="{AF5D8DD5-2367-47BF-BE85-0E4DD8564336}" type="slidenum">
              <a:rPr lang="ro-RO" smtClean="0"/>
              <a:t>‹#›</a:t>
            </a:fld>
            <a:endParaRPr lang="ro-RO"/>
          </a:p>
        </p:txBody>
      </p:sp>
    </p:spTree>
    <p:extLst>
      <p:ext uri="{BB962C8B-B14F-4D97-AF65-F5344CB8AC3E}">
        <p14:creationId xmlns:p14="http://schemas.microsoft.com/office/powerpoint/2010/main" val="20492589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06C9BB9-0D93-43D0-A3FC-EBBF6AD381C7}"/>
              </a:ext>
            </a:extLst>
          </p:cNvPr>
          <p:cNvSpPr>
            <a:spLocks noGrp="1"/>
          </p:cNvSpPr>
          <p:nvPr>
            <p:ph type="dt" sz="half" idx="10"/>
          </p:nvPr>
        </p:nvSpPr>
        <p:spPr/>
        <p:txBody>
          <a:bodyPr/>
          <a:lstStyle/>
          <a:p>
            <a:fld id="{65D83A46-67DC-4C4F-B29F-4C9B1BD03779}" type="datetime1">
              <a:rPr lang="ro-RO" smtClean="0"/>
              <a:t>29.04.2020</a:t>
            </a:fld>
            <a:endParaRPr lang="ro-RO"/>
          </a:p>
        </p:txBody>
      </p:sp>
      <p:sp>
        <p:nvSpPr>
          <p:cNvPr id="3" name="Footer Placeholder 2">
            <a:extLst>
              <a:ext uri="{FF2B5EF4-FFF2-40B4-BE49-F238E27FC236}">
                <a16:creationId xmlns:a16="http://schemas.microsoft.com/office/drawing/2014/main" id="{FC82A297-9CA4-46C3-BDAF-0C59245EE5B9}"/>
              </a:ext>
            </a:extLst>
          </p:cNvPr>
          <p:cNvSpPr>
            <a:spLocks noGrp="1"/>
          </p:cNvSpPr>
          <p:nvPr>
            <p:ph type="ftr" sz="quarter" idx="11"/>
          </p:nvPr>
        </p:nvSpPr>
        <p:spPr/>
        <p:txBody>
          <a:bodyPr/>
          <a:lstStyle/>
          <a:p>
            <a:r>
              <a:rPr lang="ro-RO"/>
              <a:t>EA - cursul 7 - online</a:t>
            </a:r>
          </a:p>
        </p:txBody>
      </p:sp>
      <p:sp>
        <p:nvSpPr>
          <p:cNvPr id="4" name="Slide Number Placeholder 3">
            <a:extLst>
              <a:ext uri="{FF2B5EF4-FFF2-40B4-BE49-F238E27FC236}">
                <a16:creationId xmlns:a16="http://schemas.microsoft.com/office/drawing/2014/main" id="{BBC621ED-628F-4101-910B-ED58A4A4BB8D}"/>
              </a:ext>
            </a:extLst>
          </p:cNvPr>
          <p:cNvSpPr>
            <a:spLocks noGrp="1"/>
          </p:cNvSpPr>
          <p:nvPr>
            <p:ph type="sldNum" sz="quarter" idx="12"/>
          </p:nvPr>
        </p:nvSpPr>
        <p:spPr/>
        <p:txBody>
          <a:bodyPr/>
          <a:lstStyle/>
          <a:p>
            <a:fld id="{AF5D8DD5-2367-47BF-BE85-0E4DD8564336}" type="slidenum">
              <a:rPr lang="ro-RO" smtClean="0"/>
              <a:t>‹#›</a:t>
            </a:fld>
            <a:endParaRPr lang="ro-RO"/>
          </a:p>
        </p:txBody>
      </p:sp>
    </p:spTree>
    <p:extLst>
      <p:ext uri="{BB962C8B-B14F-4D97-AF65-F5344CB8AC3E}">
        <p14:creationId xmlns:p14="http://schemas.microsoft.com/office/powerpoint/2010/main" val="16464695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4EB17-2832-4C12-8B57-B929C8BB148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ro-RO"/>
          </a:p>
        </p:txBody>
      </p:sp>
      <p:sp>
        <p:nvSpPr>
          <p:cNvPr id="3" name="Content Placeholder 2">
            <a:extLst>
              <a:ext uri="{FF2B5EF4-FFF2-40B4-BE49-F238E27FC236}">
                <a16:creationId xmlns:a16="http://schemas.microsoft.com/office/drawing/2014/main" id="{14C15E37-3E0D-498C-96B1-9A1F3754A54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4" name="Text Placeholder 3">
            <a:extLst>
              <a:ext uri="{FF2B5EF4-FFF2-40B4-BE49-F238E27FC236}">
                <a16:creationId xmlns:a16="http://schemas.microsoft.com/office/drawing/2014/main" id="{BA6C8FD4-200A-4B3A-88AE-9AF16BBF2AA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BD406F1-7FD2-407B-A2F9-88815FB22A30}"/>
              </a:ext>
            </a:extLst>
          </p:cNvPr>
          <p:cNvSpPr>
            <a:spLocks noGrp="1"/>
          </p:cNvSpPr>
          <p:nvPr>
            <p:ph type="dt" sz="half" idx="10"/>
          </p:nvPr>
        </p:nvSpPr>
        <p:spPr/>
        <p:txBody>
          <a:bodyPr/>
          <a:lstStyle/>
          <a:p>
            <a:fld id="{24C71273-E4DD-4DCF-A177-93FE2284E786}" type="datetime1">
              <a:rPr lang="ro-RO" smtClean="0"/>
              <a:t>29.04.2020</a:t>
            </a:fld>
            <a:endParaRPr lang="ro-RO"/>
          </a:p>
        </p:txBody>
      </p:sp>
      <p:sp>
        <p:nvSpPr>
          <p:cNvPr id="6" name="Footer Placeholder 5">
            <a:extLst>
              <a:ext uri="{FF2B5EF4-FFF2-40B4-BE49-F238E27FC236}">
                <a16:creationId xmlns:a16="http://schemas.microsoft.com/office/drawing/2014/main" id="{ABFE90E5-FA14-4696-A9FB-BEBD5981065B}"/>
              </a:ext>
            </a:extLst>
          </p:cNvPr>
          <p:cNvSpPr>
            <a:spLocks noGrp="1"/>
          </p:cNvSpPr>
          <p:nvPr>
            <p:ph type="ftr" sz="quarter" idx="11"/>
          </p:nvPr>
        </p:nvSpPr>
        <p:spPr/>
        <p:txBody>
          <a:bodyPr/>
          <a:lstStyle/>
          <a:p>
            <a:r>
              <a:rPr lang="ro-RO"/>
              <a:t>EA - cursul 7 - online</a:t>
            </a:r>
          </a:p>
        </p:txBody>
      </p:sp>
      <p:sp>
        <p:nvSpPr>
          <p:cNvPr id="7" name="Slide Number Placeholder 6">
            <a:extLst>
              <a:ext uri="{FF2B5EF4-FFF2-40B4-BE49-F238E27FC236}">
                <a16:creationId xmlns:a16="http://schemas.microsoft.com/office/drawing/2014/main" id="{40F2B4C5-1BB4-4D00-9B86-B6BA54887E5E}"/>
              </a:ext>
            </a:extLst>
          </p:cNvPr>
          <p:cNvSpPr>
            <a:spLocks noGrp="1"/>
          </p:cNvSpPr>
          <p:nvPr>
            <p:ph type="sldNum" sz="quarter" idx="12"/>
          </p:nvPr>
        </p:nvSpPr>
        <p:spPr/>
        <p:txBody>
          <a:bodyPr/>
          <a:lstStyle/>
          <a:p>
            <a:fld id="{AF5D8DD5-2367-47BF-BE85-0E4DD8564336}" type="slidenum">
              <a:rPr lang="ro-RO" smtClean="0"/>
              <a:t>‹#›</a:t>
            </a:fld>
            <a:endParaRPr lang="ro-RO"/>
          </a:p>
        </p:txBody>
      </p:sp>
    </p:spTree>
    <p:extLst>
      <p:ext uri="{BB962C8B-B14F-4D97-AF65-F5344CB8AC3E}">
        <p14:creationId xmlns:p14="http://schemas.microsoft.com/office/powerpoint/2010/main" val="27307341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CBA0A4-A2CC-4127-A857-BD7E27C646D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ro-RO"/>
          </a:p>
        </p:txBody>
      </p:sp>
      <p:sp>
        <p:nvSpPr>
          <p:cNvPr id="3" name="Picture Placeholder 2">
            <a:extLst>
              <a:ext uri="{FF2B5EF4-FFF2-40B4-BE49-F238E27FC236}">
                <a16:creationId xmlns:a16="http://schemas.microsoft.com/office/drawing/2014/main" id="{DA67BF55-D971-4AD0-B17A-3E686759BD1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o-RO"/>
          </a:p>
        </p:txBody>
      </p:sp>
      <p:sp>
        <p:nvSpPr>
          <p:cNvPr id="4" name="Text Placeholder 3">
            <a:extLst>
              <a:ext uri="{FF2B5EF4-FFF2-40B4-BE49-F238E27FC236}">
                <a16:creationId xmlns:a16="http://schemas.microsoft.com/office/drawing/2014/main" id="{A23802D5-CD6B-4D1F-8F90-234F3FA4D6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FB3D358-1B8D-4330-AE84-4D872C646157}"/>
              </a:ext>
            </a:extLst>
          </p:cNvPr>
          <p:cNvSpPr>
            <a:spLocks noGrp="1"/>
          </p:cNvSpPr>
          <p:nvPr>
            <p:ph type="dt" sz="half" idx="10"/>
          </p:nvPr>
        </p:nvSpPr>
        <p:spPr/>
        <p:txBody>
          <a:bodyPr/>
          <a:lstStyle/>
          <a:p>
            <a:fld id="{2B8C902E-4D43-425B-8CB5-7DBE8F4E0D95}" type="datetime1">
              <a:rPr lang="ro-RO" smtClean="0"/>
              <a:t>29.04.2020</a:t>
            </a:fld>
            <a:endParaRPr lang="ro-RO"/>
          </a:p>
        </p:txBody>
      </p:sp>
      <p:sp>
        <p:nvSpPr>
          <p:cNvPr id="6" name="Footer Placeholder 5">
            <a:extLst>
              <a:ext uri="{FF2B5EF4-FFF2-40B4-BE49-F238E27FC236}">
                <a16:creationId xmlns:a16="http://schemas.microsoft.com/office/drawing/2014/main" id="{C38A6B67-C072-4F4E-B993-ADB928E4377B}"/>
              </a:ext>
            </a:extLst>
          </p:cNvPr>
          <p:cNvSpPr>
            <a:spLocks noGrp="1"/>
          </p:cNvSpPr>
          <p:nvPr>
            <p:ph type="ftr" sz="quarter" idx="11"/>
          </p:nvPr>
        </p:nvSpPr>
        <p:spPr/>
        <p:txBody>
          <a:bodyPr/>
          <a:lstStyle/>
          <a:p>
            <a:r>
              <a:rPr lang="ro-RO"/>
              <a:t>EA - cursul 7 - online</a:t>
            </a:r>
          </a:p>
        </p:txBody>
      </p:sp>
      <p:sp>
        <p:nvSpPr>
          <p:cNvPr id="7" name="Slide Number Placeholder 6">
            <a:extLst>
              <a:ext uri="{FF2B5EF4-FFF2-40B4-BE49-F238E27FC236}">
                <a16:creationId xmlns:a16="http://schemas.microsoft.com/office/drawing/2014/main" id="{CBEB7022-8B74-48AB-94BA-9CA0EAC25307}"/>
              </a:ext>
            </a:extLst>
          </p:cNvPr>
          <p:cNvSpPr>
            <a:spLocks noGrp="1"/>
          </p:cNvSpPr>
          <p:nvPr>
            <p:ph type="sldNum" sz="quarter" idx="12"/>
          </p:nvPr>
        </p:nvSpPr>
        <p:spPr/>
        <p:txBody>
          <a:bodyPr/>
          <a:lstStyle/>
          <a:p>
            <a:fld id="{AF5D8DD5-2367-47BF-BE85-0E4DD8564336}" type="slidenum">
              <a:rPr lang="ro-RO" smtClean="0"/>
              <a:t>‹#›</a:t>
            </a:fld>
            <a:endParaRPr lang="ro-RO"/>
          </a:p>
        </p:txBody>
      </p:sp>
    </p:spTree>
    <p:extLst>
      <p:ext uri="{BB962C8B-B14F-4D97-AF65-F5344CB8AC3E}">
        <p14:creationId xmlns:p14="http://schemas.microsoft.com/office/powerpoint/2010/main" val="29028282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5334CB4-67FB-4303-BE7C-7DC31A2E16C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ro-RO"/>
          </a:p>
        </p:txBody>
      </p:sp>
      <p:sp>
        <p:nvSpPr>
          <p:cNvPr id="3" name="Text Placeholder 2">
            <a:extLst>
              <a:ext uri="{FF2B5EF4-FFF2-40B4-BE49-F238E27FC236}">
                <a16:creationId xmlns:a16="http://schemas.microsoft.com/office/drawing/2014/main" id="{B9202847-ADEB-4380-8995-632C319B387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4" name="Date Placeholder 3">
            <a:extLst>
              <a:ext uri="{FF2B5EF4-FFF2-40B4-BE49-F238E27FC236}">
                <a16:creationId xmlns:a16="http://schemas.microsoft.com/office/drawing/2014/main" id="{D7520EB7-22EB-4CD5-BD15-A8F0854E813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ECFCA6-1059-4939-A00C-56683CC0034C}" type="datetime1">
              <a:rPr lang="ro-RO" smtClean="0"/>
              <a:t>29.04.2020</a:t>
            </a:fld>
            <a:endParaRPr lang="ro-RO"/>
          </a:p>
        </p:txBody>
      </p:sp>
      <p:sp>
        <p:nvSpPr>
          <p:cNvPr id="5" name="Footer Placeholder 4">
            <a:extLst>
              <a:ext uri="{FF2B5EF4-FFF2-40B4-BE49-F238E27FC236}">
                <a16:creationId xmlns:a16="http://schemas.microsoft.com/office/drawing/2014/main" id="{A9B99D71-82AD-4610-88EC-201C5CFE642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ro-RO"/>
              <a:t>EA - cursul 7 - online</a:t>
            </a:r>
          </a:p>
        </p:txBody>
      </p:sp>
      <p:sp>
        <p:nvSpPr>
          <p:cNvPr id="6" name="Slide Number Placeholder 5">
            <a:extLst>
              <a:ext uri="{FF2B5EF4-FFF2-40B4-BE49-F238E27FC236}">
                <a16:creationId xmlns:a16="http://schemas.microsoft.com/office/drawing/2014/main" id="{B5056719-2BEE-4F53-BD0E-B8B69881FC2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5D8DD5-2367-47BF-BE85-0E4DD8564336}" type="slidenum">
              <a:rPr lang="ro-RO" smtClean="0"/>
              <a:t>‹#›</a:t>
            </a:fld>
            <a:endParaRPr lang="ro-RO"/>
          </a:p>
        </p:txBody>
      </p:sp>
    </p:spTree>
    <p:extLst>
      <p:ext uri="{BB962C8B-B14F-4D97-AF65-F5344CB8AC3E}">
        <p14:creationId xmlns:p14="http://schemas.microsoft.com/office/powerpoint/2010/main" val="1444706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o-R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18.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2.xml"/><Relationship Id="rId6" Type="http://schemas.openxmlformats.org/officeDocument/2006/relationships/image" Target="../media/image22.png"/><Relationship Id="rId5" Type="http://schemas.openxmlformats.org/officeDocument/2006/relationships/image" Target="../media/image21.png"/><Relationship Id="rId4" Type="http://schemas.openxmlformats.org/officeDocument/2006/relationships/image" Target="../media/image20.png"/></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png"/><Relationship Id="rId1" Type="http://schemas.openxmlformats.org/officeDocument/2006/relationships/slideLayout" Target="../slideLayouts/slideLayout2.xml"/><Relationship Id="rId5" Type="http://schemas.openxmlformats.org/officeDocument/2006/relationships/image" Target="../media/image26.png"/><Relationship Id="rId4" Type="http://schemas.openxmlformats.org/officeDocument/2006/relationships/image" Target="../media/image25.png"/></Relationships>
</file>

<file path=ppt/slides/_rels/slide22.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27.png"/><Relationship Id="rId1" Type="http://schemas.openxmlformats.org/officeDocument/2006/relationships/slideLayout" Target="../slideLayouts/slideLayout2.xml"/><Relationship Id="rId6" Type="http://schemas.openxmlformats.org/officeDocument/2006/relationships/image" Target="../media/image31.png"/><Relationship Id="rId5" Type="http://schemas.openxmlformats.org/officeDocument/2006/relationships/image" Target="../media/image30.png"/><Relationship Id="rId4" Type="http://schemas.openxmlformats.org/officeDocument/2006/relationships/image" Target="../media/image29.png"/></Relationships>
</file>

<file path=ppt/slides/_rels/slide24.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image" Target="../media/image32.png"/><Relationship Id="rId1" Type="http://schemas.openxmlformats.org/officeDocument/2006/relationships/slideLayout" Target="../slideLayouts/slideLayout2.xml"/><Relationship Id="rId6" Type="http://schemas.openxmlformats.org/officeDocument/2006/relationships/image" Target="../media/image36.png"/><Relationship Id="rId5" Type="http://schemas.openxmlformats.org/officeDocument/2006/relationships/image" Target="../media/image35.png"/><Relationship Id="rId4" Type="http://schemas.openxmlformats.org/officeDocument/2006/relationships/image" Target="../media/image34.png"/></Relationships>
</file>

<file path=ppt/slides/_rels/slide27.xml.rels><?xml version="1.0" encoding="UTF-8" standalone="yes"?>
<Relationships xmlns="http://schemas.openxmlformats.org/package/2006/relationships"><Relationship Id="rId3" Type="http://schemas.openxmlformats.org/officeDocument/2006/relationships/image" Target="../media/image38.png"/><Relationship Id="rId2" Type="http://schemas.openxmlformats.org/officeDocument/2006/relationships/image" Target="../media/image37.png"/><Relationship Id="rId1" Type="http://schemas.openxmlformats.org/officeDocument/2006/relationships/slideLayout" Target="../slideLayouts/slideLayout2.xml"/><Relationship Id="rId6" Type="http://schemas.openxmlformats.org/officeDocument/2006/relationships/image" Target="../media/image41.png"/><Relationship Id="rId5" Type="http://schemas.openxmlformats.org/officeDocument/2006/relationships/image" Target="../media/image40.png"/><Relationship Id="rId4" Type="http://schemas.openxmlformats.org/officeDocument/2006/relationships/image" Target="../media/image39.png"/></Relationships>
</file>

<file path=ppt/slides/_rels/slide28.xml.rels><?xml version="1.0" encoding="UTF-8" standalone="yes"?>
<Relationships xmlns="http://schemas.openxmlformats.org/package/2006/relationships"><Relationship Id="rId3" Type="http://schemas.openxmlformats.org/officeDocument/2006/relationships/image" Target="../media/image43.png"/><Relationship Id="rId7" Type="http://schemas.openxmlformats.org/officeDocument/2006/relationships/image" Target="../media/image47.png"/><Relationship Id="rId2" Type="http://schemas.openxmlformats.org/officeDocument/2006/relationships/image" Target="../media/image42.png"/><Relationship Id="rId1" Type="http://schemas.openxmlformats.org/officeDocument/2006/relationships/slideLayout" Target="../slideLayouts/slideLayout2.xml"/><Relationship Id="rId6" Type="http://schemas.openxmlformats.org/officeDocument/2006/relationships/image" Target="../media/image46.png"/><Relationship Id="rId5" Type="http://schemas.openxmlformats.org/officeDocument/2006/relationships/image" Target="../media/image45.png"/><Relationship Id="rId4" Type="http://schemas.openxmlformats.org/officeDocument/2006/relationships/image" Target="../media/image44.png"/></Relationships>
</file>

<file path=ppt/slides/_rels/slide29.xml.rels><?xml version="1.0" encoding="UTF-8" standalone="yes"?>
<Relationships xmlns="http://schemas.openxmlformats.org/package/2006/relationships"><Relationship Id="rId2" Type="http://schemas.openxmlformats.org/officeDocument/2006/relationships/image" Target="../media/image4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49.png"/><Relationship Id="rId2" Type="http://schemas.openxmlformats.org/officeDocument/2006/relationships/image" Target="../media/image48.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51.png"/><Relationship Id="rId2" Type="http://schemas.openxmlformats.org/officeDocument/2006/relationships/image" Target="../media/image50.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53.png"/><Relationship Id="rId2" Type="http://schemas.openxmlformats.org/officeDocument/2006/relationships/image" Target="../media/image52.png"/><Relationship Id="rId1" Type="http://schemas.openxmlformats.org/officeDocument/2006/relationships/slideLayout" Target="../slideLayouts/slideLayout2.xml"/><Relationship Id="rId4" Type="http://schemas.openxmlformats.org/officeDocument/2006/relationships/image" Target="../media/image54.png"/></Relationships>
</file>

<file path=ppt/slides/_rels/slide34.xml.rels><?xml version="1.0" encoding="UTF-8" standalone="yes"?>
<Relationships xmlns="http://schemas.openxmlformats.org/package/2006/relationships"><Relationship Id="rId3" Type="http://schemas.openxmlformats.org/officeDocument/2006/relationships/image" Target="../media/image56.png"/><Relationship Id="rId2" Type="http://schemas.openxmlformats.org/officeDocument/2006/relationships/image" Target="../media/image55.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58.png"/><Relationship Id="rId2" Type="http://schemas.openxmlformats.org/officeDocument/2006/relationships/image" Target="../media/image57.png"/><Relationship Id="rId1" Type="http://schemas.openxmlformats.org/officeDocument/2006/relationships/slideLayout" Target="../slideLayouts/slideLayout2.xml"/><Relationship Id="rId5" Type="http://schemas.openxmlformats.org/officeDocument/2006/relationships/image" Target="../media/image60.png"/><Relationship Id="rId4" Type="http://schemas.openxmlformats.org/officeDocument/2006/relationships/image" Target="../media/image59.png"/></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8" Type="http://schemas.openxmlformats.org/officeDocument/2006/relationships/image" Target="../media/image67.png"/><Relationship Id="rId3" Type="http://schemas.openxmlformats.org/officeDocument/2006/relationships/image" Target="../media/image62.png"/><Relationship Id="rId7" Type="http://schemas.openxmlformats.org/officeDocument/2006/relationships/image" Target="../media/image66.png"/><Relationship Id="rId2" Type="http://schemas.openxmlformats.org/officeDocument/2006/relationships/image" Target="../media/image61.png"/><Relationship Id="rId1" Type="http://schemas.openxmlformats.org/officeDocument/2006/relationships/slideLayout" Target="../slideLayouts/slideLayout2.xml"/><Relationship Id="rId6" Type="http://schemas.openxmlformats.org/officeDocument/2006/relationships/image" Target="../media/image65.png"/><Relationship Id="rId5" Type="http://schemas.openxmlformats.org/officeDocument/2006/relationships/image" Target="../media/image64.png"/><Relationship Id="rId4" Type="http://schemas.openxmlformats.org/officeDocument/2006/relationships/image" Target="../media/image63.png"/><Relationship Id="rId9" Type="http://schemas.openxmlformats.org/officeDocument/2006/relationships/image" Target="../media/image68.png"/></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0.png"/><Relationship Id="rId1" Type="http://schemas.openxmlformats.org/officeDocument/2006/relationships/slideLayout" Target="../slideLayouts/slideLayout2.xml"/><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83CE83-A48F-4913-AEF9-ABB205F4FC22}"/>
              </a:ext>
            </a:extLst>
          </p:cNvPr>
          <p:cNvSpPr>
            <a:spLocks noGrp="1"/>
          </p:cNvSpPr>
          <p:nvPr>
            <p:ph type="ctrTitle"/>
          </p:nvPr>
        </p:nvSpPr>
        <p:spPr/>
        <p:txBody>
          <a:bodyPr/>
          <a:lstStyle/>
          <a:p>
            <a:r>
              <a:rPr lang="ro-RO"/>
              <a:t>ELECTRONICĂ ANALOGICĂ</a:t>
            </a:r>
          </a:p>
        </p:txBody>
      </p:sp>
      <p:sp>
        <p:nvSpPr>
          <p:cNvPr id="3" name="Subtitle 2">
            <a:extLst>
              <a:ext uri="{FF2B5EF4-FFF2-40B4-BE49-F238E27FC236}">
                <a16:creationId xmlns:a16="http://schemas.microsoft.com/office/drawing/2014/main" id="{A0B5B92E-278B-4B60-A883-F6E0C9CA4CF4}"/>
              </a:ext>
            </a:extLst>
          </p:cNvPr>
          <p:cNvSpPr>
            <a:spLocks noGrp="1"/>
          </p:cNvSpPr>
          <p:nvPr>
            <p:ph type="subTitle" idx="1"/>
          </p:nvPr>
        </p:nvSpPr>
        <p:spPr/>
        <p:txBody>
          <a:bodyPr/>
          <a:lstStyle/>
          <a:p>
            <a:r>
              <a:rPr lang="ro-RO"/>
              <a:t>Cursul nr. 7 – online</a:t>
            </a:r>
          </a:p>
          <a:p>
            <a:r>
              <a:rPr lang="ro-RO"/>
              <a:t>Filtre active</a:t>
            </a:r>
          </a:p>
        </p:txBody>
      </p:sp>
      <p:grpSp>
        <p:nvGrpSpPr>
          <p:cNvPr id="4" name="Group 3">
            <a:extLst>
              <a:ext uri="{FF2B5EF4-FFF2-40B4-BE49-F238E27FC236}">
                <a16:creationId xmlns:a16="http://schemas.microsoft.com/office/drawing/2014/main" id="{8BA13981-1FA8-4253-B880-BA6E4EE165D4}"/>
              </a:ext>
            </a:extLst>
          </p:cNvPr>
          <p:cNvGrpSpPr/>
          <p:nvPr/>
        </p:nvGrpSpPr>
        <p:grpSpPr>
          <a:xfrm>
            <a:off x="685800" y="338592"/>
            <a:ext cx="10349144" cy="1571021"/>
            <a:chOff x="685800" y="596055"/>
            <a:chExt cx="7498846" cy="1138340"/>
          </a:xfrm>
        </p:grpSpPr>
        <p:pic>
          <p:nvPicPr>
            <p:cNvPr id="5" name="Picture 4" descr="Logo-UT-IESC-RGB-RO">
              <a:extLst>
                <a:ext uri="{FF2B5EF4-FFF2-40B4-BE49-F238E27FC236}">
                  <a16:creationId xmlns:a16="http://schemas.microsoft.com/office/drawing/2014/main" id="{B4F34483-CD29-4311-95C1-5CFC496161B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t="15446" b="13008"/>
            <a:stretch>
              <a:fillRect/>
            </a:stretch>
          </p:blipFill>
          <p:spPr bwMode="auto">
            <a:xfrm>
              <a:off x="685800" y="596055"/>
              <a:ext cx="4146813" cy="1138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1">
              <a:extLst>
                <a:ext uri="{FF2B5EF4-FFF2-40B4-BE49-F238E27FC236}">
                  <a16:creationId xmlns:a16="http://schemas.microsoft.com/office/drawing/2014/main" id="{06287EA5-9AF8-4E13-A463-F946ED8A1ACA}"/>
                </a:ext>
              </a:extLst>
            </p:cNvPr>
            <p:cNvSpPr txBox="1">
              <a:spLocks noChangeAspect="1" noChangeArrowheads="1"/>
            </p:cNvSpPr>
            <p:nvPr/>
          </p:nvSpPr>
          <p:spPr bwMode="auto">
            <a:xfrm>
              <a:off x="5182366" y="679028"/>
              <a:ext cx="3002280" cy="609600"/>
            </a:xfrm>
            <a:prstGeom prst="rect">
              <a:avLst/>
            </a:prstGeom>
            <a:noFill/>
            <a:ln w="9525">
              <a:noFill/>
              <a:miter lim="800000"/>
              <a:headEnd/>
              <a:tailEnd/>
            </a:ln>
          </p:spPr>
          <p:txBody>
            <a:bodyPr wrap="square" lIns="91440" tIns="45720" rIns="91440" bIns="4572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r"/>
              <a:r>
                <a:rPr lang="en-US" sz="1100" b="1">
                  <a:latin typeface="UT Sans" pitchFamily="50" charset="0"/>
                  <a:ea typeface="+mn-ea"/>
                  <a:cs typeface="+mn-cs"/>
                </a:rPr>
                <a:t>Departamentul de Electronică şi Calculatoare</a:t>
              </a:r>
              <a:endParaRPr lang="ro-RO" sz="1100" b="1">
                <a:latin typeface="UT Sans" pitchFamily="50" charset="0"/>
                <a:ea typeface="+mn-ea"/>
                <a:cs typeface="+mn-cs"/>
              </a:endParaRPr>
            </a:p>
            <a:p>
              <a:pPr algn="r"/>
              <a:r>
                <a:rPr lang="ro-RO" sz="1100" b="0">
                  <a:latin typeface="UT Sans" pitchFamily="50" charset="0"/>
                  <a:ea typeface="+mn-ea"/>
                  <a:cs typeface="+mn-cs"/>
                </a:rPr>
                <a:t>s</a:t>
              </a:r>
              <a:r>
                <a:rPr lang="en-US" sz="1100">
                  <a:latin typeface="UT Sans" pitchFamily="50" charset="0"/>
                  <a:ea typeface="+mn-ea"/>
                  <a:cs typeface="+mn-cs"/>
                </a:rPr>
                <a:t>tr. Politehnicii 1, 500024 Braşov</a:t>
              </a:r>
              <a:endParaRPr lang="ro-RO" sz="900">
                <a:latin typeface="UT Sans" pitchFamily="50" charset="0"/>
              </a:endParaRPr>
            </a:p>
            <a:p>
              <a:pPr algn="r"/>
              <a:r>
                <a:rPr lang="en-US" sz="1100">
                  <a:latin typeface="UT Sans" pitchFamily="50" charset="0"/>
                  <a:ea typeface="+mn-ea"/>
                  <a:cs typeface="+mn-cs"/>
                </a:rPr>
                <a:t>0268 478705</a:t>
              </a:r>
              <a:endParaRPr lang="ro-RO" sz="900">
                <a:latin typeface="UT Sans" pitchFamily="50" charset="0"/>
              </a:endParaRPr>
            </a:p>
            <a:p>
              <a:pPr algn="r" rtl="1">
                <a:defRPr sz="1000"/>
              </a:pPr>
              <a:endParaRPr lang="en-GB" sz="900" b="0" i="0" strike="noStrike">
                <a:solidFill>
                  <a:srgbClr val="333333"/>
                </a:solidFill>
                <a:latin typeface="UT Sans" pitchFamily="50" charset="0"/>
              </a:endParaRPr>
            </a:p>
          </p:txBody>
        </p:sp>
      </p:grpSp>
    </p:spTree>
    <p:extLst>
      <p:ext uri="{BB962C8B-B14F-4D97-AF65-F5344CB8AC3E}">
        <p14:creationId xmlns:p14="http://schemas.microsoft.com/office/powerpoint/2010/main" val="39077274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6B0EE7-4D40-416B-9AD6-EBF71F121816}"/>
              </a:ext>
            </a:extLst>
          </p:cNvPr>
          <p:cNvSpPr>
            <a:spLocks noGrp="1"/>
          </p:cNvSpPr>
          <p:nvPr>
            <p:ph type="title"/>
          </p:nvPr>
        </p:nvSpPr>
        <p:spPr/>
        <p:txBody>
          <a:bodyPr/>
          <a:lstStyle/>
          <a:p>
            <a:r>
              <a:rPr lang="ro-RO"/>
              <a:t>Filtre active</a:t>
            </a:r>
          </a:p>
        </p:txBody>
      </p:sp>
      <p:sp>
        <p:nvSpPr>
          <p:cNvPr id="3" name="Content Placeholder 2">
            <a:extLst>
              <a:ext uri="{FF2B5EF4-FFF2-40B4-BE49-F238E27FC236}">
                <a16:creationId xmlns:a16="http://schemas.microsoft.com/office/drawing/2014/main" id="{092C8F5B-1E6C-4CAB-93DD-1A947ECCA6D3}"/>
              </a:ext>
            </a:extLst>
          </p:cNvPr>
          <p:cNvSpPr>
            <a:spLocks noGrp="1"/>
          </p:cNvSpPr>
          <p:nvPr>
            <p:ph idx="1"/>
          </p:nvPr>
        </p:nvSpPr>
        <p:spPr/>
        <p:txBody>
          <a:bodyPr/>
          <a:lstStyle/>
          <a:p>
            <a:r>
              <a:rPr lang="en-US"/>
              <a:t>Filtrele pot fi construite și numai din rezistențe, bobine și condensatoare (filtre </a:t>
            </a:r>
            <a:r>
              <a:rPr lang="en-US" i="1"/>
              <a:t>RLC</a:t>
            </a:r>
            <a:r>
              <a:rPr lang="en-US"/>
              <a:t>), care sunt componente pasive</a:t>
            </a:r>
            <a:r>
              <a:rPr lang="ro-RO"/>
              <a:t>, obținându-se </a:t>
            </a:r>
            <a:r>
              <a:rPr lang="ro-RO" b="1">
                <a:highlight>
                  <a:srgbClr val="FFFF00"/>
                </a:highlight>
              </a:rPr>
              <a:t>filtrele pasive</a:t>
            </a:r>
            <a:r>
              <a:rPr lang="en-US"/>
              <a:t>.</a:t>
            </a:r>
            <a:endParaRPr lang="ro-RO"/>
          </a:p>
          <a:p>
            <a:r>
              <a:rPr lang="en-US"/>
              <a:t>Cu toate acestea, după apariția conceptului de reacție, s-a realizat că încorporarea unui amplificator într-un circuit de filtrare a făcut posibilă obținerea oricărui răspuns, dar fără utilizarea bobinelor</a:t>
            </a:r>
            <a:endParaRPr lang="ro-RO"/>
          </a:p>
          <a:p>
            <a:r>
              <a:rPr lang="en-US"/>
              <a:t> Acesta este un avantaj mare, deoarece bobinele sunt cel mai puțin ideale dintre elementele de bază ale circuitului, sunt voluminoase, grele și scumpe și nu se pretează la producția de masă de tip circuite integrate.</a:t>
            </a:r>
            <a:endParaRPr lang="ro-RO"/>
          </a:p>
        </p:txBody>
      </p:sp>
      <p:sp>
        <p:nvSpPr>
          <p:cNvPr id="4" name="Date Placeholder 3">
            <a:extLst>
              <a:ext uri="{FF2B5EF4-FFF2-40B4-BE49-F238E27FC236}">
                <a16:creationId xmlns:a16="http://schemas.microsoft.com/office/drawing/2014/main" id="{B8012775-D7BF-4593-B7C4-3418C99C5893}"/>
              </a:ext>
            </a:extLst>
          </p:cNvPr>
          <p:cNvSpPr>
            <a:spLocks noGrp="1"/>
          </p:cNvSpPr>
          <p:nvPr>
            <p:ph type="dt" sz="half" idx="10"/>
          </p:nvPr>
        </p:nvSpPr>
        <p:spPr/>
        <p:txBody>
          <a:bodyPr/>
          <a:lstStyle/>
          <a:p>
            <a:fld id="{0D7C4F72-F443-44F3-9E4D-901146B3D74F}" type="datetime1">
              <a:rPr lang="ro-RO" smtClean="0"/>
              <a:t>29.04.2020</a:t>
            </a:fld>
            <a:endParaRPr lang="ro-RO"/>
          </a:p>
        </p:txBody>
      </p:sp>
      <p:sp>
        <p:nvSpPr>
          <p:cNvPr id="5" name="Footer Placeholder 4">
            <a:extLst>
              <a:ext uri="{FF2B5EF4-FFF2-40B4-BE49-F238E27FC236}">
                <a16:creationId xmlns:a16="http://schemas.microsoft.com/office/drawing/2014/main" id="{BF74DE00-C0D9-4A9B-A93E-BF36DD5E5600}"/>
              </a:ext>
            </a:extLst>
          </p:cNvPr>
          <p:cNvSpPr>
            <a:spLocks noGrp="1"/>
          </p:cNvSpPr>
          <p:nvPr>
            <p:ph type="ftr" sz="quarter" idx="11"/>
          </p:nvPr>
        </p:nvSpPr>
        <p:spPr/>
        <p:txBody>
          <a:bodyPr/>
          <a:lstStyle/>
          <a:p>
            <a:r>
              <a:rPr lang="ro-RO"/>
              <a:t>EA - cursul 7 - online</a:t>
            </a:r>
          </a:p>
        </p:txBody>
      </p:sp>
      <p:sp>
        <p:nvSpPr>
          <p:cNvPr id="6" name="Slide Number Placeholder 5">
            <a:extLst>
              <a:ext uri="{FF2B5EF4-FFF2-40B4-BE49-F238E27FC236}">
                <a16:creationId xmlns:a16="http://schemas.microsoft.com/office/drawing/2014/main" id="{513BEF90-45E7-40CE-848A-3F6C23357899}"/>
              </a:ext>
            </a:extLst>
          </p:cNvPr>
          <p:cNvSpPr>
            <a:spLocks noGrp="1"/>
          </p:cNvSpPr>
          <p:nvPr>
            <p:ph type="sldNum" sz="quarter" idx="12"/>
          </p:nvPr>
        </p:nvSpPr>
        <p:spPr/>
        <p:txBody>
          <a:bodyPr/>
          <a:lstStyle/>
          <a:p>
            <a:fld id="{AF5D8DD5-2367-47BF-BE85-0E4DD8564336}" type="slidenum">
              <a:rPr lang="ro-RO" smtClean="0"/>
              <a:t>10</a:t>
            </a:fld>
            <a:endParaRPr lang="ro-RO"/>
          </a:p>
        </p:txBody>
      </p:sp>
    </p:spTree>
    <p:extLst>
      <p:ext uri="{BB962C8B-B14F-4D97-AF65-F5344CB8AC3E}">
        <p14:creationId xmlns:p14="http://schemas.microsoft.com/office/powerpoint/2010/main" val="25654704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6B0EE7-4D40-416B-9AD6-EBF71F121816}"/>
              </a:ext>
            </a:extLst>
          </p:cNvPr>
          <p:cNvSpPr>
            <a:spLocks noGrp="1"/>
          </p:cNvSpPr>
          <p:nvPr>
            <p:ph type="title"/>
          </p:nvPr>
        </p:nvSpPr>
        <p:spPr/>
        <p:txBody>
          <a:bodyPr/>
          <a:lstStyle/>
          <a:p>
            <a:r>
              <a:rPr lang="ro-RO"/>
              <a:t>Filtre active</a:t>
            </a:r>
          </a:p>
        </p:txBody>
      </p:sp>
      <p:sp>
        <p:nvSpPr>
          <p:cNvPr id="3" name="Content Placeholder 2">
            <a:extLst>
              <a:ext uri="{FF2B5EF4-FFF2-40B4-BE49-F238E27FC236}">
                <a16:creationId xmlns:a16="http://schemas.microsoft.com/office/drawing/2014/main" id="{092C8F5B-1E6C-4CAB-93DD-1A947ECCA6D3}"/>
              </a:ext>
            </a:extLst>
          </p:cNvPr>
          <p:cNvSpPr>
            <a:spLocks noGrp="1"/>
          </p:cNvSpPr>
          <p:nvPr>
            <p:ph idx="1"/>
          </p:nvPr>
        </p:nvSpPr>
        <p:spPr/>
        <p:txBody>
          <a:bodyPr>
            <a:normAutofit fontScale="92500" lnSpcReduction="10000"/>
          </a:bodyPr>
          <a:lstStyle/>
          <a:p>
            <a:r>
              <a:rPr lang="en-US"/>
              <a:t>Un amplificator poate prelua energie de la sursele de alimentare și o poate introduce în circuitul în care se află pentru a compensa pierderile de energie din rezistențe.</a:t>
            </a:r>
            <a:endParaRPr lang="ro-RO"/>
          </a:p>
          <a:p>
            <a:r>
              <a:rPr lang="en-US"/>
              <a:t>Bobinele și condensatoarele sunt elemente nedisipative care pot stoca energia în timpul unei părți a unui ciclu și o pot elibera în timpul rămas din ciclu.</a:t>
            </a:r>
            <a:endParaRPr lang="ro-RO"/>
          </a:p>
          <a:p>
            <a:r>
              <a:rPr lang="en-US"/>
              <a:t>Un amplificator, susținut de sursa de alimentare, poate face același lucru și chiar mai mult, deoarece, spre deosebire de bobine și condensatoare, amplificatorul poate fi făcut să elibereze mai multă energie decât cea absorbită de rezistențe.</a:t>
            </a:r>
            <a:endParaRPr lang="ro-RO"/>
          </a:p>
          <a:p>
            <a:r>
              <a:rPr lang="en-US"/>
              <a:t>Din această cauză se spune că amplificatoarele sunt elemente active, iar filtrele care încorporează amplificatoare se numesc </a:t>
            </a:r>
            <a:r>
              <a:rPr lang="en-US" b="1">
                <a:highlight>
                  <a:srgbClr val="FFFF00"/>
                </a:highlight>
              </a:rPr>
              <a:t>filtre active</a:t>
            </a:r>
            <a:r>
              <a:rPr lang="en-US"/>
              <a:t>.</a:t>
            </a:r>
            <a:endParaRPr lang="ro-RO"/>
          </a:p>
        </p:txBody>
      </p:sp>
      <p:sp>
        <p:nvSpPr>
          <p:cNvPr id="4" name="Date Placeholder 3">
            <a:extLst>
              <a:ext uri="{FF2B5EF4-FFF2-40B4-BE49-F238E27FC236}">
                <a16:creationId xmlns:a16="http://schemas.microsoft.com/office/drawing/2014/main" id="{B8012775-D7BF-4593-B7C4-3418C99C5893}"/>
              </a:ext>
            </a:extLst>
          </p:cNvPr>
          <p:cNvSpPr>
            <a:spLocks noGrp="1"/>
          </p:cNvSpPr>
          <p:nvPr>
            <p:ph type="dt" sz="half" idx="10"/>
          </p:nvPr>
        </p:nvSpPr>
        <p:spPr/>
        <p:txBody>
          <a:bodyPr/>
          <a:lstStyle/>
          <a:p>
            <a:fld id="{0D7C4F72-F443-44F3-9E4D-901146B3D74F}" type="datetime1">
              <a:rPr lang="ro-RO" smtClean="0"/>
              <a:t>29.04.2020</a:t>
            </a:fld>
            <a:endParaRPr lang="ro-RO"/>
          </a:p>
        </p:txBody>
      </p:sp>
      <p:sp>
        <p:nvSpPr>
          <p:cNvPr id="5" name="Footer Placeholder 4">
            <a:extLst>
              <a:ext uri="{FF2B5EF4-FFF2-40B4-BE49-F238E27FC236}">
                <a16:creationId xmlns:a16="http://schemas.microsoft.com/office/drawing/2014/main" id="{BF74DE00-C0D9-4A9B-A93E-BF36DD5E5600}"/>
              </a:ext>
            </a:extLst>
          </p:cNvPr>
          <p:cNvSpPr>
            <a:spLocks noGrp="1"/>
          </p:cNvSpPr>
          <p:nvPr>
            <p:ph type="ftr" sz="quarter" idx="11"/>
          </p:nvPr>
        </p:nvSpPr>
        <p:spPr/>
        <p:txBody>
          <a:bodyPr/>
          <a:lstStyle/>
          <a:p>
            <a:r>
              <a:rPr lang="ro-RO"/>
              <a:t>EA - cursul 7 - online</a:t>
            </a:r>
          </a:p>
        </p:txBody>
      </p:sp>
      <p:sp>
        <p:nvSpPr>
          <p:cNvPr id="6" name="Slide Number Placeholder 5">
            <a:extLst>
              <a:ext uri="{FF2B5EF4-FFF2-40B4-BE49-F238E27FC236}">
                <a16:creationId xmlns:a16="http://schemas.microsoft.com/office/drawing/2014/main" id="{513BEF90-45E7-40CE-848A-3F6C23357899}"/>
              </a:ext>
            </a:extLst>
          </p:cNvPr>
          <p:cNvSpPr>
            <a:spLocks noGrp="1"/>
          </p:cNvSpPr>
          <p:nvPr>
            <p:ph type="sldNum" sz="quarter" idx="12"/>
          </p:nvPr>
        </p:nvSpPr>
        <p:spPr/>
        <p:txBody>
          <a:bodyPr/>
          <a:lstStyle/>
          <a:p>
            <a:fld id="{AF5D8DD5-2367-47BF-BE85-0E4DD8564336}" type="slidenum">
              <a:rPr lang="ro-RO" smtClean="0"/>
              <a:t>11</a:t>
            </a:fld>
            <a:endParaRPr lang="ro-RO"/>
          </a:p>
        </p:txBody>
      </p:sp>
    </p:spTree>
    <p:extLst>
      <p:ext uri="{BB962C8B-B14F-4D97-AF65-F5344CB8AC3E}">
        <p14:creationId xmlns:p14="http://schemas.microsoft.com/office/powerpoint/2010/main" val="15026243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6B0EE7-4D40-416B-9AD6-EBF71F121816}"/>
              </a:ext>
            </a:extLst>
          </p:cNvPr>
          <p:cNvSpPr>
            <a:spLocks noGrp="1"/>
          </p:cNvSpPr>
          <p:nvPr>
            <p:ph type="title"/>
          </p:nvPr>
        </p:nvSpPr>
        <p:spPr/>
        <p:txBody>
          <a:bodyPr/>
          <a:lstStyle/>
          <a:p>
            <a:r>
              <a:rPr lang="ro-RO"/>
              <a:t>Filtre active</a:t>
            </a:r>
          </a:p>
        </p:txBody>
      </p:sp>
      <p:sp>
        <p:nvSpPr>
          <p:cNvPr id="3" name="Content Placeholder 2">
            <a:extLst>
              <a:ext uri="{FF2B5EF4-FFF2-40B4-BE49-F238E27FC236}">
                <a16:creationId xmlns:a16="http://schemas.microsoft.com/office/drawing/2014/main" id="{092C8F5B-1E6C-4CAB-93DD-1A947ECCA6D3}"/>
              </a:ext>
            </a:extLst>
          </p:cNvPr>
          <p:cNvSpPr>
            <a:spLocks noGrp="1"/>
          </p:cNvSpPr>
          <p:nvPr>
            <p:ph idx="1"/>
          </p:nvPr>
        </p:nvSpPr>
        <p:spPr/>
        <p:txBody>
          <a:bodyPr/>
          <a:lstStyle/>
          <a:p>
            <a:r>
              <a:rPr lang="en-US"/>
              <a:t>Un filtru activ va funcționa corect numai în măsura în care funcționează și amplificatorul corect.</a:t>
            </a:r>
            <a:endParaRPr lang="ro-RO"/>
          </a:p>
          <a:p>
            <a:r>
              <a:rPr lang="en-US"/>
              <a:t>Cea mai gravă limitare a AO este scăderea câștigului în buclă deschisă odată cu creșterea frecvenței.</a:t>
            </a:r>
            <a:endParaRPr lang="ro-RO"/>
          </a:p>
          <a:p>
            <a:r>
              <a:rPr lang="en-US"/>
              <a:t>Această limitare restricționează, în general, aplicațiile filtrelor active sub valoarea de 100MHz a frecvenței.</a:t>
            </a:r>
            <a:endParaRPr lang="ro-RO"/>
          </a:p>
          <a:p>
            <a:r>
              <a:rPr lang="en-US"/>
              <a:t>Acest domeniu de frecvență include banda audio și domeniul de instrumentație, unde filtrele cu AO își găsesc cea mai largă aplicație și unde bobinele ar fi prea voluminoase pentru a concura cu miniaturizarea disponibilă oferită de CI.</a:t>
            </a:r>
            <a:endParaRPr lang="ro-RO"/>
          </a:p>
        </p:txBody>
      </p:sp>
      <p:sp>
        <p:nvSpPr>
          <p:cNvPr id="4" name="Date Placeholder 3">
            <a:extLst>
              <a:ext uri="{FF2B5EF4-FFF2-40B4-BE49-F238E27FC236}">
                <a16:creationId xmlns:a16="http://schemas.microsoft.com/office/drawing/2014/main" id="{B8012775-D7BF-4593-B7C4-3418C99C5893}"/>
              </a:ext>
            </a:extLst>
          </p:cNvPr>
          <p:cNvSpPr>
            <a:spLocks noGrp="1"/>
          </p:cNvSpPr>
          <p:nvPr>
            <p:ph type="dt" sz="half" idx="10"/>
          </p:nvPr>
        </p:nvSpPr>
        <p:spPr/>
        <p:txBody>
          <a:bodyPr/>
          <a:lstStyle/>
          <a:p>
            <a:fld id="{0D7C4F72-F443-44F3-9E4D-901146B3D74F}" type="datetime1">
              <a:rPr lang="ro-RO" smtClean="0"/>
              <a:t>29.04.2020</a:t>
            </a:fld>
            <a:endParaRPr lang="ro-RO"/>
          </a:p>
        </p:txBody>
      </p:sp>
      <p:sp>
        <p:nvSpPr>
          <p:cNvPr id="5" name="Footer Placeholder 4">
            <a:extLst>
              <a:ext uri="{FF2B5EF4-FFF2-40B4-BE49-F238E27FC236}">
                <a16:creationId xmlns:a16="http://schemas.microsoft.com/office/drawing/2014/main" id="{BF74DE00-C0D9-4A9B-A93E-BF36DD5E5600}"/>
              </a:ext>
            </a:extLst>
          </p:cNvPr>
          <p:cNvSpPr>
            <a:spLocks noGrp="1"/>
          </p:cNvSpPr>
          <p:nvPr>
            <p:ph type="ftr" sz="quarter" idx="11"/>
          </p:nvPr>
        </p:nvSpPr>
        <p:spPr/>
        <p:txBody>
          <a:bodyPr/>
          <a:lstStyle/>
          <a:p>
            <a:r>
              <a:rPr lang="ro-RO"/>
              <a:t>EA - cursul 7 - online</a:t>
            </a:r>
          </a:p>
        </p:txBody>
      </p:sp>
      <p:sp>
        <p:nvSpPr>
          <p:cNvPr id="6" name="Slide Number Placeholder 5">
            <a:extLst>
              <a:ext uri="{FF2B5EF4-FFF2-40B4-BE49-F238E27FC236}">
                <a16:creationId xmlns:a16="http://schemas.microsoft.com/office/drawing/2014/main" id="{513BEF90-45E7-40CE-848A-3F6C23357899}"/>
              </a:ext>
            </a:extLst>
          </p:cNvPr>
          <p:cNvSpPr>
            <a:spLocks noGrp="1"/>
          </p:cNvSpPr>
          <p:nvPr>
            <p:ph type="sldNum" sz="quarter" idx="12"/>
          </p:nvPr>
        </p:nvSpPr>
        <p:spPr/>
        <p:txBody>
          <a:bodyPr/>
          <a:lstStyle/>
          <a:p>
            <a:fld id="{AF5D8DD5-2367-47BF-BE85-0E4DD8564336}" type="slidenum">
              <a:rPr lang="ro-RO" smtClean="0"/>
              <a:t>12</a:t>
            </a:fld>
            <a:endParaRPr lang="ro-RO"/>
          </a:p>
        </p:txBody>
      </p:sp>
    </p:spTree>
    <p:extLst>
      <p:ext uri="{BB962C8B-B14F-4D97-AF65-F5344CB8AC3E}">
        <p14:creationId xmlns:p14="http://schemas.microsoft.com/office/powerpoint/2010/main" val="7041072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6B0EE7-4D40-416B-9AD6-EBF71F121816}"/>
              </a:ext>
            </a:extLst>
          </p:cNvPr>
          <p:cNvSpPr>
            <a:spLocks noGrp="1"/>
          </p:cNvSpPr>
          <p:nvPr>
            <p:ph type="title"/>
          </p:nvPr>
        </p:nvSpPr>
        <p:spPr/>
        <p:txBody>
          <a:bodyPr/>
          <a:lstStyle/>
          <a:p>
            <a:r>
              <a:rPr lang="ro-RO"/>
              <a:t>Filtre active</a:t>
            </a:r>
          </a:p>
        </p:txBody>
      </p:sp>
      <p:sp>
        <p:nvSpPr>
          <p:cNvPr id="3" name="Content Placeholder 2">
            <a:extLst>
              <a:ext uri="{FF2B5EF4-FFF2-40B4-BE49-F238E27FC236}">
                <a16:creationId xmlns:a16="http://schemas.microsoft.com/office/drawing/2014/main" id="{092C8F5B-1E6C-4CAB-93DD-1A947ECCA6D3}"/>
              </a:ext>
            </a:extLst>
          </p:cNvPr>
          <p:cNvSpPr>
            <a:spLocks noGrp="1"/>
          </p:cNvSpPr>
          <p:nvPr>
            <p:ph idx="1"/>
          </p:nvPr>
        </p:nvSpPr>
        <p:spPr/>
        <p:txBody>
          <a:bodyPr/>
          <a:lstStyle/>
          <a:p>
            <a:r>
              <a:rPr lang="en-US"/>
              <a:t>Dincolo de domeniul maxim de frecvență al AO, bobinele se folosesc din nou, astfel încât filtrele de înaltă frecvență sunt în continuare implementate cu componente </a:t>
            </a:r>
            <a:r>
              <a:rPr lang="en-US" i="1"/>
              <a:t>RLC</a:t>
            </a:r>
            <a:r>
              <a:rPr lang="en-US"/>
              <a:t> pasive.</a:t>
            </a:r>
            <a:endParaRPr lang="ro-RO"/>
          </a:p>
          <a:p>
            <a:r>
              <a:rPr lang="en-US"/>
              <a:t>În aceste filtre, dimensiunile și greutatea bobinelor sunt mai ușor de gestionat, deoarece valorile de inductanță și de capacitate scad odată cu creșterea frecvenței de lucru.</a:t>
            </a:r>
            <a:endParaRPr lang="ro-RO"/>
          </a:p>
        </p:txBody>
      </p:sp>
      <p:sp>
        <p:nvSpPr>
          <p:cNvPr id="4" name="Date Placeholder 3">
            <a:extLst>
              <a:ext uri="{FF2B5EF4-FFF2-40B4-BE49-F238E27FC236}">
                <a16:creationId xmlns:a16="http://schemas.microsoft.com/office/drawing/2014/main" id="{B8012775-D7BF-4593-B7C4-3418C99C5893}"/>
              </a:ext>
            </a:extLst>
          </p:cNvPr>
          <p:cNvSpPr>
            <a:spLocks noGrp="1"/>
          </p:cNvSpPr>
          <p:nvPr>
            <p:ph type="dt" sz="half" idx="10"/>
          </p:nvPr>
        </p:nvSpPr>
        <p:spPr/>
        <p:txBody>
          <a:bodyPr/>
          <a:lstStyle/>
          <a:p>
            <a:fld id="{0D7C4F72-F443-44F3-9E4D-901146B3D74F}" type="datetime1">
              <a:rPr lang="ro-RO" smtClean="0"/>
              <a:t>29.04.2020</a:t>
            </a:fld>
            <a:endParaRPr lang="ro-RO"/>
          </a:p>
        </p:txBody>
      </p:sp>
      <p:sp>
        <p:nvSpPr>
          <p:cNvPr id="5" name="Footer Placeholder 4">
            <a:extLst>
              <a:ext uri="{FF2B5EF4-FFF2-40B4-BE49-F238E27FC236}">
                <a16:creationId xmlns:a16="http://schemas.microsoft.com/office/drawing/2014/main" id="{BF74DE00-C0D9-4A9B-A93E-BF36DD5E5600}"/>
              </a:ext>
            </a:extLst>
          </p:cNvPr>
          <p:cNvSpPr>
            <a:spLocks noGrp="1"/>
          </p:cNvSpPr>
          <p:nvPr>
            <p:ph type="ftr" sz="quarter" idx="11"/>
          </p:nvPr>
        </p:nvSpPr>
        <p:spPr/>
        <p:txBody>
          <a:bodyPr/>
          <a:lstStyle/>
          <a:p>
            <a:r>
              <a:rPr lang="ro-RO"/>
              <a:t>EA - cursul 7 - online</a:t>
            </a:r>
          </a:p>
        </p:txBody>
      </p:sp>
      <p:sp>
        <p:nvSpPr>
          <p:cNvPr id="6" name="Slide Number Placeholder 5">
            <a:extLst>
              <a:ext uri="{FF2B5EF4-FFF2-40B4-BE49-F238E27FC236}">
                <a16:creationId xmlns:a16="http://schemas.microsoft.com/office/drawing/2014/main" id="{513BEF90-45E7-40CE-848A-3F6C23357899}"/>
              </a:ext>
            </a:extLst>
          </p:cNvPr>
          <p:cNvSpPr>
            <a:spLocks noGrp="1"/>
          </p:cNvSpPr>
          <p:nvPr>
            <p:ph type="sldNum" sz="quarter" idx="12"/>
          </p:nvPr>
        </p:nvSpPr>
        <p:spPr/>
        <p:txBody>
          <a:bodyPr/>
          <a:lstStyle/>
          <a:p>
            <a:fld id="{AF5D8DD5-2367-47BF-BE85-0E4DD8564336}" type="slidenum">
              <a:rPr lang="ro-RO" smtClean="0"/>
              <a:t>13</a:t>
            </a:fld>
            <a:endParaRPr lang="ro-RO"/>
          </a:p>
        </p:txBody>
      </p:sp>
    </p:spTree>
    <p:extLst>
      <p:ext uri="{BB962C8B-B14F-4D97-AF65-F5344CB8AC3E}">
        <p14:creationId xmlns:p14="http://schemas.microsoft.com/office/powerpoint/2010/main" val="13476800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6B0EE7-4D40-416B-9AD6-EBF71F121816}"/>
              </a:ext>
            </a:extLst>
          </p:cNvPr>
          <p:cNvSpPr>
            <a:spLocks noGrp="1"/>
          </p:cNvSpPr>
          <p:nvPr>
            <p:ph type="title"/>
          </p:nvPr>
        </p:nvSpPr>
        <p:spPr/>
        <p:txBody>
          <a:bodyPr/>
          <a:lstStyle/>
          <a:p>
            <a:r>
              <a:rPr lang="ro-RO"/>
              <a:t>Filtre active</a:t>
            </a:r>
            <a:br>
              <a:rPr lang="ro-RO"/>
            </a:br>
            <a:r>
              <a:rPr lang="ro-RO"/>
              <a:t>Funcția de transfer</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092C8F5B-1E6C-4CAB-93DD-1A947ECCA6D3}"/>
                  </a:ext>
                </a:extLst>
              </p:cNvPr>
              <p:cNvSpPr>
                <a:spLocks noGrp="1"/>
              </p:cNvSpPr>
              <p:nvPr>
                <p:ph idx="1"/>
              </p:nvPr>
            </p:nvSpPr>
            <p:spPr/>
            <p:txBody>
              <a:bodyPr>
                <a:normAutofit fontScale="92500"/>
              </a:bodyPr>
              <a:lstStyle/>
              <a:p>
                <a:r>
                  <a:rPr lang="en-US"/>
                  <a:t>Comportamentul unui circuit este caracterizat în mod unic prin funcția de transfer H(s).</a:t>
                </a:r>
                <a:endParaRPr lang="ro-RO"/>
              </a:p>
              <a:p>
                <a:r>
                  <a:rPr lang="en-US"/>
                  <a:t>Funcțiile de transfer se dovedesc a fi funcții raționale în </a:t>
                </a:r>
                <a:r>
                  <a:rPr lang="en-US" i="1"/>
                  <a:t>s</a:t>
                </a:r>
                <a:endParaRPr lang="ro-RO" i="1"/>
              </a:p>
              <a:p>
                <a:endParaRPr lang="ro-RO" i="1"/>
              </a:p>
              <a:p>
                <a:endParaRPr lang="ro-RO" i="1"/>
              </a:p>
              <a:p>
                <a:r>
                  <a:rPr lang="en-US"/>
                  <a:t>Gradul numitorului determină ordinul filtrului (ordinul 1, ordinul 2 etc.).</a:t>
                </a:r>
                <a:endParaRPr lang="ro-RO"/>
              </a:p>
              <a:p>
                <a:r>
                  <a:rPr lang="en-US"/>
                  <a:t>Rădăcinile polinomului de la numărător, egalat cu zero, sunt numite </a:t>
                </a:r>
                <a:r>
                  <a:rPr lang="en-US" i="1"/>
                  <a:t>zerourile</a:t>
                </a:r>
                <a:r>
                  <a:rPr lang="en-US"/>
                  <a:t> lui H(s) iar rădăcinile polinumului de la numitor, egalat cu zero, </a:t>
                </a:r>
                <a:r>
                  <a:rPr lang="en-US" i="1"/>
                  <a:t>polii</a:t>
                </a:r>
                <a:r>
                  <a:rPr lang="en-US"/>
                  <a:t> lui H(s) și se notează cu </a:t>
                </a:r>
                <a14:m>
                  <m:oMath xmlns:m="http://schemas.openxmlformats.org/officeDocument/2006/math">
                    <m:sSub>
                      <m:sSubPr>
                        <m:ctrlPr>
                          <a:rPr lang="ro-RO" i="1">
                            <a:latin typeface="Cambria Math" panose="02040503050406030204" pitchFamily="18" charset="0"/>
                          </a:rPr>
                        </m:ctrlPr>
                      </m:sSubPr>
                      <m:e>
                        <m:r>
                          <a:rPr lang="en-US" i="1">
                            <a:latin typeface="Cambria Math" panose="02040503050406030204" pitchFamily="18" charset="0"/>
                          </a:rPr>
                          <m:t>𝑧</m:t>
                        </m:r>
                      </m:e>
                      <m:sub>
                        <m:r>
                          <a:rPr lang="en-US" i="1">
                            <a:latin typeface="Cambria Math" panose="02040503050406030204" pitchFamily="18" charset="0"/>
                          </a:rPr>
                          <m:t>1</m:t>
                        </m:r>
                      </m:sub>
                    </m:sSub>
                    <m:r>
                      <a:rPr lang="en-US" i="1">
                        <a:latin typeface="Cambria Math" panose="02040503050406030204" pitchFamily="18" charset="0"/>
                      </a:rPr>
                      <m:t>, </m:t>
                    </m:r>
                    <m:sSub>
                      <m:sSubPr>
                        <m:ctrlPr>
                          <a:rPr lang="ro-RO" i="1">
                            <a:latin typeface="Cambria Math" panose="02040503050406030204" pitchFamily="18" charset="0"/>
                          </a:rPr>
                        </m:ctrlPr>
                      </m:sSubPr>
                      <m:e>
                        <m:r>
                          <a:rPr lang="en-US" i="1">
                            <a:latin typeface="Cambria Math" panose="02040503050406030204" pitchFamily="18" charset="0"/>
                          </a:rPr>
                          <m:t>𝑧</m:t>
                        </m:r>
                      </m:e>
                      <m:sub>
                        <m:r>
                          <a:rPr lang="en-US" i="1">
                            <a:latin typeface="Cambria Math" panose="02040503050406030204" pitchFamily="18" charset="0"/>
                          </a:rPr>
                          <m:t>2</m:t>
                        </m:r>
                      </m:sub>
                    </m:sSub>
                    <m:r>
                      <a:rPr lang="en-US" i="1">
                        <a:latin typeface="Cambria Math" panose="02040503050406030204" pitchFamily="18" charset="0"/>
                      </a:rPr>
                      <m:t>, …, </m:t>
                    </m:r>
                    <m:sSub>
                      <m:sSubPr>
                        <m:ctrlPr>
                          <a:rPr lang="ro-RO" i="1">
                            <a:latin typeface="Cambria Math" panose="02040503050406030204" pitchFamily="18" charset="0"/>
                          </a:rPr>
                        </m:ctrlPr>
                      </m:sSubPr>
                      <m:e>
                        <m:r>
                          <a:rPr lang="en-US" i="1">
                            <a:latin typeface="Cambria Math" panose="02040503050406030204" pitchFamily="18" charset="0"/>
                          </a:rPr>
                          <m:t>𝑧</m:t>
                        </m:r>
                      </m:e>
                      <m:sub>
                        <m:r>
                          <a:rPr lang="en-US" i="1">
                            <a:latin typeface="Cambria Math" panose="02040503050406030204" pitchFamily="18" charset="0"/>
                          </a:rPr>
                          <m:t>𝑚</m:t>
                        </m:r>
                      </m:sub>
                    </m:sSub>
                  </m:oMath>
                </a14:m>
                <a:r>
                  <a:rPr lang="en-US"/>
                  <a:t>, respectiv </a:t>
                </a:r>
                <a14:m>
                  <m:oMath xmlns:m="http://schemas.openxmlformats.org/officeDocument/2006/math">
                    <m:sSub>
                      <m:sSubPr>
                        <m:ctrlPr>
                          <a:rPr lang="ro-RO" i="1">
                            <a:latin typeface="Cambria Math" panose="02040503050406030204" pitchFamily="18" charset="0"/>
                          </a:rPr>
                        </m:ctrlPr>
                      </m:sSubPr>
                      <m:e>
                        <m:r>
                          <a:rPr lang="en-US" i="1">
                            <a:latin typeface="Cambria Math" panose="02040503050406030204" pitchFamily="18" charset="0"/>
                          </a:rPr>
                          <m:t>𝑝</m:t>
                        </m:r>
                      </m:e>
                      <m:sub>
                        <m:r>
                          <a:rPr lang="en-US" i="1">
                            <a:latin typeface="Cambria Math" panose="02040503050406030204" pitchFamily="18" charset="0"/>
                          </a:rPr>
                          <m:t>1</m:t>
                        </m:r>
                      </m:sub>
                    </m:sSub>
                    <m:r>
                      <a:rPr lang="en-US" i="1">
                        <a:latin typeface="Cambria Math" panose="02040503050406030204" pitchFamily="18" charset="0"/>
                      </a:rPr>
                      <m:t>, </m:t>
                    </m:r>
                    <m:sSub>
                      <m:sSubPr>
                        <m:ctrlPr>
                          <a:rPr lang="ro-RO" i="1">
                            <a:latin typeface="Cambria Math" panose="02040503050406030204" pitchFamily="18" charset="0"/>
                          </a:rPr>
                        </m:ctrlPr>
                      </m:sSubPr>
                      <m:e>
                        <m:r>
                          <a:rPr lang="en-US" i="1">
                            <a:latin typeface="Cambria Math" panose="02040503050406030204" pitchFamily="18" charset="0"/>
                          </a:rPr>
                          <m:t>𝑝</m:t>
                        </m:r>
                      </m:e>
                      <m:sub>
                        <m:r>
                          <a:rPr lang="en-US" i="1">
                            <a:latin typeface="Cambria Math" panose="02040503050406030204" pitchFamily="18" charset="0"/>
                          </a:rPr>
                          <m:t>2</m:t>
                        </m:r>
                      </m:sub>
                    </m:sSub>
                    <m:r>
                      <a:rPr lang="en-US" i="1">
                        <a:latin typeface="Cambria Math" panose="02040503050406030204" pitchFamily="18" charset="0"/>
                      </a:rPr>
                      <m:t>, …, </m:t>
                    </m:r>
                    <m:sSub>
                      <m:sSubPr>
                        <m:ctrlPr>
                          <a:rPr lang="ro-RO" i="1">
                            <a:latin typeface="Cambria Math" panose="02040503050406030204" pitchFamily="18" charset="0"/>
                          </a:rPr>
                        </m:ctrlPr>
                      </m:sSubPr>
                      <m:e>
                        <m:r>
                          <a:rPr lang="en-US" i="1">
                            <a:latin typeface="Cambria Math" panose="02040503050406030204" pitchFamily="18" charset="0"/>
                          </a:rPr>
                          <m:t>𝑝</m:t>
                        </m:r>
                      </m:e>
                      <m:sub>
                        <m:r>
                          <a:rPr lang="en-US" i="1">
                            <a:latin typeface="Cambria Math" panose="02040503050406030204" pitchFamily="18" charset="0"/>
                          </a:rPr>
                          <m:t>𝑛</m:t>
                        </m:r>
                      </m:sub>
                    </m:sSub>
                  </m:oMath>
                </a14:m>
                <a:r>
                  <a:rPr lang="en-US"/>
                  <a:t>.</a:t>
                </a:r>
                <a:endParaRPr lang="ro-RO"/>
              </a:p>
            </p:txBody>
          </p:sp>
        </mc:Choice>
        <mc:Fallback xmlns="">
          <p:sp>
            <p:nvSpPr>
              <p:cNvPr id="3" name="Content Placeholder 2">
                <a:extLst>
                  <a:ext uri="{FF2B5EF4-FFF2-40B4-BE49-F238E27FC236}">
                    <a16:creationId xmlns:a16="http://schemas.microsoft.com/office/drawing/2014/main" id="{092C8F5B-1E6C-4CAB-93DD-1A947ECCA6D3}"/>
                  </a:ext>
                </a:extLst>
              </p:cNvPr>
              <p:cNvSpPr>
                <a:spLocks noGrp="1" noRot="1" noChangeAspect="1" noMove="1" noResize="1" noEditPoints="1" noAdjustHandles="1" noChangeArrowheads="1" noChangeShapeType="1" noTextEdit="1"/>
              </p:cNvSpPr>
              <p:nvPr>
                <p:ph idx="1"/>
              </p:nvPr>
            </p:nvSpPr>
            <p:spPr>
              <a:blipFill>
                <a:blip r:embed="rId2"/>
                <a:stretch>
                  <a:fillRect l="-928" t="-2101"/>
                </a:stretch>
              </a:blipFill>
            </p:spPr>
            <p:txBody>
              <a:bodyPr/>
              <a:lstStyle/>
              <a:p>
                <a:r>
                  <a:rPr lang="ro-RO">
                    <a:noFill/>
                  </a:rPr>
                  <a:t> </a:t>
                </a:r>
              </a:p>
            </p:txBody>
          </p:sp>
        </mc:Fallback>
      </mc:AlternateContent>
      <p:sp>
        <p:nvSpPr>
          <p:cNvPr id="4" name="Date Placeholder 3">
            <a:extLst>
              <a:ext uri="{FF2B5EF4-FFF2-40B4-BE49-F238E27FC236}">
                <a16:creationId xmlns:a16="http://schemas.microsoft.com/office/drawing/2014/main" id="{B8012775-D7BF-4593-B7C4-3418C99C5893}"/>
              </a:ext>
            </a:extLst>
          </p:cNvPr>
          <p:cNvSpPr>
            <a:spLocks noGrp="1"/>
          </p:cNvSpPr>
          <p:nvPr>
            <p:ph type="dt" sz="half" idx="10"/>
          </p:nvPr>
        </p:nvSpPr>
        <p:spPr/>
        <p:txBody>
          <a:bodyPr/>
          <a:lstStyle/>
          <a:p>
            <a:fld id="{0D7C4F72-F443-44F3-9E4D-901146B3D74F}" type="datetime1">
              <a:rPr lang="ro-RO" smtClean="0"/>
              <a:t>29.04.2020</a:t>
            </a:fld>
            <a:endParaRPr lang="ro-RO"/>
          </a:p>
        </p:txBody>
      </p:sp>
      <p:sp>
        <p:nvSpPr>
          <p:cNvPr id="5" name="Footer Placeholder 4">
            <a:extLst>
              <a:ext uri="{FF2B5EF4-FFF2-40B4-BE49-F238E27FC236}">
                <a16:creationId xmlns:a16="http://schemas.microsoft.com/office/drawing/2014/main" id="{BF74DE00-C0D9-4A9B-A93E-BF36DD5E5600}"/>
              </a:ext>
            </a:extLst>
          </p:cNvPr>
          <p:cNvSpPr>
            <a:spLocks noGrp="1"/>
          </p:cNvSpPr>
          <p:nvPr>
            <p:ph type="ftr" sz="quarter" idx="11"/>
          </p:nvPr>
        </p:nvSpPr>
        <p:spPr/>
        <p:txBody>
          <a:bodyPr/>
          <a:lstStyle/>
          <a:p>
            <a:r>
              <a:rPr lang="ro-RO"/>
              <a:t>EA - cursul 7 - online</a:t>
            </a:r>
          </a:p>
        </p:txBody>
      </p:sp>
      <p:sp>
        <p:nvSpPr>
          <p:cNvPr id="6" name="Slide Number Placeholder 5">
            <a:extLst>
              <a:ext uri="{FF2B5EF4-FFF2-40B4-BE49-F238E27FC236}">
                <a16:creationId xmlns:a16="http://schemas.microsoft.com/office/drawing/2014/main" id="{513BEF90-45E7-40CE-848A-3F6C23357899}"/>
              </a:ext>
            </a:extLst>
          </p:cNvPr>
          <p:cNvSpPr>
            <a:spLocks noGrp="1"/>
          </p:cNvSpPr>
          <p:nvPr>
            <p:ph type="sldNum" sz="quarter" idx="12"/>
          </p:nvPr>
        </p:nvSpPr>
        <p:spPr/>
        <p:txBody>
          <a:bodyPr/>
          <a:lstStyle/>
          <a:p>
            <a:fld id="{AF5D8DD5-2367-47BF-BE85-0E4DD8564336}" type="slidenum">
              <a:rPr lang="ro-RO" smtClean="0"/>
              <a:t>14</a:t>
            </a:fld>
            <a:endParaRPr lang="ro-RO"/>
          </a:p>
        </p:txBody>
      </p:sp>
      <mc:AlternateContent xmlns:mc="http://schemas.openxmlformats.org/markup-compatibility/2006" xmlns:a14="http://schemas.microsoft.com/office/drawing/2010/main">
        <mc:Choice Requires="a14">
          <p:sp>
            <p:nvSpPr>
              <p:cNvPr id="7" name="Rectangle 6">
                <a:extLst>
                  <a:ext uri="{FF2B5EF4-FFF2-40B4-BE49-F238E27FC236}">
                    <a16:creationId xmlns:a16="http://schemas.microsoft.com/office/drawing/2014/main" id="{97F3A7C6-4AE4-4159-A6AF-17B46899CC3F}"/>
                  </a:ext>
                </a:extLst>
              </p:cNvPr>
              <p:cNvSpPr/>
              <p:nvPr/>
            </p:nvSpPr>
            <p:spPr>
              <a:xfrm>
                <a:off x="3857438" y="3232522"/>
                <a:ext cx="4477123" cy="694614"/>
              </a:xfrm>
              <a:prstGeom prst="rect">
                <a:avLst/>
              </a:prstGeom>
              <a:solidFill>
                <a:srgbClr val="FFFF00"/>
              </a:solidFill>
              <a:ln>
                <a:solidFill>
                  <a:schemeClr val="accent1"/>
                </a:solidFill>
              </a:ln>
            </p:spPr>
            <p:txBody>
              <a:bodyPr wrap="none">
                <a:spAutoFit/>
              </a:bodyPr>
              <a:lstStyle/>
              <a:p>
                <a:pPr/>
                <a14:m>
                  <m:oMathPara xmlns:m="http://schemas.openxmlformats.org/officeDocument/2006/math">
                    <m:oMathParaPr>
                      <m:jc m:val="centerGroup"/>
                    </m:oMathParaPr>
                    <m:oMath xmlns:m="http://schemas.openxmlformats.org/officeDocument/2006/math">
                      <m:r>
                        <m:rPr>
                          <m:sty m:val="p"/>
                        </m:rPr>
                        <a:rPr lang="ro-RO" b="0" i="0" smtClean="0">
                          <a:latin typeface="Cambria Math" panose="02040503050406030204" pitchFamily="18" charset="0"/>
                        </a:rPr>
                        <m:t>H</m:t>
                      </m:r>
                      <m:d>
                        <m:dPr>
                          <m:ctrlPr>
                            <a:rPr lang="ro-RO" i="1">
                              <a:latin typeface="Cambria Math" panose="02040503050406030204" pitchFamily="18" charset="0"/>
                            </a:rPr>
                          </m:ctrlPr>
                        </m:dPr>
                        <m:e>
                          <m:r>
                            <a:rPr lang="ro-RO" i="1">
                              <a:latin typeface="Cambria Math" panose="02040503050406030204" pitchFamily="18" charset="0"/>
                            </a:rPr>
                            <m:t>𝑠</m:t>
                          </m:r>
                        </m:e>
                      </m:d>
                      <m:r>
                        <a:rPr lang="ro-RO" i="0">
                          <a:latin typeface="Cambria Math" panose="02040503050406030204" pitchFamily="18" charset="0"/>
                        </a:rPr>
                        <m:t>=</m:t>
                      </m:r>
                      <m:f>
                        <m:fPr>
                          <m:ctrlPr>
                            <a:rPr lang="ro-RO" i="1">
                              <a:latin typeface="Cambria Math" panose="02040503050406030204" pitchFamily="18" charset="0"/>
                            </a:rPr>
                          </m:ctrlPr>
                        </m:fPr>
                        <m:num>
                          <m:sSub>
                            <m:sSubPr>
                              <m:ctrlPr>
                                <a:rPr lang="ro-RO" i="1">
                                  <a:latin typeface="Cambria Math" panose="02040503050406030204" pitchFamily="18" charset="0"/>
                                </a:rPr>
                              </m:ctrlPr>
                            </m:sSubPr>
                            <m:e>
                              <m:r>
                                <a:rPr lang="ro-RO" i="1">
                                  <a:latin typeface="Cambria Math" panose="02040503050406030204" pitchFamily="18" charset="0"/>
                                </a:rPr>
                                <m:t>𝑎</m:t>
                              </m:r>
                            </m:e>
                            <m:sub>
                              <m:r>
                                <a:rPr lang="ro-RO" i="1">
                                  <a:latin typeface="Cambria Math" panose="02040503050406030204" pitchFamily="18" charset="0"/>
                                </a:rPr>
                                <m:t>𝑚</m:t>
                              </m:r>
                            </m:sub>
                          </m:sSub>
                          <m:sSup>
                            <m:sSupPr>
                              <m:ctrlPr>
                                <a:rPr lang="ro-RO" i="1">
                                  <a:latin typeface="Cambria Math" panose="02040503050406030204" pitchFamily="18" charset="0"/>
                                </a:rPr>
                              </m:ctrlPr>
                            </m:sSupPr>
                            <m:e>
                              <m:r>
                                <a:rPr lang="ro-RO" i="1">
                                  <a:latin typeface="Cambria Math" panose="02040503050406030204" pitchFamily="18" charset="0"/>
                                </a:rPr>
                                <m:t>𝑠</m:t>
                              </m:r>
                            </m:e>
                            <m:sup>
                              <m:r>
                                <a:rPr lang="ro-RO" i="1">
                                  <a:latin typeface="Cambria Math" panose="02040503050406030204" pitchFamily="18" charset="0"/>
                                </a:rPr>
                                <m:t>𝑚</m:t>
                              </m:r>
                            </m:sup>
                          </m:sSup>
                          <m:r>
                            <a:rPr lang="ro-RO" i="0">
                              <a:latin typeface="Cambria Math" panose="02040503050406030204" pitchFamily="18" charset="0"/>
                            </a:rPr>
                            <m:t>+</m:t>
                          </m:r>
                          <m:sSub>
                            <m:sSubPr>
                              <m:ctrlPr>
                                <a:rPr lang="ro-RO" i="1">
                                  <a:latin typeface="Cambria Math" panose="02040503050406030204" pitchFamily="18" charset="0"/>
                                </a:rPr>
                              </m:ctrlPr>
                            </m:sSubPr>
                            <m:e>
                              <m:r>
                                <a:rPr lang="ro-RO" i="1">
                                  <a:latin typeface="Cambria Math" panose="02040503050406030204" pitchFamily="18" charset="0"/>
                                </a:rPr>
                                <m:t>𝑎</m:t>
                              </m:r>
                            </m:e>
                            <m:sub>
                              <m:r>
                                <a:rPr lang="ro-RO" i="1">
                                  <a:latin typeface="Cambria Math" panose="02040503050406030204" pitchFamily="18" charset="0"/>
                                </a:rPr>
                                <m:t>𝑚</m:t>
                              </m:r>
                              <m:r>
                                <a:rPr lang="ro-RO" i="0">
                                  <a:latin typeface="Cambria Math" panose="02040503050406030204" pitchFamily="18" charset="0"/>
                                </a:rPr>
                                <m:t>−1</m:t>
                              </m:r>
                            </m:sub>
                          </m:sSub>
                          <m:sSup>
                            <m:sSupPr>
                              <m:ctrlPr>
                                <a:rPr lang="ro-RO" i="1">
                                  <a:latin typeface="Cambria Math" panose="02040503050406030204" pitchFamily="18" charset="0"/>
                                </a:rPr>
                              </m:ctrlPr>
                            </m:sSupPr>
                            <m:e>
                              <m:r>
                                <a:rPr lang="ro-RO" i="1">
                                  <a:latin typeface="Cambria Math" panose="02040503050406030204" pitchFamily="18" charset="0"/>
                                </a:rPr>
                                <m:t>𝑠</m:t>
                              </m:r>
                            </m:e>
                            <m:sup>
                              <m:r>
                                <a:rPr lang="ro-RO" i="1">
                                  <a:latin typeface="Cambria Math" panose="02040503050406030204" pitchFamily="18" charset="0"/>
                                </a:rPr>
                                <m:t>𝑚</m:t>
                              </m:r>
                              <m:r>
                                <a:rPr lang="ro-RO" i="0">
                                  <a:latin typeface="Cambria Math" panose="02040503050406030204" pitchFamily="18" charset="0"/>
                                </a:rPr>
                                <m:t>−1</m:t>
                              </m:r>
                            </m:sup>
                          </m:sSup>
                          <m:r>
                            <a:rPr lang="ro-RO" i="0">
                              <a:latin typeface="Cambria Math" panose="02040503050406030204" pitchFamily="18" charset="0"/>
                            </a:rPr>
                            <m:t>+…+</m:t>
                          </m:r>
                          <m:sSub>
                            <m:sSubPr>
                              <m:ctrlPr>
                                <a:rPr lang="ro-RO" i="1">
                                  <a:latin typeface="Cambria Math" panose="02040503050406030204" pitchFamily="18" charset="0"/>
                                </a:rPr>
                              </m:ctrlPr>
                            </m:sSubPr>
                            <m:e>
                              <m:r>
                                <a:rPr lang="ro-RO" i="1">
                                  <a:latin typeface="Cambria Math" panose="02040503050406030204" pitchFamily="18" charset="0"/>
                                </a:rPr>
                                <m:t>𝑎</m:t>
                              </m:r>
                            </m:e>
                            <m:sub>
                              <m:r>
                                <a:rPr lang="ro-RO" i="0">
                                  <a:latin typeface="Cambria Math" panose="02040503050406030204" pitchFamily="18" charset="0"/>
                                </a:rPr>
                                <m:t>1</m:t>
                              </m:r>
                            </m:sub>
                          </m:sSub>
                          <m:r>
                            <a:rPr lang="ro-RO" i="1">
                              <a:latin typeface="Cambria Math" panose="02040503050406030204" pitchFamily="18" charset="0"/>
                            </a:rPr>
                            <m:t>𝑠</m:t>
                          </m:r>
                          <m:r>
                            <a:rPr lang="ro-RO" i="0">
                              <a:latin typeface="Cambria Math" panose="02040503050406030204" pitchFamily="18" charset="0"/>
                            </a:rPr>
                            <m:t>+</m:t>
                          </m:r>
                          <m:sSub>
                            <m:sSubPr>
                              <m:ctrlPr>
                                <a:rPr lang="ro-RO" i="1">
                                  <a:latin typeface="Cambria Math" panose="02040503050406030204" pitchFamily="18" charset="0"/>
                                </a:rPr>
                              </m:ctrlPr>
                            </m:sSubPr>
                            <m:e>
                              <m:r>
                                <a:rPr lang="ro-RO" i="1">
                                  <a:latin typeface="Cambria Math" panose="02040503050406030204" pitchFamily="18" charset="0"/>
                                </a:rPr>
                                <m:t>𝑎</m:t>
                              </m:r>
                            </m:e>
                            <m:sub>
                              <m:r>
                                <a:rPr lang="ro-RO" i="0">
                                  <a:latin typeface="Cambria Math" panose="02040503050406030204" pitchFamily="18" charset="0"/>
                                </a:rPr>
                                <m:t>0</m:t>
                              </m:r>
                            </m:sub>
                          </m:sSub>
                        </m:num>
                        <m:den>
                          <m:sSub>
                            <m:sSubPr>
                              <m:ctrlPr>
                                <a:rPr lang="ro-RO" i="1">
                                  <a:latin typeface="Cambria Math" panose="02040503050406030204" pitchFamily="18" charset="0"/>
                                </a:rPr>
                              </m:ctrlPr>
                            </m:sSubPr>
                            <m:e>
                              <m:r>
                                <a:rPr lang="ro-RO" i="1">
                                  <a:latin typeface="Cambria Math" panose="02040503050406030204" pitchFamily="18" charset="0"/>
                                </a:rPr>
                                <m:t>𝑏</m:t>
                              </m:r>
                            </m:e>
                            <m:sub>
                              <m:r>
                                <a:rPr lang="ro-RO" i="1">
                                  <a:latin typeface="Cambria Math" panose="02040503050406030204" pitchFamily="18" charset="0"/>
                                </a:rPr>
                                <m:t>𝑛</m:t>
                              </m:r>
                            </m:sub>
                          </m:sSub>
                          <m:sSup>
                            <m:sSupPr>
                              <m:ctrlPr>
                                <a:rPr lang="ro-RO" i="1">
                                  <a:latin typeface="Cambria Math" panose="02040503050406030204" pitchFamily="18" charset="0"/>
                                </a:rPr>
                              </m:ctrlPr>
                            </m:sSupPr>
                            <m:e>
                              <m:r>
                                <a:rPr lang="ro-RO" i="1">
                                  <a:latin typeface="Cambria Math" panose="02040503050406030204" pitchFamily="18" charset="0"/>
                                </a:rPr>
                                <m:t>𝑠</m:t>
                              </m:r>
                            </m:e>
                            <m:sup>
                              <m:r>
                                <a:rPr lang="ro-RO" i="1">
                                  <a:latin typeface="Cambria Math" panose="02040503050406030204" pitchFamily="18" charset="0"/>
                                </a:rPr>
                                <m:t>𝑛</m:t>
                              </m:r>
                            </m:sup>
                          </m:sSup>
                          <m:r>
                            <a:rPr lang="ro-RO" i="0">
                              <a:latin typeface="Cambria Math" panose="02040503050406030204" pitchFamily="18" charset="0"/>
                            </a:rPr>
                            <m:t>+</m:t>
                          </m:r>
                          <m:sSub>
                            <m:sSubPr>
                              <m:ctrlPr>
                                <a:rPr lang="ro-RO" i="1">
                                  <a:latin typeface="Cambria Math" panose="02040503050406030204" pitchFamily="18" charset="0"/>
                                </a:rPr>
                              </m:ctrlPr>
                            </m:sSubPr>
                            <m:e>
                              <m:r>
                                <a:rPr lang="ro-RO" i="1">
                                  <a:latin typeface="Cambria Math" panose="02040503050406030204" pitchFamily="18" charset="0"/>
                                </a:rPr>
                                <m:t>𝑏</m:t>
                              </m:r>
                            </m:e>
                            <m:sub>
                              <m:r>
                                <a:rPr lang="ro-RO" i="1">
                                  <a:latin typeface="Cambria Math" panose="02040503050406030204" pitchFamily="18" charset="0"/>
                                </a:rPr>
                                <m:t>𝑛</m:t>
                              </m:r>
                              <m:r>
                                <a:rPr lang="ro-RO" i="0">
                                  <a:latin typeface="Cambria Math" panose="02040503050406030204" pitchFamily="18" charset="0"/>
                                </a:rPr>
                                <m:t>−1</m:t>
                              </m:r>
                            </m:sub>
                          </m:sSub>
                          <m:sSup>
                            <m:sSupPr>
                              <m:ctrlPr>
                                <a:rPr lang="ro-RO" i="1">
                                  <a:latin typeface="Cambria Math" panose="02040503050406030204" pitchFamily="18" charset="0"/>
                                </a:rPr>
                              </m:ctrlPr>
                            </m:sSupPr>
                            <m:e>
                              <m:r>
                                <a:rPr lang="ro-RO" i="1">
                                  <a:latin typeface="Cambria Math" panose="02040503050406030204" pitchFamily="18" charset="0"/>
                                </a:rPr>
                                <m:t>𝑠</m:t>
                              </m:r>
                            </m:e>
                            <m:sup>
                              <m:r>
                                <a:rPr lang="ro-RO" i="1">
                                  <a:latin typeface="Cambria Math" panose="02040503050406030204" pitchFamily="18" charset="0"/>
                                </a:rPr>
                                <m:t>𝑛</m:t>
                              </m:r>
                              <m:r>
                                <a:rPr lang="ro-RO" i="0">
                                  <a:latin typeface="Cambria Math" panose="02040503050406030204" pitchFamily="18" charset="0"/>
                                </a:rPr>
                                <m:t>−1</m:t>
                              </m:r>
                            </m:sup>
                          </m:sSup>
                          <m:r>
                            <a:rPr lang="ro-RO" i="0">
                              <a:latin typeface="Cambria Math" panose="02040503050406030204" pitchFamily="18" charset="0"/>
                            </a:rPr>
                            <m:t>+…+</m:t>
                          </m:r>
                          <m:sSub>
                            <m:sSubPr>
                              <m:ctrlPr>
                                <a:rPr lang="ro-RO" i="1">
                                  <a:latin typeface="Cambria Math" panose="02040503050406030204" pitchFamily="18" charset="0"/>
                                </a:rPr>
                              </m:ctrlPr>
                            </m:sSubPr>
                            <m:e>
                              <m:r>
                                <a:rPr lang="ro-RO" i="1">
                                  <a:latin typeface="Cambria Math" panose="02040503050406030204" pitchFamily="18" charset="0"/>
                                </a:rPr>
                                <m:t>𝑏</m:t>
                              </m:r>
                            </m:e>
                            <m:sub>
                              <m:r>
                                <a:rPr lang="ro-RO" i="0">
                                  <a:latin typeface="Cambria Math" panose="02040503050406030204" pitchFamily="18" charset="0"/>
                                </a:rPr>
                                <m:t>1</m:t>
                              </m:r>
                            </m:sub>
                          </m:sSub>
                          <m:r>
                            <a:rPr lang="ro-RO" i="1">
                              <a:latin typeface="Cambria Math" panose="02040503050406030204" pitchFamily="18" charset="0"/>
                            </a:rPr>
                            <m:t>𝑠</m:t>
                          </m:r>
                          <m:r>
                            <a:rPr lang="ro-RO" i="0">
                              <a:latin typeface="Cambria Math" panose="02040503050406030204" pitchFamily="18" charset="0"/>
                            </a:rPr>
                            <m:t>+</m:t>
                          </m:r>
                          <m:sSub>
                            <m:sSubPr>
                              <m:ctrlPr>
                                <a:rPr lang="ro-RO" i="1">
                                  <a:latin typeface="Cambria Math" panose="02040503050406030204" pitchFamily="18" charset="0"/>
                                </a:rPr>
                              </m:ctrlPr>
                            </m:sSubPr>
                            <m:e>
                              <m:r>
                                <a:rPr lang="ro-RO" i="1">
                                  <a:latin typeface="Cambria Math" panose="02040503050406030204" pitchFamily="18" charset="0"/>
                                </a:rPr>
                                <m:t>𝑏</m:t>
                              </m:r>
                            </m:e>
                            <m:sub>
                              <m:r>
                                <a:rPr lang="ro-RO" i="0">
                                  <a:latin typeface="Cambria Math" panose="02040503050406030204" pitchFamily="18" charset="0"/>
                                </a:rPr>
                                <m:t>0</m:t>
                              </m:r>
                            </m:sub>
                          </m:sSub>
                        </m:den>
                      </m:f>
                    </m:oMath>
                  </m:oMathPara>
                </a14:m>
                <a:endParaRPr lang="ro-RO"/>
              </a:p>
            </p:txBody>
          </p:sp>
        </mc:Choice>
        <mc:Fallback xmlns="">
          <p:sp>
            <p:nvSpPr>
              <p:cNvPr id="7" name="Rectangle 6">
                <a:extLst>
                  <a:ext uri="{FF2B5EF4-FFF2-40B4-BE49-F238E27FC236}">
                    <a16:creationId xmlns:a16="http://schemas.microsoft.com/office/drawing/2014/main" id="{97F3A7C6-4AE4-4159-A6AF-17B46899CC3F}"/>
                  </a:ext>
                </a:extLst>
              </p:cNvPr>
              <p:cNvSpPr>
                <a:spLocks noRot="1" noChangeAspect="1" noMove="1" noResize="1" noEditPoints="1" noAdjustHandles="1" noChangeArrowheads="1" noChangeShapeType="1" noTextEdit="1"/>
              </p:cNvSpPr>
              <p:nvPr/>
            </p:nvSpPr>
            <p:spPr>
              <a:xfrm>
                <a:off x="3857438" y="3232522"/>
                <a:ext cx="4477123" cy="694614"/>
              </a:xfrm>
              <a:prstGeom prst="rect">
                <a:avLst/>
              </a:prstGeom>
              <a:blipFill>
                <a:blip r:embed="rId3"/>
                <a:stretch>
                  <a:fillRect/>
                </a:stretch>
              </a:blipFill>
              <a:ln>
                <a:solidFill>
                  <a:schemeClr val="accent1"/>
                </a:solidFill>
              </a:ln>
            </p:spPr>
            <p:txBody>
              <a:bodyPr/>
              <a:lstStyle/>
              <a:p>
                <a:r>
                  <a:rPr lang="ro-RO">
                    <a:noFill/>
                  </a:rPr>
                  <a:t> </a:t>
                </a:r>
              </a:p>
            </p:txBody>
          </p:sp>
        </mc:Fallback>
      </mc:AlternateContent>
    </p:spTree>
    <p:extLst>
      <p:ext uri="{BB962C8B-B14F-4D97-AF65-F5344CB8AC3E}">
        <p14:creationId xmlns:p14="http://schemas.microsoft.com/office/powerpoint/2010/main" val="25458540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6B0EE7-4D40-416B-9AD6-EBF71F121816}"/>
              </a:ext>
            </a:extLst>
          </p:cNvPr>
          <p:cNvSpPr>
            <a:spLocks noGrp="1"/>
          </p:cNvSpPr>
          <p:nvPr>
            <p:ph type="title"/>
          </p:nvPr>
        </p:nvSpPr>
        <p:spPr/>
        <p:txBody>
          <a:bodyPr/>
          <a:lstStyle/>
          <a:p>
            <a:r>
              <a:rPr lang="ro-RO"/>
              <a:t>Filtre active</a:t>
            </a:r>
            <a:br>
              <a:rPr lang="ro-RO"/>
            </a:br>
            <a:r>
              <a:rPr lang="ro-RO"/>
              <a:t>Funcția de transfer</a:t>
            </a:r>
          </a:p>
        </p:txBody>
      </p:sp>
      <p:sp>
        <p:nvSpPr>
          <p:cNvPr id="3" name="Content Placeholder 2">
            <a:extLst>
              <a:ext uri="{FF2B5EF4-FFF2-40B4-BE49-F238E27FC236}">
                <a16:creationId xmlns:a16="http://schemas.microsoft.com/office/drawing/2014/main" id="{092C8F5B-1E6C-4CAB-93DD-1A947ECCA6D3}"/>
              </a:ext>
            </a:extLst>
          </p:cNvPr>
          <p:cNvSpPr>
            <a:spLocks noGrp="1"/>
          </p:cNvSpPr>
          <p:nvPr>
            <p:ph idx="1"/>
          </p:nvPr>
        </p:nvSpPr>
        <p:spPr/>
        <p:txBody>
          <a:bodyPr/>
          <a:lstStyle/>
          <a:p>
            <a:r>
              <a:rPr lang="en-US"/>
              <a:t>Putem scrie</a:t>
            </a:r>
            <a:endParaRPr lang="ro-RO"/>
          </a:p>
          <a:p>
            <a:endParaRPr lang="ro-RO"/>
          </a:p>
          <a:p>
            <a:r>
              <a:rPr lang="en-US"/>
              <a:t>unde </a:t>
            </a:r>
            <a:r>
              <a:rPr lang="en-US" i="1"/>
              <a:t>H</a:t>
            </a:r>
            <a:r>
              <a:rPr lang="en-US" baseline="-25000"/>
              <a:t>0</a:t>
            </a:r>
            <a:r>
              <a:rPr lang="en-US"/>
              <a:t>=</a:t>
            </a:r>
            <a:r>
              <a:rPr lang="en-US" i="1"/>
              <a:t>a</a:t>
            </a:r>
            <a:r>
              <a:rPr lang="en-US" i="1" baseline="-25000"/>
              <a:t>m</a:t>
            </a:r>
            <a:r>
              <a:rPr lang="en-US"/>
              <a:t>/</a:t>
            </a:r>
            <a:r>
              <a:rPr lang="en-US" i="1"/>
              <a:t>b</a:t>
            </a:r>
            <a:r>
              <a:rPr lang="en-US" i="1" baseline="-25000"/>
              <a:t>n</a:t>
            </a:r>
            <a:r>
              <a:rPr lang="en-US"/>
              <a:t> se numește factor de scalare.</a:t>
            </a:r>
            <a:endParaRPr lang="ro-RO"/>
          </a:p>
          <a:p>
            <a:r>
              <a:rPr lang="en-US"/>
              <a:t>În afară de </a:t>
            </a:r>
            <a:r>
              <a:rPr lang="en-US" i="1"/>
              <a:t>H</a:t>
            </a:r>
            <a:r>
              <a:rPr lang="en-US" baseline="-25000"/>
              <a:t>0</a:t>
            </a:r>
            <a:r>
              <a:rPr lang="en-US"/>
              <a:t>, </a:t>
            </a:r>
            <a:r>
              <a:rPr lang="en-US" i="1"/>
              <a:t>H</a:t>
            </a:r>
            <a:r>
              <a:rPr lang="en-US"/>
              <a:t>(</a:t>
            </a:r>
            <a:r>
              <a:rPr lang="en-US" i="1"/>
              <a:t>s</a:t>
            </a:r>
            <a:r>
              <a:rPr lang="en-US"/>
              <a:t>) este determinat în mod unic odată ce sunt cunoscute zerourile și polii.</a:t>
            </a:r>
            <a:endParaRPr lang="ro-RO"/>
          </a:p>
          <a:p>
            <a:r>
              <a:rPr lang="en-US"/>
              <a:t>Rădăcinile mai sunt denumite </a:t>
            </a:r>
            <a:r>
              <a:rPr lang="en-US" b="1"/>
              <a:t>frecvențe critice </a:t>
            </a:r>
            <a:r>
              <a:rPr lang="en-US"/>
              <a:t>sau </a:t>
            </a:r>
            <a:r>
              <a:rPr lang="en-US" b="1"/>
              <a:t>caracteristice</a:t>
            </a:r>
            <a:r>
              <a:rPr lang="en-US"/>
              <a:t>, deoarece depind exclusiv de circuit, adică de elementele sale și de modul în care sunt interconectate, indiferent de semnalele aplicate sau de energia stocată în elementele sale reactive.</a:t>
            </a:r>
            <a:endParaRPr lang="ro-RO"/>
          </a:p>
        </p:txBody>
      </p:sp>
      <p:sp>
        <p:nvSpPr>
          <p:cNvPr id="4" name="Date Placeholder 3">
            <a:extLst>
              <a:ext uri="{FF2B5EF4-FFF2-40B4-BE49-F238E27FC236}">
                <a16:creationId xmlns:a16="http://schemas.microsoft.com/office/drawing/2014/main" id="{B8012775-D7BF-4593-B7C4-3418C99C5893}"/>
              </a:ext>
            </a:extLst>
          </p:cNvPr>
          <p:cNvSpPr>
            <a:spLocks noGrp="1"/>
          </p:cNvSpPr>
          <p:nvPr>
            <p:ph type="dt" sz="half" idx="10"/>
          </p:nvPr>
        </p:nvSpPr>
        <p:spPr/>
        <p:txBody>
          <a:bodyPr/>
          <a:lstStyle/>
          <a:p>
            <a:fld id="{0D7C4F72-F443-44F3-9E4D-901146B3D74F}" type="datetime1">
              <a:rPr lang="ro-RO" smtClean="0"/>
              <a:t>29.04.2020</a:t>
            </a:fld>
            <a:endParaRPr lang="ro-RO"/>
          </a:p>
        </p:txBody>
      </p:sp>
      <p:sp>
        <p:nvSpPr>
          <p:cNvPr id="5" name="Footer Placeholder 4">
            <a:extLst>
              <a:ext uri="{FF2B5EF4-FFF2-40B4-BE49-F238E27FC236}">
                <a16:creationId xmlns:a16="http://schemas.microsoft.com/office/drawing/2014/main" id="{BF74DE00-C0D9-4A9B-A93E-BF36DD5E5600}"/>
              </a:ext>
            </a:extLst>
          </p:cNvPr>
          <p:cNvSpPr>
            <a:spLocks noGrp="1"/>
          </p:cNvSpPr>
          <p:nvPr>
            <p:ph type="ftr" sz="quarter" idx="11"/>
          </p:nvPr>
        </p:nvSpPr>
        <p:spPr/>
        <p:txBody>
          <a:bodyPr/>
          <a:lstStyle/>
          <a:p>
            <a:r>
              <a:rPr lang="ro-RO"/>
              <a:t>EA - cursul 7 - online</a:t>
            </a:r>
          </a:p>
        </p:txBody>
      </p:sp>
      <p:sp>
        <p:nvSpPr>
          <p:cNvPr id="6" name="Slide Number Placeholder 5">
            <a:extLst>
              <a:ext uri="{FF2B5EF4-FFF2-40B4-BE49-F238E27FC236}">
                <a16:creationId xmlns:a16="http://schemas.microsoft.com/office/drawing/2014/main" id="{513BEF90-45E7-40CE-848A-3F6C23357899}"/>
              </a:ext>
            </a:extLst>
          </p:cNvPr>
          <p:cNvSpPr>
            <a:spLocks noGrp="1"/>
          </p:cNvSpPr>
          <p:nvPr>
            <p:ph type="sldNum" sz="quarter" idx="12"/>
          </p:nvPr>
        </p:nvSpPr>
        <p:spPr/>
        <p:txBody>
          <a:bodyPr/>
          <a:lstStyle/>
          <a:p>
            <a:fld id="{AF5D8DD5-2367-47BF-BE85-0E4DD8564336}" type="slidenum">
              <a:rPr lang="ro-RO" smtClean="0"/>
              <a:t>15</a:t>
            </a:fld>
            <a:endParaRPr lang="ro-RO"/>
          </a:p>
        </p:txBody>
      </p:sp>
      <mc:AlternateContent xmlns:mc="http://schemas.openxmlformats.org/markup-compatibility/2006" xmlns:a14="http://schemas.microsoft.com/office/drawing/2010/main">
        <mc:Choice Requires="a14">
          <p:sp>
            <p:nvSpPr>
              <p:cNvPr id="7" name="Rectangle 6">
                <a:extLst>
                  <a:ext uri="{FF2B5EF4-FFF2-40B4-BE49-F238E27FC236}">
                    <a16:creationId xmlns:a16="http://schemas.microsoft.com/office/drawing/2014/main" id="{C6117544-D8F2-4F69-AD13-852EA30BDCAC}"/>
                  </a:ext>
                </a:extLst>
              </p:cNvPr>
              <p:cNvSpPr/>
              <p:nvPr/>
            </p:nvSpPr>
            <p:spPr>
              <a:xfrm>
                <a:off x="6876677" y="365125"/>
                <a:ext cx="4477123" cy="694614"/>
              </a:xfrm>
              <a:prstGeom prst="rect">
                <a:avLst/>
              </a:prstGeom>
              <a:solidFill>
                <a:schemeClr val="bg1"/>
              </a:solidFill>
              <a:ln>
                <a:solidFill>
                  <a:schemeClr val="accent1"/>
                </a:solidFill>
              </a:ln>
            </p:spPr>
            <p:txBody>
              <a:bodyPr wrap="none">
                <a:spAutoFit/>
              </a:bodyPr>
              <a:lstStyle/>
              <a:p>
                <a:pPr/>
                <a14:m>
                  <m:oMathPara xmlns:m="http://schemas.openxmlformats.org/officeDocument/2006/math">
                    <m:oMathParaPr>
                      <m:jc m:val="centerGroup"/>
                    </m:oMathParaPr>
                    <m:oMath xmlns:m="http://schemas.openxmlformats.org/officeDocument/2006/math">
                      <m:r>
                        <m:rPr>
                          <m:sty m:val="p"/>
                        </m:rPr>
                        <a:rPr lang="ro-RO" b="0" i="0" smtClean="0">
                          <a:latin typeface="Cambria Math" panose="02040503050406030204" pitchFamily="18" charset="0"/>
                        </a:rPr>
                        <m:t>H</m:t>
                      </m:r>
                      <m:d>
                        <m:dPr>
                          <m:ctrlPr>
                            <a:rPr lang="ro-RO" i="1">
                              <a:latin typeface="Cambria Math" panose="02040503050406030204" pitchFamily="18" charset="0"/>
                            </a:rPr>
                          </m:ctrlPr>
                        </m:dPr>
                        <m:e>
                          <m:r>
                            <a:rPr lang="ro-RO" i="1">
                              <a:latin typeface="Cambria Math" panose="02040503050406030204" pitchFamily="18" charset="0"/>
                            </a:rPr>
                            <m:t>𝑠</m:t>
                          </m:r>
                        </m:e>
                      </m:d>
                      <m:r>
                        <a:rPr lang="ro-RO" i="0">
                          <a:latin typeface="Cambria Math" panose="02040503050406030204" pitchFamily="18" charset="0"/>
                        </a:rPr>
                        <m:t>=</m:t>
                      </m:r>
                      <m:f>
                        <m:fPr>
                          <m:ctrlPr>
                            <a:rPr lang="ro-RO" i="1">
                              <a:latin typeface="Cambria Math" panose="02040503050406030204" pitchFamily="18" charset="0"/>
                            </a:rPr>
                          </m:ctrlPr>
                        </m:fPr>
                        <m:num>
                          <m:sSub>
                            <m:sSubPr>
                              <m:ctrlPr>
                                <a:rPr lang="ro-RO" i="1">
                                  <a:latin typeface="Cambria Math" panose="02040503050406030204" pitchFamily="18" charset="0"/>
                                </a:rPr>
                              </m:ctrlPr>
                            </m:sSubPr>
                            <m:e>
                              <m:r>
                                <a:rPr lang="ro-RO" i="1">
                                  <a:latin typeface="Cambria Math" panose="02040503050406030204" pitchFamily="18" charset="0"/>
                                </a:rPr>
                                <m:t>𝑎</m:t>
                              </m:r>
                            </m:e>
                            <m:sub>
                              <m:r>
                                <a:rPr lang="ro-RO" i="1">
                                  <a:latin typeface="Cambria Math" panose="02040503050406030204" pitchFamily="18" charset="0"/>
                                </a:rPr>
                                <m:t>𝑚</m:t>
                              </m:r>
                            </m:sub>
                          </m:sSub>
                          <m:sSup>
                            <m:sSupPr>
                              <m:ctrlPr>
                                <a:rPr lang="ro-RO" i="1">
                                  <a:latin typeface="Cambria Math" panose="02040503050406030204" pitchFamily="18" charset="0"/>
                                </a:rPr>
                              </m:ctrlPr>
                            </m:sSupPr>
                            <m:e>
                              <m:r>
                                <a:rPr lang="ro-RO" i="1">
                                  <a:latin typeface="Cambria Math" panose="02040503050406030204" pitchFamily="18" charset="0"/>
                                </a:rPr>
                                <m:t>𝑠</m:t>
                              </m:r>
                            </m:e>
                            <m:sup>
                              <m:r>
                                <a:rPr lang="ro-RO" i="1">
                                  <a:latin typeface="Cambria Math" panose="02040503050406030204" pitchFamily="18" charset="0"/>
                                </a:rPr>
                                <m:t>𝑚</m:t>
                              </m:r>
                            </m:sup>
                          </m:sSup>
                          <m:r>
                            <a:rPr lang="ro-RO" i="0">
                              <a:latin typeface="Cambria Math" panose="02040503050406030204" pitchFamily="18" charset="0"/>
                            </a:rPr>
                            <m:t>+</m:t>
                          </m:r>
                          <m:sSub>
                            <m:sSubPr>
                              <m:ctrlPr>
                                <a:rPr lang="ro-RO" i="1">
                                  <a:latin typeface="Cambria Math" panose="02040503050406030204" pitchFamily="18" charset="0"/>
                                </a:rPr>
                              </m:ctrlPr>
                            </m:sSubPr>
                            <m:e>
                              <m:r>
                                <a:rPr lang="ro-RO" i="1">
                                  <a:latin typeface="Cambria Math" panose="02040503050406030204" pitchFamily="18" charset="0"/>
                                </a:rPr>
                                <m:t>𝑎</m:t>
                              </m:r>
                            </m:e>
                            <m:sub>
                              <m:r>
                                <a:rPr lang="ro-RO" i="1">
                                  <a:latin typeface="Cambria Math" panose="02040503050406030204" pitchFamily="18" charset="0"/>
                                </a:rPr>
                                <m:t>𝑚</m:t>
                              </m:r>
                              <m:r>
                                <a:rPr lang="ro-RO" i="0">
                                  <a:latin typeface="Cambria Math" panose="02040503050406030204" pitchFamily="18" charset="0"/>
                                </a:rPr>
                                <m:t>−1</m:t>
                              </m:r>
                            </m:sub>
                          </m:sSub>
                          <m:sSup>
                            <m:sSupPr>
                              <m:ctrlPr>
                                <a:rPr lang="ro-RO" i="1">
                                  <a:latin typeface="Cambria Math" panose="02040503050406030204" pitchFamily="18" charset="0"/>
                                </a:rPr>
                              </m:ctrlPr>
                            </m:sSupPr>
                            <m:e>
                              <m:r>
                                <a:rPr lang="ro-RO" i="1">
                                  <a:latin typeface="Cambria Math" panose="02040503050406030204" pitchFamily="18" charset="0"/>
                                </a:rPr>
                                <m:t>𝑠</m:t>
                              </m:r>
                            </m:e>
                            <m:sup>
                              <m:r>
                                <a:rPr lang="ro-RO" i="1">
                                  <a:latin typeface="Cambria Math" panose="02040503050406030204" pitchFamily="18" charset="0"/>
                                </a:rPr>
                                <m:t>𝑚</m:t>
                              </m:r>
                              <m:r>
                                <a:rPr lang="ro-RO" i="0">
                                  <a:latin typeface="Cambria Math" panose="02040503050406030204" pitchFamily="18" charset="0"/>
                                </a:rPr>
                                <m:t>−1</m:t>
                              </m:r>
                            </m:sup>
                          </m:sSup>
                          <m:r>
                            <a:rPr lang="ro-RO" i="0">
                              <a:latin typeface="Cambria Math" panose="02040503050406030204" pitchFamily="18" charset="0"/>
                            </a:rPr>
                            <m:t>+…+</m:t>
                          </m:r>
                          <m:sSub>
                            <m:sSubPr>
                              <m:ctrlPr>
                                <a:rPr lang="ro-RO" i="1">
                                  <a:latin typeface="Cambria Math" panose="02040503050406030204" pitchFamily="18" charset="0"/>
                                </a:rPr>
                              </m:ctrlPr>
                            </m:sSubPr>
                            <m:e>
                              <m:r>
                                <a:rPr lang="ro-RO" i="1">
                                  <a:latin typeface="Cambria Math" panose="02040503050406030204" pitchFamily="18" charset="0"/>
                                </a:rPr>
                                <m:t>𝑎</m:t>
                              </m:r>
                            </m:e>
                            <m:sub>
                              <m:r>
                                <a:rPr lang="ro-RO" i="0">
                                  <a:latin typeface="Cambria Math" panose="02040503050406030204" pitchFamily="18" charset="0"/>
                                </a:rPr>
                                <m:t>1</m:t>
                              </m:r>
                            </m:sub>
                          </m:sSub>
                          <m:r>
                            <a:rPr lang="ro-RO" i="1">
                              <a:latin typeface="Cambria Math" panose="02040503050406030204" pitchFamily="18" charset="0"/>
                            </a:rPr>
                            <m:t>𝑠</m:t>
                          </m:r>
                          <m:r>
                            <a:rPr lang="ro-RO" i="0">
                              <a:latin typeface="Cambria Math" panose="02040503050406030204" pitchFamily="18" charset="0"/>
                            </a:rPr>
                            <m:t>+</m:t>
                          </m:r>
                          <m:sSub>
                            <m:sSubPr>
                              <m:ctrlPr>
                                <a:rPr lang="ro-RO" i="1">
                                  <a:latin typeface="Cambria Math" panose="02040503050406030204" pitchFamily="18" charset="0"/>
                                </a:rPr>
                              </m:ctrlPr>
                            </m:sSubPr>
                            <m:e>
                              <m:r>
                                <a:rPr lang="ro-RO" i="1">
                                  <a:latin typeface="Cambria Math" panose="02040503050406030204" pitchFamily="18" charset="0"/>
                                </a:rPr>
                                <m:t>𝑎</m:t>
                              </m:r>
                            </m:e>
                            <m:sub>
                              <m:r>
                                <a:rPr lang="ro-RO" i="0">
                                  <a:latin typeface="Cambria Math" panose="02040503050406030204" pitchFamily="18" charset="0"/>
                                </a:rPr>
                                <m:t>0</m:t>
                              </m:r>
                            </m:sub>
                          </m:sSub>
                        </m:num>
                        <m:den>
                          <m:sSub>
                            <m:sSubPr>
                              <m:ctrlPr>
                                <a:rPr lang="ro-RO" i="1">
                                  <a:latin typeface="Cambria Math" panose="02040503050406030204" pitchFamily="18" charset="0"/>
                                </a:rPr>
                              </m:ctrlPr>
                            </m:sSubPr>
                            <m:e>
                              <m:r>
                                <a:rPr lang="ro-RO" i="1">
                                  <a:latin typeface="Cambria Math" panose="02040503050406030204" pitchFamily="18" charset="0"/>
                                </a:rPr>
                                <m:t>𝑏</m:t>
                              </m:r>
                            </m:e>
                            <m:sub>
                              <m:r>
                                <a:rPr lang="ro-RO" i="1">
                                  <a:latin typeface="Cambria Math" panose="02040503050406030204" pitchFamily="18" charset="0"/>
                                </a:rPr>
                                <m:t>𝑛</m:t>
                              </m:r>
                            </m:sub>
                          </m:sSub>
                          <m:sSup>
                            <m:sSupPr>
                              <m:ctrlPr>
                                <a:rPr lang="ro-RO" i="1">
                                  <a:latin typeface="Cambria Math" panose="02040503050406030204" pitchFamily="18" charset="0"/>
                                </a:rPr>
                              </m:ctrlPr>
                            </m:sSupPr>
                            <m:e>
                              <m:r>
                                <a:rPr lang="ro-RO" i="1">
                                  <a:latin typeface="Cambria Math" panose="02040503050406030204" pitchFamily="18" charset="0"/>
                                </a:rPr>
                                <m:t>𝑠</m:t>
                              </m:r>
                            </m:e>
                            <m:sup>
                              <m:r>
                                <a:rPr lang="ro-RO" i="1">
                                  <a:latin typeface="Cambria Math" panose="02040503050406030204" pitchFamily="18" charset="0"/>
                                </a:rPr>
                                <m:t>𝑛</m:t>
                              </m:r>
                            </m:sup>
                          </m:sSup>
                          <m:r>
                            <a:rPr lang="ro-RO" i="0">
                              <a:latin typeface="Cambria Math" panose="02040503050406030204" pitchFamily="18" charset="0"/>
                            </a:rPr>
                            <m:t>+</m:t>
                          </m:r>
                          <m:sSub>
                            <m:sSubPr>
                              <m:ctrlPr>
                                <a:rPr lang="ro-RO" i="1">
                                  <a:latin typeface="Cambria Math" panose="02040503050406030204" pitchFamily="18" charset="0"/>
                                </a:rPr>
                              </m:ctrlPr>
                            </m:sSubPr>
                            <m:e>
                              <m:r>
                                <a:rPr lang="ro-RO" i="1">
                                  <a:latin typeface="Cambria Math" panose="02040503050406030204" pitchFamily="18" charset="0"/>
                                </a:rPr>
                                <m:t>𝑏</m:t>
                              </m:r>
                            </m:e>
                            <m:sub>
                              <m:r>
                                <a:rPr lang="ro-RO" i="1">
                                  <a:latin typeface="Cambria Math" panose="02040503050406030204" pitchFamily="18" charset="0"/>
                                </a:rPr>
                                <m:t>𝑛</m:t>
                              </m:r>
                              <m:r>
                                <a:rPr lang="ro-RO" i="0">
                                  <a:latin typeface="Cambria Math" panose="02040503050406030204" pitchFamily="18" charset="0"/>
                                </a:rPr>
                                <m:t>−1</m:t>
                              </m:r>
                            </m:sub>
                          </m:sSub>
                          <m:sSup>
                            <m:sSupPr>
                              <m:ctrlPr>
                                <a:rPr lang="ro-RO" i="1">
                                  <a:latin typeface="Cambria Math" panose="02040503050406030204" pitchFamily="18" charset="0"/>
                                </a:rPr>
                              </m:ctrlPr>
                            </m:sSupPr>
                            <m:e>
                              <m:r>
                                <a:rPr lang="ro-RO" i="1">
                                  <a:latin typeface="Cambria Math" panose="02040503050406030204" pitchFamily="18" charset="0"/>
                                </a:rPr>
                                <m:t>𝑠</m:t>
                              </m:r>
                            </m:e>
                            <m:sup>
                              <m:r>
                                <a:rPr lang="ro-RO" i="1">
                                  <a:latin typeface="Cambria Math" panose="02040503050406030204" pitchFamily="18" charset="0"/>
                                </a:rPr>
                                <m:t>𝑛</m:t>
                              </m:r>
                              <m:r>
                                <a:rPr lang="ro-RO" i="0">
                                  <a:latin typeface="Cambria Math" panose="02040503050406030204" pitchFamily="18" charset="0"/>
                                </a:rPr>
                                <m:t>−1</m:t>
                              </m:r>
                            </m:sup>
                          </m:sSup>
                          <m:r>
                            <a:rPr lang="ro-RO" i="0">
                              <a:latin typeface="Cambria Math" panose="02040503050406030204" pitchFamily="18" charset="0"/>
                            </a:rPr>
                            <m:t>+…+</m:t>
                          </m:r>
                          <m:sSub>
                            <m:sSubPr>
                              <m:ctrlPr>
                                <a:rPr lang="ro-RO" i="1">
                                  <a:latin typeface="Cambria Math" panose="02040503050406030204" pitchFamily="18" charset="0"/>
                                </a:rPr>
                              </m:ctrlPr>
                            </m:sSubPr>
                            <m:e>
                              <m:r>
                                <a:rPr lang="ro-RO" i="1">
                                  <a:latin typeface="Cambria Math" panose="02040503050406030204" pitchFamily="18" charset="0"/>
                                </a:rPr>
                                <m:t>𝑏</m:t>
                              </m:r>
                            </m:e>
                            <m:sub>
                              <m:r>
                                <a:rPr lang="ro-RO" i="0">
                                  <a:latin typeface="Cambria Math" panose="02040503050406030204" pitchFamily="18" charset="0"/>
                                </a:rPr>
                                <m:t>1</m:t>
                              </m:r>
                            </m:sub>
                          </m:sSub>
                          <m:r>
                            <a:rPr lang="ro-RO" i="1">
                              <a:latin typeface="Cambria Math" panose="02040503050406030204" pitchFamily="18" charset="0"/>
                            </a:rPr>
                            <m:t>𝑠</m:t>
                          </m:r>
                          <m:r>
                            <a:rPr lang="ro-RO" i="0">
                              <a:latin typeface="Cambria Math" panose="02040503050406030204" pitchFamily="18" charset="0"/>
                            </a:rPr>
                            <m:t>+</m:t>
                          </m:r>
                          <m:sSub>
                            <m:sSubPr>
                              <m:ctrlPr>
                                <a:rPr lang="ro-RO" i="1">
                                  <a:latin typeface="Cambria Math" panose="02040503050406030204" pitchFamily="18" charset="0"/>
                                </a:rPr>
                              </m:ctrlPr>
                            </m:sSubPr>
                            <m:e>
                              <m:r>
                                <a:rPr lang="ro-RO" i="1">
                                  <a:latin typeface="Cambria Math" panose="02040503050406030204" pitchFamily="18" charset="0"/>
                                </a:rPr>
                                <m:t>𝑏</m:t>
                              </m:r>
                            </m:e>
                            <m:sub>
                              <m:r>
                                <a:rPr lang="ro-RO" i="0">
                                  <a:latin typeface="Cambria Math" panose="02040503050406030204" pitchFamily="18" charset="0"/>
                                </a:rPr>
                                <m:t>0</m:t>
                              </m:r>
                            </m:sub>
                          </m:sSub>
                        </m:den>
                      </m:f>
                    </m:oMath>
                  </m:oMathPara>
                </a14:m>
                <a:endParaRPr lang="ro-RO"/>
              </a:p>
            </p:txBody>
          </p:sp>
        </mc:Choice>
        <mc:Fallback xmlns="">
          <p:sp>
            <p:nvSpPr>
              <p:cNvPr id="7" name="Rectangle 6">
                <a:extLst>
                  <a:ext uri="{FF2B5EF4-FFF2-40B4-BE49-F238E27FC236}">
                    <a16:creationId xmlns:a16="http://schemas.microsoft.com/office/drawing/2014/main" id="{C6117544-D8F2-4F69-AD13-852EA30BDCAC}"/>
                  </a:ext>
                </a:extLst>
              </p:cNvPr>
              <p:cNvSpPr>
                <a:spLocks noRot="1" noChangeAspect="1" noMove="1" noResize="1" noEditPoints="1" noAdjustHandles="1" noChangeArrowheads="1" noChangeShapeType="1" noTextEdit="1"/>
              </p:cNvSpPr>
              <p:nvPr/>
            </p:nvSpPr>
            <p:spPr>
              <a:xfrm>
                <a:off x="6876677" y="365125"/>
                <a:ext cx="4477123" cy="694614"/>
              </a:xfrm>
              <a:prstGeom prst="rect">
                <a:avLst/>
              </a:prstGeom>
              <a:blipFill>
                <a:blip r:embed="rId2"/>
                <a:stretch>
                  <a:fillRect/>
                </a:stretch>
              </a:blipFill>
              <a:ln>
                <a:solidFill>
                  <a:schemeClr val="accent1"/>
                </a:solidFill>
              </a:ln>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8" name="Rectangle 7">
                <a:extLst>
                  <a:ext uri="{FF2B5EF4-FFF2-40B4-BE49-F238E27FC236}">
                    <a16:creationId xmlns:a16="http://schemas.microsoft.com/office/drawing/2014/main" id="{1398F72D-661A-4EDA-B03C-7B3C4617EAB2}"/>
                  </a:ext>
                </a:extLst>
              </p:cNvPr>
              <p:cNvSpPr/>
              <p:nvPr/>
            </p:nvSpPr>
            <p:spPr>
              <a:xfrm>
                <a:off x="4093336" y="2025441"/>
                <a:ext cx="4005327" cy="676660"/>
              </a:xfrm>
              <a:prstGeom prst="rect">
                <a:avLst/>
              </a:prstGeom>
              <a:solidFill>
                <a:srgbClr val="FFFF00"/>
              </a:solidFill>
              <a:ln>
                <a:solidFill>
                  <a:schemeClr val="accent1"/>
                </a:solidFill>
              </a:ln>
            </p:spPr>
            <p:txBody>
              <a:bodyPr wrap="none">
                <a:spAutoFit/>
              </a:bodyPr>
              <a:lstStyle/>
              <a:p>
                <a:pPr/>
                <a14:m>
                  <m:oMathPara xmlns:m="http://schemas.openxmlformats.org/officeDocument/2006/math">
                    <m:oMathParaPr>
                      <m:jc m:val="centerGroup"/>
                    </m:oMathParaPr>
                    <m:oMath xmlns:m="http://schemas.openxmlformats.org/officeDocument/2006/math">
                      <m:r>
                        <a:rPr lang="ro-RO" i="1">
                          <a:latin typeface="Cambria Math" panose="02040503050406030204" pitchFamily="18" charset="0"/>
                        </a:rPr>
                        <m:t>𝐻</m:t>
                      </m:r>
                      <m:d>
                        <m:dPr>
                          <m:ctrlPr>
                            <a:rPr lang="ro-RO" i="1">
                              <a:latin typeface="Cambria Math" panose="02040503050406030204" pitchFamily="18" charset="0"/>
                            </a:rPr>
                          </m:ctrlPr>
                        </m:dPr>
                        <m:e>
                          <m:r>
                            <a:rPr lang="ro-RO" i="1">
                              <a:latin typeface="Cambria Math" panose="02040503050406030204" pitchFamily="18" charset="0"/>
                            </a:rPr>
                            <m:t>𝑠</m:t>
                          </m:r>
                        </m:e>
                      </m:d>
                      <m:r>
                        <a:rPr lang="ro-RO" i="0">
                          <a:latin typeface="Cambria Math" panose="02040503050406030204" pitchFamily="18" charset="0"/>
                        </a:rPr>
                        <m:t>=</m:t>
                      </m:r>
                      <m:sSub>
                        <m:sSubPr>
                          <m:ctrlPr>
                            <a:rPr lang="ro-RO" i="1">
                              <a:latin typeface="Cambria Math" panose="02040503050406030204" pitchFamily="18" charset="0"/>
                            </a:rPr>
                          </m:ctrlPr>
                        </m:sSubPr>
                        <m:e>
                          <m:r>
                            <a:rPr lang="ro-RO" i="1">
                              <a:latin typeface="Cambria Math" panose="02040503050406030204" pitchFamily="18" charset="0"/>
                            </a:rPr>
                            <m:t>𝐻</m:t>
                          </m:r>
                        </m:e>
                        <m:sub>
                          <m:r>
                            <a:rPr lang="ro-RO" i="0">
                              <a:latin typeface="Cambria Math" panose="02040503050406030204" pitchFamily="18" charset="0"/>
                            </a:rPr>
                            <m:t>0</m:t>
                          </m:r>
                        </m:sub>
                      </m:sSub>
                      <m:f>
                        <m:fPr>
                          <m:ctrlPr>
                            <a:rPr lang="ro-RO" i="1">
                              <a:latin typeface="Cambria Math" panose="02040503050406030204" pitchFamily="18" charset="0"/>
                            </a:rPr>
                          </m:ctrlPr>
                        </m:fPr>
                        <m:num>
                          <m:d>
                            <m:dPr>
                              <m:ctrlPr>
                                <a:rPr lang="ro-RO" i="1">
                                  <a:latin typeface="Cambria Math" panose="02040503050406030204" pitchFamily="18" charset="0"/>
                                </a:rPr>
                              </m:ctrlPr>
                            </m:dPr>
                            <m:e>
                              <m:r>
                                <a:rPr lang="ro-RO" i="1">
                                  <a:latin typeface="Cambria Math" panose="02040503050406030204" pitchFamily="18" charset="0"/>
                                </a:rPr>
                                <m:t>𝑠</m:t>
                              </m:r>
                              <m:r>
                                <a:rPr lang="ro-RO" i="0">
                                  <a:latin typeface="Cambria Math" panose="02040503050406030204" pitchFamily="18" charset="0"/>
                                </a:rPr>
                                <m:t>−</m:t>
                              </m:r>
                              <m:sSub>
                                <m:sSubPr>
                                  <m:ctrlPr>
                                    <a:rPr lang="ro-RO" i="1">
                                      <a:latin typeface="Cambria Math" panose="02040503050406030204" pitchFamily="18" charset="0"/>
                                    </a:rPr>
                                  </m:ctrlPr>
                                </m:sSubPr>
                                <m:e>
                                  <m:r>
                                    <a:rPr lang="ro-RO" i="1">
                                      <a:latin typeface="Cambria Math" panose="02040503050406030204" pitchFamily="18" charset="0"/>
                                    </a:rPr>
                                    <m:t>𝑧</m:t>
                                  </m:r>
                                </m:e>
                                <m:sub>
                                  <m:r>
                                    <a:rPr lang="ro-RO" i="0">
                                      <a:latin typeface="Cambria Math" panose="02040503050406030204" pitchFamily="18" charset="0"/>
                                    </a:rPr>
                                    <m:t>1</m:t>
                                  </m:r>
                                </m:sub>
                              </m:sSub>
                            </m:e>
                          </m:d>
                          <m:d>
                            <m:dPr>
                              <m:ctrlPr>
                                <a:rPr lang="ro-RO" i="1">
                                  <a:latin typeface="Cambria Math" panose="02040503050406030204" pitchFamily="18" charset="0"/>
                                </a:rPr>
                              </m:ctrlPr>
                            </m:dPr>
                            <m:e>
                              <m:r>
                                <a:rPr lang="ro-RO" i="1">
                                  <a:latin typeface="Cambria Math" panose="02040503050406030204" pitchFamily="18" charset="0"/>
                                </a:rPr>
                                <m:t>𝑠</m:t>
                              </m:r>
                              <m:r>
                                <a:rPr lang="ro-RO" i="0">
                                  <a:latin typeface="Cambria Math" panose="02040503050406030204" pitchFamily="18" charset="0"/>
                                </a:rPr>
                                <m:t>−</m:t>
                              </m:r>
                              <m:sSub>
                                <m:sSubPr>
                                  <m:ctrlPr>
                                    <a:rPr lang="ro-RO" i="1">
                                      <a:latin typeface="Cambria Math" panose="02040503050406030204" pitchFamily="18" charset="0"/>
                                    </a:rPr>
                                  </m:ctrlPr>
                                </m:sSubPr>
                                <m:e>
                                  <m:r>
                                    <a:rPr lang="ro-RO" i="1">
                                      <a:latin typeface="Cambria Math" panose="02040503050406030204" pitchFamily="18" charset="0"/>
                                    </a:rPr>
                                    <m:t>𝑧</m:t>
                                  </m:r>
                                </m:e>
                                <m:sub>
                                  <m:r>
                                    <a:rPr lang="ro-RO" i="0">
                                      <a:latin typeface="Cambria Math" panose="02040503050406030204" pitchFamily="18" charset="0"/>
                                    </a:rPr>
                                    <m:t>2</m:t>
                                  </m:r>
                                </m:sub>
                              </m:sSub>
                            </m:e>
                          </m:d>
                          <m:r>
                            <a:rPr lang="ro-RO" i="0">
                              <a:latin typeface="Cambria Math" panose="02040503050406030204" pitchFamily="18" charset="0"/>
                            </a:rPr>
                            <m:t>…</m:t>
                          </m:r>
                          <m:d>
                            <m:dPr>
                              <m:ctrlPr>
                                <a:rPr lang="ro-RO" i="1">
                                  <a:latin typeface="Cambria Math" panose="02040503050406030204" pitchFamily="18" charset="0"/>
                                </a:rPr>
                              </m:ctrlPr>
                            </m:dPr>
                            <m:e>
                              <m:r>
                                <a:rPr lang="ro-RO" i="1">
                                  <a:latin typeface="Cambria Math" panose="02040503050406030204" pitchFamily="18" charset="0"/>
                                </a:rPr>
                                <m:t>𝑠</m:t>
                              </m:r>
                              <m:r>
                                <a:rPr lang="ro-RO" i="0">
                                  <a:latin typeface="Cambria Math" panose="02040503050406030204" pitchFamily="18" charset="0"/>
                                </a:rPr>
                                <m:t>−</m:t>
                              </m:r>
                              <m:sSub>
                                <m:sSubPr>
                                  <m:ctrlPr>
                                    <a:rPr lang="ro-RO" i="1">
                                      <a:latin typeface="Cambria Math" panose="02040503050406030204" pitchFamily="18" charset="0"/>
                                    </a:rPr>
                                  </m:ctrlPr>
                                </m:sSubPr>
                                <m:e>
                                  <m:r>
                                    <a:rPr lang="ro-RO" i="1">
                                      <a:latin typeface="Cambria Math" panose="02040503050406030204" pitchFamily="18" charset="0"/>
                                    </a:rPr>
                                    <m:t>𝑧</m:t>
                                  </m:r>
                                </m:e>
                                <m:sub>
                                  <m:r>
                                    <a:rPr lang="ro-RO" i="1">
                                      <a:latin typeface="Cambria Math" panose="02040503050406030204" pitchFamily="18" charset="0"/>
                                    </a:rPr>
                                    <m:t>𝑚</m:t>
                                  </m:r>
                                </m:sub>
                              </m:sSub>
                            </m:e>
                          </m:d>
                        </m:num>
                        <m:den>
                          <m:d>
                            <m:dPr>
                              <m:ctrlPr>
                                <a:rPr lang="ro-RO" i="1">
                                  <a:latin typeface="Cambria Math" panose="02040503050406030204" pitchFamily="18" charset="0"/>
                                </a:rPr>
                              </m:ctrlPr>
                            </m:dPr>
                            <m:e>
                              <m:r>
                                <a:rPr lang="ro-RO" i="1">
                                  <a:latin typeface="Cambria Math" panose="02040503050406030204" pitchFamily="18" charset="0"/>
                                </a:rPr>
                                <m:t>𝑠</m:t>
                              </m:r>
                              <m:r>
                                <a:rPr lang="ro-RO" i="0">
                                  <a:latin typeface="Cambria Math" panose="02040503050406030204" pitchFamily="18" charset="0"/>
                                </a:rPr>
                                <m:t>−</m:t>
                              </m:r>
                              <m:sSub>
                                <m:sSubPr>
                                  <m:ctrlPr>
                                    <a:rPr lang="ro-RO" i="1">
                                      <a:latin typeface="Cambria Math" panose="02040503050406030204" pitchFamily="18" charset="0"/>
                                    </a:rPr>
                                  </m:ctrlPr>
                                </m:sSubPr>
                                <m:e>
                                  <m:r>
                                    <a:rPr lang="ro-RO" i="1">
                                      <a:latin typeface="Cambria Math" panose="02040503050406030204" pitchFamily="18" charset="0"/>
                                    </a:rPr>
                                    <m:t>𝑝</m:t>
                                  </m:r>
                                </m:e>
                                <m:sub>
                                  <m:r>
                                    <a:rPr lang="ro-RO" i="0">
                                      <a:latin typeface="Cambria Math" panose="02040503050406030204" pitchFamily="18" charset="0"/>
                                    </a:rPr>
                                    <m:t>1</m:t>
                                  </m:r>
                                </m:sub>
                              </m:sSub>
                            </m:e>
                          </m:d>
                          <m:d>
                            <m:dPr>
                              <m:ctrlPr>
                                <a:rPr lang="ro-RO" i="1">
                                  <a:latin typeface="Cambria Math" panose="02040503050406030204" pitchFamily="18" charset="0"/>
                                </a:rPr>
                              </m:ctrlPr>
                            </m:dPr>
                            <m:e>
                              <m:r>
                                <a:rPr lang="ro-RO" i="1">
                                  <a:latin typeface="Cambria Math" panose="02040503050406030204" pitchFamily="18" charset="0"/>
                                </a:rPr>
                                <m:t>𝑠</m:t>
                              </m:r>
                              <m:r>
                                <a:rPr lang="ro-RO" i="0">
                                  <a:latin typeface="Cambria Math" panose="02040503050406030204" pitchFamily="18" charset="0"/>
                                </a:rPr>
                                <m:t>−</m:t>
                              </m:r>
                              <m:sSub>
                                <m:sSubPr>
                                  <m:ctrlPr>
                                    <a:rPr lang="ro-RO" i="1">
                                      <a:latin typeface="Cambria Math" panose="02040503050406030204" pitchFamily="18" charset="0"/>
                                    </a:rPr>
                                  </m:ctrlPr>
                                </m:sSubPr>
                                <m:e>
                                  <m:r>
                                    <a:rPr lang="ro-RO" i="1">
                                      <a:latin typeface="Cambria Math" panose="02040503050406030204" pitchFamily="18" charset="0"/>
                                    </a:rPr>
                                    <m:t>𝑝</m:t>
                                  </m:r>
                                </m:e>
                                <m:sub>
                                  <m:r>
                                    <a:rPr lang="ro-RO" i="0">
                                      <a:latin typeface="Cambria Math" panose="02040503050406030204" pitchFamily="18" charset="0"/>
                                    </a:rPr>
                                    <m:t>2</m:t>
                                  </m:r>
                                </m:sub>
                              </m:sSub>
                            </m:e>
                          </m:d>
                          <m:r>
                            <a:rPr lang="ro-RO" i="0">
                              <a:latin typeface="Cambria Math" panose="02040503050406030204" pitchFamily="18" charset="0"/>
                            </a:rPr>
                            <m:t>…</m:t>
                          </m:r>
                          <m:d>
                            <m:dPr>
                              <m:ctrlPr>
                                <a:rPr lang="ro-RO" i="1">
                                  <a:latin typeface="Cambria Math" panose="02040503050406030204" pitchFamily="18" charset="0"/>
                                </a:rPr>
                              </m:ctrlPr>
                            </m:dPr>
                            <m:e>
                              <m:r>
                                <a:rPr lang="ro-RO" i="1">
                                  <a:latin typeface="Cambria Math" panose="02040503050406030204" pitchFamily="18" charset="0"/>
                                </a:rPr>
                                <m:t>𝑠</m:t>
                              </m:r>
                              <m:r>
                                <a:rPr lang="ro-RO" i="0">
                                  <a:latin typeface="Cambria Math" panose="02040503050406030204" pitchFamily="18" charset="0"/>
                                </a:rPr>
                                <m:t>−</m:t>
                              </m:r>
                              <m:sSub>
                                <m:sSubPr>
                                  <m:ctrlPr>
                                    <a:rPr lang="ro-RO" i="1">
                                      <a:latin typeface="Cambria Math" panose="02040503050406030204" pitchFamily="18" charset="0"/>
                                    </a:rPr>
                                  </m:ctrlPr>
                                </m:sSubPr>
                                <m:e>
                                  <m:r>
                                    <a:rPr lang="ro-RO" i="1">
                                      <a:latin typeface="Cambria Math" panose="02040503050406030204" pitchFamily="18" charset="0"/>
                                    </a:rPr>
                                    <m:t>𝑝</m:t>
                                  </m:r>
                                </m:e>
                                <m:sub>
                                  <m:r>
                                    <a:rPr lang="ro-RO" i="1">
                                      <a:latin typeface="Cambria Math" panose="02040503050406030204" pitchFamily="18" charset="0"/>
                                    </a:rPr>
                                    <m:t>𝑛</m:t>
                                  </m:r>
                                </m:sub>
                              </m:sSub>
                            </m:e>
                          </m:d>
                        </m:den>
                      </m:f>
                    </m:oMath>
                  </m:oMathPara>
                </a14:m>
                <a:endParaRPr lang="ro-RO"/>
              </a:p>
            </p:txBody>
          </p:sp>
        </mc:Choice>
        <mc:Fallback xmlns="">
          <p:sp>
            <p:nvSpPr>
              <p:cNvPr id="8" name="Rectangle 7">
                <a:extLst>
                  <a:ext uri="{FF2B5EF4-FFF2-40B4-BE49-F238E27FC236}">
                    <a16:creationId xmlns:a16="http://schemas.microsoft.com/office/drawing/2014/main" id="{1398F72D-661A-4EDA-B03C-7B3C4617EAB2}"/>
                  </a:ext>
                </a:extLst>
              </p:cNvPr>
              <p:cNvSpPr>
                <a:spLocks noRot="1" noChangeAspect="1" noMove="1" noResize="1" noEditPoints="1" noAdjustHandles="1" noChangeArrowheads="1" noChangeShapeType="1" noTextEdit="1"/>
              </p:cNvSpPr>
              <p:nvPr/>
            </p:nvSpPr>
            <p:spPr>
              <a:xfrm>
                <a:off x="4093336" y="2025441"/>
                <a:ext cx="4005327" cy="676660"/>
              </a:xfrm>
              <a:prstGeom prst="rect">
                <a:avLst/>
              </a:prstGeom>
              <a:blipFill>
                <a:blip r:embed="rId3"/>
                <a:stretch>
                  <a:fillRect/>
                </a:stretch>
              </a:blipFill>
              <a:ln>
                <a:solidFill>
                  <a:schemeClr val="accent1"/>
                </a:solidFill>
              </a:ln>
            </p:spPr>
            <p:txBody>
              <a:bodyPr/>
              <a:lstStyle/>
              <a:p>
                <a:r>
                  <a:rPr lang="ro-RO">
                    <a:noFill/>
                  </a:rPr>
                  <a:t> </a:t>
                </a:r>
              </a:p>
            </p:txBody>
          </p:sp>
        </mc:Fallback>
      </mc:AlternateContent>
    </p:spTree>
    <p:extLst>
      <p:ext uri="{BB962C8B-B14F-4D97-AF65-F5344CB8AC3E}">
        <p14:creationId xmlns:p14="http://schemas.microsoft.com/office/powerpoint/2010/main" val="26137296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6B0EE7-4D40-416B-9AD6-EBF71F121816}"/>
              </a:ext>
            </a:extLst>
          </p:cNvPr>
          <p:cNvSpPr>
            <a:spLocks noGrp="1"/>
          </p:cNvSpPr>
          <p:nvPr>
            <p:ph type="title"/>
          </p:nvPr>
        </p:nvSpPr>
        <p:spPr/>
        <p:txBody>
          <a:bodyPr/>
          <a:lstStyle/>
          <a:p>
            <a:r>
              <a:rPr lang="ro-RO"/>
              <a:t>Filtre active</a:t>
            </a:r>
            <a:br>
              <a:rPr lang="ro-RO"/>
            </a:br>
            <a:r>
              <a:rPr lang="ro-RO"/>
              <a:t>Funcția de transfer</a:t>
            </a:r>
          </a:p>
        </p:txBody>
      </p:sp>
      <p:sp>
        <p:nvSpPr>
          <p:cNvPr id="3" name="Content Placeholder 2">
            <a:extLst>
              <a:ext uri="{FF2B5EF4-FFF2-40B4-BE49-F238E27FC236}">
                <a16:creationId xmlns:a16="http://schemas.microsoft.com/office/drawing/2014/main" id="{092C8F5B-1E6C-4CAB-93DD-1A947ECCA6D3}"/>
              </a:ext>
            </a:extLst>
          </p:cNvPr>
          <p:cNvSpPr>
            <a:spLocks noGrp="1"/>
          </p:cNvSpPr>
          <p:nvPr>
            <p:ph idx="1"/>
          </p:nvPr>
        </p:nvSpPr>
        <p:spPr/>
        <p:txBody>
          <a:bodyPr/>
          <a:lstStyle/>
          <a:p>
            <a:r>
              <a:rPr lang="en-US"/>
              <a:t>Rădăcinile pot fi reale sau complexe.</a:t>
            </a:r>
            <a:endParaRPr lang="ro-RO"/>
          </a:p>
          <a:p>
            <a:r>
              <a:rPr lang="en-US"/>
              <a:t>Când zerourile sau polii sunt complecși, acestea</a:t>
            </a:r>
            <a:r>
              <a:rPr lang="ro-RO"/>
              <a:t>/aceștia</a:t>
            </a:r>
            <a:r>
              <a:rPr lang="en-US"/>
              <a:t> apar în perechi conjugate. </a:t>
            </a:r>
            <a:endParaRPr lang="ro-RO"/>
          </a:p>
          <a:p>
            <a:r>
              <a:rPr lang="en-US"/>
              <a:t>De exemplu, dacă </a:t>
            </a:r>
            <a:r>
              <a:rPr lang="en-US" i="1"/>
              <a:t>p</a:t>
            </a:r>
            <a:r>
              <a:rPr lang="en-US" i="1" baseline="-25000"/>
              <a:t>k</a:t>
            </a:r>
            <a:r>
              <a:rPr lang="en-US"/>
              <a:t>=</a:t>
            </a:r>
            <a:r>
              <a:rPr lang="en-US" i="1"/>
              <a:t>σ</a:t>
            </a:r>
            <a:r>
              <a:rPr lang="en-US" i="1" baseline="-25000"/>
              <a:t>k</a:t>
            </a:r>
            <a:r>
              <a:rPr lang="en-US"/>
              <a:t>+</a:t>
            </a:r>
            <a:r>
              <a:rPr lang="en-US" i="1"/>
              <a:t>jω</a:t>
            </a:r>
            <a:r>
              <a:rPr lang="en-US" i="1" baseline="-25000"/>
              <a:t>k</a:t>
            </a:r>
            <a:r>
              <a:rPr lang="en-US"/>
              <a:t> este un pol, atunci </a:t>
            </a:r>
            <a:r>
              <a:rPr lang="en-US" i="1"/>
              <a:t>p</a:t>
            </a:r>
            <a:r>
              <a:rPr lang="en-US" i="1" baseline="-25000"/>
              <a:t>k</a:t>
            </a:r>
            <a:r>
              <a:rPr lang="en-US" baseline="30000"/>
              <a:t>∗</a:t>
            </a:r>
            <a:r>
              <a:rPr lang="en-US"/>
              <a:t>=</a:t>
            </a:r>
            <a:r>
              <a:rPr lang="en-US" i="1"/>
              <a:t>σ</a:t>
            </a:r>
            <a:r>
              <a:rPr lang="en-US" i="1" baseline="-25000"/>
              <a:t>k</a:t>
            </a:r>
            <a:r>
              <a:rPr lang="en-US"/>
              <a:t>-</a:t>
            </a:r>
            <a:r>
              <a:rPr lang="en-US" i="1"/>
              <a:t>jω</a:t>
            </a:r>
            <a:r>
              <a:rPr lang="en-US" i="1" baseline="-25000"/>
              <a:t>k</a:t>
            </a:r>
            <a:r>
              <a:rPr lang="en-US"/>
              <a:t> este de asemenea un pol. </a:t>
            </a:r>
            <a:endParaRPr lang="ro-RO"/>
          </a:p>
          <a:p>
            <a:r>
              <a:rPr lang="en-US"/>
              <a:t>Rădăcinile sunt vizualizate în mod convenabil ca puncte în </a:t>
            </a:r>
            <a:r>
              <a:rPr lang="en-US" i="1"/>
              <a:t>planul complex</a:t>
            </a:r>
            <a:r>
              <a:rPr lang="en-US"/>
              <a:t> sau </a:t>
            </a:r>
            <a:r>
              <a:rPr lang="en-US" i="1"/>
              <a:t>planul s</a:t>
            </a:r>
            <a:r>
              <a:rPr lang="en-US"/>
              <a:t>: </a:t>
            </a:r>
            <a:r>
              <a:rPr lang="en-US" i="1"/>
              <a:t>σ</a:t>
            </a:r>
            <a:r>
              <a:rPr lang="en-US" i="1" baseline="-25000"/>
              <a:t>k</a:t>
            </a:r>
            <a:r>
              <a:rPr lang="en-US"/>
              <a:t> este reprezentat pe axa orizontală sau reală, care este calibrată în neperi pe secundă (Np/s); </a:t>
            </a:r>
            <a:r>
              <a:rPr lang="en-US" i="1"/>
              <a:t>ω</a:t>
            </a:r>
            <a:r>
              <a:rPr lang="en-US" i="1" baseline="-25000"/>
              <a:t>k</a:t>
            </a:r>
            <a:r>
              <a:rPr lang="en-US"/>
              <a:t> este reprezentat pe axa verticală, sau imaginară, care este calibrată în radiani pe secundă (rad/s).</a:t>
            </a:r>
            <a:endParaRPr lang="ro-RO"/>
          </a:p>
        </p:txBody>
      </p:sp>
      <p:sp>
        <p:nvSpPr>
          <p:cNvPr id="4" name="Date Placeholder 3">
            <a:extLst>
              <a:ext uri="{FF2B5EF4-FFF2-40B4-BE49-F238E27FC236}">
                <a16:creationId xmlns:a16="http://schemas.microsoft.com/office/drawing/2014/main" id="{B8012775-D7BF-4593-B7C4-3418C99C5893}"/>
              </a:ext>
            </a:extLst>
          </p:cNvPr>
          <p:cNvSpPr>
            <a:spLocks noGrp="1"/>
          </p:cNvSpPr>
          <p:nvPr>
            <p:ph type="dt" sz="half" idx="10"/>
          </p:nvPr>
        </p:nvSpPr>
        <p:spPr/>
        <p:txBody>
          <a:bodyPr/>
          <a:lstStyle/>
          <a:p>
            <a:fld id="{0D7C4F72-F443-44F3-9E4D-901146B3D74F}" type="datetime1">
              <a:rPr lang="ro-RO" smtClean="0"/>
              <a:t>29.04.2020</a:t>
            </a:fld>
            <a:endParaRPr lang="ro-RO"/>
          </a:p>
        </p:txBody>
      </p:sp>
      <p:sp>
        <p:nvSpPr>
          <p:cNvPr id="5" name="Footer Placeholder 4">
            <a:extLst>
              <a:ext uri="{FF2B5EF4-FFF2-40B4-BE49-F238E27FC236}">
                <a16:creationId xmlns:a16="http://schemas.microsoft.com/office/drawing/2014/main" id="{BF74DE00-C0D9-4A9B-A93E-BF36DD5E5600}"/>
              </a:ext>
            </a:extLst>
          </p:cNvPr>
          <p:cNvSpPr>
            <a:spLocks noGrp="1"/>
          </p:cNvSpPr>
          <p:nvPr>
            <p:ph type="ftr" sz="quarter" idx="11"/>
          </p:nvPr>
        </p:nvSpPr>
        <p:spPr/>
        <p:txBody>
          <a:bodyPr/>
          <a:lstStyle/>
          <a:p>
            <a:r>
              <a:rPr lang="ro-RO"/>
              <a:t>EA - cursul 7 - online</a:t>
            </a:r>
          </a:p>
        </p:txBody>
      </p:sp>
      <p:sp>
        <p:nvSpPr>
          <p:cNvPr id="6" name="Slide Number Placeholder 5">
            <a:extLst>
              <a:ext uri="{FF2B5EF4-FFF2-40B4-BE49-F238E27FC236}">
                <a16:creationId xmlns:a16="http://schemas.microsoft.com/office/drawing/2014/main" id="{513BEF90-45E7-40CE-848A-3F6C23357899}"/>
              </a:ext>
            </a:extLst>
          </p:cNvPr>
          <p:cNvSpPr>
            <a:spLocks noGrp="1"/>
          </p:cNvSpPr>
          <p:nvPr>
            <p:ph type="sldNum" sz="quarter" idx="12"/>
          </p:nvPr>
        </p:nvSpPr>
        <p:spPr/>
        <p:txBody>
          <a:bodyPr/>
          <a:lstStyle/>
          <a:p>
            <a:fld id="{AF5D8DD5-2367-47BF-BE85-0E4DD8564336}" type="slidenum">
              <a:rPr lang="ro-RO" smtClean="0"/>
              <a:t>16</a:t>
            </a:fld>
            <a:endParaRPr lang="ro-RO"/>
          </a:p>
        </p:txBody>
      </p:sp>
    </p:spTree>
    <p:extLst>
      <p:ext uri="{BB962C8B-B14F-4D97-AF65-F5344CB8AC3E}">
        <p14:creationId xmlns:p14="http://schemas.microsoft.com/office/powerpoint/2010/main" val="25875215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6B0EE7-4D40-416B-9AD6-EBF71F121816}"/>
              </a:ext>
            </a:extLst>
          </p:cNvPr>
          <p:cNvSpPr>
            <a:spLocks noGrp="1"/>
          </p:cNvSpPr>
          <p:nvPr>
            <p:ph type="title"/>
          </p:nvPr>
        </p:nvSpPr>
        <p:spPr/>
        <p:txBody>
          <a:bodyPr/>
          <a:lstStyle/>
          <a:p>
            <a:r>
              <a:rPr lang="ro-RO"/>
              <a:t>Filtre active</a:t>
            </a:r>
            <a:br>
              <a:rPr lang="ro-RO"/>
            </a:br>
            <a:r>
              <a:rPr lang="ro-RO"/>
              <a:t>Observație</a:t>
            </a:r>
          </a:p>
        </p:txBody>
      </p:sp>
      <p:sp>
        <p:nvSpPr>
          <p:cNvPr id="3" name="Content Placeholder 2">
            <a:extLst>
              <a:ext uri="{FF2B5EF4-FFF2-40B4-BE49-F238E27FC236}">
                <a16:creationId xmlns:a16="http://schemas.microsoft.com/office/drawing/2014/main" id="{092C8F5B-1E6C-4CAB-93DD-1A947ECCA6D3}"/>
              </a:ext>
            </a:extLst>
          </p:cNvPr>
          <p:cNvSpPr>
            <a:spLocks noGrp="1"/>
          </p:cNvSpPr>
          <p:nvPr>
            <p:ph idx="1"/>
          </p:nvPr>
        </p:nvSpPr>
        <p:spPr/>
        <p:txBody>
          <a:bodyPr/>
          <a:lstStyle/>
          <a:p>
            <a:r>
              <a:rPr lang="ro-RO"/>
              <a:t>Neperul este unitate de măsură a nivelului de transmisiune al unui semnal electric sau acustic, exprimat ca logaritm natural al unui raport al valorilor de interes </a:t>
            </a:r>
          </a:p>
        </p:txBody>
      </p:sp>
      <p:sp>
        <p:nvSpPr>
          <p:cNvPr id="4" name="Date Placeholder 3">
            <a:extLst>
              <a:ext uri="{FF2B5EF4-FFF2-40B4-BE49-F238E27FC236}">
                <a16:creationId xmlns:a16="http://schemas.microsoft.com/office/drawing/2014/main" id="{B8012775-D7BF-4593-B7C4-3418C99C5893}"/>
              </a:ext>
            </a:extLst>
          </p:cNvPr>
          <p:cNvSpPr>
            <a:spLocks noGrp="1"/>
          </p:cNvSpPr>
          <p:nvPr>
            <p:ph type="dt" sz="half" idx="10"/>
          </p:nvPr>
        </p:nvSpPr>
        <p:spPr/>
        <p:txBody>
          <a:bodyPr/>
          <a:lstStyle/>
          <a:p>
            <a:fld id="{0D7C4F72-F443-44F3-9E4D-901146B3D74F}" type="datetime1">
              <a:rPr lang="ro-RO" smtClean="0"/>
              <a:t>29.04.2020</a:t>
            </a:fld>
            <a:endParaRPr lang="ro-RO"/>
          </a:p>
        </p:txBody>
      </p:sp>
      <p:sp>
        <p:nvSpPr>
          <p:cNvPr id="5" name="Footer Placeholder 4">
            <a:extLst>
              <a:ext uri="{FF2B5EF4-FFF2-40B4-BE49-F238E27FC236}">
                <a16:creationId xmlns:a16="http://schemas.microsoft.com/office/drawing/2014/main" id="{BF74DE00-C0D9-4A9B-A93E-BF36DD5E5600}"/>
              </a:ext>
            </a:extLst>
          </p:cNvPr>
          <p:cNvSpPr>
            <a:spLocks noGrp="1"/>
          </p:cNvSpPr>
          <p:nvPr>
            <p:ph type="ftr" sz="quarter" idx="11"/>
          </p:nvPr>
        </p:nvSpPr>
        <p:spPr/>
        <p:txBody>
          <a:bodyPr/>
          <a:lstStyle/>
          <a:p>
            <a:r>
              <a:rPr lang="ro-RO"/>
              <a:t>EA - cursul 7 - online</a:t>
            </a:r>
          </a:p>
        </p:txBody>
      </p:sp>
      <p:sp>
        <p:nvSpPr>
          <p:cNvPr id="6" name="Slide Number Placeholder 5">
            <a:extLst>
              <a:ext uri="{FF2B5EF4-FFF2-40B4-BE49-F238E27FC236}">
                <a16:creationId xmlns:a16="http://schemas.microsoft.com/office/drawing/2014/main" id="{513BEF90-45E7-40CE-848A-3F6C23357899}"/>
              </a:ext>
            </a:extLst>
          </p:cNvPr>
          <p:cNvSpPr>
            <a:spLocks noGrp="1"/>
          </p:cNvSpPr>
          <p:nvPr>
            <p:ph type="sldNum" sz="quarter" idx="12"/>
          </p:nvPr>
        </p:nvSpPr>
        <p:spPr/>
        <p:txBody>
          <a:bodyPr/>
          <a:lstStyle/>
          <a:p>
            <a:fld id="{AF5D8DD5-2367-47BF-BE85-0E4DD8564336}" type="slidenum">
              <a:rPr lang="ro-RO" smtClean="0"/>
              <a:t>17</a:t>
            </a:fld>
            <a:endParaRPr lang="ro-RO"/>
          </a:p>
        </p:txBody>
      </p:sp>
      <mc:AlternateContent xmlns:mc="http://schemas.openxmlformats.org/markup-compatibility/2006" xmlns:a14="http://schemas.microsoft.com/office/drawing/2010/main">
        <mc:Choice Requires="a14">
          <p:sp>
            <p:nvSpPr>
              <p:cNvPr id="8" name="TextBox 7">
                <a:extLst>
                  <a:ext uri="{FF2B5EF4-FFF2-40B4-BE49-F238E27FC236}">
                    <a16:creationId xmlns:a16="http://schemas.microsoft.com/office/drawing/2014/main" id="{2D051A4D-C235-4FDB-8A2E-8D4A79070747}"/>
                  </a:ext>
                </a:extLst>
              </p:cNvPr>
              <p:cNvSpPr txBox="1"/>
              <p:nvPr/>
            </p:nvSpPr>
            <p:spPr>
              <a:xfrm>
                <a:off x="4337537" y="3172119"/>
                <a:ext cx="3516925" cy="69294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ro-RO" sz="2400" i="1" smtClean="0">
                              <a:latin typeface="Cambria Math" panose="02040503050406030204" pitchFamily="18" charset="0"/>
                            </a:rPr>
                          </m:ctrlPr>
                        </m:sSubPr>
                        <m:e>
                          <m:r>
                            <a:rPr lang="ro-RO" sz="2400" b="0" i="1" smtClean="0">
                              <a:latin typeface="Cambria Math" panose="02040503050406030204" pitchFamily="18" charset="0"/>
                            </a:rPr>
                            <m:t>𝐿</m:t>
                          </m:r>
                        </m:e>
                        <m:sub>
                          <m:r>
                            <a:rPr lang="ro-RO" sz="2400" b="0" i="1" smtClean="0">
                              <a:latin typeface="Cambria Math" panose="02040503050406030204" pitchFamily="18" charset="0"/>
                            </a:rPr>
                            <m:t>𝑁𝑝</m:t>
                          </m:r>
                        </m:sub>
                      </m:sSub>
                      <m:r>
                        <a:rPr lang="ro-RO" sz="2400" b="0" i="1" smtClean="0">
                          <a:latin typeface="Cambria Math" panose="02040503050406030204" pitchFamily="18" charset="0"/>
                        </a:rPr>
                        <m:t>=</m:t>
                      </m:r>
                      <m:r>
                        <a:rPr lang="ro-RO" sz="2400" b="0" i="1" smtClean="0">
                          <a:latin typeface="Cambria Math" panose="02040503050406030204" pitchFamily="18" charset="0"/>
                        </a:rPr>
                        <m:t>𝑙𝑛</m:t>
                      </m:r>
                      <m:f>
                        <m:fPr>
                          <m:ctrlPr>
                            <a:rPr lang="ro-RO" sz="2400" b="0" i="1" smtClean="0">
                              <a:latin typeface="Cambria Math" panose="02040503050406030204" pitchFamily="18" charset="0"/>
                            </a:rPr>
                          </m:ctrlPr>
                        </m:fPr>
                        <m:num>
                          <m:sSub>
                            <m:sSubPr>
                              <m:ctrlPr>
                                <a:rPr lang="ro-RO" sz="2400" b="0" i="1" smtClean="0">
                                  <a:latin typeface="Cambria Math" panose="02040503050406030204" pitchFamily="18" charset="0"/>
                                </a:rPr>
                              </m:ctrlPr>
                            </m:sSubPr>
                            <m:e>
                              <m:r>
                                <a:rPr lang="ro-RO" sz="2400" b="0" i="1" smtClean="0">
                                  <a:latin typeface="Cambria Math" panose="02040503050406030204" pitchFamily="18" charset="0"/>
                                </a:rPr>
                                <m:t>𝑥</m:t>
                              </m:r>
                            </m:e>
                            <m:sub>
                              <m:r>
                                <a:rPr lang="ro-RO" sz="2400" b="0" i="1" smtClean="0">
                                  <a:latin typeface="Cambria Math" panose="02040503050406030204" pitchFamily="18" charset="0"/>
                                </a:rPr>
                                <m:t>1</m:t>
                              </m:r>
                            </m:sub>
                          </m:sSub>
                        </m:num>
                        <m:den>
                          <m:sSub>
                            <m:sSubPr>
                              <m:ctrlPr>
                                <a:rPr lang="ro-RO" sz="2400" b="0" i="1" smtClean="0">
                                  <a:latin typeface="Cambria Math" panose="02040503050406030204" pitchFamily="18" charset="0"/>
                                </a:rPr>
                              </m:ctrlPr>
                            </m:sSubPr>
                            <m:e>
                              <m:r>
                                <a:rPr lang="ro-RO" sz="2400" b="0" i="1" smtClean="0">
                                  <a:latin typeface="Cambria Math" panose="02040503050406030204" pitchFamily="18" charset="0"/>
                                </a:rPr>
                                <m:t>𝑥</m:t>
                              </m:r>
                            </m:e>
                            <m:sub>
                              <m:r>
                                <a:rPr lang="ro-RO" sz="2400" b="0" i="1" smtClean="0">
                                  <a:latin typeface="Cambria Math" panose="02040503050406030204" pitchFamily="18" charset="0"/>
                                </a:rPr>
                                <m:t>2</m:t>
                              </m:r>
                            </m:sub>
                          </m:sSub>
                        </m:den>
                      </m:f>
                      <m:r>
                        <a:rPr lang="ro-RO" sz="2400" b="0" i="1" smtClean="0">
                          <a:latin typeface="Cambria Math" panose="02040503050406030204" pitchFamily="18" charset="0"/>
                        </a:rPr>
                        <m:t>=</m:t>
                      </m:r>
                      <m:r>
                        <a:rPr lang="ro-RO" sz="2400" b="0" i="1" smtClean="0">
                          <a:latin typeface="Cambria Math" panose="02040503050406030204" pitchFamily="18" charset="0"/>
                        </a:rPr>
                        <m:t>𝑙𝑛</m:t>
                      </m:r>
                      <m:sSub>
                        <m:sSubPr>
                          <m:ctrlPr>
                            <a:rPr lang="ro-RO" sz="2400" i="1">
                              <a:latin typeface="Cambria Math" panose="02040503050406030204" pitchFamily="18" charset="0"/>
                            </a:rPr>
                          </m:ctrlPr>
                        </m:sSubPr>
                        <m:e>
                          <m:r>
                            <a:rPr lang="ro-RO" sz="2400" i="1">
                              <a:latin typeface="Cambria Math" panose="02040503050406030204" pitchFamily="18" charset="0"/>
                            </a:rPr>
                            <m:t>𝑥</m:t>
                          </m:r>
                        </m:e>
                        <m:sub>
                          <m:r>
                            <a:rPr lang="ro-RO" sz="2400" i="1">
                              <a:latin typeface="Cambria Math" panose="02040503050406030204" pitchFamily="18" charset="0"/>
                            </a:rPr>
                            <m:t>1</m:t>
                          </m:r>
                        </m:sub>
                      </m:sSub>
                      <m:r>
                        <a:rPr lang="ro-RO" sz="2400" b="0" i="0" smtClean="0">
                          <a:latin typeface="Cambria Math" panose="02040503050406030204" pitchFamily="18" charset="0"/>
                        </a:rPr>
                        <m:t>−</m:t>
                      </m:r>
                      <m:r>
                        <a:rPr lang="ro-RO" sz="2400" b="0" i="1" smtClean="0">
                          <a:latin typeface="Cambria Math" panose="02040503050406030204" pitchFamily="18" charset="0"/>
                        </a:rPr>
                        <m:t>𝑙𝑛</m:t>
                      </m:r>
                      <m:sSub>
                        <m:sSubPr>
                          <m:ctrlPr>
                            <a:rPr lang="ro-RO" sz="2400" i="1">
                              <a:latin typeface="Cambria Math" panose="02040503050406030204" pitchFamily="18" charset="0"/>
                            </a:rPr>
                          </m:ctrlPr>
                        </m:sSubPr>
                        <m:e>
                          <m:r>
                            <a:rPr lang="ro-RO" sz="2400" i="1">
                              <a:latin typeface="Cambria Math" panose="02040503050406030204" pitchFamily="18" charset="0"/>
                            </a:rPr>
                            <m:t>𝑥</m:t>
                          </m:r>
                        </m:e>
                        <m:sub>
                          <m:r>
                            <a:rPr lang="ro-RO" sz="2400" i="1">
                              <a:latin typeface="Cambria Math" panose="02040503050406030204" pitchFamily="18" charset="0"/>
                            </a:rPr>
                            <m:t>2</m:t>
                          </m:r>
                        </m:sub>
                      </m:sSub>
                    </m:oMath>
                  </m:oMathPara>
                </a14:m>
                <a:endParaRPr lang="ro-RO" sz="2400" i="1"/>
              </a:p>
            </p:txBody>
          </p:sp>
        </mc:Choice>
        <mc:Fallback xmlns="">
          <p:sp>
            <p:nvSpPr>
              <p:cNvPr id="8" name="TextBox 7">
                <a:extLst>
                  <a:ext uri="{FF2B5EF4-FFF2-40B4-BE49-F238E27FC236}">
                    <a16:creationId xmlns:a16="http://schemas.microsoft.com/office/drawing/2014/main" id="{2D051A4D-C235-4FDB-8A2E-8D4A79070747}"/>
                  </a:ext>
                </a:extLst>
              </p:cNvPr>
              <p:cNvSpPr txBox="1">
                <a:spLocks noRot="1" noChangeAspect="1" noMove="1" noResize="1" noEditPoints="1" noAdjustHandles="1" noChangeArrowheads="1" noChangeShapeType="1" noTextEdit="1"/>
              </p:cNvSpPr>
              <p:nvPr/>
            </p:nvSpPr>
            <p:spPr>
              <a:xfrm>
                <a:off x="4337537" y="3172119"/>
                <a:ext cx="3516925" cy="692947"/>
              </a:xfrm>
              <a:prstGeom prst="rect">
                <a:avLst/>
              </a:prstGeom>
              <a:blipFill>
                <a:blip r:embed="rId2"/>
                <a:stretch>
                  <a:fillRect/>
                </a:stretch>
              </a:blipFill>
            </p:spPr>
            <p:txBody>
              <a:bodyPr/>
              <a:lstStyle/>
              <a:p>
                <a:r>
                  <a:rPr lang="ro-RO">
                    <a:noFill/>
                  </a:rPr>
                  <a:t> </a:t>
                </a:r>
              </a:p>
            </p:txBody>
          </p:sp>
        </mc:Fallback>
      </mc:AlternateContent>
      <p:pic>
        <p:nvPicPr>
          <p:cNvPr id="9" name="Picture 8">
            <a:extLst>
              <a:ext uri="{FF2B5EF4-FFF2-40B4-BE49-F238E27FC236}">
                <a16:creationId xmlns:a16="http://schemas.microsoft.com/office/drawing/2014/main" id="{5756B08E-C633-4A11-B00B-EA1D772BB8F8}"/>
              </a:ext>
            </a:extLst>
          </p:cNvPr>
          <p:cNvPicPr>
            <a:picLocks noChangeAspect="1"/>
          </p:cNvPicPr>
          <p:nvPr/>
        </p:nvPicPr>
        <p:blipFill>
          <a:blip r:embed="rId3"/>
          <a:stretch>
            <a:fillRect/>
          </a:stretch>
        </p:blipFill>
        <p:spPr>
          <a:xfrm>
            <a:off x="1173232" y="4308117"/>
            <a:ext cx="2865368" cy="259102"/>
          </a:xfrm>
          <a:prstGeom prst="rect">
            <a:avLst/>
          </a:prstGeom>
        </p:spPr>
      </p:pic>
      <p:pic>
        <p:nvPicPr>
          <p:cNvPr id="10" name="Picture 9">
            <a:extLst>
              <a:ext uri="{FF2B5EF4-FFF2-40B4-BE49-F238E27FC236}">
                <a16:creationId xmlns:a16="http://schemas.microsoft.com/office/drawing/2014/main" id="{EB0D599B-93E4-469F-90FC-02F396EAE2D6}"/>
              </a:ext>
            </a:extLst>
          </p:cNvPr>
          <p:cNvPicPr>
            <a:picLocks noChangeAspect="1"/>
          </p:cNvPicPr>
          <p:nvPr/>
        </p:nvPicPr>
        <p:blipFill>
          <a:blip r:embed="rId4"/>
          <a:stretch>
            <a:fillRect/>
          </a:stretch>
        </p:blipFill>
        <p:spPr>
          <a:xfrm>
            <a:off x="1173232" y="4852273"/>
            <a:ext cx="2827265" cy="396274"/>
          </a:xfrm>
          <a:prstGeom prst="rect">
            <a:avLst/>
          </a:prstGeom>
        </p:spPr>
      </p:pic>
    </p:spTree>
    <p:extLst>
      <p:ext uri="{BB962C8B-B14F-4D97-AF65-F5344CB8AC3E}">
        <p14:creationId xmlns:p14="http://schemas.microsoft.com/office/powerpoint/2010/main" val="28107672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6B0EE7-4D40-416B-9AD6-EBF71F121816}"/>
              </a:ext>
            </a:extLst>
          </p:cNvPr>
          <p:cNvSpPr>
            <a:spLocks noGrp="1"/>
          </p:cNvSpPr>
          <p:nvPr>
            <p:ph type="title"/>
          </p:nvPr>
        </p:nvSpPr>
        <p:spPr/>
        <p:txBody>
          <a:bodyPr/>
          <a:lstStyle/>
          <a:p>
            <a:r>
              <a:rPr lang="ro-RO"/>
              <a:t>Filtre active</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092C8F5B-1E6C-4CAB-93DD-1A947ECCA6D3}"/>
                  </a:ext>
                </a:extLst>
              </p:cNvPr>
              <p:cNvSpPr>
                <a:spLocks noGrp="1"/>
              </p:cNvSpPr>
              <p:nvPr>
                <p:ph idx="1"/>
              </p:nvPr>
            </p:nvSpPr>
            <p:spPr/>
            <p:txBody>
              <a:bodyPr>
                <a:normAutofit lnSpcReduction="10000"/>
              </a:bodyPr>
              <a:lstStyle/>
              <a:p>
                <a:r>
                  <a:rPr lang="en-US"/>
                  <a:t>Pentru a reprezenta grafic răspunsul în frecvență al unui filtru, trebuie să găsim analitic </a:t>
                </a:r>
                <a:r>
                  <a:rPr lang="en-US" i="1"/>
                  <a:t>H</a:t>
                </a:r>
                <a:r>
                  <a:rPr lang="en-US"/>
                  <a:t>(</a:t>
                </a:r>
                <a:r>
                  <a:rPr lang="en-US" i="1"/>
                  <a:t>s</a:t>
                </a:r>
                <a:r>
                  <a:rPr lang="en-US"/>
                  <a:t>), apoi să reprezentăm grafic modulul |</a:t>
                </a:r>
                <a:r>
                  <a:rPr lang="en-US" i="1"/>
                  <a:t>H</a:t>
                </a:r>
                <a:r>
                  <a:rPr lang="en-US"/>
                  <a:t>(</a:t>
                </a:r>
                <a:r>
                  <a:rPr lang="en-US" i="1"/>
                  <a:t>jω</a:t>
                </a:r>
                <a:r>
                  <a:rPr lang="en-US"/>
                  <a:t>)| și faza </a:t>
                </a:r>
                <a14:m>
                  <m:oMath xmlns:m="http://schemas.openxmlformats.org/officeDocument/2006/math">
                    <m:r>
                      <a:rPr lang="en-US" i="1">
                        <a:latin typeface="Cambria Math" panose="02040503050406030204" pitchFamily="18" charset="0"/>
                      </a:rPr>
                      <m:t>∢</m:t>
                    </m:r>
                  </m:oMath>
                </a14:m>
                <a:r>
                  <a:rPr lang="en-US" i="1"/>
                  <a:t>H</a:t>
                </a:r>
                <a:r>
                  <a:rPr lang="en-US"/>
                  <a:t>(</a:t>
                </a:r>
                <a:r>
                  <a:rPr lang="en-US" i="1"/>
                  <a:t>jω</a:t>
                </a:r>
                <a:r>
                  <a:rPr lang="en-US"/>
                  <a:t>) în funcție de </a:t>
                </a:r>
                <a:r>
                  <a:rPr lang="en-US" i="1"/>
                  <a:t>ω</a:t>
                </a:r>
                <a:r>
                  <a:rPr lang="en-US"/>
                  <a:t> (sau </a:t>
                </a:r>
                <a:r>
                  <a:rPr lang="en-US" i="1"/>
                  <a:t>f</a:t>
                </a:r>
                <a:r>
                  <a:rPr lang="en-US"/>
                  <a:t>). Aceste reprezentări grafice denumite </a:t>
                </a:r>
                <a:r>
                  <a:rPr lang="en-US" b="1"/>
                  <a:t>caracteristici Bode</a:t>
                </a:r>
                <a:r>
                  <a:rPr lang="en-US"/>
                  <a:t>, pot fi generate manual sau utilizând PSpice.</a:t>
                </a:r>
                <a:endParaRPr lang="ro-RO"/>
              </a:p>
              <a:p>
                <a:r>
                  <a:rPr lang="en-US"/>
                  <a:t>Invers, având funcția de transfer </a:t>
                </a:r>
                <a:r>
                  <a:rPr lang="en-US" i="1"/>
                  <a:t>H</a:t>
                </a:r>
                <a:r>
                  <a:rPr lang="en-US"/>
                  <a:t>(</a:t>
                </a:r>
                <a:r>
                  <a:rPr lang="en-US" i="1"/>
                  <a:t>j</a:t>
                </a:r>
                <a:r>
                  <a:rPr lang="en-US" i="1">
                    <a:sym typeface="Symbol" panose="05050102010706020507" pitchFamily="18" charset="2"/>
                  </a:rPr>
                  <a:t></a:t>
                </a:r>
                <a:r>
                  <a:rPr lang="en-US"/>
                  <a:t>), putem face înlocuirea </a:t>
                </a:r>
                <a:r>
                  <a:rPr lang="en-US" i="1"/>
                  <a:t>jω</a:t>
                </a:r>
                <a:r>
                  <a:rPr lang="en-US"/>
                  <a:t> → </a:t>
                </a:r>
                <a:r>
                  <a:rPr lang="en-US" i="1"/>
                  <a:t>s</a:t>
                </a:r>
                <a:r>
                  <a:rPr lang="en-US"/>
                  <a:t> pentru a obține </a:t>
                </a:r>
                <a:r>
                  <a:rPr lang="en-US" i="1"/>
                  <a:t>H</a:t>
                </a:r>
                <a:r>
                  <a:rPr lang="en-US"/>
                  <a:t>(</a:t>
                </a:r>
                <a:r>
                  <a:rPr lang="en-US" i="1"/>
                  <a:t>s</a:t>
                </a:r>
                <a:r>
                  <a:rPr lang="en-US"/>
                  <a:t>), îi găsim rădăcinile și construim diagrama pol-zero.</a:t>
                </a:r>
                <a:endParaRPr lang="ro-RO"/>
              </a:p>
              <a:p>
                <a:r>
                  <a:rPr lang="en-US"/>
                  <a:t>În mod alternativ, </a:t>
                </a:r>
                <a:r>
                  <a:rPr lang="en-US" i="1"/>
                  <a:t>H</a:t>
                </a:r>
                <a:r>
                  <a:rPr lang="en-US"/>
                  <a:t>(</a:t>
                </a:r>
                <a:r>
                  <a:rPr lang="en-US" i="1"/>
                  <a:t>jω</a:t>
                </a:r>
                <a:r>
                  <a:rPr lang="en-US"/>
                  <a:t>) ne poate fi dat, fie analitic, fie în formă grafică sau în termeni de specificații ale filtrului și ni se poate cere să proiectăm un circuit care implementează această funcție.</a:t>
                </a:r>
                <a:endParaRPr lang="ro-RO"/>
              </a:p>
            </p:txBody>
          </p:sp>
        </mc:Choice>
        <mc:Fallback xmlns="">
          <p:sp>
            <p:nvSpPr>
              <p:cNvPr id="3" name="Content Placeholder 2">
                <a:extLst>
                  <a:ext uri="{FF2B5EF4-FFF2-40B4-BE49-F238E27FC236}">
                    <a16:creationId xmlns:a16="http://schemas.microsoft.com/office/drawing/2014/main" id="{092C8F5B-1E6C-4CAB-93DD-1A947ECCA6D3}"/>
                  </a:ext>
                </a:extLst>
              </p:cNvPr>
              <p:cNvSpPr>
                <a:spLocks noGrp="1" noRot="1" noChangeAspect="1" noMove="1" noResize="1" noEditPoints="1" noAdjustHandles="1" noChangeArrowheads="1" noChangeShapeType="1" noTextEdit="1"/>
              </p:cNvSpPr>
              <p:nvPr>
                <p:ph idx="1"/>
              </p:nvPr>
            </p:nvSpPr>
            <p:spPr>
              <a:blipFill>
                <a:blip r:embed="rId2"/>
                <a:stretch>
                  <a:fillRect l="-1043" t="-3081" r="-1913"/>
                </a:stretch>
              </a:blipFill>
            </p:spPr>
            <p:txBody>
              <a:bodyPr/>
              <a:lstStyle/>
              <a:p>
                <a:r>
                  <a:rPr lang="ro-RO">
                    <a:noFill/>
                  </a:rPr>
                  <a:t> </a:t>
                </a:r>
              </a:p>
            </p:txBody>
          </p:sp>
        </mc:Fallback>
      </mc:AlternateContent>
      <p:sp>
        <p:nvSpPr>
          <p:cNvPr id="4" name="Date Placeholder 3">
            <a:extLst>
              <a:ext uri="{FF2B5EF4-FFF2-40B4-BE49-F238E27FC236}">
                <a16:creationId xmlns:a16="http://schemas.microsoft.com/office/drawing/2014/main" id="{B8012775-D7BF-4593-B7C4-3418C99C5893}"/>
              </a:ext>
            </a:extLst>
          </p:cNvPr>
          <p:cNvSpPr>
            <a:spLocks noGrp="1"/>
          </p:cNvSpPr>
          <p:nvPr>
            <p:ph type="dt" sz="half" idx="10"/>
          </p:nvPr>
        </p:nvSpPr>
        <p:spPr/>
        <p:txBody>
          <a:bodyPr/>
          <a:lstStyle/>
          <a:p>
            <a:fld id="{0D7C4F72-F443-44F3-9E4D-901146B3D74F}" type="datetime1">
              <a:rPr lang="ro-RO" smtClean="0"/>
              <a:t>29.04.2020</a:t>
            </a:fld>
            <a:endParaRPr lang="ro-RO"/>
          </a:p>
        </p:txBody>
      </p:sp>
      <p:sp>
        <p:nvSpPr>
          <p:cNvPr id="5" name="Footer Placeholder 4">
            <a:extLst>
              <a:ext uri="{FF2B5EF4-FFF2-40B4-BE49-F238E27FC236}">
                <a16:creationId xmlns:a16="http://schemas.microsoft.com/office/drawing/2014/main" id="{BF74DE00-C0D9-4A9B-A93E-BF36DD5E5600}"/>
              </a:ext>
            </a:extLst>
          </p:cNvPr>
          <p:cNvSpPr>
            <a:spLocks noGrp="1"/>
          </p:cNvSpPr>
          <p:nvPr>
            <p:ph type="ftr" sz="quarter" idx="11"/>
          </p:nvPr>
        </p:nvSpPr>
        <p:spPr/>
        <p:txBody>
          <a:bodyPr/>
          <a:lstStyle/>
          <a:p>
            <a:r>
              <a:rPr lang="ro-RO"/>
              <a:t>EA - cursul 7 - online</a:t>
            </a:r>
          </a:p>
        </p:txBody>
      </p:sp>
      <p:sp>
        <p:nvSpPr>
          <p:cNvPr id="6" name="Slide Number Placeholder 5">
            <a:extLst>
              <a:ext uri="{FF2B5EF4-FFF2-40B4-BE49-F238E27FC236}">
                <a16:creationId xmlns:a16="http://schemas.microsoft.com/office/drawing/2014/main" id="{513BEF90-45E7-40CE-848A-3F6C23357899}"/>
              </a:ext>
            </a:extLst>
          </p:cNvPr>
          <p:cNvSpPr>
            <a:spLocks noGrp="1"/>
          </p:cNvSpPr>
          <p:nvPr>
            <p:ph type="sldNum" sz="quarter" idx="12"/>
          </p:nvPr>
        </p:nvSpPr>
        <p:spPr/>
        <p:txBody>
          <a:bodyPr/>
          <a:lstStyle/>
          <a:p>
            <a:fld id="{AF5D8DD5-2367-47BF-BE85-0E4DD8564336}" type="slidenum">
              <a:rPr lang="ro-RO" smtClean="0"/>
              <a:t>18</a:t>
            </a:fld>
            <a:endParaRPr lang="ro-RO"/>
          </a:p>
        </p:txBody>
      </p:sp>
    </p:spTree>
    <p:extLst>
      <p:ext uri="{BB962C8B-B14F-4D97-AF65-F5344CB8AC3E}">
        <p14:creationId xmlns:p14="http://schemas.microsoft.com/office/powerpoint/2010/main" val="9893795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6B0EE7-4D40-416B-9AD6-EBF71F121816}"/>
              </a:ext>
            </a:extLst>
          </p:cNvPr>
          <p:cNvSpPr>
            <a:spLocks noGrp="1"/>
          </p:cNvSpPr>
          <p:nvPr>
            <p:ph type="title"/>
          </p:nvPr>
        </p:nvSpPr>
        <p:spPr/>
        <p:txBody>
          <a:bodyPr/>
          <a:lstStyle/>
          <a:p>
            <a:r>
              <a:rPr lang="ro-RO"/>
              <a:t>Filtre active</a:t>
            </a:r>
            <a:br>
              <a:rPr lang="ro-RO"/>
            </a:br>
            <a:r>
              <a:rPr lang="ro-RO"/>
              <a:t>Circuitul de diferențiere</a:t>
            </a:r>
          </a:p>
        </p:txBody>
      </p:sp>
      <p:sp>
        <p:nvSpPr>
          <p:cNvPr id="3" name="Content Placeholder 2">
            <a:extLst>
              <a:ext uri="{FF2B5EF4-FFF2-40B4-BE49-F238E27FC236}">
                <a16:creationId xmlns:a16="http://schemas.microsoft.com/office/drawing/2014/main" id="{092C8F5B-1E6C-4CAB-93DD-1A947ECCA6D3}"/>
              </a:ext>
            </a:extLst>
          </p:cNvPr>
          <p:cNvSpPr>
            <a:spLocks noGrp="1"/>
          </p:cNvSpPr>
          <p:nvPr>
            <p:ph idx="1"/>
          </p:nvPr>
        </p:nvSpPr>
        <p:spPr/>
        <p:txBody>
          <a:bodyPr/>
          <a:lstStyle/>
          <a:p>
            <a:r>
              <a:rPr lang="ro-RO"/>
              <a:t>Schema și caracteristica de amplitudine</a:t>
            </a:r>
          </a:p>
        </p:txBody>
      </p:sp>
      <p:sp>
        <p:nvSpPr>
          <p:cNvPr id="4" name="Date Placeholder 3">
            <a:extLst>
              <a:ext uri="{FF2B5EF4-FFF2-40B4-BE49-F238E27FC236}">
                <a16:creationId xmlns:a16="http://schemas.microsoft.com/office/drawing/2014/main" id="{B8012775-D7BF-4593-B7C4-3418C99C5893}"/>
              </a:ext>
            </a:extLst>
          </p:cNvPr>
          <p:cNvSpPr>
            <a:spLocks noGrp="1"/>
          </p:cNvSpPr>
          <p:nvPr>
            <p:ph type="dt" sz="half" idx="10"/>
          </p:nvPr>
        </p:nvSpPr>
        <p:spPr/>
        <p:txBody>
          <a:bodyPr/>
          <a:lstStyle/>
          <a:p>
            <a:fld id="{0D7C4F72-F443-44F3-9E4D-901146B3D74F}" type="datetime1">
              <a:rPr lang="ro-RO" smtClean="0"/>
              <a:t>29.04.2020</a:t>
            </a:fld>
            <a:endParaRPr lang="ro-RO"/>
          </a:p>
        </p:txBody>
      </p:sp>
      <p:sp>
        <p:nvSpPr>
          <p:cNvPr id="5" name="Footer Placeholder 4">
            <a:extLst>
              <a:ext uri="{FF2B5EF4-FFF2-40B4-BE49-F238E27FC236}">
                <a16:creationId xmlns:a16="http://schemas.microsoft.com/office/drawing/2014/main" id="{BF74DE00-C0D9-4A9B-A93E-BF36DD5E5600}"/>
              </a:ext>
            </a:extLst>
          </p:cNvPr>
          <p:cNvSpPr>
            <a:spLocks noGrp="1"/>
          </p:cNvSpPr>
          <p:nvPr>
            <p:ph type="ftr" sz="quarter" idx="11"/>
          </p:nvPr>
        </p:nvSpPr>
        <p:spPr/>
        <p:txBody>
          <a:bodyPr/>
          <a:lstStyle/>
          <a:p>
            <a:r>
              <a:rPr lang="ro-RO"/>
              <a:t>EA - cursul 7 - online</a:t>
            </a:r>
          </a:p>
        </p:txBody>
      </p:sp>
      <p:sp>
        <p:nvSpPr>
          <p:cNvPr id="6" name="Slide Number Placeholder 5">
            <a:extLst>
              <a:ext uri="{FF2B5EF4-FFF2-40B4-BE49-F238E27FC236}">
                <a16:creationId xmlns:a16="http://schemas.microsoft.com/office/drawing/2014/main" id="{513BEF90-45E7-40CE-848A-3F6C23357899}"/>
              </a:ext>
            </a:extLst>
          </p:cNvPr>
          <p:cNvSpPr>
            <a:spLocks noGrp="1"/>
          </p:cNvSpPr>
          <p:nvPr>
            <p:ph type="sldNum" sz="quarter" idx="12"/>
          </p:nvPr>
        </p:nvSpPr>
        <p:spPr/>
        <p:txBody>
          <a:bodyPr/>
          <a:lstStyle/>
          <a:p>
            <a:fld id="{AF5D8DD5-2367-47BF-BE85-0E4DD8564336}" type="slidenum">
              <a:rPr lang="ro-RO" smtClean="0"/>
              <a:t>19</a:t>
            </a:fld>
            <a:endParaRPr lang="ro-RO"/>
          </a:p>
        </p:txBody>
      </p:sp>
      <p:pic>
        <p:nvPicPr>
          <p:cNvPr id="7" name="Picture 6">
            <a:extLst>
              <a:ext uri="{FF2B5EF4-FFF2-40B4-BE49-F238E27FC236}">
                <a16:creationId xmlns:a16="http://schemas.microsoft.com/office/drawing/2014/main" id="{6B3905BE-1E0A-405B-B56C-27447FE26E21}"/>
              </a:ext>
            </a:extLst>
          </p:cNvPr>
          <p:cNvPicPr>
            <a:picLocks noChangeAspect="1"/>
          </p:cNvPicPr>
          <p:nvPr/>
        </p:nvPicPr>
        <p:blipFill>
          <a:blip r:embed="rId2"/>
          <a:stretch>
            <a:fillRect/>
          </a:stretch>
        </p:blipFill>
        <p:spPr>
          <a:xfrm>
            <a:off x="392430" y="2405380"/>
            <a:ext cx="5703570" cy="2400300"/>
          </a:xfrm>
          <a:prstGeom prst="rect">
            <a:avLst/>
          </a:prstGeom>
        </p:spPr>
      </p:pic>
      <mc:AlternateContent xmlns:mc="http://schemas.openxmlformats.org/markup-compatibility/2006" xmlns:a14="http://schemas.microsoft.com/office/drawing/2010/main">
        <mc:Choice Requires="a14">
          <p:sp>
            <p:nvSpPr>
              <p:cNvPr id="8" name="Rectangle 7">
                <a:extLst>
                  <a:ext uri="{FF2B5EF4-FFF2-40B4-BE49-F238E27FC236}">
                    <a16:creationId xmlns:a16="http://schemas.microsoft.com/office/drawing/2014/main" id="{C15155B2-5BBA-4F74-B0E2-78631F42A3BB}"/>
                  </a:ext>
                </a:extLst>
              </p:cNvPr>
              <p:cNvSpPr/>
              <p:nvPr/>
            </p:nvSpPr>
            <p:spPr>
              <a:xfrm>
                <a:off x="7267130" y="2076508"/>
                <a:ext cx="3006913" cy="658001"/>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ro-RO" i="1" smtClean="0">
                          <a:latin typeface="Cambria Math" panose="02040503050406030204" pitchFamily="18" charset="0"/>
                        </a:rPr>
                        <m:t>𝐻</m:t>
                      </m:r>
                      <m:d>
                        <m:dPr>
                          <m:ctrlPr>
                            <a:rPr lang="ro-RO" i="1">
                              <a:latin typeface="Cambria Math" panose="02040503050406030204" pitchFamily="18" charset="0"/>
                            </a:rPr>
                          </m:ctrlPr>
                        </m:dPr>
                        <m:e>
                          <m:r>
                            <a:rPr lang="ro-RO" i="1">
                              <a:latin typeface="Cambria Math" panose="02040503050406030204" pitchFamily="18" charset="0"/>
                            </a:rPr>
                            <m:t>𝑠</m:t>
                          </m:r>
                        </m:e>
                      </m:d>
                      <m:r>
                        <a:rPr lang="ro-RO" i="1">
                          <a:latin typeface="Cambria Math" panose="02040503050406030204" pitchFamily="18" charset="0"/>
                        </a:rPr>
                        <m:t>=</m:t>
                      </m:r>
                      <m:f>
                        <m:fPr>
                          <m:ctrlPr>
                            <a:rPr lang="ro-RO" i="1">
                              <a:latin typeface="Cambria Math" panose="02040503050406030204" pitchFamily="18" charset="0"/>
                            </a:rPr>
                          </m:ctrlPr>
                        </m:fPr>
                        <m:num>
                          <m:sSub>
                            <m:sSubPr>
                              <m:ctrlPr>
                                <a:rPr lang="ro-RO" i="1">
                                  <a:latin typeface="Cambria Math" panose="02040503050406030204" pitchFamily="18" charset="0"/>
                                </a:rPr>
                              </m:ctrlPr>
                            </m:sSubPr>
                            <m:e>
                              <m:r>
                                <a:rPr lang="ro-RO" i="1">
                                  <a:latin typeface="Cambria Math" panose="02040503050406030204" pitchFamily="18" charset="0"/>
                                </a:rPr>
                                <m:t>𝑉</m:t>
                              </m:r>
                            </m:e>
                            <m:sub>
                              <m:r>
                                <a:rPr lang="ro-RO" i="1">
                                  <a:latin typeface="Cambria Math" panose="02040503050406030204" pitchFamily="18" charset="0"/>
                                </a:rPr>
                                <m:t>𝑜</m:t>
                              </m:r>
                            </m:sub>
                          </m:sSub>
                        </m:num>
                        <m:den>
                          <m:sSub>
                            <m:sSubPr>
                              <m:ctrlPr>
                                <a:rPr lang="ro-RO" i="1">
                                  <a:latin typeface="Cambria Math" panose="02040503050406030204" pitchFamily="18" charset="0"/>
                                </a:rPr>
                              </m:ctrlPr>
                            </m:sSubPr>
                            <m:e>
                              <m:r>
                                <a:rPr lang="ro-RO" i="1">
                                  <a:latin typeface="Cambria Math" panose="02040503050406030204" pitchFamily="18" charset="0"/>
                                </a:rPr>
                                <m:t>𝑉</m:t>
                              </m:r>
                            </m:e>
                            <m:sub>
                              <m:r>
                                <a:rPr lang="ro-RO" i="1">
                                  <a:latin typeface="Cambria Math" panose="02040503050406030204" pitchFamily="18" charset="0"/>
                                </a:rPr>
                                <m:t>𝑖</m:t>
                              </m:r>
                            </m:sub>
                          </m:sSub>
                        </m:den>
                      </m:f>
                      <m:r>
                        <a:rPr lang="ro-RO" i="1">
                          <a:latin typeface="Cambria Math" panose="02040503050406030204" pitchFamily="18" charset="0"/>
                        </a:rPr>
                        <m:t>=</m:t>
                      </m:r>
                      <m:r>
                        <a:rPr lang="ro-RO" b="0" i="1" smtClean="0">
                          <a:latin typeface="Cambria Math" panose="02040503050406030204" pitchFamily="18" charset="0"/>
                        </a:rPr>
                        <m:t>−</m:t>
                      </m:r>
                      <m:f>
                        <m:fPr>
                          <m:ctrlPr>
                            <a:rPr lang="ro-RO" b="0" i="1" smtClean="0">
                              <a:latin typeface="Cambria Math" panose="02040503050406030204" pitchFamily="18" charset="0"/>
                            </a:rPr>
                          </m:ctrlPr>
                        </m:fPr>
                        <m:num>
                          <m:r>
                            <a:rPr lang="ro-RO" b="0" i="1" smtClean="0">
                              <a:latin typeface="Cambria Math" panose="02040503050406030204" pitchFamily="18" charset="0"/>
                            </a:rPr>
                            <m:t>𝑅</m:t>
                          </m:r>
                        </m:num>
                        <m:den>
                          <m:sSub>
                            <m:sSubPr>
                              <m:ctrlPr>
                                <a:rPr lang="ro-RO" b="0" i="1" smtClean="0">
                                  <a:latin typeface="Cambria Math" panose="02040503050406030204" pitchFamily="18" charset="0"/>
                                </a:rPr>
                              </m:ctrlPr>
                            </m:sSubPr>
                            <m:e>
                              <m:r>
                                <a:rPr lang="ro-RO" b="0" i="1" smtClean="0">
                                  <a:latin typeface="Cambria Math" panose="02040503050406030204" pitchFamily="18" charset="0"/>
                                </a:rPr>
                                <m:t>𝑍</m:t>
                              </m:r>
                            </m:e>
                            <m:sub>
                              <m:r>
                                <a:rPr lang="ro-RO" b="0" i="1" smtClean="0">
                                  <a:latin typeface="Cambria Math" panose="02040503050406030204" pitchFamily="18" charset="0"/>
                                </a:rPr>
                                <m:t>𝐶</m:t>
                              </m:r>
                            </m:sub>
                          </m:sSub>
                        </m:den>
                      </m:f>
                      <m:r>
                        <a:rPr lang="ro-RO" b="0" i="0" smtClean="0">
                          <a:latin typeface="Cambria Math" panose="02040503050406030204" pitchFamily="18" charset="0"/>
                        </a:rPr>
                        <m:t>=−</m:t>
                      </m:r>
                      <m:f>
                        <m:fPr>
                          <m:ctrlPr>
                            <a:rPr lang="ro-RO" b="0" i="1" smtClean="0">
                              <a:latin typeface="Cambria Math" panose="02040503050406030204" pitchFamily="18" charset="0"/>
                            </a:rPr>
                          </m:ctrlPr>
                        </m:fPr>
                        <m:num>
                          <m:r>
                            <a:rPr lang="ro-RO" b="0" i="1" smtClean="0">
                              <a:latin typeface="Cambria Math" panose="02040503050406030204" pitchFamily="18" charset="0"/>
                            </a:rPr>
                            <m:t>𝑅</m:t>
                          </m:r>
                        </m:num>
                        <m:den>
                          <m:f>
                            <m:fPr>
                              <m:type m:val="lin"/>
                              <m:ctrlPr>
                                <a:rPr lang="ro-RO" b="0" i="1" smtClean="0">
                                  <a:latin typeface="Cambria Math" panose="02040503050406030204" pitchFamily="18" charset="0"/>
                                </a:rPr>
                              </m:ctrlPr>
                            </m:fPr>
                            <m:num>
                              <m:r>
                                <a:rPr lang="ro-RO" b="0" i="1" smtClean="0">
                                  <a:latin typeface="Cambria Math" panose="02040503050406030204" pitchFamily="18" charset="0"/>
                                </a:rPr>
                                <m:t>1</m:t>
                              </m:r>
                            </m:num>
                            <m:den>
                              <m:r>
                                <a:rPr lang="ro-RO" b="0" i="1" smtClean="0">
                                  <a:latin typeface="Cambria Math" panose="02040503050406030204" pitchFamily="18" charset="0"/>
                                </a:rPr>
                                <m:t>𝑠𝐶</m:t>
                              </m:r>
                            </m:den>
                          </m:f>
                        </m:den>
                      </m:f>
                    </m:oMath>
                  </m:oMathPara>
                </a14:m>
                <a:endParaRPr lang="ro-RO"/>
              </a:p>
            </p:txBody>
          </p:sp>
        </mc:Choice>
        <mc:Fallback xmlns="">
          <p:sp>
            <p:nvSpPr>
              <p:cNvPr id="8" name="Rectangle 7">
                <a:extLst>
                  <a:ext uri="{FF2B5EF4-FFF2-40B4-BE49-F238E27FC236}">
                    <a16:creationId xmlns:a16="http://schemas.microsoft.com/office/drawing/2014/main" id="{C15155B2-5BBA-4F74-B0E2-78631F42A3BB}"/>
                  </a:ext>
                </a:extLst>
              </p:cNvPr>
              <p:cNvSpPr>
                <a:spLocks noRot="1" noChangeAspect="1" noMove="1" noResize="1" noEditPoints="1" noAdjustHandles="1" noChangeArrowheads="1" noChangeShapeType="1" noTextEdit="1"/>
              </p:cNvSpPr>
              <p:nvPr/>
            </p:nvSpPr>
            <p:spPr>
              <a:xfrm>
                <a:off x="7267130" y="2076508"/>
                <a:ext cx="3006913" cy="658001"/>
              </a:xfrm>
              <a:prstGeom prst="rect">
                <a:avLst/>
              </a:prstGeom>
              <a:blipFill>
                <a:blip r:embed="rId3"/>
                <a:stretch>
                  <a:fillRect/>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9" name="Rectangle 8">
                <a:extLst>
                  <a:ext uri="{FF2B5EF4-FFF2-40B4-BE49-F238E27FC236}">
                    <a16:creationId xmlns:a16="http://schemas.microsoft.com/office/drawing/2014/main" id="{9F0DAD5C-819B-4930-955E-4C4D62ECD010}"/>
                  </a:ext>
                </a:extLst>
              </p:cNvPr>
              <p:cNvSpPr/>
              <p:nvPr/>
            </p:nvSpPr>
            <p:spPr>
              <a:xfrm>
                <a:off x="7267130" y="2869446"/>
                <a:ext cx="1588319"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ro-RO" i="1">
                          <a:latin typeface="Cambria Math" panose="02040503050406030204" pitchFamily="18" charset="0"/>
                        </a:rPr>
                        <m:t>𝐻</m:t>
                      </m:r>
                      <m:d>
                        <m:dPr>
                          <m:ctrlPr>
                            <a:rPr lang="ro-RO" i="1">
                              <a:latin typeface="Cambria Math" panose="02040503050406030204" pitchFamily="18" charset="0"/>
                            </a:rPr>
                          </m:ctrlPr>
                        </m:dPr>
                        <m:e>
                          <m:r>
                            <a:rPr lang="ro-RO" i="1">
                              <a:latin typeface="Cambria Math" panose="02040503050406030204" pitchFamily="18" charset="0"/>
                            </a:rPr>
                            <m:t>𝑠</m:t>
                          </m:r>
                        </m:e>
                      </m:d>
                      <m:r>
                        <a:rPr lang="ro-RO" i="0">
                          <a:latin typeface="Cambria Math" panose="02040503050406030204" pitchFamily="18" charset="0"/>
                        </a:rPr>
                        <m:t>=−</m:t>
                      </m:r>
                      <m:r>
                        <a:rPr lang="ro-RO" i="1">
                          <a:latin typeface="Cambria Math" panose="02040503050406030204" pitchFamily="18" charset="0"/>
                        </a:rPr>
                        <m:t>𝑅𝐶𝑠</m:t>
                      </m:r>
                    </m:oMath>
                  </m:oMathPara>
                </a14:m>
                <a:endParaRPr lang="ro-RO"/>
              </a:p>
            </p:txBody>
          </p:sp>
        </mc:Choice>
        <mc:Fallback xmlns="">
          <p:sp>
            <p:nvSpPr>
              <p:cNvPr id="9" name="Rectangle 8">
                <a:extLst>
                  <a:ext uri="{FF2B5EF4-FFF2-40B4-BE49-F238E27FC236}">
                    <a16:creationId xmlns:a16="http://schemas.microsoft.com/office/drawing/2014/main" id="{9F0DAD5C-819B-4930-955E-4C4D62ECD010}"/>
                  </a:ext>
                </a:extLst>
              </p:cNvPr>
              <p:cNvSpPr>
                <a:spLocks noRot="1" noChangeAspect="1" noMove="1" noResize="1" noEditPoints="1" noAdjustHandles="1" noChangeArrowheads="1" noChangeShapeType="1" noTextEdit="1"/>
              </p:cNvSpPr>
              <p:nvPr/>
            </p:nvSpPr>
            <p:spPr>
              <a:xfrm>
                <a:off x="7267130" y="2869446"/>
                <a:ext cx="1588319" cy="369332"/>
              </a:xfrm>
              <a:prstGeom prst="rect">
                <a:avLst/>
              </a:prstGeom>
              <a:blipFill>
                <a:blip r:embed="rId4"/>
                <a:stretch>
                  <a:fillRect/>
                </a:stretch>
              </a:blipFill>
            </p:spPr>
            <p:txBody>
              <a:bodyPr/>
              <a:lstStyle/>
              <a:p>
                <a:r>
                  <a:rPr lang="ro-RO">
                    <a:noFill/>
                  </a:rPr>
                  <a:t> </a:t>
                </a:r>
              </a:p>
            </p:txBody>
          </p:sp>
        </mc:Fallback>
      </mc:AlternateContent>
      <p:sp>
        <p:nvSpPr>
          <p:cNvPr id="10" name="Rectangle 9">
            <a:extLst>
              <a:ext uri="{FF2B5EF4-FFF2-40B4-BE49-F238E27FC236}">
                <a16:creationId xmlns:a16="http://schemas.microsoft.com/office/drawing/2014/main" id="{A6E70D50-F6DE-4022-B6BA-7375D5083740}"/>
              </a:ext>
            </a:extLst>
          </p:cNvPr>
          <p:cNvSpPr/>
          <p:nvPr/>
        </p:nvSpPr>
        <p:spPr>
          <a:xfrm>
            <a:off x="6610350" y="3745488"/>
            <a:ext cx="5189220" cy="646331"/>
          </a:xfrm>
          <a:prstGeom prst="rect">
            <a:avLst/>
          </a:prstGeom>
        </p:spPr>
        <p:txBody>
          <a:bodyPr wrap="square">
            <a:spAutoFit/>
          </a:bodyPr>
          <a:lstStyle/>
          <a:p>
            <a:r>
              <a:rPr lang="en-US">
                <a:latin typeface="Times New Roman" panose="02020603050405020304" pitchFamily="18" charset="0"/>
                <a:ea typeface="Calibri" panose="020F0502020204030204" pitchFamily="34" charset="0"/>
              </a:rPr>
              <a:t>Trecând de la variabila </a:t>
            </a:r>
            <a:r>
              <a:rPr lang="en-US" i="1">
                <a:latin typeface="Times New Roman" panose="02020603050405020304" pitchFamily="18" charset="0"/>
                <a:ea typeface="Calibri" panose="020F0502020204030204" pitchFamily="34" charset="0"/>
              </a:rPr>
              <a:t>s</a:t>
            </a:r>
            <a:r>
              <a:rPr lang="en-US">
                <a:latin typeface="Times New Roman" panose="02020603050405020304" pitchFamily="18" charset="0"/>
                <a:ea typeface="Calibri" panose="020F0502020204030204" pitchFamily="34" charset="0"/>
              </a:rPr>
              <a:t> la jω și introducând frecvența de scalare</a:t>
            </a:r>
            <a:endParaRPr lang="ro-RO"/>
          </a:p>
        </p:txBody>
      </p:sp>
      <mc:AlternateContent xmlns:mc="http://schemas.openxmlformats.org/markup-compatibility/2006" xmlns:a14="http://schemas.microsoft.com/office/drawing/2010/main">
        <mc:Choice Requires="a14">
          <p:sp>
            <p:nvSpPr>
              <p:cNvPr id="12" name="Rectangle 11">
                <a:extLst>
                  <a:ext uri="{FF2B5EF4-FFF2-40B4-BE49-F238E27FC236}">
                    <a16:creationId xmlns:a16="http://schemas.microsoft.com/office/drawing/2014/main" id="{1CA3E624-FA7E-49AE-B392-61A8969B9321}"/>
                  </a:ext>
                </a:extLst>
              </p:cNvPr>
              <p:cNvSpPr/>
              <p:nvPr/>
            </p:nvSpPr>
            <p:spPr>
              <a:xfrm>
                <a:off x="7267130" y="4282997"/>
                <a:ext cx="1114857" cy="6127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l-GR" i="1" smtClean="0">
                              <a:latin typeface="Cambria Math" panose="02040503050406030204" pitchFamily="18" charset="0"/>
                              <a:ea typeface="Cambria Math" panose="02040503050406030204" pitchFamily="18" charset="0"/>
                            </a:rPr>
                          </m:ctrlPr>
                        </m:sSubPr>
                        <m:e>
                          <m:r>
                            <m:rPr>
                              <m:sty m:val="p"/>
                            </m:rPr>
                            <a:rPr lang="el-GR" i="1">
                              <a:latin typeface="Cambria Math" panose="02040503050406030204" pitchFamily="18" charset="0"/>
                              <a:ea typeface="Cambria Math" panose="02040503050406030204" pitchFamily="18" charset="0"/>
                            </a:rPr>
                            <m:t>ω</m:t>
                          </m:r>
                        </m:e>
                        <m:sub>
                          <m:r>
                            <a:rPr lang="ro-RO" b="0" i="1" smtClean="0">
                              <a:latin typeface="Cambria Math" panose="02040503050406030204" pitchFamily="18" charset="0"/>
                              <a:ea typeface="Cambria Math" panose="02040503050406030204" pitchFamily="18" charset="0"/>
                            </a:rPr>
                            <m:t>0</m:t>
                          </m:r>
                        </m:sub>
                      </m:sSub>
                      <m:r>
                        <a:rPr lang="ro-RO" i="0">
                          <a:latin typeface="Cambria Math" panose="02040503050406030204" pitchFamily="18" charset="0"/>
                        </a:rPr>
                        <m:t>=</m:t>
                      </m:r>
                      <m:f>
                        <m:fPr>
                          <m:ctrlPr>
                            <a:rPr lang="ro-RO" i="1">
                              <a:latin typeface="Cambria Math" panose="02040503050406030204" pitchFamily="18" charset="0"/>
                            </a:rPr>
                          </m:ctrlPr>
                        </m:fPr>
                        <m:num>
                          <m:r>
                            <a:rPr lang="ro-RO" i="0">
                              <a:latin typeface="Cambria Math" panose="02040503050406030204" pitchFamily="18" charset="0"/>
                            </a:rPr>
                            <m:t>1</m:t>
                          </m:r>
                        </m:num>
                        <m:den>
                          <m:r>
                            <a:rPr lang="ro-RO" i="1">
                              <a:latin typeface="Cambria Math" panose="02040503050406030204" pitchFamily="18" charset="0"/>
                            </a:rPr>
                            <m:t>𝑅𝐶</m:t>
                          </m:r>
                        </m:den>
                      </m:f>
                    </m:oMath>
                  </m:oMathPara>
                </a14:m>
                <a:endParaRPr lang="ro-RO"/>
              </a:p>
            </p:txBody>
          </p:sp>
        </mc:Choice>
        <mc:Fallback xmlns="">
          <p:sp>
            <p:nvSpPr>
              <p:cNvPr id="12" name="Rectangle 11">
                <a:extLst>
                  <a:ext uri="{FF2B5EF4-FFF2-40B4-BE49-F238E27FC236}">
                    <a16:creationId xmlns:a16="http://schemas.microsoft.com/office/drawing/2014/main" id="{1CA3E624-FA7E-49AE-B392-61A8969B9321}"/>
                  </a:ext>
                </a:extLst>
              </p:cNvPr>
              <p:cNvSpPr>
                <a:spLocks noRot="1" noChangeAspect="1" noMove="1" noResize="1" noEditPoints="1" noAdjustHandles="1" noChangeArrowheads="1" noChangeShapeType="1" noTextEdit="1"/>
              </p:cNvSpPr>
              <p:nvPr/>
            </p:nvSpPr>
            <p:spPr>
              <a:xfrm>
                <a:off x="7267130" y="4282997"/>
                <a:ext cx="1114857" cy="612732"/>
              </a:xfrm>
              <a:prstGeom prst="rect">
                <a:avLst/>
              </a:prstGeom>
              <a:blipFill>
                <a:blip r:embed="rId5"/>
                <a:stretch>
                  <a:fillRect/>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3" name="Rectangle 12">
                <a:extLst>
                  <a:ext uri="{FF2B5EF4-FFF2-40B4-BE49-F238E27FC236}">
                    <a16:creationId xmlns:a16="http://schemas.microsoft.com/office/drawing/2014/main" id="{12852D40-2CD1-4108-9FC4-AD830B9B1533}"/>
                  </a:ext>
                </a:extLst>
              </p:cNvPr>
              <p:cNvSpPr/>
              <p:nvPr/>
            </p:nvSpPr>
            <p:spPr>
              <a:xfrm>
                <a:off x="7267130" y="4929328"/>
                <a:ext cx="3955890"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ro-RO" i="1">
                          <a:latin typeface="Cambria Math" panose="02040503050406030204" pitchFamily="18" charset="0"/>
                        </a:rPr>
                        <m:t>𝐻</m:t>
                      </m:r>
                      <m:d>
                        <m:dPr>
                          <m:ctrlPr>
                            <a:rPr lang="ro-RO" i="1">
                              <a:latin typeface="Cambria Math" panose="02040503050406030204" pitchFamily="18" charset="0"/>
                            </a:rPr>
                          </m:ctrlPr>
                        </m:dPr>
                        <m:e>
                          <m:r>
                            <a:rPr lang="ro-RO" i="1">
                              <a:latin typeface="Cambria Math" panose="02040503050406030204" pitchFamily="18" charset="0"/>
                            </a:rPr>
                            <m:t>𝑗</m:t>
                          </m:r>
                          <m:r>
                            <a:rPr lang="ro-RO" i="1">
                              <a:latin typeface="Cambria Math" panose="02040503050406030204" pitchFamily="18" charset="0"/>
                            </a:rPr>
                            <m:t>𝜔</m:t>
                          </m:r>
                        </m:e>
                      </m:d>
                      <m:r>
                        <a:rPr lang="ro-RO" i="0">
                          <a:latin typeface="Cambria Math" panose="02040503050406030204" pitchFamily="18" charset="0"/>
                        </a:rPr>
                        <m:t>=−</m:t>
                      </m:r>
                      <m:f>
                        <m:fPr>
                          <m:type m:val="lin"/>
                          <m:ctrlPr>
                            <a:rPr lang="ro-RO" i="1">
                              <a:latin typeface="Cambria Math" panose="02040503050406030204" pitchFamily="18" charset="0"/>
                            </a:rPr>
                          </m:ctrlPr>
                        </m:fPr>
                        <m:num>
                          <m:r>
                            <a:rPr lang="ro-RO" i="1">
                              <a:latin typeface="Cambria Math" panose="02040503050406030204" pitchFamily="18" charset="0"/>
                            </a:rPr>
                            <m:t>𝑗</m:t>
                          </m:r>
                          <m:r>
                            <a:rPr lang="ro-RO" i="1">
                              <a:latin typeface="Cambria Math" panose="02040503050406030204" pitchFamily="18" charset="0"/>
                            </a:rPr>
                            <m:t>𝜔</m:t>
                          </m:r>
                        </m:num>
                        <m:den>
                          <m:sSub>
                            <m:sSubPr>
                              <m:ctrlPr>
                                <a:rPr lang="ro-RO" i="1">
                                  <a:latin typeface="Cambria Math" panose="02040503050406030204" pitchFamily="18" charset="0"/>
                                </a:rPr>
                              </m:ctrlPr>
                            </m:sSubPr>
                            <m:e>
                              <m:r>
                                <a:rPr lang="ro-RO" i="1">
                                  <a:latin typeface="Cambria Math" panose="02040503050406030204" pitchFamily="18" charset="0"/>
                                </a:rPr>
                                <m:t>𝜔</m:t>
                              </m:r>
                            </m:e>
                            <m:sub>
                              <m:r>
                                <a:rPr lang="ro-RO" i="0">
                                  <a:latin typeface="Cambria Math" panose="02040503050406030204" pitchFamily="18" charset="0"/>
                                </a:rPr>
                                <m:t>0</m:t>
                              </m:r>
                            </m:sub>
                          </m:sSub>
                          <m:r>
                            <a:rPr lang="ro-RO" i="0">
                              <a:latin typeface="Cambria Math" panose="02040503050406030204" pitchFamily="18" charset="0"/>
                            </a:rPr>
                            <m:t>=</m:t>
                          </m:r>
                          <m:d>
                            <m:dPr>
                              <m:ctrlPr>
                                <a:rPr lang="ro-RO" i="1">
                                  <a:latin typeface="Cambria Math" panose="02040503050406030204" pitchFamily="18" charset="0"/>
                                </a:rPr>
                              </m:ctrlPr>
                            </m:dPr>
                            <m:e>
                              <m:f>
                                <m:fPr>
                                  <m:type m:val="lin"/>
                                  <m:ctrlPr>
                                    <a:rPr lang="ro-RO" i="1">
                                      <a:latin typeface="Cambria Math" panose="02040503050406030204" pitchFamily="18" charset="0"/>
                                    </a:rPr>
                                  </m:ctrlPr>
                                </m:fPr>
                                <m:num>
                                  <m:r>
                                    <a:rPr lang="ro-RO" i="1">
                                      <a:latin typeface="Cambria Math" panose="02040503050406030204" pitchFamily="18" charset="0"/>
                                    </a:rPr>
                                    <m:t>𝜔</m:t>
                                  </m:r>
                                </m:num>
                                <m:den>
                                  <m:sSub>
                                    <m:sSubPr>
                                      <m:ctrlPr>
                                        <a:rPr lang="ro-RO" i="1">
                                          <a:latin typeface="Cambria Math" panose="02040503050406030204" pitchFamily="18" charset="0"/>
                                        </a:rPr>
                                      </m:ctrlPr>
                                    </m:sSubPr>
                                    <m:e>
                                      <m:r>
                                        <a:rPr lang="ro-RO" i="1">
                                          <a:latin typeface="Cambria Math" panose="02040503050406030204" pitchFamily="18" charset="0"/>
                                        </a:rPr>
                                        <m:t>𝜔</m:t>
                                      </m:r>
                                    </m:e>
                                    <m:sub>
                                      <m:r>
                                        <a:rPr lang="ro-RO" i="0">
                                          <a:latin typeface="Cambria Math" panose="02040503050406030204" pitchFamily="18" charset="0"/>
                                        </a:rPr>
                                        <m:t>0</m:t>
                                      </m:r>
                                    </m:sub>
                                  </m:sSub>
                                </m:den>
                              </m:f>
                            </m:e>
                          </m:d>
                          <m:r>
                            <a:rPr lang="ro-RO" i="0">
                              <a:latin typeface="Cambria Math" panose="02040503050406030204" pitchFamily="18" charset="0"/>
                            </a:rPr>
                            <m:t>∠</m:t>
                          </m:r>
                          <m:d>
                            <m:dPr>
                              <m:ctrlPr>
                                <a:rPr lang="ro-RO" i="1">
                                  <a:latin typeface="Cambria Math" panose="02040503050406030204" pitchFamily="18" charset="0"/>
                                </a:rPr>
                              </m:ctrlPr>
                            </m:dPr>
                            <m:e>
                              <m:r>
                                <a:rPr lang="ro-RO" i="0">
                                  <a:latin typeface="Cambria Math" panose="02040503050406030204" pitchFamily="18" charset="0"/>
                                </a:rPr>
                                <m:t>−90°</m:t>
                              </m:r>
                            </m:e>
                          </m:d>
                        </m:den>
                      </m:f>
                    </m:oMath>
                  </m:oMathPara>
                </a14:m>
                <a:endParaRPr lang="ro-RO"/>
              </a:p>
            </p:txBody>
          </p:sp>
        </mc:Choice>
        <mc:Fallback xmlns="">
          <p:sp>
            <p:nvSpPr>
              <p:cNvPr id="13" name="Rectangle 12">
                <a:extLst>
                  <a:ext uri="{FF2B5EF4-FFF2-40B4-BE49-F238E27FC236}">
                    <a16:creationId xmlns:a16="http://schemas.microsoft.com/office/drawing/2014/main" id="{12852D40-2CD1-4108-9FC4-AD830B9B1533}"/>
                  </a:ext>
                </a:extLst>
              </p:cNvPr>
              <p:cNvSpPr>
                <a:spLocks noRot="1" noChangeAspect="1" noMove="1" noResize="1" noEditPoints="1" noAdjustHandles="1" noChangeArrowheads="1" noChangeShapeType="1" noTextEdit="1"/>
              </p:cNvSpPr>
              <p:nvPr/>
            </p:nvSpPr>
            <p:spPr>
              <a:xfrm>
                <a:off x="7267130" y="4929328"/>
                <a:ext cx="3955890" cy="369332"/>
              </a:xfrm>
              <a:prstGeom prst="rect">
                <a:avLst/>
              </a:prstGeom>
              <a:blipFill>
                <a:blip r:embed="rId6"/>
                <a:stretch>
                  <a:fillRect t="-118333" b="-180000"/>
                </a:stretch>
              </a:blipFill>
            </p:spPr>
            <p:txBody>
              <a:bodyPr/>
              <a:lstStyle/>
              <a:p>
                <a:r>
                  <a:rPr lang="ro-RO">
                    <a:noFill/>
                  </a:rPr>
                  <a:t> </a:t>
                </a:r>
              </a:p>
            </p:txBody>
          </p:sp>
        </mc:Fallback>
      </mc:AlternateContent>
      <p:sp>
        <p:nvSpPr>
          <p:cNvPr id="14" name="Rectangle 13">
            <a:extLst>
              <a:ext uri="{FF2B5EF4-FFF2-40B4-BE49-F238E27FC236}">
                <a16:creationId xmlns:a16="http://schemas.microsoft.com/office/drawing/2014/main" id="{BCF8410B-695E-49FF-AAA1-522ED26BEBDB}"/>
              </a:ext>
            </a:extLst>
          </p:cNvPr>
          <p:cNvSpPr/>
          <p:nvPr/>
        </p:nvSpPr>
        <p:spPr>
          <a:xfrm>
            <a:off x="990600" y="5043923"/>
            <a:ext cx="5495925" cy="923330"/>
          </a:xfrm>
          <a:prstGeom prst="rect">
            <a:avLst/>
          </a:prstGeom>
        </p:spPr>
        <p:txBody>
          <a:bodyPr wrap="square">
            <a:spAutoFit/>
          </a:bodyPr>
          <a:lstStyle/>
          <a:p>
            <a:r>
              <a:rPr lang="en-US">
                <a:latin typeface="Times New Roman" panose="02020603050405020304" pitchFamily="18" charset="0"/>
                <a:ea typeface="Calibri" panose="020F0502020204030204" pitchFamily="34" charset="0"/>
              </a:rPr>
              <a:t>panta sa este de +20dB/dec, ceea ce indică faptul că pentru fiecare decadă cu care crește (sau scade) frecvența, mărimea sa crește (sau scade) cu 20dB.</a:t>
            </a:r>
            <a:endParaRPr lang="ro-RO"/>
          </a:p>
        </p:txBody>
      </p:sp>
      <p:sp>
        <p:nvSpPr>
          <p:cNvPr id="15" name="Rectangle 14">
            <a:extLst>
              <a:ext uri="{FF2B5EF4-FFF2-40B4-BE49-F238E27FC236}">
                <a16:creationId xmlns:a16="http://schemas.microsoft.com/office/drawing/2014/main" id="{D1CD505C-A2A9-40F6-9308-245D50A097FC}"/>
              </a:ext>
            </a:extLst>
          </p:cNvPr>
          <p:cNvSpPr/>
          <p:nvPr/>
        </p:nvSpPr>
        <p:spPr>
          <a:xfrm>
            <a:off x="6610350" y="3306067"/>
            <a:ext cx="2743059" cy="369332"/>
          </a:xfrm>
          <a:prstGeom prst="rect">
            <a:avLst/>
          </a:prstGeom>
        </p:spPr>
        <p:txBody>
          <a:bodyPr wrap="none">
            <a:spAutoFit/>
          </a:bodyPr>
          <a:lstStyle/>
          <a:p>
            <a:r>
              <a:rPr lang="en-US">
                <a:latin typeface="Times New Roman" panose="02020603050405020304" pitchFamily="18" charset="0"/>
                <a:ea typeface="Calibri" panose="020F0502020204030204" pitchFamily="34" charset="0"/>
              </a:rPr>
              <a:t>Indicând un zero în origine.</a:t>
            </a:r>
            <a:endParaRPr lang="ro-RO"/>
          </a:p>
        </p:txBody>
      </p:sp>
    </p:spTree>
    <p:extLst>
      <p:ext uri="{BB962C8B-B14F-4D97-AF65-F5344CB8AC3E}">
        <p14:creationId xmlns:p14="http://schemas.microsoft.com/office/powerpoint/2010/main" val="30587777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AE683F-43D1-4C76-B70A-206E4B8035B1}"/>
              </a:ext>
            </a:extLst>
          </p:cNvPr>
          <p:cNvSpPr>
            <a:spLocks noGrp="1"/>
          </p:cNvSpPr>
          <p:nvPr>
            <p:ph type="title"/>
          </p:nvPr>
        </p:nvSpPr>
        <p:spPr/>
        <p:txBody>
          <a:bodyPr/>
          <a:lstStyle/>
          <a:p>
            <a:r>
              <a:rPr lang="ro-RO"/>
              <a:t>Filtre active</a:t>
            </a:r>
            <a:br>
              <a:rPr lang="ro-RO"/>
            </a:br>
            <a:r>
              <a:rPr lang="ro-RO"/>
              <a:t>Definiția unui filtru</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5669D03A-53AE-43F8-8346-4926205F6078}"/>
                  </a:ext>
                </a:extLst>
              </p:cNvPr>
              <p:cNvSpPr>
                <a:spLocks noGrp="1"/>
              </p:cNvSpPr>
              <p:nvPr>
                <p:ph idx="1"/>
              </p:nvPr>
            </p:nvSpPr>
            <p:spPr/>
            <p:txBody>
              <a:bodyPr/>
              <a:lstStyle/>
              <a:p>
                <a:r>
                  <a:rPr lang="en-US"/>
                  <a:t>Un filtru este un circuit care procesează semnale în funcție de frecvență.</a:t>
                </a:r>
                <a:endParaRPr lang="ro-RO"/>
              </a:p>
              <a:p>
                <a:r>
                  <a:rPr lang="en-US"/>
                  <a:t>Modul în care comportamentul său variază cu frecvența se numește </a:t>
                </a:r>
                <a:r>
                  <a:rPr lang="en-US" i="1"/>
                  <a:t>răspunsul în frecvență</a:t>
                </a:r>
                <a:r>
                  <a:rPr lang="en-US"/>
                  <a:t> și este exprimat în termenii </a:t>
                </a:r>
                <a:r>
                  <a:rPr lang="en-US" i="1"/>
                  <a:t>funcției de transfer H(jω)</a:t>
                </a:r>
                <a:r>
                  <a:rPr lang="en-US"/>
                  <a:t>, unde </a:t>
                </a:r>
                <a:r>
                  <a:rPr lang="en-US" i="1"/>
                  <a:t>ω</a:t>
                </a:r>
                <a:r>
                  <a:rPr lang="en-US"/>
                  <a:t>=2π</a:t>
                </a:r>
                <a:r>
                  <a:rPr lang="en-US" i="1"/>
                  <a:t>f</a:t>
                </a:r>
                <a:r>
                  <a:rPr lang="en-US"/>
                  <a:t> este </a:t>
                </a:r>
                <a:r>
                  <a:rPr lang="en-US" i="1"/>
                  <a:t>frecvența unghiulară</a:t>
                </a:r>
                <a:r>
                  <a:rPr lang="en-US"/>
                  <a:t>, exprimată în radiani pe secundă (rad/s) iar </a:t>
                </a:r>
                <a:r>
                  <a:rPr lang="en-US" i="1"/>
                  <a:t>j</a:t>
                </a:r>
                <a:r>
                  <a:rPr lang="en-US"/>
                  <a:t> este </a:t>
                </a:r>
                <a:r>
                  <a:rPr lang="en-US" i="1"/>
                  <a:t>unitatea imaginară</a:t>
                </a:r>
                <a:r>
                  <a:rPr lang="en-US"/>
                  <a:t> (</a:t>
                </a:r>
                <a:r>
                  <a:rPr lang="en-US" i="1"/>
                  <a:t>j</a:t>
                </a:r>
                <a:r>
                  <a:rPr lang="en-US" baseline="30000"/>
                  <a:t>2</a:t>
                </a:r>
                <a:r>
                  <a:rPr lang="en-US"/>
                  <a:t>=−1).</a:t>
                </a:r>
                <a:endParaRPr lang="ro-RO"/>
              </a:p>
              <a:p>
                <a:r>
                  <a:rPr lang="en-US"/>
                  <a:t>Acest răspuns conține </a:t>
                </a:r>
                <a:r>
                  <a:rPr lang="en-US" i="1"/>
                  <a:t>răspunsul amplitudinii</a:t>
                </a:r>
                <a:r>
                  <a:rPr lang="en-US"/>
                  <a:t> |</a:t>
                </a:r>
                <a:r>
                  <a:rPr lang="en-US" i="1"/>
                  <a:t>H</a:t>
                </a:r>
                <a:r>
                  <a:rPr lang="en-US"/>
                  <a:t>(</a:t>
                </a:r>
                <a:r>
                  <a:rPr lang="en-US" i="1"/>
                  <a:t>jω</a:t>
                </a:r>
                <a:r>
                  <a:rPr lang="en-US"/>
                  <a:t>)| și </a:t>
                </a:r>
                <a:r>
                  <a:rPr lang="en-US" i="1"/>
                  <a:t>răspunsul fazei</a:t>
                </a:r>
                <a:r>
                  <a:rPr lang="en-US"/>
                  <a:t> </a:t>
                </a:r>
                <a14:m>
                  <m:oMath xmlns:m="http://schemas.openxmlformats.org/officeDocument/2006/math">
                    <m:r>
                      <a:rPr lang="en-US" i="1">
                        <a:latin typeface="Cambria Math" panose="02040503050406030204" pitchFamily="18" charset="0"/>
                      </a:rPr>
                      <m:t>∢</m:t>
                    </m:r>
                  </m:oMath>
                </a14:m>
                <a:r>
                  <a:rPr lang="en-US" i="1"/>
                  <a:t>H</a:t>
                </a:r>
                <a:r>
                  <a:rPr lang="en-US"/>
                  <a:t>(</a:t>
                </a:r>
                <a:r>
                  <a:rPr lang="en-US" i="1"/>
                  <a:t>jω</a:t>
                </a:r>
                <a:r>
                  <a:rPr lang="en-US"/>
                  <a:t>), oferind informații despre modificările de amplitudine și de fază suferite de un semnal alternativ la trecerea prin filtru.</a:t>
                </a:r>
                <a:endParaRPr lang="ro-RO"/>
              </a:p>
              <a:p>
                <a:endParaRPr lang="ro-RO"/>
              </a:p>
            </p:txBody>
          </p:sp>
        </mc:Choice>
        <mc:Fallback xmlns="">
          <p:sp>
            <p:nvSpPr>
              <p:cNvPr id="3" name="Content Placeholder 2">
                <a:extLst>
                  <a:ext uri="{FF2B5EF4-FFF2-40B4-BE49-F238E27FC236}">
                    <a16:creationId xmlns:a16="http://schemas.microsoft.com/office/drawing/2014/main" id="{5669D03A-53AE-43F8-8346-4926205F6078}"/>
                  </a:ext>
                </a:extLst>
              </p:cNvPr>
              <p:cNvSpPr>
                <a:spLocks noGrp="1" noRot="1" noChangeAspect="1" noMove="1" noResize="1" noEditPoints="1" noAdjustHandles="1" noChangeArrowheads="1" noChangeShapeType="1" noTextEdit="1"/>
              </p:cNvSpPr>
              <p:nvPr>
                <p:ph idx="1"/>
              </p:nvPr>
            </p:nvSpPr>
            <p:spPr>
              <a:blipFill>
                <a:blip r:embed="rId2"/>
                <a:stretch>
                  <a:fillRect l="-1043" t="-2241" r="-812"/>
                </a:stretch>
              </a:blipFill>
            </p:spPr>
            <p:txBody>
              <a:bodyPr/>
              <a:lstStyle/>
              <a:p>
                <a:r>
                  <a:rPr lang="ro-RO">
                    <a:noFill/>
                  </a:rPr>
                  <a:t> </a:t>
                </a:r>
              </a:p>
            </p:txBody>
          </p:sp>
        </mc:Fallback>
      </mc:AlternateContent>
      <p:sp>
        <p:nvSpPr>
          <p:cNvPr id="4" name="Date Placeholder 3">
            <a:extLst>
              <a:ext uri="{FF2B5EF4-FFF2-40B4-BE49-F238E27FC236}">
                <a16:creationId xmlns:a16="http://schemas.microsoft.com/office/drawing/2014/main" id="{2F1B49C6-1B79-4AEE-BA1A-BA3F45AD09AB}"/>
              </a:ext>
            </a:extLst>
          </p:cNvPr>
          <p:cNvSpPr>
            <a:spLocks noGrp="1"/>
          </p:cNvSpPr>
          <p:nvPr>
            <p:ph type="dt" sz="half" idx="10"/>
          </p:nvPr>
        </p:nvSpPr>
        <p:spPr/>
        <p:txBody>
          <a:bodyPr/>
          <a:lstStyle/>
          <a:p>
            <a:fld id="{9B938140-1D11-4909-B759-CD99DADE317C}" type="datetime1">
              <a:rPr lang="ro-RO" smtClean="0"/>
              <a:t>29.04.2020</a:t>
            </a:fld>
            <a:endParaRPr lang="ro-RO"/>
          </a:p>
        </p:txBody>
      </p:sp>
      <p:sp>
        <p:nvSpPr>
          <p:cNvPr id="5" name="Footer Placeholder 4">
            <a:extLst>
              <a:ext uri="{FF2B5EF4-FFF2-40B4-BE49-F238E27FC236}">
                <a16:creationId xmlns:a16="http://schemas.microsoft.com/office/drawing/2014/main" id="{9D9197BD-0B4C-4CCB-AFD3-A24D16F88BAF}"/>
              </a:ext>
            </a:extLst>
          </p:cNvPr>
          <p:cNvSpPr>
            <a:spLocks noGrp="1"/>
          </p:cNvSpPr>
          <p:nvPr>
            <p:ph type="ftr" sz="quarter" idx="11"/>
          </p:nvPr>
        </p:nvSpPr>
        <p:spPr/>
        <p:txBody>
          <a:bodyPr/>
          <a:lstStyle/>
          <a:p>
            <a:r>
              <a:rPr lang="ro-RO"/>
              <a:t>EA - cursul 7 - online</a:t>
            </a:r>
          </a:p>
        </p:txBody>
      </p:sp>
      <p:sp>
        <p:nvSpPr>
          <p:cNvPr id="6" name="Slide Number Placeholder 5">
            <a:extLst>
              <a:ext uri="{FF2B5EF4-FFF2-40B4-BE49-F238E27FC236}">
                <a16:creationId xmlns:a16="http://schemas.microsoft.com/office/drawing/2014/main" id="{CB62C93E-B524-4791-9C56-D108685F6C41}"/>
              </a:ext>
            </a:extLst>
          </p:cNvPr>
          <p:cNvSpPr>
            <a:spLocks noGrp="1"/>
          </p:cNvSpPr>
          <p:nvPr>
            <p:ph type="sldNum" sz="quarter" idx="12"/>
          </p:nvPr>
        </p:nvSpPr>
        <p:spPr/>
        <p:txBody>
          <a:bodyPr/>
          <a:lstStyle/>
          <a:p>
            <a:fld id="{AF5D8DD5-2367-47BF-BE85-0E4DD8564336}" type="slidenum">
              <a:rPr lang="ro-RO" smtClean="0"/>
              <a:t>2</a:t>
            </a:fld>
            <a:endParaRPr lang="ro-RO"/>
          </a:p>
        </p:txBody>
      </p:sp>
    </p:spTree>
    <p:extLst>
      <p:ext uri="{BB962C8B-B14F-4D97-AF65-F5344CB8AC3E}">
        <p14:creationId xmlns:p14="http://schemas.microsoft.com/office/powerpoint/2010/main" val="27269798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6B0EE7-4D40-416B-9AD6-EBF71F121816}"/>
              </a:ext>
            </a:extLst>
          </p:cNvPr>
          <p:cNvSpPr>
            <a:spLocks noGrp="1"/>
          </p:cNvSpPr>
          <p:nvPr>
            <p:ph type="title"/>
          </p:nvPr>
        </p:nvSpPr>
        <p:spPr/>
        <p:txBody>
          <a:bodyPr/>
          <a:lstStyle/>
          <a:p>
            <a:r>
              <a:rPr lang="ro-RO"/>
              <a:t>Filtre active</a:t>
            </a:r>
            <a:br>
              <a:rPr lang="ro-RO"/>
            </a:br>
            <a:r>
              <a:rPr lang="ro-RO"/>
              <a:t>Circuitul de diferențiere</a:t>
            </a:r>
          </a:p>
        </p:txBody>
      </p:sp>
      <p:sp>
        <p:nvSpPr>
          <p:cNvPr id="3" name="Content Placeholder 2">
            <a:extLst>
              <a:ext uri="{FF2B5EF4-FFF2-40B4-BE49-F238E27FC236}">
                <a16:creationId xmlns:a16="http://schemas.microsoft.com/office/drawing/2014/main" id="{092C8F5B-1E6C-4CAB-93DD-1A947ECCA6D3}"/>
              </a:ext>
            </a:extLst>
          </p:cNvPr>
          <p:cNvSpPr>
            <a:spLocks noGrp="1"/>
          </p:cNvSpPr>
          <p:nvPr>
            <p:ph idx="1"/>
          </p:nvPr>
        </p:nvSpPr>
        <p:spPr/>
        <p:txBody>
          <a:bodyPr/>
          <a:lstStyle/>
          <a:p>
            <a:r>
              <a:rPr lang="en-US"/>
              <a:t>Fizic, observăm că la frecvențe joase, unde |</a:t>
            </a:r>
            <a:r>
              <a:rPr lang="en-US" i="1"/>
              <a:t>Z</a:t>
            </a:r>
            <a:r>
              <a:rPr lang="en-US" i="1" baseline="-25000"/>
              <a:t>C</a:t>
            </a:r>
            <a:r>
              <a:rPr lang="en-US"/>
              <a:t>|&gt;</a:t>
            </a:r>
            <a:r>
              <a:rPr lang="en-US" i="1"/>
              <a:t>R</a:t>
            </a:r>
            <a:r>
              <a:rPr lang="en-US"/>
              <a:t>, circuitul asigură atenuarea (decibelii sunt negativi); </a:t>
            </a:r>
            <a:endParaRPr lang="ro-RO"/>
          </a:p>
          <a:p>
            <a:r>
              <a:rPr lang="en-US"/>
              <a:t>la frecvențe înalte, unde |</a:t>
            </a:r>
            <a:r>
              <a:rPr lang="en-US" i="1"/>
              <a:t>Z</a:t>
            </a:r>
            <a:r>
              <a:rPr lang="en-US" i="1" baseline="-25000"/>
              <a:t>C</a:t>
            </a:r>
            <a:r>
              <a:rPr lang="en-US"/>
              <a:t>|&lt;</a:t>
            </a:r>
            <a:r>
              <a:rPr lang="en-US" i="1"/>
              <a:t>R</a:t>
            </a:r>
            <a:r>
              <a:rPr lang="en-US"/>
              <a:t>, oferă amplificare (decibelii sunt pozitivi); </a:t>
            </a:r>
            <a:endParaRPr lang="ro-RO"/>
          </a:p>
          <a:p>
            <a:r>
              <a:rPr lang="en-US"/>
              <a:t>la ω=ω</a:t>
            </a:r>
            <a:r>
              <a:rPr lang="en-US" baseline="-25000"/>
              <a:t>0</a:t>
            </a:r>
            <a:r>
              <a:rPr lang="en-US"/>
              <a:t>, unde |</a:t>
            </a:r>
            <a:r>
              <a:rPr lang="en-US" i="1"/>
              <a:t>Z</a:t>
            </a:r>
            <a:r>
              <a:rPr lang="en-US" i="1" baseline="-25000"/>
              <a:t>C</a:t>
            </a:r>
            <a:r>
              <a:rPr lang="en-US"/>
              <a:t>|=</a:t>
            </a:r>
            <a:r>
              <a:rPr lang="en-US" i="1"/>
              <a:t>R</a:t>
            </a:r>
            <a:r>
              <a:rPr lang="en-US"/>
              <a:t>, oferă câștig de 0dB (amplificare =1). În consecință, ω</a:t>
            </a:r>
            <a:r>
              <a:rPr lang="en-US" baseline="-25000"/>
              <a:t>0</a:t>
            </a:r>
            <a:r>
              <a:rPr lang="en-US"/>
              <a:t> se numește </a:t>
            </a:r>
            <a:r>
              <a:rPr lang="en-US" i="1"/>
              <a:t>frecvența la câștig unitate</a:t>
            </a:r>
            <a:r>
              <a:rPr lang="en-US"/>
              <a:t>.</a:t>
            </a:r>
            <a:endParaRPr lang="ro-RO"/>
          </a:p>
        </p:txBody>
      </p:sp>
      <p:sp>
        <p:nvSpPr>
          <p:cNvPr id="4" name="Date Placeholder 3">
            <a:extLst>
              <a:ext uri="{FF2B5EF4-FFF2-40B4-BE49-F238E27FC236}">
                <a16:creationId xmlns:a16="http://schemas.microsoft.com/office/drawing/2014/main" id="{B8012775-D7BF-4593-B7C4-3418C99C5893}"/>
              </a:ext>
            </a:extLst>
          </p:cNvPr>
          <p:cNvSpPr>
            <a:spLocks noGrp="1"/>
          </p:cNvSpPr>
          <p:nvPr>
            <p:ph type="dt" sz="half" idx="10"/>
          </p:nvPr>
        </p:nvSpPr>
        <p:spPr/>
        <p:txBody>
          <a:bodyPr/>
          <a:lstStyle/>
          <a:p>
            <a:fld id="{0D7C4F72-F443-44F3-9E4D-901146B3D74F}" type="datetime1">
              <a:rPr lang="ro-RO" smtClean="0"/>
              <a:t>29.04.2020</a:t>
            </a:fld>
            <a:endParaRPr lang="ro-RO"/>
          </a:p>
        </p:txBody>
      </p:sp>
      <p:sp>
        <p:nvSpPr>
          <p:cNvPr id="5" name="Footer Placeholder 4">
            <a:extLst>
              <a:ext uri="{FF2B5EF4-FFF2-40B4-BE49-F238E27FC236}">
                <a16:creationId xmlns:a16="http://schemas.microsoft.com/office/drawing/2014/main" id="{BF74DE00-C0D9-4A9B-A93E-BF36DD5E5600}"/>
              </a:ext>
            </a:extLst>
          </p:cNvPr>
          <p:cNvSpPr>
            <a:spLocks noGrp="1"/>
          </p:cNvSpPr>
          <p:nvPr>
            <p:ph type="ftr" sz="quarter" idx="11"/>
          </p:nvPr>
        </p:nvSpPr>
        <p:spPr/>
        <p:txBody>
          <a:bodyPr/>
          <a:lstStyle/>
          <a:p>
            <a:r>
              <a:rPr lang="ro-RO"/>
              <a:t>EA - cursul 7 - online</a:t>
            </a:r>
          </a:p>
        </p:txBody>
      </p:sp>
      <p:sp>
        <p:nvSpPr>
          <p:cNvPr id="6" name="Slide Number Placeholder 5">
            <a:extLst>
              <a:ext uri="{FF2B5EF4-FFF2-40B4-BE49-F238E27FC236}">
                <a16:creationId xmlns:a16="http://schemas.microsoft.com/office/drawing/2014/main" id="{513BEF90-45E7-40CE-848A-3F6C23357899}"/>
              </a:ext>
            </a:extLst>
          </p:cNvPr>
          <p:cNvSpPr>
            <a:spLocks noGrp="1"/>
          </p:cNvSpPr>
          <p:nvPr>
            <p:ph type="sldNum" sz="quarter" idx="12"/>
          </p:nvPr>
        </p:nvSpPr>
        <p:spPr/>
        <p:txBody>
          <a:bodyPr/>
          <a:lstStyle/>
          <a:p>
            <a:fld id="{AF5D8DD5-2367-47BF-BE85-0E4DD8564336}" type="slidenum">
              <a:rPr lang="ro-RO" smtClean="0"/>
              <a:t>20</a:t>
            </a:fld>
            <a:endParaRPr lang="ro-RO"/>
          </a:p>
        </p:txBody>
      </p:sp>
      <p:pic>
        <p:nvPicPr>
          <p:cNvPr id="7" name="Picture 6">
            <a:extLst>
              <a:ext uri="{FF2B5EF4-FFF2-40B4-BE49-F238E27FC236}">
                <a16:creationId xmlns:a16="http://schemas.microsoft.com/office/drawing/2014/main" id="{E1A894D4-701C-4529-800A-989746E31C74}"/>
              </a:ext>
            </a:extLst>
          </p:cNvPr>
          <p:cNvPicPr>
            <a:picLocks noChangeAspect="1"/>
          </p:cNvPicPr>
          <p:nvPr/>
        </p:nvPicPr>
        <p:blipFill rotWithShape="1">
          <a:blip r:embed="rId2"/>
          <a:srcRect b="14540"/>
          <a:stretch/>
        </p:blipFill>
        <p:spPr>
          <a:xfrm>
            <a:off x="7393308" y="49373"/>
            <a:ext cx="4752975" cy="1709415"/>
          </a:xfrm>
          <a:prstGeom prst="rect">
            <a:avLst/>
          </a:prstGeom>
        </p:spPr>
      </p:pic>
    </p:spTree>
    <p:extLst>
      <p:ext uri="{BB962C8B-B14F-4D97-AF65-F5344CB8AC3E}">
        <p14:creationId xmlns:p14="http://schemas.microsoft.com/office/powerpoint/2010/main" val="817101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6B0EE7-4D40-416B-9AD6-EBF71F121816}"/>
              </a:ext>
            </a:extLst>
          </p:cNvPr>
          <p:cNvSpPr>
            <a:spLocks noGrp="1"/>
          </p:cNvSpPr>
          <p:nvPr>
            <p:ph type="title"/>
          </p:nvPr>
        </p:nvSpPr>
        <p:spPr/>
        <p:txBody>
          <a:bodyPr/>
          <a:lstStyle/>
          <a:p>
            <a:r>
              <a:rPr lang="ro-RO"/>
              <a:t>Filtre active</a:t>
            </a:r>
            <a:br>
              <a:rPr lang="ro-RO"/>
            </a:br>
            <a:r>
              <a:rPr lang="ro-RO"/>
              <a:t>Circuitul de integrare</a:t>
            </a:r>
          </a:p>
        </p:txBody>
      </p:sp>
      <p:sp>
        <p:nvSpPr>
          <p:cNvPr id="3" name="Content Placeholder 2">
            <a:extLst>
              <a:ext uri="{FF2B5EF4-FFF2-40B4-BE49-F238E27FC236}">
                <a16:creationId xmlns:a16="http://schemas.microsoft.com/office/drawing/2014/main" id="{092C8F5B-1E6C-4CAB-93DD-1A947ECCA6D3}"/>
              </a:ext>
            </a:extLst>
          </p:cNvPr>
          <p:cNvSpPr>
            <a:spLocks noGrp="1"/>
          </p:cNvSpPr>
          <p:nvPr>
            <p:ph idx="1"/>
          </p:nvPr>
        </p:nvSpPr>
        <p:spPr/>
        <p:txBody>
          <a:bodyPr/>
          <a:lstStyle/>
          <a:p>
            <a:r>
              <a:rPr lang="ro-RO"/>
              <a:t>Schema și caracteristica de amplitudine</a:t>
            </a:r>
          </a:p>
          <a:p>
            <a:endParaRPr lang="ro-RO"/>
          </a:p>
        </p:txBody>
      </p:sp>
      <p:sp>
        <p:nvSpPr>
          <p:cNvPr id="4" name="Date Placeholder 3">
            <a:extLst>
              <a:ext uri="{FF2B5EF4-FFF2-40B4-BE49-F238E27FC236}">
                <a16:creationId xmlns:a16="http://schemas.microsoft.com/office/drawing/2014/main" id="{B8012775-D7BF-4593-B7C4-3418C99C5893}"/>
              </a:ext>
            </a:extLst>
          </p:cNvPr>
          <p:cNvSpPr>
            <a:spLocks noGrp="1"/>
          </p:cNvSpPr>
          <p:nvPr>
            <p:ph type="dt" sz="half" idx="10"/>
          </p:nvPr>
        </p:nvSpPr>
        <p:spPr/>
        <p:txBody>
          <a:bodyPr/>
          <a:lstStyle/>
          <a:p>
            <a:fld id="{0D7C4F72-F443-44F3-9E4D-901146B3D74F}" type="datetime1">
              <a:rPr lang="ro-RO" smtClean="0"/>
              <a:t>29.04.2020</a:t>
            </a:fld>
            <a:endParaRPr lang="ro-RO"/>
          </a:p>
        </p:txBody>
      </p:sp>
      <p:sp>
        <p:nvSpPr>
          <p:cNvPr id="5" name="Footer Placeholder 4">
            <a:extLst>
              <a:ext uri="{FF2B5EF4-FFF2-40B4-BE49-F238E27FC236}">
                <a16:creationId xmlns:a16="http://schemas.microsoft.com/office/drawing/2014/main" id="{BF74DE00-C0D9-4A9B-A93E-BF36DD5E5600}"/>
              </a:ext>
            </a:extLst>
          </p:cNvPr>
          <p:cNvSpPr>
            <a:spLocks noGrp="1"/>
          </p:cNvSpPr>
          <p:nvPr>
            <p:ph type="ftr" sz="quarter" idx="11"/>
          </p:nvPr>
        </p:nvSpPr>
        <p:spPr/>
        <p:txBody>
          <a:bodyPr/>
          <a:lstStyle/>
          <a:p>
            <a:r>
              <a:rPr lang="ro-RO"/>
              <a:t>EA - cursul 7 - online</a:t>
            </a:r>
          </a:p>
        </p:txBody>
      </p:sp>
      <p:sp>
        <p:nvSpPr>
          <p:cNvPr id="6" name="Slide Number Placeholder 5">
            <a:extLst>
              <a:ext uri="{FF2B5EF4-FFF2-40B4-BE49-F238E27FC236}">
                <a16:creationId xmlns:a16="http://schemas.microsoft.com/office/drawing/2014/main" id="{513BEF90-45E7-40CE-848A-3F6C23357899}"/>
              </a:ext>
            </a:extLst>
          </p:cNvPr>
          <p:cNvSpPr>
            <a:spLocks noGrp="1"/>
          </p:cNvSpPr>
          <p:nvPr>
            <p:ph type="sldNum" sz="quarter" idx="12"/>
          </p:nvPr>
        </p:nvSpPr>
        <p:spPr/>
        <p:txBody>
          <a:bodyPr/>
          <a:lstStyle/>
          <a:p>
            <a:fld id="{AF5D8DD5-2367-47BF-BE85-0E4DD8564336}" type="slidenum">
              <a:rPr lang="ro-RO" smtClean="0"/>
              <a:t>21</a:t>
            </a:fld>
            <a:endParaRPr lang="ro-RO"/>
          </a:p>
        </p:txBody>
      </p:sp>
      <p:pic>
        <p:nvPicPr>
          <p:cNvPr id="7" name="Picture 6">
            <a:extLst>
              <a:ext uri="{FF2B5EF4-FFF2-40B4-BE49-F238E27FC236}">
                <a16:creationId xmlns:a16="http://schemas.microsoft.com/office/drawing/2014/main" id="{FF3434CF-AF15-4F8C-9171-9F6292F707D7}"/>
              </a:ext>
            </a:extLst>
          </p:cNvPr>
          <p:cNvPicPr>
            <a:picLocks noChangeAspect="1"/>
          </p:cNvPicPr>
          <p:nvPr/>
        </p:nvPicPr>
        <p:blipFill>
          <a:blip r:embed="rId2"/>
          <a:stretch>
            <a:fillRect/>
          </a:stretch>
        </p:blipFill>
        <p:spPr>
          <a:xfrm>
            <a:off x="593918" y="2278348"/>
            <a:ext cx="5732145" cy="2508885"/>
          </a:xfrm>
          <a:prstGeom prst="rect">
            <a:avLst/>
          </a:prstGeom>
        </p:spPr>
      </p:pic>
      <mc:AlternateContent xmlns:mc="http://schemas.openxmlformats.org/markup-compatibility/2006" xmlns:a14="http://schemas.microsoft.com/office/drawing/2010/main">
        <mc:Choice Requires="a14">
          <p:sp>
            <p:nvSpPr>
              <p:cNvPr id="8" name="Rectangle 7">
                <a:extLst>
                  <a:ext uri="{FF2B5EF4-FFF2-40B4-BE49-F238E27FC236}">
                    <a16:creationId xmlns:a16="http://schemas.microsoft.com/office/drawing/2014/main" id="{965A620A-F662-4FD9-9CCB-B30C67F94B03}"/>
                  </a:ext>
                </a:extLst>
              </p:cNvPr>
              <p:cNvSpPr/>
              <p:nvPr/>
            </p:nvSpPr>
            <p:spPr>
              <a:xfrm>
                <a:off x="7316694" y="2043994"/>
                <a:ext cx="3046475" cy="683457"/>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ro-RO" i="1" smtClean="0">
                          <a:latin typeface="Cambria Math" panose="02040503050406030204" pitchFamily="18" charset="0"/>
                        </a:rPr>
                        <m:t>𝐻</m:t>
                      </m:r>
                      <m:d>
                        <m:dPr>
                          <m:ctrlPr>
                            <a:rPr lang="ro-RO" i="1">
                              <a:latin typeface="Cambria Math" panose="02040503050406030204" pitchFamily="18" charset="0"/>
                            </a:rPr>
                          </m:ctrlPr>
                        </m:dPr>
                        <m:e>
                          <m:r>
                            <a:rPr lang="ro-RO" i="1">
                              <a:latin typeface="Cambria Math" panose="02040503050406030204" pitchFamily="18" charset="0"/>
                            </a:rPr>
                            <m:t>𝑠</m:t>
                          </m:r>
                        </m:e>
                      </m:d>
                      <m:r>
                        <a:rPr lang="ro-RO" i="1">
                          <a:latin typeface="Cambria Math" panose="02040503050406030204" pitchFamily="18" charset="0"/>
                        </a:rPr>
                        <m:t>=</m:t>
                      </m:r>
                      <m:f>
                        <m:fPr>
                          <m:ctrlPr>
                            <a:rPr lang="ro-RO" i="1">
                              <a:latin typeface="Cambria Math" panose="02040503050406030204" pitchFamily="18" charset="0"/>
                            </a:rPr>
                          </m:ctrlPr>
                        </m:fPr>
                        <m:num>
                          <m:sSub>
                            <m:sSubPr>
                              <m:ctrlPr>
                                <a:rPr lang="ro-RO" i="1">
                                  <a:latin typeface="Cambria Math" panose="02040503050406030204" pitchFamily="18" charset="0"/>
                                </a:rPr>
                              </m:ctrlPr>
                            </m:sSubPr>
                            <m:e>
                              <m:r>
                                <a:rPr lang="ro-RO" i="1">
                                  <a:latin typeface="Cambria Math" panose="02040503050406030204" pitchFamily="18" charset="0"/>
                                </a:rPr>
                                <m:t>𝑉</m:t>
                              </m:r>
                            </m:e>
                            <m:sub>
                              <m:r>
                                <a:rPr lang="ro-RO" i="1">
                                  <a:latin typeface="Cambria Math" panose="02040503050406030204" pitchFamily="18" charset="0"/>
                                </a:rPr>
                                <m:t>𝑜</m:t>
                              </m:r>
                            </m:sub>
                          </m:sSub>
                        </m:num>
                        <m:den>
                          <m:sSub>
                            <m:sSubPr>
                              <m:ctrlPr>
                                <a:rPr lang="ro-RO" i="1">
                                  <a:latin typeface="Cambria Math" panose="02040503050406030204" pitchFamily="18" charset="0"/>
                                </a:rPr>
                              </m:ctrlPr>
                            </m:sSubPr>
                            <m:e>
                              <m:r>
                                <a:rPr lang="ro-RO" i="1">
                                  <a:latin typeface="Cambria Math" panose="02040503050406030204" pitchFamily="18" charset="0"/>
                                </a:rPr>
                                <m:t>𝑉</m:t>
                              </m:r>
                            </m:e>
                            <m:sub>
                              <m:r>
                                <a:rPr lang="ro-RO" i="1">
                                  <a:latin typeface="Cambria Math" panose="02040503050406030204" pitchFamily="18" charset="0"/>
                                </a:rPr>
                                <m:t>𝑖</m:t>
                              </m:r>
                            </m:sub>
                          </m:sSub>
                        </m:den>
                      </m:f>
                      <m:r>
                        <a:rPr lang="ro-RO" i="1">
                          <a:latin typeface="Cambria Math" panose="02040503050406030204" pitchFamily="18" charset="0"/>
                        </a:rPr>
                        <m:t>=−</m:t>
                      </m:r>
                      <m:f>
                        <m:fPr>
                          <m:ctrlPr>
                            <a:rPr lang="ro-RO" i="1">
                              <a:latin typeface="Cambria Math" panose="02040503050406030204" pitchFamily="18" charset="0"/>
                            </a:rPr>
                          </m:ctrlPr>
                        </m:fPr>
                        <m:num>
                          <m:sSub>
                            <m:sSubPr>
                              <m:ctrlPr>
                                <a:rPr lang="ro-RO" i="1">
                                  <a:latin typeface="Cambria Math" panose="02040503050406030204" pitchFamily="18" charset="0"/>
                                </a:rPr>
                              </m:ctrlPr>
                            </m:sSubPr>
                            <m:e>
                              <m:r>
                                <a:rPr lang="ro-RO" i="1">
                                  <a:latin typeface="Cambria Math" panose="02040503050406030204" pitchFamily="18" charset="0"/>
                                </a:rPr>
                                <m:t>𝑍</m:t>
                              </m:r>
                            </m:e>
                            <m:sub>
                              <m:r>
                                <a:rPr lang="ro-RO" i="1">
                                  <a:latin typeface="Cambria Math" panose="02040503050406030204" pitchFamily="18" charset="0"/>
                                </a:rPr>
                                <m:t>𝐶</m:t>
                              </m:r>
                            </m:sub>
                          </m:sSub>
                        </m:num>
                        <m:den>
                          <m:r>
                            <a:rPr lang="ro-RO" i="1">
                              <a:latin typeface="Cambria Math" panose="02040503050406030204" pitchFamily="18" charset="0"/>
                            </a:rPr>
                            <m:t>𝑅</m:t>
                          </m:r>
                        </m:den>
                      </m:f>
                      <m:r>
                        <a:rPr lang="ro-RO">
                          <a:latin typeface="Cambria Math" panose="02040503050406030204" pitchFamily="18" charset="0"/>
                        </a:rPr>
                        <m:t>=−</m:t>
                      </m:r>
                      <m:f>
                        <m:fPr>
                          <m:ctrlPr>
                            <a:rPr lang="ro-RO" i="1">
                              <a:latin typeface="Cambria Math" panose="02040503050406030204" pitchFamily="18" charset="0"/>
                            </a:rPr>
                          </m:ctrlPr>
                        </m:fPr>
                        <m:num>
                          <m:f>
                            <m:fPr>
                              <m:type m:val="lin"/>
                              <m:ctrlPr>
                                <a:rPr lang="ro-RO" i="1" smtClean="0">
                                  <a:latin typeface="Cambria Math" panose="02040503050406030204" pitchFamily="18" charset="0"/>
                                </a:rPr>
                              </m:ctrlPr>
                            </m:fPr>
                            <m:num>
                              <m:r>
                                <a:rPr lang="ro-RO" i="1">
                                  <a:latin typeface="Cambria Math" panose="02040503050406030204" pitchFamily="18" charset="0"/>
                                </a:rPr>
                                <m:t>1</m:t>
                              </m:r>
                            </m:num>
                            <m:den>
                              <m:r>
                                <a:rPr lang="ro-RO" i="1">
                                  <a:latin typeface="Cambria Math" panose="02040503050406030204" pitchFamily="18" charset="0"/>
                                </a:rPr>
                                <m:t>𝑠𝐶</m:t>
                              </m:r>
                            </m:den>
                          </m:f>
                        </m:num>
                        <m:den>
                          <m:r>
                            <a:rPr lang="ro-RO" i="1">
                              <a:latin typeface="Cambria Math" panose="02040503050406030204" pitchFamily="18" charset="0"/>
                            </a:rPr>
                            <m:t>𝑅</m:t>
                          </m:r>
                        </m:den>
                      </m:f>
                    </m:oMath>
                  </m:oMathPara>
                </a14:m>
                <a:endParaRPr lang="ro-RO"/>
              </a:p>
            </p:txBody>
          </p:sp>
        </mc:Choice>
        <mc:Fallback xmlns="">
          <p:sp>
            <p:nvSpPr>
              <p:cNvPr id="8" name="Rectangle 7">
                <a:extLst>
                  <a:ext uri="{FF2B5EF4-FFF2-40B4-BE49-F238E27FC236}">
                    <a16:creationId xmlns:a16="http://schemas.microsoft.com/office/drawing/2014/main" id="{965A620A-F662-4FD9-9CCB-B30C67F94B03}"/>
                  </a:ext>
                </a:extLst>
              </p:cNvPr>
              <p:cNvSpPr>
                <a:spLocks noRot="1" noChangeAspect="1" noMove="1" noResize="1" noEditPoints="1" noAdjustHandles="1" noChangeArrowheads="1" noChangeShapeType="1" noTextEdit="1"/>
              </p:cNvSpPr>
              <p:nvPr/>
            </p:nvSpPr>
            <p:spPr>
              <a:xfrm>
                <a:off x="7316694" y="2043994"/>
                <a:ext cx="3046475" cy="683457"/>
              </a:xfrm>
              <a:prstGeom prst="rect">
                <a:avLst/>
              </a:prstGeom>
              <a:blipFill>
                <a:blip r:embed="rId3"/>
                <a:stretch>
                  <a:fillRect/>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9" name="Rectangle 8">
                <a:extLst>
                  <a:ext uri="{FF2B5EF4-FFF2-40B4-BE49-F238E27FC236}">
                    <a16:creationId xmlns:a16="http://schemas.microsoft.com/office/drawing/2014/main" id="{6E27C01E-220B-4751-AA91-E8204972BD87}"/>
                  </a:ext>
                </a:extLst>
              </p:cNvPr>
              <p:cNvSpPr/>
              <p:nvPr/>
            </p:nvSpPr>
            <p:spPr>
              <a:xfrm>
                <a:off x="7316694" y="2802648"/>
                <a:ext cx="1626791" cy="612796"/>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ro-RO" i="1">
                          <a:latin typeface="Cambria Math" panose="02040503050406030204" pitchFamily="18" charset="0"/>
                        </a:rPr>
                        <m:t>𝐻</m:t>
                      </m:r>
                      <m:d>
                        <m:dPr>
                          <m:ctrlPr>
                            <a:rPr lang="ro-RO" i="1">
                              <a:latin typeface="Cambria Math" panose="02040503050406030204" pitchFamily="18" charset="0"/>
                            </a:rPr>
                          </m:ctrlPr>
                        </m:dPr>
                        <m:e>
                          <m:r>
                            <a:rPr lang="ro-RO" i="1">
                              <a:latin typeface="Cambria Math" panose="02040503050406030204" pitchFamily="18" charset="0"/>
                            </a:rPr>
                            <m:t>𝑠</m:t>
                          </m:r>
                        </m:e>
                      </m:d>
                      <m:r>
                        <a:rPr lang="ro-RO" i="0">
                          <a:latin typeface="Cambria Math" panose="02040503050406030204" pitchFamily="18" charset="0"/>
                        </a:rPr>
                        <m:t>=−</m:t>
                      </m:r>
                      <m:f>
                        <m:fPr>
                          <m:ctrlPr>
                            <a:rPr lang="ro-RO" i="1">
                              <a:latin typeface="Cambria Math" panose="02040503050406030204" pitchFamily="18" charset="0"/>
                            </a:rPr>
                          </m:ctrlPr>
                        </m:fPr>
                        <m:num>
                          <m:r>
                            <a:rPr lang="ro-RO" i="0">
                              <a:latin typeface="Cambria Math" panose="02040503050406030204" pitchFamily="18" charset="0"/>
                            </a:rPr>
                            <m:t>1</m:t>
                          </m:r>
                        </m:num>
                        <m:den>
                          <m:r>
                            <a:rPr lang="ro-RO" i="1">
                              <a:latin typeface="Cambria Math" panose="02040503050406030204" pitchFamily="18" charset="0"/>
                            </a:rPr>
                            <m:t>𝑅𝐶𝑠</m:t>
                          </m:r>
                        </m:den>
                      </m:f>
                    </m:oMath>
                  </m:oMathPara>
                </a14:m>
                <a:endParaRPr lang="ro-RO"/>
              </a:p>
            </p:txBody>
          </p:sp>
        </mc:Choice>
        <mc:Fallback xmlns="">
          <p:sp>
            <p:nvSpPr>
              <p:cNvPr id="9" name="Rectangle 8">
                <a:extLst>
                  <a:ext uri="{FF2B5EF4-FFF2-40B4-BE49-F238E27FC236}">
                    <a16:creationId xmlns:a16="http://schemas.microsoft.com/office/drawing/2014/main" id="{6E27C01E-220B-4751-AA91-E8204972BD87}"/>
                  </a:ext>
                </a:extLst>
              </p:cNvPr>
              <p:cNvSpPr>
                <a:spLocks noRot="1" noChangeAspect="1" noMove="1" noResize="1" noEditPoints="1" noAdjustHandles="1" noChangeArrowheads="1" noChangeShapeType="1" noTextEdit="1"/>
              </p:cNvSpPr>
              <p:nvPr/>
            </p:nvSpPr>
            <p:spPr>
              <a:xfrm>
                <a:off x="7316694" y="2802648"/>
                <a:ext cx="1626791" cy="612796"/>
              </a:xfrm>
              <a:prstGeom prst="rect">
                <a:avLst/>
              </a:prstGeom>
              <a:blipFill>
                <a:blip r:embed="rId4"/>
                <a:stretch>
                  <a:fillRect/>
                </a:stretch>
              </a:blipFill>
            </p:spPr>
            <p:txBody>
              <a:bodyPr/>
              <a:lstStyle/>
              <a:p>
                <a:r>
                  <a:rPr lang="ro-RO">
                    <a:noFill/>
                  </a:rPr>
                  <a:t> </a:t>
                </a:r>
              </a:p>
            </p:txBody>
          </p:sp>
        </mc:Fallback>
      </mc:AlternateContent>
      <p:sp>
        <p:nvSpPr>
          <p:cNvPr id="10" name="Rectangle 9">
            <a:extLst>
              <a:ext uri="{FF2B5EF4-FFF2-40B4-BE49-F238E27FC236}">
                <a16:creationId xmlns:a16="http://schemas.microsoft.com/office/drawing/2014/main" id="{EB5C5F79-5682-49A6-A478-590534A82228}"/>
              </a:ext>
            </a:extLst>
          </p:cNvPr>
          <p:cNvSpPr/>
          <p:nvPr/>
        </p:nvSpPr>
        <p:spPr>
          <a:xfrm>
            <a:off x="6654397" y="3490641"/>
            <a:ext cx="5303055" cy="369332"/>
          </a:xfrm>
          <a:prstGeom prst="rect">
            <a:avLst/>
          </a:prstGeom>
        </p:spPr>
        <p:txBody>
          <a:bodyPr wrap="none">
            <a:spAutoFit/>
          </a:bodyPr>
          <a:lstStyle/>
          <a:p>
            <a:r>
              <a:rPr lang="en-US">
                <a:latin typeface="Times New Roman" panose="02020603050405020304" pitchFamily="18" charset="0"/>
                <a:ea typeface="Calibri" panose="020F0502020204030204" pitchFamily="34" charset="0"/>
              </a:rPr>
              <a:t>Are un pol în origine. Considerând </a:t>
            </a:r>
            <a:r>
              <a:rPr lang="en-US" i="1">
                <a:latin typeface="Times New Roman" panose="02020603050405020304" pitchFamily="18" charset="0"/>
                <a:ea typeface="Calibri" panose="020F0502020204030204" pitchFamily="34" charset="0"/>
              </a:rPr>
              <a:t>s</a:t>
            </a:r>
            <a:r>
              <a:rPr lang="en-US">
                <a:latin typeface="Times New Roman" panose="02020603050405020304" pitchFamily="18" charset="0"/>
                <a:ea typeface="Calibri" panose="020F0502020204030204" pitchFamily="34" charset="0"/>
              </a:rPr>
              <a:t> </a:t>
            </a:r>
            <a:r>
              <a:rPr lang="en-US">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r>
              <a:rPr lang="en-US">
                <a:latin typeface="Times New Roman" panose="02020603050405020304" pitchFamily="18" charset="0"/>
                <a:ea typeface="Calibri" panose="020F0502020204030204" pitchFamily="34" charset="0"/>
              </a:rPr>
              <a:t> j</a:t>
            </a:r>
            <a:r>
              <a:rPr lang="en-US">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r>
              <a:rPr lang="en-US">
                <a:latin typeface="Times New Roman" panose="02020603050405020304" pitchFamily="18" charset="0"/>
                <a:ea typeface="Calibri" panose="020F0502020204030204" pitchFamily="34" charset="0"/>
              </a:rPr>
              <a:t>, putem scrie</a:t>
            </a:r>
            <a:endParaRPr lang="ro-RO"/>
          </a:p>
        </p:txBody>
      </p:sp>
      <mc:AlternateContent xmlns:mc="http://schemas.openxmlformats.org/markup-compatibility/2006" xmlns:a14="http://schemas.microsoft.com/office/drawing/2010/main">
        <mc:Choice Requires="a14">
          <p:sp>
            <p:nvSpPr>
              <p:cNvPr id="11" name="Rectangle 10">
                <a:extLst>
                  <a:ext uri="{FF2B5EF4-FFF2-40B4-BE49-F238E27FC236}">
                    <a16:creationId xmlns:a16="http://schemas.microsoft.com/office/drawing/2014/main" id="{CE1DDF0B-5CE6-4AED-B46E-B30BE2DC45D9}"/>
                  </a:ext>
                </a:extLst>
              </p:cNvPr>
              <p:cNvSpPr/>
              <p:nvPr/>
            </p:nvSpPr>
            <p:spPr>
              <a:xfrm>
                <a:off x="7316694" y="3965154"/>
                <a:ext cx="3802771" cy="661271"/>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ro-RO" i="1">
                          <a:latin typeface="Cambria Math" panose="02040503050406030204" pitchFamily="18" charset="0"/>
                        </a:rPr>
                        <m:t>𝐻</m:t>
                      </m:r>
                      <m:d>
                        <m:dPr>
                          <m:ctrlPr>
                            <a:rPr lang="ro-RO" i="1">
                              <a:latin typeface="Cambria Math" panose="02040503050406030204" pitchFamily="18" charset="0"/>
                            </a:rPr>
                          </m:ctrlPr>
                        </m:dPr>
                        <m:e>
                          <m:r>
                            <a:rPr lang="ro-RO" i="1">
                              <a:latin typeface="Cambria Math" panose="02040503050406030204" pitchFamily="18" charset="0"/>
                            </a:rPr>
                            <m:t>𝑗</m:t>
                          </m:r>
                          <m:r>
                            <a:rPr lang="ro-RO" i="1">
                              <a:latin typeface="Cambria Math" panose="02040503050406030204" pitchFamily="18" charset="0"/>
                            </a:rPr>
                            <m:t>𝜔</m:t>
                          </m:r>
                        </m:e>
                      </m:d>
                      <m:r>
                        <a:rPr lang="ro-RO" i="0">
                          <a:latin typeface="Cambria Math" panose="02040503050406030204" pitchFamily="18" charset="0"/>
                        </a:rPr>
                        <m:t>=−</m:t>
                      </m:r>
                      <m:f>
                        <m:fPr>
                          <m:ctrlPr>
                            <a:rPr lang="ro-RO" i="1">
                              <a:latin typeface="Cambria Math" panose="02040503050406030204" pitchFamily="18" charset="0"/>
                            </a:rPr>
                          </m:ctrlPr>
                        </m:fPr>
                        <m:num>
                          <m:r>
                            <a:rPr lang="ro-RO" i="0">
                              <a:latin typeface="Cambria Math" panose="02040503050406030204" pitchFamily="18" charset="0"/>
                            </a:rPr>
                            <m:t>1</m:t>
                          </m:r>
                        </m:num>
                        <m:den>
                          <m:f>
                            <m:fPr>
                              <m:type m:val="lin"/>
                              <m:ctrlPr>
                                <a:rPr lang="ro-RO" i="1">
                                  <a:latin typeface="Cambria Math" panose="02040503050406030204" pitchFamily="18" charset="0"/>
                                </a:rPr>
                              </m:ctrlPr>
                            </m:fPr>
                            <m:num>
                              <m:r>
                                <a:rPr lang="ro-RO" i="1">
                                  <a:latin typeface="Cambria Math" panose="02040503050406030204" pitchFamily="18" charset="0"/>
                                </a:rPr>
                                <m:t>𝑗</m:t>
                              </m:r>
                              <m:r>
                                <a:rPr lang="ro-RO" i="1">
                                  <a:latin typeface="Cambria Math" panose="02040503050406030204" pitchFamily="18" charset="0"/>
                                </a:rPr>
                                <m:t>𝜔</m:t>
                              </m:r>
                            </m:num>
                            <m:den>
                              <m:sSub>
                                <m:sSubPr>
                                  <m:ctrlPr>
                                    <a:rPr lang="ro-RO" i="1">
                                      <a:latin typeface="Cambria Math" panose="02040503050406030204" pitchFamily="18" charset="0"/>
                                    </a:rPr>
                                  </m:ctrlPr>
                                </m:sSubPr>
                                <m:e>
                                  <m:r>
                                    <a:rPr lang="ro-RO" i="1">
                                      <a:latin typeface="Cambria Math" panose="02040503050406030204" pitchFamily="18" charset="0"/>
                                    </a:rPr>
                                    <m:t>𝜔</m:t>
                                  </m:r>
                                </m:e>
                                <m:sub>
                                  <m:r>
                                    <a:rPr lang="ro-RO" i="0">
                                      <a:latin typeface="Cambria Math" panose="02040503050406030204" pitchFamily="18" charset="0"/>
                                    </a:rPr>
                                    <m:t>0</m:t>
                                  </m:r>
                                </m:sub>
                              </m:sSub>
                            </m:den>
                          </m:f>
                        </m:den>
                      </m:f>
                      <m:r>
                        <a:rPr lang="ro-RO" i="0">
                          <a:latin typeface="Cambria Math" panose="02040503050406030204" pitchFamily="18" charset="0"/>
                        </a:rPr>
                        <m:t>=</m:t>
                      </m:r>
                      <m:f>
                        <m:fPr>
                          <m:ctrlPr>
                            <a:rPr lang="ro-RO" i="1">
                              <a:latin typeface="Cambria Math" panose="02040503050406030204" pitchFamily="18" charset="0"/>
                            </a:rPr>
                          </m:ctrlPr>
                        </m:fPr>
                        <m:num>
                          <m:r>
                            <a:rPr lang="ro-RO" i="0">
                              <a:latin typeface="Cambria Math" panose="02040503050406030204" pitchFamily="18" charset="0"/>
                            </a:rPr>
                            <m:t>1</m:t>
                          </m:r>
                        </m:num>
                        <m:den>
                          <m:f>
                            <m:fPr>
                              <m:type m:val="lin"/>
                              <m:ctrlPr>
                                <a:rPr lang="ro-RO" i="1">
                                  <a:latin typeface="Cambria Math" panose="02040503050406030204" pitchFamily="18" charset="0"/>
                                </a:rPr>
                              </m:ctrlPr>
                            </m:fPr>
                            <m:num>
                              <m:r>
                                <a:rPr lang="ro-RO" i="1">
                                  <a:latin typeface="Cambria Math" panose="02040503050406030204" pitchFamily="18" charset="0"/>
                                </a:rPr>
                                <m:t>𝜔</m:t>
                              </m:r>
                            </m:num>
                            <m:den>
                              <m:sSub>
                                <m:sSubPr>
                                  <m:ctrlPr>
                                    <a:rPr lang="ro-RO" i="1">
                                      <a:latin typeface="Cambria Math" panose="02040503050406030204" pitchFamily="18" charset="0"/>
                                    </a:rPr>
                                  </m:ctrlPr>
                                </m:sSubPr>
                                <m:e>
                                  <m:r>
                                    <a:rPr lang="ro-RO" i="1">
                                      <a:latin typeface="Cambria Math" panose="02040503050406030204" pitchFamily="18" charset="0"/>
                                    </a:rPr>
                                    <m:t>𝜔</m:t>
                                  </m:r>
                                </m:e>
                                <m:sub>
                                  <m:r>
                                    <a:rPr lang="ro-RO" i="0">
                                      <a:latin typeface="Cambria Math" panose="02040503050406030204" pitchFamily="18" charset="0"/>
                                    </a:rPr>
                                    <m:t>0</m:t>
                                  </m:r>
                                </m:sub>
                              </m:sSub>
                            </m:den>
                          </m:f>
                        </m:den>
                      </m:f>
                      <m:r>
                        <a:rPr lang="ro-RO" i="0">
                          <a:latin typeface="Cambria Math" panose="02040503050406030204" pitchFamily="18" charset="0"/>
                        </a:rPr>
                        <m:t>∠</m:t>
                      </m:r>
                      <m:d>
                        <m:dPr>
                          <m:ctrlPr>
                            <a:rPr lang="ro-RO" i="1">
                              <a:latin typeface="Cambria Math" panose="02040503050406030204" pitchFamily="18" charset="0"/>
                            </a:rPr>
                          </m:ctrlPr>
                        </m:dPr>
                        <m:e>
                          <m:r>
                            <a:rPr lang="ro-RO" i="0">
                              <a:latin typeface="Cambria Math" panose="02040503050406030204" pitchFamily="18" charset="0"/>
                            </a:rPr>
                            <m:t>+90°</m:t>
                          </m:r>
                        </m:e>
                      </m:d>
                    </m:oMath>
                  </m:oMathPara>
                </a14:m>
                <a:endParaRPr lang="ro-RO"/>
              </a:p>
            </p:txBody>
          </p:sp>
        </mc:Choice>
        <mc:Fallback xmlns="">
          <p:sp>
            <p:nvSpPr>
              <p:cNvPr id="11" name="Rectangle 10">
                <a:extLst>
                  <a:ext uri="{FF2B5EF4-FFF2-40B4-BE49-F238E27FC236}">
                    <a16:creationId xmlns:a16="http://schemas.microsoft.com/office/drawing/2014/main" id="{CE1DDF0B-5CE6-4AED-B46E-B30BE2DC45D9}"/>
                  </a:ext>
                </a:extLst>
              </p:cNvPr>
              <p:cNvSpPr>
                <a:spLocks noRot="1" noChangeAspect="1" noMove="1" noResize="1" noEditPoints="1" noAdjustHandles="1" noChangeArrowheads="1" noChangeShapeType="1" noTextEdit="1"/>
              </p:cNvSpPr>
              <p:nvPr/>
            </p:nvSpPr>
            <p:spPr>
              <a:xfrm>
                <a:off x="7316694" y="3965154"/>
                <a:ext cx="3802771" cy="661271"/>
              </a:xfrm>
              <a:prstGeom prst="rect">
                <a:avLst/>
              </a:prstGeom>
              <a:blipFill>
                <a:blip r:embed="rId5"/>
                <a:stretch>
                  <a:fillRect/>
                </a:stretch>
              </a:blipFill>
            </p:spPr>
            <p:txBody>
              <a:bodyPr/>
              <a:lstStyle/>
              <a:p>
                <a:r>
                  <a:rPr lang="ro-RO">
                    <a:noFill/>
                  </a:rPr>
                  <a:t> </a:t>
                </a:r>
              </a:p>
            </p:txBody>
          </p:sp>
        </mc:Fallback>
      </mc:AlternateContent>
      <p:sp>
        <p:nvSpPr>
          <p:cNvPr id="12" name="Rectangle 11">
            <a:extLst>
              <a:ext uri="{FF2B5EF4-FFF2-40B4-BE49-F238E27FC236}">
                <a16:creationId xmlns:a16="http://schemas.microsoft.com/office/drawing/2014/main" id="{2948775A-1081-4636-9E8A-CD7531104539}"/>
              </a:ext>
            </a:extLst>
          </p:cNvPr>
          <p:cNvSpPr/>
          <p:nvPr/>
        </p:nvSpPr>
        <p:spPr>
          <a:xfrm>
            <a:off x="6720013" y="4721955"/>
            <a:ext cx="3854388" cy="369332"/>
          </a:xfrm>
          <a:prstGeom prst="rect">
            <a:avLst/>
          </a:prstGeom>
        </p:spPr>
        <p:txBody>
          <a:bodyPr wrap="none">
            <a:spAutoFit/>
          </a:bodyPr>
          <a:lstStyle/>
          <a:p>
            <a:r>
              <a:rPr lang="en-US">
                <a:latin typeface="Times New Roman" panose="02020603050405020304" pitchFamily="18" charset="0"/>
                <a:ea typeface="Calibri" panose="020F0502020204030204" pitchFamily="34" charset="0"/>
              </a:rPr>
              <a:t>unde ω</a:t>
            </a:r>
            <a:r>
              <a:rPr lang="en-US" baseline="-25000">
                <a:latin typeface="Times New Roman" panose="02020603050405020304" pitchFamily="18" charset="0"/>
                <a:ea typeface="Calibri" panose="020F0502020204030204" pitchFamily="34" charset="0"/>
              </a:rPr>
              <a:t>0</a:t>
            </a:r>
            <a:r>
              <a:rPr lang="en-US">
                <a:latin typeface="Times New Roman" panose="02020603050405020304" pitchFamily="18" charset="0"/>
                <a:ea typeface="Calibri" panose="020F0502020204030204" pitchFamily="34" charset="0"/>
              </a:rPr>
              <a:t>=1/</a:t>
            </a:r>
            <a:r>
              <a:rPr lang="en-US" i="1">
                <a:latin typeface="Times New Roman" panose="02020603050405020304" pitchFamily="18" charset="0"/>
                <a:ea typeface="Calibri" panose="020F0502020204030204" pitchFamily="34" charset="0"/>
              </a:rPr>
              <a:t>RC</a:t>
            </a:r>
            <a:r>
              <a:rPr lang="ro-RO">
                <a:latin typeface="Times New Roman" panose="02020603050405020304" pitchFamily="18" charset="0"/>
                <a:ea typeface="Calibri" panose="020F0502020204030204" pitchFamily="34" charset="0"/>
              </a:rPr>
              <a:t> este frecvența de scalare</a:t>
            </a:r>
            <a:endParaRPr lang="ro-RO"/>
          </a:p>
        </p:txBody>
      </p:sp>
      <p:sp>
        <p:nvSpPr>
          <p:cNvPr id="13" name="Rectangle 12">
            <a:extLst>
              <a:ext uri="{FF2B5EF4-FFF2-40B4-BE49-F238E27FC236}">
                <a16:creationId xmlns:a16="http://schemas.microsoft.com/office/drawing/2014/main" id="{AEFB6D51-F327-45F8-A54B-F3EC0A1FD87A}"/>
              </a:ext>
            </a:extLst>
          </p:cNvPr>
          <p:cNvSpPr/>
          <p:nvPr/>
        </p:nvSpPr>
        <p:spPr>
          <a:xfrm>
            <a:off x="731107" y="4925460"/>
            <a:ext cx="6096000" cy="646331"/>
          </a:xfrm>
          <a:prstGeom prst="rect">
            <a:avLst/>
          </a:prstGeom>
        </p:spPr>
        <p:txBody>
          <a:bodyPr>
            <a:spAutoFit/>
          </a:bodyPr>
          <a:lstStyle/>
          <a:p>
            <a:r>
              <a:rPr lang="en-US">
                <a:latin typeface="Times New Roman" panose="02020603050405020304" pitchFamily="18" charset="0"/>
                <a:ea typeface="Calibri" panose="020F0502020204030204" pitchFamily="34" charset="0"/>
              </a:rPr>
              <a:t>Observând că funcția de transfer este reciprocă celei a diferențiatorului</a:t>
            </a:r>
            <a:endParaRPr lang="ro-RO"/>
          </a:p>
        </p:txBody>
      </p:sp>
      <p:sp>
        <p:nvSpPr>
          <p:cNvPr id="14" name="Rectangle 13">
            <a:extLst>
              <a:ext uri="{FF2B5EF4-FFF2-40B4-BE49-F238E27FC236}">
                <a16:creationId xmlns:a16="http://schemas.microsoft.com/office/drawing/2014/main" id="{1E9F71B4-7ED8-4F99-8F1C-F5C8E0A0A447}"/>
              </a:ext>
            </a:extLst>
          </p:cNvPr>
          <p:cNvSpPr/>
          <p:nvPr/>
        </p:nvSpPr>
        <p:spPr>
          <a:xfrm>
            <a:off x="761999" y="5502406"/>
            <a:ext cx="8181485" cy="646331"/>
          </a:xfrm>
          <a:prstGeom prst="rect">
            <a:avLst/>
          </a:prstGeom>
        </p:spPr>
        <p:txBody>
          <a:bodyPr wrap="square">
            <a:spAutoFit/>
          </a:bodyPr>
          <a:lstStyle/>
          <a:p>
            <a:pPr algn="just">
              <a:spcAft>
                <a:spcPts val="0"/>
              </a:spcAft>
            </a:pPr>
            <a:r>
              <a:rPr lang="ro-RO">
                <a:solidFill>
                  <a:srgbClr val="242021"/>
                </a:solidFill>
                <a:latin typeface="Times New Roman" panose="02020603050405020304" pitchFamily="18" charset="0"/>
                <a:ea typeface="Calibri" panose="020F0502020204030204" pitchFamily="34" charset="0"/>
              </a:rPr>
              <a:t>Caracteristica este </a:t>
            </a:r>
            <a:r>
              <a:rPr lang="en-US">
                <a:solidFill>
                  <a:srgbClr val="242021"/>
                </a:solidFill>
                <a:latin typeface="Times New Roman" panose="02020603050405020304" pitchFamily="18" charset="0"/>
                <a:ea typeface="Calibri" panose="020F0502020204030204" pitchFamily="34" charset="0"/>
              </a:rPr>
              <a:t>o linie dreaptă cu o panta de -20dB/dec și cu ω</a:t>
            </a:r>
            <a:r>
              <a:rPr lang="en-US" baseline="-25000">
                <a:solidFill>
                  <a:srgbClr val="242021"/>
                </a:solidFill>
                <a:latin typeface="Times New Roman" panose="02020603050405020304" pitchFamily="18" charset="0"/>
                <a:ea typeface="Calibri" panose="020F0502020204030204" pitchFamily="34" charset="0"/>
              </a:rPr>
              <a:t>0</a:t>
            </a:r>
            <a:r>
              <a:rPr lang="en-US">
                <a:solidFill>
                  <a:srgbClr val="242021"/>
                </a:solidFill>
                <a:latin typeface="Times New Roman" panose="02020603050405020304" pitchFamily="18" charset="0"/>
                <a:ea typeface="Calibri" panose="020F0502020204030204" pitchFamily="34" charset="0"/>
              </a:rPr>
              <a:t> ca frecvență la câștig unitate. Mai mult, circuitul introduce un avans de fază de 90°.</a:t>
            </a:r>
            <a:endParaRPr lang="ro-RO">
              <a:solidFill>
                <a:srgbClr val="242021"/>
              </a:solidFill>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9768190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6B0EE7-4D40-416B-9AD6-EBF71F121816}"/>
              </a:ext>
            </a:extLst>
          </p:cNvPr>
          <p:cNvSpPr>
            <a:spLocks noGrp="1"/>
          </p:cNvSpPr>
          <p:nvPr>
            <p:ph type="title"/>
          </p:nvPr>
        </p:nvSpPr>
        <p:spPr/>
        <p:txBody>
          <a:bodyPr/>
          <a:lstStyle/>
          <a:p>
            <a:r>
              <a:rPr lang="ro-RO"/>
              <a:t>Filtre active</a:t>
            </a:r>
            <a:br>
              <a:rPr lang="ro-RO"/>
            </a:br>
            <a:r>
              <a:rPr lang="ro-RO"/>
              <a:t>Circuitul de integrare</a:t>
            </a:r>
          </a:p>
        </p:txBody>
      </p:sp>
      <p:sp>
        <p:nvSpPr>
          <p:cNvPr id="3" name="Content Placeholder 2">
            <a:extLst>
              <a:ext uri="{FF2B5EF4-FFF2-40B4-BE49-F238E27FC236}">
                <a16:creationId xmlns:a16="http://schemas.microsoft.com/office/drawing/2014/main" id="{092C8F5B-1E6C-4CAB-93DD-1A947ECCA6D3}"/>
              </a:ext>
            </a:extLst>
          </p:cNvPr>
          <p:cNvSpPr>
            <a:spLocks noGrp="1"/>
          </p:cNvSpPr>
          <p:nvPr>
            <p:ph idx="1"/>
          </p:nvPr>
        </p:nvSpPr>
        <p:spPr/>
        <p:txBody>
          <a:bodyPr/>
          <a:lstStyle/>
          <a:p>
            <a:r>
              <a:rPr lang="en-US"/>
              <a:t>Din cauza câștigului extrem de mare la frecvențe joase, unde |</a:t>
            </a:r>
            <a:r>
              <a:rPr lang="en-US" i="1"/>
              <a:t>Z</a:t>
            </a:r>
            <a:r>
              <a:rPr lang="en-US" i="1" baseline="-25000"/>
              <a:t>C</a:t>
            </a:r>
            <a:r>
              <a:rPr lang="en-US"/>
              <a:t>|&gt;&gt;</a:t>
            </a:r>
            <a:r>
              <a:rPr lang="en-US" i="1"/>
              <a:t>R</a:t>
            </a:r>
            <a:r>
              <a:rPr lang="en-US"/>
              <a:t>, un circuit integrator practic este rareori utilizat singur, deoarece tinde să se satureze. Așa cum am menționat în capitolul 1, un integrator este de obicei plasat în interiorul unei bucle de control, astfel concepută încât să mențină AO în regiunea liniară.</a:t>
            </a:r>
            <a:endParaRPr lang="ro-RO"/>
          </a:p>
          <a:p>
            <a:r>
              <a:rPr lang="en-US"/>
              <a:t>Din cauza semnului negativ din rel</a:t>
            </a:r>
            <a:r>
              <a:rPr lang="ro-RO"/>
              <a:t>ația lui </a:t>
            </a:r>
            <a:r>
              <a:rPr lang="ro-RO" i="1"/>
              <a:t>H(s)</a:t>
            </a:r>
            <a:r>
              <a:rPr lang="en-US"/>
              <a:t>, se spune că integratorul Miller este un </a:t>
            </a:r>
            <a:r>
              <a:rPr lang="en-US" i="1"/>
              <a:t>integrator inversor</a:t>
            </a:r>
            <a:r>
              <a:rPr lang="en-US"/>
              <a:t>.</a:t>
            </a:r>
            <a:endParaRPr lang="ro-RO"/>
          </a:p>
          <a:p>
            <a:r>
              <a:rPr lang="ro-RO" sz="2400"/>
              <a:t>Există și integrator neinversor (v. cursul în format Word)</a:t>
            </a:r>
          </a:p>
        </p:txBody>
      </p:sp>
      <p:sp>
        <p:nvSpPr>
          <p:cNvPr id="4" name="Date Placeholder 3">
            <a:extLst>
              <a:ext uri="{FF2B5EF4-FFF2-40B4-BE49-F238E27FC236}">
                <a16:creationId xmlns:a16="http://schemas.microsoft.com/office/drawing/2014/main" id="{B8012775-D7BF-4593-B7C4-3418C99C5893}"/>
              </a:ext>
            </a:extLst>
          </p:cNvPr>
          <p:cNvSpPr>
            <a:spLocks noGrp="1"/>
          </p:cNvSpPr>
          <p:nvPr>
            <p:ph type="dt" sz="half" idx="10"/>
          </p:nvPr>
        </p:nvSpPr>
        <p:spPr/>
        <p:txBody>
          <a:bodyPr/>
          <a:lstStyle/>
          <a:p>
            <a:fld id="{0D7C4F72-F443-44F3-9E4D-901146B3D74F}" type="datetime1">
              <a:rPr lang="ro-RO" smtClean="0"/>
              <a:t>29.04.2020</a:t>
            </a:fld>
            <a:endParaRPr lang="ro-RO"/>
          </a:p>
        </p:txBody>
      </p:sp>
      <p:sp>
        <p:nvSpPr>
          <p:cNvPr id="5" name="Footer Placeholder 4">
            <a:extLst>
              <a:ext uri="{FF2B5EF4-FFF2-40B4-BE49-F238E27FC236}">
                <a16:creationId xmlns:a16="http://schemas.microsoft.com/office/drawing/2014/main" id="{BF74DE00-C0D9-4A9B-A93E-BF36DD5E5600}"/>
              </a:ext>
            </a:extLst>
          </p:cNvPr>
          <p:cNvSpPr>
            <a:spLocks noGrp="1"/>
          </p:cNvSpPr>
          <p:nvPr>
            <p:ph type="ftr" sz="quarter" idx="11"/>
          </p:nvPr>
        </p:nvSpPr>
        <p:spPr/>
        <p:txBody>
          <a:bodyPr/>
          <a:lstStyle/>
          <a:p>
            <a:r>
              <a:rPr lang="ro-RO"/>
              <a:t>EA - cursul 7 - online</a:t>
            </a:r>
          </a:p>
        </p:txBody>
      </p:sp>
      <p:sp>
        <p:nvSpPr>
          <p:cNvPr id="6" name="Slide Number Placeholder 5">
            <a:extLst>
              <a:ext uri="{FF2B5EF4-FFF2-40B4-BE49-F238E27FC236}">
                <a16:creationId xmlns:a16="http://schemas.microsoft.com/office/drawing/2014/main" id="{513BEF90-45E7-40CE-848A-3F6C23357899}"/>
              </a:ext>
            </a:extLst>
          </p:cNvPr>
          <p:cNvSpPr>
            <a:spLocks noGrp="1"/>
          </p:cNvSpPr>
          <p:nvPr>
            <p:ph type="sldNum" sz="quarter" idx="12"/>
          </p:nvPr>
        </p:nvSpPr>
        <p:spPr/>
        <p:txBody>
          <a:bodyPr/>
          <a:lstStyle/>
          <a:p>
            <a:fld id="{AF5D8DD5-2367-47BF-BE85-0E4DD8564336}" type="slidenum">
              <a:rPr lang="ro-RO" smtClean="0"/>
              <a:t>22</a:t>
            </a:fld>
            <a:endParaRPr lang="ro-RO"/>
          </a:p>
        </p:txBody>
      </p:sp>
      <p:pic>
        <p:nvPicPr>
          <p:cNvPr id="7" name="Picture 6">
            <a:extLst>
              <a:ext uri="{FF2B5EF4-FFF2-40B4-BE49-F238E27FC236}">
                <a16:creationId xmlns:a16="http://schemas.microsoft.com/office/drawing/2014/main" id="{D41EDC43-B946-458F-918D-60D9F579B250}"/>
              </a:ext>
            </a:extLst>
          </p:cNvPr>
          <p:cNvPicPr>
            <a:picLocks noChangeAspect="1"/>
          </p:cNvPicPr>
          <p:nvPr/>
        </p:nvPicPr>
        <p:blipFill rotWithShape="1">
          <a:blip r:embed="rId2"/>
          <a:srcRect b="18057"/>
          <a:stretch/>
        </p:blipFill>
        <p:spPr>
          <a:xfrm>
            <a:off x="7355206" y="44929"/>
            <a:ext cx="4776788" cy="1713227"/>
          </a:xfrm>
          <a:prstGeom prst="rect">
            <a:avLst/>
          </a:prstGeom>
        </p:spPr>
      </p:pic>
    </p:spTree>
    <p:extLst>
      <p:ext uri="{BB962C8B-B14F-4D97-AF65-F5344CB8AC3E}">
        <p14:creationId xmlns:p14="http://schemas.microsoft.com/office/powerpoint/2010/main" val="40220959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6B0EE7-4D40-416B-9AD6-EBF71F121816}"/>
              </a:ext>
            </a:extLst>
          </p:cNvPr>
          <p:cNvSpPr>
            <a:spLocks noGrp="1"/>
          </p:cNvSpPr>
          <p:nvPr>
            <p:ph type="title"/>
          </p:nvPr>
        </p:nvSpPr>
        <p:spPr/>
        <p:txBody>
          <a:bodyPr/>
          <a:lstStyle/>
          <a:p>
            <a:r>
              <a:rPr lang="ro-RO"/>
              <a:t>Filtre active</a:t>
            </a:r>
            <a:br>
              <a:rPr lang="ro-RO"/>
            </a:br>
            <a:r>
              <a:rPr lang="ro-RO"/>
              <a:t>FTJ cu amplificare</a:t>
            </a:r>
          </a:p>
        </p:txBody>
      </p:sp>
      <p:sp>
        <p:nvSpPr>
          <p:cNvPr id="3" name="Content Placeholder 2">
            <a:extLst>
              <a:ext uri="{FF2B5EF4-FFF2-40B4-BE49-F238E27FC236}">
                <a16:creationId xmlns:a16="http://schemas.microsoft.com/office/drawing/2014/main" id="{092C8F5B-1E6C-4CAB-93DD-1A947ECCA6D3}"/>
              </a:ext>
            </a:extLst>
          </p:cNvPr>
          <p:cNvSpPr>
            <a:spLocks noGrp="1"/>
          </p:cNvSpPr>
          <p:nvPr>
            <p:ph idx="1"/>
          </p:nvPr>
        </p:nvSpPr>
        <p:spPr/>
        <p:txBody>
          <a:bodyPr/>
          <a:lstStyle/>
          <a:p>
            <a:r>
              <a:rPr lang="ro-RO"/>
              <a:t>Schema și caracteristica de amplitudine</a:t>
            </a:r>
          </a:p>
        </p:txBody>
      </p:sp>
      <p:sp>
        <p:nvSpPr>
          <p:cNvPr id="4" name="Date Placeholder 3">
            <a:extLst>
              <a:ext uri="{FF2B5EF4-FFF2-40B4-BE49-F238E27FC236}">
                <a16:creationId xmlns:a16="http://schemas.microsoft.com/office/drawing/2014/main" id="{B8012775-D7BF-4593-B7C4-3418C99C5893}"/>
              </a:ext>
            </a:extLst>
          </p:cNvPr>
          <p:cNvSpPr>
            <a:spLocks noGrp="1"/>
          </p:cNvSpPr>
          <p:nvPr>
            <p:ph type="dt" sz="half" idx="10"/>
          </p:nvPr>
        </p:nvSpPr>
        <p:spPr/>
        <p:txBody>
          <a:bodyPr/>
          <a:lstStyle/>
          <a:p>
            <a:fld id="{0D7C4F72-F443-44F3-9E4D-901146B3D74F}" type="datetime1">
              <a:rPr lang="ro-RO" smtClean="0"/>
              <a:t>29.04.2020</a:t>
            </a:fld>
            <a:endParaRPr lang="ro-RO"/>
          </a:p>
        </p:txBody>
      </p:sp>
      <p:sp>
        <p:nvSpPr>
          <p:cNvPr id="5" name="Footer Placeholder 4">
            <a:extLst>
              <a:ext uri="{FF2B5EF4-FFF2-40B4-BE49-F238E27FC236}">
                <a16:creationId xmlns:a16="http://schemas.microsoft.com/office/drawing/2014/main" id="{BF74DE00-C0D9-4A9B-A93E-BF36DD5E5600}"/>
              </a:ext>
            </a:extLst>
          </p:cNvPr>
          <p:cNvSpPr>
            <a:spLocks noGrp="1"/>
          </p:cNvSpPr>
          <p:nvPr>
            <p:ph type="ftr" sz="quarter" idx="11"/>
          </p:nvPr>
        </p:nvSpPr>
        <p:spPr/>
        <p:txBody>
          <a:bodyPr/>
          <a:lstStyle/>
          <a:p>
            <a:r>
              <a:rPr lang="ro-RO"/>
              <a:t>EA - cursul 7 - online</a:t>
            </a:r>
          </a:p>
        </p:txBody>
      </p:sp>
      <p:sp>
        <p:nvSpPr>
          <p:cNvPr id="6" name="Slide Number Placeholder 5">
            <a:extLst>
              <a:ext uri="{FF2B5EF4-FFF2-40B4-BE49-F238E27FC236}">
                <a16:creationId xmlns:a16="http://schemas.microsoft.com/office/drawing/2014/main" id="{513BEF90-45E7-40CE-848A-3F6C23357899}"/>
              </a:ext>
            </a:extLst>
          </p:cNvPr>
          <p:cNvSpPr>
            <a:spLocks noGrp="1"/>
          </p:cNvSpPr>
          <p:nvPr>
            <p:ph type="sldNum" sz="quarter" idx="12"/>
          </p:nvPr>
        </p:nvSpPr>
        <p:spPr/>
        <p:txBody>
          <a:bodyPr/>
          <a:lstStyle/>
          <a:p>
            <a:fld id="{AF5D8DD5-2367-47BF-BE85-0E4DD8564336}" type="slidenum">
              <a:rPr lang="ro-RO" smtClean="0"/>
              <a:t>23</a:t>
            </a:fld>
            <a:endParaRPr lang="ro-RO"/>
          </a:p>
        </p:txBody>
      </p:sp>
      <p:pic>
        <p:nvPicPr>
          <p:cNvPr id="7" name="Picture 6">
            <a:extLst>
              <a:ext uri="{FF2B5EF4-FFF2-40B4-BE49-F238E27FC236}">
                <a16:creationId xmlns:a16="http://schemas.microsoft.com/office/drawing/2014/main" id="{4ADEACF8-B148-4CB6-8307-D8CAF33ED32B}"/>
              </a:ext>
            </a:extLst>
          </p:cNvPr>
          <p:cNvPicPr>
            <a:picLocks noChangeAspect="1"/>
          </p:cNvPicPr>
          <p:nvPr/>
        </p:nvPicPr>
        <p:blipFill>
          <a:blip r:embed="rId2"/>
          <a:stretch>
            <a:fillRect/>
          </a:stretch>
        </p:blipFill>
        <p:spPr>
          <a:xfrm>
            <a:off x="727922" y="2358798"/>
            <a:ext cx="6452235" cy="2526030"/>
          </a:xfrm>
          <a:prstGeom prst="rect">
            <a:avLst/>
          </a:prstGeom>
        </p:spPr>
      </p:pic>
      <mc:AlternateContent xmlns:mc="http://schemas.openxmlformats.org/markup-compatibility/2006" xmlns:a14="http://schemas.microsoft.com/office/drawing/2010/main">
        <mc:Choice Requires="a14">
          <p:sp>
            <p:nvSpPr>
              <p:cNvPr id="8" name="TextBox 7">
                <a:extLst>
                  <a:ext uri="{FF2B5EF4-FFF2-40B4-BE49-F238E27FC236}">
                    <a16:creationId xmlns:a16="http://schemas.microsoft.com/office/drawing/2014/main" id="{839CEC43-5EA0-42BD-82F4-095BBF12AC13}"/>
                  </a:ext>
                </a:extLst>
              </p:cNvPr>
              <p:cNvSpPr txBox="1"/>
              <p:nvPr/>
            </p:nvSpPr>
            <p:spPr>
              <a:xfrm>
                <a:off x="7684641" y="2447925"/>
                <a:ext cx="3294314" cy="584391"/>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ro-RO" b="0" i="1" smtClean="0">
                          <a:latin typeface="Cambria Math" panose="02040503050406030204" pitchFamily="18" charset="0"/>
                        </a:rPr>
                        <m:t>𝐻</m:t>
                      </m:r>
                      <m:d>
                        <m:dPr>
                          <m:ctrlPr>
                            <a:rPr lang="ro-RO" b="0" i="1" smtClean="0">
                              <a:latin typeface="Cambria Math" panose="02040503050406030204" pitchFamily="18" charset="0"/>
                            </a:rPr>
                          </m:ctrlPr>
                        </m:dPr>
                        <m:e>
                          <m:r>
                            <a:rPr lang="ro-RO" b="0" i="1" smtClean="0">
                              <a:latin typeface="Cambria Math" panose="02040503050406030204" pitchFamily="18" charset="0"/>
                            </a:rPr>
                            <m:t>𝑠</m:t>
                          </m:r>
                        </m:e>
                      </m:d>
                      <m:r>
                        <a:rPr lang="ro-RO" b="0" i="1" smtClean="0">
                          <a:latin typeface="Cambria Math" panose="02040503050406030204" pitchFamily="18" charset="0"/>
                        </a:rPr>
                        <m:t>=</m:t>
                      </m:r>
                      <m:f>
                        <m:fPr>
                          <m:ctrlPr>
                            <a:rPr lang="ro-RO" b="0" i="1" smtClean="0">
                              <a:latin typeface="Cambria Math" panose="02040503050406030204" pitchFamily="18" charset="0"/>
                            </a:rPr>
                          </m:ctrlPr>
                        </m:fPr>
                        <m:num>
                          <m:sSub>
                            <m:sSubPr>
                              <m:ctrlPr>
                                <a:rPr lang="ro-RO" b="0" i="1" smtClean="0">
                                  <a:latin typeface="Cambria Math" panose="02040503050406030204" pitchFamily="18" charset="0"/>
                                </a:rPr>
                              </m:ctrlPr>
                            </m:sSubPr>
                            <m:e>
                              <m:r>
                                <a:rPr lang="ro-RO" b="0" i="1" smtClean="0">
                                  <a:latin typeface="Cambria Math" panose="02040503050406030204" pitchFamily="18" charset="0"/>
                                </a:rPr>
                                <m:t>𝑉</m:t>
                              </m:r>
                            </m:e>
                            <m:sub>
                              <m:r>
                                <a:rPr lang="ro-RO" b="0" i="1" smtClean="0">
                                  <a:latin typeface="Cambria Math" panose="02040503050406030204" pitchFamily="18" charset="0"/>
                                </a:rPr>
                                <m:t>𝑜</m:t>
                              </m:r>
                            </m:sub>
                          </m:sSub>
                        </m:num>
                        <m:den>
                          <m:sSub>
                            <m:sSubPr>
                              <m:ctrlPr>
                                <a:rPr lang="ro-RO" b="0" i="1" smtClean="0">
                                  <a:latin typeface="Cambria Math" panose="02040503050406030204" pitchFamily="18" charset="0"/>
                                </a:rPr>
                              </m:ctrlPr>
                            </m:sSubPr>
                            <m:e>
                              <m:r>
                                <a:rPr lang="ro-RO" b="0" i="1" smtClean="0">
                                  <a:latin typeface="Cambria Math" panose="02040503050406030204" pitchFamily="18" charset="0"/>
                                </a:rPr>
                                <m:t>𝑉</m:t>
                              </m:r>
                            </m:e>
                            <m:sub>
                              <m:r>
                                <a:rPr lang="ro-RO" b="0" i="1" smtClean="0">
                                  <a:latin typeface="Cambria Math" panose="02040503050406030204" pitchFamily="18" charset="0"/>
                                </a:rPr>
                                <m:t>𝑖</m:t>
                              </m:r>
                            </m:sub>
                          </m:sSub>
                        </m:den>
                      </m:f>
                      <m:r>
                        <a:rPr lang="ro-RO" b="0" i="1" smtClean="0">
                          <a:latin typeface="Cambria Math" panose="02040503050406030204" pitchFamily="18" charset="0"/>
                        </a:rPr>
                        <m:t>=−</m:t>
                      </m:r>
                      <m:f>
                        <m:fPr>
                          <m:ctrlPr>
                            <a:rPr lang="ro-RO" b="0" i="1" smtClean="0">
                              <a:latin typeface="Cambria Math" panose="02040503050406030204" pitchFamily="18" charset="0"/>
                            </a:rPr>
                          </m:ctrlPr>
                        </m:fPr>
                        <m:num>
                          <m:sSub>
                            <m:sSubPr>
                              <m:ctrlPr>
                                <a:rPr lang="ro-RO" b="0" i="1" smtClean="0">
                                  <a:latin typeface="Cambria Math" panose="02040503050406030204" pitchFamily="18" charset="0"/>
                                </a:rPr>
                              </m:ctrlPr>
                            </m:sSubPr>
                            <m:e>
                              <m:r>
                                <a:rPr lang="ro-RO" b="0" i="1" smtClean="0">
                                  <a:latin typeface="Cambria Math" panose="02040503050406030204" pitchFamily="18" charset="0"/>
                                </a:rPr>
                                <m:t>𝑍</m:t>
                              </m:r>
                            </m:e>
                            <m:sub>
                              <m:r>
                                <a:rPr lang="ro-RO" b="0" i="1" smtClean="0">
                                  <a:latin typeface="Cambria Math" panose="02040503050406030204" pitchFamily="18" charset="0"/>
                                </a:rPr>
                                <m:t>2</m:t>
                              </m:r>
                            </m:sub>
                          </m:sSub>
                        </m:num>
                        <m:den>
                          <m:sSub>
                            <m:sSubPr>
                              <m:ctrlPr>
                                <a:rPr lang="ro-RO" b="0" i="1" smtClean="0">
                                  <a:latin typeface="Cambria Math" panose="02040503050406030204" pitchFamily="18" charset="0"/>
                                </a:rPr>
                              </m:ctrlPr>
                            </m:sSubPr>
                            <m:e>
                              <m:r>
                                <a:rPr lang="ro-RO" b="0" i="1" smtClean="0">
                                  <a:latin typeface="Cambria Math" panose="02040503050406030204" pitchFamily="18" charset="0"/>
                                </a:rPr>
                                <m:t>𝑅</m:t>
                              </m:r>
                            </m:e>
                            <m:sub>
                              <m:r>
                                <a:rPr lang="ro-RO" b="0" i="1" smtClean="0">
                                  <a:latin typeface="Cambria Math" panose="02040503050406030204" pitchFamily="18" charset="0"/>
                                </a:rPr>
                                <m:t>1</m:t>
                              </m:r>
                            </m:sub>
                          </m:sSub>
                        </m:den>
                      </m:f>
                      <m:r>
                        <a:rPr lang="ro-RO" b="0" i="1" smtClean="0">
                          <a:latin typeface="Cambria Math" panose="02040503050406030204" pitchFamily="18" charset="0"/>
                        </a:rPr>
                        <m:t>=</m:t>
                      </m:r>
                      <m:f>
                        <m:fPr>
                          <m:ctrlPr>
                            <a:rPr lang="ro-RO" b="0" i="1" smtClean="0">
                              <a:latin typeface="Cambria Math" panose="02040503050406030204" pitchFamily="18" charset="0"/>
                            </a:rPr>
                          </m:ctrlPr>
                        </m:fPr>
                        <m:num>
                          <m:sSub>
                            <m:sSubPr>
                              <m:ctrlPr>
                                <a:rPr lang="ro-RO" b="0" i="1" smtClean="0">
                                  <a:latin typeface="Cambria Math" panose="02040503050406030204" pitchFamily="18" charset="0"/>
                                </a:rPr>
                              </m:ctrlPr>
                            </m:sSubPr>
                            <m:e>
                              <m:r>
                                <a:rPr lang="ro-RO" b="0" i="1" smtClean="0">
                                  <a:latin typeface="Cambria Math" panose="02040503050406030204" pitchFamily="18" charset="0"/>
                                </a:rPr>
                                <m:t>𝑅</m:t>
                              </m:r>
                            </m:e>
                            <m:sub>
                              <m:r>
                                <a:rPr lang="ro-RO" b="0" i="1" smtClean="0">
                                  <a:latin typeface="Cambria Math" panose="02040503050406030204" pitchFamily="18" charset="0"/>
                                </a:rPr>
                                <m:t>2</m:t>
                              </m:r>
                            </m:sub>
                          </m:sSub>
                          <m:r>
                            <a:rPr lang="en-US" b="0" i="1" smtClean="0">
                              <a:latin typeface="Cambria Math" panose="02040503050406030204" pitchFamily="18" charset="0"/>
                            </a:rPr>
                            <m:t>||</m:t>
                          </m:r>
                          <m:d>
                            <m:dPr>
                              <m:ctrlPr>
                                <a:rPr lang="en-US" b="0" i="1" smtClean="0">
                                  <a:latin typeface="Cambria Math" panose="02040503050406030204" pitchFamily="18" charset="0"/>
                                </a:rPr>
                              </m:ctrlPr>
                            </m:dPr>
                            <m:e>
                              <m:f>
                                <m:fPr>
                                  <m:type m:val="lin"/>
                                  <m:ctrlPr>
                                    <a:rPr lang="en-US" b="0" i="1" smtClean="0">
                                      <a:latin typeface="Cambria Math" panose="02040503050406030204" pitchFamily="18" charset="0"/>
                                    </a:rPr>
                                  </m:ctrlPr>
                                </m:fPr>
                                <m:num>
                                  <m:r>
                                    <a:rPr lang="en-US" b="0" i="1" smtClean="0">
                                      <a:latin typeface="Cambria Math" panose="02040503050406030204" pitchFamily="18" charset="0"/>
                                    </a:rPr>
                                    <m:t>1</m:t>
                                  </m:r>
                                </m:num>
                                <m:den>
                                  <m:r>
                                    <a:rPr lang="en-US" b="0" i="1" smtClean="0">
                                      <a:latin typeface="Cambria Math" panose="02040503050406030204" pitchFamily="18" charset="0"/>
                                    </a:rPr>
                                    <m:t>𝑠𝐶</m:t>
                                  </m:r>
                                </m:den>
                              </m:f>
                            </m:e>
                          </m:d>
                        </m:num>
                        <m:den>
                          <m:sSub>
                            <m:sSubPr>
                              <m:ctrlPr>
                                <a:rPr lang="ro-RO" b="0" i="1" smtClean="0">
                                  <a:latin typeface="Cambria Math" panose="02040503050406030204" pitchFamily="18" charset="0"/>
                                </a:rPr>
                              </m:ctrlPr>
                            </m:sSubPr>
                            <m:e>
                              <m:r>
                                <a:rPr lang="en-US" b="0" i="1" smtClean="0">
                                  <a:latin typeface="Cambria Math" panose="02040503050406030204" pitchFamily="18" charset="0"/>
                                </a:rPr>
                                <m:t>𝑅</m:t>
                              </m:r>
                            </m:e>
                            <m:sub>
                              <m:r>
                                <a:rPr lang="en-US" b="0" i="1" smtClean="0">
                                  <a:latin typeface="Cambria Math" panose="02040503050406030204" pitchFamily="18" charset="0"/>
                                </a:rPr>
                                <m:t>1</m:t>
                              </m:r>
                            </m:sub>
                          </m:sSub>
                        </m:den>
                      </m:f>
                    </m:oMath>
                  </m:oMathPara>
                </a14:m>
                <a:endParaRPr lang="ro-RO"/>
              </a:p>
            </p:txBody>
          </p:sp>
        </mc:Choice>
        <mc:Fallback xmlns="">
          <p:sp>
            <p:nvSpPr>
              <p:cNvPr id="8" name="TextBox 7">
                <a:extLst>
                  <a:ext uri="{FF2B5EF4-FFF2-40B4-BE49-F238E27FC236}">
                    <a16:creationId xmlns:a16="http://schemas.microsoft.com/office/drawing/2014/main" id="{839CEC43-5EA0-42BD-82F4-095BBF12AC13}"/>
                  </a:ext>
                </a:extLst>
              </p:cNvPr>
              <p:cNvSpPr txBox="1">
                <a:spLocks noRot="1" noChangeAspect="1" noMove="1" noResize="1" noEditPoints="1" noAdjustHandles="1" noChangeArrowheads="1" noChangeShapeType="1" noTextEdit="1"/>
              </p:cNvSpPr>
              <p:nvPr/>
            </p:nvSpPr>
            <p:spPr>
              <a:xfrm>
                <a:off x="7684641" y="2447925"/>
                <a:ext cx="3294314" cy="584391"/>
              </a:xfrm>
              <a:prstGeom prst="rect">
                <a:avLst/>
              </a:prstGeom>
              <a:blipFill>
                <a:blip r:embed="rId3"/>
                <a:stretch>
                  <a:fillRect/>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9" name="Rectangle 8">
                <a:extLst>
                  <a:ext uri="{FF2B5EF4-FFF2-40B4-BE49-F238E27FC236}">
                    <a16:creationId xmlns:a16="http://schemas.microsoft.com/office/drawing/2014/main" id="{45F6B3AB-35A8-4C7D-8C46-9FA76B3A6CFE}"/>
                  </a:ext>
                </a:extLst>
              </p:cNvPr>
              <p:cNvSpPr/>
              <p:nvPr/>
            </p:nvSpPr>
            <p:spPr>
              <a:xfrm>
                <a:off x="7684640" y="3292780"/>
                <a:ext cx="2423419" cy="65806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ro-RO" i="1">
                          <a:latin typeface="Cambria Math" panose="02040503050406030204" pitchFamily="18" charset="0"/>
                        </a:rPr>
                        <m:t>𝐻</m:t>
                      </m:r>
                      <m:d>
                        <m:dPr>
                          <m:ctrlPr>
                            <a:rPr lang="ro-RO" i="1">
                              <a:latin typeface="Cambria Math" panose="02040503050406030204" pitchFamily="18" charset="0"/>
                            </a:rPr>
                          </m:ctrlPr>
                        </m:dPr>
                        <m:e>
                          <m:r>
                            <a:rPr lang="ro-RO" i="1">
                              <a:latin typeface="Cambria Math" panose="02040503050406030204" pitchFamily="18" charset="0"/>
                            </a:rPr>
                            <m:t>𝑠</m:t>
                          </m:r>
                        </m:e>
                      </m:d>
                      <m:r>
                        <a:rPr lang="ro-RO" i="0">
                          <a:latin typeface="Cambria Math" panose="02040503050406030204" pitchFamily="18" charset="0"/>
                        </a:rPr>
                        <m:t>=−</m:t>
                      </m:r>
                      <m:f>
                        <m:fPr>
                          <m:ctrlPr>
                            <a:rPr lang="ro-RO" i="1">
                              <a:latin typeface="Cambria Math" panose="02040503050406030204" pitchFamily="18" charset="0"/>
                            </a:rPr>
                          </m:ctrlPr>
                        </m:fPr>
                        <m:num>
                          <m:sSub>
                            <m:sSubPr>
                              <m:ctrlPr>
                                <a:rPr lang="ro-RO" i="1">
                                  <a:latin typeface="Cambria Math" panose="02040503050406030204" pitchFamily="18" charset="0"/>
                                </a:rPr>
                              </m:ctrlPr>
                            </m:sSubPr>
                            <m:e>
                              <m:r>
                                <a:rPr lang="ro-RO" i="1">
                                  <a:latin typeface="Cambria Math" panose="02040503050406030204" pitchFamily="18" charset="0"/>
                                </a:rPr>
                                <m:t>𝑅</m:t>
                              </m:r>
                            </m:e>
                            <m:sub>
                              <m:r>
                                <a:rPr lang="ro-RO" i="0">
                                  <a:latin typeface="Cambria Math" panose="02040503050406030204" pitchFamily="18" charset="0"/>
                                </a:rPr>
                                <m:t>2</m:t>
                              </m:r>
                            </m:sub>
                          </m:sSub>
                        </m:num>
                        <m:den>
                          <m:sSub>
                            <m:sSubPr>
                              <m:ctrlPr>
                                <a:rPr lang="ro-RO" i="1">
                                  <a:latin typeface="Cambria Math" panose="02040503050406030204" pitchFamily="18" charset="0"/>
                                </a:rPr>
                              </m:ctrlPr>
                            </m:sSubPr>
                            <m:e>
                              <m:r>
                                <a:rPr lang="ro-RO" i="1">
                                  <a:latin typeface="Cambria Math" panose="02040503050406030204" pitchFamily="18" charset="0"/>
                                </a:rPr>
                                <m:t>𝑅</m:t>
                              </m:r>
                            </m:e>
                            <m:sub>
                              <m:r>
                                <a:rPr lang="ro-RO" i="0">
                                  <a:latin typeface="Cambria Math" panose="02040503050406030204" pitchFamily="18" charset="0"/>
                                </a:rPr>
                                <m:t>1</m:t>
                              </m:r>
                            </m:sub>
                          </m:sSub>
                        </m:den>
                      </m:f>
                      <m:f>
                        <m:fPr>
                          <m:ctrlPr>
                            <a:rPr lang="ro-RO" i="1">
                              <a:latin typeface="Cambria Math" panose="02040503050406030204" pitchFamily="18" charset="0"/>
                            </a:rPr>
                          </m:ctrlPr>
                        </m:fPr>
                        <m:num>
                          <m:r>
                            <a:rPr lang="ro-RO" i="0">
                              <a:latin typeface="Cambria Math" panose="02040503050406030204" pitchFamily="18" charset="0"/>
                            </a:rPr>
                            <m:t>1</m:t>
                          </m:r>
                        </m:num>
                        <m:den>
                          <m:sSub>
                            <m:sSubPr>
                              <m:ctrlPr>
                                <a:rPr lang="ro-RO" i="1">
                                  <a:latin typeface="Cambria Math" panose="02040503050406030204" pitchFamily="18" charset="0"/>
                                </a:rPr>
                              </m:ctrlPr>
                            </m:sSubPr>
                            <m:e>
                              <m:r>
                                <a:rPr lang="ro-RO" i="1">
                                  <a:latin typeface="Cambria Math" panose="02040503050406030204" pitchFamily="18" charset="0"/>
                                </a:rPr>
                                <m:t>𝑅</m:t>
                              </m:r>
                            </m:e>
                            <m:sub>
                              <m:r>
                                <a:rPr lang="ro-RO" i="0">
                                  <a:latin typeface="Cambria Math" panose="02040503050406030204" pitchFamily="18" charset="0"/>
                                </a:rPr>
                                <m:t>2</m:t>
                              </m:r>
                            </m:sub>
                          </m:sSub>
                          <m:r>
                            <a:rPr lang="ro-RO" i="1">
                              <a:latin typeface="Cambria Math" panose="02040503050406030204" pitchFamily="18" charset="0"/>
                            </a:rPr>
                            <m:t>𝐶𝑠</m:t>
                          </m:r>
                          <m:r>
                            <a:rPr lang="ro-RO" i="0">
                              <a:latin typeface="Cambria Math" panose="02040503050406030204" pitchFamily="18" charset="0"/>
                            </a:rPr>
                            <m:t>+1</m:t>
                          </m:r>
                        </m:den>
                      </m:f>
                    </m:oMath>
                  </m:oMathPara>
                </a14:m>
                <a:endParaRPr lang="ro-RO"/>
              </a:p>
            </p:txBody>
          </p:sp>
        </mc:Choice>
        <mc:Fallback xmlns="">
          <p:sp>
            <p:nvSpPr>
              <p:cNvPr id="9" name="Rectangle 8">
                <a:extLst>
                  <a:ext uri="{FF2B5EF4-FFF2-40B4-BE49-F238E27FC236}">
                    <a16:creationId xmlns:a16="http://schemas.microsoft.com/office/drawing/2014/main" id="{45F6B3AB-35A8-4C7D-8C46-9FA76B3A6CFE}"/>
                  </a:ext>
                </a:extLst>
              </p:cNvPr>
              <p:cNvSpPr>
                <a:spLocks noRot="1" noChangeAspect="1" noMove="1" noResize="1" noEditPoints="1" noAdjustHandles="1" noChangeArrowheads="1" noChangeShapeType="1" noTextEdit="1"/>
              </p:cNvSpPr>
              <p:nvPr/>
            </p:nvSpPr>
            <p:spPr>
              <a:xfrm>
                <a:off x="7684640" y="3292780"/>
                <a:ext cx="2423419" cy="658065"/>
              </a:xfrm>
              <a:prstGeom prst="rect">
                <a:avLst/>
              </a:prstGeom>
              <a:blipFill>
                <a:blip r:embed="rId4"/>
                <a:stretch>
                  <a:fillRect/>
                </a:stretch>
              </a:blipFill>
            </p:spPr>
            <p:txBody>
              <a:bodyPr/>
              <a:lstStyle/>
              <a:p>
                <a:r>
                  <a:rPr lang="ro-RO">
                    <a:noFill/>
                  </a:rPr>
                  <a:t> </a:t>
                </a:r>
              </a:p>
            </p:txBody>
          </p:sp>
        </mc:Fallback>
      </mc:AlternateContent>
      <p:sp>
        <p:nvSpPr>
          <p:cNvPr id="10" name="Rectangle 9">
            <a:extLst>
              <a:ext uri="{FF2B5EF4-FFF2-40B4-BE49-F238E27FC236}">
                <a16:creationId xmlns:a16="http://schemas.microsoft.com/office/drawing/2014/main" id="{754DB6FE-17A9-4AFE-BBA8-F3518B567B57}"/>
              </a:ext>
            </a:extLst>
          </p:cNvPr>
          <p:cNvSpPr/>
          <p:nvPr/>
        </p:nvSpPr>
        <p:spPr>
          <a:xfrm>
            <a:off x="7684640" y="4149587"/>
            <a:ext cx="3065263" cy="369332"/>
          </a:xfrm>
          <a:prstGeom prst="rect">
            <a:avLst/>
          </a:prstGeom>
        </p:spPr>
        <p:txBody>
          <a:bodyPr wrap="none">
            <a:spAutoFit/>
          </a:bodyPr>
          <a:lstStyle/>
          <a:p>
            <a:r>
              <a:rPr lang="en-US">
                <a:latin typeface="Times New Roman" panose="02020603050405020304" pitchFamily="18" charset="0"/>
                <a:ea typeface="Calibri" panose="020F0502020204030204" pitchFamily="34" charset="0"/>
              </a:rPr>
              <a:t>indicând un pol real la </a:t>
            </a:r>
            <a:r>
              <a:rPr lang="en-US" sz="1600" i="1">
                <a:solidFill>
                  <a:srgbClr val="242021"/>
                </a:solidFill>
                <a:latin typeface="Times-Italic"/>
                <a:ea typeface="Calibri" panose="020F0502020204030204" pitchFamily="34" charset="0"/>
                <a:cs typeface="Times New Roman" panose="02020603050405020304" pitchFamily="18" charset="0"/>
              </a:rPr>
              <a:t>s</a:t>
            </a:r>
            <a:r>
              <a:rPr lang="en-US" sz="1600">
                <a:solidFill>
                  <a:srgbClr val="242021"/>
                </a:solidFill>
                <a:latin typeface="MTSY"/>
                <a:ea typeface="Calibri" panose="020F0502020204030204" pitchFamily="34" charset="0"/>
                <a:cs typeface="Times New Roman" panose="02020603050405020304" pitchFamily="18" charset="0"/>
              </a:rPr>
              <a:t>=-</a:t>
            </a:r>
            <a:r>
              <a:rPr lang="en-US" sz="1600">
                <a:solidFill>
                  <a:srgbClr val="242021"/>
                </a:solidFill>
                <a:latin typeface="Times-Roman"/>
                <a:ea typeface="Calibri" panose="020F0502020204030204" pitchFamily="34" charset="0"/>
                <a:cs typeface="Times New Roman" panose="02020603050405020304" pitchFamily="18" charset="0"/>
              </a:rPr>
              <a:t>1</a:t>
            </a:r>
            <a:r>
              <a:rPr lang="en-US" sz="1600" i="1">
                <a:solidFill>
                  <a:srgbClr val="242021"/>
                </a:solidFill>
                <a:latin typeface="RMTMI"/>
                <a:ea typeface="Calibri" panose="020F0502020204030204" pitchFamily="34" charset="0"/>
                <a:cs typeface="Times New Roman" panose="02020603050405020304" pitchFamily="18" charset="0"/>
              </a:rPr>
              <a:t>/</a:t>
            </a:r>
            <a:r>
              <a:rPr lang="en-US" sz="1600" i="1">
                <a:solidFill>
                  <a:srgbClr val="242021"/>
                </a:solidFill>
                <a:latin typeface="Times-Italic"/>
                <a:ea typeface="Calibri" panose="020F0502020204030204" pitchFamily="34" charset="0"/>
                <a:cs typeface="Times New Roman" panose="02020603050405020304" pitchFamily="18" charset="0"/>
              </a:rPr>
              <a:t>R</a:t>
            </a:r>
            <a:r>
              <a:rPr lang="en-US" sz="1600" baseline="-25000">
                <a:solidFill>
                  <a:srgbClr val="242021"/>
                </a:solidFill>
                <a:latin typeface="Times-Roman"/>
                <a:ea typeface="Calibri" panose="020F0502020204030204" pitchFamily="34" charset="0"/>
                <a:cs typeface="Times New Roman" panose="02020603050405020304" pitchFamily="18" charset="0"/>
              </a:rPr>
              <a:t>2</a:t>
            </a:r>
            <a:r>
              <a:rPr lang="en-US" sz="1600" i="1">
                <a:solidFill>
                  <a:srgbClr val="242021"/>
                </a:solidFill>
                <a:latin typeface="Times-Italic"/>
                <a:ea typeface="Calibri" panose="020F0502020204030204" pitchFamily="34" charset="0"/>
                <a:cs typeface="Times New Roman" panose="02020603050405020304" pitchFamily="18" charset="0"/>
              </a:rPr>
              <a:t>C</a:t>
            </a:r>
            <a:endParaRPr lang="ro-RO"/>
          </a:p>
        </p:txBody>
      </p:sp>
      <p:sp>
        <p:nvSpPr>
          <p:cNvPr id="11" name="Rectangle 10">
            <a:extLst>
              <a:ext uri="{FF2B5EF4-FFF2-40B4-BE49-F238E27FC236}">
                <a16:creationId xmlns:a16="http://schemas.microsoft.com/office/drawing/2014/main" id="{42B6479C-6C3C-4C05-8CDB-B88846B40743}"/>
              </a:ext>
            </a:extLst>
          </p:cNvPr>
          <p:cNvSpPr/>
          <p:nvPr/>
        </p:nvSpPr>
        <p:spPr>
          <a:xfrm>
            <a:off x="727922" y="5066591"/>
            <a:ext cx="5357557" cy="369332"/>
          </a:xfrm>
          <a:prstGeom prst="rect">
            <a:avLst/>
          </a:prstGeom>
        </p:spPr>
        <p:txBody>
          <a:bodyPr wrap="none">
            <a:spAutoFit/>
          </a:bodyPr>
          <a:lstStyle/>
          <a:p>
            <a:r>
              <a:rPr lang="en-US">
                <a:latin typeface="Times New Roman" panose="02020603050405020304" pitchFamily="18" charset="0"/>
                <a:ea typeface="Calibri" panose="020F0502020204030204" pitchFamily="34" charset="0"/>
              </a:rPr>
              <a:t>Punând </a:t>
            </a:r>
            <a:r>
              <a:rPr lang="en-US" i="1">
                <a:latin typeface="Times-Italic"/>
                <a:ea typeface="Calibri" panose="020F0502020204030204" pitchFamily="34" charset="0"/>
                <a:cs typeface="Times New Roman" panose="02020603050405020304" pitchFamily="18" charset="0"/>
              </a:rPr>
              <a:t>s</a:t>
            </a:r>
            <a:r>
              <a:rPr lang="en-US">
                <a:latin typeface="Times-Italic"/>
                <a:ea typeface="Calibri" panose="020F0502020204030204" pitchFamily="34" charset="0"/>
                <a:cs typeface="Times New Roman" panose="02020603050405020304" pitchFamily="18" charset="0"/>
              </a:rPr>
              <a:t> </a:t>
            </a:r>
            <a:r>
              <a:rPr lang="en-US">
                <a:latin typeface="MTSY"/>
                <a:ea typeface="Calibri" panose="020F0502020204030204" pitchFamily="34" charset="0"/>
                <a:cs typeface="Times New Roman" panose="02020603050405020304" pitchFamily="18" charset="0"/>
              </a:rPr>
              <a:t>→</a:t>
            </a:r>
            <a:r>
              <a:rPr lang="en-US">
                <a:latin typeface="Times New Roman" panose="02020603050405020304" pitchFamily="18" charset="0"/>
                <a:ea typeface="Calibri" panose="020F0502020204030204" pitchFamily="34" charset="0"/>
              </a:rPr>
              <a:t> </a:t>
            </a:r>
            <a:r>
              <a:rPr lang="en-US" i="1">
                <a:latin typeface="Times-Italic"/>
                <a:ea typeface="Calibri" panose="020F0502020204030204" pitchFamily="34" charset="0"/>
                <a:cs typeface="Times New Roman" panose="02020603050405020304" pitchFamily="18" charset="0"/>
              </a:rPr>
              <a:t>j</a:t>
            </a:r>
            <a:r>
              <a:rPr lang="en-US" i="1">
                <a:latin typeface="RMTMI"/>
                <a:ea typeface="Calibri" panose="020F0502020204030204" pitchFamily="34" charset="0"/>
                <a:cs typeface="Times New Roman" panose="02020603050405020304" pitchFamily="18" charset="0"/>
              </a:rPr>
              <a:t>ω</a:t>
            </a:r>
            <a:r>
              <a:rPr lang="en-US">
                <a:latin typeface="Times-Roman"/>
                <a:ea typeface="Calibri" panose="020F0502020204030204" pitchFamily="34" charset="0"/>
                <a:cs typeface="Times New Roman" panose="02020603050405020304" pitchFamily="18" charset="0"/>
              </a:rPr>
              <a:t>, putem scrie </a:t>
            </a:r>
            <a:r>
              <a:rPr lang="en-US" i="1">
                <a:latin typeface="Times New Roman" panose="02020603050405020304" pitchFamily="18" charset="0"/>
                <a:ea typeface="Calibri" panose="020F0502020204030204" pitchFamily="34" charset="0"/>
              </a:rPr>
              <a:t>H(s)</a:t>
            </a:r>
            <a:r>
              <a:rPr lang="en-US" i="1">
                <a:latin typeface="RMTMI"/>
                <a:ea typeface="Calibri" panose="020F0502020204030204" pitchFamily="34" charset="0"/>
                <a:cs typeface="Times New Roman" panose="02020603050405020304" pitchFamily="18" charset="0"/>
              </a:rPr>
              <a:t> </a:t>
            </a:r>
            <a:r>
              <a:rPr lang="en-US">
                <a:latin typeface="Times-Roman"/>
                <a:ea typeface="Calibri" panose="020F0502020204030204" pitchFamily="34" charset="0"/>
                <a:cs typeface="Times New Roman" panose="02020603050405020304" pitchFamily="18" charset="0"/>
              </a:rPr>
              <a:t>sub forma normalizată</a:t>
            </a:r>
            <a:endParaRPr lang="ro-RO"/>
          </a:p>
        </p:txBody>
      </p:sp>
      <mc:AlternateContent xmlns:mc="http://schemas.openxmlformats.org/markup-compatibility/2006" xmlns:a14="http://schemas.microsoft.com/office/drawing/2010/main">
        <mc:Choice Requires="a14">
          <p:sp>
            <p:nvSpPr>
              <p:cNvPr id="12" name="Rectangle 11">
                <a:extLst>
                  <a:ext uri="{FF2B5EF4-FFF2-40B4-BE49-F238E27FC236}">
                    <a16:creationId xmlns:a16="http://schemas.microsoft.com/office/drawing/2014/main" id="{CBDD4F42-0634-4110-BE2A-69B85D8198AC}"/>
                  </a:ext>
                </a:extLst>
              </p:cNvPr>
              <p:cNvSpPr/>
              <p:nvPr/>
            </p:nvSpPr>
            <p:spPr>
              <a:xfrm>
                <a:off x="6106523" y="4930660"/>
                <a:ext cx="2522229" cy="661271"/>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ro-RO" i="1">
                          <a:latin typeface="Cambria Math" panose="02040503050406030204" pitchFamily="18" charset="0"/>
                        </a:rPr>
                        <m:t>𝐻</m:t>
                      </m:r>
                      <m:d>
                        <m:dPr>
                          <m:ctrlPr>
                            <a:rPr lang="ro-RO" i="1">
                              <a:latin typeface="Cambria Math" panose="02040503050406030204" pitchFamily="18" charset="0"/>
                            </a:rPr>
                          </m:ctrlPr>
                        </m:dPr>
                        <m:e>
                          <m:r>
                            <a:rPr lang="ro-RO" i="1">
                              <a:latin typeface="Cambria Math" panose="02040503050406030204" pitchFamily="18" charset="0"/>
                            </a:rPr>
                            <m:t>𝑗</m:t>
                          </m:r>
                          <m:r>
                            <a:rPr lang="ro-RO" i="1">
                              <a:latin typeface="Cambria Math" panose="02040503050406030204" pitchFamily="18" charset="0"/>
                            </a:rPr>
                            <m:t>𝜔</m:t>
                          </m:r>
                        </m:e>
                      </m:d>
                      <m:r>
                        <a:rPr lang="ro-RO" i="0">
                          <a:latin typeface="Cambria Math" panose="02040503050406030204" pitchFamily="18" charset="0"/>
                        </a:rPr>
                        <m:t>=</m:t>
                      </m:r>
                      <m:sSub>
                        <m:sSubPr>
                          <m:ctrlPr>
                            <a:rPr lang="ro-RO" i="1">
                              <a:latin typeface="Cambria Math" panose="02040503050406030204" pitchFamily="18" charset="0"/>
                            </a:rPr>
                          </m:ctrlPr>
                        </m:sSubPr>
                        <m:e>
                          <m:r>
                            <a:rPr lang="ro-RO" i="1">
                              <a:latin typeface="Cambria Math" panose="02040503050406030204" pitchFamily="18" charset="0"/>
                            </a:rPr>
                            <m:t>𝐻</m:t>
                          </m:r>
                        </m:e>
                        <m:sub>
                          <m:r>
                            <a:rPr lang="ro-RO" i="0">
                              <a:latin typeface="Cambria Math" panose="02040503050406030204" pitchFamily="18" charset="0"/>
                            </a:rPr>
                            <m:t>0</m:t>
                          </m:r>
                        </m:sub>
                      </m:sSub>
                      <m:f>
                        <m:fPr>
                          <m:ctrlPr>
                            <a:rPr lang="ro-RO" i="1">
                              <a:latin typeface="Cambria Math" panose="02040503050406030204" pitchFamily="18" charset="0"/>
                            </a:rPr>
                          </m:ctrlPr>
                        </m:fPr>
                        <m:num>
                          <m:r>
                            <a:rPr lang="ro-RO" i="0">
                              <a:latin typeface="Cambria Math" panose="02040503050406030204" pitchFamily="18" charset="0"/>
                            </a:rPr>
                            <m:t>1</m:t>
                          </m:r>
                        </m:num>
                        <m:den>
                          <m:r>
                            <a:rPr lang="ro-RO" i="0">
                              <a:latin typeface="Cambria Math" panose="02040503050406030204" pitchFamily="18" charset="0"/>
                            </a:rPr>
                            <m:t>1+</m:t>
                          </m:r>
                          <m:f>
                            <m:fPr>
                              <m:type m:val="lin"/>
                              <m:ctrlPr>
                                <a:rPr lang="ro-RO" i="1">
                                  <a:latin typeface="Cambria Math" panose="02040503050406030204" pitchFamily="18" charset="0"/>
                                </a:rPr>
                              </m:ctrlPr>
                            </m:fPr>
                            <m:num>
                              <m:r>
                                <a:rPr lang="ro-RO" i="1">
                                  <a:latin typeface="Cambria Math" panose="02040503050406030204" pitchFamily="18" charset="0"/>
                                </a:rPr>
                                <m:t>𝑗</m:t>
                              </m:r>
                              <m:r>
                                <a:rPr lang="ro-RO" i="1">
                                  <a:latin typeface="Cambria Math" panose="02040503050406030204" pitchFamily="18" charset="0"/>
                                </a:rPr>
                                <m:t>𝜔</m:t>
                              </m:r>
                            </m:num>
                            <m:den>
                              <m:sSub>
                                <m:sSubPr>
                                  <m:ctrlPr>
                                    <a:rPr lang="ro-RO" i="1">
                                      <a:latin typeface="Cambria Math" panose="02040503050406030204" pitchFamily="18" charset="0"/>
                                    </a:rPr>
                                  </m:ctrlPr>
                                </m:sSubPr>
                                <m:e>
                                  <m:r>
                                    <a:rPr lang="ro-RO" i="1">
                                      <a:latin typeface="Cambria Math" panose="02040503050406030204" pitchFamily="18" charset="0"/>
                                    </a:rPr>
                                    <m:t>𝜔</m:t>
                                  </m:r>
                                </m:e>
                                <m:sub>
                                  <m:r>
                                    <a:rPr lang="ro-RO" i="0">
                                      <a:latin typeface="Cambria Math" panose="02040503050406030204" pitchFamily="18" charset="0"/>
                                    </a:rPr>
                                    <m:t>0</m:t>
                                  </m:r>
                                </m:sub>
                              </m:sSub>
                            </m:den>
                          </m:f>
                        </m:den>
                      </m:f>
                    </m:oMath>
                  </m:oMathPara>
                </a14:m>
                <a:endParaRPr lang="ro-RO"/>
              </a:p>
            </p:txBody>
          </p:sp>
        </mc:Choice>
        <mc:Fallback xmlns="">
          <p:sp>
            <p:nvSpPr>
              <p:cNvPr id="12" name="Rectangle 11">
                <a:extLst>
                  <a:ext uri="{FF2B5EF4-FFF2-40B4-BE49-F238E27FC236}">
                    <a16:creationId xmlns:a16="http://schemas.microsoft.com/office/drawing/2014/main" id="{CBDD4F42-0634-4110-BE2A-69B85D8198AC}"/>
                  </a:ext>
                </a:extLst>
              </p:cNvPr>
              <p:cNvSpPr>
                <a:spLocks noRot="1" noChangeAspect="1" noMove="1" noResize="1" noEditPoints="1" noAdjustHandles="1" noChangeArrowheads="1" noChangeShapeType="1" noTextEdit="1"/>
              </p:cNvSpPr>
              <p:nvPr/>
            </p:nvSpPr>
            <p:spPr>
              <a:xfrm>
                <a:off x="6106523" y="4930660"/>
                <a:ext cx="2522229" cy="661271"/>
              </a:xfrm>
              <a:prstGeom prst="rect">
                <a:avLst/>
              </a:prstGeom>
              <a:blipFill>
                <a:blip r:embed="rId5"/>
                <a:stretch>
                  <a:fillRect/>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3" name="Rectangle 12">
                <a:extLst>
                  <a:ext uri="{FF2B5EF4-FFF2-40B4-BE49-F238E27FC236}">
                    <a16:creationId xmlns:a16="http://schemas.microsoft.com/office/drawing/2014/main" id="{7DFC54CA-9379-434B-A70C-96A8FABEC5A9}"/>
                  </a:ext>
                </a:extLst>
              </p:cNvPr>
              <p:cNvSpPr/>
              <p:nvPr/>
            </p:nvSpPr>
            <p:spPr>
              <a:xfrm>
                <a:off x="6106523" y="5636190"/>
                <a:ext cx="2426883" cy="65806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ro-RO" i="1">
                              <a:latin typeface="Cambria Math" panose="02040503050406030204" pitchFamily="18" charset="0"/>
                            </a:rPr>
                          </m:ctrlPr>
                        </m:sSubPr>
                        <m:e>
                          <m:r>
                            <a:rPr lang="ro-RO" i="1">
                              <a:latin typeface="Cambria Math" panose="02040503050406030204" pitchFamily="18" charset="0"/>
                            </a:rPr>
                            <m:t>𝐻</m:t>
                          </m:r>
                        </m:e>
                        <m:sub>
                          <m:r>
                            <a:rPr lang="ro-RO" i="0">
                              <a:latin typeface="Cambria Math" panose="02040503050406030204" pitchFamily="18" charset="0"/>
                            </a:rPr>
                            <m:t>0</m:t>
                          </m:r>
                        </m:sub>
                      </m:sSub>
                      <m:r>
                        <a:rPr lang="ro-RO" i="0">
                          <a:latin typeface="Cambria Math" panose="02040503050406030204" pitchFamily="18" charset="0"/>
                        </a:rPr>
                        <m:t>=−</m:t>
                      </m:r>
                      <m:f>
                        <m:fPr>
                          <m:ctrlPr>
                            <a:rPr lang="ro-RO" i="1">
                              <a:latin typeface="Cambria Math" panose="02040503050406030204" pitchFamily="18" charset="0"/>
                            </a:rPr>
                          </m:ctrlPr>
                        </m:fPr>
                        <m:num>
                          <m:sSub>
                            <m:sSubPr>
                              <m:ctrlPr>
                                <a:rPr lang="ro-RO" i="1">
                                  <a:latin typeface="Cambria Math" panose="02040503050406030204" pitchFamily="18" charset="0"/>
                                </a:rPr>
                              </m:ctrlPr>
                            </m:sSubPr>
                            <m:e>
                              <m:r>
                                <a:rPr lang="ro-RO" i="1">
                                  <a:latin typeface="Cambria Math" panose="02040503050406030204" pitchFamily="18" charset="0"/>
                                </a:rPr>
                                <m:t>𝑅</m:t>
                              </m:r>
                            </m:e>
                            <m:sub>
                              <m:r>
                                <a:rPr lang="ro-RO" i="0">
                                  <a:latin typeface="Cambria Math" panose="02040503050406030204" pitchFamily="18" charset="0"/>
                                </a:rPr>
                                <m:t>2</m:t>
                              </m:r>
                            </m:sub>
                          </m:sSub>
                        </m:num>
                        <m:den>
                          <m:sSub>
                            <m:sSubPr>
                              <m:ctrlPr>
                                <a:rPr lang="ro-RO" i="1">
                                  <a:latin typeface="Cambria Math" panose="02040503050406030204" pitchFamily="18" charset="0"/>
                                </a:rPr>
                              </m:ctrlPr>
                            </m:sSubPr>
                            <m:e>
                              <m:r>
                                <a:rPr lang="ro-RO" i="1">
                                  <a:latin typeface="Cambria Math" panose="02040503050406030204" pitchFamily="18" charset="0"/>
                                </a:rPr>
                                <m:t>𝑅</m:t>
                              </m:r>
                            </m:e>
                            <m:sub>
                              <m:r>
                                <a:rPr lang="ro-RO" i="0">
                                  <a:latin typeface="Cambria Math" panose="02040503050406030204" pitchFamily="18" charset="0"/>
                                </a:rPr>
                                <m:t>1</m:t>
                              </m:r>
                            </m:sub>
                          </m:sSub>
                        </m:den>
                      </m:f>
                      <m:r>
                        <a:rPr lang="ro-RO" i="0">
                          <a:latin typeface="Cambria Math" panose="02040503050406030204" pitchFamily="18" charset="0"/>
                        </a:rPr>
                        <m:t>; </m:t>
                      </m:r>
                      <m:sSub>
                        <m:sSubPr>
                          <m:ctrlPr>
                            <a:rPr lang="ro-RO" i="1">
                              <a:latin typeface="Cambria Math" panose="02040503050406030204" pitchFamily="18" charset="0"/>
                            </a:rPr>
                          </m:ctrlPr>
                        </m:sSubPr>
                        <m:e>
                          <m:r>
                            <a:rPr lang="ro-RO" i="1">
                              <a:latin typeface="Cambria Math" panose="02040503050406030204" pitchFamily="18" charset="0"/>
                            </a:rPr>
                            <m:t>𝜔</m:t>
                          </m:r>
                        </m:e>
                        <m:sub>
                          <m:r>
                            <a:rPr lang="ro-RO" i="0">
                              <a:latin typeface="Cambria Math" panose="02040503050406030204" pitchFamily="18" charset="0"/>
                            </a:rPr>
                            <m:t>0</m:t>
                          </m:r>
                        </m:sub>
                      </m:sSub>
                      <m:r>
                        <a:rPr lang="ro-RO" i="0">
                          <a:latin typeface="Cambria Math" panose="02040503050406030204" pitchFamily="18" charset="0"/>
                        </a:rPr>
                        <m:t>=</m:t>
                      </m:r>
                      <m:f>
                        <m:fPr>
                          <m:ctrlPr>
                            <a:rPr lang="ro-RO" i="1">
                              <a:latin typeface="Cambria Math" panose="02040503050406030204" pitchFamily="18" charset="0"/>
                            </a:rPr>
                          </m:ctrlPr>
                        </m:fPr>
                        <m:num>
                          <m:r>
                            <a:rPr lang="ro-RO" i="0">
                              <a:latin typeface="Cambria Math" panose="02040503050406030204" pitchFamily="18" charset="0"/>
                            </a:rPr>
                            <m:t>1</m:t>
                          </m:r>
                        </m:num>
                        <m:den>
                          <m:sSub>
                            <m:sSubPr>
                              <m:ctrlPr>
                                <a:rPr lang="ro-RO" i="1">
                                  <a:latin typeface="Cambria Math" panose="02040503050406030204" pitchFamily="18" charset="0"/>
                                </a:rPr>
                              </m:ctrlPr>
                            </m:sSubPr>
                            <m:e>
                              <m:r>
                                <a:rPr lang="ro-RO" i="1">
                                  <a:latin typeface="Cambria Math" panose="02040503050406030204" pitchFamily="18" charset="0"/>
                                </a:rPr>
                                <m:t>𝑅</m:t>
                              </m:r>
                            </m:e>
                            <m:sub>
                              <m:r>
                                <a:rPr lang="ro-RO" i="0">
                                  <a:latin typeface="Cambria Math" panose="02040503050406030204" pitchFamily="18" charset="0"/>
                                </a:rPr>
                                <m:t>2</m:t>
                              </m:r>
                            </m:sub>
                          </m:sSub>
                          <m:r>
                            <a:rPr lang="ro-RO" i="1">
                              <a:latin typeface="Cambria Math" panose="02040503050406030204" pitchFamily="18" charset="0"/>
                            </a:rPr>
                            <m:t>𝐶</m:t>
                          </m:r>
                        </m:den>
                      </m:f>
                    </m:oMath>
                  </m:oMathPara>
                </a14:m>
                <a:endParaRPr lang="ro-RO"/>
              </a:p>
            </p:txBody>
          </p:sp>
        </mc:Choice>
        <mc:Fallback xmlns="">
          <p:sp>
            <p:nvSpPr>
              <p:cNvPr id="13" name="Rectangle 12">
                <a:extLst>
                  <a:ext uri="{FF2B5EF4-FFF2-40B4-BE49-F238E27FC236}">
                    <a16:creationId xmlns:a16="http://schemas.microsoft.com/office/drawing/2014/main" id="{7DFC54CA-9379-434B-A70C-96A8FABEC5A9}"/>
                  </a:ext>
                </a:extLst>
              </p:cNvPr>
              <p:cNvSpPr>
                <a:spLocks noRot="1" noChangeAspect="1" noMove="1" noResize="1" noEditPoints="1" noAdjustHandles="1" noChangeArrowheads="1" noChangeShapeType="1" noTextEdit="1"/>
              </p:cNvSpPr>
              <p:nvPr/>
            </p:nvSpPr>
            <p:spPr>
              <a:xfrm>
                <a:off x="6106523" y="5636190"/>
                <a:ext cx="2426883" cy="658065"/>
              </a:xfrm>
              <a:prstGeom prst="rect">
                <a:avLst/>
              </a:prstGeom>
              <a:blipFill>
                <a:blip r:embed="rId6"/>
                <a:stretch>
                  <a:fillRect/>
                </a:stretch>
              </a:blipFill>
            </p:spPr>
            <p:txBody>
              <a:bodyPr/>
              <a:lstStyle/>
              <a:p>
                <a:r>
                  <a:rPr lang="ro-RO">
                    <a:noFill/>
                  </a:rPr>
                  <a:t> </a:t>
                </a:r>
              </a:p>
            </p:txBody>
          </p:sp>
        </mc:Fallback>
      </mc:AlternateContent>
    </p:spTree>
    <p:extLst>
      <p:ext uri="{BB962C8B-B14F-4D97-AF65-F5344CB8AC3E}">
        <p14:creationId xmlns:p14="http://schemas.microsoft.com/office/powerpoint/2010/main" val="35049958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6B0EE7-4D40-416B-9AD6-EBF71F121816}"/>
              </a:ext>
            </a:extLst>
          </p:cNvPr>
          <p:cNvSpPr>
            <a:spLocks noGrp="1"/>
          </p:cNvSpPr>
          <p:nvPr>
            <p:ph type="title"/>
          </p:nvPr>
        </p:nvSpPr>
        <p:spPr/>
        <p:txBody>
          <a:bodyPr/>
          <a:lstStyle/>
          <a:p>
            <a:r>
              <a:rPr lang="ro-RO"/>
              <a:t>Filtre active</a:t>
            </a:r>
            <a:br>
              <a:rPr lang="en-US"/>
            </a:br>
            <a:r>
              <a:rPr lang="ro-RO"/>
              <a:t>FTJ cu amplificare</a:t>
            </a:r>
          </a:p>
        </p:txBody>
      </p:sp>
      <p:sp>
        <p:nvSpPr>
          <p:cNvPr id="3" name="Content Placeholder 2">
            <a:extLst>
              <a:ext uri="{FF2B5EF4-FFF2-40B4-BE49-F238E27FC236}">
                <a16:creationId xmlns:a16="http://schemas.microsoft.com/office/drawing/2014/main" id="{092C8F5B-1E6C-4CAB-93DD-1A947ECCA6D3}"/>
              </a:ext>
            </a:extLst>
          </p:cNvPr>
          <p:cNvSpPr>
            <a:spLocks noGrp="1"/>
          </p:cNvSpPr>
          <p:nvPr>
            <p:ph idx="1"/>
          </p:nvPr>
        </p:nvSpPr>
        <p:spPr/>
        <p:txBody>
          <a:bodyPr/>
          <a:lstStyle/>
          <a:p>
            <a:pPr marL="0" indent="0">
              <a:buNone/>
            </a:pPr>
            <a:r>
              <a:rPr lang="en-US"/>
              <a:t>Fizic, circuitul funcționează astfel</a:t>
            </a:r>
            <a:r>
              <a:rPr lang="ro-RO"/>
              <a:t>:</a:t>
            </a:r>
            <a:endParaRPr lang="en-US"/>
          </a:p>
          <a:p>
            <a:r>
              <a:rPr lang="en-US"/>
              <a:t>La frecvențe suficient de joase, unde |</a:t>
            </a:r>
            <a:r>
              <a:rPr lang="en-US" i="1"/>
              <a:t>Z</a:t>
            </a:r>
            <a:r>
              <a:rPr lang="en-US" i="1" baseline="-25000"/>
              <a:t>C</a:t>
            </a:r>
            <a:r>
              <a:rPr lang="en-US"/>
              <a:t>|&gt;&gt;</a:t>
            </a:r>
            <a:r>
              <a:rPr lang="en-US" i="1"/>
              <a:t>R</a:t>
            </a:r>
            <a:r>
              <a:rPr lang="en-US" baseline="-25000"/>
              <a:t>2</a:t>
            </a:r>
            <a:r>
              <a:rPr lang="en-US"/>
              <a:t>, putem ignora </a:t>
            </a:r>
            <a:r>
              <a:rPr lang="en-US" i="1"/>
              <a:t>Z</a:t>
            </a:r>
            <a:r>
              <a:rPr lang="en-US" i="1" baseline="-25000"/>
              <a:t>C</a:t>
            </a:r>
            <a:r>
              <a:rPr lang="en-US"/>
              <a:t> în comparație cu </a:t>
            </a:r>
            <a:r>
              <a:rPr lang="en-US" i="1"/>
              <a:t>R</a:t>
            </a:r>
            <a:r>
              <a:rPr lang="en-US" baseline="-25000"/>
              <a:t>2</a:t>
            </a:r>
            <a:r>
              <a:rPr lang="en-US"/>
              <a:t> și, prin urmare, privim circuitul ca un amplificator inversor cu câștig </a:t>
            </a:r>
            <a:r>
              <a:rPr lang="en-US" i="1"/>
              <a:t>H</a:t>
            </a:r>
            <a:r>
              <a:rPr lang="en-US">
                <a:sym typeface="Symbol" panose="05050102010706020507" pitchFamily="18" charset="2"/>
              </a:rPr>
              <a:t></a:t>
            </a:r>
            <a:r>
              <a:rPr lang="en-US"/>
              <a:t>−</a:t>
            </a:r>
            <a:r>
              <a:rPr lang="en-US" i="1"/>
              <a:t>R</a:t>
            </a:r>
            <a:r>
              <a:rPr lang="en-US" baseline="-25000"/>
              <a:t>2</a:t>
            </a:r>
            <a:r>
              <a:rPr lang="en-US"/>
              <a:t>/</a:t>
            </a:r>
            <a:r>
              <a:rPr lang="en-US" i="1"/>
              <a:t>R</a:t>
            </a:r>
            <a:r>
              <a:rPr lang="en-US" baseline="-25000"/>
              <a:t>1</a:t>
            </a:r>
            <a:r>
              <a:rPr lang="en-US"/>
              <a:t>=</a:t>
            </a:r>
            <a:r>
              <a:rPr lang="en-US" i="1"/>
              <a:t>H</a:t>
            </a:r>
            <a:r>
              <a:rPr lang="en-US" baseline="-25000"/>
              <a:t>0</a:t>
            </a:r>
            <a:r>
              <a:rPr lang="en-US"/>
              <a:t>. Din motive evidente, </a:t>
            </a:r>
            <a:r>
              <a:rPr lang="en-US" i="1"/>
              <a:t>H</a:t>
            </a:r>
            <a:r>
              <a:rPr lang="en-US" baseline="-25000"/>
              <a:t>0</a:t>
            </a:r>
            <a:r>
              <a:rPr lang="en-US"/>
              <a:t> se numește câștig de curent continuu. </a:t>
            </a:r>
            <a:endParaRPr lang="ro-RO"/>
          </a:p>
          <a:p>
            <a:r>
              <a:rPr lang="ro-RO"/>
              <a:t>A</a:t>
            </a:r>
            <a:r>
              <a:rPr lang="en-US"/>
              <a:t>simptota la caracteristica Bode de amplitudine este, la frecvențe joase, o linie orizontală poziționată la |</a:t>
            </a:r>
            <a:r>
              <a:rPr lang="en-US" i="1"/>
              <a:t>H</a:t>
            </a:r>
            <a:r>
              <a:rPr lang="en-US" baseline="-25000"/>
              <a:t>0</a:t>
            </a:r>
            <a:r>
              <a:rPr lang="en-US"/>
              <a:t>|</a:t>
            </a:r>
            <a:r>
              <a:rPr lang="en-US" baseline="-25000"/>
              <a:t>dB</a:t>
            </a:r>
            <a:r>
              <a:rPr lang="en-US"/>
              <a:t>.</a:t>
            </a:r>
            <a:endParaRPr lang="ro-RO"/>
          </a:p>
        </p:txBody>
      </p:sp>
      <p:sp>
        <p:nvSpPr>
          <p:cNvPr id="4" name="Date Placeholder 3">
            <a:extLst>
              <a:ext uri="{FF2B5EF4-FFF2-40B4-BE49-F238E27FC236}">
                <a16:creationId xmlns:a16="http://schemas.microsoft.com/office/drawing/2014/main" id="{B8012775-D7BF-4593-B7C4-3418C99C5893}"/>
              </a:ext>
            </a:extLst>
          </p:cNvPr>
          <p:cNvSpPr>
            <a:spLocks noGrp="1"/>
          </p:cNvSpPr>
          <p:nvPr>
            <p:ph type="dt" sz="half" idx="10"/>
          </p:nvPr>
        </p:nvSpPr>
        <p:spPr/>
        <p:txBody>
          <a:bodyPr/>
          <a:lstStyle/>
          <a:p>
            <a:fld id="{0D7C4F72-F443-44F3-9E4D-901146B3D74F}" type="datetime1">
              <a:rPr lang="ro-RO" smtClean="0"/>
              <a:t>29.04.2020</a:t>
            </a:fld>
            <a:endParaRPr lang="ro-RO"/>
          </a:p>
        </p:txBody>
      </p:sp>
      <p:sp>
        <p:nvSpPr>
          <p:cNvPr id="5" name="Footer Placeholder 4">
            <a:extLst>
              <a:ext uri="{FF2B5EF4-FFF2-40B4-BE49-F238E27FC236}">
                <a16:creationId xmlns:a16="http://schemas.microsoft.com/office/drawing/2014/main" id="{BF74DE00-C0D9-4A9B-A93E-BF36DD5E5600}"/>
              </a:ext>
            </a:extLst>
          </p:cNvPr>
          <p:cNvSpPr>
            <a:spLocks noGrp="1"/>
          </p:cNvSpPr>
          <p:nvPr>
            <p:ph type="ftr" sz="quarter" idx="11"/>
          </p:nvPr>
        </p:nvSpPr>
        <p:spPr/>
        <p:txBody>
          <a:bodyPr/>
          <a:lstStyle/>
          <a:p>
            <a:r>
              <a:rPr lang="ro-RO"/>
              <a:t>EA - cursul 7 - online</a:t>
            </a:r>
          </a:p>
        </p:txBody>
      </p:sp>
      <p:sp>
        <p:nvSpPr>
          <p:cNvPr id="6" name="Slide Number Placeholder 5">
            <a:extLst>
              <a:ext uri="{FF2B5EF4-FFF2-40B4-BE49-F238E27FC236}">
                <a16:creationId xmlns:a16="http://schemas.microsoft.com/office/drawing/2014/main" id="{513BEF90-45E7-40CE-848A-3F6C23357899}"/>
              </a:ext>
            </a:extLst>
          </p:cNvPr>
          <p:cNvSpPr>
            <a:spLocks noGrp="1"/>
          </p:cNvSpPr>
          <p:nvPr>
            <p:ph type="sldNum" sz="quarter" idx="12"/>
          </p:nvPr>
        </p:nvSpPr>
        <p:spPr/>
        <p:txBody>
          <a:bodyPr/>
          <a:lstStyle/>
          <a:p>
            <a:fld id="{AF5D8DD5-2367-47BF-BE85-0E4DD8564336}" type="slidenum">
              <a:rPr lang="ro-RO" smtClean="0"/>
              <a:t>24</a:t>
            </a:fld>
            <a:endParaRPr lang="ro-RO"/>
          </a:p>
        </p:txBody>
      </p:sp>
      <p:pic>
        <p:nvPicPr>
          <p:cNvPr id="7" name="Picture 6">
            <a:extLst>
              <a:ext uri="{FF2B5EF4-FFF2-40B4-BE49-F238E27FC236}">
                <a16:creationId xmlns:a16="http://schemas.microsoft.com/office/drawing/2014/main" id="{FC9ACE50-3BB5-471A-AE26-A617F22B09C1}"/>
              </a:ext>
            </a:extLst>
          </p:cNvPr>
          <p:cNvPicPr>
            <a:picLocks noChangeAspect="1"/>
          </p:cNvPicPr>
          <p:nvPr/>
        </p:nvPicPr>
        <p:blipFill rotWithShape="1">
          <a:blip r:embed="rId2"/>
          <a:srcRect r="366" b="13921"/>
          <a:stretch/>
        </p:blipFill>
        <p:spPr>
          <a:xfrm>
            <a:off x="6806244" y="17143"/>
            <a:ext cx="5357181" cy="1811975"/>
          </a:xfrm>
          <a:prstGeom prst="rect">
            <a:avLst/>
          </a:prstGeom>
        </p:spPr>
      </p:pic>
    </p:spTree>
    <p:extLst>
      <p:ext uri="{BB962C8B-B14F-4D97-AF65-F5344CB8AC3E}">
        <p14:creationId xmlns:p14="http://schemas.microsoft.com/office/powerpoint/2010/main" val="426705486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6B0EE7-4D40-416B-9AD6-EBF71F121816}"/>
              </a:ext>
            </a:extLst>
          </p:cNvPr>
          <p:cNvSpPr>
            <a:spLocks noGrp="1"/>
          </p:cNvSpPr>
          <p:nvPr>
            <p:ph type="title"/>
          </p:nvPr>
        </p:nvSpPr>
        <p:spPr/>
        <p:txBody>
          <a:bodyPr/>
          <a:lstStyle/>
          <a:p>
            <a:r>
              <a:rPr lang="ro-RO"/>
              <a:t>Filtre active</a:t>
            </a:r>
            <a:br>
              <a:rPr lang="en-US"/>
            </a:br>
            <a:r>
              <a:rPr lang="ro-RO"/>
              <a:t>FTJ cu amplificare</a:t>
            </a:r>
          </a:p>
        </p:txBody>
      </p:sp>
      <p:sp>
        <p:nvSpPr>
          <p:cNvPr id="3" name="Content Placeholder 2">
            <a:extLst>
              <a:ext uri="{FF2B5EF4-FFF2-40B4-BE49-F238E27FC236}">
                <a16:creationId xmlns:a16="http://schemas.microsoft.com/office/drawing/2014/main" id="{092C8F5B-1E6C-4CAB-93DD-1A947ECCA6D3}"/>
              </a:ext>
            </a:extLst>
          </p:cNvPr>
          <p:cNvSpPr>
            <a:spLocks noGrp="1"/>
          </p:cNvSpPr>
          <p:nvPr>
            <p:ph idx="1"/>
          </p:nvPr>
        </p:nvSpPr>
        <p:spPr/>
        <p:txBody>
          <a:bodyPr/>
          <a:lstStyle/>
          <a:p>
            <a:pPr marL="0" indent="0">
              <a:buNone/>
            </a:pPr>
            <a:r>
              <a:rPr lang="en-US"/>
              <a:t>Fizic, circuitul funcționează astfel</a:t>
            </a:r>
            <a:r>
              <a:rPr lang="ro-RO"/>
              <a:t>: </a:t>
            </a:r>
            <a:r>
              <a:rPr lang="ro-RO" sz="2000"/>
              <a:t>(continuare)</a:t>
            </a:r>
          </a:p>
          <a:p>
            <a:r>
              <a:rPr lang="en-US"/>
              <a:t>La frecvențe suficient de ridicate, unde |</a:t>
            </a:r>
            <a:r>
              <a:rPr lang="en-US" i="1"/>
              <a:t>Z</a:t>
            </a:r>
            <a:r>
              <a:rPr lang="en-US" i="1" baseline="-25000"/>
              <a:t>C</a:t>
            </a:r>
            <a:r>
              <a:rPr lang="en-US"/>
              <a:t>|&lt;&lt;</a:t>
            </a:r>
            <a:r>
              <a:rPr lang="en-US" i="1"/>
              <a:t>R</a:t>
            </a:r>
            <a:r>
              <a:rPr lang="en-US" baseline="-25000"/>
              <a:t>2</a:t>
            </a:r>
            <a:r>
              <a:rPr lang="en-US"/>
              <a:t>, putem ignora </a:t>
            </a:r>
            <a:r>
              <a:rPr lang="en-US" i="1"/>
              <a:t>R</a:t>
            </a:r>
            <a:r>
              <a:rPr lang="en-US" baseline="-25000"/>
              <a:t>2</a:t>
            </a:r>
            <a:r>
              <a:rPr lang="en-US"/>
              <a:t> față de </a:t>
            </a:r>
            <a:r>
              <a:rPr lang="en-US" i="1"/>
              <a:t>Z</a:t>
            </a:r>
            <a:r>
              <a:rPr lang="en-US" i="1" baseline="-25000"/>
              <a:t>C</a:t>
            </a:r>
            <a:r>
              <a:rPr lang="en-US"/>
              <a:t> și, prin urmare, privim circuitul ca pe un integrator. </a:t>
            </a:r>
            <a:endParaRPr lang="ro-RO"/>
          </a:p>
          <a:p>
            <a:r>
              <a:rPr lang="ro-RO"/>
              <a:t>A</a:t>
            </a:r>
            <a:r>
              <a:rPr lang="en-US"/>
              <a:t>simptota la frecvențe înalte este o linie cu o panta de -20dB/dec, care trece prin frecvența la câștig unitate ω</a:t>
            </a:r>
            <a:r>
              <a:rPr lang="en-US" baseline="-25000"/>
              <a:t>1</a:t>
            </a:r>
            <a:r>
              <a:rPr lang="en-US"/>
              <a:t>=1/</a:t>
            </a:r>
            <a:r>
              <a:rPr lang="en-US" i="1"/>
              <a:t>R</a:t>
            </a:r>
            <a:r>
              <a:rPr lang="en-US" baseline="-25000"/>
              <a:t>1</a:t>
            </a:r>
            <a:r>
              <a:rPr lang="en-US" i="1"/>
              <a:t>C</a:t>
            </a:r>
            <a:r>
              <a:rPr lang="en-US"/>
              <a:t>.</a:t>
            </a:r>
          </a:p>
        </p:txBody>
      </p:sp>
      <p:sp>
        <p:nvSpPr>
          <p:cNvPr id="4" name="Date Placeholder 3">
            <a:extLst>
              <a:ext uri="{FF2B5EF4-FFF2-40B4-BE49-F238E27FC236}">
                <a16:creationId xmlns:a16="http://schemas.microsoft.com/office/drawing/2014/main" id="{B8012775-D7BF-4593-B7C4-3418C99C5893}"/>
              </a:ext>
            </a:extLst>
          </p:cNvPr>
          <p:cNvSpPr>
            <a:spLocks noGrp="1"/>
          </p:cNvSpPr>
          <p:nvPr>
            <p:ph type="dt" sz="half" idx="10"/>
          </p:nvPr>
        </p:nvSpPr>
        <p:spPr/>
        <p:txBody>
          <a:bodyPr/>
          <a:lstStyle/>
          <a:p>
            <a:fld id="{0D7C4F72-F443-44F3-9E4D-901146B3D74F}" type="datetime1">
              <a:rPr lang="ro-RO" smtClean="0"/>
              <a:t>29.04.2020</a:t>
            </a:fld>
            <a:endParaRPr lang="ro-RO"/>
          </a:p>
        </p:txBody>
      </p:sp>
      <p:sp>
        <p:nvSpPr>
          <p:cNvPr id="5" name="Footer Placeholder 4">
            <a:extLst>
              <a:ext uri="{FF2B5EF4-FFF2-40B4-BE49-F238E27FC236}">
                <a16:creationId xmlns:a16="http://schemas.microsoft.com/office/drawing/2014/main" id="{BF74DE00-C0D9-4A9B-A93E-BF36DD5E5600}"/>
              </a:ext>
            </a:extLst>
          </p:cNvPr>
          <p:cNvSpPr>
            <a:spLocks noGrp="1"/>
          </p:cNvSpPr>
          <p:nvPr>
            <p:ph type="ftr" sz="quarter" idx="11"/>
          </p:nvPr>
        </p:nvSpPr>
        <p:spPr/>
        <p:txBody>
          <a:bodyPr/>
          <a:lstStyle/>
          <a:p>
            <a:r>
              <a:rPr lang="ro-RO"/>
              <a:t>EA - cursul 7 - online</a:t>
            </a:r>
          </a:p>
        </p:txBody>
      </p:sp>
      <p:sp>
        <p:nvSpPr>
          <p:cNvPr id="6" name="Slide Number Placeholder 5">
            <a:extLst>
              <a:ext uri="{FF2B5EF4-FFF2-40B4-BE49-F238E27FC236}">
                <a16:creationId xmlns:a16="http://schemas.microsoft.com/office/drawing/2014/main" id="{513BEF90-45E7-40CE-848A-3F6C23357899}"/>
              </a:ext>
            </a:extLst>
          </p:cNvPr>
          <p:cNvSpPr>
            <a:spLocks noGrp="1"/>
          </p:cNvSpPr>
          <p:nvPr>
            <p:ph type="sldNum" sz="quarter" idx="12"/>
          </p:nvPr>
        </p:nvSpPr>
        <p:spPr/>
        <p:txBody>
          <a:bodyPr/>
          <a:lstStyle/>
          <a:p>
            <a:fld id="{AF5D8DD5-2367-47BF-BE85-0E4DD8564336}" type="slidenum">
              <a:rPr lang="ro-RO" smtClean="0"/>
              <a:t>25</a:t>
            </a:fld>
            <a:endParaRPr lang="ro-RO"/>
          </a:p>
        </p:txBody>
      </p:sp>
      <p:pic>
        <p:nvPicPr>
          <p:cNvPr id="7" name="Picture 6">
            <a:extLst>
              <a:ext uri="{FF2B5EF4-FFF2-40B4-BE49-F238E27FC236}">
                <a16:creationId xmlns:a16="http://schemas.microsoft.com/office/drawing/2014/main" id="{FC9ACE50-3BB5-471A-AE26-A617F22B09C1}"/>
              </a:ext>
            </a:extLst>
          </p:cNvPr>
          <p:cNvPicPr>
            <a:picLocks noChangeAspect="1"/>
          </p:cNvPicPr>
          <p:nvPr/>
        </p:nvPicPr>
        <p:blipFill rotWithShape="1">
          <a:blip r:embed="rId2"/>
          <a:srcRect r="366" b="13921"/>
          <a:stretch/>
        </p:blipFill>
        <p:spPr>
          <a:xfrm>
            <a:off x="6806244" y="17143"/>
            <a:ext cx="5357181" cy="1811975"/>
          </a:xfrm>
          <a:prstGeom prst="rect">
            <a:avLst/>
          </a:prstGeom>
        </p:spPr>
      </p:pic>
    </p:spTree>
    <p:extLst>
      <p:ext uri="{BB962C8B-B14F-4D97-AF65-F5344CB8AC3E}">
        <p14:creationId xmlns:p14="http://schemas.microsoft.com/office/powerpoint/2010/main" val="16176560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6B0EE7-4D40-416B-9AD6-EBF71F121816}"/>
              </a:ext>
            </a:extLst>
          </p:cNvPr>
          <p:cNvSpPr>
            <a:spLocks noGrp="1"/>
          </p:cNvSpPr>
          <p:nvPr>
            <p:ph type="title"/>
          </p:nvPr>
        </p:nvSpPr>
        <p:spPr/>
        <p:txBody>
          <a:bodyPr/>
          <a:lstStyle/>
          <a:p>
            <a:r>
              <a:rPr lang="ro-RO"/>
              <a:t>Filtre active</a:t>
            </a:r>
            <a:br>
              <a:rPr lang="ro-RO"/>
            </a:br>
            <a:r>
              <a:rPr lang="ro-RO"/>
              <a:t>FTS cu amplificare</a:t>
            </a:r>
          </a:p>
        </p:txBody>
      </p:sp>
      <p:sp>
        <p:nvSpPr>
          <p:cNvPr id="3" name="Content Placeholder 2">
            <a:extLst>
              <a:ext uri="{FF2B5EF4-FFF2-40B4-BE49-F238E27FC236}">
                <a16:creationId xmlns:a16="http://schemas.microsoft.com/office/drawing/2014/main" id="{092C8F5B-1E6C-4CAB-93DD-1A947ECCA6D3}"/>
              </a:ext>
            </a:extLst>
          </p:cNvPr>
          <p:cNvSpPr>
            <a:spLocks noGrp="1"/>
          </p:cNvSpPr>
          <p:nvPr>
            <p:ph idx="1"/>
          </p:nvPr>
        </p:nvSpPr>
        <p:spPr/>
        <p:txBody>
          <a:bodyPr/>
          <a:lstStyle/>
          <a:p>
            <a:r>
              <a:rPr lang="ro-RO"/>
              <a:t>Schema și caracteristica de amplitudine</a:t>
            </a:r>
          </a:p>
          <a:p>
            <a:endParaRPr lang="ro-RO"/>
          </a:p>
        </p:txBody>
      </p:sp>
      <p:sp>
        <p:nvSpPr>
          <p:cNvPr id="4" name="Date Placeholder 3">
            <a:extLst>
              <a:ext uri="{FF2B5EF4-FFF2-40B4-BE49-F238E27FC236}">
                <a16:creationId xmlns:a16="http://schemas.microsoft.com/office/drawing/2014/main" id="{B8012775-D7BF-4593-B7C4-3418C99C5893}"/>
              </a:ext>
            </a:extLst>
          </p:cNvPr>
          <p:cNvSpPr>
            <a:spLocks noGrp="1"/>
          </p:cNvSpPr>
          <p:nvPr>
            <p:ph type="dt" sz="half" idx="10"/>
          </p:nvPr>
        </p:nvSpPr>
        <p:spPr/>
        <p:txBody>
          <a:bodyPr/>
          <a:lstStyle/>
          <a:p>
            <a:fld id="{0D7C4F72-F443-44F3-9E4D-901146B3D74F}" type="datetime1">
              <a:rPr lang="ro-RO" smtClean="0"/>
              <a:t>29.04.2020</a:t>
            </a:fld>
            <a:endParaRPr lang="ro-RO"/>
          </a:p>
        </p:txBody>
      </p:sp>
      <p:sp>
        <p:nvSpPr>
          <p:cNvPr id="5" name="Footer Placeholder 4">
            <a:extLst>
              <a:ext uri="{FF2B5EF4-FFF2-40B4-BE49-F238E27FC236}">
                <a16:creationId xmlns:a16="http://schemas.microsoft.com/office/drawing/2014/main" id="{BF74DE00-C0D9-4A9B-A93E-BF36DD5E5600}"/>
              </a:ext>
            </a:extLst>
          </p:cNvPr>
          <p:cNvSpPr>
            <a:spLocks noGrp="1"/>
          </p:cNvSpPr>
          <p:nvPr>
            <p:ph type="ftr" sz="quarter" idx="11"/>
          </p:nvPr>
        </p:nvSpPr>
        <p:spPr/>
        <p:txBody>
          <a:bodyPr/>
          <a:lstStyle/>
          <a:p>
            <a:r>
              <a:rPr lang="ro-RO"/>
              <a:t>EA - cursul 7 - online</a:t>
            </a:r>
          </a:p>
        </p:txBody>
      </p:sp>
      <p:sp>
        <p:nvSpPr>
          <p:cNvPr id="6" name="Slide Number Placeholder 5">
            <a:extLst>
              <a:ext uri="{FF2B5EF4-FFF2-40B4-BE49-F238E27FC236}">
                <a16:creationId xmlns:a16="http://schemas.microsoft.com/office/drawing/2014/main" id="{513BEF90-45E7-40CE-848A-3F6C23357899}"/>
              </a:ext>
            </a:extLst>
          </p:cNvPr>
          <p:cNvSpPr>
            <a:spLocks noGrp="1"/>
          </p:cNvSpPr>
          <p:nvPr>
            <p:ph type="sldNum" sz="quarter" idx="12"/>
          </p:nvPr>
        </p:nvSpPr>
        <p:spPr/>
        <p:txBody>
          <a:bodyPr/>
          <a:lstStyle/>
          <a:p>
            <a:fld id="{AF5D8DD5-2367-47BF-BE85-0E4DD8564336}" type="slidenum">
              <a:rPr lang="ro-RO" smtClean="0"/>
              <a:t>26</a:t>
            </a:fld>
            <a:endParaRPr lang="ro-RO"/>
          </a:p>
        </p:txBody>
      </p:sp>
      <p:pic>
        <p:nvPicPr>
          <p:cNvPr id="7" name="Picture 6">
            <a:extLst>
              <a:ext uri="{FF2B5EF4-FFF2-40B4-BE49-F238E27FC236}">
                <a16:creationId xmlns:a16="http://schemas.microsoft.com/office/drawing/2014/main" id="{9D7F15F0-16A6-4DCE-AF92-856BDAC6815F}"/>
              </a:ext>
            </a:extLst>
          </p:cNvPr>
          <p:cNvPicPr>
            <a:picLocks noChangeAspect="1"/>
          </p:cNvPicPr>
          <p:nvPr/>
        </p:nvPicPr>
        <p:blipFill>
          <a:blip r:embed="rId2"/>
          <a:stretch>
            <a:fillRect/>
          </a:stretch>
        </p:blipFill>
        <p:spPr>
          <a:xfrm>
            <a:off x="472122" y="2330131"/>
            <a:ext cx="6452235" cy="2560320"/>
          </a:xfrm>
          <a:prstGeom prst="rect">
            <a:avLst/>
          </a:prstGeom>
        </p:spPr>
      </p:pic>
      <mc:AlternateContent xmlns:mc="http://schemas.openxmlformats.org/markup-compatibility/2006" xmlns:a14="http://schemas.microsoft.com/office/drawing/2010/main">
        <mc:Choice Requires="a14">
          <p:sp>
            <p:nvSpPr>
              <p:cNvPr id="8" name="Rectangle 7">
                <a:extLst>
                  <a:ext uri="{FF2B5EF4-FFF2-40B4-BE49-F238E27FC236}">
                    <a16:creationId xmlns:a16="http://schemas.microsoft.com/office/drawing/2014/main" id="{5C92D20A-2AE6-4361-99D0-917386ECDCE3}"/>
                  </a:ext>
                </a:extLst>
              </p:cNvPr>
              <p:cNvSpPr/>
              <p:nvPr/>
            </p:nvSpPr>
            <p:spPr>
              <a:xfrm>
                <a:off x="7877392" y="1825625"/>
                <a:ext cx="2766142" cy="657744"/>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ro-RO" i="1" smtClean="0">
                          <a:latin typeface="Cambria Math" panose="02040503050406030204" pitchFamily="18" charset="0"/>
                        </a:rPr>
                        <m:t>𝐻</m:t>
                      </m:r>
                      <m:d>
                        <m:dPr>
                          <m:ctrlPr>
                            <a:rPr lang="ro-RO" i="1">
                              <a:latin typeface="Cambria Math" panose="02040503050406030204" pitchFamily="18" charset="0"/>
                            </a:rPr>
                          </m:ctrlPr>
                        </m:dPr>
                        <m:e>
                          <m:r>
                            <a:rPr lang="ro-RO" i="1">
                              <a:latin typeface="Cambria Math" panose="02040503050406030204" pitchFamily="18" charset="0"/>
                            </a:rPr>
                            <m:t>𝑠</m:t>
                          </m:r>
                        </m:e>
                      </m:d>
                      <m:r>
                        <a:rPr lang="ro-RO" i="1">
                          <a:latin typeface="Cambria Math" panose="02040503050406030204" pitchFamily="18" charset="0"/>
                        </a:rPr>
                        <m:t>=</m:t>
                      </m:r>
                      <m:f>
                        <m:fPr>
                          <m:ctrlPr>
                            <a:rPr lang="ro-RO" i="1">
                              <a:latin typeface="Cambria Math" panose="02040503050406030204" pitchFamily="18" charset="0"/>
                            </a:rPr>
                          </m:ctrlPr>
                        </m:fPr>
                        <m:num>
                          <m:sSub>
                            <m:sSubPr>
                              <m:ctrlPr>
                                <a:rPr lang="ro-RO" i="1">
                                  <a:latin typeface="Cambria Math" panose="02040503050406030204" pitchFamily="18" charset="0"/>
                                </a:rPr>
                              </m:ctrlPr>
                            </m:sSubPr>
                            <m:e>
                              <m:r>
                                <a:rPr lang="ro-RO" i="1">
                                  <a:latin typeface="Cambria Math" panose="02040503050406030204" pitchFamily="18" charset="0"/>
                                </a:rPr>
                                <m:t>𝑉</m:t>
                              </m:r>
                            </m:e>
                            <m:sub>
                              <m:r>
                                <a:rPr lang="ro-RO" i="1">
                                  <a:latin typeface="Cambria Math" panose="02040503050406030204" pitchFamily="18" charset="0"/>
                                </a:rPr>
                                <m:t>𝑜</m:t>
                              </m:r>
                            </m:sub>
                          </m:sSub>
                        </m:num>
                        <m:den>
                          <m:sSub>
                            <m:sSubPr>
                              <m:ctrlPr>
                                <a:rPr lang="ro-RO" i="1">
                                  <a:latin typeface="Cambria Math" panose="02040503050406030204" pitchFamily="18" charset="0"/>
                                </a:rPr>
                              </m:ctrlPr>
                            </m:sSubPr>
                            <m:e>
                              <m:r>
                                <a:rPr lang="ro-RO" i="1">
                                  <a:latin typeface="Cambria Math" panose="02040503050406030204" pitchFamily="18" charset="0"/>
                                </a:rPr>
                                <m:t>𝑉</m:t>
                              </m:r>
                            </m:e>
                            <m:sub>
                              <m:r>
                                <a:rPr lang="ro-RO" i="1">
                                  <a:latin typeface="Cambria Math" panose="02040503050406030204" pitchFamily="18" charset="0"/>
                                </a:rPr>
                                <m:t>𝑖</m:t>
                              </m:r>
                            </m:sub>
                          </m:sSub>
                        </m:den>
                      </m:f>
                      <m:r>
                        <a:rPr lang="ro-RO" i="1">
                          <a:latin typeface="Cambria Math" panose="02040503050406030204" pitchFamily="18" charset="0"/>
                        </a:rPr>
                        <m:t>=−</m:t>
                      </m:r>
                      <m:f>
                        <m:fPr>
                          <m:ctrlPr>
                            <a:rPr lang="ro-RO" i="1" smtClean="0">
                              <a:latin typeface="Cambria Math" panose="02040503050406030204" pitchFamily="18" charset="0"/>
                            </a:rPr>
                          </m:ctrlPr>
                        </m:fPr>
                        <m:num>
                          <m:sSub>
                            <m:sSubPr>
                              <m:ctrlPr>
                                <a:rPr lang="ro-RO" i="1" smtClean="0">
                                  <a:latin typeface="Cambria Math" panose="02040503050406030204" pitchFamily="18" charset="0"/>
                                </a:rPr>
                              </m:ctrlPr>
                            </m:sSubPr>
                            <m:e>
                              <m:r>
                                <a:rPr lang="ro-RO" b="0" i="1" smtClean="0">
                                  <a:latin typeface="Cambria Math" panose="02040503050406030204" pitchFamily="18" charset="0"/>
                                </a:rPr>
                                <m:t>𝑅</m:t>
                              </m:r>
                            </m:e>
                            <m:sub>
                              <m:r>
                                <a:rPr lang="ro-RO" b="0" i="1" smtClean="0">
                                  <a:latin typeface="Cambria Math" panose="02040503050406030204" pitchFamily="18" charset="0"/>
                                </a:rPr>
                                <m:t>2</m:t>
                              </m:r>
                            </m:sub>
                          </m:sSub>
                        </m:num>
                        <m:den>
                          <m:sSub>
                            <m:sSubPr>
                              <m:ctrlPr>
                                <a:rPr lang="ro-RO" i="1" smtClean="0">
                                  <a:latin typeface="Cambria Math" panose="02040503050406030204" pitchFamily="18" charset="0"/>
                                </a:rPr>
                              </m:ctrlPr>
                            </m:sSubPr>
                            <m:e>
                              <m:r>
                                <a:rPr lang="ro-RO" b="0" i="1" smtClean="0">
                                  <a:latin typeface="Cambria Math" panose="02040503050406030204" pitchFamily="18" charset="0"/>
                                </a:rPr>
                                <m:t>𝑅</m:t>
                              </m:r>
                            </m:e>
                            <m:sub>
                              <m:r>
                                <a:rPr lang="ro-RO" b="0" i="1" smtClean="0">
                                  <a:latin typeface="Cambria Math" panose="02040503050406030204" pitchFamily="18" charset="0"/>
                                </a:rPr>
                                <m:t>1</m:t>
                              </m:r>
                            </m:sub>
                          </m:sSub>
                          <m:r>
                            <a:rPr lang="ro-RO" b="0" i="1" smtClean="0">
                              <a:latin typeface="Cambria Math" panose="02040503050406030204" pitchFamily="18" charset="0"/>
                            </a:rPr>
                            <m:t>+</m:t>
                          </m:r>
                          <m:f>
                            <m:fPr>
                              <m:type m:val="lin"/>
                              <m:ctrlPr>
                                <a:rPr lang="ro-RO" b="0" i="1" smtClean="0">
                                  <a:latin typeface="Cambria Math" panose="02040503050406030204" pitchFamily="18" charset="0"/>
                                </a:rPr>
                              </m:ctrlPr>
                            </m:fPr>
                            <m:num>
                              <m:r>
                                <a:rPr lang="ro-RO" b="0" i="1" smtClean="0">
                                  <a:latin typeface="Cambria Math" panose="02040503050406030204" pitchFamily="18" charset="0"/>
                                </a:rPr>
                                <m:t>1</m:t>
                              </m:r>
                            </m:num>
                            <m:den>
                              <m:r>
                                <a:rPr lang="ro-RO" b="0" i="1" smtClean="0">
                                  <a:latin typeface="Cambria Math" panose="02040503050406030204" pitchFamily="18" charset="0"/>
                                </a:rPr>
                                <m:t>𝑠𝐶</m:t>
                              </m:r>
                            </m:den>
                          </m:f>
                        </m:den>
                      </m:f>
                    </m:oMath>
                  </m:oMathPara>
                </a14:m>
                <a:endParaRPr lang="ro-RO"/>
              </a:p>
            </p:txBody>
          </p:sp>
        </mc:Choice>
        <mc:Fallback xmlns="">
          <p:sp>
            <p:nvSpPr>
              <p:cNvPr id="8" name="Rectangle 7">
                <a:extLst>
                  <a:ext uri="{FF2B5EF4-FFF2-40B4-BE49-F238E27FC236}">
                    <a16:creationId xmlns:a16="http://schemas.microsoft.com/office/drawing/2014/main" id="{5C92D20A-2AE6-4361-99D0-917386ECDCE3}"/>
                  </a:ext>
                </a:extLst>
              </p:cNvPr>
              <p:cNvSpPr>
                <a:spLocks noRot="1" noChangeAspect="1" noMove="1" noResize="1" noEditPoints="1" noAdjustHandles="1" noChangeArrowheads="1" noChangeShapeType="1" noTextEdit="1"/>
              </p:cNvSpPr>
              <p:nvPr/>
            </p:nvSpPr>
            <p:spPr>
              <a:xfrm>
                <a:off x="7877392" y="1825625"/>
                <a:ext cx="2766142" cy="657744"/>
              </a:xfrm>
              <a:prstGeom prst="rect">
                <a:avLst/>
              </a:prstGeom>
              <a:blipFill>
                <a:blip r:embed="rId3"/>
                <a:stretch>
                  <a:fillRect/>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9" name="Rectangle 8">
                <a:extLst>
                  <a:ext uri="{FF2B5EF4-FFF2-40B4-BE49-F238E27FC236}">
                    <a16:creationId xmlns:a16="http://schemas.microsoft.com/office/drawing/2014/main" id="{941C70AF-AFF9-446E-9923-6B647E694F66}"/>
                  </a:ext>
                </a:extLst>
              </p:cNvPr>
              <p:cNvSpPr/>
              <p:nvPr/>
            </p:nvSpPr>
            <p:spPr>
              <a:xfrm>
                <a:off x="7877392" y="2550387"/>
                <a:ext cx="2418098" cy="65806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ro-RO" i="1">
                          <a:latin typeface="Cambria Math" panose="02040503050406030204" pitchFamily="18" charset="0"/>
                        </a:rPr>
                        <m:t>𝐻</m:t>
                      </m:r>
                      <m:d>
                        <m:dPr>
                          <m:ctrlPr>
                            <a:rPr lang="ro-RO" i="1">
                              <a:latin typeface="Cambria Math" panose="02040503050406030204" pitchFamily="18" charset="0"/>
                            </a:rPr>
                          </m:ctrlPr>
                        </m:dPr>
                        <m:e>
                          <m:r>
                            <a:rPr lang="ro-RO" i="1">
                              <a:latin typeface="Cambria Math" panose="02040503050406030204" pitchFamily="18" charset="0"/>
                            </a:rPr>
                            <m:t>𝑠</m:t>
                          </m:r>
                        </m:e>
                      </m:d>
                      <m:r>
                        <a:rPr lang="ro-RO" i="0">
                          <a:latin typeface="Cambria Math" panose="02040503050406030204" pitchFamily="18" charset="0"/>
                        </a:rPr>
                        <m:t>=−</m:t>
                      </m:r>
                      <m:f>
                        <m:fPr>
                          <m:ctrlPr>
                            <a:rPr lang="ro-RO" i="1">
                              <a:latin typeface="Cambria Math" panose="02040503050406030204" pitchFamily="18" charset="0"/>
                            </a:rPr>
                          </m:ctrlPr>
                        </m:fPr>
                        <m:num>
                          <m:sSub>
                            <m:sSubPr>
                              <m:ctrlPr>
                                <a:rPr lang="ro-RO" i="1">
                                  <a:latin typeface="Cambria Math" panose="02040503050406030204" pitchFamily="18" charset="0"/>
                                </a:rPr>
                              </m:ctrlPr>
                            </m:sSubPr>
                            <m:e>
                              <m:r>
                                <a:rPr lang="ro-RO" i="1">
                                  <a:latin typeface="Cambria Math" panose="02040503050406030204" pitchFamily="18" charset="0"/>
                                </a:rPr>
                                <m:t>𝑅</m:t>
                              </m:r>
                            </m:e>
                            <m:sub>
                              <m:r>
                                <a:rPr lang="ro-RO" i="0">
                                  <a:latin typeface="Cambria Math" panose="02040503050406030204" pitchFamily="18" charset="0"/>
                                </a:rPr>
                                <m:t>2</m:t>
                              </m:r>
                            </m:sub>
                          </m:sSub>
                        </m:num>
                        <m:den>
                          <m:sSub>
                            <m:sSubPr>
                              <m:ctrlPr>
                                <a:rPr lang="ro-RO" i="1">
                                  <a:latin typeface="Cambria Math" panose="02040503050406030204" pitchFamily="18" charset="0"/>
                                </a:rPr>
                              </m:ctrlPr>
                            </m:sSubPr>
                            <m:e>
                              <m:r>
                                <a:rPr lang="ro-RO" i="1">
                                  <a:latin typeface="Cambria Math" panose="02040503050406030204" pitchFamily="18" charset="0"/>
                                </a:rPr>
                                <m:t>𝑅</m:t>
                              </m:r>
                            </m:e>
                            <m:sub>
                              <m:r>
                                <a:rPr lang="ro-RO" i="0">
                                  <a:latin typeface="Cambria Math" panose="02040503050406030204" pitchFamily="18" charset="0"/>
                                </a:rPr>
                                <m:t>1</m:t>
                              </m:r>
                            </m:sub>
                          </m:sSub>
                        </m:den>
                      </m:f>
                      <m:f>
                        <m:fPr>
                          <m:ctrlPr>
                            <a:rPr lang="ro-RO" i="1">
                              <a:latin typeface="Cambria Math" panose="02040503050406030204" pitchFamily="18" charset="0"/>
                            </a:rPr>
                          </m:ctrlPr>
                        </m:fPr>
                        <m:num>
                          <m:sSub>
                            <m:sSubPr>
                              <m:ctrlPr>
                                <a:rPr lang="ro-RO" i="1">
                                  <a:latin typeface="Cambria Math" panose="02040503050406030204" pitchFamily="18" charset="0"/>
                                </a:rPr>
                              </m:ctrlPr>
                            </m:sSubPr>
                            <m:e>
                              <m:r>
                                <a:rPr lang="ro-RO" i="1">
                                  <a:latin typeface="Cambria Math" panose="02040503050406030204" pitchFamily="18" charset="0"/>
                                </a:rPr>
                                <m:t>𝑅</m:t>
                              </m:r>
                            </m:e>
                            <m:sub>
                              <m:r>
                                <a:rPr lang="ro-RO" i="0">
                                  <a:latin typeface="Cambria Math" panose="02040503050406030204" pitchFamily="18" charset="0"/>
                                </a:rPr>
                                <m:t>1</m:t>
                              </m:r>
                            </m:sub>
                          </m:sSub>
                          <m:r>
                            <a:rPr lang="ro-RO" i="1">
                              <a:latin typeface="Cambria Math" panose="02040503050406030204" pitchFamily="18" charset="0"/>
                            </a:rPr>
                            <m:t>𝐶𝑠</m:t>
                          </m:r>
                        </m:num>
                        <m:den>
                          <m:sSub>
                            <m:sSubPr>
                              <m:ctrlPr>
                                <a:rPr lang="ro-RO" i="1">
                                  <a:latin typeface="Cambria Math" panose="02040503050406030204" pitchFamily="18" charset="0"/>
                                </a:rPr>
                              </m:ctrlPr>
                            </m:sSubPr>
                            <m:e>
                              <m:r>
                                <a:rPr lang="ro-RO" i="1">
                                  <a:latin typeface="Cambria Math" panose="02040503050406030204" pitchFamily="18" charset="0"/>
                                </a:rPr>
                                <m:t>𝑅</m:t>
                              </m:r>
                            </m:e>
                            <m:sub>
                              <m:r>
                                <a:rPr lang="ro-RO" i="0">
                                  <a:latin typeface="Cambria Math" panose="02040503050406030204" pitchFamily="18" charset="0"/>
                                </a:rPr>
                                <m:t>1</m:t>
                              </m:r>
                            </m:sub>
                          </m:sSub>
                          <m:r>
                            <a:rPr lang="ro-RO" i="1">
                              <a:latin typeface="Cambria Math" panose="02040503050406030204" pitchFamily="18" charset="0"/>
                            </a:rPr>
                            <m:t>𝐶𝑠</m:t>
                          </m:r>
                          <m:r>
                            <a:rPr lang="ro-RO" i="0">
                              <a:latin typeface="Cambria Math" panose="02040503050406030204" pitchFamily="18" charset="0"/>
                            </a:rPr>
                            <m:t>+1</m:t>
                          </m:r>
                        </m:den>
                      </m:f>
                    </m:oMath>
                  </m:oMathPara>
                </a14:m>
                <a:endParaRPr lang="ro-RO"/>
              </a:p>
            </p:txBody>
          </p:sp>
        </mc:Choice>
        <mc:Fallback xmlns="">
          <p:sp>
            <p:nvSpPr>
              <p:cNvPr id="9" name="Rectangle 8">
                <a:extLst>
                  <a:ext uri="{FF2B5EF4-FFF2-40B4-BE49-F238E27FC236}">
                    <a16:creationId xmlns:a16="http://schemas.microsoft.com/office/drawing/2014/main" id="{941C70AF-AFF9-446E-9923-6B647E694F66}"/>
                  </a:ext>
                </a:extLst>
              </p:cNvPr>
              <p:cNvSpPr>
                <a:spLocks noRot="1" noChangeAspect="1" noMove="1" noResize="1" noEditPoints="1" noAdjustHandles="1" noChangeArrowheads="1" noChangeShapeType="1" noTextEdit="1"/>
              </p:cNvSpPr>
              <p:nvPr/>
            </p:nvSpPr>
            <p:spPr>
              <a:xfrm>
                <a:off x="7877392" y="2550387"/>
                <a:ext cx="2418098" cy="658065"/>
              </a:xfrm>
              <a:prstGeom prst="rect">
                <a:avLst/>
              </a:prstGeom>
              <a:blipFill>
                <a:blip r:embed="rId4"/>
                <a:stretch>
                  <a:fillRect/>
                </a:stretch>
              </a:blipFill>
            </p:spPr>
            <p:txBody>
              <a:bodyPr/>
              <a:lstStyle/>
              <a:p>
                <a:r>
                  <a:rPr lang="ro-RO">
                    <a:noFill/>
                  </a:rPr>
                  <a:t> </a:t>
                </a:r>
              </a:p>
            </p:txBody>
          </p:sp>
        </mc:Fallback>
      </mc:AlternateContent>
      <p:sp>
        <p:nvSpPr>
          <p:cNvPr id="10" name="Rectangle 9">
            <a:extLst>
              <a:ext uri="{FF2B5EF4-FFF2-40B4-BE49-F238E27FC236}">
                <a16:creationId xmlns:a16="http://schemas.microsoft.com/office/drawing/2014/main" id="{02E4B47A-8852-47AA-84F3-D06451D1270E}"/>
              </a:ext>
            </a:extLst>
          </p:cNvPr>
          <p:cNvSpPr/>
          <p:nvPr/>
        </p:nvSpPr>
        <p:spPr>
          <a:xfrm>
            <a:off x="7251517" y="3287125"/>
            <a:ext cx="4468361" cy="1200329"/>
          </a:xfrm>
          <a:prstGeom prst="rect">
            <a:avLst/>
          </a:prstGeom>
        </p:spPr>
        <p:txBody>
          <a:bodyPr wrap="square">
            <a:spAutoFit/>
          </a:bodyPr>
          <a:lstStyle/>
          <a:p>
            <a:pPr algn="just">
              <a:spcAft>
                <a:spcPts val="0"/>
              </a:spcAft>
            </a:pPr>
            <a:r>
              <a:rPr lang="en-US">
                <a:solidFill>
                  <a:srgbClr val="242021"/>
                </a:solidFill>
                <a:latin typeface="Times New Roman" panose="02020603050405020304" pitchFamily="18" charset="0"/>
                <a:ea typeface="Calibri" panose="020F0502020204030204" pitchFamily="34" charset="0"/>
              </a:rPr>
              <a:t>indicând un zero în origine și un pol real la </a:t>
            </a:r>
            <a:r>
              <a:rPr lang="en-US" i="1">
                <a:solidFill>
                  <a:srgbClr val="242021"/>
                </a:solidFill>
                <a:latin typeface="Times New Roman" panose="02020603050405020304" pitchFamily="18" charset="0"/>
                <a:ea typeface="Calibri" panose="020F0502020204030204" pitchFamily="34" charset="0"/>
              </a:rPr>
              <a:t>s</a:t>
            </a:r>
            <a:r>
              <a:rPr lang="en-US">
                <a:solidFill>
                  <a:srgbClr val="242021"/>
                </a:solidFill>
                <a:latin typeface="Times New Roman" panose="02020603050405020304" pitchFamily="18" charset="0"/>
                <a:ea typeface="Calibri" panose="020F0502020204030204" pitchFamily="34" charset="0"/>
              </a:rPr>
              <a:t>=−1/</a:t>
            </a:r>
            <a:r>
              <a:rPr lang="en-US" i="1">
                <a:solidFill>
                  <a:srgbClr val="242021"/>
                </a:solidFill>
                <a:latin typeface="Times New Roman" panose="02020603050405020304" pitchFamily="18" charset="0"/>
                <a:ea typeface="Calibri" panose="020F0502020204030204" pitchFamily="34" charset="0"/>
              </a:rPr>
              <a:t>R</a:t>
            </a:r>
            <a:r>
              <a:rPr lang="en-US" baseline="-25000">
                <a:solidFill>
                  <a:srgbClr val="242021"/>
                </a:solidFill>
                <a:latin typeface="Times New Roman" panose="02020603050405020304" pitchFamily="18" charset="0"/>
                <a:ea typeface="Calibri" panose="020F0502020204030204" pitchFamily="34" charset="0"/>
              </a:rPr>
              <a:t>1</a:t>
            </a:r>
            <a:r>
              <a:rPr lang="en-US" i="1">
                <a:solidFill>
                  <a:srgbClr val="242021"/>
                </a:solidFill>
                <a:latin typeface="Times New Roman" panose="02020603050405020304" pitchFamily="18" charset="0"/>
                <a:ea typeface="Calibri" panose="020F0502020204030204" pitchFamily="34" charset="0"/>
              </a:rPr>
              <a:t>C</a:t>
            </a:r>
            <a:r>
              <a:rPr lang="en-US">
                <a:solidFill>
                  <a:srgbClr val="242021"/>
                </a:solidFill>
                <a:latin typeface="Times New Roman" panose="02020603050405020304" pitchFamily="18" charset="0"/>
                <a:ea typeface="Calibri" panose="020F0502020204030204" pitchFamily="34" charset="0"/>
              </a:rPr>
              <a:t>.</a:t>
            </a:r>
            <a:endParaRPr lang="ro-RO">
              <a:solidFill>
                <a:srgbClr val="242021"/>
              </a:solidFill>
              <a:latin typeface="Times New Roman" panose="02020603050405020304" pitchFamily="18" charset="0"/>
              <a:ea typeface="Calibri" panose="020F0502020204030204" pitchFamily="34" charset="0"/>
            </a:endParaRPr>
          </a:p>
          <a:p>
            <a:pPr algn="just">
              <a:spcAft>
                <a:spcPts val="0"/>
              </a:spcAft>
            </a:pPr>
            <a:r>
              <a:rPr lang="en-US">
                <a:solidFill>
                  <a:srgbClr val="242021"/>
                </a:solidFill>
                <a:latin typeface="Times New Roman" panose="02020603050405020304" pitchFamily="18" charset="0"/>
                <a:ea typeface="Calibri" panose="020F0502020204030204" pitchFamily="34" charset="0"/>
              </a:rPr>
              <a:t>Punând </a:t>
            </a:r>
            <a:r>
              <a:rPr lang="en-US" i="1">
                <a:solidFill>
                  <a:srgbClr val="242021"/>
                </a:solidFill>
                <a:latin typeface="Times New Roman" panose="02020603050405020304" pitchFamily="18" charset="0"/>
                <a:ea typeface="Calibri" panose="020F0502020204030204" pitchFamily="34" charset="0"/>
              </a:rPr>
              <a:t>s</a:t>
            </a:r>
            <a:r>
              <a:rPr lang="en-US">
                <a:solidFill>
                  <a:srgbClr val="242021"/>
                </a:solidFill>
                <a:latin typeface="Times New Roman" panose="02020603050405020304" pitchFamily="18" charset="0"/>
                <a:ea typeface="Calibri" panose="020F0502020204030204" pitchFamily="34" charset="0"/>
              </a:rPr>
              <a:t> → jω, putem să exprimăm </a:t>
            </a:r>
            <a:r>
              <a:rPr lang="en-US" i="1">
                <a:solidFill>
                  <a:srgbClr val="242021"/>
                </a:solidFill>
                <a:latin typeface="Times New Roman" panose="02020603050405020304" pitchFamily="18" charset="0"/>
                <a:ea typeface="Calibri" panose="020F0502020204030204" pitchFamily="34" charset="0"/>
              </a:rPr>
              <a:t>H</a:t>
            </a:r>
            <a:r>
              <a:rPr lang="en-US">
                <a:solidFill>
                  <a:srgbClr val="242021"/>
                </a:solidFill>
                <a:latin typeface="Times New Roman" panose="02020603050405020304" pitchFamily="18" charset="0"/>
                <a:ea typeface="Calibri" panose="020F0502020204030204" pitchFamily="34" charset="0"/>
              </a:rPr>
              <a:t>(</a:t>
            </a:r>
            <a:r>
              <a:rPr lang="en-US" i="1">
                <a:solidFill>
                  <a:srgbClr val="242021"/>
                </a:solidFill>
                <a:latin typeface="Times New Roman" panose="02020603050405020304" pitchFamily="18" charset="0"/>
                <a:ea typeface="Calibri" panose="020F0502020204030204" pitchFamily="34" charset="0"/>
              </a:rPr>
              <a:t>s</a:t>
            </a:r>
            <a:r>
              <a:rPr lang="en-US">
                <a:solidFill>
                  <a:srgbClr val="242021"/>
                </a:solidFill>
                <a:latin typeface="Times New Roman" panose="02020603050405020304" pitchFamily="18" charset="0"/>
                <a:ea typeface="Calibri" panose="020F0502020204030204" pitchFamily="34" charset="0"/>
              </a:rPr>
              <a:t>) în forma normalizată</a:t>
            </a:r>
            <a:endParaRPr lang="ro-RO">
              <a:solidFill>
                <a:srgbClr val="242021"/>
              </a:solidFill>
              <a:latin typeface="Times New Roman" panose="02020603050405020304" pitchFamily="18" charset="0"/>
              <a:ea typeface="Calibri" panose="020F0502020204030204" pitchFamily="34" charset="0"/>
            </a:endParaRPr>
          </a:p>
        </p:txBody>
      </p:sp>
      <mc:AlternateContent xmlns:mc="http://schemas.openxmlformats.org/markup-compatibility/2006" xmlns:a14="http://schemas.microsoft.com/office/drawing/2010/main">
        <mc:Choice Requires="a14">
          <p:sp>
            <p:nvSpPr>
              <p:cNvPr id="11" name="Rectangle 10">
                <a:extLst>
                  <a:ext uri="{FF2B5EF4-FFF2-40B4-BE49-F238E27FC236}">
                    <a16:creationId xmlns:a16="http://schemas.microsoft.com/office/drawing/2014/main" id="{D43B55F3-B5AB-4522-8977-ADCE92126918}"/>
                  </a:ext>
                </a:extLst>
              </p:cNvPr>
              <p:cNvSpPr/>
              <p:nvPr/>
            </p:nvSpPr>
            <p:spPr>
              <a:xfrm>
                <a:off x="7251517" y="4552281"/>
                <a:ext cx="2522229" cy="67633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ro-RO" i="1">
                          <a:latin typeface="Cambria Math" panose="02040503050406030204" pitchFamily="18" charset="0"/>
                        </a:rPr>
                        <m:t>𝐻</m:t>
                      </m:r>
                      <m:d>
                        <m:dPr>
                          <m:ctrlPr>
                            <a:rPr lang="ro-RO" i="1">
                              <a:latin typeface="Cambria Math" panose="02040503050406030204" pitchFamily="18" charset="0"/>
                            </a:rPr>
                          </m:ctrlPr>
                        </m:dPr>
                        <m:e>
                          <m:r>
                            <a:rPr lang="ro-RO" i="1">
                              <a:latin typeface="Cambria Math" panose="02040503050406030204" pitchFamily="18" charset="0"/>
                            </a:rPr>
                            <m:t>𝑗</m:t>
                          </m:r>
                          <m:r>
                            <a:rPr lang="ro-RO" i="1">
                              <a:latin typeface="Cambria Math" panose="02040503050406030204" pitchFamily="18" charset="0"/>
                            </a:rPr>
                            <m:t>𝜔</m:t>
                          </m:r>
                        </m:e>
                      </m:d>
                      <m:r>
                        <a:rPr lang="ro-RO" i="0">
                          <a:latin typeface="Cambria Math" panose="02040503050406030204" pitchFamily="18" charset="0"/>
                        </a:rPr>
                        <m:t>=</m:t>
                      </m:r>
                      <m:sSub>
                        <m:sSubPr>
                          <m:ctrlPr>
                            <a:rPr lang="ro-RO" i="1">
                              <a:latin typeface="Cambria Math" panose="02040503050406030204" pitchFamily="18" charset="0"/>
                            </a:rPr>
                          </m:ctrlPr>
                        </m:sSubPr>
                        <m:e>
                          <m:r>
                            <a:rPr lang="ro-RO" i="1">
                              <a:latin typeface="Cambria Math" panose="02040503050406030204" pitchFamily="18" charset="0"/>
                            </a:rPr>
                            <m:t>𝐻</m:t>
                          </m:r>
                        </m:e>
                        <m:sub>
                          <m:r>
                            <a:rPr lang="ro-RO" i="0">
                              <a:latin typeface="Cambria Math" panose="02040503050406030204" pitchFamily="18" charset="0"/>
                            </a:rPr>
                            <m:t>0</m:t>
                          </m:r>
                        </m:sub>
                      </m:sSub>
                      <m:f>
                        <m:fPr>
                          <m:ctrlPr>
                            <a:rPr lang="ro-RO" i="1">
                              <a:latin typeface="Cambria Math" panose="02040503050406030204" pitchFamily="18" charset="0"/>
                            </a:rPr>
                          </m:ctrlPr>
                        </m:fPr>
                        <m:num>
                          <m:f>
                            <m:fPr>
                              <m:type m:val="lin"/>
                              <m:ctrlPr>
                                <a:rPr lang="ro-RO" i="1">
                                  <a:latin typeface="Cambria Math" panose="02040503050406030204" pitchFamily="18" charset="0"/>
                                </a:rPr>
                              </m:ctrlPr>
                            </m:fPr>
                            <m:num>
                              <m:r>
                                <a:rPr lang="ro-RO" i="1">
                                  <a:latin typeface="Cambria Math" panose="02040503050406030204" pitchFamily="18" charset="0"/>
                                </a:rPr>
                                <m:t>𝑗</m:t>
                              </m:r>
                              <m:r>
                                <a:rPr lang="ro-RO" i="1">
                                  <a:latin typeface="Cambria Math" panose="02040503050406030204" pitchFamily="18" charset="0"/>
                                </a:rPr>
                                <m:t>𝜔</m:t>
                              </m:r>
                            </m:num>
                            <m:den>
                              <m:sSub>
                                <m:sSubPr>
                                  <m:ctrlPr>
                                    <a:rPr lang="ro-RO" i="1">
                                      <a:latin typeface="Cambria Math" panose="02040503050406030204" pitchFamily="18" charset="0"/>
                                    </a:rPr>
                                  </m:ctrlPr>
                                </m:sSubPr>
                                <m:e>
                                  <m:r>
                                    <a:rPr lang="ro-RO" i="1">
                                      <a:latin typeface="Cambria Math" panose="02040503050406030204" pitchFamily="18" charset="0"/>
                                    </a:rPr>
                                    <m:t>𝜔</m:t>
                                  </m:r>
                                </m:e>
                                <m:sub>
                                  <m:r>
                                    <a:rPr lang="ro-RO" i="0">
                                      <a:latin typeface="Cambria Math" panose="02040503050406030204" pitchFamily="18" charset="0"/>
                                    </a:rPr>
                                    <m:t>0</m:t>
                                  </m:r>
                                </m:sub>
                              </m:sSub>
                            </m:den>
                          </m:f>
                        </m:num>
                        <m:den>
                          <m:r>
                            <a:rPr lang="ro-RO" i="0">
                              <a:latin typeface="Cambria Math" panose="02040503050406030204" pitchFamily="18" charset="0"/>
                            </a:rPr>
                            <m:t>1+</m:t>
                          </m:r>
                          <m:f>
                            <m:fPr>
                              <m:type m:val="lin"/>
                              <m:ctrlPr>
                                <a:rPr lang="ro-RO" i="1">
                                  <a:latin typeface="Cambria Math" panose="02040503050406030204" pitchFamily="18" charset="0"/>
                                </a:rPr>
                              </m:ctrlPr>
                            </m:fPr>
                            <m:num>
                              <m:r>
                                <a:rPr lang="ro-RO" i="1">
                                  <a:latin typeface="Cambria Math" panose="02040503050406030204" pitchFamily="18" charset="0"/>
                                </a:rPr>
                                <m:t>𝑗</m:t>
                              </m:r>
                              <m:r>
                                <a:rPr lang="ro-RO" i="1">
                                  <a:latin typeface="Cambria Math" panose="02040503050406030204" pitchFamily="18" charset="0"/>
                                </a:rPr>
                                <m:t>𝜔</m:t>
                              </m:r>
                            </m:num>
                            <m:den>
                              <m:sSub>
                                <m:sSubPr>
                                  <m:ctrlPr>
                                    <a:rPr lang="ro-RO" i="1">
                                      <a:latin typeface="Cambria Math" panose="02040503050406030204" pitchFamily="18" charset="0"/>
                                    </a:rPr>
                                  </m:ctrlPr>
                                </m:sSubPr>
                                <m:e>
                                  <m:r>
                                    <a:rPr lang="ro-RO" i="1">
                                      <a:latin typeface="Cambria Math" panose="02040503050406030204" pitchFamily="18" charset="0"/>
                                    </a:rPr>
                                    <m:t>𝜔</m:t>
                                  </m:r>
                                </m:e>
                                <m:sub>
                                  <m:r>
                                    <a:rPr lang="ro-RO" i="0">
                                      <a:latin typeface="Cambria Math" panose="02040503050406030204" pitchFamily="18" charset="0"/>
                                    </a:rPr>
                                    <m:t>0</m:t>
                                  </m:r>
                                </m:sub>
                              </m:sSub>
                            </m:den>
                          </m:f>
                        </m:den>
                      </m:f>
                    </m:oMath>
                  </m:oMathPara>
                </a14:m>
                <a:endParaRPr lang="ro-RO"/>
              </a:p>
            </p:txBody>
          </p:sp>
        </mc:Choice>
        <mc:Fallback xmlns="">
          <p:sp>
            <p:nvSpPr>
              <p:cNvPr id="11" name="Rectangle 10">
                <a:extLst>
                  <a:ext uri="{FF2B5EF4-FFF2-40B4-BE49-F238E27FC236}">
                    <a16:creationId xmlns:a16="http://schemas.microsoft.com/office/drawing/2014/main" id="{D43B55F3-B5AB-4522-8977-ADCE92126918}"/>
                  </a:ext>
                </a:extLst>
              </p:cNvPr>
              <p:cNvSpPr>
                <a:spLocks noRot="1" noChangeAspect="1" noMove="1" noResize="1" noEditPoints="1" noAdjustHandles="1" noChangeArrowheads="1" noChangeShapeType="1" noTextEdit="1"/>
              </p:cNvSpPr>
              <p:nvPr/>
            </p:nvSpPr>
            <p:spPr>
              <a:xfrm>
                <a:off x="7251517" y="4552281"/>
                <a:ext cx="2522229" cy="676339"/>
              </a:xfrm>
              <a:prstGeom prst="rect">
                <a:avLst/>
              </a:prstGeom>
              <a:blipFill>
                <a:blip r:embed="rId5"/>
                <a:stretch>
                  <a:fillRect/>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2" name="Rectangle 11">
                <a:extLst>
                  <a:ext uri="{FF2B5EF4-FFF2-40B4-BE49-F238E27FC236}">
                    <a16:creationId xmlns:a16="http://schemas.microsoft.com/office/drawing/2014/main" id="{EB7DE3D4-EBE1-4F8B-9E96-F716B69DA3E4}"/>
                  </a:ext>
                </a:extLst>
              </p:cNvPr>
              <p:cNvSpPr/>
              <p:nvPr/>
            </p:nvSpPr>
            <p:spPr>
              <a:xfrm>
                <a:off x="7251517" y="5290889"/>
                <a:ext cx="2421560" cy="65806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ro-RO" i="1">
                              <a:latin typeface="Cambria Math" panose="02040503050406030204" pitchFamily="18" charset="0"/>
                            </a:rPr>
                          </m:ctrlPr>
                        </m:sSubPr>
                        <m:e>
                          <m:r>
                            <a:rPr lang="ro-RO" i="1">
                              <a:latin typeface="Cambria Math" panose="02040503050406030204" pitchFamily="18" charset="0"/>
                            </a:rPr>
                            <m:t>𝐻</m:t>
                          </m:r>
                        </m:e>
                        <m:sub>
                          <m:r>
                            <a:rPr lang="ro-RO" i="0">
                              <a:latin typeface="Cambria Math" panose="02040503050406030204" pitchFamily="18" charset="0"/>
                            </a:rPr>
                            <m:t>0</m:t>
                          </m:r>
                        </m:sub>
                      </m:sSub>
                      <m:r>
                        <a:rPr lang="ro-RO" i="0">
                          <a:latin typeface="Cambria Math" panose="02040503050406030204" pitchFamily="18" charset="0"/>
                        </a:rPr>
                        <m:t>=−</m:t>
                      </m:r>
                      <m:f>
                        <m:fPr>
                          <m:ctrlPr>
                            <a:rPr lang="ro-RO" i="1">
                              <a:latin typeface="Cambria Math" panose="02040503050406030204" pitchFamily="18" charset="0"/>
                            </a:rPr>
                          </m:ctrlPr>
                        </m:fPr>
                        <m:num>
                          <m:sSub>
                            <m:sSubPr>
                              <m:ctrlPr>
                                <a:rPr lang="ro-RO" i="1">
                                  <a:latin typeface="Cambria Math" panose="02040503050406030204" pitchFamily="18" charset="0"/>
                                </a:rPr>
                              </m:ctrlPr>
                            </m:sSubPr>
                            <m:e>
                              <m:r>
                                <a:rPr lang="ro-RO" i="1">
                                  <a:latin typeface="Cambria Math" panose="02040503050406030204" pitchFamily="18" charset="0"/>
                                </a:rPr>
                                <m:t>𝑅</m:t>
                              </m:r>
                            </m:e>
                            <m:sub>
                              <m:r>
                                <a:rPr lang="ro-RO" i="0">
                                  <a:latin typeface="Cambria Math" panose="02040503050406030204" pitchFamily="18" charset="0"/>
                                </a:rPr>
                                <m:t>2</m:t>
                              </m:r>
                            </m:sub>
                          </m:sSub>
                        </m:num>
                        <m:den>
                          <m:sSub>
                            <m:sSubPr>
                              <m:ctrlPr>
                                <a:rPr lang="ro-RO" i="1">
                                  <a:latin typeface="Cambria Math" panose="02040503050406030204" pitchFamily="18" charset="0"/>
                                </a:rPr>
                              </m:ctrlPr>
                            </m:sSubPr>
                            <m:e>
                              <m:r>
                                <a:rPr lang="ro-RO" i="1">
                                  <a:latin typeface="Cambria Math" panose="02040503050406030204" pitchFamily="18" charset="0"/>
                                </a:rPr>
                                <m:t>𝑅</m:t>
                              </m:r>
                            </m:e>
                            <m:sub>
                              <m:r>
                                <a:rPr lang="ro-RO" i="0">
                                  <a:latin typeface="Cambria Math" panose="02040503050406030204" pitchFamily="18" charset="0"/>
                                </a:rPr>
                                <m:t>1</m:t>
                              </m:r>
                            </m:sub>
                          </m:sSub>
                        </m:den>
                      </m:f>
                      <m:r>
                        <a:rPr lang="ro-RO" i="0">
                          <a:latin typeface="Cambria Math" panose="02040503050406030204" pitchFamily="18" charset="0"/>
                        </a:rPr>
                        <m:t>; </m:t>
                      </m:r>
                      <m:sSub>
                        <m:sSubPr>
                          <m:ctrlPr>
                            <a:rPr lang="ro-RO" i="1">
                              <a:latin typeface="Cambria Math" panose="02040503050406030204" pitchFamily="18" charset="0"/>
                            </a:rPr>
                          </m:ctrlPr>
                        </m:sSubPr>
                        <m:e>
                          <m:r>
                            <a:rPr lang="ro-RO" i="1">
                              <a:latin typeface="Cambria Math" panose="02040503050406030204" pitchFamily="18" charset="0"/>
                            </a:rPr>
                            <m:t>𝜔</m:t>
                          </m:r>
                        </m:e>
                        <m:sub>
                          <m:r>
                            <a:rPr lang="ro-RO" i="0">
                              <a:latin typeface="Cambria Math" panose="02040503050406030204" pitchFamily="18" charset="0"/>
                            </a:rPr>
                            <m:t>0</m:t>
                          </m:r>
                        </m:sub>
                      </m:sSub>
                      <m:r>
                        <a:rPr lang="ro-RO" i="0">
                          <a:latin typeface="Cambria Math" panose="02040503050406030204" pitchFamily="18" charset="0"/>
                        </a:rPr>
                        <m:t>=</m:t>
                      </m:r>
                      <m:f>
                        <m:fPr>
                          <m:ctrlPr>
                            <a:rPr lang="ro-RO" i="1">
                              <a:latin typeface="Cambria Math" panose="02040503050406030204" pitchFamily="18" charset="0"/>
                            </a:rPr>
                          </m:ctrlPr>
                        </m:fPr>
                        <m:num>
                          <m:r>
                            <a:rPr lang="ro-RO" i="0">
                              <a:latin typeface="Cambria Math" panose="02040503050406030204" pitchFamily="18" charset="0"/>
                            </a:rPr>
                            <m:t>1</m:t>
                          </m:r>
                        </m:num>
                        <m:den>
                          <m:sSub>
                            <m:sSubPr>
                              <m:ctrlPr>
                                <a:rPr lang="ro-RO" i="1">
                                  <a:latin typeface="Cambria Math" panose="02040503050406030204" pitchFamily="18" charset="0"/>
                                </a:rPr>
                              </m:ctrlPr>
                            </m:sSubPr>
                            <m:e>
                              <m:r>
                                <a:rPr lang="ro-RO" i="1">
                                  <a:latin typeface="Cambria Math" panose="02040503050406030204" pitchFamily="18" charset="0"/>
                                </a:rPr>
                                <m:t>𝑅</m:t>
                              </m:r>
                            </m:e>
                            <m:sub>
                              <m:r>
                                <a:rPr lang="ro-RO" i="0">
                                  <a:latin typeface="Cambria Math" panose="02040503050406030204" pitchFamily="18" charset="0"/>
                                </a:rPr>
                                <m:t>1</m:t>
                              </m:r>
                            </m:sub>
                          </m:sSub>
                          <m:r>
                            <a:rPr lang="ro-RO" i="1">
                              <a:latin typeface="Cambria Math" panose="02040503050406030204" pitchFamily="18" charset="0"/>
                            </a:rPr>
                            <m:t>𝐶</m:t>
                          </m:r>
                        </m:den>
                      </m:f>
                    </m:oMath>
                  </m:oMathPara>
                </a14:m>
                <a:endParaRPr lang="ro-RO"/>
              </a:p>
            </p:txBody>
          </p:sp>
        </mc:Choice>
        <mc:Fallback xmlns="">
          <p:sp>
            <p:nvSpPr>
              <p:cNvPr id="12" name="Rectangle 11">
                <a:extLst>
                  <a:ext uri="{FF2B5EF4-FFF2-40B4-BE49-F238E27FC236}">
                    <a16:creationId xmlns:a16="http://schemas.microsoft.com/office/drawing/2014/main" id="{EB7DE3D4-EBE1-4F8B-9E96-F716B69DA3E4}"/>
                  </a:ext>
                </a:extLst>
              </p:cNvPr>
              <p:cNvSpPr>
                <a:spLocks noRot="1" noChangeAspect="1" noMove="1" noResize="1" noEditPoints="1" noAdjustHandles="1" noChangeArrowheads="1" noChangeShapeType="1" noTextEdit="1"/>
              </p:cNvSpPr>
              <p:nvPr/>
            </p:nvSpPr>
            <p:spPr>
              <a:xfrm>
                <a:off x="7251517" y="5290889"/>
                <a:ext cx="2421560" cy="658065"/>
              </a:xfrm>
              <a:prstGeom prst="rect">
                <a:avLst/>
              </a:prstGeom>
              <a:blipFill>
                <a:blip r:embed="rId6"/>
                <a:stretch>
                  <a:fillRect/>
                </a:stretch>
              </a:blipFill>
            </p:spPr>
            <p:txBody>
              <a:bodyPr/>
              <a:lstStyle/>
              <a:p>
                <a:r>
                  <a:rPr lang="ro-RO">
                    <a:noFill/>
                  </a:rPr>
                  <a:t> </a:t>
                </a:r>
              </a:p>
            </p:txBody>
          </p:sp>
        </mc:Fallback>
      </mc:AlternateContent>
    </p:spTree>
    <p:extLst>
      <p:ext uri="{BB962C8B-B14F-4D97-AF65-F5344CB8AC3E}">
        <p14:creationId xmlns:p14="http://schemas.microsoft.com/office/powerpoint/2010/main" val="46277930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6B0EE7-4D40-416B-9AD6-EBF71F121816}"/>
              </a:ext>
            </a:extLst>
          </p:cNvPr>
          <p:cNvSpPr>
            <a:spLocks noGrp="1"/>
          </p:cNvSpPr>
          <p:nvPr>
            <p:ph type="title"/>
          </p:nvPr>
        </p:nvSpPr>
        <p:spPr/>
        <p:txBody>
          <a:bodyPr/>
          <a:lstStyle/>
          <a:p>
            <a:r>
              <a:rPr lang="ro-RO"/>
              <a:t>Filtre active</a:t>
            </a:r>
            <a:br>
              <a:rPr lang="ro-RO"/>
            </a:br>
            <a:r>
              <a:rPr lang="ro-RO"/>
              <a:t>FTB de bandă largă</a:t>
            </a:r>
          </a:p>
        </p:txBody>
      </p:sp>
      <p:sp>
        <p:nvSpPr>
          <p:cNvPr id="3" name="Content Placeholder 2">
            <a:extLst>
              <a:ext uri="{FF2B5EF4-FFF2-40B4-BE49-F238E27FC236}">
                <a16:creationId xmlns:a16="http://schemas.microsoft.com/office/drawing/2014/main" id="{092C8F5B-1E6C-4CAB-93DD-1A947ECCA6D3}"/>
              </a:ext>
            </a:extLst>
          </p:cNvPr>
          <p:cNvSpPr>
            <a:spLocks noGrp="1"/>
          </p:cNvSpPr>
          <p:nvPr>
            <p:ph idx="1"/>
          </p:nvPr>
        </p:nvSpPr>
        <p:spPr/>
        <p:txBody>
          <a:bodyPr/>
          <a:lstStyle/>
          <a:p>
            <a:r>
              <a:rPr lang="ro-RO"/>
              <a:t>Schema și caracteristica de amplitudine</a:t>
            </a:r>
          </a:p>
          <a:p>
            <a:endParaRPr lang="ro-RO"/>
          </a:p>
        </p:txBody>
      </p:sp>
      <p:sp>
        <p:nvSpPr>
          <p:cNvPr id="4" name="Date Placeholder 3">
            <a:extLst>
              <a:ext uri="{FF2B5EF4-FFF2-40B4-BE49-F238E27FC236}">
                <a16:creationId xmlns:a16="http://schemas.microsoft.com/office/drawing/2014/main" id="{B8012775-D7BF-4593-B7C4-3418C99C5893}"/>
              </a:ext>
            </a:extLst>
          </p:cNvPr>
          <p:cNvSpPr>
            <a:spLocks noGrp="1"/>
          </p:cNvSpPr>
          <p:nvPr>
            <p:ph type="dt" sz="half" idx="10"/>
          </p:nvPr>
        </p:nvSpPr>
        <p:spPr/>
        <p:txBody>
          <a:bodyPr/>
          <a:lstStyle/>
          <a:p>
            <a:fld id="{0D7C4F72-F443-44F3-9E4D-901146B3D74F}" type="datetime1">
              <a:rPr lang="ro-RO" smtClean="0"/>
              <a:t>29.04.2020</a:t>
            </a:fld>
            <a:endParaRPr lang="ro-RO"/>
          </a:p>
        </p:txBody>
      </p:sp>
      <p:sp>
        <p:nvSpPr>
          <p:cNvPr id="5" name="Footer Placeholder 4">
            <a:extLst>
              <a:ext uri="{FF2B5EF4-FFF2-40B4-BE49-F238E27FC236}">
                <a16:creationId xmlns:a16="http://schemas.microsoft.com/office/drawing/2014/main" id="{BF74DE00-C0D9-4A9B-A93E-BF36DD5E5600}"/>
              </a:ext>
            </a:extLst>
          </p:cNvPr>
          <p:cNvSpPr>
            <a:spLocks noGrp="1"/>
          </p:cNvSpPr>
          <p:nvPr>
            <p:ph type="ftr" sz="quarter" idx="11"/>
          </p:nvPr>
        </p:nvSpPr>
        <p:spPr/>
        <p:txBody>
          <a:bodyPr/>
          <a:lstStyle/>
          <a:p>
            <a:r>
              <a:rPr lang="ro-RO"/>
              <a:t>EA - cursul 7 - online</a:t>
            </a:r>
          </a:p>
        </p:txBody>
      </p:sp>
      <p:sp>
        <p:nvSpPr>
          <p:cNvPr id="6" name="Slide Number Placeholder 5">
            <a:extLst>
              <a:ext uri="{FF2B5EF4-FFF2-40B4-BE49-F238E27FC236}">
                <a16:creationId xmlns:a16="http://schemas.microsoft.com/office/drawing/2014/main" id="{513BEF90-45E7-40CE-848A-3F6C23357899}"/>
              </a:ext>
            </a:extLst>
          </p:cNvPr>
          <p:cNvSpPr>
            <a:spLocks noGrp="1"/>
          </p:cNvSpPr>
          <p:nvPr>
            <p:ph type="sldNum" sz="quarter" idx="12"/>
          </p:nvPr>
        </p:nvSpPr>
        <p:spPr/>
        <p:txBody>
          <a:bodyPr/>
          <a:lstStyle/>
          <a:p>
            <a:fld id="{AF5D8DD5-2367-47BF-BE85-0E4DD8564336}" type="slidenum">
              <a:rPr lang="ro-RO" smtClean="0"/>
              <a:t>27</a:t>
            </a:fld>
            <a:endParaRPr lang="ro-RO"/>
          </a:p>
        </p:txBody>
      </p:sp>
      <p:pic>
        <p:nvPicPr>
          <p:cNvPr id="7" name="Picture 6">
            <a:extLst>
              <a:ext uri="{FF2B5EF4-FFF2-40B4-BE49-F238E27FC236}">
                <a16:creationId xmlns:a16="http://schemas.microsoft.com/office/drawing/2014/main" id="{148ED642-4209-43A0-9A34-FA64B34375ED}"/>
              </a:ext>
            </a:extLst>
          </p:cNvPr>
          <p:cNvPicPr>
            <a:picLocks noChangeAspect="1"/>
          </p:cNvPicPr>
          <p:nvPr/>
        </p:nvPicPr>
        <p:blipFill>
          <a:blip r:embed="rId2"/>
          <a:stretch>
            <a:fillRect/>
          </a:stretch>
        </p:blipFill>
        <p:spPr>
          <a:xfrm>
            <a:off x="303212" y="2409032"/>
            <a:ext cx="7080885" cy="2571750"/>
          </a:xfrm>
          <a:prstGeom prst="rect">
            <a:avLst/>
          </a:prstGeom>
        </p:spPr>
      </p:pic>
      <mc:AlternateContent xmlns:mc="http://schemas.openxmlformats.org/markup-compatibility/2006" xmlns:a14="http://schemas.microsoft.com/office/drawing/2010/main">
        <mc:Choice Requires="a14">
          <p:sp>
            <p:nvSpPr>
              <p:cNvPr id="8" name="Rectangle 7">
                <a:extLst>
                  <a:ext uri="{FF2B5EF4-FFF2-40B4-BE49-F238E27FC236}">
                    <a16:creationId xmlns:a16="http://schemas.microsoft.com/office/drawing/2014/main" id="{37B3E1A5-F30D-45BA-A784-DB4B87EA969D}"/>
                  </a:ext>
                </a:extLst>
              </p:cNvPr>
              <p:cNvSpPr/>
              <p:nvPr/>
            </p:nvSpPr>
            <p:spPr>
              <a:xfrm>
                <a:off x="7741879" y="1690688"/>
                <a:ext cx="2923236" cy="676724"/>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ro-RO" i="1" smtClean="0">
                          <a:latin typeface="Cambria Math" panose="02040503050406030204" pitchFamily="18" charset="0"/>
                        </a:rPr>
                        <m:t>𝐻</m:t>
                      </m:r>
                      <m:d>
                        <m:dPr>
                          <m:ctrlPr>
                            <a:rPr lang="ro-RO" i="1">
                              <a:latin typeface="Cambria Math" panose="02040503050406030204" pitchFamily="18" charset="0"/>
                            </a:rPr>
                          </m:ctrlPr>
                        </m:dPr>
                        <m:e>
                          <m:r>
                            <a:rPr lang="ro-RO" i="1">
                              <a:latin typeface="Cambria Math" panose="02040503050406030204" pitchFamily="18" charset="0"/>
                            </a:rPr>
                            <m:t>𝑠</m:t>
                          </m:r>
                        </m:e>
                      </m:d>
                      <m:r>
                        <a:rPr lang="ro-RO" i="1">
                          <a:latin typeface="Cambria Math" panose="02040503050406030204" pitchFamily="18" charset="0"/>
                        </a:rPr>
                        <m:t>=</m:t>
                      </m:r>
                      <m:f>
                        <m:fPr>
                          <m:ctrlPr>
                            <a:rPr lang="ro-RO" i="1">
                              <a:latin typeface="Cambria Math" panose="02040503050406030204" pitchFamily="18" charset="0"/>
                            </a:rPr>
                          </m:ctrlPr>
                        </m:fPr>
                        <m:num>
                          <m:sSub>
                            <m:sSubPr>
                              <m:ctrlPr>
                                <a:rPr lang="ro-RO" i="1">
                                  <a:latin typeface="Cambria Math" panose="02040503050406030204" pitchFamily="18" charset="0"/>
                                </a:rPr>
                              </m:ctrlPr>
                            </m:sSubPr>
                            <m:e>
                              <m:r>
                                <a:rPr lang="ro-RO" i="1">
                                  <a:latin typeface="Cambria Math" panose="02040503050406030204" pitchFamily="18" charset="0"/>
                                </a:rPr>
                                <m:t>𝑉</m:t>
                              </m:r>
                            </m:e>
                            <m:sub>
                              <m:r>
                                <a:rPr lang="ro-RO" i="1">
                                  <a:latin typeface="Cambria Math" panose="02040503050406030204" pitchFamily="18" charset="0"/>
                                </a:rPr>
                                <m:t>𝑜</m:t>
                              </m:r>
                            </m:sub>
                          </m:sSub>
                        </m:num>
                        <m:den>
                          <m:sSub>
                            <m:sSubPr>
                              <m:ctrlPr>
                                <a:rPr lang="ro-RO" i="1">
                                  <a:latin typeface="Cambria Math" panose="02040503050406030204" pitchFamily="18" charset="0"/>
                                </a:rPr>
                              </m:ctrlPr>
                            </m:sSubPr>
                            <m:e>
                              <m:r>
                                <a:rPr lang="ro-RO" i="1">
                                  <a:latin typeface="Cambria Math" panose="02040503050406030204" pitchFamily="18" charset="0"/>
                                </a:rPr>
                                <m:t>𝑉</m:t>
                              </m:r>
                            </m:e>
                            <m:sub>
                              <m:r>
                                <a:rPr lang="ro-RO" i="1">
                                  <a:latin typeface="Cambria Math" panose="02040503050406030204" pitchFamily="18" charset="0"/>
                                </a:rPr>
                                <m:t>𝑖</m:t>
                              </m:r>
                            </m:sub>
                          </m:sSub>
                        </m:den>
                      </m:f>
                      <m:r>
                        <a:rPr lang="ro-RO" i="1">
                          <a:latin typeface="Cambria Math" panose="02040503050406030204" pitchFamily="18" charset="0"/>
                        </a:rPr>
                        <m:t>=−</m:t>
                      </m:r>
                      <m:f>
                        <m:fPr>
                          <m:ctrlPr>
                            <a:rPr lang="ro-RO" i="1">
                              <a:latin typeface="Cambria Math" panose="02040503050406030204" pitchFamily="18" charset="0"/>
                            </a:rPr>
                          </m:ctrlPr>
                        </m:fPr>
                        <m:num>
                          <m:sSub>
                            <m:sSubPr>
                              <m:ctrlPr>
                                <a:rPr lang="ro-RO" i="1">
                                  <a:latin typeface="Cambria Math" panose="02040503050406030204" pitchFamily="18" charset="0"/>
                                </a:rPr>
                              </m:ctrlPr>
                            </m:sSubPr>
                            <m:e>
                              <m:r>
                                <a:rPr lang="ro-RO" i="1">
                                  <a:latin typeface="Cambria Math" panose="02040503050406030204" pitchFamily="18" charset="0"/>
                                </a:rPr>
                                <m:t>𝑅</m:t>
                              </m:r>
                            </m:e>
                            <m:sub>
                              <m:r>
                                <a:rPr lang="ro-RO" i="1">
                                  <a:latin typeface="Cambria Math" panose="02040503050406030204" pitchFamily="18" charset="0"/>
                                </a:rPr>
                                <m:t>2</m:t>
                              </m:r>
                            </m:sub>
                          </m:sSub>
                          <m:r>
                            <a:rPr lang="en-US" b="0" i="1" smtClean="0">
                              <a:latin typeface="Cambria Math" panose="02040503050406030204" pitchFamily="18" charset="0"/>
                            </a:rPr>
                            <m:t>||</m:t>
                          </m:r>
                          <m:d>
                            <m:dPr>
                              <m:ctrlPr>
                                <a:rPr lang="en-US" b="0" i="1" smtClean="0">
                                  <a:latin typeface="Cambria Math" panose="02040503050406030204" pitchFamily="18" charset="0"/>
                                </a:rPr>
                              </m:ctrlPr>
                            </m:dPr>
                            <m:e>
                              <m:f>
                                <m:fPr>
                                  <m:type m:val="lin"/>
                                  <m:ctrlPr>
                                    <a:rPr lang="en-US" b="0" i="1" smtClean="0">
                                      <a:latin typeface="Cambria Math" panose="02040503050406030204" pitchFamily="18" charset="0"/>
                                    </a:rPr>
                                  </m:ctrlPr>
                                </m:fPr>
                                <m:num>
                                  <m:r>
                                    <a:rPr lang="ro-RO" b="0" i="1" smtClean="0">
                                      <a:latin typeface="Cambria Math" panose="02040503050406030204" pitchFamily="18" charset="0"/>
                                    </a:rPr>
                                    <m:t>1</m:t>
                                  </m:r>
                                </m:num>
                                <m:den>
                                  <m:r>
                                    <a:rPr lang="ro-RO" b="0" i="1" smtClean="0">
                                      <a:latin typeface="Cambria Math" panose="02040503050406030204" pitchFamily="18" charset="0"/>
                                    </a:rPr>
                                    <m:t>𝑠</m:t>
                                  </m:r>
                                  <m:sSub>
                                    <m:sSubPr>
                                      <m:ctrlPr>
                                        <a:rPr lang="ro-RO" b="0" i="1" smtClean="0">
                                          <a:latin typeface="Cambria Math" panose="02040503050406030204" pitchFamily="18" charset="0"/>
                                        </a:rPr>
                                      </m:ctrlPr>
                                    </m:sSubPr>
                                    <m:e>
                                      <m:r>
                                        <a:rPr lang="ro-RO" b="0" i="1" smtClean="0">
                                          <a:latin typeface="Cambria Math" panose="02040503050406030204" pitchFamily="18" charset="0"/>
                                        </a:rPr>
                                        <m:t>𝐶</m:t>
                                      </m:r>
                                    </m:e>
                                    <m:sub>
                                      <m:r>
                                        <a:rPr lang="ro-RO" b="0" i="1" smtClean="0">
                                          <a:latin typeface="Cambria Math" panose="02040503050406030204" pitchFamily="18" charset="0"/>
                                        </a:rPr>
                                        <m:t>2</m:t>
                                      </m:r>
                                    </m:sub>
                                  </m:sSub>
                                </m:den>
                              </m:f>
                            </m:e>
                          </m:d>
                        </m:num>
                        <m:den>
                          <m:sSub>
                            <m:sSubPr>
                              <m:ctrlPr>
                                <a:rPr lang="ro-RO" i="1">
                                  <a:latin typeface="Cambria Math" panose="02040503050406030204" pitchFamily="18" charset="0"/>
                                </a:rPr>
                              </m:ctrlPr>
                            </m:sSubPr>
                            <m:e>
                              <m:r>
                                <a:rPr lang="ro-RO" i="1">
                                  <a:latin typeface="Cambria Math" panose="02040503050406030204" pitchFamily="18" charset="0"/>
                                </a:rPr>
                                <m:t>𝑅</m:t>
                              </m:r>
                            </m:e>
                            <m:sub>
                              <m:r>
                                <a:rPr lang="ro-RO" i="1">
                                  <a:latin typeface="Cambria Math" panose="02040503050406030204" pitchFamily="18" charset="0"/>
                                </a:rPr>
                                <m:t>1</m:t>
                              </m:r>
                            </m:sub>
                          </m:sSub>
                          <m:r>
                            <a:rPr lang="ro-RO" i="1">
                              <a:latin typeface="Cambria Math" panose="02040503050406030204" pitchFamily="18" charset="0"/>
                            </a:rPr>
                            <m:t>+</m:t>
                          </m:r>
                          <m:f>
                            <m:fPr>
                              <m:type m:val="lin"/>
                              <m:ctrlPr>
                                <a:rPr lang="ro-RO" i="1">
                                  <a:latin typeface="Cambria Math" panose="02040503050406030204" pitchFamily="18" charset="0"/>
                                </a:rPr>
                              </m:ctrlPr>
                            </m:fPr>
                            <m:num>
                              <m:r>
                                <a:rPr lang="ro-RO" i="1">
                                  <a:latin typeface="Cambria Math" panose="02040503050406030204" pitchFamily="18" charset="0"/>
                                </a:rPr>
                                <m:t>1</m:t>
                              </m:r>
                            </m:num>
                            <m:den>
                              <m:r>
                                <a:rPr lang="ro-RO" i="1">
                                  <a:latin typeface="Cambria Math" panose="02040503050406030204" pitchFamily="18" charset="0"/>
                                </a:rPr>
                                <m:t>𝑠</m:t>
                              </m:r>
                              <m:sSub>
                                <m:sSubPr>
                                  <m:ctrlPr>
                                    <a:rPr lang="ro-RO" i="1" smtClean="0">
                                      <a:latin typeface="Cambria Math" panose="02040503050406030204" pitchFamily="18" charset="0"/>
                                    </a:rPr>
                                  </m:ctrlPr>
                                </m:sSubPr>
                                <m:e>
                                  <m:r>
                                    <a:rPr lang="ro-RO" b="0" i="1" smtClean="0">
                                      <a:latin typeface="Cambria Math" panose="02040503050406030204" pitchFamily="18" charset="0"/>
                                    </a:rPr>
                                    <m:t>𝐶</m:t>
                                  </m:r>
                                </m:e>
                                <m:sub>
                                  <m:r>
                                    <a:rPr lang="ro-RO" b="0" i="1" smtClean="0">
                                      <a:latin typeface="Cambria Math" panose="02040503050406030204" pitchFamily="18" charset="0"/>
                                    </a:rPr>
                                    <m:t>1</m:t>
                                  </m:r>
                                </m:sub>
                              </m:sSub>
                            </m:den>
                          </m:f>
                        </m:den>
                      </m:f>
                    </m:oMath>
                  </m:oMathPara>
                </a14:m>
                <a:endParaRPr lang="ro-RO"/>
              </a:p>
            </p:txBody>
          </p:sp>
        </mc:Choice>
        <mc:Fallback xmlns="">
          <p:sp>
            <p:nvSpPr>
              <p:cNvPr id="8" name="Rectangle 7">
                <a:extLst>
                  <a:ext uri="{FF2B5EF4-FFF2-40B4-BE49-F238E27FC236}">
                    <a16:creationId xmlns:a16="http://schemas.microsoft.com/office/drawing/2014/main" id="{37B3E1A5-F30D-45BA-A784-DB4B87EA969D}"/>
                  </a:ext>
                </a:extLst>
              </p:cNvPr>
              <p:cNvSpPr>
                <a:spLocks noRot="1" noChangeAspect="1" noMove="1" noResize="1" noEditPoints="1" noAdjustHandles="1" noChangeArrowheads="1" noChangeShapeType="1" noTextEdit="1"/>
              </p:cNvSpPr>
              <p:nvPr/>
            </p:nvSpPr>
            <p:spPr>
              <a:xfrm>
                <a:off x="7741879" y="1690688"/>
                <a:ext cx="2923236" cy="676724"/>
              </a:xfrm>
              <a:prstGeom prst="rect">
                <a:avLst/>
              </a:prstGeom>
              <a:blipFill>
                <a:blip r:embed="rId3"/>
                <a:stretch>
                  <a:fillRect/>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1" name="Rectangle 10">
                <a:extLst>
                  <a:ext uri="{FF2B5EF4-FFF2-40B4-BE49-F238E27FC236}">
                    <a16:creationId xmlns:a16="http://schemas.microsoft.com/office/drawing/2014/main" id="{4A774092-C1DE-4EBD-A14A-F6E66B03E1F5}"/>
                  </a:ext>
                </a:extLst>
              </p:cNvPr>
              <p:cNvSpPr/>
              <p:nvPr/>
            </p:nvSpPr>
            <p:spPr>
              <a:xfrm>
                <a:off x="7741879" y="2449180"/>
                <a:ext cx="3543662" cy="65806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ro-RO" i="1">
                          <a:latin typeface="Cambria Math" panose="02040503050406030204" pitchFamily="18" charset="0"/>
                        </a:rPr>
                        <m:t>𝐻</m:t>
                      </m:r>
                      <m:d>
                        <m:dPr>
                          <m:ctrlPr>
                            <a:rPr lang="ro-RO" i="1">
                              <a:latin typeface="Cambria Math" panose="02040503050406030204" pitchFamily="18" charset="0"/>
                            </a:rPr>
                          </m:ctrlPr>
                        </m:dPr>
                        <m:e>
                          <m:r>
                            <a:rPr lang="ro-RO" i="1">
                              <a:latin typeface="Cambria Math" panose="02040503050406030204" pitchFamily="18" charset="0"/>
                            </a:rPr>
                            <m:t>𝑠</m:t>
                          </m:r>
                        </m:e>
                      </m:d>
                      <m:r>
                        <a:rPr lang="ro-RO" i="0">
                          <a:latin typeface="Cambria Math" panose="02040503050406030204" pitchFamily="18" charset="0"/>
                        </a:rPr>
                        <m:t>=−</m:t>
                      </m:r>
                      <m:f>
                        <m:fPr>
                          <m:ctrlPr>
                            <a:rPr lang="ro-RO" i="1">
                              <a:latin typeface="Cambria Math" panose="02040503050406030204" pitchFamily="18" charset="0"/>
                            </a:rPr>
                          </m:ctrlPr>
                        </m:fPr>
                        <m:num>
                          <m:sSub>
                            <m:sSubPr>
                              <m:ctrlPr>
                                <a:rPr lang="ro-RO" i="1">
                                  <a:latin typeface="Cambria Math" panose="02040503050406030204" pitchFamily="18" charset="0"/>
                                </a:rPr>
                              </m:ctrlPr>
                            </m:sSubPr>
                            <m:e>
                              <m:r>
                                <a:rPr lang="ro-RO" i="1">
                                  <a:latin typeface="Cambria Math" panose="02040503050406030204" pitchFamily="18" charset="0"/>
                                </a:rPr>
                                <m:t>𝑅</m:t>
                              </m:r>
                            </m:e>
                            <m:sub>
                              <m:r>
                                <a:rPr lang="ro-RO" i="0">
                                  <a:latin typeface="Cambria Math" panose="02040503050406030204" pitchFamily="18" charset="0"/>
                                </a:rPr>
                                <m:t>2</m:t>
                              </m:r>
                            </m:sub>
                          </m:sSub>
                        </m:num>
                        <m:den>
                          <m:sSub>
                            <m:sSubPr>
                              <m:ctrlPr>
                                <a:rPr lang="ro-RO" i="1">
                                  <a:latin typeface="Cambria Math" panose="02040503050406030204" pitchFamily="18" charset="0"/>
                                </a:rPr>
                              </m:ctrlPr>
                            </m:sSubPr>
                            <m:e>
                              <m:r>
                                <a:rPr lang="ro-RO" i="1">
                                  <a:latin typeface="Cambria Math" panose="02040503050406030204" pitchFamily="18" charset="0"/>
                                </a:rPr>
                                <m:t>𝑅</m:t>
                              </m:r>
                            </m:e>
                            <m:sub>
                              <m:r>
                                <a:rPr lang="ro-RO" i="0">
                                  <a:latin typeface="Cambria Math" panose="02040503050406030204" pitchFamily="18" charset="0"/>
                                </a:rPr>
                                <m:t>1</m:t>
                              </m:r>
                            </m:sub>
                          </m:sSub>
                        </m:den>
                      </m:f>
                      <m:f>
                        <m:fPr>
                          <m:ctrlPr>
                            <a:rPr lang="ro-RO" i="1">
                              <a:latin typeface="Cambria Math" panose="02040503050406030204" pitchFamily="18" charset="0"/>
                            </a:rPr>
                          </m:ctrlPr>
                        </m:fPr>
                        <m:num>
                          <m:sSub>
                            <m:sSubPr>
                              <m:ctrlPr>
                                <a:rPr lang="ro-RO" i="1">
                                  <a:latin typeface="Cambria Math" panose="02040503050406030204" pitchFamily="18" charset="0"/>
                                </a:rPr>
                              </m:ctrlPr>
                            </m:sSubPr>
                            <m:e>
                              <m:r>
                                <a:rPr lang="ro-RO" i="1">
                                  <a:latin typeface="Cambria Math" panose="02040503050406030204" pitchFamily="18" charset="0"/>
                                </a:rPr>
                                <m:t>𝑅</m:t>
                              </m:r>
                            </m:e>
                            <m:sub>
                              <m:r>
                                <a:rPr lang="ro-RO" i="0">
                                  <a:latin typeface="Cambria Math" panose="02040503050406030204" pitchFamily="18" charset="0"/>
                                </a:rPr>
                                <m:t>1</m:t>
                              </m:r>
                            </m:sub>
                          </m:sSub>
                          <m:sSub>
                            <m:sSubPr>
                              <m:ctrlPr>
                                <a:rPr lang="ro-RO" i="1">
                                  <a:latin typeface="Cambria Math" panose="02040503050406030204" pitchFamily="18" charset="0"/>
                                </a:rPr>
                              </m:ctrlPr>
                            </m:sSubPr>
                            <m:e>
                              <m:r>
                                <a:rPr lang="ro-RO" i="1">
                                  <a:latin typeface="Cambria Math" panose="02040503050406030204" pitchFamily="18" charset="0"/>
                                </a:rPr>
                                <m:t>𝐶</m:t>
                              </m:r>
                            </m:e>
                            <m:sub>
                              <m:r>
                                <a:rPr lang="ro-RO" i="0">
                                  <a:latin typeface="Cambria Math" panose="02040503050406030204" pitchFamily="18" charset="0"/>
                                </a:rPr>
                                <m:t>1</m:t>
                              </m:r>
                            </m:sub>
                          </m:sSub>
                          <m:r>
                            <a:rPr lang="ro-RO" i="1">
                              <a:latin typeface="Cambria Math" panose="02040503050406030204" pitchFamily="18" charset="0"/>
                            </a:rPr>
                            <m:t>𝑠</m:t>
                          </m:r>
                        </m:num>
                        <m:den>
                          <m:sSub>
                            <m:sSubPr>
                              <m:ctrlPr>
                                <a:rPr lang="ro-RO" i="1">
                                  <a:latin typeface="Cambria Math" panose="02040503050406030204" pitchFamily="18" charset="0"/>
                                </a:rPr>
                              </m:ctrlPr>
                            </m:sSubPr>
                            <m:e>
                              <m:r>
                                <a:rPr lang="ro-RO" i="1">
                                  <a:latin typeface="Cambria Math" panose="02040503050406030204" pitchFamily="18" charset="0"/>
                                </a:rPr>
                                <m:t>𝑅</m:t>
                              </m:r>
                            </m:e>
                            <m:sub>
                              <m:r>
                                <a:rPr lang="ro-RO" i="0">
                                  <a:latin typeface="Cambria Math" panose="02040503050406030204" pitchFamily="18" charset="0"/>
                                </a:rPr>
                                <m:t>1</m:t>
                              </m:r>
                            </m:sub>
                          </m:sSub>
                          <m:sSub>
                            <m:sSubPr>
                              <m:ctrlPr>
                                <a:rPr lang="ro-RO" i="1">
                                  <a:latin typeface="Cambria Math" panose="02040503050406030204" pitchFamily="18" charset="0"/>
                                </a:rPr>
                              </m:ctrlPr>
                            </m:sSubPr>
                            <m:e>
                              <m:r>
                                <a:rPr lang="ro-RO" i="1">
                                  <a:latin typeface="Cambria Math" panose="02040503050406030204" pitchFamily="18" charset="0"/>
                                </a:rPr>
                                <m:t>𝐶</m:t>
                              </m:r>
                            </m:e>
                            <m:sub>
                              <m:r>
                                <a:rPr lang="ro-RO" i="0">
                                  <a:latin typeface="Cambria Math" panose="02040503050406030204" pitchFamily="18" charset="0"/>
                                </a:rPr>
                                <m:t>1</m:t>
                              </m:r>
                            </m:sub>
                          </m:sSub>
                          <m:r>
                            <a:rPr lang="ro-RO" i="1">
                              <a:latin typeface="Cambria Math" panose="02040503050406030204" pitchFamily="18" charset="0"/>
                            </a:rPr>
                            <m:t>𝑠</m:t>
                          </m:r>
                          <m:r>
                            <a:rPr lang="ro-RO" i="0">
                              <a:latin typeface="Cambria Math" panose="02040503050406030204" pitchFamily="18" charset="0"/>
                            </a:rPr>
                            <m:t>+1</m:t>
                          </m:r>
                        </m:den>
                      </m:f>
                      <m:f>
                        <m:fPr>
                          <m:ctrlPr>
                            <a:rPr lang="ro-RO" i="1">
                              <a:latin typeface="Cambria Math" panose="02040503050406030204" pitchFamily="18" charset="0"/>
                            </a:rPr>
                          </m:ctrlPr>
                        </m:fPr>
                        <m:num>
                          <m:r>
                            <a:rPr lang="ro-RO" i="0">
                              <a:latin typeface="Cambria Math" panose="02040503050406030204" pitchFamily="18" charset="0"/>
                            </a:rPr>
                            <m:t>1</m:t>
                          </m:r>
                        </m:num>
                        <m:den>
                          <m:sSub>
                            <m:sSubPr>
                              <m:ctrlPr>
                                <a:rPr lang="ro-RO" i="1">
                                  <a:latin typeface="Cambria Math" panose="02040503050406030204" pitchFamily="18" charset="0"/>
                                </a:rPr>
                              </m:ctrlPr>
                            </m:sSubPr>
                            <m:e>
                              <m:r>
                                <a:rPr lang="ro-RO" i="1">
                                  <a:latin typeface="Cambria Math" panose="02040503050406030204" pitchFamily="18" charset="0"/>
                                </a:rPr>
                                <m:t>𝑅</m:t>
                              </m:r>
                            </m:e>
                            <m:sub>
                              <m:r>
                                <a:rPr lang="ro-RO" i="0">
                                  <a:latin typeface="Cambria Math" panose="02040503050406030204" pitchFamily="18" charset="0"/>
                                </a:rPr>
                                <m:t>2</m:t>
                              </m:r>
                            </m:sub>
                          </m:sSub>
                          <m:sSub>
                            <m:sSubPr>
                              <m:ctrlPr>
                                <a:rPr lang="ro-RO" i="1">
                                  <a:latin typeface="Cambria Math" panose="02040503050406030204" pitchFamily="18" charset="0"/>
                                </a:rPr>
                              </m:ctrlPr>
                            </m:sSubPr>
                            <m:e>
                              <m:r>
                                <a:rPr lang="ro-RO" i="1">
                                  <a:latin typeface="Cambria Math" panose="02040503050406030204" pitchFamily="18" charset="0"/>
                                </a:rPr>
                                <m:t>𝐶</m:t>
                              </m:r>
                            </m:e>
                            <m:sub>
                              <m:r>
                                <a:rPr lang="ro-RO" i="0">
                                  <a:latin typeface="Cambria Math" panose="02040503050406030204" pitchFamily="18" charset="0"/>
                                </a:rPr>
                                <m:t>2</m:t>
                              </m:r>
                            </m:sub>
                          </m:sSub>
                          <m:r>
                            <a:rPr lang="ro-RO" i="1">
                              <a:latin typeface="Cambria Math" panose="02040503050406030204" pitchFamily="18" charset="0"/>
                            </a:rPr>
                            <m:t>𝑠</m:t>
                          </m:r>
                          <m:r>
                            <a:rPr lang="ro-RO" i="0">
                              <a:latin typeface="Cambria Math" panose="02040503050406030204" pitchFamily="18" charset="0"/>
                            </a:rPr>
                            <m:t>+1</m:t>
                          </m:r>
                        </m:den>
                      </m:f>
                    </m:oMath>
                  </m:oMathPara>
                </a14:m>
                <a:endParaRPr lang="ro-RO"/>
              </a:p>
            </p:txBody>
          </p:sp>
        </mc:Choice>
        <mc:Fallback xmlns="">
          <p:sp>
            <p:nvSpPr>
              <p:cNvPr id="11" name="Rectangle 10">
                <a:extLst>
                  <a:ext uri="{FF2B5EF4-FFF2-40B4-BE49-F238E27FC236}">
                    <a16:creationId xmlns:a16="http://schemas.microsoft.com/office/drawing/2014/main" id="{4A774092-C1DE-4EBD-A14A-F6E66B03E1F5}"/>
                  </a:ext>
                </a:extLst>
              </p:cNvPr>
              <p:cNvSpPr>
                <a:spLocks noRot="1" noChangeAspect="1" noMove="1" noResize="1" noEditPoints="1" noAdjustHandles="1" noChangeArrowheads="1" noChangeShapeType="1" noTextEdit="1"/>
              </p:cNvSpPr>
              <p:nvPr/>
            </p:nvSpPr>
            <p:spPr>
              <a:xfrm>
                <a:off x="7741879" y="2449180"/>
                <a:ext cx="3543662" cy="658065"/>
              </a:xfrm>
              <a:prstGeom prst="rect">
                <a:avLst/>
              </a:prstGeom>
              <a:blipFill>
                <a:blip r:embed="rId4"/>
                <a:stretch>
                  <a:fillRect/>
                </a:stretch>
              </a:blipFill>
            </p:spPr>
            <p:txBody>
              <a:bodyPr/>
              <a:lstStyle/>
              <a:p>
                <a:r>
                  <a:rPr lang="ro-RO">
                    <a:noFill/>
                  </a:rPr>
                  <a:t> </a:t>
                </a:r>
              </a:p>
            </p:txBody>
          </p:sp>
        </mc:Fallback>
      </mc:AlternateContent>
      <p:sp>
        <p:nvSpPr>
          <p:cNvPr id="12" name="Rectangle 11">
            <a:extLst>
              <a:ext uri="{FF2B5EF4-FFF2-40B4-BE49-F238E27FC236}">
                <a16:creationId xmlns:a16="http://schemas.microsoft.com/office/drawing/2014/main" id="{6E80AD56-4B99-450E-BEE1-2671CFFEB92A}"/>
              </a:ext>
            </a:extLst>
          </p:cNvPr>
          <p:cNvSpPr/>
          <p:nvPr/>
        </p:nvSpPr>
        <p:spPr>
          <a:xfrm>
            <a:off x="7741879" y="3255939"/>
            <a:ext cx="4271673" cy="646331"/>
          </a:xfrm>
          <a:prstGeom prst="rect">
            <a:avLst/>
          </a:prstGeom>
        </p:spPr>
        <p:txBody>
          <a:bodyPr wrap="square">
            <a:spAutoFit/>
          </a:bodyPr>
          <a:lstStyle/>
          <a:p>
            <a:r>
              <a:rPr lang="en-US">
                <a:latin typeface="Times New Roman" panose="02020603050405020304" pitchFamily="18" charset="0"/>
                <a:ea typeface="Calibri" panose="020F0502020204030204" pitchFamily="34" charset="0"/>
              </a:rPr>
              <a:t>indicând un zero în origine și doi poli reali la −1/</a:t>
            </a:r>
            <a:r>
              <a:rPr lang="en-US" i="1">
                <a:latin typeface="Times New Roman" panose="02020603050405020304" pitchFamily="18" charset="0"/>
                <a:ea typeface="Calibri" panose="020F0502020204030204" pitchFamily="34" charset="0"/>
              </a:rPr>
              <a:t>R</a:t>
            </a:r>
            <a:r>
              <a:rPr lang="en-US" baseline="-25000">
                <a:latin typeface="Times New Roman" panose="02020603050405020304" pitchFamily="18" charset="0"/>
                <a:ea typeface="Calibri" panose="020F0502020204030204" pitchFamily="34" charset="0"/>
              </a:rPr>
              <a:t>1</a:t>
            </a:r>
            <a:r>
              <a:rPr lang="en-US" i="1">
                <a:latin typeface="Times New Roman" panose="02020603050405020304" pitchFamily="18" charset="0"/>
                <a:ea typeface="Calibri" panose="020F0502020204030204" pitchFamily="34" charset="0"/>
              </a:rPr>
              <a:t>C</a:t>
            </a:r>
            <a:r>
              <a:rPr lang="en-US" baseline="-25000">
                <a:latin typeface="Times New Roman" panose="02020603050405020304" pitchFamily="18" charset="0"/>
                <a:ea typeface="Calibri" panose="020F0502020204030204" pitchFamily="34" charset="0"/>
              </a:rPr>
              <a:t>1</a:t>
            </a:r>
            <a:r>
              <a:rPr lang="en-US">
                <a:latin typeface="Times New Roman" panose="02020603050405020304" pitchFamily="18" charset="0"/>
                <a:ea typeface="Calibri" panose="020F0502020204030204" pitchFamily="34" charset="0"/>
              </a:rPr>
              <a:t> și −1/</a:t>
            </a:r>
            <a:r>
              <a:rPr lang="en-US" i="1">
                <a:latin typeface="Times New Roman" panose="02020603050405020304" pitchFamily="18" charset="0"/>
                <a:ea typeface="Calibri" panose="020F0502020204030204" pitchFamily="34" charset="0"/>
              </a:rPr>
              <a:t>R</a:t>
            </a:r>
            <a:r>
              <a:rPr lang="en-US" baseline="-25000">
                <a:latin typeface="Times New Roman" panose="02020603050405020304" pitchFamily="18" charset="0"/>
                <a:ea typeface="Calibri" panose="020F0502020204030204" pitchFamily="34" charset="0"/>
              </a:rPr>
              <a:t>2</a:t>
            </a:r>
            <a:r>
              <a:rPr lang="en-US" i="1">
                <a:latin typeface="Times New Roman" panose="02020603050405020304" pitchFamily="18" charset="0"/>
                <a:ea typeface="Calibri" panose="020F0502020204030204" pitchFamily="34" charset="0"/>
              </a:rPr>
              <a:t>C</a:t>
            </a:r>
            <a:r>
              <a:rPr lang="en-US" baseline="-25000">
                <a:latin typeface="Times New Roman" panose="02020603050405020304" pitchFamily="18" charset="0"/>
                <a:ea typeface="Calibri" panose="020F0502020204030204" pitchFamily="34" charset="0"/>
              </a:rPr>
              <a:t>2</a:t>
            </a:r>
            <a:endParaRPr lang="ro-RO"/>
          </a:p>
        </p:txBody>
      </p:sp>
      <mc:AlternateContent xmlns:mc="http://schemas.openxmlformats.org/markup-compatibility/2006" xmlns:a14="http://schemas.microsoft.com/office/drawing/2010/main">
        <mc:Choice Requires="a14">
          <p:sp>
            <p:nvSpPr>
              <p:cNvPr id="13" name="Rectangle 12">
                <a:extLst>
                  <a:ext uri="{FF2B5EF4-FFF2-40B4-BE49-F238E27FC236}">
                    <a16:creationId xmlns:a16="http://schemas.microsoft.com/office/drawing/2014/main" id="{51BA1CE7-2443-42BE-8B7B-7E905A053EA0}"/>
                  </a:ext>
                </a:extLst>
              </p:cNvPr>
              <p:cNvSpPr/>
              <p:nvPr/>
            </p:nvSpPr>
            <p:spPr>
              <a:xfrm>
                <a:off x="7741879" y="3932319"/>
                <a:ext cx="3997761" cy="67633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ro-RO" i="1">
                          <a:latin typeface="Cambria Math" panose="02040503050406030204" pitchFamily="18" charset="0"/>
                        </a:rPr>
                        <m:t>𝐻</m:t>
                      </m:r>
                      <m:d>
                        <m:dPr>
                          <m:ctrlPr>
                            <a:rPr lang="ro-RO" i="1">
                              <a:latin typeface="Cambria Math" panose="02040503050406030204" pitchFamily="18" charset="0"/>
                            </a:rPr>
                          </m:ctrlPr>
                        </m:dPr>
                        <m:e>
                          <m:r>
                            <a:rPr lang="ro-RO" i="1">
                              <a:latin typeface="Cambria Math" panose="02040503050406030204" pitchFamily="18" charset="0"/>
                            </a:rPr>
                            <m:t>𝑗</m:t>
                          </m:r>
                          <m:r>
                            <a:rPr lang="ro-RO" i="1">
                              <a:latin typeface="Cambria Math" panose="02040503050406030204" pitchFamily="18" charset="0"/>
                            </a:rPr>
                            <m:t>𝜔</m:t>
                          </m:r>
                        </m:e>
                      </m:d>
                      <m:r>
                        <a:rPr lang="ro-RO" i="0">
                          <a:latin typeface="Cambria Math" panose="02040503050406030204" pitchFamily="18" charset="0"/>
                        </a:rPr>
                        <m:t>=</m:t>
                      </m:r>
                      <m:sSub>
                        <m:sSubPr>
                          <m:ctrlPr>
                            <a:rPr lang="ro-RO" i="1">
                              <a:latin typeface="Cambria Math" panose="02040503050406030204" pitchFamily="18" charset="0"/>
                            </a:rPr>
                          </m:ctrlPr>
                        </m:sSubPr>
                        <m:e>
                          <m:r>
                            <a:rPr lang="ro-RO" i="1">
                              <a:latin typeface="Cambria Math" panose="02040503050406030204" pitchFamily="18" charset="0"/>
                            </a:rPr>
                            <m:t>𝐻</m:t>
                          </m:r>
                        </m:e>
                        <m:sub>
                          <m:r>
                            <a:rPr lang="ro-RO" i="0">
                              <a:latin typeface="Cambria Math" panose="02040503050406030204" pitchFamily="18" charset="0"/>
                            </a:rPr>
                            <m:t>0</m:t>
                          </m:r>
                        </m:sub>
                      </m:sSub>
                      <m:f>
                        <m:fPr>
                          <m:ctrlPr>
                            <a:rPr lang="ro-RO" i="1">
                              <a:latin typeface="Cambria Math" panose="02040503050406030204" pitchFamily="18" charset="0"/>
                            </a:rPr>
                          </m:ctrlPr>
                        </m:fPr>
                        <m:num>
                          <m:f>
                            <m:fPr>
                              <m:type m:val="lin"/>
                              <m:ctrlPr>
                                <a:rPr lang="ro-RO" i="1">
                                  <a:latin typeface="Cambria Math" panose="02040503050406030204" pitchFamily="18" charset="0"/>
                                </a:rPr>
                              </m:ctrlPr>
                            </m:fPr>
                            <m:num>
                              <m:r>
                                <a:rPr lang="ro-RO" i="1">
                                  <a:latin typeface="Cambria Math" panose="02040503050406030204" pitchFamily="18" charset="0"/>
                                </a:rPr>
                                <m:t>𝑗</m:t>
                              </m:r>
                              <m:r>
                                <a:rPr lang="ro-RO" i="1">
                                  <a:latin typeface="Cambria Math" panose="02040503050406030204" pitchFamily="18" charset="0"/>
                                </a:rPr>
                                <m:t>𝜔</m:t>
                              </m:r>
                            </m:num>
                            <m:den>
                              <m:sSub>
                                <m:sSubPr>
                                  <m:ctrlPr>
                                    <a:rPr lang="ro-RO" i="1">
                                      <a:latin typeface="Cambria Math" panose="02040503050406030204" pitchFamily="18" charset="0"/>
                                    </a:rPr>
                                  </m:ctrlPr>
                                </m:sSubPr>
                                <m:e>
                                  <m:r>
                                    <a:rPr lang="ro-RO" i="1">
                                      <a:latin typeface="Cambria Math" panose="02040503050406030204" pitchFamily="18" charset="0"/>
                                    </a:rPr>
                                    <m:t>𝜔</m:t>
                                  </m:r>
                                </m:e>
                                <m:sub>
                                  <m:r>
                                    <a:rPr lang="ro-RO" i="1">
                                      <a:latin typeface="Cambria Math" panose="02040503050406030204" pitchFamily="18" charset="0"/>
                                    </a:rPr>
                                    <m:t>𝐿</m:t>
                                  </m:r>
                                </m:sub>
                              </m:sSub>
                            </m:den>
                          </m:f>
                        </m:num>
                        <m:den>
                          <m:d>
                            <m:dPr>
                              <m:ctrlPr>
                                <a:rPr lang="ro-RO" i="1">
                                  <a:latin typeface="Cambria Math" panose="02040503050406030204" pitchFamily="18" charset="0"/>
                                </a:rPr>
                              </m:ctrlPr>
                            </m:dPr>
                            <m:e>
                              <m:r>
                                <a:rPr lang="ro-RO" i="0">
                                  <a:latin typeface="Cambria Math" panose="02040503050406030204" pitchFamily="18" charset="0"/>
                                </a:rPr>
                                <m:t>1+</m:t>
                              </m:r>
                              <m:f>
                                <m:fPr>
                                  <m:type m:val="lin"/>
                                  <m:ctrlPr>
                                    <a:rPr lang="ro-RO" i="1">
                                      <a:latin typeface="Cambria Math" panose="02040503050406030204" pitchFamily="18" charset="0"/>
                                    </a:rPr>
                                  </m:ctrlPr>
                                </m:fPr>
                                <m:num>
                                  <m:r>
                                    <a:rPr lang="ro-RO" i="1">
                                      <a:latin typeface="Cambria Math" panose="02040503050406030204" pitchFamily="18" charset="0"/>
                                    </a:rPr>
                                    <m:t>𝑗</m:t>
                                  </m:r>
                                  <m:r>
                                    <a:rPr lang="ro-RO" i="1">
                                      <a:latin typeface="Cambria Math" panose="02040503050406030204" pitchFamily="18" charset="0"/>
                                    </a:rPr>
                                    <m:t>𝜔</m:t>
                                  </m:r>
                                </m:num>
                                <m:den>
                                  <m:sSub>
                                    <m:sSubPr>
                                      <m:ctrlPr>
                                        <a:rPr lang="ro-RO" i="1">
                                          <a:latin typeface="Cambria Math" panose="02040503050406030204" pitchFamily="18" charset="0"/>
                                        </a:rPr>
                                      </m:ctrlPr>
                                    </m:sSubPr>
                                    <m:e>
                                      <m:r>
                                        <a:rPr lang="ro-RO" i="1">
                                          <a:latin typeface="Cambria Math" panose="02040503050406030204" pitchFamily="18" charset="0"/>
                                        </a:rPr>
                                        <m:t>𝜔</m:t>
                                      </m:r>
                                    </m:e>
                                    <m:sub>
                                      <m:r>
                                        <a:rPr lang="ro-RO" i="1">
                                          <a:latin typeface="Cambria Math" panose="02040503050406030204" pitchFamily="18" charset="0"/>
                                        </a:rPr>
                                        <m:t>𝐿</m:t>
                                      </m:r>
                                    </m:sub>
                                  </m:sSub>
                                </m:den>
                              </m:f>
                            </m:e>
                          </m:d>
                          <m:d>
                            <m:dPr>
                              <m:ctrlPr>
                                <a:rPr lang="ro-RO" i="1">
                                  <a:latin typeface="Cambria Math" panose="02040503050406030204" pitchFamily="18" charset="0"/>
                                </a:rPr>
                              </m:ctrlPr>
                            </m:dPr>
                            <m:e>
                              <m:r>
                                <a:rPr lang="ro-RO" i="0">
                                  <a:latin typeface="Cambria Math" panose="02040503050406030204" pitchFamily="18" charset="0"/>
                                </a:rPr>
                                <m:t>1+</m:t>
                              </m:r>
                              <m:f>
                                <m:fPr>
                                  <m:type m:val="lin"/>
                                  <m:ctrlPr>
                                    <a:rPr lang="ro-RO" i="1">
                                      <a:latin typeface="Cambria Math" panose="02040503050406030204" pitchFamily="18" charset="0"/>
                                    </a:rPr>
                                  </m:ctrlPr>
                                </m:fPr>
                                <m:num>
                                  <m:r>
                                    <a:rPr lang="ro-RO" i="1">
                                      <a:latin typeface="Cambria Math" panose="02040503050406030204" pitchFamily="18" charset="0"/>
                                    </a:rPr>
                                    <m:t>𝑗</m:t>
                                  </m:r>
                                  <m:r>
                                    <a:rPr lang="ro-RO" i="1">
                                      <a:latin typeface="Cambria Math" panose="02040503050406030204" pitchFamily="18" charset="0"/>
                                    </a:rPr>
                                    <m:t>𝜔</m:t>
                                  </m:r>
                                </m:num>
                                <m:den>
                                  <m:sSub>
                                    <m:sSubPr>
                                      <m:ctrlPr>
                                        <a:rPr lang="ro-RO" i="1">
                                          <a:latin typeface="Cambria Math" panose="02040503050406030204" pitchFamily="18" charset="0"/>
                                        </a:rPr>
                                      </m:ctrlPr>
                                    </m:sSubPr>
                                    <m:e>
                                      <m:r>
                                        <a:rPr lang="ro-RO" i="1">
                                          <a:latin typeface="Cambria Math" panose="02040503050406030204" pitchFamily="18" charset="0"/>
                                        </a:rPr>
                                        <m:t>𝜔</m:t>
                                      </m:r>
                                    </m:e>
                                    <m:sub>
                                      <m:r>
                                        <a:rPr lang="ro-RO" i="1">
                                          <a:latin typeface="Cambria Math" panose="02040503050406030204" pitchFamily="18" charset="0"/>
                                        </a:rPr>
                                        <m:t>𝐻</m:t>
                                      </m:r>
                                    </m:sub>
                                  </m:sSub>
                                </m:den>
                              </m:f>
                            </m:e>
                          </m:d>
                        </m:den>
                      </m:f>
                    </m:oMath>
                  </m:oMathPara>
                </a14:m>
                <a:endParaRPr lang="ro-RO"/>
              </a:p>
            </p:txBody>
          </p:sp>
        </mc:Choice>
        <mc:Fallback xmlns="">
          <p:sp>
            <p:nvSpPr>
              <p:cNvPr id="13" name="Rectangle 12">
                <a:extLst>
                  <a:ext uri="{FF2B5EF4-FFF2-40B4-BE49-F238E27FC236}">
                    <a16:creationId xmlns:a16="http://schemas.microsoft.com/office/drawing/2014/main" id="{51BA1CE7-2443-42BE-8B7B-7E905A053EA0}"/>
                  </a:ext>
                </a:extLst>
              </p:cNvPr>
              <p:cNvSpPr>
                <a:spLocks noRot="1" noChangeAspect="1" noMove="1" noResize="1" noEditPoints="1" noAdjustHandles="1" noChangeArrowheads="1" noChangeShapeType="1" noTextEdit="1"/>
              </p:cNvSpPr>
              <p:nvPr/>
            </p:nvSpPr>
            <p:spPr>
              <a:xfrm>
                <a:off x="7741879" y="3932319"/>
                <a:ext cx="3997761" cy="676339"/>
              </a:xfrm>
              <a:prstGeom prst="rect">
                <a:avLst/>
              </a:prstGeom>
              <a:blipFill>
                <a:blip r:embed="rId5"/>
                <a:stretch>
                  <a:fillRect/>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4" name="Rectangle 13">
                <a:extLst>
                  <a:ext uri="{FF2B5EF4-FFF2-40B4-BE49-F238E27FC236}">
                    <a16:creationId xmlns:a16="http://schemas.microsoft.com/office/drawing/2014/main" id="{40ED4FBD-62FC-45D7-8926-03346D12664D}"/>
                  </a:ext>
                </a:extLst>
              </p:cNvPr>
              <p:cNvSpPr/>
              <p:nvPr/>
            </p:nvSpPr>
            <p:spPr>
              <a:xfrm>
                <a:off x="7741879" y="4824438"/>
                <a:ext cx="3778406" cy="65806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ro-RO" i="1">
                              <a:latin typeface="Cambria Math" panose="02040503050406030204" pitchFamily="18" charset="0"/>
                            </a:rPr>
                          </m:ctrlPr>
                        </m:sSubPr>
                        <m:e>
                          <m:r>
                            <a:rPr lang="ro-RO" i="1">
                              <a:latin typeface="Cambria Math" panose="02040503050406030204" pitchFamily="18" charset="0"/>
                            </a:rPr>
                            <m:t>𝐻</m:t>
                          </m:r>
                        </m:e>
                        <m:sub>
                          <m:r>
                            <a:rPr lang="ro-RO" i="0">
                              <a:latin typeface="Cambria Math" panose="02040503050406030204" pitchFamily="18" charset="0"/>
                            </a:rPr>
                            <m:t>0</m:t>
                          </m:r>
                        </m:sub>
                      </m:sSub>
                      <m:r>
                        <a:rPr lang="ro-RO" i="0">
                          <a:latin typeface="Cambria Math" panose="02040503050406030204" pitchFamily="18" charset="0"/>
                        </a:rPr>
                        <m:t>=−</m:t>
                      </m:r>
                      <m:f>
                        <m:fPr>
                          <m:ctrlPr>
                            <a:rPr lang="ro-RO" i="1">
                              <a:latin typeface="Cambria Math" panose="02040503050406030204" pitchFamily="18" charset="0"/>
                            </a:rPr>
                          </m:ctrlPr>
                        </m:fPr>
                        <m:num>
                          <m:sSub>
                            <m:sSubPr>
                              <m:ctrlPr>
                                <a:rPr lang="ro-RO" i="1">
                                  <a:latin typeface="Cambria Math" panose="02040503050406030204" pitchFamily="18" charset="0"/>
                                </a:rPr>
                              </m:ctrlPr>
                            </m:sSubPr>
                            <m:e>
                              <m:r>
                                <a:rPr lang="ro-RO" i="1">
                                  <a:latin typeface="Cambria Math" panose="02040503050406030204" pitchFamily="18" charset="0"/>
                                </a:rPr>
                                <m:t>𝑅</m:t>
                              </m:r>
                            </m:e>
                            <m:sub>
                              <m:r>
                                <a:rPr lang="ro-RO" i="0">
                                  <a:latin typeface="Cambria Math" panose="02040503050406030204" pitchFamily="18" charset="0"/>
                                </a:rPr>
                                <m:t>2</m:t>
                              </m:r>
                            </m:sub>
                          </m:sSub>
                        </m:num>
                        <m:den>
                          <m:sSub>
                            <m:sSubPr>
                              <m:ctrlPr>
                                <a:rPr lang="ro-RO" i="1">
                                  <a:latin typeface="Cambria Math" panose="02040503050406030204" pitchFamily="18" charset="0"/>
                                </a:rPr>
                              </m:ctrlPr>
                            </m:sSubPr>
                            <m:e>
                              <m:r>
                                <a:rPr lang="ro-RO" i="1">
                                  <a:latin typeface="Cambria Math" panose="02040503050406030204" pitchFamily="18" charset="0"/>
                                </a:rPr>
                                <m:t>𝑅</m:t>
                              </m:r>
                            </m:e>
                            <m:sub>
                              <m:r>
                                <a:rPr lang="ro-RO" i="0">
                                  <a:latin typeface="Cambria Math" panose="02040503050406030204" pitchFamily="18" charset="0"/>
                                </a:rPr>
                                <m:t>1</m:t>
                              </m:r>
                            </m:sub>
                          </m:sSub>
                        </m:den>
                      </m:f>
                      <m:r>
                        <a:rPr lang="ro-RO" i="0">
                          <a:latin typeface="Cambria Math" panose="02040503050406030204" pitchFamily="18" charset="0"/>
                        </a:rPr>
                        <m:t>; </m:t>
                      </m:r>
                      <m:sSub>
                        <m:sSubPr>
                          <m:ctrlPr>
                            <a:rPr lang="ro-RO" i="1">
                              <a:latin typeface="Cambria Math" panose="02040503050406030204" pitchFamily="18" charset="0"/>
                            </a:rPr>
                          </m:ctrlPr>
                        </m:sSubPr>
                        <m:e>
                          <m:r>
                            <a:rPr lang="ro-RO" i="1">
                              <a:latin typeface="Cambria Math" panose="02040503050406030204" pitchFamily="18" charset="0"/>
                            </a:rPr>
                            <m:t>𝜔</m:t>
                          </m:r>
                        </m:e>
                        <m:sub>
                          <m:r>
                            <a:rPr lang="ro-RO" i="1">
                              <a:latin typeface="Cambria Math" panose="02040503050406030204" pitchFamily="18" charset="0"/>
                            </a:rPr>
                            <m:t>𝐿</m:t>
                          </m:r>
                        </m:sub>
                      </m:sSub>
                      <m:r>
                        <a:rPr lang="ro-RO" i="0">
                          <a:latin typeface="Cambria Math" panose="02040503050406030204" pitchFamily="18" charset="0"/>
                        </a:rPr>
                        <m:t>=</m:t>
                      </m:r>
                      <m:f>
                        <m:fPr>
                          <m:ctrlPr>
                            <a:rPr lang="ro-RO" i="1">
                              <a:latin typeface="Cambria Math" panose="02040503050406030204" pitchFamily="18" charset="0"/>
                            </a:rPr>
                          </m:ctrlPr>
                        </m:fPr>
                        <m:num>
                          <m:r>
                            <a:rPr lang="ro-RO" i="0">
                              <a:latin typeface="Cambria Math" panose="02040503050406030204" pitchFamily="18" charset="0"/>
                            </a:rPr>
                            <m:t>1</m:t>
                          </m:r>
                        </m:num>
                        <m:den>
                          <m:sSub>
                            <m:sSubPr>
                              <m:ctrlPr>
                                <a:rPr lang="ro-RO" i="1">
                                  <a:latin typeface="Cambria Math" panose="02040503050406030204" pitchFamily="18" charset="0"/>
                                </a:rPr>
                              </m:ctrlPr>
                            </m:sSubPr>
                            <m:e>
                              <m:r>
                                <a:rPr lang="ro-RO" i="1">
                                  <a:latin typeface="Cambria Math" panose="02040503050406030204" pitchFamily="18" charset="0"/>
                                </a:rPr>
                                <m:t>𝑅</m:t>
                              </m:r>
                            </m:e>
                            <m:sub>
                              <m:r>
                                <a:rPr lang="ro-RO" i="0">
                                  <a:latin typeface="Cambria Math" panose="02040503050406030204" pitchFamily="18" charset="0"/>
                                </a:rPr>
                                <m:t>1</m:t>
                              </m:r>
                            </m:sub>
                          </m:sSub>
                          <m:sSub>
                            <m:sSubPr>
                              <m:ctrlPr>
                                <a:rPr lang="ro-RO" i="1">
                                  <a:latin typeface="Cambria Math" panose="02040503050406030204" pitchFamily="18" charset="0"/>
                                </a:rPr>
                              </m:ctrlPr>
                            </m:sSubPr>
                            <m:e>
                              <m:r>
                                <a:rPr lang="ro-RO" i="1">
                                  <a:latin typeface="Cambria Math" panose="02040503050406030204" pitchFamily="18" charset="0"/>
                                </a:rPr>
                                <m:t>𝐶</m:t>
                              </m:r>
                            </m:e>
                            <m:sub>
                              <m:r>
                                <a:rPr lang="ro-RO" i="0">
                                  <a:latin typeface="Cambria Math" panose="02040503050406030204" pitchFamily="18" charset="0"/>
                                </a:rPr>
                                <m:t>1</m:t>
                              </m:r>
                            </m:sub>
                          </m:sSub>
                        </m:den>
                      </m:f>
                      <m:r>
                        <a:rPr lang="ro-RO" i="0">
                          <a:latin typeface="Cambria Math" panose="02040503050406030204" pitchFamily="18" charset="0"/>
                        </a:rPr>
                        <m:t>; </m:t>
                      </m:r>
                      <m:sSub>
                        <m:sSubPr>
                          <m:ctrlPr>
                            <a:rPr lang="ro-RO" i="1">
                              <a:latin typeface="Cambria Math" panose="02040503050406030204" pitchFamily="18" charset="0"/>
                            </a:rPr>
                          </m:ctrlPr>
                        </m:sSubPr>
                        <m:e>
                          <m:r>
                            <a:rPr lang="ro-RO" i="1">
                              <a:latin typeface="Cambria Math" panose="02040503050406030204" pitchFamily="18" charset="0"/>
                            </a:rPr>
                            <m:t>𝜔</m:t>
                          </m:r>
                        </m:e>
                        <m:sub>
                          <m:r>
                            <a:rPr lang="ro-RO" i="1">
                              <a:latin typeface="Cambria Math" panose="02040503050406030204" pitchFamily="18" charset="0"/>
                            </a:rPr>
                            <m:t>𝐻</m:t>
                          </m:r>
                        </m:sub>
                      </m:sSub>
                      <m:r>
                        <a:rPr lang="ro-RO" i="0">
                          <a:latin typeface="Cambria Math" panose="02040503050406030204" pitchFamily="18" charset="0"/>
                        </a:rPr>
                        <m:t>=</m:t>
                      </m:r>
                      <m:f>
                        <m:fPr>
                          <m:ctrlPr>
                            <a:rPr lang="ro-RO" i="1">
                              <a:latin typeface="Cambria Math" panose="02040503050406030204" pitchFamily="18" charset="0"/>
                            </a:rPr>
                          </m:ctrlPr>
                        </m:fPr>
                        <m:num>
                          <m:r>
                            <a:rPr lang="ro-RO" i="0">
                              <a:latin typeface="Cambria Math" panose="02040503050406030204" pitchFamily="18" charset="0"/>
                            </a:rPr>
                            <m:t>1</m:t>
                          </m:r>
                        </m:num>
                        <m:den>
                          <m:sSub>
                            <m:sSubPr>
                              <m:ctrlPr>
                                <a:rPr lang="ro-RO" i="1">
                                  <a:latin typeface="Cambria Math" panose="02040503050406030204" pitchFamily="18" charset="0"/>
                                </a:rPr>
                              </m:ctrlPr>
                            </m:sSubPr>
                            <m:e>
                              <m:r>
                                <a:rPr lang="ro-RO" i="1">
                                  <a:latin typeface="Cambria Math" panose="02040503050406030204" pitchFamily="18" charset="0"/>
                                </a:rPr>
                                <m:t>𝑅</m:t>
                              </m:r>
                            </m:e>
                            <m:sub>
                              <m:r>
                                <a:rPr lang="ro-RO" i="0">
                                  <a:latin typeface="Cambria Math" panose="02040503050406030204" pitchFamily="18" charset="0"/>
                                </a:rPr>
                                <m:t>2</m:t>
                              </m:r>
                            </m:sub>
                          </m:sSub>
                          <m:sSub>
                            <m:sSubPr>
                              <m:ctrlPr>
                                <a:rPr lang="ro-RO" i="1">
                                  <a:latin typeface="Cambria Math" panose="02040503050406030204" pitchFamily="18" charset="0"/>
                                </a:rPr>
                              </m:ctrlPr>
                            </m:sSubPr>
                            <m:e>
                              <m:r>
                                <a:rPr lang="ro-RO" i="1">
                                  <a:latin typeface="Cambria Math" panose="02040503050406030204" pitchFamily="18" charset="0"/>
                                </a:rPr>
                                <m:t>𝐶</m:t>
                              </m:r>
                            </m:e>
                            <m:sub>
                              <m:r>
                                <a:rPr lang="ro-RO" i="0">
                                  <a:latin typeface="Cambria Math" panose="02040503050406030204" pitchFamily="18" charset="0"/>
                                </a:rPr>
                                <m:t>2</m:t>
                              </m:r>
                            </m:sub>
                          </m:sSub>
                        </m:den>
                      </m:f>
                    </m:oMath>
                  </m:oMathPara>
                </a14:m>
                <a:endParaRPr lang="ro-RO"/>
              </a:p>
            </p:txBody>
          </p:sp>
        </mc:Choice>
        <mc:Fallback xmlns="">
          <p:sp>
            <p:nvSpPr>
              <p:cNvPr id="14" name="Rectangle 13">
                <a:extLst>
                  <a:ext uri="{FF2B5EF4-FFF2-40B4-BE49-F238E27FC236}">
                    <a16:creationId xmlns:a16="http://schemas.microsoft.com/office/drawing/2014/main" id="{40ED4FBD-62FC-45D7-8926-03346D12664D}"/>
                  </a:ext>
                </a:extLst>
              </p:cNvPr>
              <p:cNvSpPr>
                <a:spLocks noRot="1" noChangeAspect="1" noMove="1" noResize="1" noEditPoints="1" noAdjustHandles="1" noChangeArrowheads="1" noChangeShapeType="1" noTextEdit="1"/>
              </p:cNvSpPr>
              <p:nvPr/>
            </p:nvSpPr>
            <p:spPr>
              <a:xfrm>
                <a:off x="7741879" y="4824438"/>
                <a:ext cx="3778406" cy="658065"/>
              </a:xfrm>
              <a:prstGeom prst="rect">
                <a:avLst/>
              </a:prstGeom>
              <a:blipFill>
                <a:blip r:embed="rId6"/>
                <a:stretch>
                  <a:fillRect/>
                </a:stretch>
              </a:blipFill>
            </p:spPr>
            <p:txBody>
              <a:bodyPr/>
              <a:lstStyle/>
              <a:p>
                <a:r>
                  <a:rPr lang="ro-RO">
                    <a:noFill/>
                  </a:rPr>
                  <a:t> </a:t>
                </a:r>
              </a:p>
            </p:txBody>
          </p:sp>
        </mc:Fallback>
      </mc:AlternateContent>
      <p:sp>
        <p:nvSpPr>
          <p:cNvPr id="15" name="Rectangle 14">
            <a:extLst>
              <a:ext uri="{FF2B5EF4-FFF2-40B4-BE49-F238E27FC236}">
                <a16:creationId xmlns:a16="http://schemas.microsoft.com/office/drawing/2014/main" id="{E49C01CB-8563-4EE6-8584-E55B618DA786}"/>
              </a:ext>
            </a:extLst>
          </p:cNvPr>
          <p:cNvSpPr/>
          <p:nvPr/>
        </p:nvSpPr>
        <p:spPr>
          <a:xfrm>
            <a:off x="7741879" y="5550094"/>
            <a:ext cx="4429418" cy="369332"/>
          </a:xfrm>
          <a:prstGeom prst="rect">
            <a:avLst/>
          </a:prstGeom>
        </p:spPr>
        <p:txBody>
          <a:bodyPr wrap="none">
            <a:spAutoFit/>
          </a:bodyPr>
          <a:lstStyle/>
          <a:p>
            <a:r>
              <a:rPr lang="en-US">
                <a:latin typeface="Times New Roman" panose="02020603050405020304" pitchFamily="18" charset="0"/>
                <a:ea typeface="Calibri" panose="020F0502020204030204" pitchFamily="34" charset="0"/>
              </a:rPr>
              <a:t>unde </a:t>
            </a:r>
            <a:r>
              <a:rPr lang="en-US" i="1">
                <a:latin typeface="Times New Roman" panose="02020603050405020304" pitchFamily="18" charset="0"/>
                <a:ea typeface="Calibri" panose="020F0502020204030204" pitchFamily="34" charset="0"/>
              </a:rPr>
              <a:t>H</a:t>
            </a:r>
            <a:r>
              <a:rPr lang="en-US" baseline="-25000">
                <a:latin typeface="Times New Roman" panose="02020603050405020304" pitchFamily="18" charset="0"/>
                <a:ea typeface="Calibri" panose="020F0502020204030204" pitchFamily="34" charset="0"/>
              </a:rPr>
              <a:t>0</a:t>
            </a:r>
            <a:r>
              <a:rPr lang="en-US">
                <a:latin typeface="Times New Roman" panose="02020603050405020304" pitchFamily="18" charset="0"/>
                <a:ea typeface="Calibri" panose="020F0502020204030204" pitchFamily="34" charset="0"/>
              </a:rPr>
              <a:t> se numește câștig la frecvență medie.</a:t>
            </a:r>
            <a:endParaRPr lang="ro-RO"/>
          </a:p>
        </p:txBody>
      </p:sp>
      <p:sp>
        <p:nvSpPr>
          <p:cNvPr id="16" name="Rectangle 15">
            <a:extLst>
              <a:ext uri="{FF2B5EF4-FFF2-40B4-BE49-F238E27FC236}">
                <a16:creationId xmlns:a16="http://schemas.microsoft.com/office/drawing/2014/main" id="{8692F745-9C94-4FB9-89C6-8CCA893C94D1}"/>
              </a:ext>
            </a:extLst>
          </p:cNvPr>
          <p:cNvSpPr/>
          <p:nvPr/>
        </p:nvSpPr>
        <p:spPr>
          <a:xfrm>
            <a:off x="452360" y="5347495"/>
            <a:ext cx="6096000" cy="646331"/>
          </a:xfrm>
          <a:prstGeom prst="rect">
            <a:avLst/>
          </a:prstGeom>
        </p:spPr>
        <p:txBody>
          <a:bodyPr>
            <a:spAutoFit/>
          </a:bodyPr>
          <a:lstStyle/>
          <a:p>
            <a:r>
              <a:rPr lang="en-US">
                <a:latin typeface="Times New Roman" panose="02020603050405020304" pitchFamily="18" charset="0"/>
                <a:ea typeface="Calibri" panose="020F0502020204030204" pitchFamily="34" charset="0"/>
              </a:rPr>
              <a:t>Filtrul este util cu ω</a:t>
            </a:r>
            <a:r>
              <a:rPr lang="en-US" i="1" baseline="-25000">
                <a:latin typeface="Times New Roman" panose="02020603050405020304" pitchFamily="18" charset="0"/>
                <a:ea typeface="Calibri" panose="020F0502020204030204" pitchFamily="34" charset="0"/>
              </a:rPr>
              <a:t>L</a:t>
            </a:r>
            <a:r>
              <a:rPr lang="en-US">
                <a:latin typeface="Times New Roman" panose="02020603050405020304" pitchFamily="18" charset="0"/>
                <a:ea typeface="Calibri" panose="020F0502020204030204" pitchFamily="34" charset="0"/>
              </a:rPr>
              <a:t>&lt;&lt;ω</a:t>
            </a:r>
            <a:r>
              <a:rPr lang="en-US" i="1" baseline="-25000">
                <a:latin typeface="Times New Roman" panose="02020603050405020304" pitchFamily="18" charset="0"/>
                <a:ea typeface="Calibri" panose="020F0502020204030204" pitchFamily="34" charset="0"/>
              </a:rPr>
              <a:t>H</a:t>
            </a:r>
            <a:r>
              <a:rPr lang="en-US">
                <a:latin typeface="Times New Roman" panose="02020603050405020304" pitchFamily="18" charset="0"/>
                <a:ea typeface="Calibri" panose="020F0502020204030204" pitchFamily="34" charset="0"/>
              </a:rPr>
              <a:t>, caz în care ω</a:t>
            </a:r>
            <a:r>
              <a:rPr lang="en-US" i="1" baseline="-25000">
                <a:latin typeface="Times New Roman" panose="02020603050405020304" pitchFamily="18" charset="0"/>
                <a:ea typeface="Calibri" panose="020F0502020204030204" pitchFamily="34" charset="0"/>
              </a:rPr>
              <a:t>L</a:t>
            </a:r>
            <a:r>
              <a:rPr lang="en-US">
                <a:latin typeface="Times New Roman" panose="02020603050405020304" pitchFamily="18" charset="0"/>
                <a:ea typeface="Calibri" panose="020F0502020204030204" pitchFamily="34" charset="0"/>
              </a:rPr>
              <a:t> și ω</a:t>
            </a:r>
            <a:r>
              <a:rPr lang="en-US" i="1" baseline="-25000">
                <a:latin typeface="Times New Roman" panose="02020603050405020304" pitchFamily="18" charset="0"/>
                <a:ea typeface="Calibri" panose="020F0502020204030204" pitchFamily="34" charset="0"/>
              </a:rPr>
              <a:t>H</a:t>
            </a:r>
            <a:r>
              <a:rPr lang="en-US">
                <a:latin typeface="Times New Roman" panose="02020603050405020304" pitchFamily="18" charset="0"/>
                <a:ea typeface="Calibri" panose="020F0502020204030204" pitchFamily="34" charset="0"/>
              </a:rPr>
              <a:t> se numesc frecvenț</a:t>
            </a:r>
            <a:r>
              <a:rPr lang="ro-RO">
                <a:latin typeface="Times New Roman" panose="02020603050405020304" pitchFamily="18" charset="0"/>
                <a:ea typeface="Calibri" panose="020F0502020204030204" pitchFamily="34" charset="0"/>
              </a:rPr>
              <a:t>a</a:t>
            </a:r>
            <a:r>
              <a:rPr lang="en-US">
                <a:latin typeface="Times New Roman" panose="02020603050405020304" pitchFamily="18" charset="0"/>
                <a:ea typeface="Calibri" panose="020F0502020204030204" pitchFamily="34" charset="0"/>
              </a:rPr>
              <a:t> joasă și înaltă la -3dB</a:t>
            </a:r>
            <a:r>
              <a:rPr lang="ro-RO">
                <a:latin typeface="Times New Roman" panose="02020603050405020304" pitchFamily="18" charset="0"/>
                <a:ea typeface="Calibri" panose="020F0502020204030204" pitchFamily="34" charset="0"/>
              </a:rPr>
              <a:t>.</a:t>
            </a:r>
            <a:endParaRPr lang="ro-RO"/>
          </a:p>
        </p:txBody>
      </p:sp>
    </p:spTree>
    <p:extLst>
      <p:ext uri="{BB962C8B-B14F-4D97-AF65-F5344CB8AC3E}">
        <p14:creationId xmlns:p14="http://schemas.microsoft.com/office/powerpoint/2010/main" val="357153213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6B0EE7-4D40-416B-9AD6-EBF71F121816}"/>
              </a:ext>
            </a:extLst>
          </p:cNvPr>
          <p:cNvSpPr>
            <a:spLocks noGrp="1"/>
          </p:cNvSpPr>
          <p:nvPr>
            <p:ph type="title"/>
          </p:nvPr>
        </p:nvSpPr>
        <p:spPr/>
        <p:txBody>
          <a:bodyPr/>
          <a:lstStyle/>
          <a:p>
            <a:r>
              <a:rPr lang="ro-RO"/>
              <a:t>Filtre active</a:t>
            </a:r>
            <a:br>
              <a:rPr lang="ro-RO"/>
            </a:br>
            <a:r>
              <a:rPr lang="ro-RO"/>
              <a:t>Filtrul trece-tot</a:t>
            </a:r>
          </a:p>
        </p:txBody>
      </p:sp>
      <p:sp>
        <p:nvSpPr>
          <p:cNvPr id="3" name="Content Placeholder 2">
            <a:extLst>
              <a:ext uri="{FF2B5EF4-FFF2-40B4-BE49-F238E27FC236}">
                <a16:creationId xmlns:a16="http://schemas.microsoft.com/office/drawing/2014/main" id="{092C8F5B-1E6C-4CAB-93DD-1A947ECCA6D3}"/>
              </a:ext>
            </a:extLst>
          </p:cNvPr>
          <p:cNvSpPr>
            <a:spLocks noGrp="1"/>
          </p:cNvSpPr>
          <p:nvPr>
            <p:ph idx="1"/>
          </p:nvPr>
        </p:nvSpPr>
        <p:spPr/>
        <p:txBody>
          <a:bodyPr/>
          <a:lstStyle/>
          <a:p>
            <a:r>
              <a:rPr lang="ro-RO"/>
              <a:t>Mai este numit și </a:t>
            </a:r>
            <a:r>
              <a:rPr lang="ro-RO" b="1"/>
              <a:t>circuit de defazare</a:t>
            </a:r>
            <a:endParaRPr lang="ro-RO"/>
          </a:p>
          <a:p>
            <a:r>
              <a:rPr lang="ro-RO"/>
              <a:t>Schema și caracteristica de fază</a:t>
            </a:r>
          </a:p>
        </p:txBody>
      </p:sp>
      <p:sp>
        <p:nvSpPr>
          <p:cNvPr id="4" name="Date Placeholder 3">
            <a:extLst>
              <a:ext uri="{FF2B5EF4-FFF2-40B4-BE49-F238E27FC236}">
                <a16:creationId xmlns:a16="http://schemas.microsoft.com/office/drawing/2014/main" id="{B8012775-D7BF-4593-B7C4-3418C99C5893}"/>
              </a:ext>
            </a:extLst>
          </p:cNvPr>
          <p:cNvSpPr>
            <a:spLocks noGrp="1"/>
          </p:cNvSpPr>
          <p:nvPr>
            <p:ph type="dt" sz="half" idx="10"/>
          </p:nvPr>
        </p:nvSpPr>
        <p:spPr/>
        <p:txBody>
          <a:bodyPr/>
          <a:lstStyle/>
          <a:p>
            <a:fld id="{0D7C4F72-F443-44F3-9E4D-901146B3D74F}" type="datetime1">
              <a:rPr lang="ro-RO" smtClean="0"/>
              <a:t>29.04.2020</a:t>
            </a:fld>
            <a:endParaRPr lang="ro-RO"/>
          </a:p>
        </p:txBody>
      </p:sp>
      <p:sp>
        <p:nvSpPr>
          <p:cNvPr id="5" name="Footer Placeholder 4">
            <a:extLst>
              <a:ext uri="{FF2B5EF4-FFF2-40B4-BE49-F238E27FC236}">
                <a16:creationId xmlns:a16="http://schemas.microsoft.com/office/drawing/2014/main" id="{BF74DE00-C0D9-4A9B-A93E-BF36DD5E5600}"/>
              </a:ext>
            </a:extLst>
          </p:cNvPr>
          <p:cNvSpPr>
            <a:spLocks noGrp="1"/>
          </p:cNvSpPr>
          <p:nvPr>
            <p:ph type="ftr" sz="quarter" idx="11"/>
          </p:nvPr>
        </p:nvSpPr>
        <p:spPr/>
        <p:txBody>
          <a:bodyPr/>
          <a:lstStyle/>
          <a:p>
            <a:r>
              <a:rPr lang="ro-RO"/>
              <a:t>EA - cursul 7 - online</a:t>
            </a:r>
          </a:p>
        </p:txBody>
      </p:sp>
      <p:sp>
        <p:nvSpPr>
          <p:cNvPr id="6" name="Slide Number Placeholder 5">
            <a:extLst>
              <a:ext uri="{FF2B5EF4-FFF2-40B4-BE49-F238E27FC236}">
                <a16:creationId xmlns:a16="http://schemas.microsoft.com/office/drawing/2014/main" id="{513BEF90-45E7-40CE-848A-3F6C23357899}"/>
              </a:ext>
            </a:extLst>
          </p:cNvPr>
          <p:cNvSpPr>
            <a:spLocks noGrp="1"/>
          </p:cNvSpPr>
          <p:nvPr>
            <p:ph type="sldNum" sz="quarter" idx="12"/>
          </p:nvPr>
        </p:nvSpPr>
        <p:spPr/>
        <p:txBody>
          <a:bodyPr/>
          <a:lstStyle/>
          <a:p>
            <a:fld id="{AF5D8DD5-2367-47BF-BE85-0E4DD8564336}" type="slidenum">
              <a:rPr lang="ro-RO" smtClean="0"/>
              <a:t>28</a:t>
            </a:fld>
            <a:endParaRPr lang="ro-RO"/>
          </a:p>
        </p:txBody>
      </p:sp>
      <p:pic>
        <p:nvPicPr>
          <p:cNvPr id="7" name="Picture 6">
            <a:extLst>
              <a:ext uri="{FF2B5EF4-FFF2-40B4-BE49-F238E27FC236}">
                <a16:creationId xmlns:a16="http://schemas.microsoft.com/office/drawing/2014/main" id="{931A2647-884E-4AF3-A26E-682FDFA1364B}"/>
              </a:ext>
            </a:extLst>
          </p:cNvPr>
          <p:cNvPicPr>
            <a:picLocks noChangeAspect="1"/>
          </p:cNvPicPr>
          <p:nvPr/>
        </p:nvPicPr>
        <p:blipFill>
          <a:blip r:embed="rId2"/>
          <a:stretch>
            <a:fillRect/>
          </a:stretch>
        </p:blipFill>
        <p:spPr>
          <a:xfrm>
            <a:off x="439420" y="2930841"/>
            <a:ext cx="5777865" cy="2308860"/>
          </a:xfrm>
          <a:prstGeom prst="rect">
            <a:avLst/>
          </a:prstGeom>
        </p:spPr>
      </p:pic>
      <p:cxnSp>
        <p:nvCxnSpPr>
          <p:cNvPr id="9" name="Straight Arrow Connector 8">
            <a:extLst>
              <a:ext uri="{FF2B5EF4-FFF2-40B4-BE49-F238E27FC236}">
                <a16:creationId xmlns:a16="http://schemas.microsoft.com/office/drawing/2014/main" id="{74550B89-39A3-4B7D-8B66-5756CE7DB919}"/>
              </a:ext>
            </a:extLst>
          </p:cNvPr>
          <p:cNvCxnSpPr/>
          <p:nvPr/>
        </p:nvCxnSpPr>
        <p:spPr>
          <a:xfrm flipH="1" flipV="1">
            <a:off x="1552575" y="4001294"/>
            <a:ext cx="495300" cy="475456"/>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A5D27B01-04C7-4AF8-A0B4-08B7C4F7BC19}"/>
              </a:ext>
            </a:extLst>
          </p:cNvPr>
          <p:cNvSpPr txBox="1"/>
          <p:nvPr/>
        </p:nvSpPr>
        <p:spPr>
          <a:xfrm>
            <a:off x="1940560" y="4427021"/>
            <a:ext cx="495300" cy="369332"/>
          </a:xfrm>
          <a:prstGeom prst="rect">
            <a:avLst/>
          </a:prstGeom>
          <a:noFill/>
        </p:spPr>
        <p:txBody>
          <a:bodyPr wrap="square" rtlCol="0">
            <a:spAutoFit/>
          </a:bodyPr>
          <a:lstStyle/>
          <a:p>
            <a:r>
              <a:rPr lang="ro-RO"/>
              <a:t>V</a:t>
            </a:r>
            <a:r>
              <a:rPr lang="ro-RO" baseline="-25000"/>
              <a:t>p</a:t>
            </a:r>
            <a:endParaRPr lang="ro-RO"/>
          </a:p>
        </p:txBody>
      </p:sp>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B90ACEA7-565D-4D7B-907C-EE49E8C81ECA}"/>
                  </a:ext>
                </a:extLst>
              </p:cNvPr>
              <p:cNvSpPr txBox="1"/>
              <p:nvPr/>
            </p:nvSpPr>
            <p:spPr>
              <a:xfrm>
                <a:off x="7080157" y="1694681"/>
                <a:ext cx="3061416" cy="57265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ro-RO" i="1" smtClean="0">
                              <a:latin typeface="Cambria Math" panose="02040503050406030204" pitchFamily="18" charset="0"/>
                            </a:rPr>
                          </m:ctrlPr>
                        </m:sSubPr>
                        <m:e>
                          <m:r>
                            <a:rPr lang="ro-RO" b="0" i="1" smtClean="0">
                              <a:latin typeface="Cambria Math" panose="02040503050406030204" pitchFamily="18" charset="0"/>
                            </a:rPr>
                            <m:t>𝑉</m:t>
                          </m:r>
                        </m:e>
                        <m:sub>
                          <m:r>
                            <a:rPr lang="ro-RO" b="0" i="1" smtClean="0">
                              <a:latin typeface="Cambria Math" panose="02040503050406030204" pitchFamily="18" charset="0"/>
                            </a:rPr>
                            <m:t>𝑝</m:t>
                          </m:r>
                        </m:sub>
                      </m:sSub>
                      <m:r>
                        <a:rPr lang="ro-RO" b="0" i="1" smtClean="0">
                          <a:latin typeface="Cambria Math" panose="02040503050406030204" pitchFamily="18" charset="0"/>
                        </a:rPr>
                        <m:t>=</m:t>
                      </m:r>
                      <m:f>
                        <m:fPr>
                          <m:ctrlPr>
                            <a:rPr lang="ro-RO" b="0" i="1" smtClean="0">
                              <a:latin typeface="Cambria Math" panose="02040503050406030204" pitchFamily="18" charset="0"/>
                            </a:rPr>
                          </m:ctrlPr>
                        </m:fPr>
                        <m:num>
                          <m:f>
                            <m:fPr>
                              <m:type m:val="lin"/>
                              <m:ctrlPr>
                                <a:rPr lang="ro-RO" b="0" i="1" smtClean="0">
                                  <a:latin typeface="Cambria Math" panose="02040503050406030204" pitchFamily="18" charset="0"/>
                                </a:rPr>
                              </m:ctrlPr>
                            </m:fPr>
                            <m:num>
                              <m:r>
                                <a:rPr lang="ro-RO" b="0" i="1" smtClean="0">
                                  <a:latin typeface="Cambria Math" panose="02040503050406030204" pitchFamily="18" charset="0"/>
                                </a:rPr>
                                <m:t>1</m:t>
                              </m:r>
                            </m:num>
                            <m:den>
                              <m:r>
                                <a:rPr lang="ro-RO" b="0" i="1" smtClean="0">
                                  <a:latin typeface="Cambria Math" panose="02040503050406030204" pitchFamily="18" charset="0"/>
                                </a:rPr>
                                <m:t>𝑠𝐶</m:t>
                              </m:r>
                            </m:den>
                          </m:f>
                        </m:num>
                        <m:den>
                          <m:r>
                            <a:rPr lang="ro-RO" b="0" i="1" smtClean="0">
                              <a:latin typeface="Cambria Math" panose="02040503050406030204" pitchFamily="18" charset="0"/>
                            </a:rPr>
                            <m:t>𝑅</m:t>
                          </m:r>
                          <m:r>
                            <a:rPr lang="ro-RO" b="0" i="1" smtClean="0">
                              <a:latin typeface="Cambria Math" panose="02040503050406030204" pitchFamily="18" charset="0"/>
                            </a:rPr>
                            <m:t>+</m:t>
                          </m:r>
                          <m:f>
                            <m:fPr>
                              <m:type m:val="lin"/>
                              <m:ctrlPr>
                                <a:rPr lang="ro-RO" i="1">
                                  <a:latin typeface="Cambria Math" panose="02040503050406030204" pitchFamily="18" charset="0"/>
                                </a:rPr>
                              </m:ctrlPr>
                            </m:fPr>
                            <m:num>
                              <m:r>
                                <a:rPr lang="ro-RO" i="1">
                                  <a:latin typeface="Cambria Math" panose="02040503050406030204" pitchFamily="18" charset="0"/>
                                </a:rPr>
                                <m:t>1</m:t>
                              </m:r>
                            </m:num>
                            <m:den>
                              <m:r>
                                <a:rPr lang="ro-RO" i="1">
                                  <a:latin typeface="Cambria Math" panose="02040503050406030204" pitchFamily="18" charset="0"/>
                                </a:rPr>
                                <m:t>𝑠𝐶</m:t>
                              </m:r>
                            </m:den>
                          </m:f>
                        </m:den>
                      </m:f>
                      <m:sSub>
                        <m:sSubPr>
                          <m:ctrlPr>
                            <a:rPr lang="ro-RO" b="0" i="1" smtClean="0">
                              <a:latin typeface="Cambria Math" panose="02040503050406030204" pitchFamily="18" charset="0"/>
                            </a:rPr>
                          </m:ctrlPr>
                        </m:sSubPr>
                        <m:e>
                          <m:r>
                            <a:rPr lang="ro-RO" b="0" i="1" smtClean="0">
                              <a:latin typeface="Cambria Math" panose="02040503050406030204" pitchFamily="18" charset="0"/>
                            </a:rPr>
                            <m:t>𝑉</m:t>
                          </m:r>
                        </m:e>
                        <m:sub>
                          <m:r>
                            <a:rPr lang="ro-RO" b="0" i="1" smtClean="0">
                              <a:latin typeface="Cambria Math" panose="02040503050406030204" pitchFamily="18" charset="0"/>
                            </a:rPr>
                            <m:t>𝑖</m:t>
                          </m:r>
                        </m:sub>
                      </m:sSub>
                      <m:r>
                        <a:rPr lang="ro-RO" b="0" i="1" smtClean="0">
                          <a:latin typeface="Cambria Math" panose="02040503050406030204" pitchFamily="18" charset="0"/>
                        </a:rPr>
                        <m:t>=</m:t>
                      </m:r>
                      <m:f>
                        <m:fPr>
                          <m:ctrlPr>
                            <a:rPr lang="ro-RO" b="0" i="1" smtClean="0">
                              <a:latin typeface="Cambria Math" panose="02040503050406030204" pitchFamily="18" charset="0"/>
                            </a:rPr>
                          </m:ctrlPr>
                        </m:fPr>
                        <m:num>
                          <m:r>
                            <a:rPr lang="ro-RO" b="0" i="1" smtClean="0">
                              <a:latin typeface="Cambria Math" panose="02040503050406030204" pitchFamily="18" charset="0"/>
                            </a:rPr>
                            <m:t>1</m:t>
                          </m:r>
                        </m:num>
                        <m:den>
                          <m:r>
                            <a:rPr lang="ro-RO" b="0" i="1" smtClean="0">
                              <a:latin typeface="Cambria Math" panose="02040503050406030204" pitchFamily="18" charset="0"/>
                            </a:rPr>
                            <m:t>1</m:t>
                          </m:r>
                          <m:r>
                            <a:rPr lang="ro-RO" b="0" i="1" smtClean="0">
                              <a:latin typeface="Cambria Math" panose="02040503050406030204" pitchFamily="18" charset="0"/>
                            </a:rPr>
                            <m:t>+</m:t>
                          </m:r>
                          <m:r>
                            <a:rPr lang="ro-RO" b="0" i="1" smtClean="0">
                              <a:latin typeface="Cambria Math" panose="02040503050406030204" pitchFamily="18" charset="0"/>
                            </a:rPr>
                            <m:t>𝑠𝐶𝑅</m:t>
                          </m:r>
                        </m:den>
                      </m:f>
                      <m:sSub>
                        <m:sSubPr>
                          <m:ctrlPr>
                            <a:rPr lang="ro-RO" b="0" i="1" smtClean="0">
                              <a:latin typeface="Cambria Math" panose="02040503050406030204" pitchFamily="18" charset="0"/>
                            </a:rPr>
                          </m:ctrlPr>
                        </m:sSubPr>
                        <m:e>
                          <m:r>
                            <a:rPr lang="ro-RO" b="0" i="1" smtClean="0">
                              <a:latin typeface="Cambria Math" panose="02040503050406030204" pitchFamily="18" charset="0"/>
                            </a:rPr>
                            <m:t>𝑉</m:t>
                          </m:r>
                        </m:e>
                        <m:sub>
                          <m:r>
                            <a:rPr lang="ro-RO" b="0" i="1" smtClean="0">
                              <a:latin typeface="Cambria Math" panose="02040503050406030204" pitchFamily="18" charset="0"/>
                            </a:rPr>
                            <m:t>𝑖</m:t>
                          </m:r>
                        </m:sub>
                      </m:sSub>
                    </m:oMath>
                  </m:oMathPara>
                </a14:m>
                <a:endParaRPr lang="ro-RO"/>
              </a:p>
            </p:txBody>
          </p:sp>
        </mc:Choice>
        <mc:Fallback xmlns="">
          <p:sp>
            <p:nvSpPr>
              <p:cNvPr id="11" name="TextBox 10">
                <a:extLst>
                  <a:ext uri="{FF2B5EF4-FFF2-40B4-BE49-F238E27FC236}">
                    <a16:creationId xmlns:a16="http://schemas.microsoft.com/office/drawing/2014/main" id="{B90ACEA7-565D-4D7B-907C-EE49E8C81ECA}"/>
                  </a:ext>
                </a:extLst>
              </p:cNvPr>
              <p:cNvSpPr txBox="1">
                <a:spLocks noRot="1" noChangeAspect="1" noMove="1" noResize="1" noEditPoints="1" noAdjustHandles="1" noChangeArrowheads="1" noChangeShapeType="1" noTextEdit="1"/>
              </p:cNvSpPr>
              <p:nvPr/>
            </p:nvSpPr>
            <p:spPr>
              <a:xfrm>
                <a:off x="7080157" y="1694681"/>
                <a:ext cx="3061416" cy="572657"/>
              </a:xfrm>
              <a:prstGeom prst="rect">
                <a:avLst/>
              </a:prstGeom>
              <a:blipFill>
                <a:blip r:embed="rId3"/>
                <a:stretch>
                  <a:fillRect/>
                </a:stretch>
              </a:blipFill>
            </p:spPr>
            <p:txBody>
              <a:bodyPr/>
              <a:lstStyle/>
              <a:p>
                <a:r>
                  <a:rPr lang="ro-RO">
                    <a:noFill/>
                  </a:rPr>
                  <a:t> </a:t>
                </a:r>
              </a:p>
            </p:txBody>
          </p:sp>
        </mc:Fallback>
      </mc:AlternateContent>
      <p:sp>
        <p:nvSpPr>
          <p:cNvPr id="12" name="TextBox 11">
            <a:extLst>
              <a:ext uri="{FF2B5EF4-FFF2-40B4-BE49-F238E27FC236}">
                <a16:creationId xmlns:a16="http://schemas.microsoft.com/office/drawing/2014/main" id="{D881A90F-491D-4D17-8BF5-5CB89D54B1EA}"/>
              </a:ext>
            </a:extLst>
          </p:cNvPr>
          <p:cNvSpPr txBox="1"/>
          <p:nvPr/>
        </p:nvSpPr>
        <p:spPr>
          <a:xfrm>
            <a:off x="7058025" y="2287011"/>
            <a:ext cx="2190750" cy="369332"/>
          </a:xfrm>
          <a:prstGeom prst="rect">
            <a:avLst/>
          </a:prstGeom>
          <a:noFill/>
        </p:spPr>
        <p:txBody>
          <a:bodyPr wrap="square" rtlCol="0">
            <a:spAutoFit/>
          </a:bodyPr>
          <a:lstStyle/>
          <a:p>
            <a:r>
              <a:rPr lang="ro-RO"/>
              <a:t>Prin superpoziție:</a:t>
            </a:r>
          </a:p>
        </p:txBody>
      </p:sp>
      <mc:AlternateContent xmlns:mc="http://schemas.openxmlformats.org/markup-compatibility/2006" xmlns:a14="http://schemas.microsoft.com/office/drawing/2010/main">
        <mc:Choice Requires="a14">
          <p:sp>
            <p:nvSpPr>
              <p:cNvPr id="13" name="TextBox 12">
                <a:extLst>
                  <a:ext uri="{FF2B5EF4-FFF2-40B4-BE49-F238E27FC236}">
                    <a16:creationId xmlns:a16="http://schemas.microsoft.com/office/drawing/2014/main" id="{E009BD19-A7AD-4AF8-8BA6-F98522969EC9}"/>
                  </a:ext>
                </a:extLst>
              </p:cNvPr>
              <p:cNvSpPr txBox="1"/>
              <p:nvPr/>
            </p:nvSpPr>
            <p:spPr>
              <a:xfrm>
                <a:off x="7058025" y="2713142"/>
                <a:ext cx="2687595" cy="62235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ro-RO" i="1" smtClean="0">
                              <a:latin typeface="Cambria Math" panose="02040503050406030204" pitchFamily="18" charset="0"/>
                            </a:rPr>
                          </m:ctrlPr>
                        </m:sSubPr>
                        <m:e>
                          <m:r>
                            <a:rPr lang="ro-RO" b="0" i="1" smtClean="0">
                              <a:latin typeface="Cambria Math" panose="02040503050406030204" pitchFamily="18" charset="0"/>
                            </a:rPr>
                            <m:t>𝑉</m:t>
                          </m:r>
                        </m:e>
                        <m:sub>
                          <m:r>
                            <a:rPr lang="ro-RO" b="0" i="1" smtClean="0">
                              <a:latin typeface="Cambria Math" panose="02040503050406030204" pitchFamily="18" charset="0"/>
                            </a:rPr>
                            <m:t>𝑜</m:t>
                          </m:r>
                        </m:sub>
                      </m:sSub>
                      <m:r>
                        <a:rPr lang="ro-RO" b="0" i="1" smtClean="0">
                          <a:latin typeface="Cambria Math" panose="02040503050406030204" pitchFamily="18" charset="0"/>
                        </a:rPr>
                        <m:t>=−</m:t>
                      </m:r>
                      <m:f>
                        <m:fPr>
                          <m:ctrlPr>
                            <a:rPr lang="ro-RO" b="0" i="1" smtClean="0">
                              <a:latin typeface="Cambria Math" panose="02040503050406030204" pitchFamily="18" charset="0"/>
                            </a:rPr>
                          </m:ctrlPr>
                        </m:fPr>
                        <m:num>
                          <m:sSub>
                            <m:sSubPr>
                              <m:ctrlPr>
                                <a:rPr lang="ro-RO" b="0" i="1" smtClean="0">
                                  <a:latin typeface="Cambria Math" panose="02040503050406030204" pitchFamily="18" charset="0"/>
                                </a:rPr>
                              </m:ctrlPr>
                            </m:sSubPr>
                            <m:e>
                              <m:r>
                                <a:rPr lang="ro-RO" b="0" i="1" smtClean="0">
                                  <a:latin typeface="Cambria Math" panose="02040503050406030204" pitchFamily="18" charset="0"/>
                                </a:rPr>
                                <m:t>𝑅</m:t>
                              </m:r>
                            </m:e>
                            <m:sub>
                              <m:r>
                                <a:rPr lang="ro-RO" b="0" i="1" smtClean="0">
                                  <a:latin typeface="Cambria Math" panose="02040503050406030204" pitchFamily="18" charset="0"/>
                                </a:rPr>
                                <m:t>2</m:t>
                              </m:r>
                            </m:sub>
                          </m:sSub>
                        </m:num>
                        <m:den>
                          <m:sSub>
                            <m:sSubPr>
                              <m:ctrlPr>
                                <a:rPr lang="ro-RO" b="0" i="1" smtClean="0">
                                  <a:latin typeface="Cambria Math" panose="02040503050406030204" pitchFamily="18" charset="0"/>
                                </a:rPr>
                              </m:ctrlPr>
                            </m:sSubPr>
                            <m:e>
                              <m:r>
                                <a:rPr lang="ro-RO" b="0" i="1" smtClean="0">
                                  <a:latin typeface="Cambria Math" panose="02040503050406030204" pitchFamily="18" charset="0"/>
                                </a:rPr>
                                <m:t>𝑅</m:t>
                              </m:r>
                            </m:e>
                            <m:sub>
                              <m:r>
                                <a:rPr lang="ro-RO" b="0" i="1" smtClean="0">
                                  <a:latin typeface="Cambria Math" panose="02040503050406030204" pitchFamily="18" charset="0"/>
                                </a:rPr>
                                <m:t>1</m:t>
                              </m:r>
                            </m:sub>
                          </m:sSub>
                        </m:den>
                      </m:f>
                      <m:sSub>
                        <m:sSubPr>
                          <m:ctrlPr>
                            <a:rPr lang="ro-RO" b="0" i="1" smtClean="0">
                              <a:latin typeface="Cambria Math" panose="02040503050406030204" pitchFamily="18" charset="0"/>
                            </a:rPr>
                          </m:ctrlPr>
                        </m:sSubPr>
                        <m:e>
                          <m:r>
                            <a:rPr lang="ro-RO" b="0" i="1" smtClean="0">
                              <a:latin typeface="Cambria Math" panose="02040503050406030204" pitchFamily="18" charset="0"/>
                            </a:rPr>
                            <m:t>𝑉</m:t>
                          </m:r>
                        </m:e>
                        <m:sub>
                          <m:r>
                            <a:rPr lang="ro-RO" b="0" i="1" smtClean="0">
                              <a:latin typeface="Cambria Math" panose="02040503050406030204" pitchFamily="18" charset="0"/>
                            </a:rPr>
                            <m:t>𝑖</m:t>
                          </m:r>
                        </m:sub>
                      </m:sSub>
                      <m:r>
                        <a:rPr lang="ro-RO" b="0" i="1" smtClean="0">
                          <a:latin typeface="Cambria Math" panose="02040503050406030204" pitchFamily="18" charset="0"/>
                        </a:rPr>
                        <m:t>+</m:t>
                      </m:r>
                      <m:d>
                        <m:dPr>
                          <m:ctrlPr>
                            <a:rPr lang="ro-RO" b="0" i="1" smtClean="0">
                              <a:latin typeface="Cambria Math" panose="02040503050406030204" pitchFamily="18" charset="0"/>
                            </a:rPr>
                          </m:ctrlPr>
                        </m:dPr>
                        <m:e>
                          <m:r>
                            <a:rPr lang="ro-RO" b="0" i="1" smtClean="0">
                              <a:latin typeface="Cambria Math" panose="02040503050406030204" pitchFamily="18" charset="0"/>
                            </a:rPr>
                            <m:t>1</m:t>
                          </m:r>
                          <m:r>
                            <a:rPr lang="ro-RO" b="0" i="1" smtClean="0">
                              <a:latin typeface="Cambria Math" panose="02040503050406030204" pitchFamily="18" charset="0"/>
                            </a:rPr>
                            <m:t>+</m:t>
                          </m:r>
                          <m:f>
                            <m:fPr>
                              <m:ctrlPr>
                                <a:rPr lang="ro-RO" i="1">
                                  <a:latin typeface="Cambria Math" panose="02040503050406030204" pitchFamily="18" charset="0"/>
                                </a:rPr>
                              </m:ctrlPr>
                            </m:fPr>
                            <m:num>
                              <m:sSub>
                                <m:sSubPr>
                                  <m:ctrlPr>
                                    <a:rPr lang="ro-RO" i="1">
                                      <a:latin typeface="Cambria Math" panose="02040503050406030204" pitchFamily="18" charset="0"/>
                                    </a:rPr>
                                  </m:ctrlPr>
                                </m:sSubPr>
                                <m:e>
                                  <m:r>
                                    <a:rPr lang="ro-RO" i="1">
                                      <a:latin typeface="Cambria Math" panose="02040503050406030204" pitchFamily="18" charset="0"/>
                                    </a:rPr>
                                    <m:t>𝑅</m:t>
                                  </m:r>
                                </m:e>
                                <m:sub>
                                  <m:r>
                                    <a:rPr lang="ro-RO" i="1">
                                      <a:latin typeface="Cambria Math" panose="02040503050406030204" pitchFamily="18" charset="0"/>
                                    </a:rPr>
                                    <m:t>2</m:t>
                                  </m:r>
                                </m:sub>
                              </m:sSub>
                            </m:num>
                            <m:den>
                              <m:sSub>
                                <m:sSubPr>
                                  <m:ctrlPr>
                                    <a:rPr lang="ro-RO" i="1">
                                      <a:latin typeface="Cambria Math" panose="02040503050406030204" pitchFamily="18" charset="0"/>
                                    </a:rPr>
                                  </m:ctrlPr>
                                </m:sSubPr>
                                <m:e>
                                  <m:r>
                                    <a:rPr lang="ro-RO" i="1">
                                      <a:latin typeface="Cambria Math" panose="02040503050406030204" pitchFamily="18" charset="0"/>
                                    </a:rPr>
                                    <m:t>𝑅</m:t>
                                  </m:r>
                                </m:e>
                                <m:sub>
                                  <m:r>
                                    <a:rPr lang="ro-RO" i="1">
                                      <a:latin typeface="Cambria Math" panose="02040503050406030204" pitchFamily="18" charset="0"/>
                                    </a:rPr>
                                    <m:t>1</m:t>
                                  </m:r>
                                </m:sub>
                              </m:sSub>
                            </m:den>
                          </m:f>
                        </m:e>
                      </m:d>
                      <m:sSub>
                        <m:sSubPr>
                          <m:ctrlPr>
                            <a:rPr lang="ro-RO" b="0" i="1" smtClean="0">
                              <a:latin typeface="Cambria Math" panose="02040503050406030204" pitchFamily="18" charset="0"/>
                            </a:rPr>
                          </m:ctrlPr>
                        </m:sSubPr>
                        <m:e>
                          <m:r>
                            <a:rPr lang="ro-RO" b="0" i="1" smtClean="0">
                              <a:latin typeface="Cambria Math" panose="02040503050406030204" pitchFamily="18" charset="0"/>
                            </a:rPr>
                            <m:t>𝑉</m:t>
                          </m:r>
                        </m:e>
                        <m:sub>
                          <m:r>
                            <a:rPr lang="ro-RO" b="0" i="1" smtClean="0">
                              <a:latin typeface="Cambria Math" panose="02040503050406030204" pitchFamily="18" charset="0"/>
                            </a:rPr>
                            <m:t>𝑝</m:t>
                          </m:r>
                        </m:sub>
                      </m:sSub>
                    </m:oMath>
                  </m:oMathPara>
                </a14:m>
                <a:endParaRPr lang="ro-RO"/>
              </a:p>
            </p:txBody>
          </p:sp>
        </mc:Choice>
        <mc:Fallback xmlns="">
          <p:sp>
            <p:nvSpPr>
              <p:cNvPr id="13" name="TextBox 12">
                <a:extLst>
                  <a:ext uri="{FF2B5EF4-FFF2-40B4-BE49-F238E27FC236}">
                    <a16:creationId xmlns:a16="http://schemas.microsoft.com/office/drawing/2014/main" id="{E009BD19-A7AD-4AF8-8BA6-F98522969EC9}"/>
                  </a:ext>
                </a:extLst>
              </p:cNvPr>
              <p:cNvSpPr txBox="1">
                <a:spLocks noRot="1" noChangeAspect="1" noMove="1" noResize="1" noEditPoints="1" noAdjustHandles="1" noChangeArrowheads="1" noChangeShapeType="1" noTextEdit="1"/>
              </p:cNvSpPr>
              <p:nvPr/>
            </p:nvSpPr>
            <p:spPr>
              <a:xfrm>
                <a:off x="7058025" y="2713142"/>
                <a:ext cx="2687595" cy="622350"/>
              </a:xfrm>
              <a:prstGeom prst="rect">
                <a:avLst/>
              </a:prstGeom>
              <a:blipFill>
                <a:blip r:embed="rId4"/>
                <a:stretch>
                  <a:fillRect/>
                </a:stretch>
              </a:blipFill>
            </p:spPr>
            <p:txBody>
              <a:bodyPr/>
              <a:lstStyle/>
              <a:p>
                <a:r>
                  <a:rPr lang="ro-RO">
                    <a:noFill/>
                  </a:rPr>
                  <a:t> </a:t>
                </a:r>
              </a:p>
            </p:txBody>
          </p:sp>
        </mc:Fallback>
      </mc:AlternateContent>
      <p:sp>
        <p:nvSpPr>
          <p:cNvPr id="14" name="TextBox 13">
            <a:extLst>
              <a:ext uri="{FF2B5EF4-FFF2-40B4-BE49-F238E27FC236}">
                <a16:creationId xmlns:a16="http://schemas.microsoft.com/office/drawing/2014/main" id="{83821F58-6AF6-4A5C-9014-390581962F7F}"/>
              </a:ext>
            </a:extLst>
          </p:cNvPr>
          <p:cNvSpPr txBox="1"/>
          <p:nvPr/>
        </p:nvSpPr>
        <p:spPr>
          <a:xfrm>
            <a:off x="7080156" y="3429000"/>
            <a:ext cx="3797393" cy="369332"/>
          </a:xfrm>
          <a:prstGeom prst="rect">
            <a:avLst/>
          </a:prstGeom>
          <a:noFill/>
        </p:spPr>
        <p:txBody>
          <a:bodyPr wrap="square" rtlCol="0">
            <a:spAutoFit/>
          </a:bodyPr>
          <a:lstStyle/>
          <a:p>
            <a:r>
              <a:rPr lang="ro-RO"/>
              <a:t>Dacă se consideră R</a:t>
            </a:r>
            <a:r>
              <a:rPr lang="ro-RO" baseline="-25000"/>
              <a:t>1</a:t>
            </a:r>
            <a:r>
              <a:rPr lang="ro-RO"/>
              <a:t>=R</a:t>
            </a:r>
            <a:r>
              <a:rPr lang="ro-RO" baseline="-25000"/>
              <a:t>2</a:t>
            </a:r>
            <a:r>
              <a:rPr lang="ro-RO"/>
              <a:t>=R, rezultă</a:t>
            </a:r>
          </a:p>
        </p:txBody>
      </p:sp>
      <mc:AlternateContent xmlns:mc="http://schemas.openxmlformats.org/markup-compatibility/2006" xmlns:a14="http://schemas.microsoft.com/office/drawing/2010/main">
        <mc:Choice Requires="a14">
          <p:sp>
            <p:nvSpPr>
              <p:cNvPr id="15" name="Rectangle 14">
                <a:extLst>
                  <a:ext uri="{FF2B5EF4-FFF2-40B4-BE49-F238E27FC236}">
                    <a16:creationId xmlns:a16="http://schemas.microsoft.com/office/drawing/2014/main" id="{F1BBEE60-55B8-48E4-8D7E-AC8BBDEC6C40}"/>
                  </a:ext>
                </a:extLst>
              </p:cNvPr>
              <p:cNvSpPr/>
              <p:nvPr/>
            </p:nvSpPr>
            <p:spPr>
              <a:xfrm>
                <a:off x="7058025" y="3855338"/>
                <a:ext cx="2408993" cy="617348"/>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ro-RO" i="1" smtClean="0">
                              <a:latin typeface="Cambria Math" panose="02040503050406030204" pitchFamily="18" charset="0"/>
                            </a:rPr>
                          </m:ctrlPr>
                        </m:sSubPr>
                        <m:e>
                          <m:r>
                            <a:rPr lang="ro-RO" i="1">
                              <a:latin typeface="Cambria Math" panose="02040503050406030204" pitchFamily="18" charset="0"/>
                            </a:rPr>
                            <m:t>𝑉</m:t>
                          </m:r>
                        </m:e>
                        <m:sub>
                          <m:r>
                            <a:rPr lang="ro-RO" i="1">
                              <a:latin typeface="Cambria Math" panose="02040503050406030204" pitchFamily="18" charset="0"/>
                            </a:rPr>
                            <m:t>𝑜</m:t>
                          </m:r>
                        </m:sub>
                      </m:sSub>
                      <m:r>
                        <a:rPr lang="ro-RO" i="1">
                          <a:latin typeface="Cambria Math" panose="02040503050406030204" pitchFamily="18" charset="0"/>
                        </a:rPr>
                        <m:t>=−</m:t>
                      </m:r>
                      <m:sSub>
                        <m:sSubPr>
                          <m:ctrlPr>
                            <a:rPr lang="ro-RO" i="1" smtClean="0">
                              <a:latin typeface="Cambria Math" panose="02040503050406030204" pitchFamily="18" charset="0"/>
                            </a:rPr>
                          </m:ctrlPr>
                        </m:sSubPr>
                        <m:e>
                          <m:r>
                            <a:rPr lang="ro-RO" b="0" i="1" smtClean="0">
                              <a:latin typeface="Cambria Math" panose="02040503050406030204" pitchFamily="18" charset="0"/>
                            </a:rPr>
                            <m:t>𝑉</m:t>
                          </m:r>
                        </m:e>
                        <m:sub>
                          <m:r>
                            <a:rPr lang="ro-RO" b="0" i="1" smtClean="0">
                              <a:latin typeface="Cambria Math" panose="02040503050406030204" pitchFamily="18" charset="0"/>
                            </a:rPr>
                            <m:t>𝑖</m:t>
                          </m:r>
                        </m:sub>
                      </m:sSub>
                      <m:r>
                        <a:rPr lang="ro-RO" b="0" i="1" smtClean="0">
                          <a:latin typeface="Cambria Math" panose="02040503050406030204" pitchFamily="18" charset="0"/>
                        </a:rPr>
                        <m:t>+</m:t>
                      </m:r>
                      <m:f>
                        <m:fPr>
                          <m:ctrlPr>
                            <a:rPr lang="ro-RO" i="1">
                              <a:latin typeface="Cambria Math" panose="02040503050406030204" pitchFamily="18" charset="0"/>
                            </a:rPr>
                          </m:ctrlPr>
                        </m:fPr>
                        <m:num>
                          <m:r>
                            <a:rPr lang="ro-RO" b="0" i="1" smtClean="0">
                              <a:latin typeface="Cambria Math" panose="02040503050406030204" pitchFamily="18" charset="0"/>
                            </a:rPr>
                            <m:t>2</m:t>
                          </m:r>
                        </m:num>
                        <m:den>
                          <m:r>
                            <a:rPr lang="ro-RO" b="0" i="1" smtClean="0">
                              <a:latin typeface="Cambria Math" panose="02040503050406030204" pitchFamily="18" charset="0"/>
                            </a:rPr>
                            <m:t>1</m:t>
                          </m:r>
                          <m:r>
                            <a:rPr lang="ro-RO" b="0" i="1" smtClean="0">
                              <a:latin typeface="Cambria Math" panose="02040503050406030204" pitchFamily="18" charset="0"/>
                            </a:rPr>
                            <m:t>+</m:t>
                          </m:r>
                          <m:r>
                            <a:rPr lang="ro-RO" i="1">
                              <a:latin typeface="Cambria Math" panose="02040503050406030204" pitchFamily="18" charset="0"/>
                            </a:rPr>
                            <m:t>𝑠𝐶𝑅</m:t>
                          </m:r>
                        </m:den>
                      </m:f>
                      <m:sSub>
                        <m:sSubPr>
                          <m:ctrlPr>
                            <a:rPr lang="ro-RO" i="1">
                              <a:latin typeface="Cambria Math" panose="02040503050406030204" pitchFamily="18" charset="0"/>
                            </a:rPr>
                          </m:ctrlPr>
                        </m:sSubPr>
                        <m:e>
                          <m:r>
                            <a:rPr lang="ro-RO" i="1">
                              <a:latin typeface="Cambria Math" panose="02040503050406030204" pitchFamily="18" charset="0"/>
                            </a:rPr>
                            <m:t>𝑉</m:t>
                          </m:r>
                        </m:e>
                        <m:sub>
                          <m:r>
                            <a:rPr lang="ro-RO" i="1">
                              <a:latin typeface="Cambria Math" panose="02040503050406030204" pitchFamily="18" charset="0"/>
                            </a:rPr>
                            <m:t>𝑖</m:t>
                          </m:r>
                        </m:sub>
                      </m:sSub>
                    </m:oMath>
                  </m:oMathPara>
                </a14:m>
                <a:endParaRPr lang="ro-RO"/>
              </a:p>
            </p:txBody>
          </p:sp>
        </mc:Choice>
        <mc:Fallback xmlns="">
          <p:sp>
            <p:nvSpPr>
              <p:cNvPr id="15" name="Rectangle 14">
                <a:extLst>
                  <a:ext uri="{FF2B5EF4-FFF2-40B4-BE49-F238E27FC236}">
                    <a16:creationId xmlns:a16="http://schemas.microsoft.com/office/drawing/2014/main" id="{F1BBEE60-55B8-48E4-8D7E-AC8BBDEC6C40}"/>
                  </a:ext>
                </a:extLst>
              </p:cNvPr>
              <p:cNvSpPr>
                <a:spLocks noRot="1" noChangeAspect="1" noMove="1" noResize="1" noEditPoints="1" noAdjustHandles="1" noChangeArrowheads="1" noChangeShapeType="1" noTextEdit="1"/>
              </p:cNvSpPr>
              <p:nvPr/>
            </p:nvSpPr>
            <p:spPr>
              <a:xfrm>
                <a:off x="7058025" y="3855338"/>
                <a:ext cx="2408993" cy="617348"/>
              </a:xfrm>
              <a:prstGeom prst="rect">
                <a:avLst/>
              </a:prstGeom>
              <a:blipFill>
                <a:blip r:embed="rId5"/>
                <a:stretch>
                  <a:fillRect/>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6" name="Rectangle 15">
                <a:extLst>
                  <a:ext uri="{FF2B5EF4-FFF2-40B4-BE49-F238E27FC236}">
                    <a16:creationId xmlns:a16="http://schemas.microsoft.com/office/drawing/2014/main" id="{ABC100AC-4EC4-4BB2-8761-4CA9195B64F0}"/>
                  </a:ext>
                </a:extLst>
              </p:cNvPr>
              <p:cNvSpPr/>
              <p:nvPr/>
            </p:nvSpPr>
            <p:spPr>
              <a:xfrm>
                <a:off x="7080156" y="4576185"/>
                <a:ext cx="2325317" cy="659604"/>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ro-RO" i="1" smtClean="0">
                          <a:latin typeface="Cambria Math" panose="02040503050406030204" pitchFamily="18" charset="0"/>
                        </a:rPr>
                        <m:t>𝐻</m:t>
                      </m:r>
                      <m:d>
                        <m:dPr>
                          <m:ctrlPr>
                            <a:rPr lang="ro-RO" i="1">
                              <a:latin typeface="Cambria Math" panose="02040503050406030204" pitchFamily="18" charset="0"/>
                            </a:rPr>
                          </m:ctrlPr>
                        </m:dPr>
                        <m:e>
                          <m:r>
                            <a:rPr lang="ro-RO" i="1">
                              <a:latin typeface="Cambria Math" panose="02040503050406030204" pitchFamily="18" charset="0"/>
                            </a:rPr>
                            <m:t>𝑠</m:t>
                          </m:r>
                        </m:e>
                      </m:d>
                      <m:r>
                        <a:rPr lang="ro-RO" i="1">
                          <a:latin typeface="Cambria Math" panose="02040503050406030204" pitchFamily="18" charset="0"/>
                        </a:rPr>
                        <m:t>=</m:t>
                      </m:r>
                      <m:f>
                        <m:fPr>
                          <m:ctrlPr>
                            <a:rPr lang="ro-RO" i="1">
                              <a:latin typeface="Cambria Math" panose="02040503050406030204" pitchFamily="18" charset="0"/>
                            </a:rPr>
                          </m:ctrlPr>
                        </m:fPr>
                        <m:num>
                          <m:sSub>
                            <m:sSubPr>
                              <m:ctrlPr>
                                <a:rPr lang="ro-RO" i="1">
                                  <a:latin typeface="Cambria Math" panose="02040503050406030204" pitchFamily="18" charset="0"/>
                                </a:rPr>
                              </m:ctrlPr>
                            </m:sSubPr>
                            <m:e>
                              <m:r>
                                <a:rPr lang="ro-RO" i="1">
                                  <a:latin typeface="Cambria Math" panose="02040503050406030204" pitchFamily="18" charset="0"/>
                                </a:rPr>
                                <m:t>𝑉</m:t>
                              </m:r>
                            </m:e>
                            <m:sub>
                              <m:r>
                                <a:rPr lang="ro-RO" i="1">
                                  <a:latin typeface="Cambria Math" panose="02040503050406030204" pitchFamily="18" charset="0"/>
                                </a:rPr>
                                <m:t>𝑜</m:t>
                              </m:r>
                            </m:sub>
                          </m:sSub>
                        </m:num>
                        <m:den>
                          <m:sSub>
                            <m:sSubPr>
                              <m:ctrlPr>
                                <a:rPr lang="ro-RO" i="1">
                                  <a:latin typeface="Cambria Math" panose="02040503050406030204" pitchFamily="18" charset="0"/>
                                </a:rPr>
                              </m:ctrlPr>
                            </m:sSubPr>
                            <m:e>
                              <m:r>
                                <a:rPr lang="ro-RO" i="1">
                                  <a:latin typeface="Cambria Math" panose="02040503050406030204" pitchFamily="18" charset="0"/>
                                </a:rPr>
                                <m:t>𝑉</m:t>
                              </m:r>
                            </m:e>
                            <m:sub>
                              <m:r>
                                <a:rPr lang="ro-RO" i="1">
                                  <a:latin typeface="Cambria Math" panose="02040503050406030204" pitchFamily="18" charset="0"/>
                                </a:rPr>
                                <m:t>𝑖</m:t>
                              </m:r>
                            </m:sub>
                          </m:sSub>
                        </m:den>
                      </m:f>
                      <m:r>
                        <a:rPr lang="ro-RO" i="1">
                          <a:latin typeface="Cambria Math" panose="02040503050406030204" pitchFamily="18" charset="0"/>
                        </a:rPr>
                        <m:t>=</m:t>
                      </m:r>
                      <m:f>
                        <m:fPr>
                          <m:ctrlPr>
                            <a:rPr lang="ro-RO" i="1" smtClean="0">
                              <a:latin typeface="Cambria Math" panose="02040503050406030204" pitchFamily="18" charset="0"/>
                            </a:rPr>
                          </m:ctrlPr>
                        </m:fPr>
                        <m:num>
                          <m:r>
                            <a:rPr lang="ro-RO" b="0" i="1" smtClean="0">
                              <a:latin typeface="Cambria Math" panose="02040503050406030204" pitchFamily="18" charset="0"/>
                            </a:rPr>
                            <m:t>1</m:t>
                          </m:r>
                          <m:r>
                            <a:rPr lang="ro-RO" b="0" i="1" smtClean="0">
                              <a:latin typeface="Cambria Math" panose="02040503050406030204" pitchFamily="18" charset="0"/>
                            </a:rPr>
                            <m:t>−</m:t>
                          </m:r>
                          <m:r>
                            <a:rPr lang="ro-RO" b="0" i="1" smtClean="0">
                              <a:latin typeface="Cambria Math" panose="02040503050406030204" pitchFamily="18" charset="0"/>
                            </a:rPr>
                            <m:t>𝑠𝐶𝑅</m:t>
                          </m:r>
                        </m:num>
                        <m:den>
                          <m:r>
                            <a:rPr lang="ro-RO" i="1">
                              <a:latin typeface="Cambria Math" panose="02040503050406030204" pitchFamily="18" charset="0"/>
                            </a:rPr>
                            <m:t>1</m:t>
                          </m:r>
                          <m:r>
                            <a:rPr lang="ro-RO" i="1">
                              <a:latin typeface="Cambria Math" panose="02040503050406030204" pitchFamily="18" charset="0"/>
                            </a:rPr>
                            <m:t>+</m:t>
                          </m:r>
                          <m:r>
                            <a:rPr lang="ro-RO" i="1">
                              <a:latin typeface="Cambria Math" panose="02040503050406030204" pitchFamily="18" charset="0"/>
                            </a:rPr>
                            <m:t>𝑠𝐶𝑅</m:t>
                          </m:r>
                        </m:den>
                      </m:f>
                    </m:oMath>
                  </m:oMathPara>
                </a14:m>
                <a:endParaRPr lang="ro-RO"/>
              </a:p>
            </p:txBody>
          </p:sp>
        </mc:Choice>
        <mc:Fallback xmlns="">
          <p:sp>
            <p:nvSpPr>
              <p:cNvPr id="16" name="Rectangle 15">
                <a:extLst>
                  <a:ext uri="{FF2B5EF4-FFF2-40B4-BE49-F238E27FC236}">
                    <a16:creationId xmlns:a16="http://schemas.microsoft.com/office/drawing/2014/main" id="{ABC100AC-4EC4-4BB2-8761-4CA9195B64F0}"/>
                  </a:ext>
                </a:extLst>
              </p:cNvPr>
              <p:cNvSpPr>
                <a:spLocks noRot="1" noChangeAspect="1" noMove="1" noResize="1" noEditPoints="1" noAdjustHandles="1" noChangeArrowheads="1" noChangeShapeType="1" noTextEdit="1"/>
              </p:cNvSpPr>
              <p:nvPr/>
            </p:nvSpPr>
            <p:spPr>
              <a:xfrm>
                <a:off x="7080156" y="4576185"/>
                <a:ext cx="2325317" cy="659604"/>
              </a:xfrm>
              <a:prstGeom prst="rect">
                <a:avLst/>
              </a:prstGeom>
              <a:blipFill>
                <a:blip r:embed="rId6"/>
                <a:stretch>
                  <a:fillRect/>
                </a:stretch>
              </a:blipFill>
            </p:spPr>
            <p:txBody>
              <a:bodyPr/>
              <a:lstStyle/>
              <a:p>
                <a:r>
                  <a:rPr lang="ro-RO">
                    <a:noFill/>
                  </a:rPr>
                  <a:t> </a:t>
                </a:r>
              </a:p>
            </p:txBody>
          </p:sp>
        </mc:Fallback>
      </mc:AlternateContent>
      <p:sp>
        <p:nvSpPr>
          <p:cNvPr id="17" name="Rectangle 16">
            <a:extLst>
              <a:ext uri="{FF2B5EF4-FFF2-40B4-BE49-F238E27FC236}">
                <a16:creationId xmlns:a16="http://schemas.microsoft.com/office/drawing/2014/main" id="{65B113EE-D4C1-4F7E-A577-5B003CCF0867}"/>
              </a:ext>
            </a:extLst>
          </p:cNvPr>
          <p:cNvSpPr/>
          <p:nvPr/>
        </p:nvSpPr>
        <p:spPr>
          <a:xfrm>
            <a:off x="647700" y="5579676"/>
            <a:ext cx="4714875" cy="646331"/>
          </a:xfrm>
          <a:prstGeom prst="rect">
            <a:avLst/>
          </a:prstGeom>
        </p:spPr>
        <p:txBody>
          <a:bodyPr wrap="square">
            <a:spAutoFit/>
          </a:bodyPr>
          <a:lstStyle/>
          <a:p>
            <a:r>
              <a:rPr lang="en-US">
                <a:latin typeface="Times New Roman" panose="02020603050405020304" pitchFamily="18" charset="0"/>
                <a:ea typeface="Calibri" panose="020F0502020204030204" pitchFamily="34" charset="0"/>
              </a:rPr>
              <a:t>indicând un zero la </a:t>
            </a:r>
            <a:r>
              <a:rPr lang="en-US" i="1">
                <a:latin typeface="Times New Roman" panose="02020603050405020304" pitchFamily="18" charset="0"/>
                <a:ea typeface="Calibri" panose="020F0502020204030204" pitchFamily="34" charset="0"/>
              </a:rPr>
              <a:t>s</a:t>
            </a:r>
            <a:r>
              <a:rPr lang="en-US">
                <a:latin typeface="Times New Roman" panose="02020603050405020304" pitchFamily="18" charset="0"/>
                <a:ea typeface="Calibri" panose="020F0502020204030204" pitchFamily="34" charset="0"/>
              </a:rPr>
              <a:t>=1/</a:t>
            </a:r>
            <a:r>
              <a:rPr lang="en-US" i="1">
                <a:latin typeface="Times New Roman" panose="02020603050405020304" pitchFamily="18" charset="0"/>
                <a:ea typeface="Calibri" panose="020F0502020204030204" pitchFamily="34" charset="0"/>
              </a:rPr>
              <a:t>RC</a:t>
            </a:r>
            <a:r>
              <a:rPr lang="en-US">
                <a:latin typeface="Times New Roman" panose="02020603050405020304" pitchFamily="18" charset="0"/>
                <a:ea typeface="Calibri" panose="020F0502020204030204" pitchFamily="34" charset="0"/>
              </a:rPr>
              <a:t> și un pol la </a:t>
            </a:r>
            <a:r>
              <a:rPr lang="en-US" i="1">
                <a:latin typeface="Times New Roman" panose="02020603050405020304" pitchFamily="18" charset="0"/>
                <a:ea typeface="Calibri" panose="020F0502020204030204" pitchFamily="34" charset="0"/>
              </a:rPr>
              <a:t>s</a:t>
            </a:r>
            <a:r>
              <a:rPr lang="en-US">
                <a:latin typeface="Times New Roman" panose="02020603050405020304" pitchFamily="18" charset="0"/>
                <a:ea typeface="Calibri" panose="020F0502020204030204" pitchFamily="34" charset="0"/>
              </a:rPr>
              <a:t>=−1/</a:t>
            </a:r>
            <a:r>
              <a:rPr lang="en-US" i="1">
                <a:latin typeface="Times New Roman" panose="02020603050405020304" pitchFamily="18" charset="0"/>
                <a:ea typeface="Calibri" panose="020F0502020204030204" pitchFamily="34" charset="0"/>
              </a:rPr>
              <a:t>RC</a:t>
            </a:r>
            <a:r>
              <a:rPr lang="en-US">
                <a:latin typeface="Times New Roman" panose="02020603050405020304" pitchFamily="18" charset="0"/>
                <a:ea typeface="Calibri" panose="020F0502020204030204" pitchFamily="34" charset="0"/>
              </a:rPr>
              <a:t>. Considerând </a:t>
            </a:r>
            <a:r>
              <a:rPr lang="en-US" i="1">
                <a:latin typeface="Times New Roman" panose="02020603050405020304" pitchFamily="18" charset="0"/>
                <a:ea typeface="Calibri" panose="020F0502020204030204" pitchFamily="34" charset="0"/>
              </a:rPr>
              <a:t>s</a:t>
            </a:r>
            <a:r>
              <a:rPr lang="en-US">
                <a:latin typeface="Times New Roman" panose="02020603050405020304" pitchFamily="18" charset="0"/>
                <a:ea typeface="Calibri" panose="020F0502020204030204" pitchFamily="34" charset="0"/>
              </a:rPr>
              <a:t> → jω obținem</a:t>
            </a:r>
            <a:endParaRPr lang="ro-RO"/>
          </a:p>
        </p:txBody>
      </p:sp>
      <mc:AlternateContent xmlns:mc="http://schemas.openxmlformats.org/markup-compatibility/2006" xmlns:a14="http://schemas.microsoft.com/office/drawing/2010/main">
        <mc:Choice Requires="a14">
          <p:sp>
            <p:nvSpPr>
              <p:cNvPr id="18" name="Rectangle 17">
                <a:extLst>
                  <a:ext uri="{FF2B5EF4-FFF2-40B4-BE49-F238E27FC236}">
                    <a16:creationId xmlns:a16="http://schemas.microsoft.com/office/drawing/2014/main" id="{4EDEDE7C-2A02-40A8-A7C9-1ED59F7809A1}"/>
                  </a:ext>
                </a:extLst>
              </p:cNvPr>
              <p:cNvSpPr/>
              <p:nvPr/>
            </p:nvSpPr>
            <p:spPr>
              <a:xfrm>
                <a:off x="5777865" y="5455286"/>
                <a:ext cx="4558492" cy="67633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ro-RO" i="1">
                          <a:latin typeface="Cambria Math" panose="02040503050406030204" pitchFamily="18" charset="0"/>
                        </a:rPr>
                        <m:t>𝐻</m:t>
                      </m:r>
                      <m:d>
                        <m:dPr>
                          <m:ctrlPr>
                            <a:rPr lang="ro-RO" i="1">
                              <a:latin typeface="Cambria Math" panose="02040503050406030204" pitchFamily="18" charset="0"/>
                            </a:rPr>
                          </m:ctrlPr>
                        </m:dPr>
                        <m:e>
                          <m:r>
                            <a:rPr lang="ro-RO" i="1">
                              <a:latin typeface="Cambria Math" panose="02040503050406030204" pitchFamily="18" charset="0"/>
                            </a:rPr>
                            <m:t>𝑗</m:t>
                          </m:r>
                          <m:r>
                            <a:rPr lang="ro-RO" i="1">
                              <a:latin typeface="Cambria Math" panose="02040503050406030204" pitchFamily="18" charset="0"/>
                            </a:rPr>
                            <m:t>𝜔</m:t>
                          </m:r>
                        </m:e>
                      </m:d>
                      <m:r>
                        <a:rPr lang="ro-RO" i="0">
                          <a:latin typeface="Cambria Math" panose="02040503050406030204" pitchFamily="18" charset="0"/>
                        </a:rPr>
                        <m:t>=</m:t>
                      </m:r>
                      <m:f>
                        <m:fPr>
                          <m:ctrlPr>
                            <a:rPr lang="ro-RO" i="1">
                              <a:latin typeface="Cambria Math" panose="02040503050406030204" pitchFamily="18" charset="0"/>
                            </a:rPr>
                          </m:ctrlPr>
                        </m:fPr>
                        <m:num>
                          <m:r>
                            <a:rPr lang="ro-RO" i="0">
                              <a:latin typeface="Cambria Math" panose="02040503050406030204" pitchFamily="18" charset="0"/>
                            </a:rPr>
                            <m:t>1</m:t>
                          </m:r>
                          <m:r>
                            <a:rPr lang="ro-RO" i="0">
                              <a:latin typeface="Cambria Math" panose="02040503050406030204" pitchFamily="18" charset="0"/>
                            </a:rPr>
                            <m:t>−</m:t>
                          </m:r>
                          <m:f>
                            <m:fPr>
                              <m:type m:val="lin"/>
                              <m:ctrlPr>
                                <a:rPr lang="ro-RO" i="1">
                                  <a:latin typeface="Cambria Math" panose="02040503050406030204" pitchFamily="18" charset="0"/>
                                </a:rPr>
                              </m:ctrlPr>
                            </m:fPr>
                            <m:num>
                              <m:r>
                                <a:rPr lang="ro-RO" i="1">
                                  <a:latin typeface="Cambria Math" panose="02040503050406030204" pitchFamily="18" charset="0"/>
                                </a:rPr>
                                <m:t>𝑗</m:t>
                              </m:r>
                              <m:r>
                                <a:rPr lang="ro-RO" i="1">
                                  <a:latin typeface="Cambria Math" panose="02040503050406030204" pitchFamily="18" charset="0"/>
                                </a:rPr>
                                <m:t>𝜔</m:t>
                              </m:r>
                            </m:num>
                            <m:den>
                              <m:sSub>
                                <m:sSubPr>
                                  <m:ctrlPr>
                                    <a:rPr lang="ro-RO" i="1">
                                      <a:latin typeface="Cambria Math" panose="02040503050406030204" pitchFamily="18" charset="0"/>
                                    </a:rPr>
                                  </m:ctrlPr>
                                </m:sSubPr>
                                <m:e>
                                  <m:r>
                                    <a:rPr lang="ro-RO" i="1">
                                      <a:latin typeface="Cambria Math" panose="02040503050406030204" pitchFamily="18" charset="0"/>
                                    </a:rPr>
                                    <m:t>𝜔</m:t>
                                  </m:r>
                                </m:e>
                                <m:sub>
                                  <m:r>
                                    <a:rPr lang="ro-RO" i="0">
                                      <a:latin typeface="Cambria Math" panose="02040503050406030204" pitchFamily="18" charset="0"/>
                                    </a:rPr>
                                    <m:t>0</m:t>
                                  </m:r>
                                </m:sub>
                              </m:sSub>
                            </m:den>
                          </m:f>
                        </m:num>
                        <m:den>
                          <m:r>
                            <a:rPr lang="ro-RO" i="0">
                              <a:latin typeface="Cambria Math" panose="02040503050406030204" pitchFamily="18" charset="0"/>
                            </a:rPr>
                            <m:t>1</m:t>
                          </m:r>
                          <m:r>
                            <a:rPr lang="ro-RO" i="0">
                              <a:latin typeface="Cambria Math" panose="02040503050406030204" pitchFamily="18" charset="0"/>
                            </a:rPr>
                            <m:t>+</m:t>
                          </m:r>
                          <m:f>
                            <m:fPr>
                              <m:type m:val="lin"/>
                              <m:ctrlPr>
                                <a:rPr lang="ro-RO" i="1">
                                  <a:latin typeface="Cambria Math" panose="02040503050406030204" pitchFamily="18" charset="0"/>
                                </a:rPr>
                              </m:ctrlPr>
                            </m:fPr>
                            <m:num>
                              <m:r>
                                <a:rPr lang="ro-RO" i="1">
                                  <a:latin typeface="Cambria Math" panose="02040503050406030204" pitchFamily="18" charset="0"/>
                                </a:rPr>
                                <m:t>𝑗</m:t>
                              </m:r>
                              <m:r>
                                <a:rPr lang="ro-RO" i="1">
                                  <a:latin typeface="Cambria Math" panose="02040503050406030204" pitchFamily="18" charset="0"/>
                                </a:rPr>
                                <m:t>𝜔</m:t>
                              </m:r>
                            </m:num>
                            <m:den>
                              <m:sSub>
                                <m:sSubPr>
                                  <m:ctrlPr>
                                    <a:rPr lang="ro-RO" i="1">
                                      <a:latin typeface="Cambria Math" panose="02040503050406030204" pitchFamily="18" charset="0"/>
                                    </a:rPr>
                                  </m:ctrlPr>
                                </m:sSubPr>
                                <m:e>
                                  <m:r>
                                    <a:rPr lang="ro-RO" i="1">
                                      <a:latin typeface="Cambria Math" panose="02040503050406030204" pitchFamily="18" charset="0"/>
                                    </a:rPr>
                                    <m:t>𝜔</m:t>
                                  </m:r>
                                </m:e>
                                <m:sub>
                                  <m:r>
                                    <a:rPr lang="ro-RO" i="0">
                                      <a:latin typeface="Cambria Math" panose="02040503050406030204" pitchFamily="18" charset="0"/>
                                    </a:rPr>
                                    <m:t>0</m:t>
                                  </m:r>
                                </m:sub>
                              </m:sSub>
                            </m:den>
                          </m:f>
                        </m:den>
                      </m:f>
                      <m:r>
                        <a:rPr lang="ro-RO" i="0">
                          <a:latin typeface="Cambria Math" panose="02040503050406030204" pitchFamily="18" charset="0"/>
                        </a:rPr>
                        <m:t>=</m:t>
                      </m:r>
                      <m:r>
                        <a:rPr lang="ro-RO" i="0">
                          <a:latin typeface="Cambria Math" panose="02040503050406030204" pitchFamily="18" charset="0"/>
                        </a:rPr>
                        <m:t>1</m:t>
                      </m:r>
                      <m:r>
                        <a:rPr lang="ro-RO" i="0">
                          <a:latin typeface="Cambria Math" panose="02040503050406030204" pitchFamily="18" charset="0"/>
                        </a:rPr>
                        <m:t>∠</m:t>
                      </m:r>
                      <m:r>
                        <a:rPr lang="ro-RO" i="0">
                          <a:latin typeface="Cambria Math" panose="02040503050406030204" pitchFamily="18" charset="0"/>
                        </a:rPr>
                        <m:t>−</m:t>
                      </m:r>
                      <m:r>
                        <a:rPr lang="ro-RO" i="0">
                          <a:latin typeface="Cambria Math" panose="02040503050406030204" pitchFamily="18" charset="0"/>
                        </a:rPr>
                        <m:t>2</m:t>
                      </m:r>
                      <m:sSup>
                        <m:sSupPr>
                          <m:ctrlPr>
                            <a:rPr lang="ro-RO" i="1">
                              <a:latin typeface="Cambria Math" panose="02040503050406030204" pitchFamily="18" charset="0"/>
                            </a:rPr>
                          </m:ctrlPr>
                        </m:sSupPr>
                        <m:e>
                          <m:r>
                            <a:rPr lang="ro-RO" i="1">
                              <a:latin typeface="Cambria Math" panose="02040503050406030204" pitchFamily="18" charset="0"/>
                            </a:rPr>
                            <m:t>𝑡𝑎𝑛</m:t>
                          </m:r>
                        </m:e>
                        <m:sup>
                          <m:r>
                            <a:rPr lang="ro-RO" i="0">
                              <a:latin typeface="Cambria Math" panose="02040503050406030204" pitchFamily="18" charset="0"/>
                            </a:rPr>
                            <m:t>−</m:t>
                          </m:r>
                          <m:r>
                            <a:rPr lang="ro-RO" i="0">
                              <a:latin typeface="Cambria Math" panose="02040503050406030204" pitchFamily="18" charset="0"/>
                            </a:rPr>
                            <m:t>1</m:t>
                          </m:r>
                        </m:sup>
                      </m:sSup>
                      <m:d>
                        <m:dPr>
                          <m:ctrlPr>
                            <a:rPr lang="ro-RO" i="1">
                              <a:latin typeface="Cambria Math" panose="02040503050406030204" pitchFamily="18" charset="0"/>
                            </a:rPr>
                          </m:ctrlPr>
                        </m:dPr>
                        <m:e>
                          <m:f>
                            <m:fPr>
                              <m:type m:val="lin"/>
                              <m:ctrlPr>
                                <a:rPr lang="ro-RO" i="1">
                                  <a:latin typeface="Cambria Math" panose="02040503050406030204" pitchFamily="18" charset="0"/>
                                </a:rPr>
                              </m:ctrlPr>
                            </m:fPr>
                            <m:num>
                              <m:r>
                                <a:rPr lang="ro-RO" i="1">
                                  <a:latin typeface="Cambria Math" panose="02040503050406030204" pitchFamily="18" charset="0"/>
                                </a:rPr>
                                <m:t>𝜔</m:t>
                              </m:r>
                            </m:num>
                            <m:den>
                              <m:sSub>
                                <m:sSubPr>
                                  <m:ctrlPr>
                                    <a:rPr lang="ro-RO" i="1">
                                      <a:latin typeface="Cambria Math" panose="02040503050406030204" pitchFamily="18" charset="0"/>
                                    </a:rPr>
                                  </m:ctrlPr>
                                </m:sSubPr>
                                <m:e>
                                  <m:r>
                                    <a:rPr lang="ro-RO" i="1">
                                      <a:latin typeface="Cambria Math" panose="02040503050406030204" pitchFamily="18" charset="0"/>
                                    </a:rPr>
                                    <m:t>𝜔</m:t>
                                  </m:r>
                                </m:e>
                                <m:sub>
                                  <m:r>
                                    <a:rPr lang="ro-RO" i="0">
                                      <a:latin typeface="Cambria Math" panose="02040503050406030204" pitchFamily="18" charset="0"/>
                                    </a:rPr>
                                    <m:t>0</m:t>
                                  </m:r>
                                </m:sub>
                              </m:sSub>
                            </m:den>
                          </m:f>
                        </m:e>
                      </m:d>
                    </m:oMath>
                  </m:oMathPara>
                </a14:m>
                <a:endParaRPr lang="ro-RO"/>
              </a:p>
            </p:txBody>
          </p:sp>
        </mc:Choice>
        <mc:Fallback xmlns="">
          <p:sp>
            <p:nvSpPr>
              <p:cNvPr id="18" name="Rectangle 17">
                <a:extLst>
                  <a:ext uri="{FF2B5EF4-FFF2-40B4-BE49-F238E27FC236}">
                    <a16:creationId xmlns:a16="http://schemas.microsoft.com/office/drawing/2014/main" id="{4EDEDE7C-2A02-40A8-A7C9-1ED59F7809A1}"/>
                  </a:ext>
                </a:extLst>
              </p:cNvPr>
              <p:cNvSpPr>
                <a:spLocks noRot="1" noChangeAspect="1" noMove="1" noResize="1" noEditPoints="1" noAdjustHandles="1" noChangeArrowheads="1" noChangeShapeType="1" noTextEdit="1"/>
              </p:cNvSpPr>
              <p:nvPr/>
            </p:nvSpPr>
            <p:spPr>
              <a:xfrm>
                <a:off x="5777865" y="5455286"/>
                <a:ext cx="4558492" cy="676339"/>
              </a:xfrm>
              <a:prstGeom prst="rect">
                <a:avLst/>
              </a:prstGeom>
              <a:blipFill>
                <a:blip r:embed="rId7"/>
                <a:stretch>
                  <a:fillRect/>
                </a:stretch>
              </a:blipFill>
            </p:spPr>
            <p:txBody>
              <a:bodyPr/>
              <a:lstStyle/>
              <a:p>
                <a:r>
                  <a:rPr lang="ro-RO">
                    <a:noFill/>
                  </a:rPr>
                  <a:t> </a:t>
                </a:r>
              </a:p>
            </p:txBody>
          </p:sp>
        </mc:Fallback>
      </mc:AlternateContent>
    </p:spTree>
    <p:extLst>
      <p:ext uri="{BB962C8B-B14F-4D97-AF65-F5344CB8AC3E}">
        <p14:creationId xmlns:p14="http://schemas.microsoft.com/office/powerpoint/2010/main" val="95720880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6B0EE7-4D40-416B-9AD6-EBF71F121816}"/>
              </a:ext>
            </a:extLst>
          </p:cNvPr>
          <p:cNvSpPr>
            <a:spLocks noGrp="1"/>
          </p:cNvSpPr>
          <p:nvPr>
            <p:ph type="title"/>
          </p:nvPr>
        </p:nvSpPr>
        <p:spPr/>
        <p:txBody>
          <a:bodyPr/>
          <a:lstStyle/>
          <a:p>
            <a:r>
              <a:rPr lang="ro-RO"/>
              <a:t>Filtre active</a:t>
            </a:r>
            <a:br>
              <a:rPr lang="ro-RO"/>
            </a:br>
            <a:r>
              <a:rPr lang="ro-RO"/>
              <a:t>Filtrul trece-tot</a:t>
            </a:r>
          </a:p>
        </p:txBody>
      </p:sp>
      <p:sp>
        <p:nvSpPr>
          <p:cNvPr id="3" name="Content Placeholder 2">
            <a:extLst>
              <a:ext uri="{FF2B5EF4-FFF2-40B4-BE49-F238E27FC236}">
                <a16:creationId xmlns:a16="http://schemas.microsoft.com/office/drawing/2014/main" id="{092C8F5B-1E6C-4CAB-93DD-1A947ECCA6D3}"/>
              </a:ext>
            </a:extLst>
          </p:cNvPr>
          <p:cNvSpPr>
            <a:spLocks noGrp="1"/>
          </p:cNvSpPr>
          <p:nvPr>
            <p:ph idx="1"/>
          </p:nvPr>
        </p:nvSpPr>
        <p:spPr/>
        <p:txBody>
          <a:bodyPr/>
          <a:lstStyle/>
          <a:p>
            <a:r>
              <a:rPr lang="en-US"/>
              <a:t>Cu un câștig de 1V/V, acest circuit lasă </a:t>
            </a:r>
            <a:br>
              <a:rPr lang="ro-RO"/>
            </a:br>
            <a:r>
              <a:rPr lang="en-US"/>
              <a:t>să treacă toate semnalele fără a modifica amplitudinea lor. </a:t>
            </a:r>
            <a:endParaRPr lang="ro-RO"/>
          </a:p>
          <a:p>
            <a:r>
              <a:rPr lang="en-US"/>
              <a:t>Dar, așa cum se arată în </a:t>
            </a:r>
            <a:r>
              <a:rPr lang="ro-RO"/>
              <a:t>figura</a:t>
            </a:r>
            <a:r>
              <a:rPr lang="en-US" i="1"/>
              <a:t> b</a:t>
            </a:r>
            <a:r>
              <a:rPr lang="en-US"/>
              <a:t>, circuitul introduce un defazaj variabil de la 0° la -180°, cu o valoare de -90° la ω=ω</a:t>
            </a:r>
            <a:r>
              <a:rPr lang="en-US" baseline="-25000"/>
              <a:t>0</a:t>
            </a:r>
            <a:r>
              <a:rPr lang="en-US"/>
              <a:t>.</a:t>
            </a:r>
            <a:endParaRPr lang="ro-RO"/>
          </a:p>
        </p:txBody>
      </p:sp>
      <p:sp>
        <p:nvSpPr>
          <p:cNvPr id="4" name="Date Placeholder 3">
            <a:extLst>
              <a:ext uri="{FF2B5EF4-FFF2-40B4-BE49-F238E27FC236}">
                <a16:creationId xmlns:a16="http://schemas.microsoft.com/office/drawing/2014/main" id="{B8012775-D7BF-4593-B7C4-3418C99C5893}"/>
              </a:ext>
            </a:extLst>
          </p:cNvPr>
          <p:cNvSpPr>
            <a:spLocks noGrp="1"/>
          </p:cNvSpPr>
          <p:nvPr>
            <p:ph type="dt" sz="half" idx="10"/>
          </p:nvPr>
        </p:nvSpPr>
        <p:spPr/>
        <p:txBody>
          <a:bodyPr/>
          <a:lstStyle/>
          <a:p>
            <a:fld id="{0D7C4F72-F443-44F3-9E4D-901146B3D74F}" type="datetime1">
              <a:rPr lang="ro-RO" smtClean="0"/>
              <a:t>29.04.2020</a:t>
            </a:fld>
            <a:endParaRPr lang="ro-RO"/>
          </a:p>
        </p:txBody>
      </p:sp>
      <p:sp>
        <p:nvSpPr>
          <p:cNvPr id="5" name="Footer Placeholder 4">
            <a:extLst>
              <a:ext uri="{FF2B5EF4-FFF2-40B4-BE49-F238E27FC236}">
                <a16:creationId xmlns:a16="http://schemas.microsoft.com/office/drawing/2014/main" id="{BF74DE00-C0D9-4A9B-A93E-BF36DD5E5600}"/>
              </a:ext>
            </a:extLst>
          </p:cNvPr>
          <p:cNvSpPr>
            <a:spLocks noGrp="1"/>
          </p:cNvSpPr>
          <p:nvPr>
            <p:ph type="ftr" sz="quarter" idx="11"/>
          </p:nvPr>
        </p:nvSpPr>
        <p:spPr/>
        <p:txBody>
          <a:bodyPr/>
          <a:lstStyle/>
          <a:p>
            <a:r>
              <a:rPr lang="ro-RO"/>
              <a:t>EA - cursul 7 - online</a:t>
            </a:r>
          </a:p>
        </p:txBody>
      </p:sp>
      <p:sp>
        <p:nvSpPr>
          <p:cNvPr id="6" name="Slide Number Placeholder 5">
            <a:extLst>
              <a:ext uri="{FF2B5EF4-FFF2-40B4-BE49-F238E27FC236}">
                <a16:creationId xmlns:a16="http://schemas.microsoft.com/office/drawing/2014/main" id="{513BEF90-45E7-40CE-848A-3F6C23357899}"/>
              </a:ext>
            </a:extLst>
          </p:cNvPr>
          <p:cNvSpPr>
            <a:spLocks noGrp="1"/>
          </p:cNvSpPr>
          <p:nvPr>
            <p:ph type="sldNum" sz="quarter" idx="12"/>
          </p:nvPr>
        </p:nvSpPr>
        <p:spPr/>
        <p:txBody>
          <a:bodyPr/>
          <a:lstStyle/>
          <a:p>
            <a:fld id="{AF5D8DD5-2367-47BF-BE85-0E4DD8564336}" type="slidenum">
              <a:rPr lang="ro-RO" smtClean="0"/>
              <a:t>29</a:t>
            </a:fld>
            <a:endParaRPr lang="ro-RO"/>
          </a:p>
        </p:txBody>
      </p:sp>
      <p:pic>
        <p:nvPicPr>
          <p:cNvPr id="7" name="Picture 6">
            <a:extLst>
              <a:ext uri="{FF2B5EF4-FFF2-40B4-BE49-F238E27FC236}">
                <a16:creationId xmlns:a16="http://schemas.microsoft.com/office/drawing/2014/main" id="{9362FA23-0B8B-4D86-A121-040989AFB66C}"/>
              </a:ext>
            </a:extLst>
          </p:cNvPr>
          <p:cNvPicPr>
            <a:picLocks noChangeAspect="1"/>
          </p:cNvPicPr>
          <p:nvPr/>
        </p:nvPicPr>
        <p:blipFill>
          <a:blip r:embed="rId2"/>
          <a:stretch>
            <a:fillRect/>
          </a:stretch>
        </p:blipFill>
        <p:spPr>
          <a:xfrm>
            <a:off x="7325996" y="60325"/>
            <a:ext cx="4814888" cy="1924050"/>
          </a:xfrm>
          <a:prstGeom prst="rect">
            <a:avLst/>
          </a:prstGeom>
        </p:spPr>
      </p:pic>
    </p:spTree>
    <p:extLst>
      <p:ext uri="{BB962C8B-B14F-4D97-AF65-F5344CB8AC3E}">
        <p14:creationId xmlns:p14="http://schemas.microsoft.com/office/powerpoint/2010/main" val="13266761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FDA36E-8948-4433-8233-D1BED60CA5C8}"/>
              </a:ext>
            </a:extLst>
          </p:cNvPr>
          <p:cNvSpPr>
            <a:spLocks noGrp="1"/>
          </p:cNvSpPr>
          <p:nvPr>
            <p:ph type="title"/>
          </p:nvPr>
        </p:nvSpPr>
        <p:spPr/>
        <p:txBody>
          <a:bodyPr/>
          <a:lstStyle/>
          <a:p>
            <a:r>
              <a:rPr lang="ro-RO"/>
              <a:t>Filtre active</a:t>
            </a:r>
            <a:br>
              <a:rPr lang="ro-RO"/>
            </a:br>
            <a:r>
              <a:rPr lang="ro-RO"/>
              <a:t>Clasificare</a:t>
            </a:r>
          </a:p>
        </p:txBody>
      </p:sp>
      <p:sp>
        <p:nvSpPr>
          <p:cNvPr id="3" name="Content Placeholder 2">
            <a:extLst>
              <a:ext uri="{FF2B5EF4-FFF2-40B4-BE49-F238E27FC236}">
                <a16:creationId xmlns:a16="http://schemas.microsoft.com/office/drawing/2014/main" id="{E057C606-452E-48F2-8256-E23B61DFDBFB}"/>
              </a:ext>
            </a:extLst>
          </p:cNvPr>
          <p:cNvSpPr>
            <a:spLocks noGrp="1"/>
          </p:cNvSpPr>
          <p:nvPr>
            <p:ph idx="1"/>
          </p:nvPr>
        </p:nvSpPr>
        <p:spPr/>
        <p:txBody>
          <a:bodyPr/>
          <a:lstStyle/>
          <a:p>
            <a:pPr marL="514350" indent="-514350">
              <a:buFont typeface="+mj-lt"/>
              <a:buAutoNum type="arabicPeriod"/>
            </a:pPr>
            <a:r>
              <a:rPr lang="en-US"/>
              <a:t>filtr</a:t>
            </a:r>
            <a:r>
              <a:rPr lang="ro-RO"/>
              <a:t>ul</a:t>
            </a:r>
            <a:r>
              <a:rPr lang="en-US"/>
              <a:t> </a:t>
            </a:r>
            <a:r>
              <a:rPr lang="en-US" i="1"/>
              <a:t>trece-jos</a:t>
            </a:r>
            <a:r>
              <a:rPr lang="en-US"/>
              <a:t> (low-pass filter), FTJ, </a:t>
            </a:r>
            <a:endParaRPr lang="ro-RO"/>
          </a:p>
          <a:p>
            <a:pPr marL="514350" indent="-514350">
              <a:buFont typeface="+mj-lt"/>
              <a:buAutoNum type="arabicPeriod"/>
            </a:pPr>
            <a:r>
              <a:rPr lang="en-US"/>
              <a:t>filtr</a:t>
            </a:r>
            <a:r>
              <a:rPr lang="ro-RO"/>
              <a:t>ul</a:t>
            </a:r>
            <a:r>
              <a:rPr lang="en-US"/>
              <a:t> </a:t>
            </a:r>
            <a:r>
              <a:rPr lang="en-US" i="1"/>
              <a:t>trece-sus</a:t>
            </a:r>
            <a:r>
              <a:rPr lang="en-US"/>
              <a:t> (high-pass filter), FTS, </a:t>
            </a:r>
            <a:endParaRPr lang="ro-RO"/>
          </a:p>
          <a:p>
            <a:pPr marL="514350" indent="-514350">
              <a:buFont typeface="+mj-lt"/>
              <a:buAutoNum type="arabicPeriod"/>
            </a:pPr>
            <a:r>
              <a:rPr lang="en-US"/>
              <a:t>filtr</a:t>
            </a:r>
            <a:r>
              <a:rPr lang="ro-RO"/>
              <a:t>ul</a:t>
            </a:r>
            <a:r>
              <a:rPr lang="en-US"/>
              <a:t> </a:t>
            </a:r>
            <a:r>
              <a:rPr lang="en-US" i="1"/>
              <a:t>trece-bandă</a:t>
            </a:r>
            <a:r>
              <a:rPr lang="en-US"/>
              <a:t> (band-pass filter), FTB și </a:t>
            </a:r>
            <a:endParaRPr lang="ro-RO"/>
          </a:p>
          <a:p>
            <a:pPr marL="514350" indent="-514350">
              <a:buFont typeface="+mj-lt"/>
              <a:buAutoNum type="arabicPeriod"/>
            </a:pPr>
            <a:r>
              <a:rPr lang="en-US"/>
              <a:t>filtr</a:t>
            </a:r>
            <a:r>
              <a:rPr lang="ro-RO"/>
              <a:t>ul</a:t>
            </a:r>
            <a:r>
              <a:rPr lang="en-US"/>
              <a:t> </a:t>
            </a:r>
            <a:r>
              <a:rPr lang="en-US" i="1"/>
              <a:t>oprește-bandă</a:t>
            </a:r>
            <a:r>
              <a:rPr lang="en-US"/>
              <a:t> (band-reject filter sau notch), FOB. </a:t>
            </a:r>
            <a:endParaRPr lang="ro-RO"/>
          </a:p>
          <a:p>
            <a:pPr marL="514350" indent="-514350">
              <a:buFont typeface="+mj-lt"/>
              <a:buAutoNum type="arabicPeriod"/>
            </a:pPr>
            <a:r>
              <a:rPr lang="en-US"/>
              <a:t>filtr</a:t>
            </a:r>
            <a:r>
              <a:rPr lang="ro-RO"/>
              <a:t>ul</a:t>
            </a:r>
            <a:r>
              <a:rPr lang="en-US"/>
              <a:t> </a:t>
            </a:r>
            <a:r>
              <a:rPr lang="en-US" i="1"/>
              <a:t>trece-tot</a:t>
            </a:r>
            <a:r>
              <a:rPr lang="en-US"/>
              <a:t> (all-pass filter), FTT, care modifică doar faza, lăsând amplitudinea constantă. </a:t>
            </a:r>
            <a:endParaRPr lang="ro-RO"/>
          </a:p>
        </p:txBody>
      </p:sp>
      <p:sp>
        <p:nvSpPr>
          <p:cNvPr id="4" name="Date Placeholder 3">
            <a:extLst>
              <a:ext uri="{FF2B5EF4-FFF2-40B4-BE49-F238E27FC236}">
                <a16:creationId xmlns:a16="http://schemas.microsoft.com/office/drawing/2014/main" id="{70837DBE-D1F4-47C5-92E5-21F28AF54045}"/>
              </a:ext>
            </a:extLst>
          </p:cNvPr>
          <p:cNvSpPr>
            <a:spLocks noGrp="1"/>
          </p:cNvSpPr>
          <p:nvPr>
            <p:ph type="dt" sz="half" idx="10"/>
          </p:nvPr>
        </p:nvSpPr>
        <p:spPr/>
        <p:txBody>
          <a:bodyPr/>
          <a:lstStyle/>
          <a:p>
            <a:fld id="{0D7C4F72-F443-44F3-9E4D-901146B3D74F}" type="datetime1">
              <a:rPr lang="ro-RO" smtClean="0"/>
              <a:t>29.04.2020</a:t>
            </a:fld>
            <a:endParaRPr lang="ro-RO"/>
          </a:p>
        </p:txBody>
      </p:sp>
      <p:sp>
        <p:nvSpPr>
          <p:cNvPr id="5" name="Footer Placeholder 4">
            <a:extLst>
              <a:ext uri="{FF2B5EF4-FFF2-40B4-BE49-F238E27FC236}">
                <a16:creationId xmlns:a16="http://schemas.microsoft.com/office/drawing/2014/main" id="{E96264C4-741F-41A1-A3A5-F535DD0AFF93}"/>
              </a:ext>
            </a:extLst>
          </p:cNvPr>
          <p:cNvSpPr>
            <a:spLocks noGrp="1"/>
          </p:cNvSpPr>
          <p:nvPr>
            <p:ph type="ftr" sz="quarter" idx="11"/>
          </p:nvPr>
        </p:nvSpPr>
        <p:spPr/>
        <p:txBody>
          <a:bodyPr/>
          <a:lstStyle/>
          <a:p>
            <a:r>
              <a:rPr lang="ro-RO"/>
              <a:t>EA - cursul 7 - online</a:t>
            </a:r>
          </a:p>
        </p:txBody>
      </p:sp>
      <p:sp>
        <p:nvSpPr>
          <p:cNvPr id="6" name="Slide Number Placeholder 5">
            <a:extLst>
              <a:ext uri="{FF2B5EF4-FFF2-40B4-BE49-F238E27FC236}">
                <a16:creationId xmlns:a16="http://schemas.microsoft.com/office/drawing/2014/main" id="{3D044810-C8CD-4084-B7DC-67EAB72D00D9}"/>
              </a:ext>
            </a:extLst>
          </p:cNvPr>
          <p:cNvSpPr>
            <a:spLocks noGrp="1"/>
          </p:cNvSpPr>
          <p:nvPr>
            <p:ph type="sldNum" sz="quarter" idx="12"/>
          </p:nvPr>
        </p:nvSpPr>
        <p:spPr/>
        <p:txBody>
          <a:bodyPr/>
          <a:lstStyle/>
          <a:p>
            <a:fld id="{AF5D8DD5-2367-47BF-BE85-0E4DD8564336}" type="slidenum">
              <a:rPr lang="ro-RO" smtClean="0"/>
              <a:t>3</a:t>
            </a:fld>
            <a:endParaRPr lang="ro-RO"/>
          </a:p>
        </p:txBody>
      </p:sp>
    </p:spTree>
    <p:extLst>
      <p:ext uri="{BB962C8B-B14F-4D97-AF65-F5344CB8AC3E}">
        <p14:creationId xmlns:p14="http://schemas.microsoft.com/office/powerpoint/2010/main" val="23032299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6B0EE7-4D40-416B-9AD6-EBF71F121816}"/>
              </a:ext>
            </a:extLst>
          </p:cNvPr>
          <p:cNvSpPr>
            <a:spLocks noGrp="1"/>
          </p:cNvSpPr>
          <p:nvPr>
            <p:ph type="title"/>
          </p:nvPr>
        </p:nvSpPr>
        <p:spPr/>
        <p:txBody>
          <a:bodyPr/>
          <a:lstStyle/>
          <a:p>
            <a:r>
              <a:rPr lang="ro-RO"/>
              <a:t>Filtre active. Probleme</a:t>
            </a:r>
            <a:br>
              <a:rPr lang="ro-RO"/>
            </a:br>
            <a:r>
              <a:rPr lang="ro-RO"/>
              <a:t>P1</a:t>
            </a:r>
          </a:p>
        </p:txBody>
      </p:sp>
      <p:sp>
        <p:nvSpPr>
          <p:cNvPr id="3" name="Content Placeholder 2">
            <a:extLst>
              <a:ext uri="{FF2B5EF4-FFF2-40B4-BE49-F238E27FC236}">
                <a16:creationId xmlns:a16="http://schemas.microsoft.com/office/drawing/2014/main" id="{092C8F5B-1E6C-4CAB-93DD-1A947ECCA6D3}"/>
              </a:ext>
            </a:extLst>
          </p:cNvPr>
          <p:cNvSpPr>
            <a:spLocks noGrp="1"/>
          </p:cNvSpPr>
          <p:nvPr>
            <p:ph idx="1"/>
          </p:nvPr>
        </p:nvSpPr>
        <p:spPr/>
        <p:txBody>
          <a:bodyPr/>
          <a:lstStyle/>
          <a:p>
            <a:r>
              <a:rPr lang="en-US"/>
              <a:t>În circuitul din fig</a:t>
            </a:r>
            <a:r>
              <a:rPr lang="ro-RO"/>
              <a:t>ură</a:t>
            </a:r>
            <a:r>
              <a:rPr lang="en-US"/>
              <a:t>, specificați valorile componentelor pentru a atinge o frecvență la –3dB de 1kHz cu un câștig de c.c. de 20dB și o rezistență de intrare de cel puțin 10k. (b) La ce frecvență câștigul scade la 0dB? Care este faza la acest câștig?</a:t>
            </a:r>
            <a:endParaRPr lang="ro-RO"/>
          </a:p>
        </p:txBody>
      </p:sp>
      <p:sp>
        <p:nvSpPr>
          <p:cNvPr id="4" name="Date Placeholder 3">
            <a:extLst>
              <a:ext uri="{FF2B5EF4-FFF2-40B4-BE49-F238E27FC236}">
                <a16:creationId xmlns:a16="http://schemas.microsoft.com/office/drawing/2014/main" id="{B8012775-D7BF-4593-B7C4-3418C99C5893}"/>
              </a:ext>
            </a:extLst>
          </p:cNvPr>
          <p:cNvSpPr>
            <a:spLocks noGrp="1"/>
          </p:cNvSpPr>
          <p:nvPr>
            <p:ph type="dt" sz="half" idx="10"/>
          </p:nvPr>
        </p:nvSpPr>
        <p:spPr/>
        <p:txBody>
          <a:bodyPr/>
          <a:lstStyle/>
          <a:p>
            <a:fld id="{0D7C4F72-F443-44F3-9E4D-901146B3D74F}" type="datetime1">
              <a:rPr lang="ro-RO" smtClean="0"/>
              <a:t>29.04.2020</a:t>
            </a:fld>
            <a:endParaRPr lang="ro-RO"/>
          </a:p>
        </p:txBody>
      </p:sp>
      <p:sp>
        <p:nvSpPr>
          <p:cNvPr id="5" name="Footer Placeholder 4">
            <a:extLst>
              <a:ext uri="{FF2B5EF4-FFF2-40B4-BE49-F238E27FC236}">
                <a16:creationId xmlns:a16="http://schemas.microsoft.com/office/drawing/2014/main" id="{BF74DE00-C0D9-4A9B-A93E-BF36DD5E5600}"/>
              </a:ext>
            </a:extLst>
          </p:cNvPr>
          <p:cNvSpPr>
            <a:spLocks noGrp="1"/>
          </p:cNvSpPr>
          <p:nvPr>
            <p:ph type="ftr" sz="quarter" idx="11"/>
          </p:nvPr>
        </p:nvSpPr>
        <p:spPr/>
        <p:txBody>
          <a:bodyPr/>
          <a:lstStyle/>
          <a:p>
            <a:r>
              <a:rPr lang="ro-RO"/>
              <a:t>EA - cursul 7 - online</a:t>
            </a:r>
          </a:p>
        </p:txBody>
      </p:sp>
      <p:sp>
        <p:nvSpPr>
          <p:cNvPr id="6" name="Slide Number Placeholder 5">
            <a:extLst>
              <a:ext uri="{FF2B5EF4-FFF2-40B4-BE49-F238E27FC236}">
                <a16:creationId xmlns:a16="http://schemas.microsoft.com/office/drawing/2014/main" id="{513BEF90-45E7-40CE-848A-3F6C23357899}"/>
              </a:ext>
            </a:extLst>
          </p:cNvPr>
          <p:cNvSpPr>
            <a:spLocks noGrp="1"/>
          </p:cNvSpPr>
          <p:nvPr>
            <p:ph type="sldNum" sz="quarter" idx="12"/>
          </p:nvPr>
        </p:nvSpPr>
        <p:spPr/>
        <p:txBody>
          <a:bodyPr/>
          <a:lstStyle/>
          <a:p>
            <a:fld id="{AF5D8DD5-2367-47BF-BE85-0E4DD8564336}" type="slidenum">
              <a:rPr lang="ro-RO" smtClean="0"/>
              <a:t>30</a:t>
            </a:fld>
            <a:endParaRPr lang="ro-RO"/>
          </a:p>
        </p:txBody>
      </p:sp>
      <p:pic>
        <p:nvPicPr>
          <p:cNvPr id="7" name="Picture 6">
            <a:extLst>
              <a:ext uri="{FF2B5EF4-FFF2-40B4-BE49-F238E27FC236}">
                <a16:creationId xmlns:a16="http://schemas.microsoft.com/office/drawing/2014/main" id="{00518BF1-4B3F-4A84-A244-16E6D7093421}"/>
              </a:ext>
            </a:extLst>
          </p:cNvPr>
          <p:cNvPicPr>
            <a:picLocks noChangeAspect="1"/>
          </p:cNvPicPr>
          <p:nvPr/>
        </p:nvPicPr>
        <p:blipFill rotWithShape="1">
          <a:blip r:embed="rId2"/>
          <a:srcRect r="50888" b="17037"/>
          <a:stretch/>
        </p:blipFill>
        <p:spPr>
          <a:xfrm>
            <a:off x="3983460" y="3439886"/>
            <a:ext cx="4225079" cy="2794227"/>
          </a:xfrm>
          <a:prstGeom prst="rect">
            <a:avLst/>
          </a:prstGeom>
        </p:spPr>
      </p:pic>
    </p:spTree>
    <p:extLst>
      <p:ext uri="{BB962C8B-B14F-4D97-AF65-F5344CB8AC3E}">
        <p14:creationId xmlns:p14="http://schemas.microsoft.com/office/powerpoint/2010/main" val="403881647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6B0EE7-4D40-416B-9AD6-EBF71F121816}"/>
              </a:ext>
            </a:extLst>
          </p:cNvPr>
          <p:cNvSpPr>
            <a:spLocks noGrp="1"/>
          </p:cNvSpPr>
          <p:nvPr>
            <p:ph type="title"/>
          </p:nvPr>
        </p:nvSpPr>
        <p:spPr/>
        <p:txBody>
          <a:bodyPr/>
          <a:lstStyle/>
          <a:p>
            <a:r>
              <a:rPr lang="ro-RO"/>
              <a:t>Filtre active. Probleme</a:t>
            </a:r>
            <a:br>
              <a:rPr lang="ro-RO"/>
            </a:br>
            <a:r>
              <a:rPr lang="ro-RO"/>
              <a:t>P1. Rezolvare</a:t>
            </a:r>
          </a:p>
        </p:txBody>
      </p:sp>
      <p:sp>
        <p:nvSpPr>
          <p:cNvPr id="3" name="Content Placeholder 2">
            <a:extLst>
              <a:ext uri="{FF2B5EF4-FFF2-40B4-BE49-F238E27FC236}">
                <a16:creationId xmlns:a16="http://schemas.microsoft.com/office/drawing/2014/main" id="{092C8F5B-1E6C-4CAB-93DD-1A947ECCA6D3}"/>
              </a:ext>
            </a:extLst>
          </p:cNvPr>
          <p:cNvSpPr>
            <a:spLocks noGrp="1"/>
          </p:cNvSpPr>
          <p:nvPr>
            <p:ph idx="1"/>
          </p:nvPr>
        </p:nvSpPr>
        <p:spPr/>
        <p:txBody>
          <a:bodyPr/>
          <a:lstStyle/>
          <a:p>
            <a:pPr marL="0" indent="0">
              <a:buNone/>
            </a:pPr>
            <a:r>
              <a:rPr lang="ro-RO"/>
              <a:t>(a) Câștigul în curent continuu, în modul este</a:t>
            </a:r>
          </a:p>
          <a:p>
            <a:pPr marL="0" indent="0">
              <a:buNone/>
            </a:pPr>
            <a:endParaRPr lang="ro-RO"/>
          </a:p>
          <a:p>
            <a:pPr marL="0" indent="0">
              <a:buNone/>
            </a:pPr>
            <a:endParaRPr lang="ro-RO"/>
          </a:p>
          <a:p>
            <a:r>
              <a:rPr lang="ro-RO"/>
              <a:t>Din exprimarea câștigului în decibeli, deducem</a:t>
            </a:r>
          </a:p>
          <a:p>
            <a:pPr marL="0" indent="0">
              <a:buNone/>
            </a:pPr>
            <a:endParaRPr lang="ro-RO"/>
          </a:p>
          <a:p>
            <a:r>
              <a:rPr lang="ro-RO"/>
              <a:t>și rezultă R</a:t>
            </a:r>
            <a:r>
              <a:rPr lang="ro-RO" baseline="-25000"/>
              <a:t>2</a:t>
            </a:r>
            <a:r>
              <a:rPr lang="ro-RO"/>
              <a:t>=10xR</a:t>
            </a:r>
            <a:r>
              <a:rPr lang="ro-RO" baseline="-25000"/>
              <a:t>1</a:t>
            </a:r>
          </a:p>
          <a:p>
            <a:r>
              <a:rPr lang="ro-RO"/>
              <a:t>Circuitul fiind de tip inversor, R</a:t>
            </a:r>
            <a:r>
              <a:rPr lang="ro-RO" baseline="-25000"/>
              <a:t>i</a:t>
            </a:r>
            <a:r>
              <a:rPr lang="ro-RO"/>
              <a:t>=R</a:t>
            </a:r>
            <a:r>
              <a:rPr lang="ro-RO" baseline="-25000"/>
              <a:t>1</a:t>
            </a:r>
            <a:r>
              <a:rPr lang="ro-RO"/>
              <a:t> și pentru a îndeplini R</a:t>
            </a:r>
            <a:r>
              <a:rPr lang="ro-RO" baseline="-25000"/>
              <a:t>i</a:t>
            </a:r>
            <a:r>
              <a:rPr lang="ro-RO">
                <a:sym typeface="Symbol" panose="05050102010706020507" pitchFamily="18" charset="2"/>
              </a:rPr>
              <a:t>10k</a:t>
            </a:r>
            <a:r>
              <a:rPr lang="el-GR">
                <a:latin typeface="Calibri" panose="020F0502020204030204" pitchFamily="34" charset="0"/>
                <a:cs typeface="Calibri" panose="020F0502020204030204" pitchFamily="34" charset="0"/>
                <a:sym typeface="Symbol" panose="05050102010706020507" pitchFamily="18" charset="2"/>
              </a:rPr>
              <a:t>Ω</a:t>
            </a:r>
            <a:r>
              <a:rPr lang="ro-RO">
                <a:latin typeface="Calibri" panose="020F0502020204030204" pitchFamily="34" charset="0"/>
                <a:cs typeface="Calibri" panose="020F0502020204030204" pitchFamily="34" charset="0"/>
                <a:sym typeface="Symbol" panose="05050102010706020507" pitchFamily="18" charset="2"/>
              </a:rPr>
              <a:t> se alege R</a:t>
            </a:r>
            <a:r>
              <a:rPr lang="ro-RO" baseline="-25000">
                <a:latin typeface="Calibri" panose="020F0502020204030204" pitchFamily="34" charset="0"/>
                <a:cs typeface="Calibri" panose="020F0502020204030204" pitchFamily="34" charset="0"/>
                <a:sym typeface="Symbol" panose="05050102010706020507" pitchFamily="18" charset="2"/>
              </a:rPr>
              <a:t>1</a:t>
            </a:r>
            <a:r>
              <a:rPr lang="ro-RO">
                <a:latin typeface="Calibri" panose="020F0502020204030204" pitchFamily="34" charset="0"/>
                <a:cs typeface="Calibri" panose="020F0502020204030204" pitchFamily="34" charset="0"/>
                <a:sym typeface="Symbol" panose="05050102010706020507" pitchFamily="18" charset="2"/>
              </a:rPr>
              <a:t>=20k</a:t>
            </a:r>
            <a:r>
              <a:rPr lang="el-GR">
                <a:latin typeface="Calibri" panose="020F0502020204030204" pitchFamily="34" charset="0"/>
                <a:cs typeface="Calibri" panose="020F0502020204030204" pitchFamily="34" charset="0"/>
                <a:sym typeface="Symbol" panose="05050102010706020507" pitchFamily="18" charset="2"/>
              </a:rPr>
              <a:t>Ω</a:t>
            </a:r>
            <a:r>
              <a:rPr lang="ro-RO">
                <a:latin typeface="Calibri" panose="020F0502020204030204" pitchFamily="34" charset="0"/>
                <a:cs typeface="Calibri" panose="020F0502020204030204" pitchFamily="34" charset="0"/>
                <a:sym typeface="Symbol" panose="05050102010706020507" pitchFamily="18" charset="2"/>
              </a:rPr>
              <a:t>. Rezultă R</a:t>
            </a:r>
            <a:r>
              <a:rPr lang="ro-RO" baseline="-25000">
                <a:latin typeface="Calibri" panose="020F0502020204030204" pitchFamily="34" charset="0"/>
                <a:cs typeface="Calibri" panose="020F0502020204030204" pitchFamily="34" charset="0"/>
                <a:sym typeface="Symbol" panose="05050102010706020507" pitchFamily="18" charset="2"/>
              </a:rPr>
              <a:t>2</a:t>
            </a:r>
            <a:r>
              <a:rPr lang="ro-RO">
                <a:latin typeface="Calibri" panose="020F0502020204030204" pitchFamily="34" charset="0"/>
                <a:cs typeface="Calibri" panose="020F0502020204030204" pitchFamily="34" charset="0"/>
                <a:sym typeface="Symbol" panose="05050102010706020507" pitchFamily="18" charset="2"/>
              </a:rPr>
              <a:t>=200k</a:t>
            </a:r>
            <a:r>
              <a:rPr lang="el-GR">
                <a:latin typeface="Calibri" panose="020F0502020204030204" pitchFamily="34" charset="0"/>
                <a:cs typeface="Calibri" panose="020F0502020204030204" pitchFamily="34" charset="0"/>
                <a:sym typeface="Symbol" panose="05050102010706020507" pitchFamily="18" charset="2"/>
              </a:rPr>
              <a:t>Ω</a:t>
            </a:r>
            <a:r>
              <a:rPr lang="ro-RO">
                <a:latin typeface="Calibri" panose="020F0502020204030204" pitchFamily="34" charset="0"/>
                <a:cs typeface="Calibri" panose="020F0502020204030204" pitchFamily="34" charset="0"/>
                <a:sym typeface="Symbol" panose="05050102010706020507" pitchFamily="18" charset="2"/>
              </a:rPr>
              <a:t>.</a:t>
            </a:r>
            <a:endParaRPr lang="ro-RO"/>
          </a:p>
        </p:txBody>
      </p:sp>
      <p:sp>
        <p:nvSpPr>
          <p:cNvPr id="4" name="Date Placeholder 3">
            <a:extLst>
              <a:ext uri="{FF2B5EF4-FFF2-40B4-BE49-F238E27FC236}">
                <a16:creationId xmlns:a16="http://schemas.microsoft.com/office/drawing/2014/main" id="{B8012775-D7BF-4593-B7C4-3418C99C5893}"/>
              </a:ext>
            </a:extLst>
          </p:cNvPr>
          <p:cNvSpPr>
            <a:spLocks noGrp="1"/>
          </p:cNvSpPr>
          <p:nvPr>
            <p:ph type="dt" sz="half" idx="10"/>
          </p:nvPr>
        </p:nvSpPr>
        <p:spPr/>
        <p:txBody>
          <a:bodyPr/>
          <a:lstStyle/>
          <a:p>
            <a:fld id="{0D7C4F72-F443-44F3-9E4D-901146B3D74F}" type="datetime1">
              <a:rPr lang="ro-RO" smtClean="0"/>
              <a:t>29.04.2020</a:t>
            </a:fld>
            <a:endParaRPr lang="ro-RO"/>
          </a:p>
        </p:txBody>
      </p:sp>
      <p:sp>
        <p:nvSpPr>
          <p:cNvPr id="5" name="Footer Placeholder 4">
            <a:extLst>
              <a:ext uri="{FF2B5EF4-FFF2-40B4-BE49-F238E27FC236}">
                <a16:creationId xmlns:a16="http://schemas.microsoft.com/office/drawing/2014/main" id="{BF74DE00-C0D9-4A9B-A93E-BF36DD5E5600}"/>
              </a:ext>
            </a:extLst>
          </p:cNvPr>
          <p:cNvSpPr>
            <a:spLocks noGrp="1"/>
          </p:cNvSpPr>
          <p:nvPr>
            <p:ph type="ftr" sz="quarter" idx="11"/>
          </p:nvPr>
        </p:nvSpPr>
        <p:spPr/>
        <p:txBody>
          <a:bodyPr/>
          <a:lstStyle/>
          <a:p>
            <a:r>
              <a:rPr lang="ro-RO"/>
              <a:t>EA - cursul 7 - online</a:t>
            </a:r>
          </a:p>
        </p:txBody>
      </p:sp>
      <p:sp>
        <p:nvSpPr>
          <p:cNvPr id="6" name="Slide Number Placeholder 5">
            <a:extLst>
              <a:ext uri="{FF2B5EF4-FFF2-40B4-BE49-F238E27FC236}">
                <a16:creationId xmlns:a16="http://schemas.microsoft.com/office/drawing/2014/main" id="{513BEF90-45E7-40CE-848A-3F6C23357899}"/>
              </a:ext>
            </a:extLst>
          </p:cNvPr>
          <p:cNvSpPr>
            <a:spLocks noGrp="1"/>
          </p:cNvSpPr>
          <p:nvPr>
            <p:ph type="sldNum" sz="quarter" idx="12"/>
          </p:nvPr>
        </p:nvSpPr>
        <p:spPr/>
        <p:txBody>
          <a:bodyPr/>
          <a:lstStyle/>
          <a:p>
            <a:fld id="{AF5D8DD5-2367-47BF-BE85-0E4DD8564336}" type="slidenum">
              <a:rPr lang="ro-RO" smtClean="0"/>
              <a:t>31</a:t>
            </a:fld>
            <a:endParaRPr lang="ro-RO"/>
          </a:p>
        </p:txBody>
      </p:sp>
      <mc:AlternateContent xmlns:mc="http://schemas.openxmlformats.org/markup-compatibility/2006" xmlns:a14="http://schemas.microsoft.com/office/drawing/2010/main">
        <mc:Choice Requires="a14">
          <p:sp>
            <p:nvSpPr>
              <p:cNvPr id="7" name="Rectangle 6">
                <a:extLst>
                  <a:ext uri="{FF2B5EF4-FFF2-40B4-BE49-F238E27FC236}">
                    <a16:creationId xmlns:a16="http://schemas.microsoft.com/office/drawing/2014/main" id="{CB2E9E74-9226-4216-8075-F5554F08E8AE}"/>
                  </a:ext>
                </a:extLst>
              </p:cNvPr>
              <p:cNvSpPr/>
              <p:nvPr/>
            </p:nvSpPr>
            <p:spPr>
              <a:xfrm>
                <a:off x="4132674" y="2357948"/>
                <a:ext cx="3926652" cy="84420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d>
                        <m:dPr>
                          <m:begChr m:val="|"/>
                          <m:endChr m:val="|"/>
                          <m:ctrlPr>
                            <a:rPr lang="ro-RO" sz="2400" i="1" smtClean="0">
                              <a:latin typeface="Cambria Math" panose="02040503050406030204" pitchFamily="18" charset="0"/>
                            </a:rPr>
                          </m:ctrlPr>
                        </m:dPr>
                        <m:e>
                          <m:sSub>
                            <m:sSubPr>
                              <m:ctrlPr>
                                <a:rPr lang="ro-RO" sz="2400" i="1">
                                  <a:latin typeface="Cambria Math" panose="02040503050406030204" pitchFamily="18" charset="0"/>
                                </a:rPr>
                              </m:ctrlPr>
                            </m:sSubPr>
                            <m:e>
                              <m:r>
                                <a:rPr lang="ro-RO" sz="2400" i="1">
                                  <a:latin typeface="Cambria Math" panose="02040503050406030204" pitchFamily="18" charset="0"/>
                                </a:rPr>
                                <m:t>𝐻</m:t>
                              </m:r>
                            </m:e>
                            <m:sub>
                              <m:r>
                                <a:rPr lang="ro-RO" sz="2400">
                                  <a:latin typeface="Cambria Math" panose="02040503050406030204" pitchFamily="18" charset="0"/>
                                </a:rPr>
                                <m:t>0</m:t>
                              </m:r>
                            </m:sub>
                          </m:sSub>
                        </m:e>
                      </m:d>
                      <m:r>
                        <a:rPr lang="ro-RO" sz="2400">
                          <a:latin typeface="Cambria Math" panose="02040503050406030204" pitchFamily="18" charset="0"/>
                        </a:rPr>
                        <m:t>=</m:t>
                      </m:r>
                      <m:f>
                        <m:fPr>
                          <m:ctrlPr>
                            <a:rPr lang="ro-RO" sz="2400" i="1" smtClean="0">
                              <a:latin typeface="Cambria Math" panose="02040503050406030204" pitchFamily="18" charset="0"/>
                            </a:rPr>
                          </m:ctrlPr>
                        </m:fPr>
                        <m:num>
                          <m:sSub>
                            <m:sSubPr>
                              <m:ctrlPr>
                                <a:rPr lang="ro-RO" sz="2400" i="1" smtClean="0">
                                  <a:latin typeface="Cambria Math" panose="02040503050406030204" pitchFamily="18" charset="0"/>
                                </a:rPr>
                              </m:ctrlPr>
                            </m:sSubPr>
                            <m:e>
                              <m:r>
                                <a:rPr lang="ro-RO" sz="2400" b="0" i="1" smtClean="0">
                                  <a:latin typeface="Cambria Math" panose="02040503050406030204" pitchFamily="18" charset="0"/>
                                </a:rPr>
                                <m:t>𝑅</m:t>
                              </m:r>
                            </m:e>
                            <m:sub>
                              <m:r>
                                <a:rPr lang="ro-RO" sz="2400" b="0" i="1" smtClean="0">
                                  <a:latin typeface="Cambria Math" panose="02040503050406030204" pitchFamily="18" charset="0"/>
                                </a:rPr>
                                <m:t>2</m:t>
                              </m:r>
                            </m:sub>
                          </m:sSub>
                        </m:num>
                        <m:den>
                          <m:sSub>
                            <m:sSubPr>
                              <m:ctrlPr>
                                <a:rPr lang="ro-RO" sz="2400" i="1" smtClean="0">
                                  <a:latin typeface="Cambria Math" panose="02040503050406030204" pitchFamily="18" charset="0"/>
                                </a:rPr>
                              </m:ctrlPr>
                            </m:sSubPr>
                            <m:e>
                              <m:r>
                                <a:rPr lang="ro-RO" sz="2400" b="0" i="1" smtClean="0">
                                  <a:latin typeface="Cambria Math" panose="02040503050406030204" pitchFamily="18" charset="0"/>
                                </a:rPr>
                                <m:t>𝑅</m:t>
                              </m:r>
                            </m:e>
                            <m:sub>
                              <m:r>
                                <a:rPr lang="ro-RO" sz="2400" b="0" i="1" smtClean="0">
                                  <a:latin typeface="Cambria Math" panose="02040503050406030204" pitchFamily="18" charset="0"/>
                                </a:rPr>
                                <m:t>1</m:t>
                              </m:r>
                            </m:sub>
                          </m:sSub>
                        </m:den>
                      </m:f>
                      <m:r>
                        <a:rPr lang="ro-RO" sz="2400" i="1" smtClean="0">
                          <a:latin typeface="Cambria Math" panose="02040503050406030204" pitchFamily="18" charset="0"/>
                          <a:ea typeface="Cambria Math" panose="02040503050406030204" pitchFamily="18" charset="0"/>
                        </a:rPr>
                        <m:t>⇒</m:t>
                      </m:r>
                      <m:sSub>
                        <m:sSubPr>
                          <m:ctrlPr>
                            <a:rPr lang="ro-RO" sz="2400" i="1" smtClean="0">
                              <a:latin typeface="Cambria Math" panose="02040503050406030204" pitchFamily="18" charset="0"/>
                              <a:ea typeface="Cambria Math" panose="02040503050406030204" pitchFamily="18" charset="0"/>
                            </a:rPr>
                          </m:ctrlPr>
                        </m:sSubPr>
                        <m:e>
                          <m:r>
                            <a:rPr lang="ro-RO" sz="2400" b="0" i="1" smtClean="0">
                              <a:latin typeface="Cambria Math" panose="02040503050406030204" pitchFamily="18" charset="0"/>
                              <a:ea typeface="Cambria Math" panose="02040503050406030204" pitchFamily="18" charset="0"/>
                            </a:rPr>
                            <m:t>𝑅</m:t>
                          </m:r>
                        </m:e>
                        <m:sub>
                          <m:r>
                            <a:rPr lang="ro-RO" sz="2400" b="0" i="1" smtClean="0">
                              <a:latin typeface="Cambria Math" panose="02040503050406030204" pitchFamily="18" charset="0"/>
                              <a:ea typeface="Cambria Math" panose="02040503050406030204" pitchFamily="18" charset="0"/>
                            </a:rPr>
                            <m:t>2</m:t>
                          </m:r>
                        </m:sub>
                      </m:sSub>
                      <m:r>
                        <a:rPr lang="ro-RO" sz="2400" b="0" i="1" smtClean="0">
                          <a:latin typeface="Cambria Math" panose="02040503050406030204" pitchFamily="18" charset="0"/>
                          <a:ea typeface="Cambria Math" panose="02040503050406030204" pitchFamily="18" charset="0"/>
                        </a:rPr>
                        <m:t>=</m:t>
                      </m:r>
                      <m:sSub>
                        <m:sSubPr>
                          <m:ctrlPr>
                            <a:rPr lang="ro-RO" sz="2400" b="0" i="1" smtClean="0">
                              <a:latin typeface="Cambria Math" panose="02040503050406030204" pitchFamily="18" charset="0"/>
                              <a:ea typeface="Cambria Math" panose="02040503050406030204" pitchFamily="18" charset="0"/>
                            </a:rPr>
                          </m:ctrlPr>
                        </m:sSubPr>
                        <m:e>
                          <m:r>
                            <a:rPr lang="ro-RO" sz="2400" b="0" i="1" smtClean="0">
                              <a:latin typeface="Cambria Math" panose="02040503050406030204" pitchFamily="18" charset="0"/>
                              <a:ea typeface="Cambria Math" panose="02040503050406030204" pitchFamily="18" charset="0"/>
                            </a:rPr>
                            <m:t>𝑅</m:t>
                          </m:r>
                        </m:e>
                        <m:sub>
                          <m:r>
                            <a:rPr lang="ro-RO" sz="2400" b="0" i="1" smtClean="0">
                              <a:latin typeface="Cambria Math" panose="02040503050406030204" pitchFamily="18" charset="0"/>
                              <a:ea typeface="Cambria Math" panose="02040503050406030204" pitchFamily="18" charset="0"/>
                            </a:rPr>
                            <m:t>1</m:t>
                          </m:r>
                        </m:sub>
                      </m:sSub>
                      <m:r>
                        <a:rPr lang="ro-RO" sz="2400" b="0" i="1" smtClean="0">
                          <a:latin typeface="Cambria Math" panose="02040503050406030204" pitchFamily="18" charset="0"/>
                          <a:ea typeface="Cambria Math" panose="02040503050406030204" pitchFamily="18" charset="0"/>
                        </a:rPr>
                        <m:t>×</m:t>
                      </m:r>
                      <m:d>
                        <m:dPr>
                          <m:begChr m:val="|"/>
                          <m:endChr m:val="|"/>
                          <m:ctrlPr>
                            <a:rPr lang="ro-RO" sz="2400" i="1">
                              <a:latin typeface="Cambria Math" panose="02040503050406030204" pitchFamily="18" charset="0"/>
                            </a:rPr>
                          </m:ctrlPr>
                        </m:dPr>
                        <m:e>
                          <m:sSub>
                            <m:sSubPr>
                              <m:ctrlPr>
                                <a:rPr lang="ro-RO" sz="2400" i="1">
                                  <a:latin typeface="Cambria Math" panose="02040503050406030204" pitchFamily="18" charset="0"/>
                                </a:rPr>
                              </m:ctrlPr>
                            </m:sSubPr>
                            <m:e>
                              <m:r>
                                <a:rPr lang="ro-RO" sz="2400" i="1">
                                  <a:latin typeface="Cambria Math" panose="02040503050406030204" pitchFamily="18" charset="0"/>
                                </a:rPr>
                                <m:t>𝐻</m:t>
                              </m:r>
                            </m:e>
                            <m:sub>
                              <m:r>
                                <a:rPr lang="ro-RO" sz="2400">
                                  <a:latin typeface="Cambria Math" panose="02040503050406030204" pitchFamily="18" charset="0"/>
                                </a:rPr>
                                <m:t>0</m:t>
                              </m:r>
                            </m:sub>
                          </m:sSub>
                        </m:e>
                      </m:d>
                    </m:oMath>
                  </m:oMathPara>
                </a14:m>
                <a:endParaRPr lang="ro-RO"/>
              </a:p>
            </p:txBody>
          </p:sp>
        </mc:Choice>
        <mc:Fallback xmlns="">
          <p:sp>
            <p:nvSpPr>
              <p:cNvPr id="7" name="Rectangle 6">
                <a:extLst>
                  <a:ext uri="{FF2B5EF4-FFF2-40B4-BE49-F238E27FC236}">
                    <a16:creationId xmlns:a16="http://schemas.microsoft.com/office/drawing/2014/main" id="{CB2E9E74-9226-4216-8075-F5554F08E8AE}"/>
                  </a:ext>
                </a:extLst>
              </p:cNvPr>
              <p:cNvSpPr>
                <a:spLocks noRot="1" noChangeAspect="1" noMove="1" noResize="1" noEditPoints="1" noAdjustHandles="1" noChangeArrowheads="1" noChangeShapeType="1" noTextEdit="1"/>
              </p:cNvSpPr>
              <p:nvPr/>
            </p:nvSpPr>
            <p:spPr>
              <a:xfrm>
                <a:off x="4132674" y="2357948"/>
                <a:ext cx="3926652" cy="844205"/>
              </a:xfrm>
              <a:prstGeom prst="rect">
                <a:avLst/>
              </a:prstGeom>
              <a:blipFill>
                <a:blip r:embed="rId2"/>
                <a:stretch>
                  <a:fillRect/>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8" name="Rectangle 7">
                <a:extLst>
                  <a:ext uri="{FF2B5EF4-FFF2-40B4-BE49-F238E27FC236}">
                    <a16:creationId xmlns:a16="http://schemas.microsoft.com/office/drawing/2014/main" id="{E08F399B-83A4-4A9C-83C8-ACB71F735932}"/>
                  </a:ext>
                </a:extLst>
              </p:cNvPr>
              <p:cNvSpPr/>
              <p:nvPr/>
            </p:nvSpPr>
            <p:spPr>
              <a:xfrm>
                <a:off x="1759716" y="3763845"/>
                <a:ext cx="8672567" cy="484684"/>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ro-RO" sz="2400" i="1" smtClean="0">
                              <a:latin typeface="Cambria Math" panose="02040503050406030204" pitchFamily="18" charset="0"/>
                            </a:rPr>
                          </m:ctrlPr>
                        </m:sSubPr>
                        <m:e>
                          <m:d>
                            <m:dPr>
                              <m:begChr m:val="|"/>
                              <m:endChr m:val="|"/>
                              <m:ctrlPr>
                                <a:rPr lang="ro-RO" sz="2400" i="1">
                                  <a:latin typeface="Cambria Math" panose="02040503050406030204" pitchFamily="18" charset="0"/>
                                </a:rPr>
                              </m:ctrlPr>
                            </m:dPr>
                            <m:e>
                              <m:sSub>
                                <m:sSubPr>
                                  <m:ctrlPr>
                                    <a:rPr lang="ro-RO" sz="2400" i="1">
                                      <a:latin typeface="Cambria Math" panose="02040503050406030204" pitchFamily="18" charset="0"/>
                                    </a:rPr>
                                  </m:ctrlPr>
                                </m:sSubPr>
                                <m:e>
                                  <m:r>
                                    <a:rPr lang="ro-RO" sz="2400" i="1">
                                      <a:latin typeface="Cambria Math" panose="02040503050406030204" pitchFamily="18" charset="0"/>
                                    </a:rPr>
                                    <m:t>𝐻</m:t>
                                  </m:r>
                                </m:e>
                                <m:sub>
                                  <m:r>
                                    <a:rPr lang="ro-RO" sz="2400">
                                      <a:latin typeface="Cambria Math" panose="02040503050406030204" pitchFamily="18" charset="0"/>
                                    </a:rPr>
                                    <m:t>0</m:t>
                                  </m:r>
                                </m:sub>
                              </m:sSub>
                            </m:e>
                          </m:d>
                        </m:e>
                        <m:sub>
                          <m:r>
                            <a:rPr lang="ro-RO" sz="2400" b="0" i="1" smtClean="0">
                              <a:latin typeface="Cambria Math" panose="02040503050406030204" pitchFamily="18" charset="0"/>
                            </a:rPr>
                            <m:t>𝑑𝐵</m:t>
                          </m:r>
                        </m:sub>
                      </m:sSub>
                      <m:r>
                        <a:rPr lang="ro-RO" sz="2400">
                          <a:latin typeface="Cambria Math" panose="02040503050406030204" pitchFamily="18" charset="0"/>
                        </a:rPr>
                        <m:t>=</m:t>
                      </m:r>
                      <m:r>
                        <a:rPr lang="ro-RO" sz="2400" b="0" i="0" smtClean="0">
                          <a:latin typeface="Cambria Math" panose="02040503050406030204" pitchFamily="18" charset="0"/>
                        </a:rPr>
                        <m:t>20</m:t>
                      </m:r>
                      <m:sSub>
                        <m:sSubPr>
                          <m:ctrlPr>
                            <a:rPr lang="ro-RO" sz="2400" b="0" i="1" smtClean="0">
                              <a:latin typeface="Cambria Math" panose="02040503050406030204" pitchFamily="18" charset="0"/>
                            </a:rPr>
                          </m:ctrlPr>
                        </m:sSubPr>
                        <m:e>
                          <m:r>
                            <a:rPr lang="ro-RO" sz="2400" b="0" i="1" smtClean="0">
                              <a:latin typeface="Cambria Math" panose="02040503050406030204" pitchFamily="18" charset="0"/>
                            </a:rPr>
                            <m:t>𝑙𝑜𝑔</m:t>
                          </m:r>
                        </m:e>
                        <m:sub>
                          <m:r>
                            <a:rPr lang="ro-RO" sz="2400" b="0" i="1" smtClean="0">
                              <a:latin typeface="Cambria Math" panose="02040503050406030204" pitchFamily="18" charset="0"/>
                            </a:rPr>
                            <m:t>10</m:t>
                          </m:r>
                        </m:sub>
                      </m:sSub>
                      <m:d>
                        <m:dPr>
                          <m:begChr m:val="|"/>
                          <m:endChr m:val="|"/>
                          <m:ctrlPr>
                            <a:rPr lang="ro-RO" sz="2400" b="0" i="1" smtClean="0">
                              <a:latin typeface="Cambria Math" panose="02040503050406030204" pitchFamily="18" charset="0"/>
                            </a:rPr>
                          </m:ctrlPr>
                        </m:dPr>
                        <m:e>
                          <m:sSub>
                            <m:sSubPr>
                              <m:ctrlPr>
                                <a:rPr lang="ro-RO" sz="2400" b="0" i="1" smtClean="0">
                                  <a:latin typeface="Cambria Math" panose="02040503050406030204" pitchFamily="18" charset="0"/>
                                </a:rPr>
                              </m:ctrlPr>
                            </m:sSubPr>
                            <m:e>
                              <m:r>
                                <a:rPr lang="ro-RO" sz="2400" b="0" i="1" smtClean="0">
                                  <a:latin typeface="Cambria Math" panose="02040503050406030204" pitchFamily="18" charset="0"/>
                                </a:rPr>
                                <m:t>𝐻</m:t>
                              </m:r>
                            </m:e>
                            <m:sub>
                              <m:r>
                                <a:rPr lang="ro-RO" sz="2400" b="0" i="1" smtClean="0">
                                  <a:latin typeface="Cambria Math" panose="02040503050406030204" pitchFamily="18" charset="0"/>
                                </a:rPr>
                                <m:t>0</m:t>
                              </m:r>
                            </m:sub>
                          </m:sSub>
                        </m:e>
                      </m:d>
                      <m:r>
                        <a:rPr lang="ro-RO" sz="2400" b="0" i="1" smtClean="0">
                          <a:latin typeface="Cambria Math" panose="02040503050406030204" pitchFamily="18" charset="0"/>
                          <a:ea typeface="Cambria Math" panose="02040503050406030204" pitchFamily="18" charset="0"/>
                        </a:rPr>
                        <m:t>⇒</m:t>
                      </m:r>
                      <m:d>
                        <m:dPr>
                          <m:begChr m:val="|"/>
                          <m:endChr m:val="|"/>
                          <m:ctrlPr>
                            <a:rPr lang="ro-RO" sz="2400" b="0" i="1" smtClean="0">
                              <a:latin typeface="Cambria Math" panose="02040503050406030204" pitchFamily="18" charset="0"/>
                              <a:ea typeface="Cambria Math" panose="02040503050406030204" pitchFamily="18" charset="0"/>
                            </a:rPr>
                          </m:ctrlPr>
                        </m:dPr>
                        <m:e>
                          <m:sSub>
                            <m:sSubPr>
                              <m:ctrlPr>
                                <a:rPr lang="ro-RO" sz="2400" b="0" i="1" smtClean="0">
                                  <a:latin typeface="Cambria Math" panose="02040503050406030204" pitchFamily="18" charset="0"/>
                                  <a:ea typeface="Cambria Math" panose="02040503050406030204" pitchFamily="18" charset="0"/>
                                </a:rPr>
                              </m:ctrlPr>
                            </m:sSubPr>
                            <m:e>
                              <m:r>
                                <a:rPr lang="ro-RO" sz="2400" b="0" i="1" smtClean="0">
                                  <a:latin typeface="Cambria Math" panose="02040503050406030204" pitchFamily="18" charset="0"/>
                                  <a:ea typeface="Cambria Math" panose="02040503050406030204" pitchFamily="18" charset="0"/>
                                </a:rPr>
                                <m:t>𝐻</m:t>
                              </m:r>
                            </m:e>
                            <m:sub>
                              <m:r>
                                <a:rPr lang="ro-RO" sz="2400" b="0" i="1" smtClean="0">
                                  <a:latin typeface="Cambria Math" panose="02040503050406030204" pitchFamily="18" charset="0"/>
                                  <a:ea typeface="Cambria Math" panose="02040503050406030204" pitchFamily="18" charset="0"/>
                                </a:rPr>
                                <m:t>0</m:t>
                              </m:r>
                            </m:sub>
                          </m:sSub>
                        </m:e>
                      </m:d>
                      <m:r>
                        <a:rPr lang="ro-RO" sz="2400" b="0" i="1" smtClean="0">
                          <a:latin typeface="Cambria Math" panose="02040503050406030204" pitchFamily="18" charset="0"/>
                          <a:ea typeface="Cambria Math" panose="02040503050406030204" pitchFamily="18" charset="0"/>
                        </a:rPr>
                        <m:t>=</m:t>
                      </m:r>
                      <m:sSup>
                        <m:sSupPr>
                          <m:ctrlPr>
                            <a:rPr lang="ro-RO" sz="2400" b="0" i="1" smtClean="0">
                              <a:latin typeface="Cambria Math" panose="02040503050406030204" pitchFamily="18" charset="0"/>
                              <a:ea typeface="Cambria Math" panose="02040503050406030204" pitchFamily="18" charset="0"/>
                            </a:rPr>
                          </m:ctrlPr>
                        </m:sSupPr>
                        <m:e>
                          <m:r>
                            <a:rPr lang="ro-RO" sz="2400" b="0" i="1" smtClean="0">
                              <a:latin typeface="Cambria Math" panose="02040503050406030204" pitchFamily="18" charset="0"/>
                              <a:ea typeface="Cambria Math" panose="02040503050406030204" pitchFamily="18" charset="0"/>
                            </a:rPr>
                            <m:t>10</m:t>
                          </m:r>
                        </m:e>
                        <m:sup>
                          <m:f>
                            <m:fPr>
                              <m:type m:val="lin"/>
                              <m:ctrlPr>
                                <a:rPr lang="ro-RO" sz="2400" b="0" i="1" smtClean="0">
                                  <a:latin typeface="Cambria Math" panose="02040503050406030204" pitchFamily="18" charset="0"/>
                                  <a:ea typeface="Cambria Math" panose="02040503050406030204" pitchFamily="18" charset="0"/>
                                </a:rPr>
                              </m:ctrlPr>
                            </m:fPr>
                            <m:num>
                              <m:sSub>
                                <m:sSubPr>
                                  <m:ctrlPr>
                                    <a:rPr lang="ro-RO" sz="2400" i="1">
                                      <a:latin typeface="Cambria Math" panose="02040503050406030204" pitchFamily="18" charset="0"/>
                                    </a:rPr>
                                  </m:ctrlPr>
                                </m:sSubPr>
                                <m:e>
                                  <m:d>
                                    <m:dPr>
                                      <m:begChr m:val="|"/>
                                      <m:endChr m:val="|"/>
                                      <m:ctrlPr>
                                        <a:rPr lang="ro-RO" sz="2400" i="1">
                                          <a:latin typeface="Cambria Math" panose="02040503050406030204" pitchFamily="18" charset="0"/>
                                        </a:rPr>
                                      </m:ctrlPr>
                                    </m:dPr>
                                    <m:e>
                                      <m:sSub>
                                        <m:sSubPr>
                                          <m:ctrlPr>
                                            <a:rPr lang="ro-RO" sz="2400" i="1">
                                              <a:latin typeface="Cambria Math" panose="02040503050406030204" pitchFamily="18" charset="0"/>
                                            </a:rPr>
                                          </m:ctrlPr>
                                        </m:sSubPr>
                                        <m:e>
                                          <m:r>
                                            <a:rPr lang="ro-RO" sz="2400" i="1">
                                              <a:latin typeface="Cambria Math" panose="02040503050406030204" pitchFamily="18" charset="0"/>
                                            </a:rPr>
                                            <m:t>𝐻</m:t>
                                          </m:r>
                                        </m:e>
                                        <m:sub>
                                          <m:r>
                                            <a:rPr lang="ro-RO" sz="2400">
                                              <a:latin typeface="Cambria Math" panose="02040503050406030204" pitchFamily="18" charset="0"/>
                                            </a:rPr>
                                            <m:t>0</m:t>
                                          </m:r>
                                        </m:sub>
                                      </m:sSub>
                                    </m:e>
                                  </m:d>
                                </m:e>
                                <m:sub>
                                  <m:r>
                                    <a:rPr lang="ro-RO" sz="2400" i="1">
                                      <a:latin typeface="Cambria Math" panose="02040503050406030204" pitchFamily="18" charset="0"/>
                                    </a:rPr>
                                    <m:t>𝑑𝐵</m:t>
                                  </m:r>
                                </m:sub>
                              </m:sSub>
                            </m:num>
                            <m:den>
                              <m:r>
                                <a:rPr lang="ro-RO" sz="2400" b="0" i="1" smtClean="0">
                                  <a:latin typeface="Cambria Math" panose="02040503050406030204" pitchFamily="18" charset="0"/>
                                  <a:ea typeface="Cambria Math" panose="02040503050406030204" pitchFamily="18" charset="0"/>
                                </a:rPr>
                                <m:t>20</m:t>
                              </m:r>
                            </m:den>
                          </m:f>
                        </m:sup>
                      </m:sSup>
                      <m:r>
                        <a:rPr lang="ro-RO" sz="2400" b="0" i="1" smtClean="0">
                          <a:latin typeface="Cambria Math" panose="02040503050406030204" pitchFamily="18" charset="0"/>
                          <a:ea typeface="Cambria Math" panose="02040503050406030204" pitchFamily="18" charset="0"/>
                        </a:rPr>
                        <m:t>=</m:t>
                      </m:r>
                      <m:sSup>
                        <m:sSupPr>
                          <m:ctrlPr>
                            <a:rPr lang="ro-RO" sz="2400" b="0" i="1" smtClean="0">
                              <a:latin typeface="Cambria Math" panose="02040503050406030204" pitchFamily="18" charset="0"/>
                              <a:ea typeface="Cambria Math" panose="02040503050406030204" pitchFamily="18" charset="0"/>
                            </a:rPr>
                          </m:ctrlPr>
                        </m:sSupPr>
                        <m:e>
                          <m:r>
                            <a:rPr lang="ro-RO" sz="2400" b="0" i="1" smtClean="0">
                              <a:latin typeface="Cambria Math" panose="02040503050406030204" pitchFamily="18" charset="0"/>
                              <a:ea typeface="Cambria Math" panose="02040503050406030204" pitchFamily="18" charset="0"/>
                            </a:rPr>
                            <m:t>10</m:t>
                          </m:r>
                        </m:e>
                        <m:sup>
                          <m:f>
                            <m:fPr>
                              <m:type m:val="lin"/>
                              <m:ctrlPr>
                                <a:rPr lang="ro-RO" sz="2400" b="0" i="1" smtClean="0">
                                  <a:latin typeface="Cambria Math" panose="02040503050406030204" pitchFamily="18" charset="0"/>
                                  <a:ea typeface="Cambria Math" panose="02040503050406030204" pitchFamily="18" charset="0"/>
                                </a:rPr>
                              </m:ctrlPr>
                            </m:fPr>
                            <m:num>
                              <m:r>
                                <a:rPr lang="ro-RO" sz="2400" b="0" i="1" smtClean="0">
                                  <a:latin typeface="Cambria Math" panose="02040503050406030204" pitchFamily="18" charset="0"/>
                                  <a:ea typeface="Cambria Math" panose="02040503050406030204" pitchFamily="18" charset="0"/>
                                </a:rPr>
                                <m:t>20</m:t>
                              </m:r>
                            </m:num>
                            <m:den>
                              <m:r>
                                <a:rPr lang="ro-RO" sz="2400" b="0" i="1" smtClean="0">
                                  <a:latin typeface="Cambria Math" panose="02040503050406030204" pitchFamily="18" charset="0"/>
                                  <a:ea typeface="Cambria Math" panose="02040503050406030204" pitchFamily="18" charset="0"/>
                                </a:rPr>
                                <m:t>20</m:t>
                              </m:r>
                            </m:den>
                          </m:f>
                        </m:sup>
                      </m:sSup>
                      <m:r>
                        <a:rPr lang="ro-RO" sz="2400" b="0" i="1" smtClean="0">
                          <a:latin typeface="Cambria Math" panose="02040503050406030204" pitchFamily="18" charset="0"/>
                          <a:ea typeface="Cambria Math" panose="02040503050406030204" pitchFamily="18" charset="0"/>
                        </a:rPr>
                        <m:t>=10</m:t>
                      </m:r>
                      <m:f>
                        <m:fPr>
                          <m:type m:val="lin"/>
                          <m:ctrlPr>
                            <a:rPr lang="ro-RO" sz="2400" b="0" i="1" smtClean="0">
                              <a:latin typeface="Cambria Math" panose="02040503050406030204" pitchFamily="18" charset="0"/>
                              <a:ea typeface="Cambria Math" panose="02040503050406030204" pitchFamily="18" charset="0"/>
                            </a:rPr>
                          </m:ctrlPr>
                        </m:fPr>
                        <m:num>
                          <m:r>
                            <a:rPr lang="ro-RO" sz="2400" b="0" i="1" smtClean="0">
                              <a:latin typeface="Cambria Math" panose="02040503050406030204" pitchFamily="18" charset="0"/>
                              <a:ea typeface="Cambria Math" panose="02040503050406030204" pitchFamily="18" charset="0"/>
                            </a:rPr>
                            <m:t>𝑉</m:t>
                          </m:r>
                        </m:num>
                        <m:den>
                          <m:r>
                            <a:rPr lang="ro-RO" sz="2400" b="0" i="1" smtClean="0">
                              <a:latin typeface="Cambria Math" panose="02040503050406030204" pitchFamily="18" charset="0"/>
                              <a:ea typeface="Cambria Math" panose="02040503050406030204" pitchFamily="18" charset="0"/>
                            </a:rPr>
                            <m:t>𝑉</m:t>
                          </m:r>
                        </m:den>
                      </m:f>
                    </m:oMath>
                  </m:oMathPara>
                </a14:m>
                <a:endParaRPr lang="ro-RO"/>
              </a:p>
            </p:txBody>
          </p:sp>
        </mc:Choice>
        <mc:Fallback xmlns="">
          <p:sp>
            <p:nvSpPr>
              <p:cNvPr id="8" name="Rectangle 7">
                <a:extLst>
                  <a:ext uri="{FF2B5EF4-FFF2-40B4-BE49-F238E27FC236}">
                    <a16:creationId xmlns:a16="http://schemas.microsoft.com/office/drawing/2014/main" id="{E08F399B-83A4-4A9C-83C8-ACB71F735932}"/>
                  </a:ext>
                </a:extLst>
              </p:cNvPr>
              <p:cNvSpPr>
                <a:spLocks noRot="1" noChangeAspect="1" noMove="1" noResize="1" noEditPoints="1" noAdjustHandles="1" noChangeArrowheads="1" noChangeShapeType="1" noTextEdit="1"/>
              </p:cNvSpPr>
              <p:nvPr/>
            </p:nvSpPr>
            <p:spPr>
              <a:xfrm>
                <a:off x="1759716" y="3763845"/>
                <a:ext cx="8672567" cy="484684"/>
              </a:xfrm>
              <a:prstGeom prst="rect">
                <a:avLst/>
              </a:prstGeom>
              <a:blipFill>
                <a:blip r:embed="rId3"/>
                <a:stretch>
                  <a:fillRect/>
                </a:stretch>
              </a:blipFill>
            </p:spPr>
            <p:txBody>
              <a:bodyPr/>
              <a:lstStyle/>
              <a:p>
                <a:r>
                  <a:rPr lang="ro-RO">
                    <a:noFill/>
                  </a:rPr>
                  <a:t> </a:t>
                </a:r>
              </a:p>
            </p:txBody>
          </p:sp>
        </mc:Fallback>
      </mc:AlternateContent>
    </p:spTree>
    <p:extLst>
      <p:ext uri="{BB962C8B-B14F-4D97-AF65-F5344CB8AC3E}">
        <p14:creationId xmlns:p14="http://schemas.microsoft.com/office/powerpoint/2010/main" val="138771863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6B0EE7-4D40-416B-9AD6-EBF71F121816}"/>
              </a:ext>
            </a:extLst>
          </p:cNvPr>
          <p:cNvSpPr>
            <a:spLocks noGrp="1"/>
          </p:cNvSpPr>
          <p:nvPr>
            <p:ph type="title"/>
          </p:nvPr>
        </p:nvSpPr>
        <p:spPr/>
        <p:txBody>
          <a:bodyPr/>
          <a:lstStyle/>
          <a:p>
            <a:r>
              <a:rPr lang="ro-RO"/>
              <a:t>Filtre active. Probleme</a:t>
            </a:r>
            <a:br>
              <a:rPr lang="ro-RO"/>
            </a:br>
            <a:r>
              <a:rPr lang="ro-RO"/>
              <a:t>P1. Rezolvare</a:t>
            </a:r>
          </a:p>
        </p:txBody>
      </p:sp>
      <p:sp>
        <p:nvSpPr>
          <p:cNvPr id="3" name="Content Placeholder 2">
            <a:extLst>
              <a:ext uri="{FF2B5EF4-FFF2-40B4-BE49-F238E27FC236}">
                <a16:creationId xmlns:a16="http://schemas.microsoft.com/office/drawing/2014/main" id="{092C8F5B-1E6C-4CAB-93DD-1A947ECCA6D3}"/>
              </a:ext>
            </a:extLst>
          </p:cNvPr>
          <p:cNvSpPr>
            <a:spLocks noGrp="1"/>
          </p:cNvSpPr>
          <p:nvPr>
            <p:ph idx="1"/>
          </p:nvPr>
        </p:nvSpPr>
        <p:spPr/>
        <p:txBody>
          <a:bodyPr/>
          <a:lstStyle/>
          <a:p>
            <a:r>
              <a:rPr lang="ro-RO"/>
              <a:t>Frecvența la -3dB, f</a:t>
            </a:r>
            <a:r>
              <a:rPr lang="ro-RO" baseline="-25000"/>
              <a:t>0</a:t>
            </a:r>
            <a:r>
              <a:rPr lang="ro-RO"/>
              <a:t>=1kHz și din relația pulsației </a:t>
            </a:r>
            <a:r>
              <a:rPr lang="ro-RO">
                <a:sym typeface="Symbol" panose="05050102010706020507" pitchFamily="18" charset="2"/>
              </a:rPr>
              <a:t></a:t>
            </a:r>
            <a:r>
              <a:rPr lang="ro-RO" baseline="-25000">
                <a:sym typeface="Symbol" panose="05050102010706020507" pitchFamily="18" charset="2"/>
              </a:rPr>
              <a:t>0</a:t>
            </a:r>
            <a:r>
              <a:rPr lang="ro-RO">
                <a:sym typeface="Symbol" panose="05050102010706020507" pitchFamily="18" charset="2"/>
              </a:rPr>
              <a:t> determinăm valoarea necesară a capacității C</a:t>
            </a:r>
          </a:p>
          <a:p>
            <a:endParaRPr lang="ro-RO">
              <a:sym typeface="Symbol" panose="05050102010706020507" pitchFamily="18" charset="2"/>
            </a:endParaRPr>
          </a:p>
          <a:p>
            <a:endParaRPr lang="ro-RO">
              <a:sym typeface="Symbol" panose="05050102010706020507" pitchFamily="18" charset="2"/>
            </a:endParaRPr>
          </a:p>
          <a:p>
            <a:r>
              <a:rPr lang="ro-RO">
                <a:sym typeface="Symbol" panose="05050102010706020507" pitchFamily="18" charset="2"/>
              </a:rPr>
              <a:t>Valoarea uzuală cea mai apropiată este de 1nF. Recalculăm R</a:t>
            </a:r>
            <a:r>
              <a:rPr lang="ro-RO" baseline="-25000">
                <a:sym typeface="Symbol" panose="05050102010706020507" pitchFamily="18" charset="2"/>
              </a:rPr>
              <a:t>2</a:t>
            </a:r>
            <a:endParaRPr lang="ro-RO"/>
          </a:p>
        </p:txBody>
      </p:sp>
      <p:sp>
        <p:nvSpPr>
          <p:cNvPr id="4" name="Date Placeholder 3">
            <a:extLst>
              <a:ext uri="{FF2B5EF4-FFF2-40B4-BE49-F238E27FC236}">
                <a16:creationId xmlns:a16="http://schemas.microsoft.com/office/drawing/2014/main" id="{B8012775-D7BF-4593-B7C4-3418C99C5893}"/>
              </a:ext>
            </a:extLst>
          </p:cNvPr>
          <p:cNvSpPr>
            <a:spLocks noGrp="1"/>
          </p:cNvSpPr>
          <p:nvPr>
            <p:ph type="dt" sz="half" idx="10"/>
          </p:nvPr>
        </p:nvSpPr>
        <p:spPr/>
        <p:txBody>
          <a:bodyPr/>
          <a:lstStyle/>
          <a:p>
            <a:fld id="{0D7C4F72-F443-44F3-9E4D-901146B3D74F}" type="datetime1">
              <a:rPr lang="ro-RO" smtClean="0"/>
              <a:t>29.04.2020</a:t>
            </a:fld>
            <a:endParaRPr lang="ro-RO"/>
          </a:p>
        </p:txBody>
      </p:sp>
      <p:sp>
        <p:nvSpPr>
          <p:cNvPr id="5" name="Footer Placeholder 4">
            <a:extLst>
              <a:ext uri="{FF2B5EF4-FFF2-40B4-BE49-F238E27FC236}">
                <a16:creationId xmlns:a16="http://schemas.microsoft.com/office/drawing/2014/main" id="{BF74DE00-C0D9-4A9B-A93E-BF36DD5E5600}"/>
              </a:ext>
            </a:extLst>
          </p:cNvPr>
          <p:cNvSpPr>
            <a:spLocks noGrp="1"/>
          </p:cNvSpPr>
          <p:nvPr>
            <p:ph type="ftr" sz="quarter" idx="11"/>
          </p:nvPr>
        </p:nvSpPr>
        <p:spPr/>
        <p:txBody>
          <a:bodyPr/>
          <a:lstStyle/>
          <a:p>
            <a:r>
              <a:rPr lang="ro-RO"/>
              <a:t>EA - cursul 7 - online</a:t>
            </a:r>
          </a:p>
        </p:txBody>
      </p:sp>
      <p:sp>
        <p:nvSpPr>
          <p:cNvPr id="6" name="Slide Number Placeholder 5">
            <a:extLst>
              <a:ext uri="{FF2B5EF4-FFF2-40B4-BE49-F238E27FC236}">
                <a16:creationId xmlns:a16="http://schemas.microsoft.com/office/drawing/2014/main" id="{513BEF90-45E7-40CE-848A-3F6C23357899}"/>
              </a:ext>
            </a:extLst>
          </p:cNvPr>
          <p:cNvSpPr>
            <a:spLocks noGrp="1"/>
          </p:cNvSpPr>
          <p:nvPr>
            <p:ph type="sldNum" sz="quarter" idx="12"/>
          </p:nvPr>
        </p:nvSpPr>
        <p:spPr/>
        <p:txBody>
          <a:bodyPr/>
          <a:lstStyle/>
          <a:p>
            <a:fld id="{AF5D8DD5-2367-47BF-BE85-0E4DD8564336}" type="slidenum">
              <a:rPr lang="ro-RO" smtClean="0"/>
              <a:t>32</a:t>
            </a:fld>
            <a:endParaRPr lang="ro-RO"/>
          </a:p>
        </p:txBody>
      </p:sp>
      <mc:AlternateContent xmlns:mc="http://schemas.openxmlformats.org/markup-compatibility/2006" xmlns:a14="http://schemas.microsoft.com/office/drawing/2010/main">
        <mc:Choice Requires="a14">
          <p:sp>
            <p:nvSpPr>
              <p:cNvPr id="7" name="Rectangle 6">
                <a:extLst>
                  <a:ext uri="{FF2B5EF4-FFF2-40B4-BE49-F238E27FC236}">
                    <a16:creationId xmlns:a16="http://schemas.microsoft.com/office/drawing/2014/main" id="{8772C7EC-7C68-4CF1-8302-A10A0336E4AF}"/>
                  </a:ext>
                </a:extLst>
              </p:cNvPr>
              <p:cNvSpPr/>
              <p:nvPr/>
            </p:nvSpPr>
            <p:spPr>
              <a:xfrm>
                <a:off x="1577391" y="2650657"/>
                <a:ext cx="9037218" cy="85093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ro-RO" sz="2400" i="1" smtClean="0">
                              <a:latin typeface="Cambria Math" panose="02040503050406030204" pitchFamily="18" charset="0"/>
                            </a:rPr>
                          </m:ctrlPr>
                        </m:sSubPr>
                        <m:e>
                          <m:r>
                            <a:rPr lang="ro-RO" sz="2400" i="1">
                              <a:latin typeface="Cambria Math" panose="02040503050406030204" pitchFamily="18" charset="0"/>
                            </a:rPr>
                            <m:t>𝜔</m:t>
                          </m:r>
                        </m:e>
                        <m:sub>
                          <m:r>
                            <a:rPr lang="ro-RO" sz="2400">
                              <a:latin typeface="Cambria Math" panose="02040503050406030204" pitchFamily="18" charset="0"/>
                            </a:rPr>
                            <m:t>0</m:t>
                          </m:r>
                        </m:sub>
                      </m:sSub>
                      <m:r>
                        <a:rPr lang="ro-RO" sz="2400">
                          <a:latin typeface="Cambria Math" panose="02040503050406030204" pitchFamily="18" charset="0"/>
                        </a:rPr>
                        <m:t>=</m:t>
                      </m:r>
                      <m:r>
                        <a:rPr lang="ro-RO" sz="2400" b="0" i="0" smtClean="0">
                          <a:latin typeface="Cambria Math" panose="02040503050406030204" pitchFamily="18" charset="0"/>
                        </a:rPr>
                        <m:t>2</m:t>
                      </m:r>
                      <m:r>
                        <m:rPr>
                          <m:sty m:val="p"/>
                        </m:rPr>
                        <a:rPr lang="el-GR" sz="2400" b="0" i="1" smtClean="0">
                          <a:latin typeface="Cambria Math" panose="02040503050406030204" pitchFamily="18" charset="0"/>
                          <a:ea typeface="Cambria Math" panose="02040503050406030204" pitchFamily="18" charset="0"/>
                        </a:rPr>
                        <m:t>π</m:t>
                      </m:r>
                      <m:sSub>
                        <m:sSubPr>
                          <m:ctrlPr>
                            <a:rPr lang="el-GR" sz="2400" b="0" i="1" smtClean="0">
                              <a:latin typeface="Cambria Math" panose="02040503050406030204" pitchFamily="18" charset="0"/>
                              <a:ea typeface="Cambria Math" panose="02040503050406030204" pitchFamily="18" charset="0"/>
                            </a:rPr>
                          </m:ctrlPr>
                        </m:sSubPr>
                        <m:e>
                          <m:r>
                            <a:rPr lang="ro-RO" sz="2400" b="0" i="1" smtClean="0">
                              <a:latin typeface="Cambria Math" panose="02040503050406030204" pitchFamily="18" charset="0"/>
                              <a:ea typeface="Cambria Math" panose="02040503050406030204" pitchFamily="18" charset="0"/>
                            </a:rPr>
                            <m:t>𝑓</m:t>
                          </m:r>
                        </m:e>
                        <m:sub>
                          <m:r>
                            <a:rPr lang="ro-RO" sz="2400" b="0" i="1" smtClean="0">
                              <a:latin typeface="Cambria Math" panose="02040503050406030204" pitchFamily="18" charset="0"/>
                              <a:ea typeface="Cambria Math" panose="02040503050406030204" pitchFamily="18" charset="0"/>
                            </a:rPr>
                            <m:t>0</m:t>
                          </m:r>
                        </m:sub>
                      </m:sSub>
                      <m:r>
                        <a:rPr lang="ro-RO" sz="2400" b="0" i="1" smtClean="0">
                          <a:latin typeface="Cambria Math" panose="02040503050406030204" pitchFamily="18" charset="0"/>
                          <a:ea typeface="Cambria Math" panose="02040503050406030204" pitchFamily="18" charset="0"/>
                        </a:rPr>
                        <m:t>=</m:t>
                      </m:r>
                      <m:f>
                        <m:fPr>
                          <m:ctrlPr>
                            <a:rPr lang="ro-RO" sz="2400" i="1" smtClean="0">
                              <a:latin typeface="Cambria Math" panose="02040503050406030204" pitchFamily="18" charset="0"/>
                            </a:rPr>
                          </m:ctrlPr>
                        </m:fPr>
                        <m:num>
                          <m:r>
                            <a:rPr lang="ro-RO" sz="2400">
                              <a:latin typeface="Cambria Math" panose="02040503050406030204" pitchFamily="18" charset="0"/>
                            </a:rPr>
                            <m:t>1</m:t>
                          </m:r>
                        </m:num>
                        <m:den>
                          <m:sSub>
                            <m:sSubPr>
                              <m:ctrlPr>
                                <a:rPr lang="ro-RO" sz="2400" i="1">
                                  <a:latin typeface="Cambria Math" panose="02040503050406030204" pitchFamily="18" charset="0"/>
                                </a:rPr>
                              </m:ctrlPr>
                            </m:sSubPr>
                            <m:e>
                              <m:r>
                                <a:rPr lang="ro-RO" sz="2400" i="1">
                                  <a:latin typeface="Cambria Math" panose="02040503050406030204" pitchFamily="18" charset="0"/>
                                </a:rPr>
                                <m:t>𝑅</m:t>
                              </m:r>
                            </m:e>
                            <m:sub>
                              <m:r>
                                <a:rPr lang="ro-RO" sz="2400">
                                  <a:latin typeface="Cambria Math" panose="02040503050406030204" pitchFamily="18" charset="0"/>
                                </a:rPr>
                                <m:t>2</m:t>
                              </m:r>
                            </m:sub>
                          </m:sSub>
                          <m:r>
                            <a:rPr lang="ro-RO" sz="2400" i="1">
                              <a:latin typeface="Cambria Math" panose="02040503050406030204" pitchFamily="18" charset="0"/>
                            </a:rPr>
                            <m:t>𝐶</m:t>
                          </m:r>
                        </m:den>
                      </m:f>
                      <m:r>
                        <a:rPr lang="ro-RO" sz="2400" i="1">
                          <a:latin typeface="Cambria Math" panose="02040503050406030204" pitchFamily="18" charset="0"/>
                          <a:ea typeface="Cambria Math" panose="02040503050406030204" pitchFamily="18" charset="0"/>
                        </a:rPr>
                        <m:t>⇒</m:t>
                      </m:r>
                      <m:r>
                        <a:rPr lang="ro-RO" sz="2400" b="0" i="1" smtClean="0">
                          <a:latin typeface="Cambria Math" panose="02040503050406030204" pitchFamily="18" charset="0"/>
                          <a:ea typeface="Cambria Math" panose="02040503050406030204" pitchFamily="18" charset="0"/>
                        </a:rPr>
                        <m:t>𝐶</m:t>
                      </m:r>
                      <m:r>
                        <a:rPr lang="ro-RO" sz="2400" b="0" i="1" smtClean="0">
                          <a:latin typeface="Cambria Math" panose="02040503050406030204" pitchFamily="18" charset="0"/>
                          <a:ea typeface="Cambria Math" panose="02040503050406030204" pitchFamily="18" charset="0"/>
                        </a:rPr>
                        <m:t>=</m:t>
                      </m:r>
                      <m:f>
                        <m:fPr>
                          <m:ctrlPr>
                            <a:rPr lang="ro-RO" sz="2400" b="0" i="1" smtClean="0">
                              <a:latin typeface="Cambria Math" panose="02040503050406030204" pitchFamily="18" charset="0"/>
                              <a:ea typeface="Cambria Math" panose="02040503050406030204" pitchFamily="18" charset="0"/>
                            </a:rPr>
                          </m:ctrlPr>
                        </m:fPr>
                        <m:num>
                          <m:r>
                            <a:rPr lang="ro-RO" sz="2400" b="0" i="1" smtClean="0">
                              <a:latin typeface="Cambria Math" panose="02040503050406030204" pitchFamily="18" charset="0"/>
                              <a:ea typeface="Cambria Math" panose="02040503050406030204" pitchFamily="18" charset="0"/>
                            </a:rPr>
                            <m:t>1</m:t>
                          </m:r>
                        </m:num>
                        <m:den>
                          <m:r>
                            <a:rPr lang="ro-RO" sz="2400">
                              <a:latin typeface="Cambria Math" panose="02040503050406030204" pitchFamily="18" charset="0"/>
                            </a:rPr>
                            <m:t>2</m:t>
                          </m:r>
                          <m:r>
                            <m:rPr>
                              <m:sty m:val="p"/>
                            </m:rPr>
                            <a:rPr lang="el-GR" sz="2400" i="1">
                              <a:latin typeface="Cambria Math" panose="02040503050406030204" pitchFamily="18" charset="0"/>
                              <a:ea typeface="Cambria Math" panose="02040503050406030204" pitchFamily="18" charset="0"/>
                            </a:rPr>
                            <m:t>π</m:t>
                          </m:r>
                          <m:sSub>
                            <m:sSubPr>
                              <m:ctrlPr>
                                <a:rPr lang="el-GR" sz="2400" i="1">
                                  <a:latin typeface="Cambria Math" panose="02040503050406030204" pitchFamily="18" charset="0"/>
                                  <a:ea typeface="Cambria Math" panose="02040503050406030204" pitchFamily="18" charset="0"/>
                                </a:rPr>
                              </m:ctrlPr>
                            </m:sSubPr>
                            <m:e>
                              <m:r>
                                <a:rPr lang="ro-RO" sz="2400" i="1">
                                  <a:latin typeface="Cambria Math" panose="02040503050406030204" pitchFamily="18" charset="0"/>
                                  <a:ea typeface="Cambria Math" panose="02040503050406030204" pitchFamily="18" charset="0"/>
                                </a:rPr>
                                <m:t>𝑓</m:t>
                              </m:r>
                            </m:e>
                            <m:sub>
                              <m:r>
                                <a:rPr lang="ro-RO" sz="2400" i="1">
                                  <a:latin typeface="Cambria Math" panose="02040503050406030204" pitchFamily="18" charset="0"/>
                                  <a:ea typeface="Cambria Math" panose="02040503050406030204" pitchFamily="18" charset="0"/>
                                </a:rPr>
                                <m:t>0</m:t>
                              </m:r>
                            </m:sub>
                          </m:sSub>
                          <m:sSub>
                            <m:sSubPr>
                              <m:ctrlPr>
                                <a:rPr lang="ro-RO" sz="2400" i="1" smtClean="0">
                                  <a:latin typeface="Cambria Math" panose="02040503050406030204" pitchFamily="18" charset="0"/>
                                  <a:ea typeface="Cambria Math" panose="02040503050406030204" pitchFamily="18" charset="0"/>
                                </a:rPr>
                              </m:ctrlPr>
                            </m:sSubPr>
                            <m:e>
                              <m:r>
                                <a:rPr lang="ro-RO" sz="2400" b="0" i="1" smtClean="0">
                                  <a:latin typeface="Cambria Math" panose="02040503050406030204" pitchFamily="18" charset="0"/>
                                  <a:ea typeface="Cambria Math" panose="02040503050406030204" pitchFamily="18" charset="0"/>
                                </a:rPr>
                                <m:t>𝑅</m:t>
                              </m:r>
                            </m:e>
                            <m:sub>
                              <m:r>
                                <a:rPr lang="ro-RO" sz="2400" b="0" i="1" smtClean="0">
                                  <a:latin typeface="Cambria Math" panose="02040503050406030204" pitchFamily="18" charset="0"/>
                                  <a:ea typeface="Cambria Math" panose="02040503050406030204" pitchFamily="18" charset="0"/>
                                </a:rPr>
                                <m:t>2</m:t>
                              </m:r>
                            </m:sub>
                          </m:sSub>
                        </m:den>
                      </m:f>
                      <m:r>
                        <a:rPr lang="ro-RO" sz="2400" b="0" i="1" smtClean="0">
                          <a:latin typeface="Cambria Math" panose="02040503050406030204" pitchFamily="18" charset="0"/>
                          <a:ea typeface="Cambria Math" panose="02040503050406030204" pitchFamily="18" charset="0"/>
                        </a:rPr>
                        <m:t>=</m:t>
                      </m:r>
                      <m:f>
                        <m:fPr>
                          <m:ctrlPr>
                            <a:rPr lang="ro-RO" sz="2400" b="0" i="1" smtClean="0">
                              <a:latin typeface="Cambria Math" panose="02040503050406030204" pitchFamily="18" charset="0"/>
                              <a:ea typeface="Cambria Math" panose="02040503050406030204" pitchFamily="18" charset="0"/>
                            </a:rPr>
                          </m:ctrlPr>
                        </m:fPr>
                        <m:num>
                          <m:r>
                            <a:rPr lang="ro-RO" sz="2400" b="0" i="1" smtClean="0">
                              <a:latin typeface="Cambria Math" panose="02040503050406030204" pitchFamily="18" charset="0"/>
                              <a:ea typeface="Cambria Math" panose="02040503050406030204" pitchFamily="18" charset="0"/>
                            </a:rPr>
                            <m:t>1</m:t>
                          </m:r>
                        </m:num>
                        <m:den>
                          <m:r>
                            <a:rPr lang="ro-RO" sz="2400">
                              <a:latin typeface="Cambria Math" panose="02040503050406030204" pitchFamily="18" charset="0"/>
                            </a:rPr>
                            <m:t>2</m:t>
                          </m:r>
                          <m:r>
                            <m:rPr>
                              <m:sty m:val="p"/>
                            </m:rPr>
                            <a:rPr lang="el-GR" sz="2400" i="1">
                              <a:latin typeface="Cambria Math" panose="02040503050406030204" pitchFamily="18" charset="0"/>
                              <a:ea typeface="Cambria Math" panose="02040503050406030204" pitchFamily="18" charset="0"/>
                            </a:rPr>
                            <m:t>π</m:t>
                          </m:r>
                          <m:r>
                            <a:rPr lang="el-GR" sz="2400" i="1" smtClean="0">
                              <a:latin typeface="Cambria Math" panose="02040503050406030204" pitchFamily="18" charset="0"/>
                              <a:ea typeface="Cambria Math" panose="02040503050406030204" pitchFamily="18" charset="0"/>
                            </a:rPr>
                            <m:t>×</m:t>
                          </m:r>
                          <m:sSup>
                            <m:sSupPr>
                              <m:ctrlPr>
                                <a:rPr lang="el-GR" sz="2400" i="1" smtClean="0">
                                  <a:latin typeface="Cambria Math" panose="02040503050406030204" pitchFamily="18" charset="0"/>
                                  <a:ea typeface="Cambria Math" panose="02040503050406030204" pitchFamily="18" charset="0"/>
                                </a:rPr>
                              </m:ctrlPr>
                            </m:sSupPr>
                            <m:e>
                              <m:r>
                                <a:rPr lang="ro-RO" sz="2400" b="0" i="1" smtClean="0">
                                  <a:latin typeface="Cambria Math" panose="02040503050406030204" pitchFamily="18" charset="0"/>
                                  <a:ea typeface="Cambria Math" panose="02040503050406030204" pitchFamily="18" charset="0"/>
                                </a:rPr>
                                <m:t>10</m:t>
                              </m:r>
                            </m:e>
                            <m:sup>
                              <m:r>
                                <a:rPr lang="ro-RO" sz="2400" b="0" i="1" smtClean="0">
                                  <a:latin typeface="Cambria Math" panose="02040503050406030204" pitchFamily="18" charset="0"/>
                                  <a:ea typeface="Cambria Math" panose="02040503050406030204" pitchFamily="18" charset="0"/>
                                </a:rPr>
                                <m:t>3</m:t>
                              </m:r>
                            </m:sup>
                          </m:sSup>
                          <m:r>
                            <a:rPr lang="el-GR" sz="2400" i="1" smtClean="0">
                              <a:latin typeface="Cambria Math" panose="02040503050406030204" pitchFamily="18" charset="0"/>
                              <a:ea typeface="Cambria Math" panose="02040503050406030204" pitchFamily="18" charset="0"/>
                            </a:rPr>
                            <m:t>×</m:t>
                          </m:r>
                          <m:r>
                            <a:rPr lang="ro-RO" sz="2400" b="0" i="1" smtClean="0">
                              <a:latin typeface="Cambria Math" panose="02040503050406030204" pitchFamily="18" charset="0"/>
                              <a:ea typeface="Cambria Math" panose="02040503050406030204" pitchFamily="18" charset="0"/>
                            </a:rPr>
                            <m:t>2×</m:t>
                          </m:r>
                          <m:sSup>
                            <m:sSupPr>
                              <m:ctrlPr>
                                <a:rPr lang="ro-RO" sz="2400" b="0" i="1" smtClean="0">
                                  <a:latin typeface="Cambria Math" panose="02040503050406030204" pitchFamily="18" charset="0"/>
                                  <a:ea typeface="Cambria Math" panose="02040503050406030204" pitchFamily="18" charset="0"/>
                                </a:rPr>
                              </m:ctrlPr>
                            </m:sSupPr>
                            <m:e>
                              <m:r>
                                <a:rPr lang="ro-RO" sz="2400" b="0" i="1" smtClean="0">
                                  <a:latin typeface="Cambria Math" panose="02040503050406030204" pitchFamily="18" charset="0"/>
                                  <a:ea typeface="Cambria Math" panose="02040503050406030204" pitchFamily="18" charset="0"/>
                                </a:rPr>
                                <m:t>10</m:t>
                              </m:r>
                            </m:e>
                            <m:sup>
                              <m:r>
                                <a:rPr lang="ro-RO" sz="2400" b="0" i="1" smtClean="0">
                                  <a:latin typeface="Cambria Math" panose="02040503050406030204" pitchFamily="18" charset="0"/>
                                  <a:ea typeface="Cambria Math" panose="02040503050406030204" pitchFamily="18" charset="0"/>
                                </a:rPr>
                                <m:t>5</m:t>
                              </m:r>
                            </m:sup>
                          </m:sSup>
                        </m:den>
                      </m:f>
                      <m:r>
                        <a:rPr lang="ro-RO" sz="2400" b="0" i="1" smtClean="0">
                          <a:latin typeface="Cambria Math" panose="02040503050406030204" pitchFamily="18" charset="0"/>
                          <a:ea typeface="Cambria Math" panose="02040503050406030204" pitchFamily="18" charset="0"/>
                        </a:rPr>
                        <m:t>=0,796</m:t>
                      </m:r>
                      <m:r>
                        <a:rPr lang="ro-RO" sz="2400" b="0" i="1" smtClean="0">
                          <a:latin typeface="Cambria Math" panose="02040503050406030204" pitchFamily="18" charset="0"/>
                          <a:ea typeface="Cambria Math" panose="02040503050406030204" pitchFamily="18" charset="0"/>
                        </a:rPr>
                        <m:t>𝑛𝐹</m:t>
                      </m:r>
                    </m:oMath>
                  </m:oMathPara>
                </a14:m>
                <a:endParaRPr lang="ro-RO"/>
              </a:p>
            </p:txBody>
          </p:sp>
        </mc:Choice>
        <mc:Fallback xmlns="">
          <p:sp>
            <p:nvSpPr>
              <p:cNvPr id="7" name="Rectangle 6">
                <a:extLst>
                  <a:ext uri="{FF2B5EF4-FFF2-40B4-BE49-F238E27FC236}">
                    <a16:creationId xmlns:a16="http://schemas.microsoft.com/office/drawing/2014/main" id="{8772C7EC-7C68-4CF1-8302-A10A0336E4AF}"/>
                  </a:ext>
                </a:extLst>
              </p:cNvPr>
              <p:cNvSpPr>
                <a:spLocks noRot="1" noChangeAspect="1" noMove="1" noResize="1" noEditPoints="1" noAdjustHandles="1" noChangeArrowheads="1" noChangeShapeType="1" noTextEdit="1"/>
              </p:cNvSpPr>
              <p:nvPr/>
            </p:nvSpPr>
            <p:spPr>
              <a:xfrm>
                <a:off x="1577391" y="2650657"/>
                <a:ext cx="9037218" cy="850939"/>
              </a:xfrm>
              <a:prstGeom prst="rect">
                <a:avLst/>
              </a:prstGeom>
              <a:blipFill>
                <a:blip r:embed="rId2"/>
                <a:stretch>
                  <a:fillRect/>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8" name="TextBox 7">
                <a:extLst>
                  <a:ext uri="{FF2B5EF4-FFF2-40B4-BE49-F238E27FC236}">
                    <a16:creationId xmlns:a16="http://schemas.microsoft.com/office/drawing/2014/main" id="{7F697F47-7EE5-41A6-AC4A-D41A9B4000D3}"/>
                  </a:ext>
                </a:extLst>
              </p:cNvPr>
              <p:cNvSpPr txBox="1"/>
              <p:nvPr/>
            </p:nvSpPr>
            <p:spPr>
              <a:xfrm>
                <a:off x="3058502" y="4326628"/>
                <a:ext cx="6074996" cy="758606"/>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ro-RO" sz="2400" i="1" smtClean="0">
                              <a:latin typeface="Cambria Math" panose="02040503050406030204" pitchFamily="18" charset="0"/>
                            </a:rPr>
                          </m:ctrlPr>
                        </m:sSubPr>
                        <m:e>
                          <m:r>
                            <a:rPr lang="ro-RO" sz="2400" b="0" i="1" smtClean="0">
                              <a:latin typeface="Cambria Math" panose="02040503050406030204" pitchFamily="18" charset="0"/>
                            </a:rPr>
                            <m:t>𝑅</m:t>
                          </m:r>
                        </m:e>
                        <m:sub>
                          <m:r>
                            <a:rPr lang="ro-RO" sz="2400" b="0" i="1" smtClean="0">
                              <a:latin typeface="Cambria Math" panose="02040503050406030204" pitchFamily="18" charset="0"/>
                            </a:rPr>
                            <m:t>2</m:t>
                          </m:r>
                        </m:sub>
                      </m:sSub>
                      <m:r>
                        <a:rPr lang="ro-RO" sz="2400" b="0" i="1" smtClean="0">
                          <a:latin typeface="Cambria Math" panose="02040503050406030204" pitchFamily="18" charset="0"/>
                        </a:rPr>
                        <m:t>=</m:t>
                      </m:r>
                      <m:f>
                        <m:fPr>
                          <m:ctrlPr>
                            <a:rPr lang="ro-RO" sz="2400" i="1">
                              <a:latin typeface="Cambria Math" panose="02040503050406030204" pitchFamily="18" charset="0"/>
                              <a:ea typeface="Cambria Math" panose="02040503050406030204" pitchFamily="18" charset="0"/>
                            </a:rPr>
                          </m:ctrlPr>
                        </m:fPr>
                        <m:num>
                          <m:r>
                            <a:rPr lang="ro-RO" sz="2400" i="1">
                              <a:latin typeface="Cambria Math" panose="02040503050406030204" pitchFamily="18" charset="0"/>
                              <a:ea typeface="Cambria Math" panose="02040503050406030204" pitchFamily="18" charset="0"/>
                            </a:rPr>
                            <m:t>1</m:t>
                          </m:r>
                        </m:num>
                        <m:den>
                          <m:r>
                            <a:rPr lang="ro-RO" sz="2400">
                              <a:latin typeface="Cambria Math" panose="02040503050406030204" pitchFamily="18" charset="0"/>
                            </a:rPr>
                            <m:t>2</m:t>
                          </m:r>
                          <m:r>
                            <m:rPr>
                              <m:sty m:val="p"/>
                            </m:rPr>
                            <a:rPr lang="el-GR" sz="2400" i="1">
                              <a:latin typeface="Cambria Math" panose="02040503050406030204" pitchFamily="18" charset="0"/>
                              <a:ea typeface="Cambria Math" panose="02040503050406030204" pitchFamily="18" charset="0"/>
                            </a:rPr>
                            <m:t>π</m:t>
                          </m:r>
                          <m:sSub>
                            <m:sSubPr>
                              <m:ctrlPr>
                                <a:rPr lang="el-GR" sz="2400" i="1">
                                  <a:latin typeface="Cambria Math" panose="02040503050406030204" pitchFamily="18" charset="0"/>
                                  <a:ea typeface="Cambria Math" panose="02040503050406030204" pitchFamily="18" charset="0"/>
                                </a:rPr>
                              </m:ctrlPr>
                            </m:sSubPr>
                            <m:e>
                              <m:r>
                                <a:rPr lang="ro-RO" sz="2400" i="1">
                                  <a:latin typeface="Cambria Math" panose="02040503050406030204" pitchFamily="18" charset="0"/>
                                  <a:ea typeface="Cambria Math" panose="02040503050406030204" pitchFamily="18" charset="0"/>
                                </a:rPr>
                                <m:t>𝑓</m:t>
                              </m:r>
                            </m:e>
                            <m:sub>
                              <m:r>
                                <a:rPr lang="ro-RO" sz="2400" i="1">
                                  <a:latin typeface="Cambria Math" panose="02040503050406030204" pitchFamily="18" charset="0"/>
                                  <a:ea typeface="Cambria Math" panose="02040503050406030204" pitchFamily="18" charset="0"/>
                                </a:rPr>
                                <m:t>0</m:t>
                              </m:r>
                            </m:sub>
                          </m:sSub>
                          <m:r>
                            <a:rPr lang="ro-RO" sz="2400" b="0" i="1" smtClean="0">
                              <a:latin typeface="Cambria Math" panose="02040503050406030204" pitchFamily="18" charset="0"/>
                              <a:ea typeface="Cambria Math" panose="02040503050406030204" pitchFamily="18" charset="0"/>
                            </a:rPr>
                            <m:t>𝐶</m:t>
                          </m:r>
                        </m:den>
                      </m:f>
                      <m:r>
                        <a:rPr lang="ro-RO" sz="2400" b="0" i="1" smtClean="0">
                          <a:latin typeface="Cambria Math" panose="02040503050406030204" pitchFamily="18" charset="0"/>
                          <a:ea typeface="Cambria Math" panose="02040503050406030204" pitchFamily="18" charset="0"/>
                        </a:rPr>
                        <m:t>=</m:t>
                      </m:r>
                      <m:f>
                        <m:fPr>
                          <m:ctrlPr>
                            <a:rPr lang="ro-RO" sz="2400" b="0" i="1" smtClean="0">
                              <a:latin typeface="Cambria Math" panose="02040503050406030204" pitchFamily="18" charset="0"/>
                              <a:ea typeface="Cambria Math" panose="02040503050406030204" pitchFamily="18" charset="0"/>
                            </a:rPr>
                          </m:ctrlPr>
                        </m:fPr>
                        <m:num>
                          <m:r>
                            <a:rPr lang="ro-RO" sz="2400" b="0" i="1" smtClean="0">
                              <a:latin typeface="Cambria Math" panose="02040503050406030204" pitchFamily="18" charset="0"/>
                              <a:ea typeface="Cambria Math" panose="02040503050406030204" pitchFamily="18" charset="0"/>
                            </a:rPr>
                            <m:t>1</m:t>
                          </m:r>
                        </m:num>
                        <m:den>
                          <m:r>
                            <a:rPr lang="ro-RO" sz="2400" b="0" i="1" smtClean="0">
                              <a:latin typeface="Cambria Math" panose="02040503050406030204" pitchFamily="18" charset="0"/>
                              <a:ea typeface="Cambria Math" panose="02040503050406030204" pitchFamily="18" charset="0"/>
                            </a:rPr>
                            <m:t>2</m:t>
                          </m:r>
                          <m:r>
                            <a:rPr lang="ro-RO" sz="2400" b="0" i="1" smtClean="0">
                              <a:latin typeface="Cambria Math" panose="02040503050406030204" pitchFamily="18" charset="0"/>
                              <a:ea typeface="Cambria Math" panose="02040503050406030204" pitchFamily="18" charset="0"/>
                            </a:rPr>
                            <m:t>𝜋</m:t>
                          </m:r>
                          <m:r>
                            <a:rPr lang="ro-RO" sz="2400" b="0" i="1" smtClean="0">
                              <a:latin typeface="Cambria Math" panose="02040503050406030204" pitchFamily="18" charset="0"/>
                              <a:ea typeface="Cambria Math" panose="02040503050406030204" pitchFamily="18" charset="0"/>
                            </a:rPr>
                            <m:t>×</m:t>
                          </m:r>
                          <m:sSup>
                            <m:sSupPr>
                              <m:ctrlPr>
                                <a:rPr lang="ro-RO" sz="2400" b="0" i="1" smtClean="0">
                                  <a:latin typeface="Cambria Math" panose="02040503050406030204" pitchFamily="18" charset="0"/>
                                  <a:ea typeface="Cambria Math" panose="02040503050406030204" pitchFamily="18" charset="0"/>
                                </a:rPr>
                              </m:ctrlPr>
                            </m:sSupPr>
                            <m:e>
                              <m:r>
                                <a:rPr lang="ro-RO" sz="2400" b="0" i="1" smtClean="0">
                                  <a:latin typeface="Cambria Math" panose="02040503050406030204" pitchFamily="18" charset="0"/>
                                  <a:ea typeface="Cambria Math" panose="02040503050406030204" pitchFamily="18" charset="0"/>
                                </a:rPr>
                                <m:t>10</m:t>
                              </m:r>
                            </m:e>
                            <m:sup>
                              <m:r>
                                <a:rPr lang="ro-RO" sz="2400" b="0" i="1" smtClean="0">
                                  <a:latin typeface="Cambria Math" panose="02040503050406030204" pitchFamily="18" charset="0"/>
                                  <a:ea typeface="Cambria Math" panose="02040503050406030204" pitchFamily="18" charset="0"/>
                                </a:rPr>
                                <m:t>3</m:t>
                              </m:r>
                            </m:sup>
                          </m:sSup>
                          <m:r>
                            <a:rPr lang="ro-RO" sz="2400" b="0" i="1" smtClean="0">
                              <a:latin typeface="Cambria Math" panose="02040503050406030204" pitchFamily="18" charset="0"/>
                              <a:ea typeface="Cambria Math" panose="02040503050406030204" pitchFamily="18" charset="0"/>
                            </a:rPr>
                            <m:t>×</m:t>
                          </m:r>
                          <m:sSup>
                            <m:sSupPr>
                              <m:ctrlPr>
                                <a:rPr lang="ro-RO" sz="2400" b="0" i="1" smtClean="0">
                                  <a:latin typeface="Cambria Math" panose="02040503050406030204" pitchFamily="18" charset="0"/>
                                  <a:ea typeface="Cambria Math" panose="02040503050406030204" pitchFamily="18" charset="0"/>
                                </a:rPr>
                              </m:ctrlPr>
                            </m:sSupPr>
                            <m:e>
                              <m:r>
                                <a:rPr lang="ro-RO" sz="2400" b="0" i="1" smtClean="0">
                                  <a:latin typeface="Cambria Math" panose="02040503050406030204" pitchFamily="18" charset="0"/>
                                  <a:ea typeface="Cambria Math" panose="02040503050406030204" pitchFamily="18" charset="0"/>
                                </a:rPr>
                                <m:t>10</m:t>
                              </m:r>
                            </m:e>
                            <m:sup>
                              <m:r>
                                <a:rPr lang="ro-RO" sz="2400" b="0" i="1" smtClean="0">
                                  <a:latin typeface="Cambria Math" panose="02040503050406030204" pitchFamily="18" charset="0"/>
                                  <a:ea typeface="Cambria Math" panose="02040503050406030204" pitchFamily="18" charset="0"/>
                                </a:rPr>
                                <m:t>−9</m:t>
                              </m:r>
                            </m:sup>
                          </m:sSup>
                        </m:den>
                      </m:f>
                      <m:r>
                        <a:rPr lang="ro-RO" sz="2400" b="0" i="1" smtClean="0">
                          <a:latin typeface="Cambria Math" panose="02040503050406030204" pitchFamily="18" charset="0"/>
                          <a:ea typeface="Cambria Math" panose="02040503050406030204" pitchFamily="18" charset="0"/>
                        </a:rPr>
                        <m:t>=159,155</m:t>
                      </m:r>
                      <m:r>
                        <a:rPr lang="ro-RO" sz="2400" b="0" i="1" smtClean="0">
                          <a:latin typeface="Cambria Math" panose="02040503050406030204" pitchFamily="18" charset="0"/>
                          <a:ea typeface="Cambria Math" panose="02040503050406030204" pitchFamily="18" charset="0"/>
                        </a:rPr>
                        <m:t>𝑘</m:t>
                      </m:r>
                      <m:r>
                        <m:rPr>
                          <m:sty m:val="p"/>
                        </m:rPr>
                        <a:rPr lang="el-GR" sz="2400" b="0" i="1" smtClean="0">
                          <a:latin typeface="Cambria Math" panose="02040503050406030204" pitchFamily="18" charset="0"/>
                          <a:ea typeface="Cambria Math" panose="02040503050406030204" pitchFamily="18" charset="0"/>
                        </a:rPr>
                        <m:t>Ω</m:t>
                      </m:r>
                    </m:oMath>
                  </m:oMathPara>
                </a14:m>
                <a:endParaRPr lang="ro-RO"/>
              </a:p>
            </p:txBody>
          </p:sp>
        </mc:Choice>
        <mc:Fallback xmlns="">
          <p:sp>
            <p:nvSpPr>
              <p:cNvPr id="8" name="TextBox 7">
                <a:extLst>
                  <a:ext uri="{FF2B5EF4-FFF2-40B4-BE49-F238E27FC236}">
                    <a16:creationId xmlns:a16="http://schemas.microsoft.com/office/drawing/2014/main" id="{7F697F47-7EE5-41A6-AC4A-D41A9B4000D3}"/>
                  </a:ext>
                </a:extLst>
              </p:cNvPr>
              <p:cNvSpPr txBox="1">
                <a:spLocks noRot="1" noChangeAspect="1" noMove="1" noResize="1" noEditPoints="1" noAdjustHandles="1" noChangeArrowheads="1" noChangeShapeType="1" noTextEdit="1"/>
              </p:cNvSpPr>
              <p:nvPr/>
            </p:nvSpPr>
            <p:spPr>
              <a:xfrm>
                <a:off x="3058502" y="4326628"/>
                <a:ext cx="6074996" cy="758606"/>
              </a:xfrm>
              <a:prstGeom prst="rect">
                <a:avLst/>
              </a:prstGeom>
              <a:blipFill>
                <a:blip r:embed="rId3"/>
                <a:stretch>
                  <a:fillRect/>
                </a:stretch>
              </a:blipFill>
            </p:spPr>
            <p:txBody>
              <a:bodyPr/>
              <a:lstStyle/>
              <a:p>
                <a:r>
                  <a:rPr lang="ro-RO">
                    <a:noFill/>
                  </a:rPr>
                  <a:t> </a:t>
                </a:r>
              </a:p>
            </p:txBody>
          </p:sp>
        </mc:Fallback>
      </mc:AlternateContent>
    </p:spTree>
    <p:extLst>
      <p:ext uri="{BB962C8B-B14F-4D97-AF65-F5344CB8AC3E}">
        <p14:creationId xmlns:p14="http://schemas.microsoft.com/office/powerpoint/2010/main" val="373899020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6B0EE7-4D40-416B-9AD6-EBF71F121816}"/>
              </a:ext>
            </a:extLst>
          </p:cNvPr>
          <p:cNvSpPr>
            <a:spLocks noGrp="1"/>
          </p:cNvSpPr>
          <p:nvPr>
            <p:ph type="title"/>
          </p:nvPr>
        </p:nvSpPr>
        <p:spPr/>
        <p:txBody>
          <a:bodyPr/>
          <a:lstStyle/>
          <a:p>
            <a:r>
              <a:rPr lang="ro-RO"/>
              <a:t>Filtre active. Probleme</a:t>
            </a:r>
            <a:br>
              <a:rPr lang="ro-RO"/>
            </a:br>
            <a:r>
              <a:rPr lang="ro-RO"/>
              <a:t>P1. Rezolvare</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092C8F5B-1E6C-4CAB-93DD-1A947ECCA6D3}"/>
                  </a:ext>
                </a:extLst>
              </p:cNvPr>
              <p:cNvSpPr>
                <a:spLocks noGrp="1"/>
              </p:cNvSpPr>
              <p:nvPr>
                <p:ph idx="1"/>
              </p:nvPr>
            </p:nvSpPr>
            <p:spPr/>
            <p:txBody>
              <a:bodyPr/>
              <a:lstStyle/>
              <a:p>
                <a:r>
                  <a:rPr lang="ro-RO"/>
                  <a:t>Din anexa A1, de la Seria E96 (±1%), alegem R</a:t>
                </a:r>
                <a:r>
                  <a:rPr lang="ro-RO" baseline="-25000"/>
                  <a:t>2</a:t>
                </a:r>
                <a:r>
                  <a:rPr lang="ro-RO"/>
                  <a:t>=158k</a:t>
                </a:r>
                <a:r>
                  <a:rPr lang="el-GR">
                    <a:latin typeface="Calibri" panose="020F0502020204030204" pitchFamily="34" charset="0"/>
                    <a:cs typeface="Calibri" panose="020F0502020204030204" pitchFamily="34" charset="0"/>
                  </a:rPr>
                  <a:t>Ω</a:t>
                </a:r>
                <a:r>
                  <a:rPr lang="ro-RO">
                    <a:latin typeface="Calibri" panose="020F0502020204030204" pitchFamily="34" charset="0"/>
                    <a:cs typeface="Calibri" panose="020F0502020204030204" pitchFamily="34" charset="0"/>
                  </a:rPr>
                  <a:t> și atunci R</a:t>
                </a:r>
                <a:r>
                  <a:rPr lang="ro-RO" baseline="-25000">
                    <a:latin typeface="Calibri" panose="020F0502020204030204" pitchFamily="34" charset="0"/>
                    <a:cs typeface="Calibri" panose="020F0502020204030204" pitchFamily="34" charset="0"/>
                  </a:rPr>
                  <a:t>1</a:t>
                </a:r>
                <a:r>
                  <a:rPr lang="ro-RO">
                    <a:latin typeface="Calibri" panose="020F0502020204030204" pitchFamily="34" charset="0"/>
                    <a:cs typeface="Calibri" panose="020F0502020204030204" pitchFamily="34" charset="0"/>
                  </a:rPr>
                  <a:t>=15,8k</a:t>
                </a:r>
                <a:r>
                  <a:rPr lang="el-GR">
                    <a:latin typeface="Calibri" panose="020F0502020204030204" pitchFamily="34" charset="0"/>
                    <a:cs typeface="Calibri" panose="020F0502020204030204" pitchFamily="34" charset="0"/>
                  </a:rPr>
                  <a:t>Ω</a:t>
                </a:r>
                <a:r>
                  <a:rPr lang="ro-RO">
                    <a:latin typeface="Calibri" panose="020F0502020204030204" pitchFamily="34" charset="0"/>
                    <a:cs typeface="Calibri" panose="020F0502020204030204" pitchFamily="34" charset="0"/>
                  </a:rPr>
                  <a:t>.</a:t>
                </a:r>
              </a:p>
              <a:p>
                <a:pPr marL="0" indent="0">
                  <a:buNone/>
                </a:pPr>
                <a:r>
                  <a:rPr lang="ro-RO">
                    <a:latin typeface="Calibri" panose="020F0502020204030204" pitchFamily="34" charset="0"/>
                    <a:cs typeface="Calibri" panose="020F0502020204030204" pitchFamily="34" charset="0"/>
                  </a:rPr>
                  <a:t>(b) câștig de 0dB înseamnă 1V/V. La frecvența la amplificare unitate</a:t>
                </a:r>
              </a:p>
              <a:p>
                <a:pPr marL="0" indent="0">
                  <a:buNone/>
                </a:pPr>
                <a:endParaRPr lang="ro-RO">
                  <a:latin typeface="Calibri" panose="020F0502020204030204" pitchFamily="34" charset="0"/>
                  <a:cs typeface="Calibri" panose="020F0502020204030204" pitchFamily="34" charset="0"/>
                </a:endParaRPr>
              </a:p>
              <a:p>
                <a:pPr marL="0" indent="0">
                  <a:buNone/>
                </a:pPr>
                <a:endParaRPr lang="ro-RO">
                  <a:latin typeface="Calibri" panose="020F0502020204030204" pitchFamily="34" charset="0"/>
                  <a:cs typeface="Calibri" panose="020F0502020204030204" pitchFamily="34" charset="0"/>
                </a:endParaRPr>
              </a:p>
              <a:p>
                <a:pPr marL="0" indent="0">
                  <a:buNone/>
                </a:pPr>
                <a:endParaRPr lang="ro-RO">
                  <a:latin typeface="Calibri" panose="020F0502020204030204" pitchFamily="34" charset="0"/>
                  <a:cs typeface="Calibri" panose="020F0502020204030204" pitchFamily="34" charset="0"/>
                </a:endParaRPr>
              </a:p>
              <a:p>
                <a:pPr marL="0" indent="0">
                  <a:buNone/>
                </a:pPr>
                <a:endParaRPr lang="ro-RO">
                  <a:latin typeface="Calibri" panose="020F0502020204030204" pitchFamily="34" charset="0"/>
                  <a:cs typeface="Calibri" panose="020F0502020204030204" pitchFamily="34" charset="0"/>
                </a:endParaRPr>
              </a:p>
              <a:p>
                <a:pPr marL="0" indent="0">
                  <a:buNone/>
                </a:pPr>
                <a:r>
                  <a:rPr lang="ro-RO">
                    <a:latin typeface="Calibri" panose="020F0502020204030204" pitchFamily="34" charset="0"/>
                    <a:cs typeface="Calibri" panose="020F0502020204030204" pitchFamily="34" charset="0"/>
                  </a:rPr>
                  <a:t>de unde rezultă </a:t>
                </a:r>
                <a14:m>
                  <m:oMath xmlns:m="http://schemas.openxmlformats.org/officeDocument/2006/math">
                    <m:r>
                      <a:rPr lang="ro-RO" sz="2400" i="1">
                        <a:latin typeface="Cambria Math" panose="02040503050406030204" pitchFamily="18" charset="0"/>
                        <a:ea typeface="Cambria Math" panose="02040503050406030204" pitchFamily="18" charset="0"/>
                      </a:rPr>
                      <m:t>𝑓</m:t>
                    </m:r>
                    <m:r>
                      <a:rPr lang="ro-RO" sz="2400" i="1">
                        <a:latin typeface="Cambria Math" panose="02040503050406030204" pitchFamily="18" charset="0"/>
                        <a:ea typeface="Cambria Math" panose="02040503050406030204" pitchFamily="18" charset="0"/>
                      </a:rPr>
                      <m:t>=</m:t>
                    </m:r>
                    <m:sSub>
                      <m:sSubPr>
                        <m:ctrlPr>
                          <a:rPr lang="ro-RO" sz="2400" i="1">
                            <a:latin typeface="Cambria Math" panose="02040503050406030204" pitchFamily="18" charset="0"/>
                          </a:rPr>
                        </m:ctrlPr>
                      </m:sSubPr>
                      <m:e>
                        <m:r>
                          <a:rPr lang="ro-RO" sz="2400" i="1">
                            <a:latin typeface="Cambria Math" panose="02040503050406030204" pitchFamily="18" charset="0"/>
                          </a:rPr>
                          <m:t>𝑓</m:t>
                        </m:r>
                      </m:e>
                      <m:sub>
                        <m:r>
                          <a:rPr lang="ro-RO" sz="2400">
                            <a:latin typeface="Cambria Math" panose="02040503050406030204" pitchFamily="18" charset="0"/>
                          </a:rPr>
                          <m:t>0</m:t>
                        </m:r>
                      </m:sub>
                    </m:sSub>
                    <m:rad>
                      <m:radPr>
                        <m:degHide m:val="on"/>
                        <m:ctrlPr>
                          <a:rPr lang="ro-RO" sz="2400" i="1">
                            <a:latin typeface="Cambria Math" panose="02040503050406030204" pitchFamily="18" charset="0"/>
                            <a:ea typeface="Cambria Math" panose="02040503050406030204" pitchFamily="18" charset="0"/>
                          </a:rPr>
                        </m:ctrlPr>
                      </m:radPr>
                      <m:deg/>
                      <m:e>
                        <m:r>
                          <a:rPr lang="ro-RO" sz="2400" i="1">
                            <a:latin typeface="Cambria Math" panose="02040503050406030204" pitchFamily="18" charset="0"/>
                            <a:ea typeface="Cambria Math" panose="02040503050406030204" pitchFamily="18" charset="0"/>
                          </a:rPr>
                          <m:t>100−1</m:t>
                        </m:r>
                      </m:e>
                    </m:rad>
                    <m:r>
                      <a:rPr lang="ro-RO" sz="2400" i="1">
                        <a:latin typeface="Cambria Math" panose="02040503050406030204" pitchFamily="18" charset="0"/>
                        <a:ea typeface="Cambria Math" panose="02040503050406030204" pitchFamily="18" charset="0"/>
                      </a:rPr>
                      <m:t>=</m:t>
                    </m:r>
                    <m:sSup>
                      <m:sSupPr>
                        <m:ctrlPr>
                          <a:rPr lang="ro-RO" sz="2400" i="1">
                            <a:latin typeface="Cambria Math" panose="02040503050406030204" pitchFamily="18" charset="0"/>
                            <a:ea typeface="Cambria Math" panose="02040503050406030204" pitchFamily="18" charset="0"/>
                          </a:rPr>
                        </m:ctrlPr>
                      </m:sSupPr>
                      <m:e>
                        <m:r>
                          <a:rPr lang="ro-RO" sz="2400" i="1">
                            <a:latin typeface="Cambria Math" panose="02040503050406030204" pitchFamily="18" charset="0"/>
                            <a:ea typeface="Cambria Math" panose="02040503050406030204" pitchFamily="18" charset="0"/>
                          </a:rPr>
                          <m:t>10</m:t>
                        </m:r>
                      </m:e>
                      <m:sup>
                        <m:r>
                          <a:rPr lang="ro-RO" sz="2400" i="1">
                            <a:latin typeface="Cambria Math" panose="02040503050406030204" pitchFamily="18" charset="0"/>
                            <a:ea typeface="Cambria Math" panose="02040503050406030204" pitchFamily="18" charset="0"/>
                          </a:rPr>
                          <m:t>3</m:t>
                        </m:r>
                      </m:sup>
                    </m:sSup>
                    <m:r>
                      <a:rPr lang="ro-RO" sz="2400" i="1">
                        <a:latin typeface="Cambria Math" panose="02040503050406030204" pitchFamily="18" charset="0"/>
                        <a:ea typeface="Cambria Math" panose="02040503050406030204" pitchFamily="18" charset="0"/>
                      </a:rPr>
                      <m:t>×</m:t>
                    </m:r>
                    <m:rad>
                      <m:radPr>
                        <m:degHide m:val="on"/>
                        <m:ctrlPr>
                          <a:rPr lang="ro-RO" sz="2400" i="1">
                            <a:latin typeface="Cambria Math" panose="02040503050406030204" pitchFamily="18" charset="0"/>
                            <a:ea typeface="Cambria Math" panose="02040503050406030204" pitchFamily="18" charset="0"/>
                          </a:rPr>
                        </m:ctrlPr>
                      </m:radPr>
                      <m:deg/>
                      <m:e>
                        <m:r>
                          <a:rPr lang="ro-RO" sz="2400" i="1">
                            <a:latin typeface="Cambria Math" panose="02040503050406030204" pitchFamily="18" charset="0"/>
                            <a:ea typeface="Cambria Math" panose="02040503050406030204" pitchFamily="18" charset="0"/>
                          </a:rPr>
                          <m:t>99</m:t>
                        </m:r>
                      </m:e>
                    </m:rad>
                    <m:r>
                      <a:rPr lang="ro-RO" sz="2400" i="1">
                        <a:latin typeface="Cambria Math" panose="02040503050406030204" pitchFamily="18" charset="0"/>
                        <a:ea typeface="Cambria Math" panose="02040503050406030204" pitchFamily="18" charset="0"/>
                      </a:rPr>
                      <m:t>=9,95</m:t>
                    </m:r>
                    <m:r>
                      <a:rPr lang="ro-RO" sz="2400" i="1">
                        <a:latin typeface="Cambria Math" panose="02040503050406030204" pitchFamily="18" charset="0"/>
                        <a:ea typeface="Cambria Math" panose="02040503050406030204" pitchFamily="18" charset="0"/>
                      </a:rPr>
                      <m:t>𝑘𝐻𝑧</m:t>
                    </m:r>
                  </m:oMath>
                </a14:m>
                <a:endParaRPr lang="ro-RO"/>
              </a:p>
            </p:txBody>
          </p:sp>
        </mc:Choice>
        <mc:Fallback xmlns="">
          <p:sp>
            <p:nvSpPr>
              <p:cNvPr id="3" name="Content Placeholder 2">
                <a:extLst>
                  <a:ext uri="{FF2B5EF4-FFF2-40B4-BE49-F238E27FC236}">
                    <a16:creationId xmlns:a16="http://schemas.microsoft.com/office/drawing/2014/main" id="{092C8F5B-1E6C-4CAB-93DD-1A947ECCA6D3}"/>
                  </a:ext>
                </a:extLst>
              </p:cNvPr>
              <p:cNvSpPr>
                <a:spLocks noGrp="1" noRot="1" noChangeAspect="1" noMove="1" noResize="1" noEditPoints="1" noAdjustHandles="1" noChangeArrowheads="1" noChangeShapeType="1" noTextEdit="1"/>
              </p:cNvSpPr>
              <p:nvPr>
                <p:ph idx="1"/>
              </p:nvPr>
            </p:nvSpPr>
            <p:spPr>
              <a:blipFill>
                <a:blip r:embed="rId2"/>
                <a:stretch>
                  <a:fillRect l="-1217" t="-2241"/>
                </a:stretch>
              </a:blipFill>
            </p:spPr>
            <p:txBody>
              <a:bodyPr/>
              <a:lstStyle/>
              <a:p>
                <a:r>
                  <a:rPr lang="ro-RO">
                    <a:noFill/>
                  </a:rPr>
                  <a:t> </a:t>
                </a:r>
              </a:p>
            </p:txBody>
          </p:sp>
        </mc:Fallback>
      </mc:AlternateContent>
      <p:sp>
        <p:nvSpPr>
          <p:cNvPr id="4" name="Date Placeholder 3">
            <a:extLst>
              <a:ext uri="{FF2B5EF4-FFF2-40B4-BE49-F238E27FC236}">
                <a16:creationId xmlns:a16="http://schemas.microsoft.com/office/drawing/2014/main" id="{B8012775-D7BF-4593-B7C4-3418C99C5893}"/>
              </a:ext>
            </a:extLst>
          </p:cNvPr>
          <p:cNvSpPr>
            <a:spLocks noGrp="1"/>
          </p:cNvSpPr>
          <p:nvPr>
            <p:ph type="dt" sz="half" idx="10"/>
          </p:nvPr>
        </p:nvSpPr>
        <p:spPr/>
        <p:txBody>
          <a:bodyPr/>
          <a:lstStyle/>
          <a:p>
            <a:fld id="{0D7C4F72-F443-44F3-9E4D-901146B3D74F}" type="datetime1">
              <a:rPr lang="ro-RO" smtClean="0"/>
              <a:t>29.04.2020</a:t>
            </a:fld>
            <a:endParaRPr lang="ro-RO"/>
          </a:p>
        </p:txBody>
      </p:sp>
      <p:sp>
        <p:nvSpPr>
          <p:cNvPr id="5" name="Footer Placeholder 4">
            <a:extLst>
              <a:ext uri="{FF2B5EF4-FFF2-40B4-BE49-F238E27FC236}">
                <a16:creationId xmlns:a16="http://schemas.microsoft.com/office/drawing/2014/main" id="{BF74DE00-C0D9-4A9B-A93E-BF36DD5E5600}"/>
              </a:ext>
            </a:extLst>
          </p:cNvPr>
          <p:cNvSpPr>
            <a:spLocks noGrp="1"/>
          </p:cNvSpPr>
          <p:nvPr>
            <p:ph type="ftr" sz="quarter" idx="11"/>
          </p:nvPr>
        </p:nvSpPr>
        <p:spPr/>
        <p:txBody>
          <a:bodyPr/>
          <a:lstStyle/>
          <a:p>
            <a:r>
              <a:rPr lang="ro-RO"/>
              <a:t>EA - cursul 7 - online</a:t>
            </a:r>
          </a:p>
        </p:txBody>
      </p:sp>
      <p:sp>
        <p:nvSpPr>
          <p:cNvPr id="6" name="Slide Number Placeholder 5">
            <a:extLst>
              <a:ext uri="{FF2B5EF4-FFF2-40B4-BE49-F238E27FC236}">
                <a16:creationId xmlns:a16="http://schemas.microsoft.com/office/drawing/2014/main" id="{513BEF90-45E7-40CE-848A-3F6C23357899}"/>
              </a:ext>
            </a:extLst>
          </p:cNvPr>
          <p:cNvSpPr>
            <a:spLocks noGrp="1"/>
          </p:cNvSpPr>
          <p:nvPr>
            <p:ph type="sldNum" sz="quarter" idx="12"/>
          </p:nvPr>
        </p:nvSpPr>
        <p:spPr/>
        <p:txBody>
          <a:bodyPr/>
          <a:lstStyle/>
          <a:p>
            <a:fld id="{AF5D8DD5-2367-47BF-BE85-0E4DD8564336}" type="slidenum">
              <a:rPr lang="ro-RO" smtClean="0"/>
              <a:t>33</a:t>
            </a:fld>
            <a:endParaRPr lang="ro-RO"/>
          </a:p>
        </p:txBody>
      </p:sp>
      <mc:AlternateContent xmlns:mc="http://schemas.openxmlformats.org/markup-compatibility/2006" xmlns:a14="http://schemas.microsoft.com/office/drawing/2010/main">
        <mc:Choice Requires="a14">
          <p:sp>
            <p:nvSpPr>
              <p:cNvPr id="7" name="Rectangle 6">
                <a:extLst>
                  <a:ext uri="{FF2B5EF4-FFF2-40B4-BE49-F238E27FC236}">
                    <a16:creationId xmlns:a16="http://schemas.microsoft.com/office/drawing/2014/main" id="{F8FB8056-E2C8-4114-B3F2-5F6A7EA9F8CA}"/>
                  </a:ext>
                </a:extLst>
              </p:cNvPr>
              <p:cNvSpPr/>
              <p:nvPr/>
            </p:nvSpPr>
            <p:spPr>
              <a:xfrm>
                <a:off x="1014168" y="3149523"/>
                <a:ext cx="8968032" cy="961417"/>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ro-RO" sz="2400" i="1" smtClean="0">
                          <a:latin typeface="Cambria Math" panose="02040503050406030204" pitchFamily="18" charset="0"/>
                        </a:rPr>
                        <m:t>𝐻</m:t>
                      </m:r>
                      <m:d>
                        <m:dPr>
                          <m:ctrlPr>
                            <a:rPr lang="ro-RO" sz="2400" i="1">
                              <a:latin typeface="Cambria Math" panose="02040503050406030204" pitchFamily="18" charset="0"/>
                            </a:rPr>
                          </m:ctrlPr>
                        </m:dPr>
                        <m:e>
                          <m:r>
                            <a:rPr lang="ro-RO" sz="2400" i="1">
                              <a:latin typeface="Cambria Math" panose="02040503050406030204" pitchFamily="18" charset="0"/>
                            </a:rPr>
                            <m:t>𝑗</m:t>
                          </m:r>
                          <m:r>
                            <a:rPr lang="ro-RO" sz="2400" i="1">
                              <a:latin typeface="Cambria Math" panose="02040503050406030204" pitchFamily="18" charset="0"/>
                            </a:rPr>
                            <m:t>𝜔</m:t>
                          </m:r>
                        </m:e>
                      </m:d>
                      <m:r>
                        <a:rPr lang="ro-RO" sz="2400">
                          <a:latin typeface="Cambria Math" panose="02040503050406030204" pitchFamily="18" charset="0"/>
                        </a:rPr>
                        <m:t>=</m:t>
                      </m:r>
                      <m:sSub>
                        <m:sSubPr>
                          <m:ctrlPr>
                            <a:rPr lang="ro-RO" sz="2400" i="1">
                              <a:latin typeface="Cambria Math" panose="02040503050406030204" pitchFamily="18" charset="0"/>
                            </a:rPr>
                          </m:ctrlPr>
                        </m:sSubPr>
                        <m:e>
                          <m:r>
                            <a:rPr lang="ro-RO" sz="2400" i="1">
                              <a:latin typeface="Cambria Math" panose="02040503050406030204" pitchFamily="18" charset="0"/>
                            </a:rPr>
                            <m:t>𝐻</m:t>
                          </m:r>
                        </m:e>
                        <m:sub>
                          <m:r>
                            <a:rPr lang="ro-RO" sz="2400">
                              <a:latin typeface="Cambria Math" panose="02040503050406030204" pitchFamily="18" charset="0"/>
                            </a:rPr>
                            <m:t>0</m:t>
                          </m:r>
                        </m:sub>
                      </m:sSub>
                      <m:f>
                        <m:fPr>
                          <m:ctrlPr>
                            <a:rPr lang="ro-RO" sz="2400" i="1">
                              <a:latin typeface="Cambria Math" panose="02040503050406030204" pitchFamily="18" charset="0"/>
                            </a:rPr>
                          </m:ctrlPr>
                        </m:fPr>
                        <m:num>
                          <m:r>
                            <a:rPr lang="ro-RO" sz="2400">
                              <a:latin typeface="Cambria Math" panose="02040503050406030204" pitchFamily="18" charset="0"/>
                            </a:rPr>
                            <m:t>1</m:t>
                          </m:r>
                        </m:num>
                        <m:den>
                          <m:r>
                            <a:rPr lang="ro-RO" sz="2400">
                              <a:latin typeface="Cambria Math" panose="02040503050406030204" pitchFamily="18" charset="0"/>
                            </a:rPr>
                            <m:t>1+</m:t>
                          </m:r>
                          <m:f>
                            <m:fPr>
                              <m:type m:val="lin"/>
                              <m:ctrlPr>
                                <a:rPr lang="ro-RO" sz="2400" i="1">
                                  <a:latin typeface="Cambria Math" panose="02040503050406030204" pitchFamily="18" charset="0"/>
                                </a:rPr>
                              </m:ctrlPr>
                            </m:fPr>
                            <m:num>
                              <m:r>
                                <a:rPr lang="ro-RO" sz="2400" i="1">
                                  <a:latin typeface="Cambria Math" panose="02040503050406030204" pitchFamily="18" charset="0"/>
                                </a:rPr>
                                <m:t>𝑗</m:t>
                              </m:r>
                              <m:r>
                                <a:rPr lang="ro-RO" sz="2400" i="1">
                                  <a:latin typeface="Cambria Math" panose="02040503050406030204" pitchFamily="18" charset="0"/>
                                </a:rPr>
                                <m:t>𝜔</m:t>
                              </m:r>
                            </m:num>
                            <m:den>
                              <m:sSub>
                                <m:sSubPr>
                                  <m:ctrlPr>
                                    <a:rPr lang="ro-RO" sz="2400" i="1">
                                      <a:latin typeface="Cambria Math" panose="02040503050406030204" pitchFamily="18" charset="0"/>
                                    </a:rPr>
                                  </m:ctrlPr>
                                </m:sSubPr>
                                <m:e>
                                  <m:r>
                                    <a:rPr lang="ro-RO" sz="2400" i="1">
                                      <a:latin typeface="Cambria Math" panose="02040503050406030204" pitchFamily="18" charset="0"/>
                                    </a:rPr>
                                    <m:t>𝜔</m:t>
                                  </m:r>
                                </m:e>
                                <m:sub>
                                  <m:r>
                                    <a:rPr lang="ro-RO" sz="2400">
                                      <a:latin typeface="Cambria Math" panose="02040503050406030204" pitchFamily="18" charset="0"/>
                                    </a:rPr>
                                    <m:t>0</m:t>
                                  </m:r>
                                </m:sub>
                              </m:sSub>
                            </m:den>
                          </m:f>
                        </m:den>
                      </m:f>
                      <m:r>
                        <a:rPr lang="ro-RO" sz="2400" b="0" i="1" smtClean="0">
                          <a:latin typeface="Cambria Math" panose="02040503050406030204" pitchFamily="18" charset="0"/>
                        </a:rPr>
                        <m:t>=</m:t>
                      </m:r>
                      <m:sSub>
                        <m:sSubPr>
                          <m:ctrlPr>
                            <a:rPr lang="ro-RO" sz="2400" i="1">
                              <a:latin typeface="Cambria Math" panose="02040503050406030204" pitchFamily="18" charset="0"/>
                            </a:rPr>
                          </m:ctrlPr>
                        </m:sSubPr>
                        <m:e>
                          <m:r>
                            <a:rPr lang="ro-RO" sz="2400" i="1">
                              <a:latin typeface="Cambria Math" panose="02040503050406030204" pitchFamily="18" charset="0"/>
                            </a:rPr>
                            <m:t>𝐻</m:t>
                          </m:r>
                        </m:e>
                        <m:sub>
                          <m:r>
                            <a:rPr lang="ro-RO" sz="2400">
                              <a:latin typeface="Cambria Math" panose="02040503050406030204" pitchFamily="18" charset="0"/>
                            </a:rPr>
                            <m:t>0</m:t>
                          </m:r>
                        </m:sub>
                      </m:sSub>
                      <m:f>
                        <m:fPr>
                          <m:ctrlPr>
                            <a:rPr lang="ro-RO" sz="2400" i="1">
                              <a:latin typeface="Cambria Math" panose="02040503050406030204" pitchFamily="18" charset="0"/>
                            </a:rPr>
                          </m:ctrlPr>
                        </m:fPr>
                        <m:num>
                          <m:r>
                            <a:rPr lang="ro-RO" sz="2400">
                              <a:latin typeface="Cambria Math" panose="02040503050406030204" pitchFamily="18" charset="0"/>
                            </a:rPr>
                            <m:t>1</m:t>
                          </m:r>
                        </m:num>
                        <m:den>
                          <m:r>
                            <a:rPr lang="ro-RO" sz="2400">
                              <a:latin typeface="Cambria Math" panose="02040503050406030204" pitchFamily="18" charset="0"/>
                            </a:rPr>
                            <m:t>1+</m:t>
                          </m:r>
                          <m:f>
                            <m:fPr>
                              <m:type m:val="lin"/>
                              <m:ctrlPr>
                                <a:rPr lang="ro-RO" sz="2400" i="1">
                                  <a:latin typeface="Cambria Math" panose="02040503050406030204" pitchFamily="18" charset="0"/>
                                </a:rPr>
                              </m:ctrlPr>
                            </m:fPr>
                            <m:num>
                              <m:r>
                                <a:rPr lang="ro-RO" sz="2400" i="1">
                                  <a:latin typeface="Cambria Math" panose="02040503050406030204" pitchFamily="18" charset="0"/>
                                </a:rPr>
                                <m:t>𝑗</m:t>
                              </m:r>
                              <m:r>
                                <a:rPr lang="ro-RO" sz="2400" b="0" i="1" smtClean="0">
                                  <a:latin typeface="Cambria Math" panose="02040503050406030204" pitchFamily="18" charset="0"/>
                                </a:rPr>
                                <m:t>𝑓</m:t>
                              </m:r>
                            </m:num>
                            <m:den>
                              <m:sSub>
                                <m:sSubPr>
                                  <m:ctrlPr>
                                    <a:rPr lang="ro-RO" sz="2400" i="1">
                                      <a:latin typeface="Cambria Math" panose="02040503050406030204" pitchFamily="18" charset="0"/>
                                    </a:rPr>
                                  </m:ctrlPr>
                                </m:sSubPr>
                                <m:e>
                                  <m:r>
                                    <a:rPr lang="ro-RO" sz="2400" b="0" i="1" smtClean="0">
                                      <a:latin typeface="Cambria Math" panose="02040503050406030204" pitchFamily="18" charset="0"/>
                                    </a:rPr>
                                    <m:t>𝑓</m:t>
                                  </m:r>
                                </m:e>
                                <m:sub>
                                  <m:r>
                                    <a:rPr lang="ro-RO" sz="2400">
                                      <a:latin typeface="Cambria Math" panose="02040503050406030204" pitchFamily="18" charset="0"/>
                                    </a:rPr>
                                    <m:t>0</m:t>
                                  </m:r>
                                </m:sub>
                              </m:sSub>
                            </m:den>
                          </m:f>
                        </m:den>
                      </m:f>
                      <m:r>
                        <a:rPr lang="ro-RO" sz="2400" i="1" smtClean="0">
                          <a:latin typeface="Cambria Math" panose="02040503050406030204" pitchFamily="18" charset="0"/>
                          <a:ea typeface="Cambria Math" panose="02040503050406030204" pitchFamily="18" charset="0"/>
                        </a:rPr>
                        <m:t>⇒</m:t>
                      </m:r>
                      <m:d>
                        <m:dPr>
                          <m:begChr m:val="|"/>
                          <m:endChr m:val="|"/>
                          <m:ctrlPr>
                            <a:rPr lang="ro-RO" sz="2400" i="1" smtClean="0">
                              <a:latin typeface="Cambria Math" panose="02040503050406030204" pitchFamily="18" charset="0"/>
                              <a:ea typeface="Cambria Math" panose="02040503050406030204" pitchFamily="18" charset="0"/>
                            </a:rPr>
                          </m:ctrlPr>
                        </m:dPr>
                        <m:e>
                          <m:r>
                            <a:rPr lang="ro-RO" sz="2400" b="0" i="1" smtClean="0">
                              <a:latin typeface="Cambria Math" panose="02040503050406030204" pitchFamily="18" charset="0"/>
                              <a:ea typeface="Cambria Math" panose="02040503050406030204" pitchFamily="18" charset="0"/>
                            </a:rPr>
                            <m:t>𝐻</m:t>
                          </m:r>
                        </m:e>
                      </m:d>
                      <m:r>
                        <a:rPr lang="ro-RO" sz="2400" b="0" i="1" smtClean="0">
                          <a:latin typeface="Cambria Math" panose="02040503050406030204" pitchFamily="18" charset="0"/>
                          <a:ea typeface="Cambria Math" panose="02040503050406030204" pitchFamily="18" charset="0"/>
                        </a:rPr>
                        <m:t>=</m:t>
                      </m:r>
                      <m:f>
                        <m:fPr>
                          <m:ctrlPr>
                            <a:rPr lang="ro-RO" sz="2400" b="0" i="1" smtClean="0">
                              <a:latin typeface="Cambria Math" panose="02040503050406030204" pitchFamily="18" charset="0"/>
                              <a:ea typeface="Cambria Math" panose="02040503050406030204" pitchFamily="18" charset="0"/>
                            </a:rPr>
                          </m:ctrlPr>
                        </m:fPr>
                        <m:num>
                          <m:d>
                            <m:dPr>
                              <m:begChr m:val="|"/>
                              <m:endChr m:val="|"/>
                              <m:ctrlPr>
                                <a:rPr lang="ro-RO" sz="2400" b="0" i="1" smtClean="0">
                                  <a:latin typeface="Cambria Math" panose="02040503050406030204" pitchFamily="18" charset="0"/>
                                  <a:ea typeface="Cambria Math" panose="02040503050406030204" pitchFamily="18" charset="0"/>
                                </a:rPr>
                              </m:ctrlPr>
                            </m:dPr>
                            <m:e>
                              <m:sSub>
                                <m:sSubPr>
                                  <m:ctrlPr>
                                    <a:rPr lang="ro-RO" sz="2400" i="1">
                                      <a:latin typeface="Cambria Math" panose="02040503050406030204" pitchFamily="18" charset="0"/>
                                    </a:rPr>
                                  </m:ctrlPr>
                                </m:sSubPr>
                                <m:e>
                                  <m:r>
                                    <a:rPr lang="ro-RO" sz="2400" i="1">
                                      <a:latin typeface="Cambria Math" panose="02040503050406030204" pitchFamily="18" charset="0"/>
                                    </a:rPr>
                                    <m:t>𝐻</m:t>
                                  </m:r>
                                </m:e>
                                <m:sub>
                                  <m:r>
                                    <a:rPr lang="ro-RO" sz="2400">
                                      <a:latin typeface="Cambria Math" panose="02040503050406030204" pitchFamily="18" charset="0"/>
                                    </a:rPr>
                                    <m:t>0</m:t>
                                  </m:r>
                                </m:sub>
                              </m:sSub>
                            </m:e>
                          </m:d>
                        </m:num>
                        <m:den>
                          <m:rad>
                            <m:radPr>
                              <m:degHide m:val="on"/>
                              <m:ctrlPr>
                                <a:rPr lang="ro-RO" sz="2400" b="0" i="1" smtClean="0">
                                  <a:latin typeface="Cambria Math" panose="02040503050406030204" pitchFamily="18" charset="0"/>
                                  <a:ea typeface="Cambria Math" panose="02040503050406030204" pitchFamily="18" charset="0"/>
                                </a:rPr>
                              </m:ctrlPr>
                            </m:radPr>
                            <m:deg/>
                            <m:e>
                              <m:r>
                                <a:rPr lang="ro-RO" sz="2400" b="0" i="1" smtClean="0">
                                  <a:latin typeface="Cambria Math" panose="02040503050406030204" pitchFamily="18" charset="0"/>
                                  <a:ea typeface="Cambria Math" panose="02040503050406030204" pitchFamily="18" charset="0"/>
                                </a:rPr>
                                <m:t>1+</m:t>
                              </m:r>
                              <m:sSup>
                                <m:sSupPr>
                                  <m:ctrlPr>
                                    <a:rPr lang="ro-RO" sz="2400" b="0" i="1" smtClean="0">
                                      <a:latin typeface="Cambria Math" panose="02040503050406030204" pitchFamily="18" charset="0"/>
                                      <a:ea typeface="Cambria Math" panose="02040503050406030204" pitchFamily="18" charset="0"/>
                                    </a:rPr>
                                  </m:ctrlPr>
                                </m:sSupPr>
                                <m:e>
                                  <m:d>
                                    <m:dPr>
                                      <m:ctrlPr>
                                        <a:rPr lang="ro-RO" sz="2400" b="0" i="1" smtClean="0">
                                          <a:latin typeface="Cambria Math" panose="02040503050406030204" pitchFamily="18" charset="0"/>
                                          <a:ea typeface="Cambria Math" panose="02040503050406030204" pitchFamily="18" charset="0"/>
                                        </a:rPr>
                                      </m:ctrlPr>
                                    </m:dPr>
                                    <m:e>
                                      <m:f>
                                        <m:fPr>
                                          <m:type m:val="lin"/>
                                          <m:ctrlPr>
                                            <a:rPr lang="ro-RO" sz="2400" b="0" i="1" smtClean="0">
                                              <a:latin typeface="Cambria Math" panose="02040503050406030204" pitchFamily="18" charset="0"/>
                                              <a:ea typeface="Cambria Math" panose="02040503050406030204" pitchFamily="18" charset="0"/>
                                            </a:rPr>
                                          </m:ctrlPr>
                                        </m:fPr>
                                        <m:num>
                                          <m:r>
                                            <a:rPr lang="ro-RO" sz="2400" b="0" i="1" smtClean="0">
                                              <a:latin typeface="Cambria Math" panose="02040503050406030204" pitchFamily="18" charset="0"/>
                                              <a:ea typeface="Cambria Math" panose="02040503050406030204" pitchFamily="18" charset="0"/>
                                            </a:rPr>
                                            <m:t>𝑓</m:t>
                                          </m:r>
                                        </m:num>
                                        <m:den>
                                          <m:sSub>
                                            <m:sSubPr>
                                              <m:ctrlPr>
                                                <a:rPr lang="ro-RO" sz="2400" i="1">
                                                  <a:latin typeface="Cambria Math" panose="02040503050406030204" pitchFamily="18" charset="0"/>
                                                </a:rPr>
                                              </m:ctrlPr>
                                            </m:sSubPr>
                                            <m:e>
                                              <m:r>
                                                <a:rPr lang="ro-RO" sz="2400" i="1">
                                                  <a:latin typeface="Cambria Math" panose="02040503050406030204" pitchFamily="18" charset="0"/>
                                                </a:rPr>
                                                <m:t>𝑓</m:t>
                                              </m:r>
                                            </m:e>
                                            <m:sub>
                                              <m:r>
                                                <a:rPr lang="ro-RO" sz="2400">
                                                  <a:latin typeface="Cambria Math" panose="02040503050406030204" pitchFamily="18" charset="0"/>
                                                </a:rPr>
                                                <m:t>0</m:t>
                                              </m:r>
                                            </m:sub>
                                          </m:sSub>
                                        </m:den>
                                      </m:f>
                                    </m:e>
                                  </m:d>
                                </m:e>
                                <m:sup>
                                  <m:r>
                                    <a:rPr lang="ro-RO" sz="2400" b="0" i="1" smtClean="0">
                                      <a:latin typeface="Cambria Math" panose="02040503050406030204" pitchFamily="18" charset="0"/>
                                      <a:ea typeface="Cambria Math" panose="02040503050406030204" pitchFamily="18" charset="0"/>
                                    </a:rPr>
                                    <m:t>2</m:t>
                                  </m:r>
                                </m:sup>
                              </m:sSup>
                            </m:e>
                          </m:rad>
                        </m:den>
                      </m:f>
                      <m:r>
                        <a:rPr lang="ro-RO" sz="2400" b="0" i="1" smtClean="0">
                          <a:latin typeface="Cambria Math" panose="02040503050406030204" pitchFamily="18" charset="0"/>
                          <a:ea typeface="Cambria Math" panose="02040503050406030204" pitchFamily="18" charset="0"/>
                        </a:rPr>
                        <m:t>=1</m:t>
                      </m:r>
                    </m:oMath>
                  </m:oMathPara>
                </a14:m>
                <a:endParaRPr lang="ro-RO"/>
              </a:p>
            </p:txBody>
          </p:sp>
        </mc:Choice>
        <mc:Fallback xmlns="">
          <p:sp>
            <p:nvSpPr>
              <p:cNvPr id="7" name="Rectangle 6">
                <a:extLst>
                  <a:ext uri="{FF2B5EF4-FFF2-40B4-BE49-F238E27FC236}">
                    <a16:creationId xmlns:a16="http://schemas.microsoft.com/office/drawing/2014/main" id="{F8FB8056-E2C8-4114-B3F2-5F6A7EA9F8CA}"/>
                  </a:ext>
                </a:extLst>
              </p:cNvPr>
              <p:cNvSpPr>
                <a:spLocks noRot="1" noChangeAspect="1" noMove="1" noResize="1" noEditPoints="1" noAdjustHandles="1" noChangeArrowheads="1" noChangeShapeType="1" noTextEdit="1"/>
              </p:cNvSpPr>
              <p:nvPr/>
            </p:nvSpPr>
            <p:spPr>
              <a:xfrm>
                <a:off x="1014168" y="3149523"/>
                <a:ext cx="8968032" cy="961417"/>
              </a:xfrm>
              <a:prstGeom prst="rect">
                <a:avLst/>
              </a:prstGeom>
              <a:blipFill>
                <a:blip r:embed="rId3"/>
                <a:stretch>
                  <a:fillRect/>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8" name="Rectangle 7">
                <a:extLst>
                  <a:ext uri="{FF2B5EF4-FFF2-40B4-BE49-F238E27FC236}">
                    <a16:creationId xmlns:a16="http://schemas.microsoft.com/office/drawing/2014/main" id="{8DDCF928-E785-4676-AA9A-790C6F202090}"/>
                  </a:ext>
                </a:extLst>
              </p:cNvPr>
              <p:cNvSpPr/>
              <p:nvPr/>
            </p:nvSpPr>
            <p:spPr>
              <a:xfrm>
                <a:off x="1014168" y="4430702"/>
                <a:ext cx="5814540" cy="539571"/>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ro-RO" sz="2400" b="0" i="1" smtClean="0">
                          <a:latin typeface="Cambria Math" panose="02040503050406030204" pitchFamily="18" charset="0"/>
                          <a:ea typeface="Cambria Math" panose="02040503050406030204" pitchFamily="18" charset="0"/>
                        </a:rPr>
                        <m:t>10=</m:t>
                      </m:r>
                      <m:rad>
                        <m:radPr>
                          <m:degHide m:val="on"/>
                          <m:ctrlPr>
                            <a:rPr lang="ro-RO" sz="2400" i="1">
                              <a:latin typeface="Cambria Math" panose="02040503050406030204" pitchFamily="18" charset="0"/>
                              <a:ea typeface="Cambria Math" panose="02040503050406030204" pitchFamily="18" charset="0"/>
                            </a:rPr>
                          </m:ctrlPr>
                        </m:radPr>
                        <m:deg/>
                        <m:e>
                          <m:r>
                            <a:rPr lang="ro-RO" sz="2400" i="1">
                              <a:latin typeface="Cambria Math" panose="02040503050406030204" pitchFamily="18" charset="0"/>
                              <a:ea typeface="Cambria Math" panose="02040503050406030204" pitchFamily="18" charset="0"/>
                            </a:rPr>
                            <m:t>1+</m:t>
                          </m:r>
                          <m:sSup>
                            <m:sSupPr>
                              <m:ctrlPr>
                                <a:rPr lang="ro-RO" sz="2400" i="1">
                                  <a:latin typeface="Cambria Math" panose="02040503050406030204" pitchFamily="18" charset="0"/>
                                  <a:ea typeface="Cambria Math" panose="02040503050406030204" pitchFamily="18" charset="0"/>
                                </a:rPr>
                              </m:ctrlPr>
                            </m:sSupPr>
                            <m:e>
                              <m:d>
                                <m:dPr>
                                  <m:ctrlPr>
                                    <a:rPr lang="ro-RO" sz="2400" i="1">
                                      <a:latin typeface="Cambria Math" panose="02040503050406030204" pitchFamily="18" charset="0"/>
                                      <a:ea typeface="Cambria Math" panose="02040503050406030204" pitchFamily="18" charset="0"/>
                                    </a:rPr>
                                  </m:ctrlPr>
                                </m:dPr>
                                <m:e>
                                  <m:f>
                                    <m:fPr>
                                      <m:type m:val="lin"/>
                                      <m:ctrlPr>
                                        <a:rPr lang="ro-RO" sz="2400" i="1">
                                          <a:latin typeface="Cambria Math" panose="02040503050406030204" pitchFamily="18" charset="0"/>
                                          <a:ea typeface="Cambria Math" panose="02040503050406030204" pitchFamily="18" charset="0"/>
                                        </a:rPr>
                                      </m:ctrlPr>
                                    </m:fPr>
                                    <m:num>
                                      <m:r>
                                        <a:rPr lang="ro-RO" sz="2400" i="1">
                                          <a:latin typeface="Cambria Math" panose="02040503050406030204" pitchFamily="18" charset="0"/>
                                          <a:ea typeface="Cambria Math" panose="02040503050406030204" pitchFamily="18" charset="0"/>
                                        </a:rPr>
                                        <m:t>𝑓</m:t>
                                      </m:r>
                                    </m:num>
                                    <m:den>
                                      <m:sSub>
                                        <m:sSubPr>
                                          <m:ctrlPr>
                                            <a:rPr lang="ro-RO" sz="2400" i="1">
                                              <a:latin typeface="Cambria Math" panose="02040503050406030204" pitchFamily="18" charset="0"/>
                                            </a:rPr>
                                          </m:ctrlPr>
                                        </m:sSubPr>
                                        <m:e>
                                          <m:r>
                                            <a:rPr lang="ro-RO" sz="2400" i="1">
                                              <a:latin typeface="Cambria Math" panose="02040503050406030204" pitchFamily="18" charset="0"/>
                                            </a:rPr>
                                            <m:t>𝑓</m:t>
                                          </m:r>
                                        </m:e>
                                        <m:sub>
                                          <m:r>
                                            <a:rPr lang="ro-RO" sz="2400">
                                              <a:latin typeface="Cambria Math" panose="02040503050406030204" pitchFamily="18" charset="0"/>
                                            </a:rPr>
                                            <m:t>0</m:t>
                                          </m:r>
                                        </m:sub>
                                      </m:sSub>
                                    </m:den>
                                  </m:f>
                                </m:e>
                              </m:d>
                            </m:e>
                            <m:sup>
                              <m:r>
                                <a:rPr lang="ro-RO" sz="2400" i="1">
                                  <a:latin typeface="Cambria Math" panose="02040503050406030204" pitchFamily="18" charset="0"/>
                                  <a:ea typeface="Cambria Math" panose="02040503050406030204" pitchFamily="18" charset="0"/>
                                </a:rPr>
                                <m:t>2</m:t>
                              </m:r>
                            </m:sup>
                          </m:sSup>
                        </m:e>
                      </m:rad>
                      <m:r>
                        <a:rPr lang="ro-RO" sz="2400" b="0" i="0" smtClean="0">
                          <a:latin typeface="Cambria Math" panose="02040503050406030204" pitchFamily="18" charset="0"/>
                          <a:ea typeface="Cambria Math" panose="02040503050406030204" pitchFamily="18" charset="0"/>
                        </a:rPr>
                        <m:t> </m:t>
                      </m:r>
                      <m:r>
                        <m:rPr>
                          <m:sty m:val="p"/>
                        </m:rPr>
                        <a:rPr lang="ro-RO" sz="2400" b="0" i="0" smtClean="0">
                          <a:latin typeface="Cambria Math" panose="02040503050406030204" pitchFamily="18" charset="0"/>
                          <a:ea typeface="Cambria Math" panose="02040503050406030204" pitchFamily="18" charset="0"/>
                        </a:rPr>
                        <m:t>sau</m:t>
                      </m:r>
                      <m:r>
                        <a:rPr lang="ro-RO" sz="2400" b="0" i="0" smtClean="0">
                          <a:latin typeface="Cambria Math" panose="02040503050406030204" pitchFamily="18" charset="0"/>
                          <a:ea typeface="Cambria Math" panose="02040503050406030204" pitchFamily="18" charset="0"/>
                        </a:rPr>
                        <m:t> </m:t>
                      </m:r>
                      <m:r>
                        <a:rPr lang="ro-RO" sz="2400" i="1">
                          <a:latin typeface="Cambria Math" panose="02040503050406030204" pitchFamily="18" charset="0"/>
                          <a:ea typeface="Cambria Math" panose="02040503050406030204" pitchFamily="18" charset="0"/>
                        </a:rPr>
                        <m:t>1+</m:t>
                      </m:r>
                      <m:sSup>
                        <m:sSupPr>
                          <m:ctrlPr>
                            <a:rPr lang="ro-RO" sz="2400" i="1">
                              <a:latin typeface="Cambria Math" panose="02040503050406030204" pitchFamily="18" charset="0"/>
                              <a:ea typeface="Cambria Math" panose="02040503050406030204" pitchFamily="18" charset="0"/>
                            </a:rPr>
                          </m:ctrlPr>
                        </m:sSupPr>
                        <m:e>
                          <m:d>
                            <m:dPr>
                              <m:ctrlPr>
                                <a:rPr lang="ro-RO" sz="2400" i="1">
                                  <a:latin typeface="Cambria Math" panose="02040503050406030204" pitchFamily="18" charset="0"/>
                                  <a:ea typeface="Cambria Math" panose="02040503050406030204" pitchFamily="18" charset="0"/>
                                </a:rPr>
                              </m:ctrlPr>
                            </m:dPr>
                            <m:e>
                              <m:f>
                                <m:fPr>
                                  <m:type m:val="lin"/>
                                  <m:ctrlPr>
                                    <a:rPr lang="ro-RO" sz="2400" i="1">
                                      <a:latin typeface="Cambria Math" panose="02040503050406030204" pitchFamily="18" charset="0"/>
                                      <a:ea typeface="Cambria Math" panose="02040503050406030204" pitchFamily="18" charset="0"/>
                                    </a:rPr>
                                  </m:ctrlPr>
                                </m:fPr>
                                <m:num>
                                  <m:r>
                                    <a:rPr lang="ro-RO" sz="2400" i="1">
                                      <a:latin typeface="Cambria Math" panose="02040503050406030204" pitchFamily="18" charset="0"/>
                                      <a:ea typeface="Cambria Math" panose="02040503050406030204" pitchFamily="18" charset="0"/>
                                    </a:rPr>
                                    <m:t>𝑓</m:t>
                                  </m:r>
                                </m:num>
                                <m:den>
                                  <m:sSub>
                                    <m:sSubPr>
                                      <m:ctrlPr>
                                        <a:rPr lang="ro-RO" sz="2400" i="1">
                                          <a:latin typeface="Cambria Math" panose="02040503050406030204" pitchFamily="18" charset="0"/>
                                        </a:rPr>
                                      </m:ctrlPr>
                                    </m:sSubPr>
                                    <m:e>
                                      <m:r>
                                        <a:rPr lang="ro-RO" sz="2400" i="1">
                                          <a:latin typeface="Cambria Math" panose="02040503050406030204" pitchFamily="18" charset="0"/>
                                        </a:rPr>
                                        <m:t>𝑓</m:t>
                                      </m:r>
                                    </m:e>
                                    <m:sub>
                                      <m:r>
                                        <a:rPr lang="ro-RO" sz="2400">
                                          <a:latin typeface="Cambria Math" panose="02040503050406030204" pitchFamily="18" charset="0"/>
                                        </a:rPr>
                                        <m:t>0</m:t>
                                      </m:r>
                                    </m:sub>
                                  </m:sSub>
                                </m:den>
                              </m:f>
                            </m:e>
                          </m:d>
                        </m:e>
                        <m:sup>
                          <m:r>
                            <a:rPr lang="ro-RO" sz="2400" i="1">
                              <a:latin typeface="Cambria Math" panose="02040503050406030204" pitchFamily="18" charset="0"/>
                              <a:ea typeface="Cambria Math" panose="02040503050406030204" pitchFamily="18" charset="0"/>
                            </a:rPr>
                            <m:t>2</m:t>
                          </m:r>
                        </m:sup>
                      </m:sSup>
                      <m:r>
                        <a:rPr lang="ro-RO" sz="2400" b="0" i="0" smtClean="0">
                          <a:latin typeface="Cambria Math" panose="02040503050406030204" pitchFamily="18" charset="0"/>
                          <a:ea typeface="Cambria Math" panose="02040503050406030204" pitchFamily="18" charset="0"/>
                        </a:rPr>
                        <m:t>=100</m:t>
                      </m:r>
                    </m:oMath>
                  </m:oMathPara>
                </a14:m>
                <a:endParaRPr lang="ro-RO" sz="2400" i="1">
                  <a:latin typeface="Cambria Math" panose="02040503050406030204" pitchFamily="18" charset="0"/>
                  <a:ea typeface="Cambria Math" panose="02040503050406030204" pitchFamily="18" charset="0"/>
                </a:endParaRPr>
              </a:p>
            </p:txBody>
          </p:sp>
        </mc:Choice>
        <mc:Fallback xmlns="">
          <p:sp>
            <p:nvSpPr>
              <p:cNvPr id="8" name="Rectangle 7">
                <a:extLst>
                  <a:ext uri="{FF2B5EF4-FFF2-40B4-BE49-F238E27FC236}">
                    <a16:creationId xmlns:a16="http://schemas.microsoft.com/office/drawing/2014/main" id="{8DDCF928-E785-4676-AA9A-790C6F202090}"/>
                  </a:ext>
                </a:extLst>
              </p:cNvPr>
              <p:cNvSpPr>
                <a:spLocks noRot="1" noChangeAspect="1" noMove="1" noResize="1" noEditPoints="1" noAdjustHandles="1" noChangeArrowheads="1" noChangeShapeType="1" noTextEdit="1"/>
              </p:cNvSpPr>
              <p:nvPr/>
            </p:nvSpPr>
            <p:spPr>
              <a:xfrm>
                <a:off x="1014168" y="4430702"/>
                <a:ext cx="5814540" cy="539571"/>
              </a:xfrm>
              <a:prstGeom prst="rect">
                <a:avLst/>
              </a:prstGeom>
              <a:blipFill>
                <a:blip r:embed="rId4"/>
                <a:stretch>
                  <a:fillRect/>
                </a:stretch>
              </a:blipFill>
            </p:spPr>
            <p:txBody>
              <a:bodyPr/>
              <a:lstStyle/>
              <a:p>
                <a:r>
                  <a:rPr lang="ro-RO">
                    <a:noFill/>
                  </a:rPr>
                  <a:t> </a:t>
                </a:r>
              </a:p>
            </p:txBody>
          </p:sp>
        </mc:Fallback>
      </mc:AlternateContent>
    </p:spTree>
    <p:extLst>
      <p:ext uri="{BB962C8B-B14F-4D97-AF65-F5344CB8AC3E}">
        <p14:creationId xmlns:p14="http://schemas.microsoft.com/office/powerpoint/2010/main" val="351803425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6B0EE7-4D40-416B-9AD6-EBF71F121816}"/>
              </a:ext>
            </a:extLst>
          </p:cNvPr>
          <p:cNvSpPr>
            <a:spLocks noGrp="1"/>
          </p:cNvSpPr>
          <p:nvPr>
            <p:ph type="title"/>
          </p:nvPr>
        </p:nvSpPr>
        <p:spPr/>
        <p:txBody>
          <a:bodyPr/>
          <a:lstStyle/>
          <a:p>
            <a:r>
              <a:rPr lang="ro-RO"/>
              <a:t>Filtre active. Probleme</a:t>
            </a:r>
            <a:br>
              <a:rPr lang="ro-RO"/>
            </a:br>
            <a:r>
              <a:rPr lang="ro-RO"/>
              <a:t>P1. Rezolvare</a:t>
            </a:r>
          </a:p>
        </p:txBody>
      </p:sp>
      <p:sp>
        <p:nvSpPr>
          <p:cNvPr id="3" name="Content Placeholder 2">
            <a:extLst>
              <a:ext uri="{FF2B5EF4-FFF2-40B4-BE49-F238E27FC236}">
                <a16:creationId xmlns:a16="http://schemas.microsoft.com/office/drawing/2014/main" id="{092C8F5B-1E6C-4CAB-93DD-1A947ECCA6D3}"/>
              </a:ext>
            </a:extLst>
          </p:cNvPr>
          <p:cNvSpPr>
            <a:spLocks noGrp="1"/>
          </p:cNvSpPr>
          <p:nvPr>
            <p:ph idx="1"/>
          </p:nvPr>
        </p:nvSpPr>
        <p:spPr/>
        <p:txBody>
          <a:bodyPr/>
          <a:lstStyle/>
          <a:p>
            <a:r>
              <a:rPr lang="ro-RO"/>
              <a:t>Pentru a afla faza la frecvența la amplificare unitate, rescriem funcția de transfer sub forma</a:t>
            </a:r>
          </a:p>
          <a:p>
            <a:endParaRPr lang="ro-RO"/>
          </a:p>
          <a:p>
            <a:endParaRPr lang="ro-RO"/>
          </a:p>
          <a:p>
            <a:r>
              <a:rPr lang="ro-RO"/>
              <a:t>unde partea reală, </a:t>
            </a:r>
            <a:r>
              <a:rPr lang="ro-RO" i="1"/>
              <a:t>H</a:t>
            </a:r>
            <a:r>
              <a:rPr lang="ro-RO" i="1" baseline="-25000"/>
              <a:t>r</a:t>
            </a:r>
            <a:r>
              <a:rPr lang="ro-RO"/>
              <a:t>, respectiv coeficientul părții imaginre, </a:t>
            </a:r>
            <a:r>
              <a:rPr lang="ro-RO" i="1"/>
              <a:t>H</a:t>
            </a:r>
            <a:r>
              <a:rPr lang="ro-RO" i="1" baseline="-25000"/>
              <a:t>i</a:t>
            </a:r>
            <a:r>
              <a:rPr lang="ro-RO"/>
              <a:t>, sunt</a:t>
            </a:r>
          </a:p>
        </p:txBody>
      </p:sp>
      <p:sp>
        <p:nvSpPr>
          <p:cNvPr id="4" name="Date Placeholder 3">
            <a:extLst>
              <a:ext uri="{FF2B5EF4-FFF2-40B4-BE49-F238E27FC236}">
                <a16:creationId xmlns:a16="http://schemas.microsoft.com/office/drawing/2014/main" id="{B8012775-D7BF-4593-B7C4-3418C99C5893}"/>
              </a:ext>
            </a:extLst>
          </p:cNvPr>
          <p:cNvSpPr>
            <a:spLocks noGrp="1"/>
          </p:cNvSpPr>
          <p:nvPr>
            <p:ph type="dt" sz="half" idx="10"/>
          </p:nvPr>
        </p:nvSpPr>
        <p:spPr/>
        <p:txBody>
          <a:bodyPr/>
          <a:lstStyle/>
          <a:p>
            <a:fld id="{0D7C4F72-F443-44F3-9E4D-901146B3D74F}" type="datetime1">
              <a:rPr lang="ro-RO" smtClean="0"/>
              <a:t>29.04.2020</a:t>
            </a:fld>
            <a:endParaRPr lang="ro-RO"/>
          </a:p>
        </p:txBody>
      </p:sp>
      <p:sp>
        <p:nvSpPr>
          <p:cNvPr id="5" name="Footer Placeholder 4">
            <a:extLst>
              <a:ext uri="{FF2B5EF4-FFF2-40B4-BE49-F238E27FC236}">
                <a16:creationId xmlns:a16="http://schemas.microsoft.com/office/drawing/2014/main" id="{BF74DE00-C0D9-4A9B-A93E-BF36DD5E5600}"/>
              </a:ext>
            </a:extLst>
          </p:cNvPr>
          <p:cNvSpPr>
            <a:spLocks noGrp="1"/>
          </p:cNvSpPr>
          <p:nvPr>
            <p:ph type="ftr" sz="quarter" idx="11"/>
          </p:nvPr>
        </p:nvSpPr>
        <p:spPr/>
        <p:txBody>
          <a:bodyPr/>
          <a:lstStyle/>
          <a:p>
            <a:r>
              <a:rPr lang="ro-RO"/>
              <a:t>EA - cursul 7 - online</a:t>
            </a:r>
          </a:p>
        </p:txBody>
      </p:sp>
      <p:sp>
        <p:nvSpPr>
          <p:cNvPr id="6" name="Slide Number Placeholder 5">
            <a:extLst>
              <a:ext uri="{FF2B5EF4-FFF2-40B4-BE49-F238E27FC236}">
                <a16:creationId xmlns:a16="http://schemas.microsoft.com/office/drawing/2014/main" id="{513BEF90-45E7-40CE-848A-3F6C23357899}"/>
              </a:ext>
            </a:extLst>
          </p:cNvPr>
          <p:cNvSpPr>
            <a:spLocks noGrp="1"/>
          </p:cNvSpPr>
          <p:nvPr>
            <p:ph type="sldNum" sz="quarter" idx="12"/>
          </p:nvPr>
        </p:nvSpPr>
        <p:spPr/>
        <p:txBody>
          <a:bodyPr/>
          <a:lstStyle/>
          <a:p>
            <a:fld id="{AF5D8DD5-2367-47BF-BE85-0E4DD8564336}" type="slidenum">
              <a:rPr lang="ro-RO" smtClean="0"/>
              <a:t>34</a:t>
            </a:fld>
            <a:endParaRPr lang="ro-RO"/>
          </a:p>
        </p:txBody>
      </p:sp>
      <mc:AlternateContent xmlns:mc="http://schemas.openxmlformats.org/markup-compatibility/2006" xmlns:a14="http://schemas.microsoft.com/office/drawing/2010/main">
        <mc:Choice Requires="a14">
          <p:sp>
            <p:nvSpPr>
              <p:cNvPr id="7" name="Rectangle 6">
                <a:extLst>
                  <a:ext uri="{FF2B5EF4-FFF2-40B4-BE49-F238E27FC236}">
                    <a16:creationId xmlns:a16="http://schemas.microsoft.com/office/drawing/2014/main" id="{201EBE6C-17FF-4C28-8671-D8496E13D84C}"/>
                  </a:ext>
                </a:extLst>
              </p:cNvPr>
              <p:cNvSpPr/>
              <p:nvPr/>
            </p:nvSpPr>
            <p:spPr>
              <a:xfrm>
                <a:off x="967735" y="2647886"/>
                <a:ext cx="8559394" cy="871201"/>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ro-RO" sz="2400" i="1" smtClean="0">
                          <a:latin typeface="Cambria Math" panose="02040503050406030204" pitchFamily="18" charset="0"/>
                        </a:rPr>
                        <m:t>𝐻</m:t>
                      </m:r>
                      <m:d>
                        <m:dPr>
                          <m:ctrlPr>
                            <a:rPr lang="ro-RO" sz="2400" i="1">
                              <a:latin typeface="Cambria Math" panose="02040503050406030204" pitchFamily="18" charset="0"/>
                            </a:rPr>
                          </m:ctrlPr>
                        </m:dPr>
                        <m:e>
                          <m:r>
                            <a:rPr lang="ro-RO" sz="2400" i="1">
                              <a:latin typeface="Cambria Math" panose="02040503050406030204" pitchFamily="18" charset="0"/>
                            </a:rPr>
                            <m:t>𝑗</m:t>
                          </m:r>
                          <m:r>
                            <a:rPr lang="ro-RO" sz="2400" i="1">
                              <a:latin typeface="Cambria Math" panose="02040503050406030204" pitchFamily="18" charset="0"/>
                            </a:rPr>
                            <m:t>𝜔</m:t>
                          </m:r>
                        </m:e>
                      </m:d>
                      <m:r>
                        <a:rPr lang="ro-RO" sz="2400">
                          <a:latin typeface="Cambria Math" panose="02040503050406030204" pitchFamily="18" charset="0"/>
                        </a:rPr>
                        <m:t>=</m:t>
                      </m:r>
                      <m:sSub>
                        <m:sSubPr>
                          <m:ctrlPr>
                            <a:rPr lang="ro-RO" sz="2400" i="1">
                              <a:latin typeface="Cambria Math" panose="02040503050406030204" pitchFamily="18" charset="0"/>
                            </a:rPr>
                          </m:ctrlPr>
                        </m:sSubPr>
                        <m:e>
                          <m:r>
                            <a:rPr lang="ro-RO" sz="2400" i="1">
                              <a:latin typeface="Cambria Math" panose="02040503050406030204" pitchFamily="18" charset="0"/>
                            </a:rPr>
                            <m:t>𝐻</m:t>
                          </m:r>
                        </m:e>
                        <m:sub>
                          <m:r>
                            <a:rPr lang="ro-RO" sz="2400">
                              <a:latin typeface="Cambria Math" panose="02040503050406030204" pitchFamily="18" charset="0"/>
                            </a:rPr>
                            <m:t>0</m:t>
                          </m:r>
                        </m:sub>
                      </m:sSub>
                      <m:f>
                        <m:fPr>
                          <m:ctrlPr>
                            <a:rPr lang="ro-RO" sz="2400" i="1">
                              <a:latin typeface="Cambria Math" panose="02040503050406030204" pitchFamily="18" charset="0"/>
                            </a:rPr>
                          </m:ctrlPr>
                        </m:fPr>
                        <m:num>
                          <m:r>
                            <a:rPr lang="ro-RO" sz="2400">
                              <a:latin typeface="Cambria Math" panose="02040503050406030204" pitchFamily="18" charset="0"/>
                            </a:rPr>
                            <m:t>1</m:t>
                          </m:r>
                        </m:num>
                        <m:den>
                          <m:r>
                            <a:rPr lang="ro-RO" sz="2400">
                              <a:latin typeface="Cambria Math" panose="02040503050406030204" pitchFamily="18" charset="0"/>
                            </a:rPr>
                            <m:t>1+</m:t>
                          </m:r>
                          <m:f>
                            <m:fPr>
                              <m:type m:val="lin"/>
                              <m:ctrlPr>
                                <a:rPr lang="ro-RO" sz="2400" i="1">
                                  <a:latin typeface="Cambria Math" panose="02040503050406030204" pitchFamily="18" charset="0"/>
                                </a:rPr>
                              </m:ctrlPr>
                            </m:fPr>
                            <m:num>
                              <m:r>
                                <a:rPr lang="ro-RO" sz="2400" i="1">
                                  <a:latin typeface="Cambria Math" panose="02040503050406030204" pitchFamily="18" charset="0"/>
                                </a:rPr>
                                <m:t>𝑗</m:t>
                              </m:r>
                              <m:r>
                                <a:rPr lang="ro-RO" sz="2400" i="1">
                                  <a:latin typeface="Cambria Math" panose="02040503050406030204" pitchFamily="18" charset="0"/>
                                </a:rPr>
                                <m:t>𝜔</m:t>
                              </m:r>
                            </m:num>
                            <m:den>
                              <m:sSub>
                                <m:sSubPr>
                                  <m:ctrlPr>
                                    <a:rPr lang="ro-RO" sz="2400" i="1">
                                      <a:latin typeface="Cambria Math" panose="02040503050406030204" pitchFamily="18" charset="0"/>
                                    </a:rPr>
                                  </m:ctrlPr>
                                </m:sSubPr>
                                <m:e>
                                  <m:r>
                                    <a:rPr lang="ro-RO" sz="2400" i="1">
                                      <a:latin typeface="Cambria Math" panose="02040503050406030204" pitchFamily="18" charset="0"/>
                                    </a:rPr>
                                    <m:t>𝜔</m:t>
                                  </m:r>
                                </m:e>
                                <m:sub>
                                  <m:r>
                                    <a:rPr lang="ro-RO" sz="2400">
                                      <a:latin typeface="Cambria Math" panose="02040503050406030204" pitchFamily="18" charset="0"/>
                                    </a:rPr>
                                    <m:t>0</m:t>
                                  </m:r>
                                </m:sub>
                              </m:sSub>
                            </m:den>
                          </m:f>
                        </m:den>
                      </m:f>
                      <m:r>
                        <a:rPr lang="ro-RO" sz="2400" b="0" i="1" smtClean="0">
                          <a:latin typeface="Cambria Math" panose="02040503050406030204" pitchFamily="18" charset="0"/>
                        </a:rPr>
                        <m:t>=</m:t>
                      </m:r>
                      <m:sSub>
                        <m:sSubPr>
                          <m:ctrlPr>
                            <a:rPr lang="ro-RO" sz="2400" i="1">
                              <a:latin typeface="Cambria Math" panose="02040503050406030204" pitchFamily="18" charset="0"/>
                            </a:rPr>
                          </m:ctrlPr>
                        </m:sSubPr>
                        <m:e>
                          <m:r>
                            <a:rPr lang="ro-RO" sz="2400" i="1">
                              <a:latin typeface="Cambria Math" panose="02040503050406030204" pitchFamily="18" charset="0"/>
                            </a:rPr>
                            <m:t>𝐻</m:t>
                          </m:r>
                        </m:e>
                        <m:sub>
                          <m:r>
                            <a:rPr lang="ro-RO" sz="2400">
                              <a:latin typeface="Cambria Math" panose="02040503050406030204" pitchFamily="18" charset="0"/>
                            </a:rPr>
                            <m:t>0</m:t>
                          </m:r>
                        </m:sub>
                      </m:sSub>
                      <m:f>
                        <m:fPr>
                          <m:ctrlPr>
                            <a:rPr lang="ro-RO" sz="2400" i="1" smtClean="0">
                              <a:latin typeface="Cambria Math" panose="02040503050406030204" pitchFamily="18" charset="0"/>
                            </a:rPr>
                          </m:ctrlPr>
                        </m:fPr>
                        <m:num>
                          <m:r>
                            <a:rPr lang="ro-RO" sz="2400" b="0" i="1" smtClean="0">
                              <a:latin typeface="Cambria Math" panose="02040503050406030204" pitchFamily="18" charset="0"/>
                            </a:rPr>
                            <m:t>1−</m:t>
                          </m:r>
                          <m:f>
                            <m:fPr>
                              <m:type m:val="lin"/>
                              <m:ctrlPr>
                                <a:rPr lang="ro-RO" sz="2400" i="1">
                                  <a:latin typeface="Cambria Math" panose="02040503050406030204" pitchFamily="18" charset="0"/>
                                </a:rPr>
                              </m:ctrlPr>
                            </m:fPr>
                            <m:num>
                              <m:r>
                                <a:rPr lang="ro-RO" sz="2400" i="1">
                                  <a:latin typeface="Cambria Math" panose="02040503050406030204" pitchFamily="18" charset="0"/>
                                </a:rPr>
                                <m:t>𝑗</m:t>
                              </m:r>
                              <m:r>
                                <a:rPr lang="ro-RO" sz="2400" i="1">
                                  <a:latin typeface="Cambria Math" panose="02040503050406030204" pitchFamily="18" charset="0"/>
                                </a:rPr>
                                <m:t>𝜔</m:t>
                              </m:r>
                            </m:num>
                            <m:den>
                              <m:sSub>
                                <m:sSubPr>
                                  <m:ctrlPr>
                                    <a:rPr lang="ro-RO" sz="2400" i="1">
                                      <a:latin typeface="Cambria Math" panose="02040503050406030204" pitchFamily="18" charset="0"/>
                                    </a:rPr>
                                  </m:ctrlPr>
                                </m:sSubPr>
                                <m:e>
                                  <m:r>
                                    <a:rPr lang="ro-RO" sz="2400" i="1">
                                      <a:latin typeface="Cambria Math" panose="02040503050406030204" pitchFamily="18" charset="0"/>
                                    </a:rPr>
                                    <m:t>𝜔</m:t>
                                  </m:r>
                                </m:e>
                                <m:sub>
                                  <m:r>
                                    <a:rPr lang="ro-RO" sz="2400">
                                      <a:latin typeface="Cambria Math" panose="02040503050406030204" pitchFamily="18" charset="0"/>
                                    </a:rPr>
                                    <m:t>0</m:t>
                                  </m:r>
                                </m:sub>
                              </m:sSub>
                            </m:den>
                          </m:f>
                        </m:num>
                        <m:den>
                          <m:r>
                            <a:rPr lang="ro-RO" sz="2400" b="0" i="1" smtClean="0">
                              <a:latin typeface="Cambria Math" panose="02040503050406030204" pitchFamily="18" charset="0"/>
                            </a:rPr>
                            <m:t>1+</m:t>
                          </m:r>
                          <m:sSup>
                            <m:sSupPr>
                              <m:ctrlPr>
                                <a:rPr lang="ro-RO" sz="2400" b="0" i="1" smtClean="0">
                                  <a:latin typeface="Cambria Math" panose="02040503050406030204" pitchFamily="18" charset="0"/>
                                </a:rPr>
                              </m:ctrlPr>
                            </m:sSupPr>
                            <m:e>
                              <m:d>
                                <m:dPr>
                                  <m:ctrlPr>
                                    <a:rPr lang="ro-RO" sz="2400" b="0" i="1" smtClean="0">
                                      <a:latin typeface="Cambria Math" panose="02040503050406030204" pitchFamily="18" charset="0"/>
                                    </a:rPr>
                                  </m:ctrlPr>
                                </m:dPr>
                                <m:e>
                                  <m:f>
                                    <m:fPr>
                                      <m:type m:val="lin"/>
                                      <m:ctrlPr>
                                        <a:rPr lang="ro-RO" sz="2400" i="1">
                                          <a:latin typeface="Cambria Math" panose="02040503050406030204" pitchFamily="18" charset="0"/>
                                        </a:rPr>
                                      </m:ctrlPr>
                                    </m:fPr>
                                    <m:num>
                                      <m:r>
                                        <a:rPr lang="ro-RO" sz="2400" i="1">
                                          <a:latin typeface="Cambria Math" panose="02040503050406030204" pitchFamily="18" charset="0"/>
                                        </a:rPr>
                                        <m:t>𝜔</m:t>
                                      </m:r>
                                    </m:num>
                                    <m:den>
                                      <m:sSub>
                                        <m:sSubPr>
                                          <m:ctrlPr>
                                            <a:rPr lang="ro-RO" sz="2400" i="1">
                                              <a:latin typeface="Cambria Math" panose="02040503050406030204" pitchFamily="18" charset="0"/>
                                            </a:rPr>
                                          </m:ctrlPr>
                                        </m:sSubPr>
                                        <m:e>
                                          <m:r>
                                            <a:rPr lang="ro-RO" sz="2400" i="1">
                                              <a:latin typeface="Cambria Math" panose="02040503050406030204" pitchFamily="18" charset="0"/>
                                            </a:rPr>
                                            <m:t>𝜔</m:t>
                                          </m:r>
                                        </m:e>
                                        <m:sub>
                                          <m:r>
                                            <a:rPr lang="ro-RO" sz="2400">
                                              <a:latin typeface="Cambria Math" panose="02040503050406030204" pitchFamily="18" charset="0"/>
                                            </a:rPr>
                                            <m:t>0</m:t>
                                          </m:r>
                                        </m:sub>
                                      </m:sSub>
                                    </m:den>
                                  </m:f>
                                </m:e>
                              </m:d>
                            </m:e>
                            <m:sup>
                              <m:r>
                                <a:rPr lang="ro-RO" sz="2400" b="0" i="1" smtClean="0">
                                  <a:latin typeface="Cambria Math" panose="02040503050406030204" pitchFamily="18" charset="0"/>
                                </a:rPr>
                                <m:t>2</m:t>
                              </m:r>
                            </m:sup>
                          </m:sSup>
                        </m:den>
                      </m:f>
                      <m:r>
                        <a:rPr lang="ro-RO" sz="2400" b="0" i="1" smtClean="0">
                          <a:latin typeface="Cambria Math" panose="02040503050406030204" pitchFamily="18" charset="0"/>
                        </a:rPr>
                        <m:t>=−</m:t>
                      </m:r>
                      <m:f>
                        <m:fPr>
                          <m:ctrlPr>
                            <a:rPr lang="ro-RO" sz="2400" b="0" i="1" smtClean="0">
                              <a:latin typeface="Cambria Math" panose="02040503050406030204" pitchFamily="18" charset="0"/>
                            </a:rPr>
                          </m:ctrlPr>
                        </m:fPr>
                        <m:num>
                          <m:sSub>
                            <m:sSubPr>
                              <m:ctrlPr>
                                <a:rPr lang="ro-RO" sz="2400" b="0" i="1" smtClean="0">
                                  <a:latin typeface="Cambria Math" panose="02040503050406030204" pitchFamily="18" charset="0"/>
                                </a:rPr>
                              </m:ctrlPr>
                            </m:sSubPr>
                            <m:e>
                              <m:r>
                                <a:rPr lang="ro-RO" sz="2400" b="0" i="1" smtClean="0">
                                  <a:latin typeface="Cambria Math" panose="02040503050406030204" pitchFamily="18" charset="0"/>
                                </a:rPr>
                                <m:t>𝑅</m:t>
                              </m:r>
                            </m:e>
                            <m:sub>
                              <m:r>
                                <a:rPr lang="ro-RO" sz="2400" b="0" i="1" smtClean="0">
                                  <a:latin typeface="Cambria Math" panose="02040503050406030204" pitchFamily="18" charset="0"/>
                                </a:rPr>
                                <m:t>2</m:t>
                              </m:r>
                            </m:sub>
                          </m:sSub>
                        </m:num>
                        <m:den>
                          <m:sSub>
                            <m:sSubPr>
                              <m:ctrlPr>
                                <a:rPr lang="ro-RO" sz="2400" b="0" i="1" smtClean="0">
                                  <a:latin typeface="Cambria Math" panose="02040503050406030204" pitchFamily="18" charset="0"/>
                                </a:rPr>
                              </m:ctrlPr>
                            </m:sSubPr>
                            <m:e>
                              <m:r>
                                <a:rPr lang="ro-RO" sz="2400" b="0" i="1" smtClean="0">
                                  <a:latin typeface="Cambria Math" panose="02040503050406030204" pitchFamily="18" charset="0"/>
                                </a:rPr>
                                <m:t>𝑅</m:t>
                              </m:r>
                            </m:e>
                            <m:sub>
                              <m:r>
                                <a:rPr lang="ro-RO" sz="2400" b="0" i="1" smtClean="0">
                                  <a:latin typeface="Cambria Math" panose="02040503050406030204" pitchFamily="18" charset="0"/>
                                </a:rPr>
                                <m:t>1</m:t>
                              </m:r>
                            </m:sub>
                          </m:sSub>
                        </m:den>
                      </m:f>
                      <m:f>
                        <m:fPr>
                          <m:ctrlPr>
                            <a:rPr lang="ro-RO" sz="2400" i="1">
                              <a:latin typeface="Cambria Math" panose="02040503050406030204" pitchFamily="18" charset="0"/>
                            </a:rPr>
                          </m:ctrlPr>
                        </m:fPr>
                        <m:num>
                          <m:r>
                            <a:rPr lang="ro-RO" sz="2400" i="1">
                              <a:latin typeface="Cambria Math" panose="02040503050406030204" pitchFamily="18" charset="0"/>
                            </a:rPr>
                            <m:t>1−</m:t>
                          </m:r>
                          <m:f>
                            <m:fPr>
                              <m:type m:val="lin"/>
                              <m:ctrlPr>
                                <a:rPr lang="ro-RO" sz="2400" i="1">
                                  <a:latin typeface="Cambria Math" panose="02040503050406030204" pitchFamily="18" charset="0"/>
                                </a:rPr>
                              </m:ctrlPr>
                            </m:fPr>
                            <m:num>
                              <m:r>
                                <a:rPr lang="ro-RO" sz="2400" i="1">
                                  <a:latin typeface="Cambria Math" panose="02040503050406030204" pitchFamily="18" charset="0"/>
                                </a:rPr>
                                <m:t>𝑗</m:t>
                              </m:r>
                              <m:r>
                                <a:rPr lang="ro-RO" sz="2400" i="1">
                                  <a:latin typeface="Cambria Math" panose="02040503050406030204" pitchFamily="18" charset="0"/>
                                </a:rPr>
                                <m:t>𝜔</m:t>
                              </m:r>
                            </m:num>
                            <m:den>
                              <m:sSub>
                                <m:sSubPr>
                                  <m:ctrlPr>
                                    <a:rPr lang="ro-RO" sz="2400" i="1">
                                      <a:latin typeface="Cambria Math" panose="02040503050406030204" pitchFamily="18" charset="0"/>
                                    </a:rPr>
                                  </m:ctrlPr>
                                </m:sSubPr>
                                <m:e>
                                  <m:r>
                                    <a:rPr lang="ro-RO" sz="2400" i="1">
                                      <a:latin typeface="Cambria Math" panose="02040503050406030204" pitchFamily="18" charset="0"/>
                                    </a:rPr>
                                    <m:t>𝜔</m:t>
                                  </m:r>
                                </m:e>
                                <m:sub>
                                  <m:r>
                                    <a:rPr lang="ro-RO" sz="2400">
                                      <a:latin typeface="Cambria Math" panose="02040503050406030204" pitchFamily="18" charset="0"/>
                                    </a:rPr>
                                    <m:t>0</m:t>
                                  </m:r>
                                </m:sub>
                              </m:sSub>
                            </m:den>
                          </m:f>
                        </m:num>
                        <m:den>
                          <m:r>
                            <a:rPr lang="ro-RO" sz="2400" i="1">
                              <a:latin typeface="Cambria Math" panose="02040503050406030204" pitchFamily="18" charset="0"/>
                            </a:rPr>
                            <m:t>1+</m:t>
                          </m:r>
                          <m:sSup>
                            <m:sSupPr>
                              <m:ctrlPr>
                                <a:rPr lang="ro-RO" sz="2400" i="1">
                                  <a:latin typeface="Cambria Math" panose="02040503050406030204" pitchFamily="18" charset="0"/>
                                </a:rPr>
                              </m:ctrlPr>
                            </m:sSupPr>
                            <m:e>
                              <m:d>
                                <m:dPr>
                                  <m:ctrlPr>
                                    <a:rPr lang="ro-RO" sz="2400" i="1">
                                      <a:latin typeface="Cambria Math" panose="02040503050406030204" pitchFamily="18" charset="0"/>
                                    </a:rPr>
                                  </m:ctrlPr>
                                </m:dPr>
                                <m:e>
                                  <m:f>
                                    <m:fPr>
                                      <m:type m:val="lin"/>
                                      <m:ctrlPr>
                                        <a:rPr lang="ro-RO" sz="2400" i="1">
                                          <a:latin typeface="Cambria Math" panose="02040503050406030204" pitchFamily="18" charset="0"/>
                                        </a:rPr>
                                      </m:ctrlPr>
                                    </m:fPr>
                                    <m:num>
                                      <m:r>
                                        <a:rPr lang="ro-RO" sz="2400" i="1">
                                          <a:latin typeface="Cambria Math" panose="02040503050406030204" pitchFamily="18" charset="0"/>
                                        </a:rPr>
                                        <m:t>𝜔</m:t>
                                      </m:r>
                                    </m:num>
                                    <m:den>
                                      <m:sSub>
                                        <m:sSubPr>
                                          <m:ctrlPr>
                                            <a:rPr lang="ro-RO" sz="2400" i="1">
                                              <a:latin typeface="Cambria Math" panose="02040503050406030204" pitchFamily="18" charset="0"/>
                                            </a:rPr>
                                          </m:ctrlPr>
                                        </m:sSubPr>
                                        <m:e>
                                          <m:r>
                                            <a:rPr lang="ro-RO" sz="2400" i="1">
                                              <a:latin typeface="Cambria Math" panose="02040503050406030204" pitchFamily="18" charset="0"/>
                                            </a:rPr>
                                            <m:t>𝜔</m:t>
                                          </m:r>
                                        </m:e>
                                        <m:sub>
                                          <m:r>
                                            <a:rPr lang="ro-RO" sz="2400">
                                              <a:latin typeface="Cambria Math" panose="02040503050406030204" pitchFamily="18" charset="0"/>
                                            </a:rPr>
                                            <m:t>0</m:t>
                                          </m:r>
                                        </m:sub>
                                      </m:sSub>
                                    </m:den>
                                  </m:f>
                                </m:e>
                              </m:d>
                            </m:e>
                            <m:sup>
                              <m:r>
                                <a:rPr lang="ro-RO" sz="2400" i="1">
                                  <a:latin typeface="Cambria Math" panose="02040503050406030204" pitchFamily="18" charset="0"/>
                                </a:rPr>
                                <m:t>2</m:t>
                              </m:r>
                            </m:sup>
                          </m:sSup>
                        </m:den>
                      </m:f>
                    </m:oMath>
                  </m:oMathPara>
                </a14:m>
                <a:endParaRPr lang="ro-RO" sz="2400"/>
              </a:p>
            </p:txBody>
          </p:sp>
        </mc:Choice>
        <mc:Fallback xmlns="">
          <p:sp>
            <p:nvSpPr>
              <p:cNvPr id="7" name="Rectangle 6">
                <a:extLst>
                  <a:ext uri="{FF2B5EF4-FFF2-40B4-BE49-F238E27FC236}">
                    <a16:creationId xmlns:a16="http://schemas.microsoft.com/office/drawing/2014/main" id="{201EBE6C-17FF-4C28-8671-D8496E13D84C}"/>
                  </a:ext>
                </a:extLst>
              </p:cNvPr>
              <p:cNvSpPr>
                <a:spLocks noRot="1" noChangeAspect="1" noMove="1" noResize="1" noEditPoints="1" noAdjustHandles="1" noChangeArrowheads="1" noChangeShapeType="1" noTextEdit="1"/>
              </p:cNvSpPr>
              <p:nvPr/>
            </p:nvSpPr>
            <p:spPr>
              <a:xfrm>
                <a:off x="967735" y="2647886"/>
                <a:ext cx="8559394" cy="871201"/>
              </a:xfrm>
              <a:prstGeom prst="rect">
                <a:avLst/>
              </a:prstGeom>
              <a:blipFill>
                <a:blip r:embed="rId2"/>
                <a:stretch>
                  <a:fillRect/>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8" name="TextBox 7">
                <a:extLst>
                  <a:ext uri="{FF2B5EF4-FFF2-40B4-BE49-F238E27FC236}">
                    <a16:creationId xmlns:a16="http://schemas.microsoft.com/office/drawing/2014/main" id="{FD346AF6-D2EC-4EE3-B9A2-FABC3E6D4BA0}"/>
                  </a:ext>
                </a:extLst>
              </p:cNvPr>
              <p:cNvSpPr txBox="1"/>
              <p:nvPr/>
            </p:nvSpPr>
            <p:spPr>
              <a:xfrm>
                <a:off x="1053840" y="4459617"/>
                <a:ext cx="5969519" cy="776816"/>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ro-RO" sz="2400" i="1" smtClean="0">
                              <a:latin typeface="Cambria Math" panose="02040503050406030204" pitchFamily="18" charset="0"/>
                            </a:rPr>
                          </m:ctrlPr>
                        </m:sSubPr>
                        <m:e>
                          <m:r>
                            <a:rPr lang="ro-RO" sz="2400" b="0" i="1" smtClean="0">
                              <a:latin typeface="Cambria Math" panose="02040503050406030204" pitchFamily="18" charset="0"/>
                            </a:rPr>
                            <m:t>𝐻</m:t>
                          </m:r>
                        </m:e>
                        <m:sub>
                          <m:r>
                            <a:rPr lang="ro-RO" sz="2400" b="0" i="1" smtClean="0">
                              <a:latin typeface="Cambria Math" panose="02040503050406030204" pitchFamily="18" charset="0"/>
                            </a:rPr>
                            <m:t>𝑟</m:t>
                          </m:r>
                        </m:sub>
                      </m:sSub>
                      <m:r>
                        <a:rPr lang="ro-RO" sz="2400" b="0" i="1" smtClean="0">
                          <a:latin typeface="Cambria Math" panose="02040503050406030204" pitchFamily="18" charset="0"/>
                        </a:rPr>
                        <m:t>=−</m:t>
                      </m:r>
                      <m:f>
                        <m:fPr>
                          <m:ctrlPr>
                            <a:rPr lang="ro-RO" sz="2400" b="0" i="1" smtClean="0">
                              <a:latin typeface="Cambria Math" panose="02040503050406030204" pitchFamily="18" charset="0"/>
                            </a:rPr>
                          </m:ctrlPr>
                        </m:fPr>
                        <m:num>
                          <m:f>
                            <m:fPr>
                              <m:type m:val="lin"/>
                              <m:ctrlPr>
                                <a:rPr lang="ro-RO" sz="2400" b="0" i="1" smtClean="0">
                                  <a:latin typeface="Cambria Math" panose="02040503050406030204" pitchFamily="18" charset="0"/>
                                </a:rPr>
                              </m:ctrlPr>
                            </m:fPr>
                            <m:num>
                              <m:sSub>
                                <m:sSubPr>
                                  <m:ctrlPr>
                                    <a:rPr lang="ro-RO" sz="2400" b="0" i="1" smtClean="0">
                                      <a:latin typeface="Cambria Math" panose="02040503050406030204" pitchFamily="18" charset="0"/>
                                    </a:rPr>
                                  </m:ctrlPr>
                                </m:sSubPr>
                                <m:e>
                                  <m:r>
                                    <a:rPr lang="ro-RO" sz="2400" b="0" i="1" smtClean="0">
                                      <a:latin typeface="Cambria Math" panose="02040503050406030204" pitchFamily="18" charset="0"/>
                                    </a:rPr>
                                    <m:t>𝑅</m:t>
                                  </m:r>
                                </m:e>
                                <m:sub>
                                  <m:r>
                                    <a:rPr lang="ro-RO" sz="2400" b="0" i="1" smtClean="0">
                                      <a:latin typeface="Cambria Math" panose="02040503050406030204" pitchFamily="18" charset="0"/>
                                    </a:rPr>
                                    <m:t>2</m:t>
                                  </m:r>
                                </m:sub>
                              </m:sSub>
                            </m:num>
                            <m:den>
                              <m:sSub>
                                <m:sSubPr>
                                  <m:ctrlPr>
                                    <a:rPr lang="ro-RO" sz="2400" b="0" i="1" smtClean="0">
                                      <a:latin typeface="Cambria Math" panose="02040503050406030204" pitchFamily="18" charset="0"/>
                                    </a:rPr>
                                  </m:ctrlPr>
                                </m:sSubPr>
                                <m:e>
                                  <m:r>
                                    <a:rPr lang="ro-RO" sz="2400" b="0" i="1" smtClean="0">
                                      <a:latin typeface="Cambria Math" panose="02040503050406030204" pitchFamily="18" charset="0"/>
                                    </a:rPr>
                                    <m:t>𝑅</m:t>
                                  </m:r>
                                </m:e>
                                <m:sub>
                                  <m:r>
                                    <a:rPr lang="ro-RO" sz="2400" b="0" i="1" smtClean="0">
                                      <a:latin typeface="Cambria Math" panose="02040503050406030204" pitchFamily="18" charset="0"/>
                                    </a:rPr>
                                    <m:t>1</m:t>
                                  </m:r>
                                </m:sub>
                              </m:sSub>
                            </m:den>
                          </m:f>
                        </m:num>
                        <m:den>
                          <m:r>
                            <a:rPr lang="ro-RO" sz="2400" i="1">
                              <a:latin typeface="Cambria Math" panose="02040503050406030204" pitchFamily="18" charset="0"/>
                            </a:rPr>
                            <m:t>1+</m:t>
                          </m:r>
                          <m:sSup>
                            <m:sSupPr>
                              <m:ctrlPr>
                                <a:rPr lang="ro-RO" sz="2400" i="1">
                                  <a:latin typeface="Cambria Math" panose="02040503050406030204" pitchFamily="18" charset="0"/>
                                </a:rPr>
                              </m:ctrlPr>
                            </m:sSupPr>
                            <m:e>
                              <m:d>
                                <m:dPr>
                                  <m:ctrlPr>
                                    <a:rPr lang="ro-RO" sz="2400" i="1">
                                      <a:latin typeface="Cambria Math" panose="02040503050406030204" pitchFamily="18" charset="0"/>
                                    </a:rPr>
                                  </m:ctrlPr>
                                </m:dPr>
                                <m:e>
                                  <m:f>
                                    <m:fPr>
                                      <m:type m:val="lin"/>
                                      <m:ctrlPr>
                                        <a:rPr lang="ro-RO" sz="2400" i="1">
                                          <a:latin typeface="Cambria Math" panose="02040503050406030204" pitchFamily="18" charset="0"/>
                                        </a:rPr>
                                      </m:ctrlPr>
                                    </m:fPr>
                                    <m:num>
                                      <m:r>
                                        <a:rPr lang="ro-RO" sz="2400" i="1">
                                          <a:latin typeface="Cambria Math" panose="02040503050406030204" pitchFamily="18" charset="0"/>
                                        </a:rPr>
                                        <m:t>𝜔</m:t>
                                      </m:r>
                                    </m:num>
                                    <m:den>
                                      <m:sSub>
                                        <m:sSubPr>
                                          <m:ctrlPr>
                                            <a:rPr lang="ro-RO" sz="2400" i="1">
                                              <a:latin typeface="Cambria Math" panose="02040503050406030204" pitchFamily="18" charset="0"/>
                                            </a:rPr>
                                          </m:ctrlPr>
                                        </m:sSubPr>
                                        <m:e>
                                          <m:r>
                                            <a:rPr lang="ro-RO" sz="2400" i="1">
                                              <a:latin typeface="Cambria Math" panose="02040503050406030204" pitchFamily="18" charset="0"/>
                                            </a:rPr>
                                            <m:t>𝜔</m:t>
                                          </m:r>
                                        </m:e>
                                        <m:sub>
                                          <m:r>
                                            <a:rPr lang="ro-RO" sz="2400">
                                              <a:latin typeface="Cambria Math" panose="02040503050406030204" pitchFamily="18" charset="0"/>
                                            </a:rPr>
                                            <m:t>0</m:t>
                                          </m:r>
                                        </m:sub>
                                      </m:sSub>
                                    </m:den>
                                  </m:f>
                                </m:e>
                              </m:d>
                            </m:e>
                            <m:sup>
                              <m:r>
                                <a:rPr lang="ro-RO" sz="2400" i="1">
                                  <a:latin typeface="Cambria Math" panose="02040503050406030204" pitchFamily="18" charset="0"/>
                                </a:rPr>
                                <m:t>2</m:t>
                              </m:r>
                            </m:sup>
                          </m:sSup>
                        </m:den>
                      </m:f>
                      <m:r>
                        <a:rPr lang="ro-RO" sz="2400" b="0" i="1" smtClean="0">
                          <a:latin typeface="Cambria Math" panose="02040503050406030204" pitchFamily="18" charset="0"/>
                        </a:rPr>
                        <m:t>;   </m:t>
                      </m:r>
                      <m:sSub>
                        <m:sSubPr>
                          <m:ctrlPr>
                            <a:rPr lang="ro-RO" sz="2400" b="0" i="1" smtClean="0">
                              <a:latin typeface="Cambria Math" panose="02040503050406030204" pitchFamily="18" charset="0"/>
                            </a:rPr>
                          </m:ctrlPr>
                        </m:sSubPr>
                        <m:e>
                          <m:r>
                            <a:rPr lang="ro-RO" sz="2400" b="0" i="1" smtClean="0">
                              <a:latin typeface="Cambria Math" panose="02040503050406030204" pitchFamily="18" charset="0"/>
                            </a:rPr>
                            <m:t>𝐻</m:t>
                          </m:r>
                        </m:e>
                        <m:sub>
                          <m:r>
                            <a:rPr lang="ro-RO" sz="2400" b="0" i="1" smtClean="0">
                              <a:latin typeface="Cambria Math" panose="02040503050406030204" pitchFamily="18" charset="0"/>
                            </a:rPr>
                            <m:t>𝑖</m:t>
                          </m:r>
                        </m:sub>
                      </m:sSub>
                      <m:r>
                        <a:rPr lang="ro-RO" sz="2400" b="0" i="1" smtClean="0">
                          <a:latin typeface="Cambria Math" panose="02040503050406030204" pitchFamily="18" charset="0"/>
                        </a:rPr>
                        <m:t>=</m:t>
                      </m:r>
                      <m:f>
                        <m:fPr>
                          <m:ctrlPr>
                            <a:rPr lang="ro-RO" sz="2400" i="1">
                              <a:latin typeface="Cambria Math" panose="02040503050406030204" pitchFamily="18" charset="0"/>
                            </a:rPr>
                          </m:ctrlPr>
                        </m:fPr>
                        <m:num>
                          <m:sSub>
                            <m:sSubPr>
                              <m:ctrlPr>
                                <a:rPr lang="ro-RO" sz="2400" i="1">
                                  <a:latin typeface="Cambria Math" panose="02040503050406030204" pitchFamily="18" charset="0"/>
                                </a:rPr>
                              </m:ctrlPr>
                            </m:sSubPr>
                            <m:e>
                              <m:r>
                                <a:rPr lang="ro-RO" sz="2400" i="1">
                                  <a:latin typeface="Cambria Math" panose="02040503050406030204" pitchFamily="18" charset="0"/>
                                </a:rPr>
                                <m:t>𝑅</m:t>
                              </m:r>
                            </m:e>
                            <m:sub>
                              <m:r>
                                <a:rPr lang="ro-RO" sz="2400" i="1">
                                  <a:latin typeface="Cambria Math" panose="02040503050406030204" pitchFamily="18" charset="0"/>
                                </a:rPr>
                                <m:t>2</m:t>
                              </m:r>
                            </m:sub>
                          </m:sSub>
                        </m:num>
                        <m:den>
                          <m:sSub>
                            <m:sSubPr>
                              <m:ctrlPr>
                                <a:rPr lang="ro-RO" sz="2400" i="1">
                                  <a:latin typeface="Cambria Math" panose="02040503050406030204" pitchFamily="18" charset="0"/>
                                </a:rPr>
                              </m:ctrlPr>
                            </m:sSubPr>
                            <m:e>
                              <m:r>
                                <a:rPr lang="ro-RO" sz="2400" i="1">
                                  <a:latin typeface="Cambria Math" panose="02040503050406030204" pitchFamily="18" charset="0"/>
                                </a:rPr>
                                <m:t>𝑅</m:t>
                              </m:r>
                            </m:e>
                            <m:sub>
                              <m:r>
                                <a:rPr lang="ro-RO" sz="2400" i="1">
                                  <a:latin typeface="Cambria Math" panose="02040503050406030204" pitchFamily="18" charset="0"/>
                                </a:rPr>
                                <m:t>1</m:t>
                              </m:r>
                            </m:sub>
                          </m:sSub>
                        </m:den>
                      </m:f>
                      <m:f>
                        <m:fPr>
                          <m:ctrlPr>
                            <a:rPr lang="ro-RO" sz="2400" b="0" i="1" smtClean="0">
                              <a:latin typeface="Cambria Math" panose="02040503050406030204" pitchFamily="18" charset="0"/>
                            </a:rPr>
                          </m:ctrlPr>
                        </m:fPr>
                        <m:num>
                          <m:f>
                            <m:fPr>
                              <m:type m:val="lin"/>
                              <m:ctrlPr>
                                <a:rPr lang="ro-RO" sz="2400" i="1">
                                  <a:latin typeface="Cambria Math" panose="02040503050406030204" pitchFamily="18" charset="0"/>
                                </a:rPr>
                              </m:ctrlPr>
                            </m:fPr>
                            <m:num>
                              <m:r>
                                <a:rPr lang="ro-RO" sz="2400" i="1">
                                  <a:latin typeface="Cambria Math" panose="02040503050406030204" pitchFamily="18" charset="0"/>
                                </a:rPr>
                                <m:t>𝜔</m:t>
                              </m:r>
                            </m:num>
                            <m:den>
                              <m:sSub>
                                <m:sSubPr>
                                  <m:ctrlPr>
                                    <a:rPr lang="ro-RO" sz="2400" i="1">
                                      <a:latin typeface="Cambria Math" panose="02040503050406030204" pitchFamily="18" charset="0"/>
                                    </a:rPr>
                                  </m:ctrlPr>
                                </m:sSubPr>
                                <m:e>
                                  <m:r>
                                    <a:rPr lang="ro-RO" sz="2400" i="1">
                                      <a:latin typeface="Cambria Math" panose="02040503050406030204" pitchFamily="18" charset="0"/>
                                    </a:rPr>
                                    <m:t>𝜔</m:t>
                                  </m:r>
                                </m:e>
                                <m:sub>
                                  <m:r>
                                    <a:rPr lang="ro-RO" sz="2400">
                                      <a:latin typeface="Cambria Math" panose="02040503050406030204" pitchFamily="18" charset="0"/>
                                    </a:rPr>
                                    <m:t>0</m:t>
                                  </m:r>
                                </m:sub>
                              </m:sSub>
                            </m:den>
                          </m:f>
                        </m:num>
                        <m:den>
                          <m:r>
                            <a:rPr lang="ro-RO" sz="2400" i="1">
                              <a:latin typeface="Cambria Math" panose="02040503050406030204" pitchFamily="18" charset="0"/>
                            </a:rPr>
                            <m:t>1+</m:t>
                          </m:r>
                          <m:sSup>
                            <m:sSupPr>
                              <m:ctrlPr>
                                <a:rPr lang="ro-RO" sz="2400" i="1">
                                  <a:latin typeface="Cambria Math" panose="02040503050406030204" pitchFamily="18" charset="0"/>
                                </a:rPr>
                              </m:ctrlPr>
                            </m:sSupPr>
                            <m:e>
                              <m:d>
                                <m:dPr>
                                  <m:ctrlPr>
                                    <a:rPr lang="ro-RO" sz="2400" i="1">
                                      <a:latin typeface="Cambria Math" panose="02040503050406030204" pitchFamily="18" charset="0"/>
                                    </a:rPr>
                                  </m:ctrlPr>
                                </m:dPr>
                                <m:e>
                                  <m:f>
                                    <m:fPr>
                                      <m:type m:val="lin"/>
                                      <m:ctrlPr>
                                        <a:rPr lang="ro-RO" sz="2400" i="1">
                                          <a:latin typeface="Cambria Math" panose="02040503050406030204" pitchFamily="18" charset="0"/>
                                        </a:rPr>
                                      </m:ctrlPr>
                                    </m:fPr>
                                    <m:num>
                                      <m:r>
                                        <a:rPr lang="ro-RO" sz="2400" i="1">
                                          <a:latin typeface="Cambria Math" panose="02040503050406030204" pitchFamily="18" charset="0"/>
                                        </a:rPr>
                                        <m:t>𝜔</m:t>
                                      </m:r>
                                    </m:num>
                                    <m:den>
                                      <m:sSub>
                                        <m:sSubPr>
                                          <m:ctrlPr>
                                            <a:rPr lang="ro-RO" sz="2400" i="1">
                                              <a:latin typeface="Cambria Math" panose="02040503050406030204" pitchFamily="18" charset="0"/>
                                            </a:rPr>
                                          </m:ctrlPr>
                                        </m:sSubPr>
                                        <m:e>
                                          <m:r>
                                            <a:rPr lang="ro-RO" sz="2400" i="1">
                                              <a:latin typeface="Cambria Math" panose="02040503050406030204" pitchFamily="18" charset="0"/>
                                            </a:rPr>
                                            <m:t>𝜔</m:t>
                                          </m:r>
                                        </m:e>
                                        <m:sub>
                                          <m:r>
                                            <a:rPr lang="ro-RO" sz="2400">
                                              <a:latin typeface="Cambria Math" panose="02040503050406030204" pitchFamily="18" charset="0"/>
                                            </a:rPr>
                                            <m:t>0</m:t>
                                          </m:r>
                                        </m:sub>
                                      </m:sSub>
                                    </m:den>
                                  </m:f>
                                </m:e>
                              </m:d>
                            </m:e>
                            <m:sup>
                              <m:r>
                                <a:rPr lang="ro-RO" sz="2400" i="1">
                                  <a:latin typeface="Cambria Math" panose="02040503050406030204" pitchFamily="18" charset="0"/>
                                </a:rPr>
                                <m:t>2</m:t>
                              </m:r>
                            </m:sup>
                          </m:sSup>
                        </m:den>
                      </m:f>
                    </m:oMath>
                  </m:oMathPara>
                </a14:m>
                <a:endParaRPr lang="ro-RO"/>
              </a:p>
            </p:txBody>
          </p:sp>
        </mc:Choice>
        <mc:Fallback xmlns="">
          <p:sp>
            <p:nvSpPr>
              <p:cNvPr id="8" name="TextBox 7">
                <a:extLst>
                  <a:ext uri="{FF2B5EF4-FFF2-40B4-BE49-F238E27FC236}">
                    <a16:creationId xmlns:a16="http://schemas.microsoft.com/office/drawing/2014/main" id="{FD346AF6-D2EC-4EE3-B9A2-FABC3E6D4BA0}"/>
                  </a:ext>
                </a:extLst>
              </p:cNvPr>
              <p:cNvSpPr txBox="1">
                <a:spLocks noRot="1" noChangeAspect="1" noMove="1" noResize="1" noEditPoints="1" noAdjustHandles="1" noChangeArrowheads="1" noChangeShapeType="1" noTextEdit="1"/>
              </p:cNvSpPr>
              <p:nvPr/>
            </p:nvSpPr>
            <p:spPr>
              <a:xfrm>
                <a:off x="1053840" y="4459617"/>
                <a:ext cx="5969519" cy="776816"/>
              </a:xfrm>
              <a:prstGeom prst="rect">
                <a:avLst/>
              </a:prstGeom>
              <a:blipFill>
                <a:blip r:embed="rId3"/>
                <a:stretch>
                  <a:fillRect/>
                </a:stretch>
              </a:blipFill>
            </p:spPr>
            <p:txBody>
              <a:bodyPr/>
              <a:lstStyle/>
              <a:p>
                <a:r>
                  <a:rPr lang="ro-RO">
                    <a:noFill/>
                  </a:rPr>
                  <a:t> </a:t>
                </a:r>
              </a:p>
            </p:txBody>
          </p:sp>
        </mc:Fallback>
      </mc:AlternateContent>
    </p:spTree>
    <p:extLst>
      <p:ext uri="{BB962C8B-B14F-4D97-AF65-F5344CB8AC3E}">
        <p14:creationId xmlns:p14="http://schemas.microsoft.com/office/powerpoint/2010/main" val="194799997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6B0EE7-4D40-416B-9AD6-EBF71F121816}"/>
              </a:ext>
            </a:extLst>
          </p:cNvPr>
          <p:cNvSpPr>
            <a:spLocks noGrp="1"/>
          </p:cNvSpPr>
          <p:nvPr>
            <p:ph type="title"/>
          </p:nvPr>
        </p:nvSpPr>
        <p:spPr/>
        <p:txBody>
          <a:bodyPr/>
          <a:lstStyle/>
          <a:p>
            <a:r>
              <a:rPr lang="ro-RO"/>
              <a:t>Filtre active. Probleme</a:t>
            </a:r>
            <a:br>
              <a:rPr lang="ro-RO"/>
            </a:br>
            <a:r>
              <a:rPr lang="ro-RO"/>
              <a:t>P1. Rezolvare</a:t>
            </a:r>
          </a:p>
        </p:txBody>
      </p:sp>
      <p:sp>
        <p:nvSpPr>
          <p:cNvPr id="3" name="Content Placeholder 2">
            <a:extLst>
              <a:ext uri="{FF2B5EF4-FFF2-40B4-BE49-F238E27FC236}">
                <a16:creationId xmlns:a16="http://schemas.microsoft.com/office/drawing/2014/main" id="{092C8F5B-1E6C-4CAB-93DD-1A947ECCA6D3}"/>
              </a:ext>
            </a:extLst>
          </p:cNvPr>
          <p:cNvSpPr>
            <a:spLocks noGrp="1"/>
          </p:cNvSpPr>
          <p:nvPr>
            <p:ph idx="1"/>
          </p:nvPr>
        </p:nvSpPr>
        <p:spPr/>
        <p:txBody>
          <a:bodyPr/>
          <a:lstStyle/>
          <a:p>
            <a:r>
              <a:rPr lang="ro-RO">
                <a:sym typeface="Symbol" panose="05050102010706020507" pitchFamily="18" charset="2"/>
              </a:rPr>
              <a:t>fără să ținem seama de semnul lui </a:t>
            </a:r>
            <a:r>
              <a:rPr lang="ro-RO" i="1">
                <a:sym typeface="Symbol" panose="05050102010706020507" pitchFamily="18" charset="2"/>
              </a:rPr>
              <a:t>H</a:t>
            </a:r>
            <a:r>
              <a:rPr lang="ro-RO" i="1" baseline="-25000">
                <a:sym typeface="Symbol" panose="05050102010706020507" pitchFamily="18" charset="2"/>
              </a:rPr>
              <a:t>r </a:t>
            </a:r>
            <a:r>
              <a:rPr lang="ro-RO">
                <a:sym typeface="Symbol" panose="05050102010706020507" pitchFamily="18" charset="2"/>
              </a:rPr>
              <a:t>, determinăm valoric raportul</a:t>
            </a:r>
            <a:endParaRPr lang="ro-RO"/>
          </a:p>
          <a:p>
            <a:endParaRPr lang="ro-RO"/>
          </a:p>
          <a:p>
            <a:endParaRPr lang="ro-RO"/>
          </a:p>
          <a:p>
            <a:endParaRPr lang="ro-RO">
              <a:sym typeface="Symbol" panose="05050102010706020507" pitchFamily="18" charset="2"/>
            </a:endParaRPr>
          </a:p>
          <a:p>
            <a:r>
              <a:rPr lang="ro-RO"/>
              <a:t>din anexa A2 rezultă pentru </a:t>
            </a:r>
            <a:r>
              <a:rPr lang="ro-RO" i="1"/>
              <a:t>H</a:t>
            </a:r>
            <a:r>
              <a:rPr lang="ro-RO" i="1" baseline="-25000"/>
              <a:t>r</a:t>
            </a:r>
            <a:r>
              <a:rPr lang="ro-RO">
                <a:sym typeface="Symbol" panose="05050102010706020507" pitchFamily="18" charset="2"/>
              </a:rPr>
              <a:t>0</a:t>
            </a:r>
            <a:endParaRPr lang="ro-RO"/>
          </a:p>
        </p:txBody>
      </p:sp>
      <p:sp>
        <p:nvSpPr>
          <p:cNvPr id="4" name="Date Placeholder 3">
            <a:extLst>
              <a:ext uri="{FF2B5EF4-FFF2-40B4-BE49-F238E27FC236}">
                <a16:creationId xmlns:a16="http://schemas.microsoft.com/office/drawing/2014/main" id="{B8012775-D7BF-4593-B7C4-3418C99C5893}"/>
              </a:ext>
            </a:extLst>
          </p:cNvPr>
          <p:cNvSpPr>
            <a:spLocks noGrp="1"/>
          </p:cNvSpPr>
          <p:nvPr>
            <p:ph type="dt" sz="half" idx="10"/>
          </p:nvPr>
        </p:nvSpPr>
        <p:spPr/>
        <p:txBody>
          <a:bodyPr/>
          <a:lstStyle/>
          <a:p>
            <a:fld id="{0D7C4F72-F443-44F3-9E4D-901146B3D74F}" type="datetime1">
              <a:rPr lang="ro-RO" smtClean="0"/>
              <a:t>29.04.2020</a:t>
            </a:fld>
            <a:endParaRPr lang="ro-RO"/>
          </a:p>
        </p:txBody>
      </p:sp>
      <p:sp>
        <p:nvSpPr>
          <p:cNvPr id="5" name="Footer Placeholder 4">
            <a:extLst>
              <a:ext uri="{FF2B5EF4-FFF2-40B4-BE49-F238E27FC236}">
                <a16:creationId xmlns:a16="http://schemas.microsoft.com/office/drawing/2014/main" id="{BF74DE00-C0D9-4A9B-A93E-BF36DD5E5600}"/>
              </a:ext>
            </a:extLst>
          </p:cNvPr>
          <p:cNvSpPr>
            <a:spLocks noGrp="1"/>
          </p:cNvSpPr>
          <p:nvPr>
            <p:ph type="ftr" sz="quarter" idx="11"/>
          </p:nvPr>
        </p:nvSpPr>
        <p:spPr/>
        <p:txBody>
          <a:bodyPr/>
          <a:lstStyle/>
          <a:p>
            <a:r>
              <a:rPr lang="ro-RO"/>
              <a:t>EA - cursul 7 - online</a:t>
            </a:r>
          </a:p>
        </p:txBody>
      </p:sp>
      <p:sp>
        <p:nvSpPr>
          <p:cNvPr id="6" name="Slide Number Placeholder 5">
            <a:extLst>
              <a:ext uri="{FF2B5EF4-FFF2-40B4-BE49-F238E27FC236}">
                <a16:creationId xmlns:a16="http://schemas.microsoft.com/office/drawing/2014/main" id="{513BEF90-45E7-40CE-848A-3F6C23357899}"/>
              </a:ext>
            </a:extLst>
          </p:cNvPr>
          <p:cNvSpPr>
            <a:spLocks noGrp="1"/>
          </p:cNvSpPr>
          <p:nvPr>
            <p:ph type="sldNum" sz="quarter" idx="12"/>
          </p:nvPr>
        </p:nvSpPr>
        <p:spPr/>
        <p:txBody>
          <a:bodyPr/>
          <a:lstStyle/>
          <a:p>
            <a:fld id="{AF5D8DD5-2367-47BF-BE85-0E4DD8564336}" type="slidenum">
              <a:rPr lang="ro-RO" smtClean="0"/>
              <a:t>35</a:t>
            </a:fld>
            <a:endParaRPr lang="ro-RO"/>
          </a:p>
        </p:txBody>
      </p:sp>
      <mc:AlternateContent xmlns:mc="http://schemas.openxmlformats.org/markup-compatibility/2006" xmlns:a14="http://schemas.microsoft.com/office/drawing/2010/main">
        <mc:Choice Requires="a14">
          <p:sp>
            <p:nvSpPr>
              <p:cNvPr id="7" name="Rectangle 6">
                <a:extLst>
                  <a:ext uri="{FF2B5EF4-FFF2-40B4-BE49-F238E27FC236}">
                    <a16:creationId xmlns:a16="http://schemas.microsoft.com/office/drawing/2014/main" id="{1C4E2BF4-FB1E-4DC6-95D7-782A25175E22}"/>
                  </a:ext>
                </a:extLst>
              </p:cNvPr>
              <p:cNvSpPr/>
              <p:nvPr/>
            </p:nvSpPr>
            <p:spPr>
              <a:xfrm>
                <a:off x="1043335" y="4651752"/>
                <a:ext cx="3944093" cy="46166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ro-RO" sz="2400">
                          <a:latin typeface="Cambria Math" panose="02040503050406030204" pitchFamily="18" charset="0"/>
                        </a:rPr>
                        <m:t>∢</m:t>
                      </m:r>
                      <m:r>
                        <a:rPr lang="ro-RO" sz="2400" i="1">
                          <a:latin typeface="Cambria Math" panose="02040503050406030204" pitchFamily="18" charset="0"/>
                        </a:rPr>
                        <m:t>𝐻</m:t>
                      </m:r>
                      <m:r>
                        <a:rPr lang="ro-RO" sz="2400">
                          <a:latin typeface="Cambria Math" panose="02040503050406030204" pitchFamily="18" charset="0"/>
                        </a:rPr>
                        <m:t>=180°−</m:t>
                      </m:r>
                      <m:sSup>
                        <m:sSupPr>
                          <m:ctrlPr>
                            <a:rPr lang="ro-RO" sz="2400" i="1">
                              <a:latin typeface="Cambria Math" panose="02040503050406030204" pitchFamily="18" charset="0"/>
                            </a:rPr>
                          </m:ctrlPr>
                        </m:sSupPr>
                        <m:e>
                          <m:r>
                            <a:rPr lang="ro-RO" sz="2400" i="1">
                              <a:latin typeface="Cambria Math" panose="02040503050406030204" pitchFamily="18" charset="0"/>
                            </a:rPr>
                            <m:t>𝑡𝑎𝑛</m:t>
                          </m:r>
                        </m:e>
                        <m:sup>
                          <m:r>
                            <a:rPr lang="ro-RO" sz="2400">
                              <a:latin typeface="Cambria Math" panose="02040503050406030204" pitchFamily="18" charset="0"/>
                            </a:rPr>
                            <m:t>−1</m:t>
                          </m:r>
                        </m:sup>
                      </m:sSup>
                      <m:d>
                        <m:dPr>
                          <m:ctrlPr>
                            <a:rPr lang="ro-RO" sz="2400" i="1">
                              <a:latin typeface="Cambria Math" panose="02040503050406030204" pitchFamily="18" charset="0"/>
                            </a:rPr>
                          </m:ctrlPr>
                        </m:dPr>
                        <m:e>
                          <m:f>
                            <m:fPr>
                              <m:type m:val="lin"/>
                              <m:ctrlPr>
                                <a:rPr lang="ro-RO" sz="2400" i="1">
                                  <a:latin typeface="Cambria Math" panose="02040503050406030204" pitchFamily="18" charset="0"/>
                                </a:rPr>
                              </m:ctrlPr>
                            </m:fPr>
                            <m:num>
                              <m:sSub>
                                <m:sSubPr>
                                  <m:ctrlPr>
                                    <a:rPr lang="ro-RO" sz="2400" i="1">
                                      <a:latin typeface="Cambria Math" panose="02040503050406030204" pitchFamily="18" charset="0"/>
                                    </a:rPr>
                                  </m:ctrlPr>
                                </m:sSubPr>
                                <m:e>
                                  <m:r>
                                    <a:rPr lang="ro-RO" sz="2400" i="1">
                                      <a:latin typeface="Cambria Math" panose="02040503050406030204" pitchFamily="18" charset="0"/>
                                    </a:rPr>
                                    <m:t>𝐻</m:t>
                                  </m:r>
                                </m:e>
                                <m:sub>
                                  <m:r>
                                    <a:rPr lang="ro-RO" sz="2400" i="1">
                                      <a:latin typeface="Cambria Math" panose="02040503050406030204" pitchFamily="18" charset="0"/>
                                    </a:rPr>
                                    <m:t>𝑖</m:t>
                                  </m:r>
                                </m:sub>
                              </m:sSub>
                            </m:num>
                            <m:den>
                              <m:sSub>
                                <m:sSubPr>
                                  <m:ctrlPr>
                                    <a:rPr lang="ro-RO" sz="2400" i="1">
                                      <a:latin typeface="Cambria Math" panose="02040503050406030204" pitchFamily="18" charset="0"/>
                                    </a:rPr>
                                  </m:ctrlPr>
                                </m:sSubPr>
                                <m:e>
                                  <m:r>
                                    <a:rPr lang="ro-RO" sz="2400" i="1">
                                      <a:latin typeface="Cambria Math" panose="02040503050406030204" pitchFamily="18" charset="0"/>
                                    </a:rPr>
                                    <m:t>𝐻</m:t>
                                  </m:r>
                                </m:e>
                                <m:sub>
                                  <m:r>
                                    <a:rPr lang="ro-RO" sz="2400" i="1">
                                      <a:latin typeface="Cambria Math" panose="02040503050406030204" pitchFamily="18" charset="0"/>
                                    </a:rPr>
                                    <m:t>𝑟</m:t>
                                  </m:r>
                                </m:sub>
                              </m:sSub>
                            </m:den>
                          </m:f>
                        </m:e>
                      </m:d>
                    </m:oMath>
                  </m:oMathPara>
                </a14:m>
                <a:endParaRPr lang="ro-RO" sz="2400"/>
              </a:p>
            </p:txBody>
          </p:sp>
        </mc:Choice>
        <mc:Fallback xmlns="">
          <p:sp>
            <p:nvSpPr>
              <p:cNvPr id="7" name="Rectangle 6">
                <a:extLst>
                  <a:ext uri="{FF2B5EF4-FFF2-40B4-BE49-F238E27FC236}">
                    <a16:creationId xmlns:a16="http://schemas.microsoft.com/office/drawing/2014/main" id="{1C4E2BF4-FB1E-4DC6-95D7-782A25175E22}"/>
                  </a:ext>
                </a:extLst>
              </p:cNvPr>
              <p:cNvSpPr>
                <a:spLocks noRot="1" noChangeAspect="1" noMove="1" noResize="1" noEditPoints="1" noAdjustHandles="1" noChangeArrowheads="1" noChangeShapeType="1" noTextEdit="1"/>
              </p:cNvSpPr>
              <p:nvPr/>
            </p:nvSpPr>
            <p:spPr>
              <a:xfrm>
                <a:off x="1043335" y="4651752"/>
                <a:ext cx="3944093" cy="461665"/>
              </a:xfrm>
              <a:prstGeom prst="rect">
                <a:avLst/>
              </a:prstGeom>
              <a:blipFill>
                <a:blip r:embed="rId2"/>
                <a:stretch>
                  <a:fillRect t="-125000" r="-9274" b="-190789"/>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8" name="Rectangle 7">
                <a:extLst>
                  <a:ext uri="{FF2B5EF4-FFF2-40B4-BE49-F238E27FC236}">
                    <a16:creationId xmlns:a16="http://schemas.microsoft.com/office/drawing/2014/main" id="{01F8C52F-A59F-4EAE-94D7-77712E9B5D94}"/>
                  </a:ext>
                </a:extLst>
              </p:cNvPr>
              <p:cNvSpPr/>
              <p:nvPr/>
            </p:nvSpPr>
            <p:spPr>
              <a:xfrm>
                <a:off x="7235222" y="230188"/>
                <a:ext cx="4674805" cy="67486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ro-RO" i="1">
                              <a:latin typeface="Cambria Math" panose="02040503050406030204" pitchFamily="18" charset="0"/>
                            </a:rPr>
                          </m:ctrlPr>
                        </m:sSubPr>
                        <m:e>
                          <m:r>
                            <a:rPr lang="ro-RO" i="1">
                              <a:latin typeface="Cambria Math" panose="02040503050406030204" pitchFamily="18" charset="0"/>
                            </a:rPr>
                            <m:t>𝐻</m:t>
                          </m:r>
                        </m:e>
                        <m:sub>
                          <m:r>
                            <a:rPr lang="ro-RO" i="1">
                              <a:latin typeface="Cambria Math" panose="02040503050406030204" pitchFamily="18" charset="0"/>
                            </a:rPr>
                            <m:t>𝑟</m:t>
                          </m:r>
                        </m:sub>
                      </m:sSub>
                      <m:r>
                        <a:rPr lang="ro-RO" i="1">
                          <a:latin typeface="Cambria Math" panose="02040503050406030204" pitchFamily="18" charset="0"/>
                        </a:rPr>
                        <m:t>=−</m:t>
                      </m:r>
                      <m:f>
                        <m:fPr>
                          <m:ctrlPr>
                            <a:rPr lang="ro-RO" i="1">
                              <a:latin typeface="Cambria Math" panose="02040503050406030204" pitchFamily="18" charset="0"/>
                            </a:rPr>
                          </m:ctrlPr>
                        </m:fPr>
                        <m:num>
                          <m:f>
                            <m:fPr>
                              <m:type m:val="lin"/>
                              <m:ctrlPr>
                                <a:rPr lang="ro-RO" i="1">
                                  <a:latin typeface="Cambria Math" panose="02040503050406030204" pitchFamily="18" charset="0"/>
                                </a:rPr>
                              </m:ctrlPr>
                            </m:fPr>
                            <m:num>
                              <m:sSub>
                                <m:sSubPr>
                                  <m:ctrlPr>
                                    <a:rPr lang="ro-RO" i="1">
                                      <a:latin typeface="Cambria Math" panose="02040503050406030204" pitchFamily="18" charset="0"/>
                                    </a:rPr>
                                  </m:ctrlPr>
                                </m:sSubPr>
                                <m:e>
                                  <m:r>
                                    <a:rPr lang="ro-RO" i="1">
                                      <a:latin typeface="Cambria Math" panose="02040503050406030204" pitchFamily="18" charset="0"/>
                                    </a:rPr>
                                    <m:t>𝑅</m:t>
                                  </m:r>
                                </m:e>
                                <m:sub>
                                  <m:r>
                                    <a:rPr lang="ro-RO" i="1">
                                      <a:latin typeface="Cambria Math" panose="02040503050406030204" pitchFamily="18" charset="0"/>
                                    </a:rPr>
                                    <m:t>2</m:t>
                                  </m:r>
                                </m:sub>
                              </m:sSub>
                            </m:num>
                            <m:den>
                              <m:sSub>
                                <m:sSubPr>
                                  <m:ctrlPr>
                                    <a:rPr lang="ro-RO" i="1">
                                      <a:latin typeface="Cambria Math" panose="02040503050406030204" pitchFamily="18" charset="0"/>
                                    </a:rPr>
                                  </m:ctrlPr>
                                </m:sSubPr>
                                <m:e>
                                  <m:r>
                                    <a:rPr lang="ro-RO" i="1">
                                      <a:latin typeface="Cambria Math" panose="02040503050406030204" pitchFamily="18" charset="0"/>
                                    </a:rPr>
                                    <m:t>𝑅</m:t>
                                  </m:r>
                                </m:e>
                                <m:sub>
                                  <m:r>
                                    <a:rPr lang="ro-RO" i="1">
                                      <a:latin typeface="Cambria Math" panose="02040503050406030204" pitchFamily="18" charset="0"/>
                                    </a:rPr>
                                    <m:t>1</m:t>
                                  </m:r>
                                </m:sub>
                              </m:sSub>
                            </m:den>
                          </m:f>
                        </m:num>
                        <m:den>
                          <m:r>
                            <a:rPr lang="ro-RO" i="1">
                              <a:latin typeface="Cambria Math" panose="02040503050406030204" pitchFamily="18" charset="0"/>
                            </a:rPr>
                            <m:t>1+</m:t>
                          </m:r>
                          <m:sSup>
                            <m:sSupPr>
                              <m:ctrlPr>
                                <a:rPr lang="ro-RO" i="1">
                                  <a:latin typeface="Cambria Math" panose="02040503050406030204" pitchFamily="18" charset="0"/>
                                </a:rPr>
                              </m:ctrlPr>
                            </m:sSupPr>
                            <m:e>
                              <m:d>
                                <m:dPr>
                                  <m:ctrlPr>
                                    <a:rPr lang="ro-RO" i="1">
                                      <a:latin typeface="Cambria Math" panose="02040503050406030204" pitchFamily="18" charset="0"/>
                                    </a:rPr>
                                  </m:ctrlPr>
                                </m:dPr>
                                <m:e>
                                  <m:f>
                                    <m:fPr>
                                      <m:type m:val="lin"/>
                                      <m:ctrlPr>
                                        <a:rPr lang="ro-RO" i="1">
                                          <a:latin typeface="Cambria Math" panose="02040503050406030204" pitchFamily="18" charset="0"/>
                                        </a:rPr>
                                      </m:ctrlPr>
                                    </m:fPr>
                                    <m:num>
                                      <m:r>
                                        <a:rPr lang="ro-RO" i="1">
                                          <a:latin typeface="Cambria Math" panose="02040503050406030204" pitchFamily="18" charset="0"/>
                                        </a:rPr>
                                        <m:t>𝜔</m:t>
                                      </m:r>
                                    </m:num>
                                    <m:den>
                                      <m:sSub>
                                        <m:sSubPr>
                                          <m:ctrlPr>
                                            <a:rPr lang="ro-RO" i="1">
                                              <a:latin typeface="Cambria Math" panose="02040503050406030204" pitchFamily="18" charset="0"/>
                                            </a:rPr>
                                          </m:ctrlPr>
                                        </m:sSubPr>
                                        <m:e>
                                          <m:r>
                                            <a:rPr lang="ro-RO" i="1">
                                              <a:latin typeface="Cambria Math" panose="02040503050406030204" pitchFamily="18" charset="0"/>
                                            </a:rPr>
                                            <m:t>𝜔</m:t>
                                          </m:r>
                                        </m:e>
                                        <m:sub>
                                          <m:r>
                                            <a:rPr lang="ro-RO">
                                              <a:latin typeface="Cambria Math" panose="02040503050406030204" pitchFamily="18" charset="0"/>
                                            </a:rPr>
                                            <m:t>0</m:t>
                                          </m:r>
                                        </m:sub>
                                      </m:sSub>
                                    </m:den>
                                  </m:f>
                                </m:e>
                              </m:d>
                            </m:e>
                            <m:sup>
                              <m:r>
                                <a:rPr lang="ro-RO" i="1">
                                  <a:latin typeface="Cambria Math" panose="02040503050406030204" pitchFamily="18" charset="0"/>
                                </a:rPr>
                                <m:t>2</m:t>
                              </m:r>
                            </m:sup>
                          </m:sSup>
                        </m:den>
                      </m:f>
                      <m:r>
                        <a:rPr lang="ro-RO" i="1">
                          <a:latin typeface="Cambria Math" panose="02040503050406030204" pitchFamily="18" charset="0"/>
                        </a:rPr>
                        <m:t>;   </m:t>
                      </m:r>
                      <m:sSub>
                        <m:sSubPr>
                          <m:ctrlPr>
                            <a:rPr lang="ro-RO" i="1">
                              <a:latin typeface="Cambria Math" panose="02040503050406030204" pitchFamily="18" charset="0"/>
                            </a:rPr>
                          </m:ctrlPr>
                        </m:sSubPr>
                        <m:e>
                          <m:r>
                            <a:rPr lang="ro-RO" i="1">
                              <a:latin typeface="Cambria Math" panose="02040503050406030204" pitchFamily="18" charset="0"/>
                            </a:rPr>
                            <m:t>𝐻</m:t>
                          </m:r>
                        </m:e>
                        <m:sub>
                          <m:r>
                            <a:rPr lang="ro-RO" i="1">
                              <a:latin typeface="Cambria Math" panose="02040503050406030204" pitchFamily="18" charset="0"/>
                            </a:rPr>
                            <m:t>𝑖</m:t>
                          </m:r>
                        </m:sub>
                      </m:sSub>
                      <m:r>
                        <a:rPr lang="ro-RO" i="1">
                          <a:latin typeface="Cambria Math" panose="02040503050406030204" pitchFamily="18" charset="0"/>
                        </a:rPr>
                        <m:t>=</m:t>
                      </m:r>
                      <m:f>
                        <m:fPr>
                          <m:ctrlPr>
                            <a:rPr lang="ro-RO" i="1">
                              <a:latin typeface="Cambria Math" panose="02040503050406030204" pitchFamily="18" charset="0"/>
                            </a:rPr>
                          </m:ctrlPr>
                        </m:fPr>
                        <m:num>
                          <m:sSub>
                            <m:sSubPr>
                              <m:ctrlPr>
                                <a:rPr lang="ro-RO" i="1">
                                  <a:latin typeface="Cambria Math" panose="02040503050406030204" pitchFamily="18" charset="0"/>
                                </a:rPr>
                              </m:ctrlPr>
                            </m:sSubPr>
                            <m:e>
                              <m:r>
                                <a:rPr lang="ro-RO" i="1">
                                  <a:latin typeface="Cambria Math" panose="02040503050406030204" pitchFamily="18" charset="0"/>
                                </a:rPr>
                                <m:t>𝑅</m:t>
                              </m:r>
                            </m:e>
                            <m:sub>
                              <m:r>
                                <a:rPr lang="ro-RO" i="1">
                                  <a:latin typeface="Cambria Math" panose="02040503050406030204" pitchFamily="18" charset="0"/>
                                </a:rPr>
                                <m:t>2</m:t>
                              </m:r>
                            </m:sub>
                          </m:sSub>
                        </m:num>
                        <m:den>
                          <m:sSub>
                            <m:sSubPr>
                              <m:ctrlPr>
                                <a:rPr lang="ro-RO" i="1">
                                  <a:latin typeface="Cambria Math" panose="02040503050406030204" pitchFamily="18" charset="0"/>
                                </a:rPr>
                              </m:ctrlPr>
                            </m:sSubPr>
                            <m:e>
                              <m:r>
                                <a:rPr lang="ro-RO" i="1">
                                  <a:latin typeface="Cambria Math" panose="02040503050406030204" pitchFamily="18" charset="0"/>
                                </a:rPr>
                                <m:t>𝑅</m:t>
                              </m:r>
                            </m:e>
                            <m:sub>
                              <m:r>
                                <a:rPr lang="ro-RO" i="1">
                                  <a:latin typeface="Cambria Math" panose="02040503050406030204" pitchFamily="18" charset="0"/>
                                </a:rPr>
                                <m:t>1</m:t>
                              </m:r>
                            </m:sub>
                          </m:sSub>
                        </m:den>
                      </m:f>
                      <m:f>
                        <m:fPr>
                          <m:ctrlPr>
                            <a:rPr lang="ro-RO" i="1">
                              <a:latin typeface="Cambria Math" panose="02040503050406030204" pitchFamily="18" charset="0"/>
                            </a:rPr>
                          </m:ctrlPr>
                        </m:fPr>
                        <m:num>
                          <m:f>
                            <m:fPr>
                              <m:type m:val="lin"/>
                              <m:ctrlPr>
                                <a:rPr lang="ro-RO" i="1">
                                  <a:latin typeface="Cambria Math" panose="02040503050406030204" pitchFamily="18" charset="0"/>
                                </a:rPr>
                              </m:ctrlPr>
                            </m:fPr>
                            <m:num>
                              <m:r>
                                <a:rPr lang="ro-RO" i="1">
                                  <a:latin typeface="Cambria Math" panose="02040503050406030204" pitchFamily="18" charset="0"/>
                                </a:rPr>
                                <m:t>𝜔</m:t>
                              </m:r>
                            </m:num>
                            <m:den>
                              <m:sSub>
                                <m:sSubPr>
                                  <m:ctrlPr>
                                    <a:rPr lang="ro-RO" i="1">
                                      <a:latin typeface="Cambria Math" panose="02040503050406030204" pitchFamily="18" charset="0"/>
                                    </a:rPr>
                                  </m:ctrlPr>
                                </m:sSubPr>
                                <m:e>
                                  <m:r>
                                    <a:rPr lang="ro-RO" i="1">
                                      <a:latin typeface="Cambria Math" panose="02040503050406030204" pitchFamily="18" charset="0"/>
                                    </a:rPr>
                                    <m:t>𝜔</m:t>
                                  </m:r>
                                </m:e>
                                <m:sub>
                                  <m:r>
                                    <a:rPr lang="ro-RO">
                                      <a:latin typeface="Cambria Math" panose="02040503050406030204" pitchFamily="18" charset="0"/>
                                    </a:rPr>
                                    <m:t>0</m:t>
                                  </m:r>
                                </m:sub>
                              </m:sSub>
                            </m:den>
                          </m:f>
                        </m:num>
                        <m:den>
                          <m:r>
                            <a:rPr lang="ro-RO" i="1">
                              <a:latin typeface="Cambria Math" panose="02040503050406030204" pitchFamily="18" charset="0"/>
                            </a:rPr>
                            <m:t>1+</m:t>
                          </m:r>
                          <m:sSup>
                            <m:sSupPr>
                              <m:ctrlPr>
                                <a:rPr lang="ro-RO" i="1">
                                  <a:latin typeface="Cambria Math" panose="02040503050406030204" pitchFamily="18" charset="0"/>
                                </a:rPr>
                              </m:ctrlPr>
                            </m:sSupPr>
                            <m:e>
                              <m:d>
                                <m:dPr>
                                  <m:ctrlPr>
                                    <a:rPr lang="ro-RO" i="1">
                                      <a:latin typeface="Cambria Math" panose="02040503050406030204" pitchFamily="18" charset="0"/>
                                    </a:rPr>
                                  </m:ctrlPr>
                                </m:dPr>
                                <m:e>
                                  <m:f>
                                    <m:fPr>
                                      <m:type m:val="lin"/>
                                      <m:ctrlPr>
                                        <a:rPr lang="ro-RO" i="1">
                                          <a:latin typeface="Cambria Math" panose="02040503050406030204" pitchFamily="18" charset="0"/>
                                        </a:rPr>
                                      </m:ctrlPr>
                                    </m:fPr>
                                    <m:num>
                                      <m:r>
                                        <a:rPr lang="ro-RO" i="1">
                                          <a:latin typeface="Cambria Math" panose="02040503050406030204" pitchFamily="18" charset="0"/>
                                        </a:rPr>
                                        <m:t>𝜔</m:t>
                                      </m:r>
                                    </m:num>
                                    <m:den>
                                      <m:sSub>
                                        <m:sSubPr>
                                          <m:ctrlPr>
                                            <a:rPr lang="ro-RO" i="1">
                                              <a:latin typeface="Cambria Math" panose="02040503050406030204" pitchFamily="18" charset="0"/>
                                            </a:rPr>
                                          </m:ctrlPr>
                                        </m:sSubPr>
                                        <m:e>
                                          <m:r>
                                            <a:rPr lang="ro-RO" i="1">
                                              <a:latin typeface="Cambria Math" panose="02040503050406030204" pitchFamily="18" charset="0"/>
                                            </a:rPr>
                                            <m:t>𝜔</m:t>
                                          </m:r>
                                        </m:e>
                                        <m:sub>
                                          <m:r>
                                            <a:rPr lang="ro-RO">
                                              <a:latin typeface="Cambria Math" panose="02040503050406030204" pitchFamily="18" charset="0"/>
                                            </a:rPr>
                                            <m:t>0</m:t>
                                          </m:r>
                                        </m:sub>
                                      </m:sSub>
                                    </m:den>
                                  </m:f>
                                </m:e>
                              </m:d>
                            </m:e>
                            <m:sup>
                              <m:r>
                                <a:rPr lang="ro-RO" i="1">
                                  <a:latin typeface="Cambria Math" panose="02040503050406030204" pitchFamily="18" charset="0"/>
                                </a:rPr>
                                <m:t>2</m:t>
                              </m:r>
                            </m:sup>
                          </m:sSup>
                        </m:den>
                      </m:f>
                    </m:oMath>
                  </m:oMathPara>
                </a14:m>
                <a:endParaRPr lang="ro-RO"/>
              </a:p>
            </p:txBody>
          </p:sp>
        </mc:Choice>
        <mc:Fallback xmlns="">
          <p:sp>
            <p:nvSpPr>
              <p:cNvPr id="8" name="Rectangle 7">
                <a:extLst>
                  <a:ext uri="{FF2B5EF4-FFF2-40B4-BE49-F238E27FC236}">
                    <a16:creationId xmlns:a16="http://schemas.microsoft.com/office/drawing/2014/main" id="{01F8C52F-A59F-4EAE-94D7-77712E9B5D94}"/>
                  </a:ext>
                </a:extLst>
              </p:cNvPr>
              <p:cNvSpPr>
                <a:spLocks noRot="1" noChangeAspect="1" noMove="1" noResize="1" noEditPoints="1" noAdjustHandles="1" noChangeArrowheads="1" noChangeShapeType="1" noTextEdit="1"/>
              </p:cNvSpPr>
              <p:nvPr/>
            </p:nvSpPr>
            <p:spPr>
              <a:xfrm>
                <a:off x="7235222" y="230188"/>
                <a:ext cx="4674805" cy="674865"/>
              </a:xfrm>
              <a:prstGeom prst="rect">
                <a:avLst/>
              </a:prstGeom>
              <a:blipFill>
                <a:blip r:embed="rId3"/>
                <a:stretch>
                  <a:fillRect/>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9" name="Rectangle 8">
                <a:extLst>
                  <a:ext uri="{FF2B5EF4-FFF2-40B4-BE49-F238E27FC236}">
                    <a16:creationId xmlns:a16="http://schemas.microsoft.com/office/drawing/2014/main" id="{B95A8CB8-5E9A-4135-B015-24FB810E309D}"/>
                  </a:ext>
                </a:extLst>
              </p:cNvPr>
              <p:cNvSpPr/>
              <p:nvPr/>
            </p:nvSpPr>
            <p:spPr>
              <a:xfrm>
                <a:off x="1043335" y="2532793"/>
                <a:ext cx="8743356" cy="896207"/>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f>
                        <m:fPr>
                          <m:ctrlPr>
                            <a:rPr lang="ro-RO" sz="2400" i="1" smtClean="0">
                              <a:latin typeface="Cambria Math" panose="02040503050406030204" pitchFamily="18" charset="0"/>
                            </a:rPr>
                          </m:ctrlPr>
                        </m:fPr>
                        <m:num>
                          <m:sSub>
                            <m:sSubPr>
                              <m:ctrlPr>
                                <a:rPr lang="ro-RO" sz="2400" i="1">
                                  <a:latin typeface="Cambria Math" panose="02040503050406030204" pitchFamily="18" charset="0"/>
                                </a:rPr>
                              </m:ctrlPr>
                            </m:sSubPr>
                            <m:e>
                              <m:r>
                                <a:rPr lang="ro-RO" sz="2400" i="1">
                                  <a:latin typeface="Cambria Math" panose="02040503050406030204" pitchFamily="18" charset="0"/>
                                </a:rPr>
                                <m:t>𝐻</m:t>
                              </m:r>
                            </m:e>
                            <m:sub>
                              <m:r>
                                <a:rPr lang="ro-RO" sz="2400" i="1">
                                  <a:latin typeface="Cambria Math" panose="02040503050406030204" pitchFamily="18" charset="0"/>
                                </a:rPr>
                                <m:t>𝑖</m:t>
                              </m:r>
                            </m:sub>
                          </m:sSub>
                        </m:num>
                        <m:den>
                          <m:sSub>
                            <m:sSubPr>
                              <m:ctrlPr>
                                <a:rPr lang="ro-RO" sz="2400" i="1">
                                  <a:latin typeface="Cambria Math" panose="02040503050406030204" pitchFamily="18" charset="0"/>
                                </a:rPr>
                              </m:ctrlPr>
                            </m:sSubPr>
                            <m:e>
                              <m:r>
                                <a:rPr lang="ro-RO" sz="2400" i="1">
                                  <a:latin typeface="Cambria Math" panose="02040503050406030204" pitchFamily="18" charset="0"/>
                                </a:rPr>
                                <m:t>𝐻</m:t>
                              </m:r>
                            </m:e>
                            <m:sub>
                              <m:r>
                                <a:rPr lang="ro-RO" sz="2400" i="1">
                                  <a:latin typeface="Cambria Math" panose="02040503050406030204" pitchFamily="18" charset="0"/>
                                </a:rPr>
                                <m:t>𝑟</m:t>
                              </m:r>
                            </m:sub>
                          </m:sSub>
                        </m:den>
                      </m:f>
                      <m:r>
                        <a:rPr lang="ro-RO" sz="2400" b="0" i="1" smtClean="0">
                          <a:latin typeface="Cambria Math" panose="02040503050406030204" pitchFamily="18" charset="0"/>
                        </a:rPr>
                        <m:t>=</m:t>
                      </m:r>
                      <m:f>
                        <m:fPr>
                          <m:ctrlPr>
                            <a:rPr lang="ro-RO" sz="2400" i="1">
                              <a:latin typeface="Cambria Math" panose="02040503050406030204" pitchFamily="18" charset="0"/>
                            </a:rPr>
                          </m:ctrlPr>
                        </m:fPr>
                        <m:num>
                          <m:sSub>
                            <m:sSubPr>
                              <m:ctrlPr>
                                <a:rPr lang="ro-RO" sz="2400" i="1">
                                  <a:latin typeface="Cambria Math" panose="02040503050406030204" pitchFamily="18" charset="0"/>
                                </a:rPr>
                              </m:ctrlPr>
                            </m:sSubPr>
                            <m:e>
                              <m:r>
                                <a:rPr lang="ro-RO" sz="2400" i="1">
                                  <a:latin typeface="Cambria Math" panose="02040503050406030204" pitchFamily="18" charset="0"/>
                                </a:rPr>
                                <m:t>𝑅</m:t>
                              </m:r>
                            </m:e>
                            <m:sub>
                              <m:r>
                                <a:rPr lang="ro-RO" sz="2400" i="1">
                                  <a:latin typeface="Cambria Math" panose="02040503050406030204" pitchFamily="18" charset="0"/>
                                </a:rPr>
                                <m:t>2</m:t>
                              </m:r>
                            </m:sub>
                          </m:sSub>
                        </m:num>
                        <m:den>
                          <m:sSub>
                            <m:sSubPr>
                              <m:ctrlPr>
                                <a:rPr lang="ro-RO" sz="2400" i="1">
                                  <a:latin typeface="Cambria Math" panose="02040503050406030204" pitchFamily="18" charset="0"/>
                                </a:rPr>
                              </m:ctrlPr>
                            </m:sSubPr>
                            <m:e>
                              <m:r>
                                <a:rPr lang="ro-RO" sz="2400" i="1">
                                  <a:latin typeface="Cambria Math" panose="02040503050406030204" pitchFamily="18" charset="0"/>
                                </a:rPr>
                                <m:t>𝑅</m:t>
                              </m:r>
                            </m:e>
                            <m:sub>
                              <m:r>
                                <a:rPr lang="ro-RO" sz="2400" i="1">
                                  <a:latin typeface="Cambria Math" panose="02040503050406030204" pitchFamily="18" charset="0"/>
                                </a:rPr>
                                <m:t>1</m:t>
                              </m:r>
                            </m:sub>
                          </m:sSub>
                        </m:den>
                      </m:f>
                      <m:f>
                        <m:fPr>
                          <m:ctrlPr>
                            <a:rPr lang="ro-RO" sz="2400" i="1">
                              <a:latin typeface="Cambria Math" panose="02040503050406030204" pitchFamily="18" charset="0"/>
                            </a:rPr>
                          </m:ctrlPr>
                        </m:fPr>
                        <m:num>
                          <m:f>
                            <m:fPr>
                              <m:type m:val="lin"/>
                              <m:ctrlPr>
                                <a:rPr lang="ro-RO" sz="2400" i="1">
                                  <a:latin typeface="Cambria Math" panose="02040503050406030204" pitchFamily="18" charset="0"/>
                                </a:rPr>
                              </m:ctrlPr>
                            </m:fPr>
                            <m:num>
                              <m:r>
                                <a:rPr lang="ro-RO" sz="2400" i="1">
                                  <a:latin typeface="Cambria Math" panose="02040503050406030204" pitchFamily="18" charset="0"/>
                                </a:rPr>
                                <m:t>𝜔</m:t>
                              </m:r>
                            </m:num>
                            <m:den>
                              <m:sSub>
                                <m:sSubPr>
                                  <m:ctrlPr>
                                    <a:rPr lang="ro-RO" sz="2400" i="1">
                                      <a:latin typeface="Cambria Math" panose="02040503050406030204" pitchFamily="18" charset="0"/>
                                    </a:rPr>
                                  </m:ctrlPr>
                                </m:sSubPr>
                                <m:e>
                                  <m:r>
                                    <a:rPr lang="ro-RO" sz="2400" i="1">
                                      <a:latin typeface="Cambria Math" panose="02040503050406030204" pitchFamily="18" charset="0"/>
                                    </a:rPr>
                                    <m:t>𝜔</m:t>
                                  </m:r>
                                </m:e>
                                <m:sub>
                                  <m:r>
                                    <a:rPr lang="ro-RO" sz="2400">
                                      <a:latin typeface="Cambria Math" panose="02040503050406030204" pitchFamily="18" charset="0"/>
                                    </a:rPr>
                                    <m:t>0</m:t>
                                  </m:r>
                                </m:sub>
                              </m:sSub>
                            </m:den>
                          </m:f>
                        </m:num>
                        <m:den>
                          <m:r>
                            <a:rPr lang="ro-RO" sz="2400" i="1">
                              <a:latin typeface="Cambria Math" panose="02040503050406030204" pitchFamily="18" charset="0"/>
                            </a:rPr>
                            <m:t>1+</m:t>
                          </m:r>
                          <m:sSup>
                            <m:sSupPr>
                              <m:ctrlPr>
                                <a:rPr lang="ro-RO" sz="2400" i="1">
                                  <a:latin typeface="Cambria Math" panose="02040503050406030204" pitchFamily="18" charset="0"/>
                                </a:rPr>
                              </m:ctrlPr>
                            </m:sSupPr>
                            <m:e>
                              <m:d>
                                <m:dPr>
                                  <m:ctrlPr>
                                    <a:rPr lang="ro-RO" sz="2400" i="1">
                                      <a:latin typeface="Cambria Math" panose="02040503050406030204" pitchFamily="18" charset="0"/>
                                    </a:rPr>
                                  </m:ctrlPr>
                                </m:dPr>
                                <m:e>
                                  <m:f>
                                    <m:fPr>
                                      <m:type m:val="lin"/>
                                      <m:ctrlPr>
                                        <a:rPr lang="ro-RO" sz="2400" i="1">
                                          <a:latin typeface="Cambria Math" panose="02040503050406030204" pitchFamily="18" charset="0"/>
                                        </a:rPr>
                                      </m:ctrlPr>
                                    </m:fPr>
                                    <m:num>
                                      <m:r>
                                        <a:rPr lang="ro-RO" sz="2400" i="1">
                                          <a:latin typeface="Cambria Math" panose="02040503050406030204" pitchFamily="18" charset="0"/>
                                        </a:rPr>
                                        <m:t>𝜔</m:t>
                                      </m:r>
                                    </m:num>
                                    <m:den>
                                      <m:sSub>
                                        <m:sSubPr>
                                          <m:ctrlPr>
                                            <a:rPr lang="ro-RO" sz="2400" i="1">
                                              <a:latin typeface="Cambria Math" panose="02040503050406030204" pitchFamily="18" charset="0"/>
                                            </a:rPr>
                                          </m:ctrlPr>
                                        </m:sSubPr>
                                        <m:e>
                                          <m:r>
                                            <a:rPr lang="ro-RO" sz="2400" i="1">
                                              <a:latin typeface="Cambria Math" panose="02040503050406030204" pitchFamily="18" charset="0"/>
                                            </a:rPr>
                                            <m:t>𝜔</m:t>
                                          </m:r>
                                        </m:e>
                                        <m:sub>
                                          <m:r>
                                            <a:rPr lang="ro-RO" sz="2400">
                                              <a:latin typeface="Cambria Math" panose="02040503050406030204" pitchFamily="18" charset="0"/>
                                            </a:rPr>
                                            <m:t>0</m:t>
                                          </m:r>
                                        </m:sub>
                                      </m:sSub>
                                    </m:den>
                                  </m:f>
                                </m:e>
                              </m:d>
                            </m:e>
                            <m:sup>
                              <m:r>
                                <a:rPr lang="ro-RO" sz="2400" i="1">
                                  <a:latin typeface="Cambria Math" panose="02040503050406030204" pitchFamily="18" charset="0"/>
                                </a:rPr>
                                <m:t>2</m:t>
                              </m:r>
                            </m:sup>
                          </m:sSup>
                        </m:den>
                      </m:f>
                      <m:r>
                        <a:rPr lang="ro-RO" sz="2400" i="1" smtClean="0">
                          <a:latin typeface="Cambria Math" panose="02040503050406030204" pitchFamily="18" charset="0"/>
                          <a:ea typeface="Cambria Math" panose="02040503050406030204" pitchFamily="18" charset="0"/>
                        </a:rPr>
                        <m:t>×</m:t>
                      </m:r>
                      <m:f>
                        <m:fPr>
                          <m:ctrlPr>
                            <a:rPr lang="ro-RO" sz="2400" i="1" smtClean="0">
                              <a:latin typeface="Cambria Math" panose="02040503050406030204" pitchFamily="18" charset="0"/>
                              <a:ea typeface="Cambria Math" panose="02040503050406030204" pitchFamily="18" charset="0"/>
                            </a:rPr>
                          </m:ctrlPr>
                        </m:fPr>
                        <m:num>
                          <m:r>
                            <a:rPr lang="ro-RO" sz="2400" i="1">
                              <a:latin typeface="Cambria Math" panose="02040503050406030204" pitchFamily="18" charset="0"/>
                            </a:rPr>
                            <m:t>1+</m:t>
                          </m:r>
                          <m:sSup>
                            <m:sSupPr>
                              <m:ctrlPr>
                                <a:rPr lang="ro-RO" sz="2400" i="1">
                                  <a:latin typeface="Cambria Math" panose="02040503050406030204" pitchFamily="18" charset="0"/>
                                </a:rPr>
                              </m:ctrlPr>
                            </m:sSupPr>
                            <m:e>
                              <m:d>
                                <m:dPr>
                                  <m:ctrlPr>
                                    <a:rPr lang="ro-RO" sz="2400" i="1">
                                      <a:latin typeface="Cambria Math" panose="02040503050406030204" pitchFamily="18" charset="0"/>
                                    </a:rPr>
                                  </m:ctrlPr>
                                </m:dPr>
                                <m:e>
                                  <m:f>
                                    <m:fPr>
                                      <m:type m:val="lin"/>
                                      <m:ctrlPr>
                                        <a:rPr lang="ro-RO" sz="2400" i="1">
                                          <a:latin typeface="Cambria Math" panose="02040503050406030204" pitchFamily="18" charset="0"/>
                                        </a:rPr>
                                      </m:ctrlPr>
                                    </m:fPr>
                                    <m:num>
                                      <m:r>
                                        <a:rPr lang="ro-RO" sz="2400" i="1">
                                          <a:latin typeface="Cambria Math" panose="02040503050406030204" pitchFamily="18" charset="0"/>
                                        </a:rPr>
                                        <m:t>𝜔</m:t>
                                      </m:r>
                                    </m:num>
                                    <m:den>
                                      <m:sSub>
                                        <m:sSubPr>
                                          <m:ctrlPr>
                                            <a:rPr lang="ro-RO" sz="2400" i="1">
                                              <a:latin typeface="Cambria Math" panose="02040503050406030204" pitchFamily="18" charset="0"/>
                                            </a:rPr>
                                          </m:ctrlPr>
                                        </m:sSubPr>
                                        <m:e>
                                          <m:r>
                                            <a:rPr lang="ro-RO" sz="2400" i="1">
                                              <a:latin typeface="Cambria Math" panose="02040503050406030204" pitchFamily="18" charset="0"/>
                                            </a:rPr>
                                            <m:t>𝜔</m:t>
                                          </m:r>
                                        </m:e>
                                        <m:sub>
                                          <m:r>
                                            <a:rPr lang="ro-RO" sz="2400">
                                              <a:latin typeface="Cambria Math" panose="02040503050406030204" pitchFamily="18" charset="0"/>
                                            </a:rPr>
                                            <m:t>0</m:t>
                                          </m:r>
                                        </m:sub>
                                      </m:sSub>
                                    </m:den>
                                  </m:f>
                                </m:e>
                              </m:d>
                            </m:e>
                            <m:sup>
                              <m:r>
                                <a:rPr lang="ro-RO" sz="2400" i="1">
                                  <a:latin typeface="Cambria Math" panose="02040503050406030204" pitchFamily="18" charset="0"/>
                                </a:rPr>
                                <m:t>2</m:t>
                              </m:r>
                            </m:sup>
                          </m:sSup>
                        </m:num>
                        <m:den>
                          <m:f>
                            <m:fPr>
                              <m:type m:val="lin"/>
                              <m:ctrlPr>
                                <a:rPr lang="ro-RO" sz="2400" i="1">
                                  <a:latin typeface="Cambria Math" panose="02040503050406030204" pitchFamily="18" charset="0"/>
                                </a:rPr>
                              </m:ctrlPr>
                            </m:fPr>
                            <m:num>
                              <m:sSub>
                                <m:sSubPr>
                                  <m:ctrlPr>
                                    <a:rPr lang="ro-RO" sz="2400" i="1">
                                      <a:latin typeface="Cambria Math" panose="02040503050406030204" pitchFamily="18" charset="0"/>
                                    </a:rPr>
                                  </m:ctrlPr>
                                </m:sSubPr>
                                <m:e>
                                  <m:r>
                                    <a:rPr lang="ro-RO" sz="2400" i="1">
                                      <a:latin typeface="Cambria Math" panose="02040503050406030204" pitchFamily="18" charset="0"/>
                                    </a:rPr>
                                    <m:t>𝑅</m:t>
                                  </m:r>
                                </m:e>
                                <m:sub>
                                  <m:r>
                                    <a:rPr lang="ro-RO" sz="2400" i="1">
                                      <a:latin typeface="Cambria Math" panose="02040503050406030204" pitchFamily="18" charset="0"/>
                                    </a:rPr>
                                    <m:t>2</m:t>
                                  </m:r>
                                </m:sub>
                              </m:sSub>
                            </m:num>
                            <m:den>
                              <m:sSub>
                                <m:sSubPr>
                                  <m:ctrlPr>
                                    <a:rPr lang="ro-RO" sz="2400" i="1">
                                      <a:latin typeface="Cambria Math" panose="02040503050406030204" pitchFamily="18" charset="0"/>
                                    </a:rPr>
                                  </m:ctrlPr>
                                </m:sSubPr>
                                <m:e>
                                  <m:r>
                                    <a:rPr lang="ro-RO" sz="2400" i="1">
                                      <a:latin typeface="Cambria Math" panose="02040503050406030204" pitchFamily="18" charset="0"/>
                                    </a:rPr>
                                    <m:t>𝑅</m:t>
                                  </m:r>
                                </m:e>
                                <m:sub>
                                  <m:r>
                                    <a:rPr lang="ro-RO" sz="2400" i="1">
                                      <a:latin typeface="Cambria Math" panose="02040503050406030204" pitchFamily="18" charset="0"/>
                                    </a:rPr>
                                    <m:t>1</m:t>
                                  </m:r>
                                </m:sub>
                              </m:sSub>
                            </m:den>
                          </m:f>
                        </m:den>
                      </m:f>
                      <m:r>
                        <a:rPr lang="ro-RO" sz="2400" b="0" i="0" smtClean="0">
                          <a:latin typeface="Cambria Math" panose="02040503050406030204" pitchFamily="18" charset="0"/>
                          <a:ea typeface="Cambria Math" panose="02040503050406030204" pitchFamily="18" charset="0"/>
                        </a:rPr>
                        <m:t>=</m:t>
                      </m:r>
                      <m:f>
                        <m:fPr>
                          <m:ctrlPr>
                            <a:rPr lang="ro-RO" sz="2400" b="0" i="1" smtClean="0">
                              <a:latin typeface="Cambria Math" panose="02040503050406030204" pitchFamily="18" charset="0"/>
                              <a:ea typeface="Cambria Math" panose="02040503050406030204" pitchFamily="18" charset="0"/>
                            </a:rPr>
                          </m:ctrlPr>
                        </m:fPr>
                        <m:num>
                          <m:r>
                            <a:rPr lang="ro-RO" sz="2400" i="1">
                              <a:latin typeface="Cambria Math" panose="02040503050406030204" pitchFamily="18" charset="0"/>
                            </a:rPr>
                            <m:t>𝜔</m:t>
                          </m:r>
                        </m:num>
                        <m:den>
                          <m:sSub>
                            <m:sSubPr>
                              <m:ctrlPr>
                                <a:rPr lang="ro-RO" sz="2400" i="1">
                                  <a:latin typeface="Cambria Math" panose="02040503050406030204" pitchFamily="18" charset="0"/>
                                </a:rPr>
                              </m:ctrlPr>
                            </m:sSubPr>
                            <m:e>
                              <m:r>
                                <a:rPr lang="ro-RO" sz="2400" i="1">
                                  <a:latin typeface="Cambria Math" panose="02040503050406030204" pitchFamily="18" charset="0"/>
                                </a:rPr>
                                <m:t>𝜔</m:t>
                              </m:r>
                            </m:e>
                            <m:sub>
                              <m:r>
                                <a:rPr lang="ro-RO" sz="2400">
                                  <a:latin typeface="Cambria Math" panose="02040503050406030204" pitchFamily="18" charset="0"/>
                                </a:rPr>
                                <m:t>0</m:t>
                              </m:r>
                            </m:sub>
                          </m:sSub>
                        </m:den>
                      </m:f>
                      <m:r>
                        <a:rPr lang="ro-RO" sz="2400" b="0" i="0" smtClean="0">
                          <a:latin typeface="Cambria Math" panose="02040503050406030204" pitchFamily="18" charset="0"/>
                          <a:ea typeface="Cambria Math" panose="02040503050406030204" pitchFamily="18" charset="0"/>
                        </a:rPr>
                        <m:t>=</m:t>
                      </m:r>
                      <m:f>
                        <m:fPr>
                          <m:ctrlPr>
                            <a:rPr lang="ro-RO" sz="2400" b="0" i="1" smtClean="0">
                              <a:latin typeface="Cambria Math" panose="02040503050406030204" pitchFamily="18" charset="0"/>
                              <a:ea typeface="Cambria Math" panose="02040503050406030204" pitchFamily="18" charset="0"/>
                            </a:rPr>
                          </m:ctrlPr>
                        </m:fPr>
                        <m:num>
                          <m:r>
                            <a:rPr lang="ro-RO" sz="2400" b="0" i="1" smtClean="0">
                              <a:latin typeface="Cambria Math" panose="02040503050406030204" pitchFamily="18" charset="0"/>
                              <a:ea typeface="Cambria Math" panose="02040503050406030204" pitchFamily="18" charset="0"/>
                            </a:rPr>
                            <m:t>2</m:t>
                          </m:r>
                          <m:r>
                            <a:rPr lang="ro-RO" sz="2400" b="0" i="1" smtClean="0">
                              <a:latin typeface="Cambria Math" panose="02040503050406030204" pitchFamily="18" charset="0"/>
                              <a:ea typeface="Cambria Math" panose="02040503050406030204" pitchFamily="18" charset="0"/>
                            </a:rPr>
                            <m:t>𝜋</m:t>
                          </m:r>
                          <m:r>
                            <a:rPr lang="ro-RO" sz="2400" b="0" i="1" smtClean="0">
                              <a:latin typeface="Cambria Math" panose="02040503050406030204" pitchFamily="18" charset="0"/>
                              <a:ea typeface="Cambria Math" panose="02040503050406030204" pitchFamily="18" charset="0"/>
                            </a:rPr>
                            <m:t>×9,95</m:t>
                          </m:r>
                          <m:r>
                            <a:rPr lang="ro-RO" sz="2400" b="0" i="1" smtClean="0">
                              <a:latin typeface="Cambria Math" panose="02040503050406030204" pitchFamily="18" charset="0"/>
                              <a:ea typeface="Cambria Math" panose="02040503050406030204" pitchFamily="18" charset="0"/>
                            </a:rPr>
                            <m:t>𝑘</m:t>
                          </m:r>
                        </m:num>
                        <m:den>
                          <m:r>
                            <a:rPr lang="ro-RO" sz="2400" b="0" i="1" smtClean="0">
                              <a:latin typeface="Cambria Math" panose="02040503050406030204" pitchFamily="18" charset="0"/>
                              <a:ea typeface="Cambria Math" panose="02040503050406030204" pitchFamily="18" charset="0"/>
                            </a:rPr>
                            <m:t>2</m:t>
                          </m:r>
                          <m:r>
                            <a:rPr lang="ro-RO" sz="2400" b="0" i="1" smtClean="0">
                              <a:latin typeface="Cambria Math" panose="02040503050406030204" pitchFamily="18" charset="0"/>
                              <a:ea typeface="Cambria Math" panose="02040503050406030204" pitchFamily="18" charset="0"/>
                            </a:rPr>
                            <m:t>𝜋</m:t>
                          </m:r>
                          <m:r>
                            <a:rPr lang="ro-RO" sz="2400" b="0" i="1" smtClean="0">
                              <a:latin typeface="Cambria Math" panose="02040503050406030204" pitchFamily="18" charset="0"/>
                              <a:ea typeface="Cambria Math" panose="02040503050406030204" pitchFamily="18" charset="0"/>
                            </a:rPr>
                            <m:t>×1</m:t>
                          </m:r>
                          <m:r>
                            <a:rPr lang="ro-RO" sz="2400" b="0" i="1" smtClean="0">
                              <a:latin typeface="Cambria Math" panose="02040503050406030204" pitchFamily="18" charset="0"/>
                              <a:ea typeface="Cambria Math" panose="02040503050406030204" pitchFamily="18" charset="0"/>
                            </a:rPr>
                            <m:t>𝑘</m:t>
                          </m:r>
                        </m:den>
                      </m:f>
                      <m:r>
                        <a:rPr lang="ro-RO" sz="2400" b="0" i="1" smtClean="0">
                          <a:latin typeface="Cambria Math" panose="02040503050406030204" pitchFamily="18" charset="0"/>
                          <a:ea typeface="Cambria Math" panose="02040503050406030204" pitchFamily="18" charset="0"/>
                        </a:rPr>
                        <m:t>=9,95</m:t>
                      </m:r>
                    </m:oMath>
                  </m:oMathPara>
                </a14:m>
                <a:endParaRPr lang="ro-RO"/>
              </a:p>
            </p:txBody>
          </p:sp>
        </mc:Choice>
        <mc:Fallback xmlns="">
          <p:sp>
            <p:nvSpPr>
              <p:cNvPr id="9" name="Rectangle 8">
                <a:extLst>
                  <a:ext uri="{FF2B5EF4-FFF2-40B4-BE49-F238E27FC236}">
                    <a16:creationId xmlns:a16="http://schemas.microsoft.com/office/drawing/2014/main" id="{B95A8CB8-5E9A-4135-B015-24FB810E309D}"/>
                  </a:ext>
                </a:extLst>
              </p:cNvPr>
              <p:cNvSpPr>
                <a:spLocks noRot="1" noChangeAspect="1" noMove="1" noResize="1" noEditPoints="1" noAdjustHandles="1" noChangeArrowheads="1" noChangeShapeType="1" noTextEdit="1"/>
              </p:cNvSpPr>
              <p:nvPr/>
            </p:nvSpPr>
            <p:spPr>
              <a:xfrm>
                <a:off x="1043335" y="2532793"/>
                <a:ext cx="8743356" cy="896207"/>
              </a:xfrm>
              <a:prstGeom prst="rect">
                <a:avLst/>
              </a:prstGeom>
              <a:blipFill>
                <a:blip r:embed="rId4"/>
                <a:stretch>
                  <a:fillRect/>
                </a:stretch>
              </a:blipFill>
            </p:spPr>
            <p:txBody>
              <a:bodyPr/>
              <a:lstStyle/>
              <a:p>
                <a:r>
                  <a:rPr lang="ro-RO">
                    <a:noFill/>
                  </a:rPr>
                  <a:t> </a:t>
                </a:r>
              </a:p>
            </p:txBody>
          </p:sp>
        </mc:Fallback>
      </mc:AlternateContent>
      <mc:AlternateContent xmlns:mc="http://schemas.openxmlformats.org/markup-compatibility/2006">
        <mc:Choice xmlns:a14="http://schemas.microsoft.com/office/drawing/2010/main" Requires="a14">
          <p:sp>
            <p:nvSpPr>
              <p:cNvPr id="10" name="Rectangle 9">
                <a:extLst>
                  <a:ext uri="{FF2B5EF4-FFF2-40B4-BE49-F238E27FC236}">
                    <a16:creationId xmlns:a16="http://schemas.microsoft.com/office/drawing/2014/main" id="{5884A828-FA4F-4BFC-8183-67F513428352}"/>
                  </a:ext>
                </a:extLst>
              </p:cNvPr>
              <p:cNvSpPr/>
              <p:nvPr/>
            </p:nvSpPr>
            <p:spPr>
              <a:xfrm>
                <a:off x="1043335" y="5433943"/>
                <a:ext cx="6862584" cy="46166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ro-RO" sz="2400" smtClean="0">
                          <a:latin typeface="Cambria Math" panose="02040503050406030204" pitchFamily="18" charset="0"/>
                        </a:rPr>
                        <m:t>∢</m:t>
                      </m:r>
                      <m:r>
                        <a:rPr lang="ro-RO" sz="2400" i="1">
                          <a:latin typeface="Cambria Math" panose="02040503050406030204" pitchFamily="18" charset="0"/>
                        </a:rPr>
                        <m:t>𝐻</m:t>
                      </m:r>
                      <m:r>
                        <a:rPr lang="ro-RO" sz="2400">
                          <a:latin typeface="Cambria Math" panose="02040503050406030204" pitchFamily="18" charset="0"/>
                        </a:rPr>
                        <m:t>=180°−</m:t>
                      </m:r>
                      <m:sSup>
                        <m:sSupPr>
                          <m:ctrlPr>
                            <a:rPr lang="ro-RO" sz="2400" i="1">
                              <a:latin typeface="Cambria Math" panose="02040503050406030204" pitchFamily="18" charset="0"/>
                            </a:rPr>
                          </m:ctrlPr>
                        </m:sSupPr>
                        <m:e>
                          <m:r>
                            <a:rPr lang="ro-RO" sz="2400" i="1">
                              <a:latin typeface="Cambria Math" panose="02040503050406030204" pitchFamily="18" charset="0"/>
                            </a:rPr>
                            <m:t>𝑡𝑎𝑛</m:t>
                          </m:r>
                        </m:e>
                        <m:sup>
                          <m:r>
                            <a:rPr lang="ro-RO" sz="2400">
                              <a:latin typeface="Cambria Math" panose="02040503050406030204" pitchFamily="18" charset="0"/>
                            </a:rPr>
                            <m:t>−1</m:t>
                          </m:r>
                        </m:sup>
                      </m:sSup>
                      <m:d>
                        <m:dPr>
                          <m:ctrlPr>
                            <a:rPr lang="ro-RO" sz="2400" i="1" smtClean="0">
                              <a:latin typeface="Cambria Math" panose="02040503050406030204" pitchFamily="18" charset="0"/>
                            </a:rPr>
                          </m:ctrlPr>
                        </m:dPr>
                        <m:e>
                          <m:r>
                            <a:rPr lang="ro-RO" sz="2400" b="0" i="1" smtClean="0">
                              <a:latin typeface="Cambria Math" panose="02040503050406030204" pitchFamily="18" charset="0"/>
                            </a:rPr>
                            <m:t>9,95</m:t>
                          </m:r>
                        </m:e>
                      </m:d>
                      <m:r>
                        <a:rPr lang="ro-RO" sz="2400" b="0" i="1" smtClean="0">
                          <a:latin typeface="Cambria Math" panose="02040503050406030204" pitchFamily="18" charset="0"/>
                        </a:rPr>
                        <m:t>=</m:t>
                      </m:r>
                      <m:r>
                        <a:rPr lang="ro-RO" sz="2400">
                          <a:latin typeface="Cambria Math" panose="02040503050406030204" pitchFamily="18" charset="0"/>
                        </a:rPr>
                        <m:t>180°</m:t>
                      </m:r>
                      <m:r>
                        <a:rPr lang="ro-RO" sz="2400" b="0" i="0" smtClean="0">
                          <a:latin typeface="Cambria Math" panose="02040503050406030204" pitchFamily="18" charset="0"/>
                        </a:rPr>
                        <m:t>−84,3</m:t>
                      </m:r>
                      <m:r>
                        <a:rPr lang="ro-RO" sz="2400" b="0" i="1" smtClean="0">
                          <a:latin typeface="Cambria Math" panose="02040503050406030204" pitchFamily="18" charset="0"/>
                          <a:ea typeface="Cambria Math" panose="02040503050406030204" pitchFamily="18" charset="0"/>
                        </a:rPr>
                        <m:t>°=95,7°</m:t>
                      </m:r>
                    </m:oMath>
                  </m:oMathPara>
                </a14:m>
                <a:endParaRPr lang="ro-RO" sz="2400"/>
              </a:p>
            </p:txBody>
          </p:sp>
        </mc:Choice>
        <mc:Fallback>
          <p:sp>
            <p:nvSpPr>
              <p:cNvPr id="10" name="Rectangle 9">
                <a:extLst>
                  <a:ext uri="{FF2B5EF4-FFF2-40B4-BE49-F238E27FC236}">
                    <a16:creationId xmlns:a16="http://schemas.microsoft.com/office/drawing/2014/main" id="{5884A828-FA4F-4BFC-8183-67F513428352}"/>
                  </a:ext>
                </a:extLst>
              </p:cNvPr>
              <p:cNvSpPr>
                <a:spLocks noRot="1" noChangeAspect="1" noMove="1" noResize="1" noEditPoints="1" noAdjustHandles="1" noChangeArrowheads="1" noChangeShapeType="1" noTextEdit="1"/>
              </p:cNvSpPr>
              <p:nvPr/>
            </p:nvSpPr>
            <p:spPr>
              <a:xfrm>
                <a:off x="1043335" y="5433943"/>
                <a:ext cx="6862584" cy="461665"/>
              </a:xfrm>
              <a:prstGeom prst="rect">
                <a:avLst/>
              </a:prstGeom>
              <a:blipFill>
                <a:blip r:embed="rId5"/>
                <a:stretch>
                  <a:fillRect/>
                </a:stretch>
              </a:blipFill>
            </p:spPr>
            <p:txBody>
              <a:bodyPr/>
              <a:lstStyle/>
              <a:p>
                <a:r>
                  <a:rPr lang="ro-RO">
                    <a:noFill/>
                  </a:rPr>
                  <a:t> </a:t>
                </a:r>
              </a:p>
            </p:txBody>
          </p:sp>
        </mc:Fallback>
      </mc:AlternateContent>
    </p:spTree>
    <p:extLst>
      <p:ext uri="{BB962C8B-B14F-4D97-AF65-F5344CB8AC3E}">
        <p14:creationId xmlns:p14="http://schemas.microsoft.com/office/powerpoint/2010/main" val="1574817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342323-B6DE-44FD-B1E1-45B770FAC97C}"/>
              </a:ext>
            </a:extLst>
          </p:cNvPr>
          <p:cNvSpPr>
            <a:spLocks noGrp="1"/>
          </p:cNvSpPr>
          <p:nvPr>
            <p:ph type="title"/>
          </p:nvPr>
        </p:nvSpPr>
        <p:spPr/>
        <p:txBody>
          <a:bodyPr/>
          <a:lstStyle/>
          <a:p>
            <a:r>
              <a:rPr lang="ro-RO"/>
              <a:t>Anexe</a:t>
            </a:r>
            <a:br>
              <a:rPr lang="ro-RO"/>
            </a:br>
            <a:r>
              <a:rPr lang="ro-RO"/>
              <a:t>A1. Valori standard de rezistențe</a:t>
            </a:r>
          </a:p>
        </p:txBody>
      </p:sp>
      <p:sp>
        <p:nvSpPr>
          <p:cNvPr id="3" name="Content Placeholder 2">
            <a:extLst>
              <a:ext uri="{FF2B5EF4-FFF2-40B4-BE49-F238E27FC236}">
                <a16:creationId xmlns:a16="http://schemas.microsoft.com/office/drawing/2014/main" id="{2F821FB0-AFC2-45E3-AEC2-9171D964187D}"/>
              </a:ext>
            </a:extLst>
          </p:cNvPr>
          <p:cNvSpPr>
            <a:spLocks noGrp="1"/>
          </p:cNvSpPr>
          <p:nvPr>
            <p:ph idx="1"/>
          </p:nvPr>
        </p:nvSpPr>
        <p:spPr/>
        <p:txBody>
          <a:bodyPr/>
          <a:lstStyle/>
          <a:p>
            <a:r>
              <a:rPr lang="ro-RO"/>
              <a:t>Seria E24 (±5%)</a:t>
            </a:r>
          </a:p>
          <a:p>
            <a:endParaRPr lang="ro-RO"/>
          </a:p>
          <a:p>
            <a:endParaRPr lang="ro-RO"/>
          </a:p>
          <a:p>
            <a:r>
              <a:rPr lang="ro-RO"/>
              <a:t>Seria E96 (±1%)</a:t>
            </a:r>
          </a:p>
        </p:txBody>
      </p:sp>
      <p:sp>
        <p:nvSpPr>
          <p:cNvPr id="4" name="Date Placeholder 3">
            <a:extLst>
              <a:ext uri="{FF2B5EF4-FFF2-40B4-BE49-F238E27FC236}">
                <a16:creationId xmlns:a16="http://schemas.microsoft.com/office/drawing/2014/main" id="{36CBE31D-66A6-4530-A235-CD3EDF8D8767}"/>
              </a:ext>
            </a:extLst>
          </p:cNvPr>
          <p:cNvSpPr>
            <a:spLocks noGrp="1"/>
          </p:cNvSpPr>
          <p:nvPr>
            <p:ph type="dt" sz="half" idx="10"/>
          </p:nvPr>
        </p:nvSpPr>
        <p:spPr/>
        <p:txBody>
          <a:bodyPr/>
          <a:lstStyle/>
          <a:p>
            <a:fld id="{0D7C4F72-F443-44F3-9E4D-901146B3D74F}" type="datetime1">
              <a:rPr lang="ro-RO" smtClean="0"/>
              <a:t>29.04.2020</a:t>
            </a:fld>
            <a:endParaRPr lang="ro-RO"/>
          </a:p>
        </p:txBody>
      </p:sp>
      <p:sp>
        <p:nvSpPr>
          <p:cNvPr id="5" name="Footer Placeholder 4">
            <a:extLst>
              <a:ext uri="{FF2B5EF4-FFF2-40B4-BE49-F238E27FC236}">
                <a16:creationId xmlns:a16="http://schemas.microsoft.com/office/drawing/2014/main" id="{F08E873C-6971-490C-9202-7155AB91FF8C}"/>
              </a:ext>
            </a:extLst>
          </p:cNvPr>
          <p:cNvSpPr>
            <a:spLocks noGrp="1"/>
          </p:cNvSpPr>
          <p:nvPr>
            <p:ph type="ftr" sz="quarter" idx="11"/>
          </p:nvPr>
        </p:nvSpPr>
        <p:spPr/>
        <p:txBody>
          <a:bodyPr/>
          <a:lstStyle/>
          <a:p>
            <a:r>
              <a:rPr lang="ro-RO"/>
              <a:t>EA - cursul 7 - online</a:t>
            </a:r>
          </a:p>
        </p:txBody>
      </p:sp>
      <p:sp>
        <p:nvSpPr>
          <p:cNvPr id="6" name="Slide Number Placeholder 5">
            <a:extLst>
              <a:ext uri="{FF2B5EF4-FFF2-40B4-BE49-F238E27FC236}">
                <a16:creationId xmlns:a16="http://schemas.microsoft.com/office/drawing/2014/main" id="{9F1CC7E5-3C40-4A78-B225-C48EFC00024B}"/>
              </a:ext>
            </a:extLst>
          </p:cNvPr>
          <p:cNvSpPr>
            <a:spLocks noGrp="1"/>
          </p:cNvSpPr>
          <p:nvPr>
            <p:ph type="sldNum" sz="quarter" idx="12"/>
          </p:nvPr>
        </p:nvSpPr>
        <p:spPr/>
        <p:txBody>
          <a:bodyPr/>
          <a:lstStyle/>
          <a:p>
            <a:fld id="{AF5D8DD5-2367-47BF-BE85-0E4DD8564336}" type="slidenum">
              <a:rPr lang="ro-RO" smtClean="0"/>
              <a:t>36</a:t>
            </a:fld>
            <a:endParaRPr lang="ro-RO"/>
          </a:p>
        </p:txBody>
      </p:sp>
      <p:graphicFrame>
        <p:nvGraphicFramePr>
          <p:cNvPr id="7" name="Table 6">
            <a:extLst>
              <a:ext uri="{FF2B5EF4-FFF2-40B4-BE49-F238E27FC236}">
                <a16:creationId xmlns:a16="http://schemas.microsoft.com/office/drawing/2014/main" id="{1D5B1DE4-9AFE-4E77-86AC-E065BCD391D9}"/>
              </a:ext>
            </a:extLst>
          </p:cNvPr>
          <p:cNvGraphicFramePr>
            <a:graphicFrameLocks noGrp="1"/>
          </p:cNvGraphicFramePr>
          <p:nvPr>
            <p:extLst>
              <p:ext uri="{D42A27DB-BD31-4B8C-83A1-F6EECF244321}">
                <p14:modId xmlns:p14="http://schemas.microsoft.com/office/powerpoint/2010/main" val="1539683231"/>
              </p:ext>
            </p:extLst>
          </p:nvPr>
        </p:nvGraphicFramePr>
        <p:xfrm>
          <a:off x="838200" y="3873500"/>
          <a:ext cx="10365748" cy="2438400"/>
        </p:xfrm>
        <a:graphic>
          <a:graphicData uri="http://schemas.openxmlformats.org/drawingml/2006/table">
            <a:tbl>
              <a:tblPr firstRow="1" firstCol="1" bandRow="1">
                <a:tableStyleId>{BDBED569-4797-4DF1-A0F4-6AAB3CD982D8}</a:tableStyleId>
              </a:tblPr>
              <a:tblGrid>
                <a:gridCol w="863364">
                  <a:extLst>
                    <a:ext uri="{9D8B030D-6E8A-4147-A177-3AD203B41FA5}">
                      <a16:colId xmlns:a16="http://schemas.microsoft.com/office/drawing/2014/main" val="2911087269"/>
                    </a:ext>
                  </a:extLst>
                </a:gridCol>
                <a:gridCol w="863364">
                  <a:extLst>
                    <a:ext uri="{9D8B030D-6E8A-4147-A177-3AD203B41FA5}">
                      <a16:colId xmlns:a16="http://schemas.microsoft.com/office/drawing/2014/main" val="149422400"/>
                    </a:ext>
                  </a:extLst>
                </a:gridCol>
                <a:gridCol w="863364">
                  <a:extLst>
                    <a:ext uri="{9D8B030D-6E8A-4147-A177-3AD203B41FA5}">
                      <a16:colId xmlns:a16="http://schemas.microsoft.com/office/drawing/2014/main" val="1815951897"/>
                    </a:ext>
                  </a:extLst>
                </a:gridCol>
                <a:gridCol w="863364">
                  <a:extLst>
                    <a:ext uri="{9D8B030D-6E8A-4147-A177-3AD203B41FA5}">
                      <a16:colId xmlns:a16="http://schemas.microsoft.com/office/drawing/2014/main" val="204404910"/>
                    </a:ext>
                  </a:extLst>
                </a:gridCol>
                <a:gridCol w="863364">
                  <a:extLst>
                    <a:ext uri="{9D8B030D-6E8A-4147-A177-3AD203B41FA5}">
                      <a16:colId xmlns:a16="http://schemas.microsoft.com/office/drawing/2014/main" val="1656873127"/>
                    </a:ext>
                  </a:extLst>
                </a:gridCol>
                <a:gridCol w="863364">
                  <a:extLst>
                    <a:ext uri="{9D8B030D-6E8A-4147-A177-3AD203B41FA5}">
                      <a16:colId xmlns:a16="http://schemas.microsoft.com/office/drawing/2014/main" val="3549370340"/>
                    </a:ext>
                  </a:extLst>
                </a:gridCol>
                <a:gridCol w="863364">
                  <a:extLst>
                    <a:ext uri="{9D8B030D-6E8A-4147-A177-3AD203B41FA5}">
                      <a16:colId xmlns:a16="http://schemas.microsoft.com/office/drawing/2014/main" val="2121267324"/>
                    </a:ext>
                  </a:extLst>
                </a:gridCol>
                <a:gridCol w="864440">
                  <a:extLst>
                    <a:ext uri="{9D8B030D-6E8A-4147-A177-3AD203B41FA5}">
                      <a16:colId xmlns:a16="http://schemas.microsoft.com/office/drawing/2014/main" val="1728824274"/>
                    </a:ext>
                  </a:extLst>
                </a:gridCol>
                <a:gridCol w="864440">
                  <a:extLst>
                    <a:ext uri="{9D8B030D-6E8A-4147-A177-3AD203B41FA5}">
                      <a16:colId xmlns:a16="http://schemas.microsoft.com/office/drawing/2014/main" val="2130610720"/>
                    </a:ext>
                  </a:extLst>
                </a:gridCol>
                <a:gridCol w="864440">
                  <a:extLst>
                    <a:ext uri="{9D8B030D-6E8A-4147-A177-3AD203B41FA5}">
                      <a16:colId xmlns:a16="http://schemas.microsoft.com/office/drawing/2014/main" val="4178267706"/>
                    </a:ext>
                  </a:extLst>
                </a:gridCol>
                <a:gridCol w="864440">
                  <a:extLst>
                    <a:ext uri="{9D8B030D-6E8A-4147-A177-3AD203B41FA5}">
                      <a16:colId xmlns:a16="http://schemas.microsoft.com/office/drawing/2014/main" val="743133699"/>
                    </a:ext>
                  </a:extLst>
                </a:gridCol>
                <a:gridCol w="864440">
                  <a:extLst>
                    <a:ext uri="{9D8B030D-6E8A-4147-A177-3AD203B41FA5}">
                      <a16:colId xmlns:a16="http://schemas.microsoft.com/office/drawing/2014/main" val="1854856578"/>
                    </a:ext>
                  </a:extLst>
                </a:gridCol>
              </a:tblGrid>
              <a:tr h="0">
                <a:tc>
                  <a:txBody>
                    <a:bodyPr/>
                    <a:lstStyle/>
                    <a:p>
                      <a:pPr algn="ctr">
                        <a:spcAft>
                          <a:spcPts val="0"/>
                        </a:spcAft>
                      </a:pPr>
                      <a:r>
                        <a:rPr lang="en-US" sz="2000" b="0">
                          <a:effectLst/>
                        </a:rPr>
                        <a:t>100</a:t>
                      </a:r>
                      <a:endParaRPr lang="ro-RO" sz="3200" b="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2000" b="0">
                          <a:effectLst/>
                        </a:rPr>
                        <a:t>102</a:t>
                      </a:r>
                      <a:endParaRPr lang="ro-RO" sz="3200" b="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2000" b="0">
                          <a:effectLst/>
                        </a:rPr>
                        <a:t>105</a:t>
                      </a:r>
                      <a:endParaRPr lang="ro-RO" sz="3200" b="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2000" b="0">
                          <a:effectLst/>
                        </a:rPr>
                        <a:t>107</a:t>
                      </a:r>
                      <a:endParaRPr lang="ro-RO" sz="3200" b="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2000" b="0">
                          <a:effectLst/>
                        </a:rPr>
                        <a:t>110</a:t>
                      </a:r>
                      <a:endParaRPr lang="ro-RO" sz="3200" b="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2000" b="0">
                          <a:effectLst/>
                        </a:rPr>
                        <a:t>113</a:t>
                      </a:r>
                      <a:endParaRPr lang="ro-RO" sz="3200" b="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2000" b="0">
                          <a:effectLst/>
                        </a:rPr>
                        <a:t>115</a:t>
                      </a:r>
                      <a:endParaRPr lang="ro-RO" sz="3200" b="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2000" b="0">
                          <a:effectLst/>
                        </a:rPr>
                        <a:t>118</a:t>
                      </a:r>
                      <a:endParaRPr lang="ro-RO" sz="3200" b="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2000" b="0">
                          <a:effectLst/>
                        </a:rPr>
                        <a:t>121</a:t>
                      </a:r>
                      <a:endParaRPr lang="ro-RO" sz="3200" b="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2000" b="0">
                          <a:effectLst/>
                        </a:rPr>
                        <a:t>124</a:t>
                      </a:r>
                      <a:endParaRPr lang="ro-RO" sz="3200" b="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2000" b="0">
                          <a:effectLst/>
                        </a:rPr>
                        <a:t>127</a:t>
                      </a:r>
                      <a:endParaRPr lang="ro-RO" sz="3200" b="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2000" b="0">
                          <a:effectLst/>
                        </a:rPr>
                        <a:t>130</a:t>
                      </a:r>
                      <a:endParaRPr lang="ro-RO" sz="3200" b="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152339809"/>
                  </a:ext>
                </a:extLst>
              </a:tr>
              <a:tr h="0">
                <a:tc>
                  <a:txBody>
                    <a:bodyPr/>
                    <a:lstStyle/>
                    <a:p>
                      <a:pPr algn="ctr">
                        <a:spcAft>
                          <a:spcPts val="0"/>
                        </a:spcAft>
                      </a:pPr>
                      <a:r>
                        <a:rPr lang="en-US" sz="2000" b="0">
                          <a:effectLst/>
                        </a:rPr>
                        <a:t>133</a:t>
                      </a:r>
                      <a:endParaRPr lang="ro-RO" sz="3200" b="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2000" b="0">
                          <a:effectLst/>
                        </a:rPr>
                        <a:t>137</a:t>
                      </a:r>
                      <a:endParaRPr lang="ro-RO" sz="3200" b="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2000" b="0">
                          <a:effectLst/>
                        </a:rPr>
                        <a:t>140</a:t>
                      </a:r>
                      <a:endParaRPr lang="ro-RO" sz="3200" b="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2000" b="0">
                          <a:effectLst/>
                        </a:rPr>
                        <a:t>143</a:t>
                      </a:r>
                      <a:endParaRPr lang="ro-RO" sz="3200" b="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2000" b="0">
                          <a:effectLst/>
                        </a:rPr>
                        <a:t>147</a:t>
                      </a:r>
                      <a:endParaRPr lang="ro-RO" sz="3200" b="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2000" b="0">
                          <a:effectLst/>
                        </a:rPr>
                        <a:t>150</a:t>
                      </a:r>
                      <a:endParaRPr lang="ro-RO" sz="3200" b="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2000" b="0">
                          <a:effectLst/>
                        </a:rPr>
                        <a:t>154</a:t>
                      </a:r>
                      <a:endParaRPr lang="ro-RO" sz="3200" b="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2000" b="0">
                          <a:effectLst/>
                        </a:rPr>
                        <a:t>158</a:t>
                      </a:r>
                      <a:endParaRPr lang="ro-RO" sz="3200" b="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2000" b="0">
                          <a:effectLst/>
                        </a:rPr>
                        <a:t>162</a:t>
                      </a:r>
                      <a:endParaRPr lang="ro-RO" sz="3200" b="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2000" b="0">
                          <a:effectLst/>
                        </a:rPr>
                        <a:t>165</a:t>
                      </a:r>
                      <a:endParaRPr lang="ro-RO" sz="3200" b="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2000" b="0">
                          <a:effectLst/>
                        </a:rPr>
                        <a:t>169</a:t>
                      </a:r>
                      <a:endParaRPr lang="ro-RO" sz="3200" b="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2000" b="0">
                          <a:effectLst/>
                        </a:rPr>
                        <a:t>174</a:t>
                      </a:r>
                      <a:endParaRPr lang="ro-RO" sz="3200" b="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31714726"/>
                  </a:ext>
                </a:extLst>
              </a:tr>
              <a:tr h="0">
                <a:tc>
                  <a:txBody>
                    <a:bodyPr/>
                    <a:lstStyle/>
                    <a:p>
                      <a:pPr algn="ctr">
                        <a:spcAft>
                          <a:spcPts val="0"/>
                        </a:spcAft>
                      </a:pPr>
                      <a:r>
                        <a:rPr lang="en-US" sz="2000" b="0">
                          <a:effectLst/>
                        </a:rPr>
                        <a:t>178</a:t>
                      </a:r>
                      <a:endParaRPr lang="ro-RO" sz="3200" b="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2000" b="0">
                          <a:effectLst/>
                        </a:rPr>
                        <a:t>182</a:t>
                      </a:r>
                      <a:endParaRPr lang="ro-RO" sz="3200" b="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2000" b="0">
                          <a:effectLst/>
                        </a:rPr>
                        <a:t>187</a:t>
                      </a:r>
                      <a:endParaRPr lang="ro-RO" sz="3200" b="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2000" b="0">
                          <a:effectLst/>
                        </a:rPr>
                        <a:t>191</a:t>
                      </a:r>
                      <a:endParaRPr lang="ro-RO" sz="3200" b="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2000" b="0">
                          <a:effectLst/>
                        </a:rPr>
                        <a:t>196</a:t>
                      </a:r>
                      <a:endParaRPr lang="ro-RO" sz="3200" b="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2000" b="0">
                          <a:effectLst/>
                        </a:rPr>
                        <a:t>200</a:t>
                      </a:r>
                      <a:endParaRPr lang="ro-RO" sz="3200" b="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2000" b="0">
                          <a:effectLst/>
                        </a:rPr>
                        <a:t>205</a:t>
                      </a:r>
                      <a:endParaRPr lang="ro-RO" sz="3200" b="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2000" b="0">
                          <a:effectLst/>
                        </a:rPr>
                        <a:t>210</a:t>
                      </a:r>
                      <a:endParaRPr lang="ro-RO" sz="3200" b="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2000" b="0">
                          <a:effectLst/>
                        </a:rPr>
                        <a:t>215</a:t>
                      </a:r>
                      <a:endParaRPr lang="ro-RO" sz="3200" b="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2000" b="0">
                          <a:effectLst/>
                        </a:rPr>
                        <a:t>221</a:t>
                      </a:r>
                      <a:endParaRPr lang="ro-RO" sz="3200" b="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2000" b="0">
                          <a:effectLst/>
                        </a:rPr>
                        <a:t>226</a:t>
                      </a:r>
                      <a:endParaRPr lang="ro-RO" sz="3200" b="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2000" b="0">
                          <a:effectLst/>
                        </a:rPr>
                        <a:t>232</a:t>
                      </a:r>
                      <a:endParaRPr lang="ro-RO" sz="3200" b="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007298366"/>
                  </a:ext>
                </a:extLst>
              </a:tr>
              <a:tr h="0">
                <a:tc>
                  <a:txBody>
                    <a:bodyPr/>
                    <a:lstStyle/>
                    <a:p>
                      <a:pPr algn="ctr">
                        <a:spcAft>
                          <a:spcPts val="0"/>
                        </a:spcAft>
                      </a:pPr>
                      <a:r>
                        <a:rPr lang="en-US" sz="2000" b="0">
                          <a:effectLst/>
                        </a:rPr>
                        <a:t>237</a:t>
                      </a:r>
                      <a:endParaRPr lang="ro-RO" sz="3200" b="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2000" b="0">
                          <a:effectLst/>
                        </a:rPr>
                        <a:t>243</a:t>
                      </a:r>
                      <a:endParaRPr lang="ro-RO" sz="3200" b="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2000" b="0">
                          <a:effectLst/>
                        </a:rPr>
                        <a:t>249</a:t>
                      </a:r>
                      <a:endParaRPr lang="ro-RO" sz="3200" b="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2000" b="0">
                          <a:effectLst/>
                        </a:rPr>
                        <a:t>255</a:t>
                      </a:r>
                      <a:endParaRPr lang="ro-RO" sz="3200" b="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2000" b="0">
                          <a:effectLst/>
                        </a:rPr>
                        <a:t>261</a:t>
                      </a:r>
                      <a:endParaRPr lang="ro-RO" sz="3200" b="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2000" b="0">
                          <a:effectLst/>
                        </a:rPr>
                        <a:t>267</a:t>
                      </a:r>
                      <a:endParaRPr lang="ro-RO" sz="3200" b="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2000" b="0">
                          <a:effectLst/>
                        </a:rPr>
                        <a:t>274</a:t>
                      </a:r>
                      <a:endParaRPr lang="ro-RO" sz="3200" b="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2000" b="0">
                          <a:effectLst/>
                        </a:rPr>
                        <a:t>280</a:t>
                      </a:r>
                      <a:endParaRPr lang="ro-RO" sz="3200" b="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2000" b="0">
                          <a:effectLst/>
                        </a:rPr>
                        <a:t>287</a:t>
                      </a:r>
                      <a:endParaRPr lang="ro-RO" sz="3200" b="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2000" b="0">
                          <a:effectLst/>
                        </a:rPr>
                        <a:t>294</a:t>
                      </a:r>
                      <a:endParaRPr lang="ro-RO" sz="3200" b="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2000" b="0">
                          <a:effectLst/>
                        </a:rPr>
                        <a:t>301</a:t>
                      </a:r>
                      <a:endParaRPr lang="ro-RO" sz="3200" b="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2000" b="0">
                          <a:effectLst/>
                        </a:rPr>
                        <a:t>309</a:t>
                      </a:r>
                      <a:endParaRPr lang="ro-RO" sz="3200" b="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102514751"/>
                  </a:ext>
                </a:extLst>
              </a:tr>
              <a:tr h="0">
                <a:tc>
                  <a:txBody>
                    <a:bodyPr/>
                    <a:lstStyle/>
                    <a:p>
                      <a:pPr algn="ctr">
                        <a:spcAft>
                          <a:spcPts val="0"/>
                        </a:spcAft>
                      </a:pPr>
                      <a:r>
                        <a:rPr lang="en-US" sz="2000" b="0">
                          <a:effectLst/>
                        </a:rPr>
                        <a:t>316</a:t>
                      </a:r>
                      <a:endParaRPr lang="ro-RO" sz="3200" b="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2000" b="0">
                          <a:effectLst/>
                        </a:rPr>
                        <a:t>324</a:t>
                      </a:r>
                      <a:endParaRPr lang="ro-RO" sz="3200" b="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2000" b="0">
                          <a:effectLst/>
                        </a:rPr>
                        <a:t>332</a:t>
                      </a:r>
                      <a:endParaRPr lang="ro-RO" sz="3200" b="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2000" b="0">
                          <a:effectLst/>
                        </a:rPr>
                        <a:t>340</a:t>
                      </a:r>
                      <a:endParaRPr lang="ro-RO" sz="3200" b="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2000" b="0">
                          <a:effectLst/>
                        </a:rPr>
                        <a:t>348</a:t>
                      </a:r>
                      <a:endParaRPr lang="ro-RO" sz="3200" b="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2000" b="0">
                          <a:effectLst/>
                        </a:rPr>
                        <a:t>357</a:t>
                      </a:r>
                      <a:endParaRPr lang="ro-RO" sz="3200" b="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2000" b="0">
                          <a:effectLst/>
                        </a:rPr>
                        <a:t>365</a:t>
                      </a:r>
                      <a:endParaRPr lang="ro-RO" sz="3200" b="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2000" b="0">
                          <a:effectLst/>
                        </a:rPr>
                        <a:t>374</a:t>
                      </a:r>
                      <a:endParaRPr lang="ro-RO" sz="3200" b="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2000" b="0">
                          <a:effectLst/>
                        </a:rPr>
                        <a:t>383</a:t>
                      </a:r>
                      <a:endParaRPr lang="ro-RO" sz="3200" b="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2000" b="0">
                          <a:effectLst/>
                        </a:rPr>
                        <a:t>392</a:t>
                      </a:r>
                      <a:endParaRPr lang="ro-RO" sz="3200" b="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2000" b="0">
                          <a:effectLst/>
                        </a:rPr>
                        <a:t>402</a:t>
                      </a:r>
                      <a:endParaRPr lang="ro-RO" sz="3200" b="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2000" b="0">
                          <a:effectLst/>
                        </a:rPr>
                        <a:t>412</a:t>
                      </a:r>
                      <a:endParaRPr lang="ro-RO" sz="3200" b="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76549221"/>
                  </a:ext>
                </a:extLst>
              </a:tr>
              <a:tr h="0">
                <a:tc>
                  <a:txBody>
                    <a:bodyPr/>
                    <a:lstStyle/>
                    <a:p>
                      <a:pPr algn="ctr">
                        <a:spcAft>
                          <a:spcPts val="0"/>
                        </a:spcAft>
                      </a:pPr>
                      <a:r>
                        <a:rPr lang="en-US" sz="2000" b="0">
                          <a:effectLst/>
                        </a:rPr>
                        <a:t>422</a:t>
                      </a:r>
                      <a:endParaRPr lang="ro-RO" sz="3200" b="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2000" b="0">
                          <a:effectLst/>
                        </a:rPr>
                        <a:t>432</a:t>
                      </a:r>
                      <a:endParaRPr lang="ro-RO" sz="3200" b="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2000" b="0">
                          <a:effectLst/>
                        </a:rPr>
                        <a:t>442</a:t>
                      </a:r>
                      <a:endParaRPr lang="ro-RO" sz="3200" b="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2000" b="0">
                          <a:effectLst/>
                        </a:rPr>
                        <a:t>453</a:t>
                      </a:r>
                      <a:endParaRPr lang="ro-RO" sz="3200" b="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2000" b="0">
                          <a:effectLst/>
                        </a:rPr>
                        <a:t>464</a:t>
                      </a:r>
                      <a:endParaRPr lang="ro-RO" sz="3200" b="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2000" b="0">
                          <a:effectLst/>
                        </a:rPr>
                        <a:t>475</a:t>
                      </a:r>
                      <a:endParaRPr lang="ro-RO" sz="3200" b="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2000" b="0">
                          <a:effectLst/>
                        </a:rPr>
                        <a:t>487</a:t>
                      </a:r>
                      <a:endParaRPr lang="ro-RO" sz="3200" b="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2000" b="0">
                          <a:effectLst/>
                        </a:rPr>
                        <a:t>499</a:t>
                      </a:r>
                      <a:endParaRPr lang="ro-RO" sz="3200" b="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2000" b="0">
                          <a:effectLst/>
                        </a:rPr>
                        <a:t>511</a:t>
                      </a:r>
                      <a:endParaRPr lang="ro-RO" sz="3200" b="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2000" b="0">
                          <a:effectLst/>
                        </a:rPr>
                        <a:t>523</a:t>
                      </a:r>
                      <a:endParaRPr lang="ro-RO" sz="3200" b="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2000" b="0">
                          <a:effectLst/>
                        </a:rPr>
                        <a:t>536</a:t>
                      </a:r>
                      <a:endParaRPr lang="ro-RO" sz="3200" b="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2000" b="0">
                          <a:effectLst/>
                        </a:rPr>
                        <a:t>549</a:t>
                      </a:r>
                      <a:endParaRPr lang="ro-RO" sz="3200" b="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684134530"/>
                  </a:ext>
                </a:extLst>
              </a:tr>
              <a:tr h="0">
                <a:tc>
                  <a:txBody>
                    <a:bodyPr/>
                    <a:lstStyle/>
                    <a:p>
                      <a:pPr algn="ctr">
                        <a:spcAft>
                          <a:spcPts val="0"/>
                        </a:spcAft>
                      </a:pPr>
                      <a:r>
                        <a:rPr lang="en-US" sz="2000" b="0">
                          <a:effectLst/>
                        </a:rPr>
                        <a:t>562</a:t>
                      </a:r>
                      <a:endParaRPr lang="ro-RO" sz="3200" b="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2000" b="0">
                          <a:effectLst/>
                        </a:rPr>
                        <a:t>576</a:t>
                      </a:r>
                      <a:endParaRPr lang="ro-RO" sz="3200" b="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2000" b="0">
                          <a:effectLst/>
                        </a:rPr>
                        <a:t>590</a:t>
                      </a:r>
                      <a:endParaRPr lang="ro-RO" sz="3200" b="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2000" b="0">
                          <a:effectLst/>
                        </a:rPr>
                        <a:t>604</a:t>
                      </a:r>
                      <a:endParaRPr lang="ro-RO" sz="3200" b="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2000" b="0">
                          <a:effectLst/>
                        </a:rPr>
                        <a:t>619</a:t>
                      </a:r>
                      <a:endParaRPr lang="ro-RO" sz="3200" b="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2000" b="0">
                          <a:effectLst/>
                        </a:rPr>
                        <a:t>634</a:t>
                      </a:r>
                      <a:endParaRPr lang="ro-RO" sz="3200" b="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2000" b="0">
                          <a:effectLst/>
                        </a:rPr>
                        <a:t>649</a:t>
                      </a:r>
                      <a:endParaRPr lang="ro-RO" sz="3200" b="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2000" b="0">
                          <a:effectLst/>
                        </a:rPr>
                        <a:t>665</a:t>
                      </a:r>
                      <a:endParaRPr lang="ro-RO" sz="3200" b="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2000" b="0">
                          <a:effectLst/>
                        </a:rPr>
                        <a:t>681</a:t>
                      </a:r>
                      <a:endParaRPr lang="ro-RO" sz="3200" b="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2000" b="0">
                          <a:effectLst/>
                        </a:rPr>
                        <a:t>698</a:t>
                      </a:r>
                      <a:endParaRPr lang="ro-RO" sz="3200" b="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2000" b="0">
                          <a:effectLst/>
                        </a:rPr>
                        <a:t>715</a:t>
                      </a:r>
                      <a:endParaRPr lang="ro-RO" sz="3200" b="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2000" b="0">
                          <a:effectLst/>
                        </a:rPr>
                        <a:t>732</a:t>
                      </a:r>
                      <a:endParaRPr lang="ro-RO" sz="3200" b="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875471615"/>
                  </a:ext>
                </a:extLst>
              </a:tr>
              <a:tr h="0">
                <a:tc>
                  <a:txBody>
                    <a:bodyPr/>
                    <a:lstStyle/>
                    <a:p>
                      <a:pPr algn="ctr">
                        <a:spcAft>
                          <a:spcPts val="0"/>
                        </a:spcAft>
                      </a:pPr>
                      <a:r>
                        <a:rPr lang="en-US" sz="2000" b="0">
                          <a:effectLst/>
                        </a:rPr>
                        <a:t>750</a:t>
                      </a:r>
                      <a:endParaRPr lang="ro-RO" sz="3200" b="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2000" b="0">
                          <a:effectLst/>
                        </a:rPr>
                        <a:t>768</a:t>
                      </a:r>
                      <a:endParaRPr lang="ro-RO" sz="3200" b="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2000" b="0">
                          <a:effectLst/>
                        </a:rPr>
                        <a:t>787</a:t>
                      </a:r>
                      <a:endParaRPr lang="ro-RO" sz="3200" b="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2000" b="0">
                          <a:effectLst/>
                        </a:rPr>
                        <a:t>806</a:t>
                      </a:r>
                      <a:endParaRPr lang="ro-RO" sz="3200" b="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2000" b="0">
                          <a:effectLst/>
                        </a:rPr>
                        <a:t>825</a:t>
                      </a:r>
                      <a:endParaRPr lang="ro-RO" sz="3200" b="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2000" b="0">
                          <a:effectLst/>
                        </a:rPr>
                        <a:t>845</a:t>
                      </a:r>
                      <a:endParaRPr lang="ro-RO" sz="3200" b="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2000" b="0">
                          <a:effectLst/>
                        </a:rPr>
                        <a:t>866</a:t>
                      </a:r>
                      <a:endParaRPr lang="ro-RO" sz="3200" b="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2000" b="0">
                          <a:effectLst/>
                        </a:rPr>
                        <a:t>887</a:t>
                      </a:r>
                      <a:endParaRPr lang="ro-RO" sz="3200" b="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2000" b="0">
                          <a:effectLst/>
                        </a:rPr>
                        <a:t>909</a:t>
                      </a:r>
                      <a:endParaRPr lang="ro-RO" sz="3200" b="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2000" b="0">
                          <a:effectLst/>
                        </a:rPr>
                        <a:t>931</a:t>
                      </a:r>
                      <a:endParaRPr lang="ro-RO" sz="3200" b="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2000" b="0">
                          <a:effectLst/>
                        </a:rPr>
                        <a:t>953</a:t>
                      </a:r>
                      <a:endParaRPr lang="ro-RO" sz="3200" b="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2000" b="0">
                          <a:effectLst/>
                        </a:rPr>
                        <a:t>976</a:t>
                      </a:r>
                      <a:endParaRPr lang="ro-RO" sz="3200" b="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78399611"/>
                  </a:ext>
                </a:extLst>
              </a:tr>
            </a:tbl>
          </a:graphicData>
        </a:graphic>
      </p:graphicFrame>
      <p:graphicFrame>
        <p:nvGraphicFramePr>
          <p:cNvPr id="8" name="Table 7">
            <a:extLst>
              <a:ext uri="{FF2B5EF4-FFF2-40B4-BE49-F238E27FC236}">
                <a16:creationId xmlns:a16="http://schemas.microsoft.com/office/drawing/2014/main" id="{7B39A067-4AD4-4761-ACCB-D8C6BED08FDB}"/>
              </a:ext>
            </a:extLst>
          </p:cNvPr>
          <p:cNvGraphicFramePr>
            <a:graphicFrameLocks noGrp="1"/>
          </p:cNvGraphicFramePr>
          <p:nvPr>
            <p:extLst>
              <p:ext uri="{D42A27DB-BD31-4B8C-83A1-F6EECF244321}">
                <p14:modId xmlns:p14="http://schemas.microsoft.com/office/powerpoint/2010/main" val="3989965044"/>
              </p:ext>
            </p:extLst>
          </p:nvPr>
        </p:nvGraphicFramePr>
        <p:xfrm>
          <a:off x="838200" y="2313834"/>
          <a:ext cx="10284257" cy="853440"/>
        </p:xfrm>
        <a:graphic>
          <a:graphicData uri="http://schemas.openxmlformats.org/drawingml/2006/table">
            <a:tbl>
              <a:tblPr firstRow="1" firstCol="1" lastRow="1" lastCol="1" bandRow="1" bandCol="1">
                <a:tableStyleId>{5C22544A-7EE6-4342-B048-85BDC9FD1C3A}</a:tableStyleId>
              </a:tblPr>
              <a:tblGrid>
                <a:gridCol w="857707">
                  <a:extLst>
                    <a:ext uri="{9D8B030D-6E8A-4147-A177-3AD203B41FA5}">
                      <a16:colId xmlns:a16="http://schemas.microsoft.com/office/drawing/2014/main" val="3889208831"/>
                    </a:ext>
                  </a:extLst>
                </a:gridCol>
                <a:gridCol w="857707">
                  <a:extLst>
                    <a:ext uri="{9D8B030D-6E8A-4147-A177-3AD203B41FA5}">
                      <a16:colId xmlns:a16="http://schemas.microsoft.com/office/drawing/2014/main" val="3622067582"/>
                    </a:ext>
                  </a:extLst>
                </a:gridCol>
                <a:gridCol w="857707">
                  <a:extLst>
                    <a:ext uri="{9D8B030D-6E8A-4147-A177-3AD203B41FA5}">
                      <a16:colId xmlns:a16="http://schemas.microsoft.com/office/drawing/2014/main" val="1384476525"/>
                    </a:ext>
                  </a:extLst>
                </a:gridCol>
                <a:gridCol w="857707">
                  <a:extLst>
                    <a:ext uri="{9D8B030D-6E8A-4147-A177-3AD203B41FA5}">
                      <a16:colId xmlns:a16="http://schemas.microsoft.com/office/drawing/2014/main" val="3363998025"/>
                    </a:ext>
                  </a:extLst>
                </a:gridCol>
                <a:gridCol w="857707">
                  <a:extLst>
                    <a:ext uri="{9D8B030D-6E8A-4147-A177-3AD203B41FA5}">
                      <a16:colId xmlns:a16="http://schemas.microsoft.com/office/drawing/2014/main" val="121892867"/>
                    </a:ext>
                  </a:extLst>
                </a:gridCol>
                <a:gridCol w="857707">
                  <a:extLst>
                    <a:ext uri="{9D8B030D-6E8A-4147-A177-3AD203B41FA5}">
                      <a16:colId xmlns:a16="http://schemas.microsoft.com/office/drawing/2014/main" val="2372665733"/>
                    </a:ext>
                  </a:extLst>
                </a:gridCol>
                <a:gridCol w="857707">
                  <a:extLst>
                    <a:ext uri="{9D8B030D-6E8A-4147-A177-3AD203B41FA5}">
                      <a16:colId xmlns:a16="http://schemas.microsoft.com/office/drawing/2014/main" val="2815366062"/>
                    </a:ext>
                  </a:extLst>
                </a:gridCol>
                <a:gridCol w="857707">
                  <a:extLst>
                    <a:ext uri="{9D8B030D-6E8A-4147-A177-3AD203B41FA5}">
                      <a16:colId xmlns:a16="http://schemas.microsoft.com/office/drawing/2014/main" val="2062807422"/>
                    </a:ext>
                  </a:extLst>
                </a:gridCol>
                <a:gridCol w="857707">
                  <a:extLst>
                    <a:ext uri="{9D8B030D-6E8A-4147-A177-3AD203B41FA5}">
                      <a16:colId xmlns:a16="http://schemas.microsoft.com/office/drawing/2014/main" val="3400834929"/>
                    </a:ext>
                  </a:extLst>
                </a:gridCol>
                <a:gridCol w="857707">
                  <a:extLst>
                    <a:ext uri="{9D8B030D-6E8A-4147-A177-3AD203B41FA5}">
                      <a16:colId xmlns:a16="http://schemas.microsoft.com/office/drawing/2014/main" val="3166559385"/>
                    </a:ext>
                  </a:extLst>
                </a:gridCol>
                <a:gridCol w="857707">
                  <a:extLst>
                    <a:ext uri="{9D8B030D-6E8A-4147-A177-3AD203B41FA5}">
                      <a16:colId xmlns:a16="http://schemas.microsoft.com/office/drawing/2014/main" val="3305067957"/>
                    </a:ext>
                  </a:extLst>
                </a:gridCol>
                <a:gridCol w="849480">
                  <a:extLst>
                    <a:ext uri="{9D8B030D-6E8A-4147-A177-3AD203B41FA5}">
                      <a16:colId xmlns:a16="http://schemas.microsoft.com/office/drawing/2014/main" val="4220049318"/>
                    </a:ext>
                  </a:extLst>
                </a:gridCol>
              </a:tblGrid>
              <a:tr h="0">
                <a:tc>
                  <a:txBody>
                    <a:bodyPr/>
                    <a:lstStyle/>
                    <a:p>
                      <a:pPr algn="ctr">
                        <a:spcAft>
                          <a:spcPts val="0"/>
                        </a:spcAft>
                      </a:pPr>
                      <a:r>
                        <a:rPr lang="en-US" sz="2800" b="0">
                          <a:effectLst/>
                        </a:rPr>
                        <a:t>1.0</a:t>
                      </a:r>
                      <a:endParaRPr lang="ro-RO" sz="2800" b="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en-US" sz="2800" b="0">
                          <a:effectLst/>
                        </a:rPr>
                        <a:t>1.1</a:t>
                      </a:r>
                      <a:endParaRPr lang="ro-RO" sz="2800" b="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en-US" sz="2800" b="0">
                          <a:effectLst/>
                        </a:rPr>
                        <a:t>1.2</a:t>
                      </a:r>
                      <a:endParaRPr lang="ro-RO" sz="2800" b="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en-US" sz="2800" b="0">
                          <a:effectLst/>
                        </a:rPr>
                        <a:t>1.3</a:t>
                      </a:r>
                      <a:endParaRPr lang="ro-RO" sz="2800" b="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en-US" sz="2800" b="0">
                          <a:effectLst/>
                        </a:rPr>
                        <a:t>1.5</a:t>
                      </a:r>
                      <a:endParaRPr lang="ro-RO" sz="2800" b="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en-US" sz="2800" b="0">
                          <a:effectLst/>
                        </a:rPr>
                        <a:t>1.6</a:t>
                      </a:r>
                      <a:endParaRPr lang="ro-RO" sz="2800" b="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en-US" sz="2800" b="0">
                          <a:effectLst/>
                        </a:rPr>
                        <a:t>1.8</a:t>
                      </a:r>
                      <a:endParaRPr lang="ro-RO" sz="2800" b="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en-US" sz="2800" b="0">
                          <a:effectLst/>
                        </a:rPr>
                        <a:t>2.0</a:t>
                      </a:r>
                      <a:endParaRPr lang="ro-RO" sz="2800" b="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en-US" sz="2800" b="0">
                          <a:effectLst/>
                        </a:rPr>
                        <a:t>2.2</a:t>
                      </a:r>
                      <a:endParaRPr lang="ro-RO" sz="2800" b="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en-US" sz="2800" b="0">
                          <a:effectLst/>
                        </a:rPr>
                        <a:t>2.4</a:t>
                      </a:r>
                      <a:endParaRPr lang="ro-RO" sz="2800" b="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en-US" sz="2800" b="0">
                          <a:effectLst/>
                        </a:rPr>
                        <a:t>2.7</a:t>
                      </a:r>
                      <a:endParaRPr lang="ro-RO" sz="2800" b="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en-US" sz="2800" b="0">
                          <a:effectLst/>
                        </a:rPr>
                        <a:t>3.0</a:t>
                      </a:r>
                      <a:endParaRPr lang="ro-RO" sz="2800" b="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4141470622"/>
                  </a:ext>
                </a:extLst>
              </a:tr>
              <a:tr h="0">
                <a:tc>
                  <a:txBody>
                    <a:bodyPr/>
                    <a:lstStyle/>
                    <a:p>
                      <a:pPr algn="ctr">
                        <a:spcAft>
                          <a:spcPts val="0"/>
                        </a:spcAft>
                      </a:pPr>
                      <a:r>
                        <a:rPr lang="en-US" sz="2800" b="0">
                          <a:effectLst/>
                        </a:rPr>
                        <a:t>3.3</a:t>
                      </a:r>
                      <a:endParaRPr lang="ro-RO" sz="2800" b="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en-US" sz="2800" b="0">
                          <a:effectLst/>
                        </a:rPr>
                        <a:t>3.6</a:t>
                      </a:r>
                      <a:endParaRPr lang="ro-RO" sz="2800" b="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en-US" sz="2800" b="0">
                          <a:effectLst/>
                        </a:rPr>
                        <a:t>3.9</a:t>
                      </a:r>
                      <a:endParaRPr lang="ro-RO" sz="2800" b="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en-US" sz="2800" b="0">
                          <a:effectLst/>
                        </a:rPr>
                        <a:t>4.3</a:t>
                      </a:r>
                      <a:endParaRPr lang="ro-RO" sz="2800" b="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en-US" sz="2800" b="0">
                          <a:effectLst/>
                        </a:rPr>
                        <a:t>4.7</a:t>
                      </a:r>
                      <a:endParaRPr lang="ro-RO" sz="2800" b="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en-US" sz="2800" b="0">
                          <a:effectLst/>
                        </a:rPr>
                        <a:t>5.1</a:t>
                      </a:r>
                      <a:endParaRPr lang="ro-RO" sz="2800" b="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en-US" sz="2800" b="0">
                          <a:effectLst/>
                        </a:rPr>
                        <a:t>5.6</a:t>
                      </a:r>
                      <a:endParaRPr lang="ro-RO" sz="2800" b="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en-US" sz="2800" b="0">
                          <a:effectLst/>
                        </a:rPr>
                        <a:t>6.2</a:t>
                      </a:r>
                      <a:endParaRPr lang="ro-RO" sz="2800" b="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en-US" sz="2800" b="0">
                          <a:effectLst/>
                        </a:rPr>
                        <a:t>6.8</a:t>
                      </a:r>
                      <a:endParaRPr lang="ro-RO" sz="2800" b="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en-US" sz="2800" b="0">
                          <a:effectLst/>
                        </a:rPr>
                        <a:t>7.5</a:t>
                      </a:r>
                      <a:endParaRPr lang="ro-RO" sz="2800" b="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en-US" sz="2800" b="0">
                          <a:effectLst/>
                        </a:rPr>
                        <a:t>8.2</a:t>
                      </a:r>
                      <a:endParaRPr lang="ro-RO" sz="2800" b="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en-US" sz="2800" b="0">
                          <a:effectLst/>
                        </a:rPr>
                        <a:t>9.1</a:t>
                      </a:r>
                      <a:endParaRPr lang="ro-RO" sz="2800" b="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2298043903"/>
                  </a:ext>
                </a:extLst>
              </a:tr>
            </a:tbl>
          </a:graphicData>
        </a:graphic>
      </p:graphicFrame>
    </p:spTree>
    <p:extLst>
      <p:ext uri="{BB962C8B-B14F-4D97-AF65-F5344CB8AC3E}">
        <p14:creationId xmlns:p14="http://schemas.microsoft.com/office/powerpoint/2010/main" val="82180168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88E5AD-666B-4DAB-BB0B-8366ABB4AFCB}"/>
              </a:ext>
            </a:extLst>
          </p:cNvPr>
          <p:cNvSpPr>
            <a:spLocks noGrp="1"/>
          </p:cNvSpPr>
          <p:nvPr>
            <p:ph type="title"/>
          </p:nvPr>
        </p:nvSpPr>
        <p:spPr/>
        <p:txBody>
          <a:bodyPr/>
          <a:lstStyle/>
          <a:p>
            <a:r>
              <a:rPr lang="ro-RO"/>
              <a:t>Anexe</a:t>
            </a:r>
            <a:br>
              <a:rPr lang="ro-RO"/>
            </a:br>
            <a:r>
              <a:rPr lang="ro-RO"/>
              <a:t>A2. Numere complexe</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3741F7E5-8624-4824-A724-FE2DC675AE7F}"/>
                  </a:ext>
                </a:extLst>
              </p:cNvPr>
              <p:cNvSpPr>
                <a:spLocks noGrp="1"/>
              </p:cNvSpPr>
              <p:nvPr>
                <p:ph idx="1"/>
              </p:nvPr>
            </p:nvSpPr>
            <p:spPr/>
            <p:txBody>
              <a:bodyPr/>
              <a:lstStyle/>
              <a:p>
                <a:r>
                  <a:rPr lang="en-US"/>
                  <a:t>Fie numărul complex</a:t>
                </a:r>
                <a:r>
                  <a:rPr lang="ro-RO"/>
                  <a:t> </a:t>
                </a:r>
                <a14:m>
                  <m:oMath xmlns:m="http://schemas.openxmlformats.org/officeDocument/2006/math">
                    <m:r>
                      <a:rPr lang="en-US" sz="2400" i="1">
                        <a:latin typeface="Cambria Math" panose="02040503050406030204" pitchFamily="18" charset="0"/>
                      </a:rPr>
                      <m:t>𝐻</m:t>
                    </m:r>
                    <m:r>
                      <a:rPr lang="en-US" sz="2400">
                        <a:latin typeface="Cambria Math" panose="02040503050406030204" pitchFamily="18" charset="0"/>
                      </a:rPr>
                      <m:t>=</m:t>
                    </m:r>
                    <m:f>
                      <m:fPr>
                        <m:type m:val="lin"/>
                        <m:ctrlPr>
                          <a:rPr lang="ro-RO" sz="2400" i="1">
                            <a:latin typeface="Cambria Math" panose="02040503050406030204" pitchFamily="18" charset="0"/>
                          </a:rPr>
                        </m:ctrlPr>
                      </m:fPr>
                      <m:num>
                        <m:d>
                          <m:dPr>
                            <m:begChr m:val="|"/>
                            <m:endChr m:val="|"/>
                            <m:ctrlPr>
                              <a:rPr lang="ro-RO" sz="2400" i="1">
                                <a:latin typeface="Cambria Math" panose="02040503050406030204" pitchFamily="18" charset="0"/>
                              </a:rPr>
                            </m:ctrlPr>
                          </m:dPr>
                          <m:e>
                            <m:r>
                              <a:rPr lang="en-US" sz="2400" i="1">
                                <a:latin typeface="Cambria Math" panose="02040503050406030204" pitchFamily="18" charset="0"/>
                              </a:rPr>
                              <m:t>𝐻</m:t>
                            </m:r>
                          </m:e>
                        </m:d>
                      </m:num>
                      <m:den>
                        <m:r>
                          <a:rPr lang="en-US" sz="2400">
                            <a:latin typeface="Cambria Math" panose="02040503050406030204" pitchFamily="18" charset="0"/>
                          </a:rPr>
                          <m:t>∢</m:t>
                        </m:r>
                        <m:r>
                          <a:rPr lang="en-US" sz="2400" i="1">
                            <a:latin typeface="Cambria Math" panose="02040503050406030204" pitchFamily="18" charset="0"/>
                          </a:rPr>
                          <m:t>𝐻</m:t>
                        </m:r>
                      </m:den>
                    </m:f>
                    <m:r>
                      <a:rPr lang="en-US" sz="2400">
                        <a:latin typeface="Cambria Math" panose="02040503050406030204" pitchFamily="18" charset="0"/>
                      </a:rPr>
                      <m:t>=</m:t>
                    </m:r>
                    <m:sSub>
                      <m:sSubPr>
                        <m:ctrlPr>
                          <a:rPr lang="ro-RO" sz="2400" i="1">
                            <a:latin typeface="Cambria Math" panose="02040503050406030204" pitchFamily="18" charset="0"/>
                          </a:rPr>
                        </m:ctrlPr>
                      </m:sSubPr>
                      <m:e>
                        <m:r>
                          <a:rPr lang="en-US" sz="2400" i="1">
                            <a:latin typeface="Cambria Math" panose="02040503050406030204" pitchFamily="18" charset="0"/>
                          </a:rPr>
                          <m:t>𝐻</m:t>
                        </m:r>
                      </m:e>
                      <m:sub>
                        <m:r>
                          <a:rPr lang="en-US" sz="2400" i="1">
                            <a:latin typeface="Cambria Math" panose="02040503050406030204" pitchFamily="18" charset="0"/>
                          </a:rPr>
                          <m:t>𝑟</m:t>
                        </m:r>
                      </m:sub>
                    </m:sSub>
                    <m:r>
                      <a:rPr lang="en-US" sz="2400">
                        <a:latin typeface="Cambria Math" panose="02040503050406030204" pitchFamily="18" charset="0"/>
                      </a:rPr>
                      <m:t>+</m:t>
                    </m:r>
                    <m:r>
                      <a:rPr lang="en-US" sz="2400" i="1">
                        <a:latin typeface="Cambria Math" panose="02040503050406030204" pitchFamily="18" charset="0"/>
                      </a:rPr>
                      <m:t>𝑗</m:t>
                    </m:r>
                    <m:sSub>
                      <m:sSubPr>
                        <m:ctrlPr>
                          <a:rPr lang="ro-RO" sz="2400" i="1">
                            <a:latin typeface="Cambria Math" panose="02040503050406030204" pitchFamily="18" charset="0"/>
                          </a:rPr>
                        </m:ctrlPr>
                      </m:sSubPr>
                      <m:e>
                        <m:r>
                          <a:rPr lang="en-US" sz="2400" i="1">
                            <a:latin typeface="Cambria Math" panose="02040503050406030204" pitchFamily="18" charset="0"/>
                          </a:rPr>
                          <m:t>𝐻</m:t>
                        </m:r>
                      </m:e>
                      <m:sub>
                        <m:r>
                          <a:rPr lang="en-US" sz="2400" i="1">
                            <a:latin typeface="Cambria Math" panose="02040503050406030204" pitchFamily="18" charset="0"/>
                          </a:rPr>
                          <m:t>𝑖</m:t>
                        </m:r>
                      </m:sub>
                    </m:sSub>
                  </m:oMath>
                </a14:m>
                <a:r>
                  <a:rPr lang="ro-RO"/>
                  <a:t>, </a:t>
                </a:r>
                <a:r>
                  <a:rPr lang="en-US"/>
                  <a:t>unde |</a:t>
                </a:r>
                <a:r>
                  <a:rPr lang="en-US" i="1"/>
                  <a:t>H</a:t>
                </a:r>
                <a:r>
                  <a:rPr lang="en-US"/>
                  <a:t>| este modulul sau amplitudinea lui </a:t>
                </a:r>
                <a:r>
                  <a:rPr lang="en-US" i="1"/>
                  <a:t>H</a:t>
                </a:r>
                <a:r>
                  <a:rPr lang="en-US"/>
                  <a:t>, </a:t>
                </a:r>
                <a14:m>
                  <m:oMath xmlns:m="http://schemas.openxmlformats.org/officeDocument/2006/math">
                    <m:r>
                      <a:rPr lang="en-US" i="1">
                        <a:latin typeface="Cambria Math" panose="02040503050406030204" pitchFamily="18" charset="0"/>
                      </a:rPr>
                      <m:t>∢</m:t>
                    </m:r>
                    <m:r>
                      <a:rPr lang="en-US" i="1">
                        <a:latin typeface="Cambria Math" panose="02040503050406030204" pitchFamily="18" charset="0"/>
                      </a:rPr>
                      <m:t>𝐻</m:t>
                    </m:r>
                  </m:oMath>
                </a14:m>
                <a:r>
                  <a:rPr lang="en-US"/>
                  <a:t> </a:t>
                </a:r>
                <a:r>
                  <a:rPr lang="ro-RO"/>
                  <a:t>este </a:t>
                </a:r>
                <a:r>
                  <a:rPr lang="en-US"/>
                  <a:t>argumentul lui </a:t>
                </a:r>
                <a:r>
                  <a:rPr lang="en-US" i="1"/>
                  <a:t>H</a:t>
                </a:r>
                <a:r>
                  <a:rPr lang="en-US"/>
                  <a:t> sau unghiul de fază, </a:t>
                </a:r>
                <a:r>
                  <a:rPr lang="en-US" i="1"/>
                  <a:t>H</a:t>
                </a:r>
                <a:r>
                  <a:rPr lang="en-US" i="1" baseline="-25000"/>
                  <a:t>r</a:t>
                </a:r>
                <a:r>
                  <a:rPr lang="en-US"/>
                  <a:t> partea reală iar </a:t>
                </a:r>
                <a:r>
                  <a:rPr lang="en-US" i="1"/>
                  <a:t>H</a:t>
                </a:r>
                <a:r>
                  <a:rPr lang="en-US" i="1" baseline="-25000"/>
                  <a:t>i</a:t>
                </a:r>
                <a:r>
                  <a:rPr lang="en-US"/>
                  <a:t> coeficientul părții imaginare</a:t>
                </a:r>
                <a:endParaRPr lang="ro-RO"/>
              </a:p>
            </p:txBody>
          </p:sp>
        </mc:Choice>
        <mc:Fallback xmlns="">
          <p:sp>
            <p:nvSpPr>
              <p:cNvPr id="3" name="Content Placeholder 2">
                <a:extLst>
                  <a:ext uri="{FF2B5EF4-FFF2-40B4-BE49-F238E27FC236}">
                    <a16:creationId xmlns:a16="http://schemas.microsoft.com/office/drawing/2014/main" id="{3741F7E5-8624-4824-A724-FE2DC675AE7F}"/>
                  </a:ext>
                </a:extLst>
              </p:cNvPr>
              <p:cNvSpPr>
                <a:spLocks noGrp="1" noRot="1" noChangeAspect="1" noMove="1" noResize="1" noEditPoints="1" noAdjustHandles="1" noChangeArrowheads="1" noChangeShapeType="1" noTextEdit="1"/>
              </p:cNvSpPr>
              <p:nvPr>
                <p:ph idx="1"/>
              </p:nvPr>
            </p:nvSpPr>
            <p:spPr>
              <a:blipFill>
                <a:blip r:embed="rId2"/>
                <a:stretch>
                  <a:fillRect l="-1043" t="-2241" r="-986"/>
                </a:stretch>
              </a:blipFill>
            </p:spPr>
            <p:txBody>
              <a:bodyPr/>
              <a:lstStyle/>
              <a:p>
                <a:r>
                  <a:rPr lang="ro-RO">
                    <a:noFill/>
                  </a:rPr>
                  <a:t> </a:t>
                </a:r>
              </a:p>
            </p:txBody>
          </p:sp>
        </mc:Fallback>
      </mc:AlternateContent>
      <p:sp>
        <p:nvSpPr>
          <p:cNvPr id="4" name="Date Placeholder 3">
            <a:extLst>
              <a:ext uri="{FF2B5EF4-FFF2-40B4-BE49-F238E27FC236}">
                <a16:creationId xmlns:a16="http://schemas.microsoft.com/office/drawing/2014/main" id="{ED8BA86E-F9BD-4A0B-ADC3-E6A185BD5C67}"/>
              </a:ext>
            </a:extLst>
          </p:cNvPr>
          <p:cNvSpPr>
            <a:spLocks noGrp="1"/>
          </p:cNvSpPr>
          <p:nvPr>
            <p:ph type="dt" sz="half" idx="10"/>
          </p:nvPr>
        </p:nvSpPr>
        <p:spPr/>
        <p:txBody>
          <a:bodyPr/>
          <a:lstStyle/>
          <a:p>
            <a:fld id="{0D7C4F72-F443-44F3-9E4D-901146B3D74F}" type="datetime1">
              <a:rPr lang="ro-RO" smtClean="0"/>
              <a:t>29.04.2020</a:t>
            </a:fld>
            <a:endParaRPr lang="ro-RO"/>
          </a:p>
        </p:txBody>
      </p:sp>
      <p:sp>
        <p:nvSpPr>
          <p:cNvPr id="5" name="Footer Placeholder 4">
            <a:extLst>
              <a:ext uri="{FF2B5EF4-FFF2-40B4-BE49-F238E27FC236}">
                <a16:creationId xmlns:a16="http://schemas.microsoft.com/office/drawing/2014/main" id="{365DC804-24AD-4D54-8FA5-89223047EF3D}"/>
              </a:ext>
            </a:extLst>
          </p:cNvPr>
          <p:cNvSpPr>
            <a:spLocks noGrp="1"/>
          </p:cNvSpPr>
          <p:nvPr>
            <p:ph type="ftr" sz="quarter" idx="11"/>
          </p:nvPr>
        </p:nvSpPr>
        <p:spPr/>
        <p:txBody>
          <a:bodyPr/>
          <a:lstStyle/>
          <a:p>
            <a:r>
              <a:rPr lang="ro-RO"/>
              <a:t>EA - cursul 7 - online</a:t>
            </a:r>
          </a:p>
        </p:txBody>
      </p:sp>
      <p:sp>
        <p:nvSpPr>
          <p:cNvPr id="6" name="Slide Number Placeholder 5">
            <a:extLst>
              <a:ext uri="{FF2B5EF4-FFF2-40B4-BE49-F238E27FC236}">
                <a16:creationId xmlns:a16="http://schemas.microsoft.com/office/drawing/2014/main" id="{812AAD46-4BB3-4864-8896-EB5C23442243}"/>
              </a:ext>
            </a:extLst>
          </p:cNvPr>
          <p:cNvSpPr>
            <a:spLocks noGrp="1"/>
          </p:cNvSpPr>
          <p:nvPr>
            <p:ph type="sldNum" sz="quarter" idx="12"/>
          </p:nvPr>
        </p:nvSpPr>
        <p:spPr/>
        <p:txBody>
          <a:bodyPr/>
          <a:lstStyle/>
          <a:p>
            <a:fld id="{AF5D8DD5-2367-47BF-BE85-0E4DD8564336}" type="slidenum">
              <a:rPr lang="ro-RO" smtClean="0"/>
              <a:t>37</a:t>
            </a:fld>
            <a:endParaRPr lang="ro-RO"/>
          </a:p>
        </p:txBody>
      </p:sp>
      <mc:AlternateContent xmlns:mc="http://schemas.openxmlformats.org/markup-compatibility/2006" xmlns:a14="http://schemas.microsoft.com/office/drawing/2010/main">
        <mc:Choice Requires="a14">
          <p:sp>
            <p:nvSpPr>
              <p:cNvPr id="7" name="Rectangle 6">
                <a:extLst>
                  <a:ext uri="{FF2B5EF4-FFF2-40B4-BE49-F238E27FC236}">
                    <a16:creationId xmlns:a16="http://schemas.microsoft.com/office/drawing/2014/main" id="{9705358E-3637-469B-A3A3-16A6C1C3486C}"/>
                  </a:ext>
                </a:extLst>
              </p:cNvPr>
              <p:cNvSpPr/>
              <p:nvPr/>
            </p:nvSpPr>
            <p:spPr>
              <a:xfrm>
                <a:off x="1091934" y="3345281"/>
                <a:ext cx="1873782" cy="656013"/>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d>
                        <m:dPr>
                          <m:begChr m:val="|"/>
                          <m:endChr m:val="|"/>
                          <m:ctrlPr>
                            <a:rPr lang="ro-RO" i="1">
                              <a:latin typeface="Cambria Math" panose="02040503050406030204" pitchFamily="18" charset="0"/>
                            </a:rPr>
                          </m:ctrlPr>
                        </m:dPr>
                        <m:e>
                          <m:r>
                            <a:rPr lang="ro-RO" i="1">
                              <a:latin typeface="Cambria Math" panose="02040503050406030204" pitchFamily="18" charset="0"/>
                            </a:rPr>
                            <m:t>𝐻</m:t>
                          </m:r>
                        </m:e>
                      </m:d>
                      <m:r>
                        <a:rPr lang="ro-RO" i="0">
                          <a:latin typeface="Cambria Math" panose="02040503050406030204" pitchFamily="18" charset="0"/>
                        </a:rPr>
                        <m:t>=</m:t>
                      </m:r>
                      <m:rad>
                        <m:radPr>
                          <m:degHide m:val="on"/>
                          <m:ctrlPr>
                            <a:rPr lang="ro-RO" i="1">
                              <a:latin typeface="Cambria Math" panose="02040503050406030204" pitchFamily="18" charset="0"/>
                            </a:rPr>
                          </m:ctrlPr>
                        </m:radPr>
                        <m:deg/>
                        <m:e>
                          <m:sSubSup>
                            <m:sSubSupPr>
                              <m:ctrlPr>
                                <a:rPr lang="ro-RO" i="1">
                                  <a:latin typeface="Cambria Math" panose="02040503050406030204" pitchFamily="18" charset="0"/>
                                </a:rPr>
                              </m:ctrlPr>
                            </m:sSubSupPr>
                            <m:e>
                              <m:r>
                                <a:rPr lang="ro-RO" i="1">
                                  <a:latin typeface="Cambria Math" panose="02040503050406030204" pitchFamily="18" charset="0"/>
                                </a:rPr>
                                <m:t>𝐻</m:t>
                              </m:r>
                            </m:e>
                            <m:sub>
                              <m:r>
                                <a:rPr lang="ro-RO" i="1">
                                  <a:latin typeface="Cambria Math" panose="02040503050406030204" pitchFamily="18" charset="0"/>
                                </a:rPr>
                                <m:t>𝑟</m:t>
                              </m:r>
                            </m:sub>
                            <m:sup>
                              <m:r>
                                <a:rPr lang="ro-RO" i="0">
                                  <a:latin typeface="Cambria Math" panose="02040503050406030204" pitchFamily="18" charset="0"/>
                                </a:rPr>
                                <m:t>2</m:t>
                              </m:r>
                            </m:sup>
                          </m:sSubSup>
                          <m:r>
                            <a:rPr lang="ro-RO" i="0">
                              <a:latin typeface="Cambria Math" panose="02040503050406030204" pitchFamily="18" charset="0"/>
                            </a:rPr>
                            <m:t>+</m:t>
                          </m:r>
                          <m:sSubSup>
                            <m:sSubSupPr>
                              <m:ctrlPr>
                                <a:rPr lang="ro-RO" i="1">
                                  <a:latin typeface="Cambria Math" panose="02040503050406030204" pitchFamily="18" charset="0"/>
                                </a:rPr>
                              </m:ctrlPr>
                            </m:sSubSupPr>
                            <m:e>
                              <m:r>
                                <a:rPr lang="ro-RO" i="1">
                                  <a:latin typeface="Cambria Math" panose="02040503050406030204" pitchFamily="18" charset="0"/>
                                </a:rPr>
                                <m:t>𝐻</m:t>
                              </m:r>
                            </m:e>
                            <m:sub>
                              <m:r>
                                <a:rPr lang="ro-RO" i="1">
                                  <a:latin typeface="Cambria Math" panose="02040503050406030204" pitchFamily="18" charset="0"/>
                                </a:rPr>
                                <m:t>𝑖</m:t>
                              </m:r>
                            </m:sub>
                            <m:sup>
                              <m:r>
                                <a:rPr lang="ro-RO" i="0">
                                  <a:latin typeface="Cambria Math" panose="02040503050406030204" pitchFamily="18" charset="0"/>
                                </a:rPr>
                                <m:t>2</m:t>
                              </m:r>
                            </m:sup>
                          </m:sSubSup>
                        </m:e>
                      </m:rad>
                    </m:oMath>
                  </m:oMathPara>
                </a14:m>
                <a:endParaRPr lang="ro-RO"/>
              </a:p>
            </p:txBody>
          </p:sp>
        </mc:Choice>
        <mc:Fallback xmlns="">
          <p:sp>
            <p:nvSpPr>
              <p:cNvPr id="7" name="Rectangle 6">
                <a:extLst>
                  <a:ext uri="{FF2B5EF4-FFF2-40B4-BE49-F238E27FC236}">
                    <a16:creationId xmlns:a16="http://schemas.microsoft.com/office/drawing/2014/main" id="{9705358E-3637-469B-A3A3-16A6C1C3486C}"/>
                  </a:ext>
                </a:extLst>
              </p:cNvPr>
              <p:cNvSpPr>
                <a:spLocks noRot="1" noChangeAspect="1" noMove="1" noResize="1" noEditPoints="1" noAdjustHandles="1" noChangeArrowheads="1" noChangeShapeType="1" noTextEdit="1"/>
              </p:cNvSpPr>
              <p:nvPr/>
            </p:nvSpPr>
            <p:spPr>
              <a:xfrm>
                <a:off x="1091934" y="3345281"/>
                <a:ext cx="1873782" cy="656013"/>
              </a:xfrm>
              <a:prstGeom prst="rect">
                <a:avLst/>
              </a:prstGeom>
              <a:blipFill>
                <a:blip r:embed="rId3"/>
                <a:stretch>
                  <a:fillRect/>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8" name="Rectangle 7">
                <a:extLst>
                  <a:ext uri="{FF2B5EF4-FFF2-40B4-BE49-F238E27FC236}">
                    <a16:creationId xmlns:a16="http://schemas.microsoft.com/office/drawing/2014/main" id="{72EF0214-10DA-4FEF-A4B8-854E56407348}"/>
                  </a:ext>
                </a:extLst>
              </p:cNvPr>
              <p:cNvSpPr/>
              <p:nvPr/>
            </p:nvSpPr>
            <p:spPr>
              <a:xfrm>
                <a:off x="1091934" y="4330184"/>
                <a:ext cx="3638624"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ro-RO">
                          <a:latin typeface="Cambria Math" panose="02040503050406030204" pitchFamily="18" charset="0"/>
                        </a:rPr>
                        <m:t>∢</m:t>
                      </m:r>
                      <m:r>
                        <a:rPr lang="ro-RO" i="1">
                          <a:latin typeface="Cambria Math" panose="02040503050406030204" pitchFamily="18" charset="0"/>
                        </a:rPr>
                        <m:t>𝐻</m:t>
                      </m:r>
                      <m:r>
                        <a:rPr lang="ro-RO" i="0">
                          <a:latin typeface="Cambria Math" panose="02040503050406030204" pitchFamily="18" charset="0"/>
                        </a:rPr>
                        <m:t>=</m:t>
                      </m:r>
                      <m:sSup>
                        <m:sSupPr>
                          <m:ctrlPr>
                            <a:rPr lang="ro-RO" i="1">
                              <a:latin typeface="Cambria Math" panose="02040503050406030204" pitchFamily="18" charset="0"/>
                            </a:rPr>
                          </m:ctrlPr>
                        </m:sSupPr>
                        <m:e>
                          <m:r>
                            <a:rPr lang="ro-RO" i="1">
                              <a:latin typeface="Cambria Math" panose="02040503050406030204" pitchFamily="18" charset="0"/>
                            </a:rPr>
                            <m:t>𝑡𝑎𝑛</m:t>
                          </m:r>
                        </m:e>
                        <m:sup>
                          <m:r>
                            <a:rPr lang="ro-RO" i="0">
                              <a:latin typeface="Cambria Math" panose="02040503050406030204" pitchFamily="18" charset="0"/>
                            </a:rPr>
                            <m:t>−1</m:t>
                          </m:r>
                        </m:sup>
                      </m:sSup>
                      <m:d>
                        <m:dPr>
                          <m:ctrlPr>
                            <a:rPr lang="ro-RO" i="1">
                              <a:latin typeface="Cambria Math" panose="02040503050406030204" pitchFamily="18" charset="0"/>
                            </a:rPr>
                          </m:ctrlPr>
                        </m:dPr>
                        <m:e>
                          <m:f>
                            <m:fPr>
                              <m:type m:val="lin"/>
                              <m:ctrlPr>
                                <a:rPr lang="ro-RO" i="1">
                                  <a:latin typeface="Cambria Math" panose="02040503050406030204" pitchFamily="18" charset="0"/>
                                </a:rPr>
                              </m:ctrlPr>
                            </m:fPr>
                            <m:num>
                              <m:sSub>
                                <m:sSubPr>
                                  <m:ctrlPr>
                                    <a:rPr lang="ro-RO" i="1">
                                      <a:latin typeface="Cambria Math" panose="02040503050406030204" pitchFamily="18" charset="0"/>
                                    </a:rPr>
                                  </m:ctrlPr>
                                </m:sSubPr>
                                <m:e>
                                  <m:r>
                                    <a:rPr lang="ro-RO" i="1">
                                      <a:latin typeface="Cambria Math" panose="02040503050406030204" pitchFamily="18" charset="0"/>
                                    </a:rPr>
                                    <m:t>𝐻</m:t>
                                  </m:r>
                                </m:e>
                                <m:sub>
                                  <m:r>
                                    <a:rPr lang="ro-RO" i="1">
                                      <a:latin typeface="Cambria Math" panose="02040503050406030204" pitchFamily="18" charset="0"/>
                                    </a:rPr>
                                    <m:t>𝑖</m:t>
                                  </m:r>
                                </m:sub>
                              </m:sSub>
                            </m:num>
                            <m:den>
                              <m:sSub>
                                <m:sSubPr>
                                  <m:ctrlPr>
                                    <a:rPr lang="ro-RO" i="1">
                                      <a:latin typeface="Cambria Math" panose="02040503050406030204" pitchFamily="18" charset="0"/>
                                    </a:rPr>
                                  </m:ctrlPr>
                                </m:sSubPr>
                                <m:e>
                                  <m:r>
                                    <a:rPr lang="ro-RO" i="1">
                                      <a:latin typeface="Cambria Math" panose="02040503050406030204" pitchFamily="18" charset="0"/>
                                    </a:rPr>
                                    <m:t>𝐻</m:t>
                                  </m:r>
                                </m:e>
                                <m:sub>
                                  <m:r>
                                    <a:rPr lang="ro-RO" i="1">
                                      <a:latin typeface="Cambria Math" panose="02040503050406030204" pitchFamily="18" charset="0"/>
                                    </a:rPr>
                                    <m:t>𝑟</m:t>
                                  </m:r>
                                </m:sub>
                              </m:sSub>
                            </m:den>
                          </m:f>
                        </m:e>
                      </m:d>
                      <m:r>
                        <a:rPr lang="ro-RO" i="0">
                          <a:latin typeface="Cambria Math" panose="02040503050406030204" pitchFamily="18" charset="0"/>
                        </a:rPr>
                        <m:t>   </m:t>
                      </m:r>
                      <m:r>
                        <a:rPr lang="ro-RO" i="1">
                          <a:latin typeface="Cambria Math" panose="02040503050406030204" pitchFamily="18" charset="0"/>
                        </a:rPr>
                        <m:t>𝑑𝑎𝑐</m:t>
                      </m:r>
                      <m:r>
                        <a:rPr lang="ro-RO" i="0">
                          <a:latin typeface="Cambria Math" panose="02040503050406030204" pitchFamily="18" charset="0"/>
                        </a:rPr>
                        <m:t>ă </m:t>
                      </m:r>
                      <m:sSub>
                        <m:sSubPr>
                          <m:ctrlPr>
                            <a:rPr lang="ro-RO" i="1">
                              <a:latin typeface="Cambria Math" panose="02040503050406030204" pitchFamily="18" charset="0"/>
                            </a:rPr>
                          </m:ctrlPr>
                        </m:sSubPr>
                        <m:e>
                          <m:r>
                            <a:rPr lang="ro-RO" i="1">
                              <a:latin typeface="Cambria Math" panose="02040503050406030204" pitchFamily="18" charset="0"/>
                            </a:rPr>
                            <m:t>𝐻</m:t>
                          </m:r>
                        </m:e>
                        <m:sub>
                          <m:r>
                            <a:rPr lang="ro-RO" i="1">
                              <a:latin typeface="Cambria Math" panose="02040503050406030204" pitchFamily="18" charset="0"/>
                            </a:rPr>
                            <m:t>𝑟</m:t>
                          </m:r>
                        </m:sub>
                      </m:sSub>
                      <m:r>
                        <a:rPr lang="ro-RO" i="0">
                          <a:latin typeface="Cambria Math" panose="02040503050406030204" pitchFamily="18" charset="0"/>
                        </a:rPr>
                        <m:t>&gt;0</m:t>
                      </m:r>
                    </m:oMath>
                  </m:oMathPara>
                </a14:m>
                <a:endParaRPr lang="ro-RO"/>
              </a:p>
            </p:txBody>
          </p:sp>
        </mc:Choice>
        <mc:Fallback xmlns="">
          <p:sp>
            <p:nvSpPr>
              <p:cNvPr id="8" name="Rectangle 7">
                <a:extLst>
                  <a:ext uri="{FF2B5EF4-FFF2-40B4-BE49-F238E27FC236}">
                    <a16:creationId xmlns:a16="http://schemas.microsoft.com/office/drawing/2014/main" id="{72EF0214-10DA-4FEF-A4B8-854E56407348}"/>
                  </a:ext>
                </a:extLst>
              </p:cNvPr>
              <p:cNvSpPr>
                <a:spLocks noRot="1" noChangeAspect="1" noMove="1" noResize="1" noEditPoints="1" noAdjustHandles="1" noChangeArrowheads="1" noChangeShapeType="1" noTextEdit="1"/>
              </p:cNvSpPr>
              <p:nvPr/>
            </p:nvSpPr>
            <p:spPr>
              <a:xfrm>
                <a:off x="1091934" y="4330184"/>
                <a:ext cx="3638624" cy="369332"/>
              </a:xfrm>
              <a:prstGeom prst="rect">
                <a:avLst/>
              </a:prstGeom>
              <a:blipFill>
                <a:blip r:embed="rId4"/>
                <a:stretch>
                  <a:fillRect t="-116393" b="-175410"/>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9" name="Rectangle 8">
                <a:extLst>
                  <a:ext uri="{FF2B5EF4-FFF2-40B4-BE49-F238E27FC236}">
                    <a16:creationId xmlns:a16="http://schemas.microsoft.com/office/drawing/2014/main" id="{C82BDEDC-38A6-4F30-82BC-06F18C9914D1}"/>
                  </a:ext>
                </a:extLst>
              </p:cNvPr>
              <p:cNvSpPr/>
              <p:nvPr/>
            </p:nvSpPr>
            <p:spPr>
              <a:xfrm>
                <a:off x="1091934" y="5068907"/>
                <a:ext cx="4385624"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ro-RO">
                          <a:latin typeface="Cambria Math" panose="02040503050406030204" pitchFamily="18" charset="0"/>
                        </a:rPr>
                        <m:t>∢</m:t>
                      </m:r>
                      <m:r>
                        <a:rPr lang="ro-RO" i="1">
                          <a:latin typeface="Cambria Math" panose="02040503050406030204" pitchFamily="18" charset="0"/>
                        </a:rPr>
                        <m:t>𝐻</m:t>
                      </m:r>
                      <m:r>
                        <a:rPr lang="ro-RO" i="0">
                          <a:latin typeface="Cambria Math" panose="02040503050406030204" pitchFamily="18" charset="0"/>
                        </a:rPr>
                        <m:t>=180°−</m:t>
                      </m:r>
                      <m:sSup>
                        <m:sSupPr>
                          <m:ctrlPr>
                            <a:rPr lang="ro-RO" i="1">
                              <a:latin typeface="Cambria Math" panose="02040503050406030204" pitchFamily="18" charset="0"/>
                            </a:rPr>
                          </m:ctrlPr>
                        </m:sSupPr>
                        <m:e>
                          <m:r>
                            <a:rPr lang="ro-RO" i="1">
                              <a:latin typeface="Cambria Math" panose="02040503050406030204" pitchFamily="18" charset="0"/>
                            </a:rPr>
                            <m:t>𝑡𝑎𝑛</m:t>
                          </m:r>
                        </m:e>
                        <m:sup>
                          <m:r>
                            <a:rPr lang="ro-RO" i="0">
                              <a:latin typeface="Cambria Math" panose="02040503050406030204" pitchFamily="18" charset="0"/>
                            </a:rPr>
                            <m:t>−1</m:t>
                          </m:r>
                        </m:sup>
                      </m:sSup>
                      <m:d>
                        <m:dPr>
                          <m:ctrlPr>
                            <a:rPr lang="ro-RO" i="1">
                              <a:latin typeface="Cambria Math" panose="02040503050406030204" pitchFamily="18" charset="0"/>
                            </a:rPr>
                          </m:ctrlPr>
                        </m:dPr>
                        <m:e>
                          <m:f>
                            <m:fPr>
                              <m:type m:val="lin"/>
                              <m:ctrlPr>
                                <a:rPr lang="ro-RO" i="1">
                                  <a:latin typeface="Cambria Math" panose="02040503050406030204" pitchFamily="18" charset="0"/>
                                </a:rPr>
                              </m:ctrlPr>
                            </m:fPr>
                            <m:num>
                              <m:sSub>
                                <m:sSubPr>
                                  <m:ctrlPr>
                                    <a:rPr lang="ro-RO" i="1">
                                      <a:latin typeface="Cambria Math" panose="02040503050406030204" pitchFamily="18" charset="0"/>
                                    </a:rPr>
                                  </m:ctrlPr>
                                </m:sSubPr>
                                <m:e>
                                  <m:r>
                                    <a:rPr lang="ro-RO" i="1">
                                      <a:latin typeface="Cambria Math" panose="02040503050406030204" pitchFamily="18" charset="0"/>
                                    </a:rPr>
                                    <m:t>𝐻</m:t>
                                  </m:r>
                                </m:e>
                                <m:sub>
                                  <m:r>
                                    <a:rPr lang="ro-RO" i="1">
                                      <a:latin typeface="Cambria Math" panose="02040503050406030204" pitchFamily="18" charset="0"/>
                                    </a:rPr>
                                    <m:t>𝑖</m:t>
                                  </m:r>
                                </m:sub>
                              </m:sSub>
                            </m:num>
                            <m:den>
                              <m:sSub>
                                <m:sSubPr>
                                  <m:ctrlPr>
                                    <a:rPr lang="ro-RO" i="1">
                                      <a:latin typeface="Cambria Math" panose="02040503050406030204" pitchFamily="18" charset="0"/>
                                    </a:rPr>
                                  </m:ctrlPr>
                                </m:sSubPr>
                                <m:e>
                                  <m:r>
                                    <a:rPr lang="ro-RO" i="1">
                                      <a:latin typeface="Cambria Math" panose="02040503050406030204" pitchFamily="18" charset="0"/>
                                    </a:rPr>
                                    <m:t>𝐻</m:t>
                                  </m:r>
                                </m:e>
                                <m:sub>
                                  <m:r>
                                    <a:rPr lang="ro-RO" i="1">
                                      <a:latin typeface="Cambria Math" panose="02040503050406030204" pitchFamily="18" charset="0"/>
                                    </a:rPr>
                                    <m:t>𝑟</m:t>
                                  </m:r>
                                </m:sub>
                              </m:sSub>
                            </m:den>
                          </m:f>
                        </m:e>
                      </m:d>
                      <m:r>
                        <a:rPr lang="ro-RO" i="0">
                          <a:latin typeface="Cambria Math" panose="02040503050406030204" pitchFamily="18" charset="0"/>
                        </a:rPr>
                        <m:t>   </m:t>
                      </m:r>
                      <m:r>
                        <a:rPr lang="ro-RO" i="1">
                          <a:latin typeface="Cambria Math" panose="02040503050406030204" pitchFamily="18" charset="0"/>
                        </a:rPr>
                        <m:t>𝑑𝑎𝑐</m:t>
                      </m:r>
                      <m:r>
                        <a:rPr lang="ro-RO" i="0">
                          <a:latin typeface="Cambria Math" panose="02040503050406030204" pitchFamily="18" charset="0"/>
                        </a:rPr>
                        <m:t>ă </m:t>
                      </m:r>
                      <m:sSub>
                        <m:sSubPr>
                          <m:ctrlPr>
                            <a:rPr lang="ro-RO" i="1">
                              <a:latin typeface="Cambria Math" panose="02040503050406030204" pitchFamily="18" charset="0"/>
                            </a:rPr>
                          </m:ctrlPr>
                        </m:sSubPr>
                        <m:e>
                          <m:r>
                            <a:rPr lang="ro-RO" i="1">
                              <a:latin typeface="Cambria Math" panose="02040503050406030204" pitchFamily="18" charset="0"/>
                            </a:rPr>
                            <m:t>𝐻</m:t>
                          </m:r>
                        </m:e>
                        <m:sub>
                          <m:r>
                            <a:rPr lang="ro-RO" i="1">
                              <a:latin typeface="Cambria Math" panose="02040503050406030204" pitchFamily="18" charset="0"/>
                            </a:rPr>
                            <m:t>𝑟</m:t>
                          </m:r>
                        </m:sub>
                      </m:sSub>
                      <m:r>
                        <a:rPr lang="ro-RO" i="0">
                          <a:latin typeface="Cambria Math" panose="02040503050406030204" pitchFamily="18" charset="0"/>
                        </a:rPr>
                        <m:t>&lt;0</m:t>
                      </m:r>
                    </m:oMath>
                  </m:oMathPara>
                </a14:m>
                <a:endParaRPr lang="ro-RO"/>
              </a:p>
            </p:txBody>
          </p:sp>
        </mc:Choice>
        <mc:Fallback xmlns="">
          <p:sp>
            <p:nvSpPr>
              <p:cNvPr id="9" name="Rectangle 8">
                <a:extLst>
                  <a:ext uri="{FF2B5EF4-FFF2-40B4-BE49-F238E27FC236}">
                    <a16:creationId xmlns:a16="http://schemas.microsoft.com/office/drawing/2014/main" id="{C82BDEDC-38A6-4F30-82BC-06F18C9914D1}"/>
                  </a:ext>
                </a:extLst>
              </p:cNvPr>
              <p:cNvSpPr>
                <a:spLocks noRot="1" noChangeAspect="1" noMove="1" noResize="1" noEditPoints="1" noAdjustHandles="1" noChangeArrowheads="1" noChangeShapeType="1" noTextEdit="1"/>
              </p:cNvSpPr>
              <p:nvPr/>
            </p:nvSpPr>
            <p:spPr>
              <a:xfrm>
                <a:off x="1091934" y="5068907"/>
                <a:ext cx="4385624" cy="369332"/>
              </a:xfrm>
              <a:prstGeom prst="rect">
                <a:avLst/>
              </a:prstGeom>
              <a:blipFill>
                <a:blip r:embed="rId5"/>
                <a:stretch>
                  <a:fillRect t="-118333" b="-180000"/>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0" name="Rectangle 9">
                <a:extLst>
                  <a:ext uri="{FF2B5EF4-FFF2-40B4-BE49-F238E27FC236}">
                    <a16:creationId xmlns:a16="http://schemas.microsoft.com/office/drawing/2014/main" id="{D43E8010-726A-42F2-BC32-965BC4998308}"/>
                  </a:ext>
                </a:extLst>
              </p:cNvPr>
              <p:cNvSpPr/>
              <p:nvPr/>
            </p:nvSpPr>
            <p:spPr>
              <a:xfrm>
                <a:off x="6881378" y="3429000"/>
                <a:ext cx="2696444" cy="404983"/>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d>
                        <m:dPr>
                          <m:begChr m:val="|"/>
                          <m:endChr m:val="|"/>
                          <m:ctrlPr>
                            <a:rPr lang="ro-RO" i="1">
                              <a:latin typeface="Cambria Math" panose="02040503050406030204" pitchFamily="18" charset="0"/>
                            </a:rPr>
                          </m:ctrlPr>
                        </m:dPr>
                        <m:e>
                          <m:d>
                            <m:dPr>
                              <m:begChr m:val="|"/>
                              <m:endChr m:val="|"/>
                              <m:ctrlPr>
                                <a:rPr lang="ro-RO" i="1">
                                  <a:latin typeface="Cambria Math" panose="02040503050406030204" pitchFamily="18" charset="0"/>
                                </a:rPr>
                              </m:ctrlPr>
                            </m:dPr>
                            <m:e>
                              <m:sSub>
                                <m:sSubPr>
                                  <m:ctrlPr>
                                    <a:rPr lang="ro-RO" i="1">
                                      <a:latin typeface="Cambria Math" panose="02040503050406030204" pitchFamily="18" charset="0"/>
                                    </a:rPr>
                                  </m:ctrlPr>
                                </m:sSubPr>
                                <m:e>
                                  <m:r>
                                    <a:rPr lang="ro-RO" i="1">
                                      <a:latin typeface="Cambria Math" panose="02040503050406030204" pitchFamily="18" charset="0"/>
                                    </a:rPr>
                                    <m:t>𝐻</m:t>
                                  </m:r>
                                </m:e>
                                <m:sub>
                                  <m:r>
                                    <a:rPr lang="ro-RO" i="0">
                                      <a:latin typeface="Cambria Math" panose="02040503050406030204" pitchFamily="18" charset="0"/>
                                    </a:rPr>
                                    <m:t>1</m:t>
                                  </m:r>
                                </m:sub>
                              </m:sSub>
                              <m:r>
                                <a:rPr lang="ro-RO" i="0">
                                  <a:latin typeface="Cambria Math" panose="02040503050406030204" pitchFamily="18" charset="0"/>
                                </a:rPr>
                                <m:t>×</m:t>
                              </m:r>
                              <m:sSub>
                                <m:sSubPr>
                                  <m:ctrlPr>
                                    <a:rPr lang="ro-RO" i="1">
                                      <a:latin typeface="Cambria Math" panose="02040503050406030204" pitchFamily="18" charset="0"/>
                                    </a:rPr>
                                  </m:ctrlPr>
                                </m:sSubPr>
                                <m:e>
                                  <m:r>
                                    <a:rPr lang="ro-RO" i="1">
                                      <a:latin typeface="Cambria Math" panose="02040503050406030204" pitchFamily="18" charset="0"/>
                                    </a:rPr>
                                    <m:t>𝐻</m:t>
                                  </m:r>
                                </m:e>
                                <m:sub>
                                  <m:r>
                                    <a:rPr lang="ro-RO" i="0">
                                      <a:latin typeface="Cambria Math" panose="02040503050406030204" pitchFamily="18" charset="0"/>
                                    </a:rPr>
                                    <m:t>2</m:t>
                                  </m:r>
                                </m:sub>
                              </m:sSub>
                            </m:e>
                          </m:d>
                        </m:e>
                      </m:d>
                      <m:r>
                        <a:rPr lang="ro-RO" i="0">
                          <a:latin typeface="Cambria Math" panose="02040503050406030204" pitchFamily="18" charset="0"/>
                        </a:rPr>
                        <m:t>=</m:t>
                      </m:r>
                      <m:d>
                        <m:dPr>
                          <m:begChr m:val="|"/>
                          <m:endChr m:val="|"/>
                          <m:ctrlPr>
                            <a:rPr lang="ro-RO" i="1">
                              <a:latin typeface="Cambria Math" panose="02040503050406030204" pitchFamily="18" charset="0"/>
                            </a:rPr>
                          </m:ctrlPr>
                        </m:dPr>
                        <m:e>
                          <m:sSub>
                            <m:sSubPr>
                              <m:ctrlPr>
                                <a:rPr lang="ro-RO" i="1">
                                  <a:latin typeface="Cambria Math" panose="02040503050406030204" pitchFamily="18" charset="0"/>
                                </a:rPr>
                              </m:ctrlPr>
                            </m:sSubPr>
                            <m:e>
                              <m:r>
                                <a:rPr lang="ro-RO" i="1">
                                  <a:latin typeface="Cambria Math" panose="02040503050406030204" pitchFamily="18" charset="0"/>
                                </a:rPr>
                                <m:t>𝐻</m:t>
                              </m:r>
                            </m:e>
                            <m:sub>
                              <m:r>
                                <a:rPr lang="ro-RO" i="0">
                                  <a:latin typeface="Cambria Math" panose="02040503050406030204" pitchFamily="18" charset="0"/>
                                </a:rPr>
                                <m:t>1</m:t>
                              </m:r>
                            </m:sub>
                          </m:sSub>
                        </m:e>
                      </m:d>
                      <m:r>
                        <a:rPr lang="ro-RO" i="0">
                          <a:latin typeface="Cambria Math" panose="02040503050406030204" pitchFamily="18" charset="0"/>
                        </a:rPr>
                        <m:t>×</m:t>
                      </m:r>
                      <m:d>
                        <m:dPr>
                          <m:begChr m:val="|"/>
                          <m:endChr m:val="|"/>
                          <m:ctrlPr>
                            <a:rPr lang="ro-RO" i="1">
                              <a:latin typeface="Cambria Math" panose="02040503050406030204" pitchFamily="18" charset="0"/>
                            </a:rPr>
                          </m:ctrlPr>
                        </m:dPr>
                        <m:e>
                          <m:sSub>
                            <m:sSubPr>
                              <m:ctrlPr>
                                <a:rPr lang="ro-RO" i="1">
                                  <a:latin typeface="Cambria Math" panose="02040503050406030204" pitchFamily="18" charset="0"/>
                                </a:rPr>
                              </m:ctrlPr>
                            </m:sSubPr>
                            <m:e>
                              <m:r>
                                <a:rPr lang="ro-RO" i="1">
                                  <a:latin typeface="Cambria Math" panose="02040503050406030204" pitchFamily="18" charset="0"/>
                                </a:rPr>
                                <m:t>𝐻</m:t>
                              </m:r>
                            </m:e>
                            <m:sub>
                              <m:r>
                                <a:rPr lang="ro-RO" i="0">
                                  <a:latin typeface="Cambria Math" panose="02040503050406030204" pitchFamily="18" charset="0"/>
                                </a:rPr>
                                <m:t>2</m:t>
                              </m:r>
                            </m:sub>
                          </m:sSub>
                        </m:e>
                      </m:d>
                    </m:oMath>
                  </m:oMathPara>
                </a14:m>
                <a:endParaRPr lang="ro-RO"/>
              </a:p>
            </p:txBody>
          </p:sp>
        </mc:Choice>
        <mc:Fallback xmlns="">
          <p:sp>
            <p:nvSpPr>
              <p:cNvPr id="10" name="Rectangle 9">
                <a:extLst>
                  <a:ext uri="{FF2B5EF4-FFF2-40B4-BE49-F238E27FC236}">
                    <a16:creationId xmlns:a16="http://schemas.microsoft.com/office/drawing/2014/main" id="{D43E8010-726A-42F2-BC32-965BC4998308}"/>
                  </a:ext>
                </a:extLst>
              </p:cNvPr>
              <p:cNvSpPr>
                <a:spLocks noRot="1" noChangeAspect="1" noMove="1" noResize="1" noEditPoints="1" noAdjustHandles="1" noChangeArrowheads="1" noChangeShapeType="1" noTextEdit="1"/>
              </p:cNvSpPr>
              <p:nvPr/>
            </p:nvSpPr>
            <p:spPr>
              <a:xfrm>
                <a:off x="6881378" y="3429000"/>
                <a:ext cx="2696444" cy="404983"/>
              </a:xfrm>
              <a:prstGeom prst="rect">
                <a:avLst/>
              </a:prstGeom>
              <a:blipFill>
                <a:blip r:embed="rId6"/>
                <a:stretch>
                  <a:fillRect/>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1" name="Rectangle 10">
                <a:extLst>
                  <a:ext uri="{FF2B5EF4-FFF2-40B4-BE49-F238E27FC236}">
                    <a16:creationId xmlns:a16="http://schemas.microsoft.com/office/drawing/2014/main" id="{6F8DFC84-ADCC-4BA6-BE74-5CA540CC2FEC}"/>
                  </a:ext>
                </a:extLst>
              </p:cNvPr>
              <p:cNvSpPr/>
              <p:nvPr/>
            </p:nvSpPr>
            <p:spPr>
              <a:xfrm>
                <a:off x="6881378" y="4034008"/>
                <a:ext cx="2783070"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ro-RO">
                          <a:latin typeface="Cambria Math" panose="02040503050406030204" pitchFamily="18" charset="0"/>
                        </a:rPr>
                        <m:t>∢</m:t>
                      </m:r>
                      <m:d>
                        <m:dPr>
                          <m:ctrlPr>
                            <a:rPr lang="ro-RO" i="1">
                              <a:latin typeface="Cambria Math" panose="02040503050406030204" pitchFamily="18" charset="0"/>
                            </a:rPr>
                          </m:ctrlPr>
                        </m:dPr>
                        <m:e>
                          <m:sSub>
                            <m:sSubPr>
                              <m:ctrlPr>
                                <a:rPr lang="ro-RO" i="1">
                                  <a:latin typeface="Cambria Math" panose="02040503050406030204" pitchFamily="18" charset="0"/>
                                </a:rPr>
                              </m:ctrlPr>
                            </m:sSubPr>
                            <m:e>
                              <m:r>
                                <a:rPr lang="ro-RO" i="1">
                                  <a:latin typeface="Cambria Math" panose="02040503050406030204" pitchFamily="18" charset="0"/>
                                </a:rPr>
                                <m:t>𝐻</m:t>
                              </m:r>
                            </m:e>
                            <m:sub>
                              <m:r>
                                <a:rPr lang="ro-RO" i="0">
                                  <a:latin typeface="Cambria Math" panose="02040503050406030204" pitchFamily="18" charset="0"/>
                                </a:rPr>
                                <m:t>1</m:t>
                              </m:r>
                            </m:sub>
                          </m:sSub>
                          <m:r>
                            <a:rPr lang="ro-RO" i="0">
                              <a:latin typeface="Cambria Math" panose="02040503050406030204" pitchFamily="18" charset="0"/>
                            </a:rPr>
                            <m:t>×</m:t>
                          </m:r>
                          <m:sSub>
                            <m:sSubPr>
                              <m:ctrlPr>
                                <a:rPr lang="ro-RO" i="1">
                                  <a:latin typeface="Cambria Math" panose="02040503050406030204" pitchFamily="18" charset="0"/>
                                </a:rPr>
                              </m:ctrlPr>
                            </m:sSubPr>
                            <m:e>
                              <m:r>
                                <a:rPr lang="ro-RO" i="1">
                                  <a:latin typeface="Cambria Math" panose="02040503050406030204" pitchFamily="18" charset="0"/>
                                </a:rPr>
                                <m:t>𝐻</m:t>
                              </m:r>
                            </m:e>
                            <m:sub>
                              <m:r>
                                <a:rPr lang="ro-RO" i="0">
                                  <a:latin typeface="Cambria Math" panose="02040503050406030204" pitchFamily="18" charset="0"/>
                                </a:rPr>
                                <m:t>2</m:t>
                              </m:r>
                            </m:sub>
                          </m:sSub>
                        </m:e>
                      </m:d>
                      <m:r>
                        <a:rPr lang="ro-RO" i="0">
                          <a:latin typeface="Cambria Math" panose="02040503050406030204" pitchFamily="18" charset="0"/>
                        </a:rPr>
                        <m:t>=∢</m:t>
                      </m:r>
                      <m:sSub>
                        <m:sSubPr>
                          <m:ctrlPr>
                            <a:rPr lang="ro-RO" i="1">
                              <a:latin typeface="Cambria Math" panose="02040503050406030204" pitchFamily="18" charset="0"/>
                            </a:rPr>
                          </m:ctrlPr>
                        </m:sSubPr>
                        <m:e>
                          <m:r>
                            <a:rPr lang="ro-RO" i="1">
                              <a:latin typeface="Cambria Math" panose="02040503050406030204" pitchFamily="18" charset="0"/>
                            </a:rPr>
                            <m:t>𝐻</m:t>
                          </m:r>
                        </m:e>
                        <m:sub>
                          <m:r>
                            <a:rPr lang="ro-RO" i="0">
                              <a:latin typeface="Cambria Math" panose="02040503050406030204" pitchFamily="18" charset="0"/>
                            </a:rPr>
                            <m:t>1</m:t>
                          </m:r>
                        </m:sub>
                      </m:sSub>
                      <m:r>
                        <a:rPr lang="ro-RO" i="0">
                          <a:latin typeface="Cambria Math" panose="02040503050406030204" pitchFamily="18" charset="0"/>
                        </a:rPr>
                        <m:t>+∢</m:t>
                      </m:r>
                      <m:sSub>
                        <m:sSubPr>
                          <m:ctrlPr>
                            <a:rPr lang="ro-RO" i="1">
                              <a:latin typeface="Cambria Math" panose="02040503050406030204" pitchFamily="18" charset="0"/>
                            </a:rPr>
                          </m:ctrlPr>
                        </m:sSubPr>
                        <m:e>
                          <m:r>
                            <a:rPr lang="ro-RO" i="1">
                              <a:latin typeface="Cambria Math" panose="02040503050406030204" pitchFamily="18" charset="0"/>
                            </a:rPr>
                            <m:t>𝐻</m:t>
                          </m:r>
                        </m:e>
                        <m:sub>
                          <m:r>
                            <a:rPr lang="ro-RO" i="0">
                              <a:latin typeface="Cambria Math" panose="02040503050406030204" pitchFamily="18" charset="0"/>
                            </a:rPr>
                            <m:t>2</m:t>
                          </m:r>
                        </m:sub>
                      </m:sSub>
                    </m:oMath>
                  </m:oMathPara>
                </a14:m>
                <a:endParaRPr lang="ro-RO"/>
              </a:p>
            </p:txBody>
          </p:sp>
        </mc:Choice>
        <mc:Fallback xmlns="">
          <p:sp>
            <p:nvSpPr>
              <p:cNvPr id="11" name="Rectangle 10">
                <a:extLst>
                  <a:ext uri="{FF2B5EF4-FFF2-40B4-BE49-F238E27FC236}">
                    <a16:creationId xmlns:a16="http://schemas.microsoft.com/office/drawing/2014/main" id="{6F8DFC84-ADCC-4BA6-BE74-5CA540CC2FEC}"/>
                  </a:ext>
                </a:extLst>
              </p:cNvPr>
              <p:cNvSpPr>
                <a:spLocks noRot="1" noChangeAspect="1" noMove="1" noResize="1" noEditPoints="1" noAdjustHandles="1" noChangeArrowheads="1" noChangeShapeType="1" noTextEdit="1"/>
              </p:cNvSpPr>
              <p:nvPr/>
            </p:nvSpPr>
            <p:spPr>
              <a:xfrm>
                <a:off x="6881378" y="4034008"/>
                <a:ext cx="2783070" cy="369332"/>
              </a:xfrm>
              <a:prstGeom prst="rect">
                <a:avLst/>
              </a:prstGeom>
              <a:blipFill>
                <a:blip r:embed="rId7"/>
                <a:stretch>
                  <a:fillRect/>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2" name="Rectangle 11">
                <a:extLst>
                  <a:ext uri="{FF2B5EF4-FFF2-40B4-BE49-F238E27FC236}">
                    <a16:creationId xmlns:a16="http://schemas.microsoft.com/office/drawing/2014/main" id="{9AEF0ACD-67C2-4ABA-A56E-AF4F4A3D972B}"/>
                  </a:ext>
                </a:extLst>
              </p:cNvPr>
              <p:cNvSpPr/>
              <p:nvPr/>
            </p:nvSpPr>
            <p:spPr>
              <a:xfrm>
                <a:off x="6881378" y="4603365"/>
                <a:ext cx="2416624" cy="404983"/>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d>
                        <m:dPr>
                          <m:begChr m:val="|"/>
                          <m:endChr m:val="|"/>
                          <m:ctrlPr>
                            <a:rPr lang="ro-RO" i="1">
                              <a:latin typeface="Cambria Math" panose="02040503050406030204" pitchFamily="18" charset="0"/>
                            </a:rPr>
                          </m:ctrlPr>
                        </m:dPr>
                        <m:e>
                          <m:d>
                            <m:dPr>
                              <m:begChr m:val="|"/>
                              <m:endChr m:val="|"/>
                              <m:ctrlPr>
                                <a:rPr lang="ro-RO" i="1">
                                  <a:latin typeface="Cambria Math" panose="02040503050406030204" pitchFamily="18" charset="0"/>
                                </a:rPr>
                              </m:ctrlPr>
                            </m:dPr>
                            <m:e>
                              <m:f>
                                <m:fPr>
                                  <m:type m:val="lin"/>
                                  <m:ctrlPr>
                                    <a:rPr lang="ro-RO" i="1">
                                      <a:latin typeface="Cambria Math" panose="02040503050406030204" pitchFamily="18" charset="0"/>
                                    </a:rPr>
                                  </m:ctrlPr>
                                </m:fPr>
                                <m:num>
                                  <m:sSub>
                                    <m:sSubPr>
                                      <m:ctrlPr>
                                        <a:rPr lang="ro-RO" i="1">
                                          <a:latin typeface="Cambria Math" panose="02040503050406030204" pitchFamily="18" charset="0"/>
                                        </a:rPr>
                                      </m:ctrlPr>
                                    </m:sSubPr>
                                    <m:e>
                                      <m:r>
                                        <a:rPr lang="ro-RO" i="1">
                                          <a:latin typeface="Cambria Math" panose="02040503050406030204" pitchFamily="18" charset="0"/>
                                        </a:rPr>
                                        <m:t>𝐻</m:t>
                                      </m:r>
                                    </m:e>
                                    <m:sub>
                                      <m:r>
                                        <a:rPr lang="ro-RO" i="0">
                                          <a:latin typeface="Cambria Math" panose="02040503050406030204" pitchFamily="18" charset="0"/>
                                        </a:rPr>
                                        <m:t>1</m:t>
                                      </m:r>
                                    </m:sub>
                                  </m:sSub>
                                </m:num>
                                <m:den>
                                  <m:sSub>
                                    <m:sSubPr>
                                      <m:ctrlPr>
                                        <a:rPr lang="ro-RO" i="1">
                                          <a:latin typeface="Cambria Math" panose="02040503050406030204" pitchFamily="18" charset="0"/>
                                        </a:rPr>
                                      </m:ctrlPr>
                                    </m:sSubPr>
                                    <m:e>
                                      <m:r>
                                        <a:rPr lang="ro-RO" i="1">
                                          <a:latin typeface="Cambria Math" panose="02040503050406030204" pitchFamily="18" charset="0"/>
                                        </a:rPr>
                                        <m:t>𝐻</m:t>
                                      </m:r>
                                    </m:e>
                                    <m:sub>
                                      <m:r>
                                        <a:rPr lang="ro-RO" i="0">
                                          <a:latin typeface="Cambria Math" panose="02040503050406030204" pitchFamily="18" charset="0"/>
                                        </a:rPr>
                                        <m:t>2</m:t>
                                      </m:r>
                                    </m:sub>
                                  </m:sSub>
                                </m:den>
                              </m:f>
                            </m:e>
                          </m:d>
                        </m:e>
                      </m:d>
                      <m:r>
                        <a:rPr lang="ro-RO" i="0">
                          <a:latin typeface="Cambria Math" panose="02040503050406030204" pitchFamily="18" charset="0"/>
                        </a:rPr>
                        <m:t>=</m:t>
                      </m:r>
                      <m:f>
                        <m:fPr>
                          <m:type m:val="lin"/>
                          <m:ctrlPr>
                            <a:rPr lang="ro-RO" i="1">
                              <a:latin typeface="Cambria Math" panose="02040503050406030204" pitchFamily="18" charset="0"/>
                            </a:rPr>
                          </m:ctrlPr>
                        </m:fPr>
                        <m:num>
                          <m:d>
                            <m:dPr>
                              <m:begChr m:val="|"/>
                              <m:endChr m:val="|"/>
                              <m:ctrlPr>
                                <a:rPr lang="ro-RO" i="1">
                                  <a:latin typeface="Cambria Math" panose="02040503050406030204" pitchFamily="18" charset="0"/>
                                </a:rPr>
                              </m:ctrlPr>
                            </m:dPr>
                            <m:e>
                              <m:sSub>
                                <m:sSubPr>
                                  <m:ctrlPr>
                                    <a:rPr lang="ro-RO" i="1">
                                      <a:latin typeface="Cambria Math" panose="02040503050406030204" pitchFamily="18" charset="0"/>
                                    </a:rPr>
                                  </m:ctrlPr>
                                </m:sSubPr>
                                <m:e>
                                  <m:r>
                                    <a:rPr lang="ro-RO" i="1">
                                      <a:latin typeface="Cambria Math" panose="02040503050406030204" pitchFamily="18" charset="0"/>
                                    </a:rPr>
                                    <m:t>𝐻</m:t>
                                  </m:r>
                                </m:e>
                                <m:sub>
                                  <m:r>
                                    <a:rPr lang="ro-RO" i="0">
                                      <a:latin typeface="Cambria Math" panose="02040503050406030204" pitchFamily="18" charset="0"/>
                                    </a:rPr>
                                    <m:t>1</m:t>
                                  </m:r>
                                </m:sub>
                              </m:sSub>
                            </m:e>
                          </m:d>
                        </m:num>
                        <m:den>
                          <m:d>
                            <m:dPr>
                              <m:begChr m:val="|"/>
                              <m:endChr m:val="|"/>
                              <m:ctrlPr>
                                <a:rPr lang="ro-RO" i="1">
                                  <a:latin typeface="Cambria Math" panose="02040503050406030204" pitchFamily="18" charset="0"/>
                                </a:rPr>
                              </m:ctrlPr>
                            </m:dPr>
                            <m:e>
                              <m:sSub>
                                <m:sSubPr>
                                  <m:ctrlPr>
                                    <a:rPr lang="ro-RO" i="1">
                                      <a:latin typeface="Cambria Math" panose="02040503050406030204" pitchFamily="18" charset="0"/>
                                    </a:rPr>
                                  </m:ctrlPr>
                                </m:sSubPr>
                                <m:e>
                                  <m:r>
                                    <a:rPr lang="ro-RO" i="1">
                                      <a:latin typeface="Cambria Math" panose="02040503050406030204" pitchFamily="18" charset="0"/>
                                    </a:rPr>
                                    <m:t>𝐻</m:t>
                                  </m:r>
                                </m:e>
                                <m:sub>
                                  <m:r>
                                    <a:rPr lang="ro-RO" i="0">
                                      <a:latin typeface="Cambria Math" panose="02040503050406030204" pitchFamily="18" charset="0"/>
                                    </a:rPr>
                                    <m:t>2</m:t>
                                  </m:r>
                                </m:sub>
                              </m:sSub>
                            </m:e>
                          </m:d>
                        </m:den>
                      </m:f>
                    </m:oMath>
                  </m:oMathPara>
                </a14:m>
                <a:endParaRPr lang="ro-RO"/>
              </a:p>
            </p:txBody>
          </p:sp>
        </mc:Choice>
        <mc:Fallback xmlns="">
          <p:sp>
            <p:nvSpPr>
              <p:cNvPr id="12" name="Rectangle 11">
                <a:extLst>
                  <a:ext uri="{FF2B5EF4-FFF2-40B4-BE49-F238E27FC236}">
                    <a16:creationId xmlns:a16="http://schemas.microsoft.com/office/drawing/2014/main" id="{9AEF0ACD-67C2-4ABA-A56E-AF4F4A3D972B}"/>
                  </a:ext>
                </a:extLst>
              </p:cNvPr>
              <p:cNvSpPr>
                <a:spLocks noRot="1" noChangeAspect="1" noMove="1" noResize="1" noEditPoints="1" noAdjustHandles="1" noChangeArrowheads="1" noChangeShapeType="1" noTextEdit="1"/>
              </p:cNvSpPr>
              <p:nvPr/>
            </p:nvSpPr>
            <p:spPr>
              <a:xfrm>
                <a:off x="6881378" y="4603365"/>
                <a:ext cx="2416624" cy="404983"/>
              </a:xfrm>
              <a:prstGeom prst="rect">
                <a:avLst/>
              </a:prstGeom>
              <a:blipFill>
                <a:blip r:embed="rId8"/>
                <a:stretch>
                  <a:fillRect t="-100000" r="-8081" b="-156716"/>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3" name="Rectangle 12">
                <a:extLst>
                  <a:ext uri="{FF2B5EF4-FFF2-40B4-BE49-F238E27FC236}">
                    <a16:creationId xmlns:a16="http://schemas.microsoft.com/office/drawing/2014/main" id="{0FA980B9-A687-472B-89D3-FF886DBB2193}"/>
                  </a:ext>
                </a:extLst>
              </p:cNvPr>
              <p:cNvSpPr/>
              <p:nvPr/>
            </p:nvSpPr>
            <p:spPr>
              <a:xfrm>
                <a:off x="6881378" y="5208373"/>
                <a:ext cx="2643159"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ro-RO">
                          <a:latin typeface="Cambria Math" panose="02040503050406030204" pitchFamily="18" charset="0"/>
                        </a:rPr>
                        <m:t>∢</m:t>
                      </m:r>
                      <m:d>
                        <m:dPr>
                          <m:ctrlPr>
                            <a:rPr lang="ro-RO" i="1">
                              <a:latin typeface="Cambria Math" panose="02040503050406030204" pitchFamily="18" charset="0"/>
                            </a:rPr>
                          </m:ctrlPr>
                        </m:dPr>
                        <m:e>
                          <m:f>
                            <m:fPr>
                              <m:type m:val="lin"/>
                              <m:ctrlPr>
                                <a:rPr lang="ro-RO" i="1">
                                  <a:latin typeface="Cambria Math" panose="02040503050406030204" pitchFamily="18" charset="0"/>
                                </a:rPr>
                              </m:ctrlPr>
                            </m:fPr>
                            <m:num>
                              <m:sSub>
                                <m:sSubPr>
                                  <m:ctrlPr>
                                    <a:rPr lang="ro-RO" i="1">
                                      <a:latin typeface="Cambria Math" panose="02040503050406030204" pitchFamily="18" charset="0"/>
                                    </a:rPr>
                                  </m:ctrlPr>
                                </m:sSubPr>
                                <m:e>
                                  <m:r>
                                    <a:rPr lang="ro-RO" i="1">
                                      <a:latin typeface="Cambria Math" panose="02040503050406030204" pitchFamily="18" charset="0"/>
                                    </a:rPr>
                                    <m:t>𝐻</m:t>
                                  </m:r>
                                </m:e>
                                <m:sub>
                                  <m:r>
                                    <a:rPr lang="ro-RO" i="0">
                                      <a:latin typeface="Cambria Math" panose="02040503050406030204" pitchFamily="18" charset="0"/>
                                    </a:rPr>
                                    <m:t>1</m:t>
                                  </m:r>
                                </m:sub>
                              </m:sSub>
                            </m:num>
                            <m:den>
                              <m:sSub>
                                <m:sSubPr>
                                  <m:ctrlPr>
                                    <a:rPr lang="ro-RO" i="1">
                                      <a:latin typeface="Cambria Math" panose="02040503050406030204" pitchFamily="18" charset="0"/>
                                    </a:rPr>
                                  </m:ctrlPr>
                                </m:sSubPr>
                                <m:e>
                                  <m:r>
                                    <a:rPr lang="ro-RO" i="1">
                                      <a:latin typeface="Cambria Math" panose="02040503050406030204" pitchFamily="18" charset="0"/>
                                    </a:rPr>
                                    <m:t>𝐻</m:t>
                                  </m:r>
                                </m:e>
                                <m:sub>
                                  <m:r>
                                    <a:rPr lang="ro-RO" i="0">
                                      <a:latin typeface="Cambria Math" panose="02040503050406030204" pitchFamily="18" charset="0"/>
                                    </a:rPr>
                                    <m:t>2</m:t>
                                  </m:r>
                                </m:sub>
                              </m:sSub>
                            </m:den>
                          </m:f>
                        </m:e>
                      </m:d>
                      <m:r>
                        <a:rPr lang="ro-RO" i="0">
                          <a:latin typeface="Cambria Math" panose="02040503050406030204" pitchFamily="18" charset="0"/>
                        </a:rPr>
                        <m:t>=∢</m:t>
                      </m:r>
                      <m:sSub>
                        <m:sSubPr>
                          <m:ctrlPr>
                            <a:rPr lang="ro-RO" i="1">
                              <a:latin typeface="Cambria Math" panose="02040503050406030204" pitchFamily="18" charset="0"/>
                            </a:rPr>
                          </m:ctrlPr>
                        </m:sSubPr>
                        <m:e>
                          <m:r>
                            <a:rPr lang="ro-RO" i="1">
                              <a:latin typeface="Cambria Math" panose="02040503050406030204" pitchFamily="18" charset="0"/>
                            </a:rPr>
                            <m:t>𝐻</m:t>
                          </m:r>
                        </m:e>
                        <m:sub>
                          <m:r>
                            <a:rPr lang="ro-RO" i="0">
                              <a:latin typeface="Cambria Math" panose="02040503050406030204" pitchFamily="18" charset="0"/>
                            </a:rPr>
                            <m:t>1</m:t>
                          </m:r>
                        </m:sub>
                      </m:sSub>
                      <m:r>
                        <a:rPr lang="ro-RO" i="0">
                          <a:latin typeface="Cambria Math" panose="02040503050406030204" pitchFamily="18" charset="0"/>
                        </a:rPr>
                        <m:t>−∢</m:t>
                      </m:r>
                      <m:sSub>
                        <m:sSubPr>
                          <m:ctrlPr>
                            <a:rPr lang="ro-RO" i="1">
                              <a:latin typeface="Cambria Math" panose="02040503050406030204" pitchFamily="18" charset="0"/>
                            </a:rPr>
                          </m:ctrlPr>
                        </m:sSubPr>
                        <m:e>
                          <m:r>
                            <a:rPr lang="ro-RO" i="1">
                              <a:latin typeface="Cambria Math" panose="02040503050406030204" pitchFamily="18" charset="0"/>
                            </a:rPr>
                            <m:t>𝐻</m:t>
                          </m:r>
                        </m:e>
                        <m:sub>
                          <m:r>
                            <a:rPr lang="ro-RO" i="0">
                              <a:latin typeface="Cambria Math" panose="02040503050406030204" pitchFamily="18" charset="0"/>
                            </a:rPr>
                            <m:t>2</m:t>
                          </m:r>
                        </m:sub>
                      </m:sSub>
                    </m:oMath>
                  </m:oMathPara>
                </a14:m>
                <a:endParaRPr lang="ro-RO"/>
              </a:p>
            </p:txBody>
          </p:sp>
        </mc:Choice>
        <mc:Fallback xmlns="">
          <p:sp>
            <p:nvSpPr>
              <p:cNvPr id="13" name="Rectangle 12">
                <a:extLst>
                  <a:ext uri="{FF2B5EF4-FFF2-40B4-BE49-F238E27FC236}">
                    <a16:creationId xmlns:a16="http://schemas.microsoft.com/office/drawing/2014/main" id="{0FA980B9-A687-472B-89D3-FF886DBB2193}"/>
                  </a:ext>
                </a:extLst>
              </p:cNvPr>
              <p:cNvSpPr>
                <a:spLocks noRot="1" noChangeAspect="1" noMove="1" noResize="1" noEditPoints="1" noAdjustHandles="1" noChangeArrowheads="1" noChangeShapeType="1" noTextEdit="1"/>
              </p:cNvSpPr>
              <p:nvPr/>
            </p:nvSpPr>
            <p:spPr>
              <a:xfrm>
                <a:off x="6881378" y="5208373"/>
                <a:ext cx="2643159" cy="369332"/>
              </a:xfrm>
              <a:prstGeom prst="rect">
                <a:avLst/>
              </a:prstGeom>
              <a:blipFill>
                <a:blip r:embed="rId9"/>
                <a:stretch>
                  <a:fillRect t="-116393" b="-175410"/>
                </a:stretch>
              </a:blipFill>
            </p:spPr>
            <p:txBody>
              <a:bodyPr/>
              <a:lstStyle/>
              <a:p>
                <a:r>
                  <a:rPr lang="ro-RO">
                    <a:noFill/>
                  </a:rPr>
                  <a:t> </a:t>
                </a:r>
              </a:p>
            </p:txBody>
          </p:sp>
        </mc:Fallback>
      </mc:AlternateContent>
    </p:spTree>
    <p:extLst>
      <p:ext uri="{BB962C8B-B14F-4D97-AF65-F5344CB8AC3E}">
        <p14:creationId xmlns:p14="http://schemas.microsoft.com/office/powerpoint/2010/main" val="388821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F5F8C5-B4F3-4A09-9691-BD348BFEB5E1}"/>
              </a:ext>
            </a:extLst>
          </p:cNvPr>
          <p:cNvSpPr>
            <a:spLocks noGrp="1"/>
          </p:cNvSpPr>
          <p:nvPr>
            <p:ph type="title"/>
          </p:nvPr>
        </p:nvSpPr>
        <p:spPr/>
        <p:txBody>
          <a:bodyPr/>
          <a:lstStyle/>
          <a:p>
            <a:r>
              <a:rPr lang="ro-RO"/>
              <a:t>Filtre active</a:t>
            </a:r>
            <a:br>
              <a:rPr lang="ro-RO"/>
            </a:br>
            <a:r>
              <a:rPr lang="ro-RO"/>
              <a:t>Răspunsuri în frecvență uzuale</a:t>
            </a:r>
          </a:p>
        </p:txBody>
      </p:sp>
      <p:sp>
        <p:nvSpPr>
          <p:cNvPr id="3" name="Content Placeholder 2">
            <a:extLst>
              <a:ext uri="{FF2B5EF4-FFF2-40B4-BE49-F238E27FC236}">
                <a16:creationId xmlns:a16="http://schemas.microsoft.com/office/drawing/2014/main" id="{A34C040B-A7DC-4B3C-8699-2052AD010DB8}"/>
              </a:ext>
            </a:extLst>
          </p:cNvPr>
          <p:cNvSpPr>
            <a:spLocks noGrp="1"/>
          </p:cNvSpPr>
          <p:nvPr>
            <p:ph idx="1"/>
          </p:nvPr>
        </p:nvSpPr>
        <p:spPr/>
        <p:txBody>
          <a:bodyPr/>
          <a:lstStyle/>
          <a:p>
            <a:pPr marL="514350" indent="-514350">
              <a:buFont typeface="+mj-lt"/>
              <a:buAutoNum type="arabicPeriod"/>
            </a:pPr>
            <a:r>
              <a:rPr lang="en-US" b="1"/>
              <a:t>Răspunsul de tipul trece-jos </a:t>
            </a:r>
            <a:r>
              <a:rPr lang="en-US"/>
              <a:t>este caracterizat </a:t>
            </a:r>
            <a:br>
              <a:rPr lang="ro-RO"/>
            </a:br>
            <a:r>
              <a:rPr lang="en-US"/>
              <a:t>printr-o frecvență ω</a:t>
            </a:r>
            <a:r>
              <a:rPr lang="en-US" baseline="-25000"/>
              <a:t>c</a:t>
            </a:r>
            <a:r>
              <a:rPr lang="en-US"/>
              <a:t>, numită </a:t>
            </a:r>
            <a:r>
              <a:rPr lang="en-US" i="1"/>
              <a:t>frecvență de tăiere</a:t>
            </a:r>
            <a:r>
              <a:rPr lang="en-US"/>
              <a:t> </a:t>
            </a:r>
            <a:br>
              <a:rPr lang="ro-RO"/>
            </a:br>
            <a:r>
              <a:rPr lang="en-US"/>
              <a:t>(cutoff frequency), astfel încât |</a:t>
            </a:r>
            <a:r>
              <a:rPr lang="en-US" i="1"/>
              <a:t>H</a:t>
            </a:r>
            <a:r>
              <a:rPr lang="en-US"/>
              <a:t>|=1 pentru ω&lt;ω</a:t>
            </a:r>
            <a:r>
              <a:rPr lang="en-US" baseline="-25000"/>
              <a:t>c</a:t>
            </a:r>
            <a:r>
              <a:rPr lang="en-US"/>
              <a:t> și |</a:t>
            </a:r>
            <a:r>
              <a:rPr lang="en-US" i="1"/>
              <a:t>H</a:t>
            </a:r>
            <a:r>
              <a:rPr lang="en-US"/>
              <a:t>|=0 pentru ω&gt;ω</a:t>
            </a:r>
            <a:r>
              <a:rPr lang="en-US" baseline="-25000"/>
              <a:t>c</a:t>
            </a:r>
            <a:r>
              <a:rPr lang="en-US"/>
              <a:t>, fapt care arată că semnalele de intrare cu frecvență mai mică de ω</a:t>
            </a:r>
            <a:r>
              <a:rPr lang="en-US" baseline="-25000"/>
              <a:t>c</a:t>
            </a:r>
            <a:r>
              <a:rPr lang="en-US"/>
              <a:t> trec prin filtru cu o amplitudine neschimbată, în timp ce semnalele cu ω&gt; ω</a:t>
            </a:r>
            <a:r>
              <a:rPr lang="en-US" baseline="-25000"/>
              <a:t>c</a:t>
            </a:r>
            <a:r>
              <a:rPr lang="en-US"/>
              <a:t> suferă o atenuare completă. O aplicație comună de FTJ o reprezintă eliminarea zgomotului de înaltă frecvență dintr-un semnal.</a:t>
            </a:r>
            <a:endParaRPr lang="ro-RO"/>
          </a:p>
        </p:txBody>
      </p:sp>
      <p:sp>
        <p:nvSpPr>
          <p:cNvPr id="4" name="Date Placeholder 3">
            <a:extLst>
              <a:ext uri="{FF2B5EF4-FFF2-40B4-BE49-F238E27FC236}">
                <a16:creationId xmlns:a16="http://schemas.microsoft.com/office/drawing/2014/main" id="{892617C6-91D9-4DFA-BF84-040F9CDFFA46}"/>
              </a:ext>
            </a:extLst>
          </p:cNvPr>
          <p:cNvSpPr>
            <a:spLocks noGrp="1"/>
          </p:cNvSpPr>
          <p:nvPr>
            <p:ph type="dt" sz="half" idx="10"/>
          </p:nvPr>
        </p:nvSpPr>
        <p:spPr/>
        <p:txBody>
          <a:bodyPr/>
          <a:lstStyle/>
          <a:p>
            <a:fld id="{0D7C4F72-F443-44F3-9E4D-901146B3D74F}" type="datetime1">
              <a:rPr lang="ro-RO" smtClean="0"/>
              <a:t>29.04.2020</a:t>
            </a:fld>
            <a:endParaRPr lang="ro-RO"/>
          </a:p>
        </p:txBody>
      </p:sp>
      <p:sp>
        <p:nvSpPr>
          <p:cNvPr id="5" name="Footer Placeholder 4">
            <a:extLst>
              <a:ext uri="{FF2B5EF4-FFF2-40B4-BE49-F238E27FC236}">
                <a16:creationId xmlns:a16="http://schemas.microsoft.com/office/drawing/2014/main" id="{9A320AAB-2420-4EFD-ADAC-22C21A111C5D}"/>
              </a:ext>
            </a:extLst>
          </p:cNvPr>
          <p:cNvSpPr>
            <a:spLocks noGrp="1"/>
          </p:cNvSpPr>
          <p:nvPr>
            <p:ph type="ftr" sz="quarter" idx="11"/>
          </p:nvPr>
        </p:nvSpPr>
        <p:spPr/>
        <p:txBody>
          <a:bodyPr/>
          <a:lstStyle/>
          <a:p>
            <a:r>
              <a:rPr lang="ro-RO"/>
              <a:t>EA - cursul 7 - online</a:t>
            </a:r>
          </a:p>
        </p:txBody>
      </p:sp>
      <p:sp>
        <p:nvSpPr>
          <p:cNvPr id="6" name="Slide Number Placeholder 5">
            <a:extLst>
              <a:ext uri="{FF2B5EF4-FFF2-40B4-BE49-F238E27FC236}">
                <a16:creationId xmlns:a16="http://schemas.microsoft.com/office/drawing/2014/main" id="{C6668948-E85A-40C6-B514-96BA52A12312}"/>
              </a:ext>
            </a:extLst>
          </p:cNvPr>
          <p:cNvSpPr>
            <a:spLocks noGrp="1"/>
          </p:cNvSpPr>
          <p:nvPr>
            <p:ph type="sldNum" sz="quarter" idx="12"/>
          </p:nvPr>
        </p:nvSpPr>
        <p:spPr/>
        <p:txBody>
          <a:bodyPr/>
          <a:lstStyle/>
          <a:p>
            <a:fld id="{AF5D8DD5-2367-47BF-BE85-0E4DD8564336}" type="slidenum">
              <a:rPr lang="ro-RO" smtClean="0"/>
              <a:t>4</a:t>
            </a:fld>
            <a:endParaRPr lang="ro-RO"/>
          </a:p>
        </p:txBody>
      </p:sp>
      <p:pic>
        <p:nvPicPr>
          <p:cNvPr id="7" name="Picture 6">
            <a:extLst>
              <a:ext uri="{FF2B5EF4-FFF2-40B4-BE49-F238E27FC236}">
                <a16:creationId xmlns:a16="http://schemas.microsoft.com/office/drawing/2014/main" id="{C336EBD6-5DB7-4C90-B168-60C4AE5402BB}"/>
              </a:ext>
            </a:extLst>
          </p:cNvPr>
          <p:cNvPicPr>
            <a:picLocks noChangeAspect="1"/>
          </p:cNvPicPr>
          <p:nvPr/>
        </p:nvPicPr>
        <p:blipFill rotWithShape="1">
          <a:blip r:embed="rId2"/>
          <a:srcRect r="54730" b="15050"/>
          <a:stretch/>
        </p:blipFill>
        <p:spPr>
          <a:xfrm>
            <a:off x="8751570" y="239257"/>
            <a:ext cx="2776923" cy="1941968"/>
          </a:xfrm>
          <a:prstGeom prst="rect">
            <a:avLst/>
          </a:prstGeom>
        </p:spPr>
      </p:pic>
    </p:spTree>
    <p:extLst>
      <p:ext uri="{BB962C8B-B14F-4D97-AF65-F5344CB8AC3E}">
        <p14:creationId xmlns:p14="http://schemas.microsoft.com/office/powerpoint/2010/main" val="11518252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BC1B09-8204-4BD9-BA12-9ADD92540DF8}"/>
              </a:ext>
            </a:extLst>
          </p:cNvPr>
          <p:cNvSpPr>
            <a:spLocks noGrp="1"/>
          </p:cNvSpPr>
          <p:nvPr>
            <p:ph type="title"/>
          </p:nvPr>
        </p:nvSpPr>
        <p:spPr/>
        <p:txBody>
          <a:bodyPr/>
          <a:lstStyle/>
          <a:p>
            <a:r>
              <a:rPr lang="ro-RO"/>
              <a:t>Filtre active</a:t>
            </a:r>
            <a:br>
              <a:rPr lang="ro-RO"/>
            </a:br>
            <a:r>
              <a:rPr lang="ro-RO"/>
              <a:t>Răspunsuri în frecvență uzuale</a:t>
            </a:r>
          </a:p>
        </p:txBody>
      </p:sp>
      <p:sp>
        <p:nvSpPr>
          <p:cNvPr id="3" name="Content Placeholder 2">
            <a:extLst>
              <a:ext uri="{FF2B5EF4-FFF2-40B4-BE49-F238E27FC236}">
                <a16:creationId xmlns:a16="http://schemas.microsoft.com/office/drawing/2014/main" id="{BDFF86A6-9857-4F8A-847A-2B55551B0C86}"/>
              </a:ext>
            </a:extLst>
          </p:cNvPr>
          <p:cNvSpPr>
            <a:spLocks noGrp="1"/>
          </p:cNvSpPr>
          <p:nvPr>
            <p:ph idx="1"/>
          </p:nvPr>
        </p:nvSpPr>
        <p:spPr/>
        <p:txBody>
          <a:bodyPr/>
          <a:lstStyle/>
          <a:p>
            <a:pPr marL="514350" indent="-514350">
              <a:buFont typeface="+mj-lt"/>
              <a:buAutoNum type="arabicPeriod" startAt="2"/>
            </a:pPr>
            <a:r>
              <a:rPr lang="en-US" b="1"/>
              <a:t>Răspunsul de tipul trece-sus </a:t>
            </a:r>
            <a:r>
              <a:rPr lang="en-US"/>
              <a:t>este complementar răspunsului </a:t>
            </a:r>
            <a:r>
              <a:rPr lang="ro-RO"/>
              <a:t>de tipul </a:t>
            </a:r>
            <a:r>
              <a:rPr lang="en-US"/>
              <a:t>trece-jos. Semnalele cu o frecvență mai mare decât frecvența de tăiere ω</a:t>
            </a:r>
            <a:r>
              <a:rPr lang="en-US" baseline="-25000"/>
              <a:t>c</a:t>
            </a:r>
            <a:r>
              <a:rPr lang="en-US"/>
              <a:t> ies din filtrul neatinse, iar semnalele cu ω&lt;ω</a:t>
            </a:r>
            <a:r>
              <a:rPr lang="en-US" baseline="-25000"/>
              <a:t>c</a:t>
            </a:r>
            <a:r>
              <a:rPr lang="en-US"/>
              <a:t> sunt complet blocate.</a:t>
            </a:r>
            <a:endParaRPr lang="ro-RO"/>
          </a:p>
        </p:txBody>
      </p:sp>
      <p:sp>
        <p:nvSpPr>
          <p:cNvPr id="4" name="Date Placeholder 3">
            <a:extLst>
              <a:ext uri="{FF2B5EF4-FFF2-40B4-BE49-F238E27FC236}">
                <a16:creationId xmlns:a16="http://schemas.microsoft.com/office/drawing/2014/main" id="{633C36B2-BF96-478A-ADC1-EEB437DBC568}"/>
              </a:ext>
            </a:extLst>
          </p:cNvPr>
          <p:cNvSpPr>
            <a:spLocks noGrp="1"/>
          </p:cNvSpPr>
          <p:nvPr>
            <p:ph type="dt" sz="half" idx="10"/>
          </p:nvPr>
        </p:nvSpPr>
        <p:spPr/>
        <p:txBody>
          <a:bodyPr/>
          <a:lstStyle/>
          <a:p>
            <a:fld id="{0D7C4F72-F443-44F3-9E4D-901146B3D74F}" type="datetime1">
              <a:rPr lang="ro-RO" smtClean="0"/>
              <a:t>29.04.2020</a:t>
            </a:fld>
            <a:endParaRPr lang="ro-RO"/>
          </a:p>
        </p:txBody>
      </p:sp>
      <p:sp>
        <p:nvSpPr>
          <p:cNvPr id="5" name="Footer Placeholder 4">
            <a:extLst>
              <a:ext uri="{FF2B5EF4-FFF2-40B4-BE49-F238E27FC236}">
                <a16:creationId xmlns:a16="http://schemas.microsoft.com/office/drawing/2014/main" id="{6A892800-4C3E-412C-8C84-EBC1FA3BF1C9}"/>
              </a:ext>
            </a:extLst>
          </p:cNvPr>
          <p:cNvSpPr>
            <a:spLocks noGrp="1"/>
          </p:cNvSpPr>
          <p:nvPr>
            <p:ph type="ftr" sz="quarter" idx="11"/>
          </p:nvPr>
        </p:nvSpPr>
        <p:spPr/>
        <p:txBody>
          <a:bodyPr/>
          <a:lstStyle/>
          <a:p>
            <a:r>
              <a:rPr lang="ro-RO"/>
              <a:t>EA - cursul 7 - online</a:t>
            </a:r>
          </a:p>
        </p:txBody>
      </p:sp>
      <p:sp>
        <p:nvSpPr>
          <p:cNvPr id="6" name="Slide Number Placeholder 5">
            <a:extLst>
              <a:ext uri="{FF2B5EF4-FFF2-40B4-BE49-F238E27FC236}">
                <a16:creationId xmlns:a16="http://schemas.microsoft.com/office/drawing/2014/main" id="{6144C544-10B0-420C-B64E-EE027203D7BD}"/>
              </a:ext>
            </a:extLst>
          </p:cNvPr>
          <p:cNvSpPr>
            <a:spLocks noGrp="1"/>
          </p:cNvSpPr>
          <p:nvPr>
            <p:ph type="sldNum" sz="quarter" idx="12"/>
          </p:nvPr>
        </p:nvSpPr>
        <p:spPr/>
        <p:txBody>
          <a:bodyPr/>
          <a:lstStyle/>
          <a:p>
            <a:fld id="{AF5D8DD5-2367-47BF-BE85-0E4DD8564336}" type="slidenum">
              <a:rPr lang="ro-RO" smtClean="0"/>
              <a:t>5</a:t>
            </a:fld>
            <a:endParaRPr lang="ro-RO"/>
          </a:p>
        </p:txBody>
      </p:sp>
      <p:pic>
        <p:nvPicPr>
          <p:cNvPr id="7" name="Picture 6">
            <a:extLst>
              <a:ext uri="{FF2B5EF4-FFF2-40B4-BE49-F238E27FC236}">
                <a16:creationId xmlns:a16="http://schemas.microsoft.com/office/drawing/2014/main" id="{186A78D0-4DD2-4FE4-95F5-5620F1EFBE92}"/>
              </a:ext>
            </a:extLst>
          </p:cNvPr>
          <p:cNvPicPr>
            <a:picLocks noChangeAspect="1"/>
          </p:cNvPicPr>
          <p:nvPr/>
        </p:nvPicPr>
        <p:blipFill rotWithShape="1">
          <a:blip r:embed="rId2"/>
          <a:srcRect l="51646" b="15279"/>
          <a:stretch/>
        </p:blipFill>
        <p:spPr>
          <a:xfrm>
            <a:off x="4612957" y="3778286"/>
            <a:ext cx="2966085" cy="1936714"/>
          </a:xfrm>
          <a:prstGeom prst="rect">
            <a:avLst/>
          </a:prstGeom>
        </p:spPr>
      </p:pic>
    </p:spTree>
    <p:extLst>
      <p:ext uri="{BB962C8B-B14F-4D97-AF65-F5344CB8AC3E}">
        <p14:creationId xmlns:p14="http://schemas.microsoft.com/office/powerpoint/2010/main" val="2231150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BC1B09-8204-4BD9-BA12-9ADD92540DF8}"/>
              </a:ext>
            </a:extLst>
          </p:cNvPr>
          <p:cNvSpPr>
            <a:spLocks noGrp="1"/>
          </p:cNvSpPr>
          <p:nvPr>
            <p:ph type="title"/>
          </p:nvPr>
        </p:nvSpPr>
        <p:spPr/>
        <p:txBody>
          <a:bodyPr/>
          <a:lstStyle/>
          <a:p>
            <a:r>
              <a:rPr lang="ro-RO"/>
              <a:t>Filtre active</a:t>
            </a:r>
            <a:br>
              <a:rPr lang="ro-RO"/>
            </a:br>
            <a:r>
              <a:rPr lang="ro-RO"/>
              <a:t>Răspunsuri în frecvență uzuale</a:t>
            </a:r>
          </a:p>
        </p:txBody>
      </p:sp>
      <p:sp>
        <p:nvSpPr>
          <p:cNvPr id="3" name="Content Placeholder 2">
            <a:extLst>
              <a:ext uri="{FF2B5EF4-FFF2-40B4-BE49-F238E27FC236}">
                <a16:creationId xmlns:a16="http://schemas.microsoft.com/office/drawing/2014/main" id="{BDFF86A6-9857-4F8A-847A-2B55551B0C86}"/>
              </a:ext>
            </a:extLst>
          </p:cNvPr>
          <p:cNvSpPr>
            <a:spLocks noGrp="1"/>
          </p:cNvSpPr>
          <p:nvPr>
            <p:ph idx="1"/>
          </p:nvPr>
        </p:nvSpPr>
        <p:spPr/>
        <p:txBody>
          <a:bodyPr/>
          <a:lstStyle/>
          <a:p>
            <a:pPr marL="514350" indent="-514350">
              <a:buFont typeface="+mj-lt"/>
              <a:buAutoNum type="arabicPeriod" startAt="3"/>
            </a:pPr>
            <a:r>
              <a:rPr lang="en-US" b="1"/>
              <a:t>Răspunsul de tipul trece-bandă </a:t>
            </a:r>
            <a:r>
              <a:rPr lang="en-US"/>
              <a:t>este caracterizat </a:t>
            </a:r>
            <a:br>
              <a:rPr lang="ro-RO"/>
            </a:br>
            <a:r>
              <a:rPr lang="en-US"/>
              <a:t>printr-o </a:t>
            </a:r>
            <a:r>
              <a:rPr lang="en-US" i="1"/>
              <a:t>bandă de frecvență</a:t>
            </a:r>
            <a:r>
              <a:rPr lang="en-US"/>
              <a:t> ω</a:t>
            </a:r>
            <a:r>
              <a:rPr lang="en-US" baseline="-25000"/>
              <a:t>L</a:t>
            </a:r>
            <a:r>
              <a:rPr lang="en-US"/>
              <a:t>&lt;ω&lt;ω</a:t>
            </a:r>
            <a:r>
              <a:rPr lang="en-US" baseline="-25000"/>
              <a:t>H</a:t>
            </a:r>
            <a:r>
              <a:rPr lang="en-US"/>
              <a:t>, numită </a:t>
            </a:r>
            <a:br>
              <a:rPr lang="ro-RO"/>
            </a:br>
            <a:r>
              <a:rPr lang="en-US"/>
              <a:t>banda de trecere, astfel încât semnalele de intrare din această bandă apar neatenuate, în timp ce semnalele cu ω&lt;ω</a:t>
            </a:r>
            <a:r>
              <a:rPr lang="en-US" baseline="-25000"/>
              <a:t>L</a:t>
            </a:r>
            <a:r>
              <a:rPr lang="en-US"/>
              <a:t> sau ω&gt;ω</a:t>
            </a:r>
            <a:r>
              <a:rPr lang="en-US" baseline="-25000"/>
              <a:t>H</a:t>
            </a:r>
            <a:r>
              <a:rPr lang="en-US"/>
              <a:t> sunt tăiate. Un filtru de tip trece-bandă familiar este circuitul de acord al unui aparat de radio, care permite utilizatorului să selecteze un anumit post și să le blocheze pe toate celelalte.</a:t>
            </a:r>
            <a:endParaRPr lang="ro-RO"/>
          </a:p>
        </p:txBody>
      </p:sp>
      <p:sp>
        <p:nvSpPr>
          <p:cNvPr id="4" name="Date Placeholder 3">
            <a:extLst>
              <a:ext uri="{FF2B5EF4-FFF2-40B4-BE49-F238E27FC236}">
                <a16:creationId xmlns:a16="http://schemas.microsoft.com/office/drawing/2014/main" id="{633C36B2-BF96-478A-ADC1-EEB437DBC568}"/>
              </a:ext>
            </a:extLst>
          </p:cNvPr>
          <p:cNvSpPr>
            <a:spLocks noGrp="1"/>
          </p:cNvSpPr>
          <p:nvPr>
            <p:ph type="dt" sz="half" idx="10"/>
          </p:nvPr>
        </p:nvSpPr>
        <p:spPr/>
        <p:txBody>
          <a:bodyPr/>
          <a:lstStyle/>
          <a:p>
            <a:fld id="{0D7C4F72-F443-44F3-9E4D-901146B3D74F}" type="datetime1">
              <a:rPr lang="ro-RO" smtClean="0"/>
              <a:t>29.04.2020</a:t>
            </a:fld>
            <a:endParaRPr lang="ro-RO"/>
          </a:p>
        </p:txBody>
      </p:sp>
      <p:sp>
        <p:nvSpPr>
          <p:cNvPr id="5" name="Footer Placeholder 4">
            <a:extLst>
              <a:ext uri="{FF2B5EF4-FFF2-40B4-BE49-F238E27FC236}">
                <a16:creationId xmlns:a16="http://schemas.microsoft.com/office/drawing/2014/main" id="{6A892800-4C3E-412C-8C84-EBC1FA3BF1C9}"/>
              </a:ext>
            </a:extLst>
          </p:cNvPr>
          <p:cNvSpPr>
            <a:spLocks noGrp="1"/>
          </p:cNvSpPr>
          <p:nvPr>
            <p:ph type="ftr" sz="quarter" idx="11"/>
          </p:nvPr>
        </p:nvSpPr>
        <p:spPr/>
        <p:txBody>
          <a:bodyPr/>
          <a:lstStyle/>
          <a:p>
            <a:r>
              <a:rPr lang="ro-RO"/>
              <a:t>EA - cursul 7 - online</a:t>
            </a:r>
          </a:p>
        </p:txBody>
      </p:sp>
      <p:sp>
        <p:nvSpPr>
          <p:cNvPr id="6" name="Slide Number Placeholder 5">
            <a:extLst>
              <a:ext uri="{FF2B5EF4-FFF2-40B4-BE49-F238E27FC236}">
                <a16:creationId xmlns:a16="http://schemas.microsoft.com/office/drawing/2014/main" id="{6144C544-10B0-420C-B64E-EE027203D7BD}"/>
              </a:ext>
            </a:extLst>
          </p:cNvPr>
          <p:cNvSpPr>
            <a:spLocks noGrp="1"/>
          </p:cNvSpPr>
          <p:nvPr>
            <p:ph type="sldNum" sz="quarter" idx="12"/>
          </p:nvPr>
        </p:nvSpPr>
        <p:spPr/>
        <p:txBody>
          <a:bodyPr/>
          <a:lstStyle/>
          <a:p>
            <a:fld id="{AF5D8DD5-2367-47BF-BE85-0E4DD8564336}" type="slidenum">
              <a:rPr lang="ro-RO" smtClean="0"/>
              <a:t>6</a:t>
            </a:fld>
            <a:endParaRPr lang="ro-RO"/>
          </a:p>
        </p:txBody>
      </p:sp>
      <p:pic>
        <p:nvPicPr>
          <p:cNvPr id="7" name="Picture 6">
            <a:extLst>
              <a:ext uri="{FF2B5EF4-FFF2-40B4-BE49-F238E27FC236}">
                <a16:creationId xmlns:a16="http://schemas.microsoft.com/office/drawing/2014/main" id="{2C38A2DA-2718-4054-9FB5-EE3A26B26A08}"/>
              </a:ext>
            </a:extLst>
          </p:cNvPr>
          <p:cNvPicPr>
            <a:picLocks noChangeAspect="1"/>
          </p:cNvPicPr>
          <p:nvPr/>
        </p:nvPicPr>
        <p:blipFill rotWithShape="1">
          <a:blip r:embed="rId2"/>
          <a:srcRect b="16119"/>
          <a:stretch/>
        </p:blipFill>
        <p:spPr>
          <a:xfrm>
            <a:off x="8696325" y="325144"/>
            <a:ext cx="3009900" cy="1989432"/>
          </a:xfrm>
          <a:prstGeom prst="rect">
            <a:avLst/>
          </a:prstGeom>
        </p:spPr>
      </p:pic>
    </p:spTree>
    <p:extLst>
      <p:ext uri="{BB962C8B-B14F-4D97-AF65-F5344CB8AC3E}">
        <p14:creationId xmlns:p14="http://schemas.microsoft.com/office/powerpoint/2010/main" val="31542155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BC1B09-8204-4BD9-BA12-9ADD92540DF8}"/>
              </a:ext>
            </a:extLst>
          </p:cNvPr>
          <p:cNvSpPr>
            <a:spLocks noGrp="1"/>
          </p:cNvSpPr>
          <p:nvPr>
            <p:ph type="title"/>
          </p:nvPr>
        </p:nvSpPr>
        <p:spPr/>
        <p:txBody>
          <a:bodyPr/>
          <a:lstStyle/>
          <a:p>
            <a:r>
              <a:rPr lang="ro-RO"/>
              <a:t>Filtre active</a:t>
            </a:r>
            <a:br>
              <a:rPr lang="ro-RO"/>
            </a:br>
            <a:r>
              <a:rPr lang="ro-RO"/>
              <a:t>Răspunsuri în frecvență uzuale</a:t>
            </a:r>
          </a:p>
        </p:txBody>
      </p:sp>
      <p:sp>
        <p:nvSpPr>
          <p:cNvPr id="3" name="Content Placeholder 2">
            <a:extLst>
              <a:ext uri="{FF2B5EF4-FFF2-40B4-BE49-F238E27FC236}">
                <a16:creationId xmlns:a16="http://schemas.microsoft.com/office/drawing/2014/main" id="{BDFF86A6-9857-4F8A-847A-2B55551B0C86}"/>
              </a:ext>
            </a:extLst>
          </p:cNvPr>
          <p:cNvSpPr>
            <a:spLocks noGrp="1"/>
          </p:cNvSpPr>
          <p:nvPr>
            <p:ph idx="1"/>
          </p:nvPr>
        </p:nvSpPr>
        <p:spPr/>
        <p:txBody>
          <a:bodyPr/>
          <a:lstStyle/>
          <a:p>
            <a:pPr marL="514350" indent="-514350">
              <a:buFont typeface="+mj-lt"/>
              <a:buAutoNum type="arabicPeriod" startAt="4"/>
            </a:pPr>
            <a:r>
              <a:rPr lang="en-US" b="1"/>
              <a:t>Răspunsul de tipul oprește-bandă </a:t>
            </a:r>
            <a:r>
              <a:rPr lang="en-US"/>
              <a:t>este </a:t>
            </a:r>
            <a:br>
              <a:rPr lang="ro-RO"/>
            </a:br>
            <a:r>
              <a:rPr lang="en-US"/>
              <a:t>complementar răspunsului trece-bandă, </a:t>
            </a:r>
            <a:br>
              <a:rPr lang="ro-RO"/>
            </a:br>
            <a:r>
              <a:rPr lang="en-US"/>
              <a:t>deoarece blochează componentele de frecvență din </a:t>
            </a:r>
            <a:r>
              <a:rPr lang="en-US" i="1"/>
              <a:t>banda de oprire</a:t>
            </a:r>
            <a:r>
              <a:rPr lang="en-US"/>
              <a:t> ω</a:t>
            </a:r>
            <a:r>
              <a:rPr lang="en-US" baseline="-25000"/>
              <a:t>L</a:t>
            </a:r>
            <a:r>
              <a:rPr lang="en-US"/>
              <a:t>&lt;ω&lt;ω</a:t>
            </a:r>
            <a:r>
              <a:rPr lang="en-US" baseline="-25000"/>
              <a:t>H</a:t>
            </a:r>
            <a:r>
              <a:rPr lang="en-US"/>
              <a:t>, în timp ce le lasă să treacă pe toate celelalte. Când banda de oprire este suficient de îngustă, răspunsul se numește </a:t>
            </a:r>
            <a:r>
              <a:rPr lang="en-US" i="1"/>
              <a:t>notch</a:t>
            </a:r>
            <a:r>
              <a:rPr lang="en-US"/>
              <a:t>. O aplicație de filtre notch constă, în cazul echipamentelor medicale, în eliminarea prelevării nedorite a semnalelor de 50Hz.</a:t>
            </a:r>
            <a:endParaRPr lang="ro-RO"/>
          </a:p>
          <a:p>
            <a:endParaRPr lang="ro-RO"/>
          </a:p>
        </p:txBody>
      </p:sp>
      <p:sp>
        <p:nvSpPr>
          <p:cNvPr id="4" name="Date Placeholder 3">
            <a:extLst>
              <a:ext uri="{FF2B5EF4-FFF2-40B4-BE49-F238E27FC236}">
                <a16:creationId xmlns:a16="http://schemas.microsoft.com/office/drawing/2014/main" id="{633C36B2-BF96-478A-ADC1-EEB437DBC568}"/>
              </a:ext>
            </a:extLst>
          </p:cNvPr>
          <p:cNvSpPr>
            <a:spLocks noGrp="1"/>
          </p:cNvSpPr>
          <p:nvPr>
            <p:ph type="dt" sz="half" idx="10"/>
          </p:nvPr>
        </p:nvSpPr>
        <p:spPr/>
        <p:txBody>
          <a:bodyPr/>
          <a:lstStyle/>
          <a:p>
            <a:fld id="{0D7C4F72-F443-44F3-9E4D-901146B3D74F}" type="datetime1">
              <a:rPr lang="ro-RO" smtClean="0"/>
              <a:t>29.04.2020</a:t>
            </a:fld>
            <a:endParaRPr lang="ro-RO"/>
          </a:p>
        </p:txBody>
      </p:sp>
      <p:sp>
        <p:nvSpPr>
          <p:cNvPr id="5" name="Footer Placeholder 4">
            <a:extLst>
              <a:ext uri="{FF2B5EF4-FFF2-40B4-BE49-F238E27FC236}">
                <a16:creationId xmlns:a16="http://schemas.microsoft.com/office/drawing/2014/main" id="{6A892800-4C3E-412C-8C84-EBC1FA3BF1C9}"/>
              </a:ext>
            </a:extLst>
          </p:cNvPr>
          <p:cNvSpPr>
            <a:spLocks noGrp="1"/>
          </p:cNvSpPr>
          <p:nvPr>
            <p:ph type="ftr" sz="quarter" idx="11"/>
          </p:nvPr>
        </p:nvSpPr>
        <p:spPr/>
        <p:txBody>
          <a:bodyPr/>
          <a:lstStyle/>
          <a:p>
            <a:r>
              <a:rPr lang="ro-RO"/>
              <a:t>EA - cursul 7 - online</a:t>
            </a:r>
          </a:p>
        </p:txBody>
      </p:sp>
      <p:sp>
        <p:nvSpPr>
          <p:cNvPr id="6" name="Slide Number Placeholder 5">
            <a:extLst>
              <a:ext uri="{FF2B5EF4-FFF2-40B4-BE49-F238E27FC236}">
                <a16:creationId xmlns:a16="http://schemas.microsoft.com/office/drawing/2014/main" id="{6144C544-10B0-420C-B64E-EE027203D7BD}"/>
              </a:ext>
            </a:extLst>
          </p:cNvPr>
          <p:cNvSpPr>
            <a:spLocks noGrp="1"/>
          </p:cNvSpPr>
          <p:nvPr>
            <p:ph type="sldNum" sz="quarter" idx="12"/>
          </p:nvPr>
        </p:nvSpPr>
        <p:spPr/>
        <p:txBody>
          <a:bodyPr/>
          <a:lstStyle/>
          <a:p>
            <a:fld id="{AF5D8DD5-2367-47BF-BE85-0E4DD8564336}" type="slidenum">
              <a:rPr lang="ro-RO" smtClean="0"/>
              <a:t>7</a:t>
            </a:fld>
            <a:endParaRPr lang="ro-RO"/>
          </a:p>
        </p:txBody>
      </p:sp>
      <p:pic>
        <p:nvPicPr>
          <p:cNvPr id="7" name="Picture 6">
            <a:extLst>
              <a:ext uri="{FF2B5EF4-FFF2-40B4-BE49-F238E27FC236}">
                <a16:creationId xmlns:a16="http://schemas.microsoft.com/office/drawing/2014/main" id="{1D3ECCDA-E68C-49A5-9C95-BE0AEC381A90}"/>
              </a:ext>
            </a:extLst>
          </p:cNvPr>
          <p:cNvPicPr>
            <a:picLocks noChangeAspect="1"/>
          </p:cNvPicPr>
          <p:nvPr/>
        </p:nvPicPr>
        <p:blipFill rotWithShape="1">
          <a:blip r:embed="rId2"/>
          <a:srcRect b="19020"/>
          <a:stretch/>
        </p:blipFill>
        <p:spPr>
          <a:xfrm>
            <a:off x="8782050" y="278778"/>
            <a:ext cx="3000375" cy="1835772"/>
          </a:xfrm>
          <a:prstGeom prst="rect">
            <a:avLst/>
          </a:prstGeom>
        </p:spPr>
      </p:pic>
    </p:spTree>
    <p:extLst>
      <p:ext uri="{BB962C8B-B14F-4D97-AF65-F5344CB8AC3E}">
        <p14:creationId xmlns:p14="http://schemas.microsoft.com/office/powerpoint/2010/main" val="27727328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BC1B09-8204-4BD9-BA12-9ADD92540DF8}"/>
              </a:ext>
            </a:extLst>
          </p:cNvPr>
          <p:cNvSpPr>
            <a:spLocks noGrp="1"/>
          </p:cNvSpPr>
          <p:nvPr>
            <p:ph type="title"/>
          </p:nvPr>
        </p:nvSpPr>
        <p:spPr/>
        <p:txBody>
          <a:bodyPr/>
          <a:lstStyle/>
          <a:p>
            <a:r>
              <a:rPr lang="ro-RO"/>
              <a:t>Filtre active</a:t>
            </a:r>
            <a:br>
              <a:rPr lang="ro-RO"/>
            </a:br>
            <a:r>
              <a:rPr lang="ro-RO"/>
              <a:t>Răspunsuri în frecvență uzuale</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BDFF86A6-9857-4F8A-847A-2B55551B0C86}"/>
                  </a:ext>
                </a:extLst>
              </p:cNvPr>
              <p:cNvSpPr>
                <a:spLocks noGrp="1"/>
              </p:cNvSpPr>
              <p:nvPr>
                <p:ph idx="1"/>
              </p:nvPr>
            </p:nvSpPr>
            <p:spPr/>
            <p:txBody>
              <a:bodyPr/>
              <a:lstStyle/>
              <a:p>
                <a:pPr marL="514350" indent="-514350">
                  <a:buFont typeface="+mj-lt"/>
                  <a:buAutoNum type="arabicPeriod" startAt="5"/>
                </a:pPr>
                <a:r>
                  <a:rPr lang="en-US" b="1"/>
                  <a:t>Răspunsul de tipul trece-tot </a:t>
                </a:r>
                <a:r>
                  <a:rPr lang="en-US"/>
                  <a:t>se caracterizează </a:t>
                </a:r>
                <a:br>
                  <a:rPr lang="ro-RO"/>
                </a:br>
                <a:r>
                  <a:rPr lang="en-US"/>
                  <a:t>prin |H|=1 indiferent de frecvență și </a:t>
                </a:r>
                <a14:m>
                  <m:oMath xmlns:m="http://schemas.openxmlformats.org/officeDocument/2006/math">
                    <m:r>
                      <a:rPr lang="en-US" i="1" smtClean="0">
                        <a:latin typeface="Cambria Math" panose="02040503050406030204" pitchFamily="18" charset="0"/>
                        <a:ea typeface="Cambria Math" panose="02040503050406030204" pitchFamily="18" charset="0"/>
                      </a:rPr>
                      <m:t>∢</m:t>
                    </m:r>
                  </m:oMath>
                </a14:m>
                <a:r>
                  <a:rPr lang="en-US"/>
                  <a:t>H=−t</a:t>
                </a:r>
                <a:r>
                  <a:rPr lang="en-US" baseline="-25000"/>
                  <a:t>0</a:t>
                </a:r>
                <a:r>
                  <a:rPr lang="en-US"/>
                  <a:t>ω, </a:t>
                </a:r>
                <a:br>
                  <a:rPr lang="ro-RO"/>
                </a:br>
                <a:r>
                  <a:rPr lang="en-US"/>
                  <a:t>unde </a:t>
                </a:r>
                <a:r>
                  <a:rPr lang="en-US" i="1"/>
                  <a:t>t</a:t>
                </a:r>
                <a:r>
                  <a:rPr lang="en-US" baseline="-25000"/>
                  <a:t>0</a:t>
                </a:r>
                <a:r>
                  <a:rPr lang="en-US"/>
                  <a:t> este o constantă de proporționalitate adecvată, exprimată în secunde. Acest filtru lasă să treacă un semnal fără a-i afecta amplitudinea, dar îl întârzie proporțional cu frecvența sa ω. Din motive evidente, toate filtrele de trecere sunt denumite și </a:t>
                </a:r>
                <a:r>
                  <a:rPr lang="en-US" i="1"/>
                  <a:t>filtre de întârziere</a:t>
                </a:r>
                <a:r>
                  <a:rPr lang="en-US"/>
                  <a:t>. Egalizoarele de întârziere și rețelele </a:t>
                </a:r>
                <a:br>
                  <a:rPr lang="ro-RO"/>
                </a:br>
                <a:r>
                  <a:rPr lang="en-US"/>
                  <a:t>de defazare cu 90</a:t>
                </a:r>
                <a:r>
                  <a:rPr lang="en-US">
                    <a:sym typeface="Symbol" panose="05050102010706020507" pitchFamily="18" charset="2"/>
                  </a:rPr>
                  <a:t></a:t>
                </a:r>
                <a:r>
                  <a:rPr lang="en-US"/>
                  <a:t> și de bandă largă sunt </a:t>
                </a:r>
                <a:br>
                  <a:rPr lang="ro-RO"/>
                </a:br>
                <a:r>
                  <a:rPr lang="en-US"/>
                  <a:t>exemple de filtre trece-tot.</a:t>
                </a:r>
                <a:endParaRPr lang="ro-RO"/>
              </a:p>
            </p:txBody>
          </p:sp>
        </mc:Choice>
        <mc:Fallback xmlns="">
          <p:sp>
            <p:nvSpPr>
              <p:cNvPr id="3" name="Content Placeholder 2">
                <a:extLst>
                  <a:ext uri="{FF2B5EF4-FFF2-40B4-BE49-F238E27FC236}">
                    <a16:creationId xmlns:a16="http://schemas.microsoft.com/office/drawing/2014/main" id="{BDFF86A6-9857-4F8A-847A-2B55551B0C86}"/>
                  </a:ext>
                </a:extLst>
              </p:cNvPr>
              <p:cNvSpPr>
                <a:spLocks noGrp="1" noRot="1" noChangeAspect="1" noMove="1" noResize="1" noEditPoints="1" noAdjustHandles="1" noChangeArrowheads="1" noChangeShapeType="1" noTextEdit="1"/>
              </p:cNvSpPr>
              <p:nvPr>
                <p:ph idx="1"/>
              </p:nvPr>
            </p:nvSpPr>
            <p:spPr>
              <a:blipFill>
                <a:blip r:embed="rId2"/>
                <a:stretch>
                  <a:fillRect l="-1217" t="-2381"/>
                </a:stretch>
              </a:blipFill>
            </p:spPr>
            <p:txBody>
              <a:bodyPr/>
              <a:lstStyle/>
              <a:p>
                <a:r>
                  <a:rPr lang="ro-RO">
                    <a:noFill/>
                  </a:rPr>
                  <a:t> </a:t>
                </a:r>
              </a:p>
            </p:txBody>
          </p:sp>
        </mc:Fallback>
      </mc:AlternateContent>
      <p:sp>
        <p:nvSpPr>
          <p:cNvPr id="4" name="Date Placeholder 3">
            <a:extLst>
              <a:ext uri="{FF2B5EF4-FFF2-40B4-BE49-F238E27FC236}">
                <a16:creationId xmlns:a16="http://schemas.microsoft.com/office/drawing/2014/main" id="{633C36B2-BF96-478A-ADC1-EEB437DBC568}"/>
              </a:ext>
            </a:extLst>
          </p:cNvPr>
          <p:cNvSpPr>
            <a:spLocks noGrp="1"/>
          </p:cNvSpPr>
          <p:nvPr>
            <p:ph type="dt" sz="half" idx="10"/>
          </p:nvPr>
        </p:nvSpPr>
        <p:spPr/>
        <p:txBody>
          <a:bodyPr/>
          <a:lstStyle/>
          <a:p>
            <a:fld id="{0D7C4F72-F443-44F3-9E4D-901146B3D74F}" type="datetime1">
              <a:rPr lang="ro-RO" smtClean="0"/>
              <a:t>29.04.2020</a:t>
            </a:fld>
            <a:endParaRPr lang="ro-RO"/>
          </a:p>
        </p:txBody>
      </p:sp>
      <p:sp>
        <p:nvSpPr>
          <p:cNvPr id="5" name="Footer Placeholder 4">
            <a:extLst>
              <a:ext uri="{FF2B5EF4-FFF2-40B4-BE49-F238E27FC236}">
                <a16:creationId xmlns:a16="http://schemas.microsoft.com/office/drawing/2014/main" id="{6A892800-4C3E-412C-8C84-EBC1FA3BF1C9}"/>
              </a:ext>
            </a:extLst>
          </p:cNvPr>
          <p:cNvSpPr>
            <a:spLocks noGrp="1"/>
          </p:cNvSpPr>
          <p:nvPr>
            <p:ph type="ftr" sz="quarter" idx="11"/>
          </p:nvPr>
        </p:nvSpPr>
        <p:spPr/>
        <p:txBody>
          <a:bodyPr/>
          <a:lstStyle/>
          <a:p>
            <a:r>
              <a:rPr lang="ro-RO"/>
              <a:t>EA - cursul 7 - online</a:t>
            </a:r>
          </a:p>
        </p:txBody>
      </p:sp>
      <p:sp>
        <p:nvSpPr>
          <p:cNvPr id="6" name="Slide Number Placeholder 5">
            <a:extLst>
              <a:ext uri="{FF2B5EF4-FFF2-40B4-BE49-F238E27FC236}">
                <a16:creationId xmlns:a16="http://schemas.microsoft.com/office/drawing/2014/main" id="{6144C544-10B0-420C-B64E-EE027203D7BD}"/>
              </a:ext>
            </a:extLst>
          </p:cNvPr>
          <p:cNvSpPr>
            <a:spLocks noGrp="1"/>
          </p:cNvSpPr>
          <p:nvPr>
            <p:ph type="sldNum" sz="quarter" idx="12"/>
          </p:nvPr>
        </p:nvSpPr>
        <p:spPr/>
        <p:txBody>
          <a:bodyPr/>
          <a:lstStyle/>
          <a:p>
            <a:fld id="{AF5D8DD5-2367-47BF-BE85-0E4DD8564336}" type="slidenum">
              <a:rPr lang="ro-RO" smtClean="0"/>
              <a:t>8</a:t>
            </a:fld>
            <a:endParaRPr lang="ro-RO"/>
          </a:p>
        </p:txBody>
      </p:sp>
      <p:pic>
        <p:nvPicPr>
          <p:cNvPr id="7" name="Picture 6">
            <a:extLst>
              <a:ext uri="{FF2B5EF4-FFF2-40B4-BE49-F238E27FC236}">
                <a16:creationId xmlns:a16="http://schemas.microsoft.com/office/drawing/2014/main" id="{A20142A2-CD03-4327-B016-7DFA544AFE29}"/>
              </a:ext>
            </a:extLst>
          </p:cNvPr>
          <p:cNvPicPr>
            <a:picLocks noChangeAspect="1"/>
          </p:cNvPicPr>
          <p:nvPr/>
        </p:nvPicPr>
        <p:blipFill rotWithShape="1">
          <a:blip r:embed="rId3"/>
          <a:srcRect r="51823" b="17817"/>
          <a:stretch/>
        </p:blipFill>
        <p:spPr>
          <a:xfrm>
            <a:off x="8776335" y="681037"/>
            <a:ext cx="2955222" cy="1643874"/>
          </a:xfrm>
          <a:prstGeom prst="rect">
            <a:avLst/>
          </a:prstGeom>
        </p:spPr>
      </p:pic>
      <p:pic>
        <p:nvPicPr>
          <p:cNvPr id="8" name="Picture 7">
            <a:extLst>
              <a:ext uri="{FF2B5EF4-FFF2-40B4-BE49-F238E27FC236}">
                <a16:creationId xmlns:a16="http://schemas.microsoft.com/office/drawing/2014/main" id="{2B4DB5A7-15E3-46FE-A6DA-2B35A0666C4F}"/>
              </a:ext>
            </a:extLst>
          </p:cNvPr>
          <p:cNvPicPr>
            <a:picLocks noChangeAspect="1"/>
          </p:cNvPicPr>
          <p:nvPr/>
        </p:nvPicPr>
        <p:blipFill rotWithShape="1">
          <a:blip r:embed="rId3"/>
          <a:srcRect l="51823" b="17817"/>
          <a:stretch/>
        </p:blipFill>
        <p:spPr>
          <a:xfrm>
            <a:off x="8776335" y="4533089"/>
            <a:ext cx="2955223" cy="1643874"/>
          </a:xfrm>
          <a:prstGeom prst="rect">
            <a:avLst/>
          </a:prstGeom>
        </p:spPr>
      </p:pic>
    </p:spTree>
    <p:extLst>
      <p:ext uri="{BB962C8B-B14F-4D97-AF65-F5344CB8AC3E}">
        <p14:creationId xmlns:p14="http://schemas.microsoft.com/office/powerpoint/2010/main" val="22187504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C31059-6B58-4EA2-ADB2-CC429F14264C}"/>
              </a:ext>
            </a:extLst>
          </p:cNvPr>
          <p:cNvSpPr>
            <a:spLocks noGrp="1"/>
          </p:cNvSpPr>
          <p:nvPr>
            <p:ph type="title"/>
          </p:nvPr>
        </p:nvSpPr>
        <p:spPr/>
        <p:txBody>
          <a:bodyPr/>
          <a:lstStyle/>
          <a:p>
            <a:r>
              <a:rPr lang="ro-RO"/>
              <a:t>Filtre active</a:t>
            </a:r>
            <a:br>
              <a:rPr lang="ro-RO"/>
            </a:br>
            <a:r>
              <a:rPr lang="ro-RO"/>
              <a:t>Efectul filtrării</a:t>
            </a:r>
          </a:p>
        </p:txBody>
      </p:sp>
      <p:sp>
        <p:nvSpPr>
          <p:cNvPr id="3" name="Content Placeholder 2">
            <a:extLst>
              <a:ext uri="{FF2B5EF4-FFF2-40B4-BE49-F238E27FC236}">
                <a16:creationId xmlns:a16="http://schemas.microsoft.com/office/drawing/2014/main" id="{C399DCDC-83FE-498C-8AF1-1F98AAF8BCA8}"/>
              </a:ext>
            </a:extLst>
          </p:cNvPr>
          <p:cNvSpPr>
            <a:spLocks noGrp="1"/>
          </p:cNvSpPr>
          <p:nvPr>
            <p:ph idx="1"/>
          </p:nvPr>
        </p:nvSpPr>
        <p:spPr/>
        <p:txBody>
          <a:bodyPr/>
          <a:lstStyle/>
          <a:p>
            <a:r>
              <a:rPr lang="ro-RO"/>
              <a:t>în domeniul frecvență (stânga)</a:t>
            </a:r>
          </a:p>
          <a:p>
            <a:r>
              <a:rPr lang="ro-RO"/>
              <a:t>în domeniul timp (dreapta)</a:t>
            </a:r>
          </a:p>
          <a:p>
            <a:r>
              <a:rPr lang="ro-RO"/>
              <a:t>Se urmărește efectul filtrării</a:t>
            </a:r>
            <a:br>
              <a:rPr lang="ro-RO"/>
            </a:br>
            <a:r>
              <a:rPr lang="ro-RO"/>
              <a:t>asupra semnalului</a:t>
            </a:r>
          </a:p>
          <a:p>
            <a:endParaRPr lang="ro-RO"/>
          </a:p>
          <a:p>
            <a:r>
              <a:rPr lang="ro-RO"/>
              <a:t>După FTJ rezultă semnalul</a:t>
            </a:r>
          </a:p>
        </p:txBody>
      </p:sp>
      <p:sp>
        <p:nvSpPr>
          <p:cNvPr id="4" name="Date Placeholder 3">
            <a:extLst>
              <a:ext uri="{FF2B5EF4-FFF2-40B4-BE49-F238E27FC236}">
                <a16:creationId xmlns:a16="http://schemas.microsoft.com/office/drawing/2014/main" id="{BC3FD773-D7FB-4711-AD50-90AFD0DD281D}"/>
              </a:ext>
            </a:extLst>
          </p:cNvPr>
          <p:cNvSpPr>
            <a:spLocks noGrp="1"/>
          </p:cNvSpPr>
          <p:nvPr>
            <p:ph type="dt" sz="half" idx="10"/>
          </p:nvPr>
        </p:nvSpPr>
        <p:spPr/>
        <p:txBody>
          <a:bodyPr/>
          <a:lstStyle/>
          <a:p>
            <a:fld id="{0D7C4F72-F443-44F3-9E4D-901146B3D74F}" type="datetime1">
              <a:rPr lang="ro-RO" smtClean="0"/>
              <a:t>29.04.2020</a:t>
            </a:fld>
            <a:endParaRPr lang="ro-RO"/>
          </a:p>
        </p:txBody>
      </p:sp>
      <p:sp>
        <p:nvSpPr>
          <p:cNvPr id="5" name="Footer Placeholder 4">
            <a:extLst>
              <a:ext uri="{FF2B5EF4-FFF2-40B4-BE49-F238E27FC236}">
                <a16:creationId xmlns:a16="http://schemas.microsoft.com/office/drawing/2014/main" id="{1773711A-0D87-4223-AD36-EE402349D866}"/>
              </a:ext>
            </a:extLst>
          </p:cNvPr>
          <p:cNvSpPr>
            <a:spLocks noGrp="1"/>
          </p:cNvSpPr>
          <p:nvPr>
            <p:ph type="ftr" sz="quarter" idx="11"/>
          </p:nvPr>
        </p:nvSpPr>
        <p:spPr/>
        <p:txBody>
          <a:bodyPr/>
          <a:lstStyle/>
          <a:p>
            <a:r>
              <a:rPr lang="ro-RO"/>
              <a:t>EA - cursul 7 - online</a:t>
            </a:r>
          </a:p>
        </p:txBody>
      </p:sp>
      <p:sp>
        <p:nvSpPr>
          <p:cNvPr id="6" name="Slide Number Placeholder 5">
            <a:extLst>
              <a:ext uri="{FF2B5EF4-FFF2-40B4-BE49-F238E27FC236}">
                <a16:creationId xmlns:a16="http://schemas.microsoft.com/office/drawing/2014/main" id="{F85CA5DA-6307-42B2-9D75-D410343B511D}"/>
              </a:ext>
            </a:extLst>
          </p:cNvPr>
          <p:cNvSpPr>
            <a:spLocks noGrp="1"/>
          </p:cNvSpPr>
          <p:nvPr>
            <p:ph type="sldNum" sz="quarter" idx="12"/>
          </p:nvPr>
        </p:nvSpPr>
        <p:spPr/>
        <p:txBody>
          <a:bodyPr/>
          <a:lstStyle/>
          <a:p>
            <a:fld id="{AF5D8DD5-2367-47BF-BE85-0E4DD8564336}" type="slidenum">
              <a:rPr lang="ro-RO" smtClean="0"/>
              <a:t>9</a:t>
            </a:fld>
            <a:endParaRPr lang="ro-RO"/>
          </a:p>
        </p:txBody>
      </p:sp>
      <mc:AlternateContent xmlns:mc="http://schemas.openxmlformats.org/markup-compatibility/2006" xmlns:a14="http://schemas.microsoft.com/office/drawing/2010/main">
        <mc:Choice Requires="a14">
          <p:sp>
            <p:nvSpPr>
              <p:cNvPr id="7" name="Rectangle 6">
                <a:extLst>
                  <a:ext uri="{FF2B5EF4-FFF2-40B4-BE49-F238E27FC236}">
                    <a16:creationId xmlns:a16="http://schemas.microsoft.com/office/drawing/2014/main" id="{EBA31199-04AC-4585-918F-3CB44C8E45EC}"/>
                  </a:ext>
                </a:extLst>
              </p:cNvPr>
              <p:cNvSpPr/>
              <p:nvPr/>
            </p:nvSpPr>
            <p:spPr>
              <a:xfrm>
                <a:off x="319311" y="3816628"/>
                <a:ext cx="5304977"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ro-RO" i="1">
                              <a:latin typeface="Cambria Math" panose="02040503050406030204" pitchFamily="18" charset="0"/>
                            </a:rPr>
                          </m:ctrlPr>
                        </m:sSubPr>
                        <m:e>
                          <m:r>
                            <a:rPr lang="ro-RO" i="1">
                              <a:latin typeface="Cambria Math" panose="02040503050406030204" pitchFamily="18" charset="0"/>
                            </a:rPr>
                            <m:t>𝑣</m:t>
                          </m:r>
                        </m:e>
                        <m:sub>
                          <m:r>
                            <a:rPr lang="ro-RO" i="1">
                              <a:latin typeface="Cambria Math" panose="02040503050406030204" pitchFamily="18" charset="0"/>
                            </a:rPr>
                            <m:t>𝐼</m:t>
                          </m:r>
                        </m:sub>
                      </m:sSub>
                      <m:d>
                        <m:dPr>
                          <m:ctrlPr>
                            <a:rPr lang="ro-RO" i="1">
                              <a:latin typeface="Cambria Math" panose="02040503050406030204" pitchFamily="18" charset="0"/>
                            </a:rPr>
                          </m:ctrlPr>
                        </m:dPr>
                        <m:e>
                          <m:r>
                            <a:rPr lang="ro-RO" i="1">
                              <a:latin typeface="Cambria Math" panose="02040503050406030204" pitchFamily="18" charset="0"/>
                            </a:rPr>
                            <m:t>𝑡</m:t>
                          </m:r>
                        </m:e>
                      </m:d>
                      <m:r>
                        <a:rPr lang="ro-RO" i="0">
                          <a:latin typeface="Cambria Math" panose="02040503050406030204" pitchFamily="18" charset="0"/>
                        </a:rPr>
                        <m:t>=0,8</m:t>
                      </m:r>
                      <m:r>
                        <a:rPr lang="ro-RO" i="1">
                          <a:latin typeface="Cambria Math" panose="02040503050406030204" pitchFamily="18" charset="0"/>
                        </a:rPr>
                        <m:t>𝑠𝑖𝑛</m:t>
                      </m:r>
                      <m:sSub>
                        <m:sSubPr>
                          <m:ctrlPr>
                            <a:rPr lang="ro-RO" i="1">
                              <a:latin typeface="Cambria Math" panose="02040503050406030204" pitchFamily="18" charset="0"/>
                            </a:rPr>
                          </m:ctrlPr>
                        </m:sSubPr>
                        <m:e>
                          <m:r>
                            <a:rPr lang="ro-RO" i="1">
                              <a:latin typeface="Cambria Math" panose="02040503050406030204" pitchFamily="18" charset="0"/>
                            </a:rPr>
                            <m:t>𝜔</m:t>
                          </m:r>
                        </m:e>
                        <m:sub>
                          <m:r>
                            <a:rPr lang="ro-RO" i="0">
                              <a:latin typeface="Cambria Math" panose="02040503050406030204" pitchFamily="18" charset="0"/>
                            </a:rPr>
                            <m:t>0</m:t>
                          </m:r>
                        </m:sub>
                      </m:sSub>
                      <m:r>
                        <a:rPr lang="ro-RO" i="1">
                          <a:latin typeface="Cambria Math" panose="02040503050406030204" pitchFamily="18" charset="0"/>
                        </a:rPr>
                        <m:t>𝑡</m:t>
                      </m:r>
                      <m:r>
                        <a:rPr lang="ro-RO" i="0">
                          <a:latin typeface="Cambria Math" panose="02040503050406030204" pitchFamily="18" charset="0"/>
                        </a:rPr>
                        <m:t>+0,5</m:t>
                      </m:r>
                      <m:r>
                        <a:rPr lang="ro-RO" i="1">
                          <a:latin typeface="Cambria Math" panose="02040503050406030204" pitchFamily="18" charset="0"/>
                        </a:rPr>
                        <m:t>𝑠𝑖𝑛</m:t>
                      </m:r>
                      <m:r>
                        <a:rPr lang="ro-RO" i="0">
                          <a:latin typeface="Cambria Math" panose="02040503050406030204" pitchFamily="18" charset="0"/>
                        </a:rPr>
                        <m:t>4</m:t>
                      </m:r>
                      <m:sSub>
                        <m:sSubPr>
                          <m:ctrlPr>
                            <a:rPr lang="ro-RO" i="1">
                              <a:latin typeface="Cambria Math" panose="02040503050406030204" pitchFamily="18" charset="0"/>
                            </a:rPr>
                          </m:ctrlPr>
                        </m:sSubPr>
                        <m:e>
                          <m:r>
                            <a:rPr lang="ro-RO" i="1">
                              <a:latin typeface="Cambria Math" panose="02040503050406030204" pitchFamily="18" charset="0"/>
                            </a:rPr>
                            <m:t>𝜔</m:t>
                          </m:r>
                        </m:e>
                        <m:sub>
                          <m:r>
                            <a:rPr lang="ro-RO" i="0">
                              <a:latin typeface="Cambria Math" panose="02040503050406030204" pitchFamily="18" charset="0"/>
                            </a:rPr>
                            <m:t>0</m:t>
                          </m:r>
                        </m:sub>
                      </m:sSub>
                      <m:r>
                        <a:rPr lang="ro-RO" i="1">
                          <a:latin typeface="Cambria Math" panose="02040503050406030204" pitchFamily="18" charset="0"/>
                        </a:rPr>
                        <m:t>𝑡</m:t>
                      </m:r>
                      <m:r>
                        <a:rPr lang="ro-RO" i="0">
                          <a:latin typeface="Cambria Math" panose="02040503050406030204" pitchFamily="18" charset="0"/>
                        </a:rPr>
                        <m:t>+0,2</m:t>
                      </m:r>
                      <m:r>
                        <a:rPr lang="ro-RO" i="1">
                          <a:latin typeface="Cambria Math" panose="02040503050406030204" pitchFamily="18" charset="0"/>
                        </a:rPr>
                        <m:t>𝑠𝑖𝑛</m:t>
                      </m:r>
                      <m:r>
                        <a:rPr lang="ro-RO" i="0">
                          <a:latin typeface="Cambria Math" panose="02040503050406030204" pitchFamily="18" charset="0"/>
                        </a:rPr>
                        <m:t>16</m:t>
                      </m:r>
                      <m:sSub>
                        <m:sSubPr>
                          <m:ctrlPr>
                            <a:rPr lang="ro-RO" i="1">
                              <a:latin typeface="Cambria Math" panose="02040503050406030204" pitchFamily="18" charset="0"/>
                            </a:rPr>
                          </m:ctrlPr>
                        </m:sSubPr>
                        <m:e>
                          <m:r>
                            <a:rPr lang="ro-RO" i="1">
                              <a:latin typeface="Cambria Math" panose="02040503050406030204" pitchFamily="18" charset="0"/>
                            </a:rPr>
                            <m:t>𝜔</m:t>
                          </m:r>
                        </m:e>
                        <m:sub>
                          <m:r>
                            <a:rPr lang="ro-RO" i="0">
                              <a:latin typeface="Cambria Math" panose="02040503050406030204" pitchFamily="18" charset="0"/>
                            </a:rPr>
                            <m:t>0</m:t>
                          </m:r>
                        </m:sub>
                      </m:sSub>
                      <m:r>
                        <a:rPr lang="ro-RO" i="1">
                          <a:latin typeface="Cambria Math" panose="02040503050406030204" pitchFamily="18" charset="0"/>
                        </a:rPr>
                        <m:t>𝑡</m:t>
                      </m:r>
                      <m:r>
                        <a:rPr lang="ro-RO" i="0">
                          <a:latin typeface="Cambria Math" panose="02040503050406030204" pitchFamily="18" charset="0"/>
                        </a:rPr>
                        <m:t> </m:t>
                      </m:r>
                      <m:d>
                        <m:dPr>
                          <m:begChr m:val="["/>
                          <m:endChr m:val="]"/>
                          <m:ctrlPr>
                            <a:rPr lang="ro-RO" i="1">
                              <a:latin typeface="Cambria Math" panose="02040503050406030204" pitchFamily="18" charset="0"/>
                            </a:rPr>
                          </m:ctrlPr>
                        </m:dPr>
                        <m:e>
                          <m:r>
                            <a:rPr lang="ro-RO" i="1">
                              <a:latin typeface="Cambria Math" panose="02040503050406030204" pitchFamily="18" charset="0"/>
                            </a:rPr>
                            <m:t>𝑉</m:t>
                          </m:r>
                        </m:e>
                      </m:d>
                    </m:oMath>
                  </m:oMathPara>
                </a14:m>
                <a:endParaRPr lang="ro-RO"/>
              </a:p>
            </p:txBody>
          </p:sp>
        </mc:Choice>
        <mc:Fallback xmlns="">
          <p:sp>
            <p:nvSpPr>
              <p:cNvPr id="7" name="Rectangle 6">
                <a:extLst>
                  <a:ext uri="{FF2B5EF4-FFF2-40B4-BE49-F238E27FC236}">
                    <a16:creationId xmlns:a16="http://schemas.microsoft.com/office/drawing/2014/main" id="{EBA31199-04AC-4585-918F-3CB44C8E45EC}"/>
                  </a:ext>
                </a:extLst>
              </p:cNvPr>
              <p:cNvSpPr>
                <a:spLocks noRot="1" noChangeAspect="1" noMove="1" noResize="1" noEditPoints="1" noAdjustHandles="1" noChangeArrowheads="1" noChangeShapeType="1" noTextEdit="1"/>
              </p:cNvSpPr>
              <p:nvPr/>
            </p:nvSpPr>
            <p:spPr>
              <a:xfrm>
                <a:off x="319311" y="3816628"/>
                <a:ext cx="5304977" cy="369332"/>
              </a:xfrm>
              <a:prstGeom prst="rect">
                <a:avLst/>
              </a:prstGeom>
              <a:blipFill>
                <a:blip r:embed="rId2"/>
                <a:stretch>
                  <a:fillRect/>
                </a:stretch>
              </a:blipFill>
            </p:spPr>
            <p:txBody>
              <a:bodyPr/>
              <a:lstStyle/>
              <a:p>
                <a:r>
                  <a:rPr lang="ro-RO">
                    <a:noFill/>
                  </a:rPr>
                  <a:t> </a:t>
                </a:r>
              </a:p>
            </p:txBody>
          </p:sp>
        </mc:Fallback>
      </mc:AlternateContent>
      <p:pic>
        <p:nvPicPr>
          <p:cNvPr id="8" name="Picture 7">
            <a:extLst>
              <a:ext uri="{FF2B5EF4-FFF2-40B4-BE49-F238E27FC236}">
                <a16:creationId xmlns:a16="http://schemas.microsoft.com/office/drawing/2014/main" id="{977CFA8B-0D50-4018-A8D3-3223F7D8D4B1}"/>
              </a:ext>
            </a:extLst>
          </p:cNvPr>
          <p:cNvPicPr>
            <a:picLocks noChangeAspect="1"/>
          </p:cNvPicPr>
          <p:nvPr/>
        </p:nvPicPr>
        <p:blipFill>
          <a:blip r:embed="rId3"/>
          <a:stretch>
            <a:fillRect/>
          </a:stretch>
        </p:blipFill>
        <p:spPr>
          <a:xfrm>
            <a:off x="5976714" y="225901"/>
            <a:ext cx="5567363" cy="6040755"/>
          </a:xfrm>
          <a:prstGeom prst="rect">
            <a:avLst/>
          </a:prstGeom>
        </p:spPr>
      </p:pic>
      <mc:AlternateContent xmlns:mc="http://schemas.openxmlformats.org/markup-compatibility/2006" xmlns:a14="http://schemas.microsoft.com/office/drawing/2010/main">
        <mc:Choice Requires="a14">
          <p:sp>
            <p:nvSpPr>
              <p:cNvPr id="9" name="Rectangle 8">
                <a:extLst>
                  <a:ext uri="{FF2B5EF4-FFF2-40B4-BE49-F238E27FC236}">
                    <a16:creationId xmlns:a16="http://schemas.microsoft.com/office/drawing/2014/main" id="{5A02BAB2-E859-4F2A-A18A-610C84BE135E}"/>
                  </a:ext>
                </a:extLst>
              </p:cNvPr>
              <p:cNvSpPr/>
              <p:nvPr/>
            </p:nvSpPr>
            <p:spPr>
              <a:xfrm>
                <a:off x="319311" y="4812129"/>
                <a:ext cx="3833036"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ro-RO" i="1">
                              <a:latin typeface="Cambria Math" panose="02040503050406030204" pitchFamily="18" charset="0"/>
                            </a:rPr>
                          </m:ctrlPr>
                        </m:sSubPr>
                        <m:e>
                          <m:r>
                            <a:rPr lang="ro-RO" i="1">
                              <a:latin typeface="Cambria Math" panose="02040503050406030204" pitchFamily="18" charset="0"/>
                            </a:rPr>
                            <m:t>𝑣</m:t>
                          </m:r>
                        </m:e>
                        <m:sub>
                          <m:r>
                            <a:rPr lang="ro-RO" i="1">
                              <a:latin typeface="Cambria Math" panose="02040503050406030204" pitchFamily="18" charset="0"/>
                            </a:rPr>
                            <m:t>𝑂</m:t>
                          </m:r>
                        </m:sub>
                      </m:sSub>
                      <m:d>
                        <m:dPr>
                          <m:ctrlPr>
                            <a:rPr lang="ro-RO" i="1">
                              <a:latin typeface="Cambria Math" panose="02040503050406030204" pitchFamily="18" charset="0"/>
                            </a:rPr>
                          </m:ctrlPr>
                        </m:dPr>
                        <m:e>
                          <m:r>
                            <a:rPr lang="ro-RO" i="1">
                              <a:latin typeface="Cambria Math" panose="02040503050406030204" pitchFamily="18" charset="0"/>
                            </a:rPr>
                            <m:t>𝑡</m:t>
                          </m:r>
                        </m:e>
                      </m:d>
                      <m:r>
                        <a:rPr lang="ro-RO" i="0">
                          <a:latin typeface="Cambria Math" panose="02040503050406030204" pitchFamily="18" charset="0"/>
                        </a:rPr>
                        <m:t>=0,8</m:t>
                      </m:r>
                      <m:r>
                        <a:rPr lang="ro-RO" i="1">
                          <a:latin typeface="Cambria Math" panose="02040503050406030204" pitchFamily="18" charset="0"/>
                        </a:rPr>
                        <m:t>𝑠𝑖𝑛</m:t>
                      </m:r>
                      <m:sSub>
                        <m:sSubPr>
                          <m:ctrlPr>
                            <a:rPr lang="ro-RO" i="1">
                              <a:latin typeface="Cambria Math" panose="02040503050406030204" pitchFamily="18" charset="0"/>
                            </a:rPr>
                          </m:ctrlPr>
                        </m:sSubPr>
                        <m:e>
                          <m:r>
                            <a:rPr lang="ro-RO" i="1">
                              <a:latin typeface="Cambria Math" panose="02040503050406030204" pitchFamily="18" charset="0"/>
                            </a:rPr>
                            <m:t>𝜔</m:t>
                          </m:r>
                        </m:e>
                        <m:sub>
                          <m:r>
                            <a:rPr lang="ro-RO" i="0">
                              <a:latin typeface="Cambria Math" panose="02040503050406030204" pitchFamily="18" charset="0"/>
                            </a:rPr>
                            <m:t>0</m:t>
                          </m:r>
                        </m:sub>
                      </m:sSub>
                      <m:r>
                        <a:rPr lang="ro-RO" i="1">
                          <a:latin typeface="Cambria Math" panose="02040503050406030204" pitchFamily="18" charset="0"/>
                        </a:rPr>
                        <m:t>𝑡</m:t>
                      </m:r>
                      <m:r>
                        <a:rPr lang="ro-RO" i="0">
                          <a:latin typeface="Cambria Math" panose="02040503050406030204" pitchFamily="18" charset="0"/>
                        </a:rPr>
                        <m:t>+0,5</m:t>
                      </m:r>
                      <m:r>
                        <a:rPr lang="ro-RO" i="1">
                          <a:latin typeface="Cambria Math" panose="02040503050406030204" pitchFamily="18" charset="0"/>
                        </a:rPr>
                        <m:t>𝑠𝑖𝑛</m:t>
                      </m:r>
                      <m:r>
                        <a:rPr lang="ro-RO" i="0">
                          <a:latin typeface="Cambria Math" panose="02040503050406030204" pitchFamily="18" charset="0"/>
                        </a:rPr>
                        <m:t>4</m:t>
                      </m:r>
                      <m:sSub>
                        <m:sSubPr>
                          <m:ctrlPr>
                            <a:rPr lang="ro-RO" i="1">
                              <a:latin typeface="Cambria Math" panose="02040503050406030204" pitchFamily="18" charset="0"/>
                            </a:rPr>
                          </m:ctrlPr>
                        </m:sSubPr>
                        <m:e>
                          <m:r>
                            <a:rPr lang="ro-RO" i="1">
                              <a:latin typeface="Cambria Math" panose="02040503050406030204" pitchFamily="18" charset="0"/>
                            </a:rPr>
                            <m:t>𝜔</m:t>
                          </m:r>
                        </m:e>
                        <m:sub>
                          <m:r>
                            <a:rPr lang="ro-RO" i="0">
                              <a:latin typeface="Cambria Math" panose="02040503050406030204" pitchFamily="18" charset="0"/>
                            </a:rPr>
                            <m:t>0</m:t>
                          </m:r>
                        </m:sub>
                      </m:sSub>
                      <m:r>
                        <a:rPr lang="ro-RO" i="1">
                          <a:latin typeface="Cambria Math" panose="02040503050406030204" pitchFamily="18" charset="0"/>
                        </a:rPr>
                        <m:t>𝑡</m:t>
                      </m:r>
                      <m:r>
                        <a:rPr lang="ro-RO" i="0">
                          <a:latin typeface="Cambria Math" panose="02040503050406030204" pitchFamily="18" charset="0"/>
                        </a:rPr>
                        <m:t> </m:t>
                      </m:r>
                      <m:d>
                        <m:dPr>
                          <m:begChr m:val="["/>
                          <m:endChr m:val="]"/>
                          <m:ctrlPr>
                            <a:rPr lang="ro-RO" i="1">
                              <a:latin typeface="Cambria Math" panose="02040503050406030204" pitchFamily="18" charset="0"/>
                            </a:rPr>
                          </m:ctrlPr>
                        </m:dPr>
                        <m:e>
                          <m:r>
                            <a:rPr lang="ro-RO" i="1">
                              <a:latin typeface="Cambria Math" panose="02040503050406030204" pitchFamily="18" charset="0"/>
                            </a:rPr>
                            <m:t>𝑉</m:t>
                          </m:r>
                        </m:e>
                      </m:d>
                    </m:oMath>
                  </m:oMathPara>
                </a14:m>
                <a:endParaRPr lang="ro-RO"/>
              </a:p>
            </p:txBody>
          </p:sp>
        </mc:Choice>
        <mc:Fallback xmlns="">
          <p:sp>
            <p:nvSpPr>
              <p:cNvPr id="9" name="Rectangle 8">
                <a:extLst>
                  <a:ext uri="{FF2B5EF4-FFF2-40B4-BE49-F238E27FC236}">
                    <a16:creationId xmlns:a16="http://schemas.microsoft.com/office/drawing/2014/main" id="{5A02BAB2-E859-4F2A-A18A-610C84BE135E}"/>
                  </a:ext>
                </a:extLst>
              </p:cNvPr>
              <p:cNvSpPr>
                <a:spLocks noRot="1" noChangeAspect="1" noMove="1" noResize="1" noEditPoints="1" noAdjustHandles="1" noChangeArrowheads="1" noChangeShapeType="1" noTextEdit="1"/>
              </p:cNvSpPr>
              <p:nvPr/>
            </p:nvSpPr>
            <p:spPr>
              <a:xfrm>
                <a:off x="319311" y="4812129"/>
                <a:ext cx="3833036" cy="369332"/>
              </a:xfrm>
              <a:prstGeom prst="rect">
                <a:avLst/>
              </a:prstGeom>
              <a:blipFill>
                <a:blip r:embed="rId4"/>
                <a:stretch>
                  <a:fillRect/>
                </a:stretch>
              </a:blipFill>
            </p:spPr>
            <p:txBody>
              <a:bodyPr/>
              <a:lstStyle/>
              <a:p>
                <a:r>
                  <a:rPr lang="ro-RO">
                    <a:noFill/>
                  </a:rPr>
                  <a:t> </a:t>
                </a:r>
              </a:p>
            </p:txBody>
          </p:sp>
        </mc:Fallback>
      </mc:AlternateContent>
    </p:spTree>
    <p:extLst>
      <p:ext uri="{BB962C8B-B14F-4D97-AF65-F5344CB8AC3E}">
        <p14:creationId xmlns:p14="http://schemas.microsoft.com/office/powerpoint/2010/main" val="12845378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1658</TotalTime>
  <Words>3366</Words>
  <Application>Microsoft Office PowerPoint</Application>
  <PresentationFormat>Widescreen</PresentationFormat>
  <Paragraphs>441</Paragraphs>
  <Slides>37</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37</vt:i4>
      </vt:variant>
    </vt:vector>
  </HeadingPairs>
  <TitlesOfParts>
    <vt:vector size="48" baseType="lpstr">
      <vt:lpstr>Arial</vt:lpstr>
      <vt:lpstr>Calibri</vt:lpstr>
      <vt:lpstr>Calibri Light</vt:lpstr>
      <vt:lpstr>Cambria Math</vt:lpstr>
      <vt:lpstr>MTSY</vt:lpstr>
      <vt:lpstr>RMTMI</vt:lpstr>
      <vt:lpstr>Times New Roman</vt:lpstr>
      <vt:lpstr>Times-Italic</vt:lpstr>
      <vt:lpstr>Times-Roman</vt:lpstr>
      <vt:lpstr>UT Sans</vt:lpstr>
      <vt:lpstr>Office Theme</vt:lpstr>
      <vt:lpstr>ELECTRONICĂ ANALOGICĂ</vt:lpstr>
      <vt:lpstr>Filtre active Definiția unui filtru</vt:lpstr>
      <vt:lpstr>Filtre active Clasificare</vt:lpstr>
      <vt:lpstr>Filtre active Răspunsuri în frecvență uzuale</vt:lpstr>
      <vt:lpstr>Filtre active Răspunsuri în frecvență uzuale</vt:lpstr>
      <vt:lpstr>Filtre active Răspunsuri în frecvență uzuale</vt:lpstr>
      <vt:lpstr>Filtre active Răspunsuri în frecvență uzuale</vt:lpstr>
      <vt:lpstr>Filtre active Răspunsuri în frecvență uzuale</vt:lpstr>
      <vt:lpstr>Filtre active Efectul filtrării</vt:lpstr>
      <vt:lpstr>Filtre active</vt:lpstr>
      <vt:lpstr>Filtre active</vt:lpstr>
      <vt:lpstr>Filtre active</vt:lpstr>
      <vt:lpstr>Filtre active</vt:lpstr>
      <vt:lpstr>Filtre active Funcția de transfer</vt:lpstr>
      <vt:lpstr>Filtre active Funcția de transfer</vt:lpstr>
      <vt:lpstr>Filtre active Funcția de transfer</vt:lpstr>
      <vt:lpstr>Filtre active Observație</vt:lpstr>
      <vt:lpstr>Filtre active</vt:lpstr>
      <vt:lpstr>Filtre active Circuitul de diferențiere</vt:lpstr>
      <vt:lpstr>Filtre active Circuitul de diferențiere</vt:lpstr>
      <vt:lpstr>Filtre active Circuitul de integrare</vt:lpstr>
      <vt:lpstr>Filtre active Circuitul de integrare</vt:lpstr>
      <vt:lpstr>Filtre active FTJ cu amplificare</vt:lpstr>
      <vt:lpstr>Filtre active FTJ cu amplificare</vt:lpstr>
      <vt:lpstr>Filtre active FTJ cu amplificare</vt:lpstr>
      <vt:lpstr>Filtre active FTS cu amplificare</vt:lpstr>
      <vt:lpstr>Filtre active FTB de bandă largă</vt:lpstr>
      <vt:lpstr>Filtre active Filtrul trece-tot</vt:lpstr>
      <vt:lpstr>Filtre active Filtrul trece-tot</vt:lpstr>
      <vt:lpstr>Filtre active. Probleme P1</vt:lpstr>
      <vt:lpstr>Filtre active. Probleme P1. Rezolvare</vt:lpstr>
      <vt:lpstr>Filtre active. Probleme P1. Rezolvare</vt:lpstr>
      <vt:lpstr>Filtre active. Probleme P1. Rezolvare</vt:lpstr>
      <vt:lpstr>Filtre active. Probleme P1. Rezolvare</vt:lpstr>
      <vt:lpstr>Filtre active. Probleme P1. Rezolvare</vt:lpstr>
      <vt:lpstr>Anexe A1. Valori standard de rezistențe</vt:lpstr>
      <vt:lpstr>Anexe A2. Numere complexe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Curs CIA</dc:title>
  <dc:creator>geoic@yahoo.com</dc:creator>
  <cp:lastModifiedBy>geoic@yahoo.com</cp:lastModifiedBy>
  <cp:revision>177</cp:revision>
  <dcterms:created xsi:type="dcterms:W3CDTF">2020-03-31T16:50:34Z</dcterms:created>
  <dcterms:modified xsi:type="dcterms:W3CDTF">2020-04-29T14:25:58Z</dcterms:modified>
</cp:coreProperties>
</file>