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80" r:id="rId4"/>
    <p:sldId id="282" r:id="rId5"/>
    <p:sldId id="283" r:id="rId6"/>
    <p:sldId id="281" r:id="rId7"/>
    <p:sldId id="284" r:id="rId8"/>
    <p:sldId id="285" r:id="rId9"/>
    <p:sldId id="286" r:id="rId10"/>
    <p:sldId id="292" r:id="rId11"/>
    <p:sldId id="293" r:id="rId12"/>
    <p:sldId id="287" r:id="rId13"/>
    <p:sldId id="288" r:id="rId14"/>
    <p:sldId id="294" r:id="rId15"/>
    <p:sldId id="289" r:id="rId16"/>
    <p:sldId id="295" r:id="rId17"/>
    <p:sldId id="296" r:id="rId18"/>
    <p:sldId id="298" r:id="rId19"/>
    <p:sldId id="290" r:id="rId20"/>
    <p:sldId id="299" r:id="rId21"/>
    <p:sldId id="291" r:id="rId22"/>
    <p:sldId id="300" r:id="rId23"/>
    <p:sldId id="301" r:id="rId24"/>
    <p:sldId id="304" r:id="rId25"/>
    <p:sldId id="302" r:id="rId26"/>
    <p:sldId id="303" r:id="rId27"/>
    <p:sldId id="297" r:id="rId2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6" autoAdjust="0"/>
    <p:restoredTop sz="94625" autoAdjust="0"/>
  </p:normalViewPr>
  <p:slideViewPr>
    <p:cSldViewPr snapToGrid="0">
      <p:cViewPr>
        <p:scale>
          <a:sx n="80" d="100"/>
          <a:sy n="80" d="100"/>
        </p:scale>
        <p:origin x="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15.04.2020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7809-628B-4C39-98D2-FB50C84F5854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C81-DD7F-4F10-A6C8-41F7098ABDC9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8B6B-562A-48EB-86E1-16EDBFA3170C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5FB-844F-4B32-A745-872AB1E91CE2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6B6C-1B1B-4660-9DDF-CFECCB126911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9313-E411-4FB3-AC79-45E40E889A6E}" type="datetime1">
              <a:rPr lang="ro-RO" smtClean="0"/>
              <a:t>15.04.2020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801-46C0-4257-A611-8C9BFC4232A3}" type="datetime1">
              <a:rPr lang="ro-RO" smtClean="0"/>
              <a:t>15.04.2020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C4C7-86F1-4899-8E72-2C5B1FFE2768}" type="datetime1">
              <a:rPr lang="ro-RO" smtClean="0"/>
              <a:t>15.04.2020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CAC01-B7A3-457E-A112-34CFAE342643}" type="datetime1">
              <a:rPr lang="ro-RO" smtClean="0"/>
              <a:t>15.04.2020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6878-3BD1-472E-858C-D6B6FB897775}" type="datetime1">
              <a:rPr lang="ro-RO" smtClean="0"/>
              <a:t>15.04.2020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F74C-F9CA-46CE-8153-F7DEC0EBB48E}" type="datetime1">
              <a:rPr lang="ro-RO" smtClean="0"/>
              <a:t>15.04.2020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AEA77-6B2C-4D3E-A91B-5C2EF4E3F763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6 -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ELECTRONICĂ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</a:t>
            </a:r>
            <a:r>
              <a:rPr lang="en-US"/>
              <a:t>6</a:t>
            </a:r>
            <a:r>
              <a:rPr lang="ro-RO"/>
              <a:t> – online</a:t>
            </a:r>
          </a:p>
          <a:p>
            <a:r>
              <a:rPr lang="it-IT"/>
              <a:t>Circuite cu reacție negativă rezistivă</a:t>
            </a:r>
            <a:endParaRPr lang="ro-RO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ro-RO"/>
              <a:t> </a:t>
            </a:r>
            <a:r>
              <a:rPr lang="ro-RO" sz="2000"/>
              <a:t>(continuare)</a:t>
            </a:r>
            <a:endParaRPr lang="ro-RO"/>
          </a:p>
          <a:p>
            <a:pPr marL="0" indent="0">
              <a:buNone/>
            </a:pPr>
            <a:r>
              <a:rPr lang="en-US"/>
              <a:t>(b) Aplicând principiul superpoziției,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</a:t>
            </a:r>
            <a:r>
              <a:rPr lang="en-US" baseline="-25000"/>
              <a:t>2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br>
              <a:rPr lang="ro-RO"/>
            </a:br>
            <a:r>
              <a:rPr lang="en-US"/>
              <a:t>unde</a:t>
            </a:r>
            <a:endParaRPr lang="ro-RO"/>
          </a:p>
          <a:p>
            <a:pPr marL="0" indent="0">
              <a:buNone/>
            </a:pPr>
            <a:r>
              <a:rPr lang="en-US" i="1"/>
              <a:t>A</a:t>
            </a:r>
            <a:r>
              <a:rPr lang="en-US" baseline="-25000"/>
              <a:t>2</a:t>
            </a:r>
            <a:r>
              <a:rPr lang="en-US"/>
              <a:t>=(1+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)/(1+</a:t>
            </a:r>
            <a:r>
              <a:rPr lang="en-US" i="1"/>
              <a:t>R</a:t>
            </a:r>
            <a:r>
              <a:rPr lang="en-US" baseline="-25000"/>
              <a:t>3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baseline="-25000"/>
              <a:t>4</a:t>
            </a:r>
            <a:r>
              <a:rPr lang="en-US"/>
              <a:t>)=(1+98/10)/(1+9.9/103)=9.853V/V, și </a:t>
            </a:r>
            <a:endParaRPr lang="ro-RO"/>
          </a:p>
          <a:p>
            <a:pPr marL="0" indent="0">
              <a:buNone/>
            </a:pP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=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=98/10=9,8V/V.</a:t>
            </a:r>
            <a:endParaRPr lang="ro-RO"/>
          </a:p>
          <a:p>
            <a:pPr marL="0" indent="0">
              <a:buNone/>
            </a:pPr>
            <a:r>
              <a:rPr lang="en-US"/>
              <a:t>Astfel,</a:t>
            </a:r>
            <a:endParaRPr lang="ro-RO"/>
          </a:p>
          <a:p>
            <a:pPr lvl="0"/>
            <a:r>
              <a:rPr lang="en-US"/>
              <a:t>pentru 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)=(−0,1V, +0,1V)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=9,853(0,1)-9,8(−0,1)=1,965V</a:t>
            </a:r>
            <a:endParaRPr lang="ro-RO"/>
          </a:p>
          <a:p>
            <a:pPr lvl="0"/>
            <a:r>
              <a:rPr lang="en-US"/>
              <a:t>pentru 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 =(4,9V, 5,1V)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=2,230V, iar </a:t>
            </a:r>
            <a:endParaRPr lang="ro-RO"/>
          </a:p>
          <a:p>
            <a:pPr lvl="0"/>
            <a:r>
              <a:rPr lang="en-US"/>
              <a:t>pentru 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 = (9,9V, 10,1V)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=2,495V.</a:t>
            </a:r>
            <a:endParaRPr lang="ro-RO"/>
          </a:p>
          <a:p>
            <a:pPr marL="0" indent="0">
              <a:buNone/>
            </a:pP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8782-DD6F-4C68-8511-31F928B165C6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9AACAB-D507-4875-AF41-3C85AEE433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315325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11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ro-RO"/>
              <a:t> </a:t>
            </a:r>
            <a:r>
              <a:rPr lang="ro-RO" sz="2000"/>
              <a:t>(continuare)</a:t>
            </a:r>
            <a:endParaRPr lang="ro-RO"/>
          </a:p>
          <a:p>
            <a:pPr marL="0" indent="0">
              <a:buNone/>
            </a:pPr>
            <a:r>
              <a:rPr lang="ro-RO"/>
              <a:t>Comentariu:</a:t>
            </a:r>
          </a:p>
          <a:p>
            <a:pPr marL="0" indent="0">
              <a:buNone/>
            </a:pPr>
            <a:r>
              <a:rPr lang="en-US"/>
              <a:t>Ca urmare a ne</a:t>
            </a:r>
            <a:r>
              <a:rPr lang="ro-RO"/>
              <a:t>potrivi</a:t>
            </a:r>
            <a:r>
              <a:rPr lang="en-US"/>
              <a:t>rii rezistențelor, </a:t>
            </a:r>
            <a:br>
              <a:rPr lang="ro-RO"/>
            </a:br>
            <a:r>
              <a:rPr lang="en-US"/>
              <a:t>nu numai că avem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≠2V, dar și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 se schimbă </a:t>
            </a:r>
            <a:br>
              <a:rPr lang="ro-RO"/>
            </a:br>
            <a:r>
              <a:rPr lang="en-US"/>
              <a:t>odată cu componenta de mod comun.</a:t>
            </a:r>
            <a:endParaRPr lang="ro-RO"/>
          </a:p>
          <a:p>
            <a:pPr marL="0" indent="0">
              <a:buNone/>
            </a:pPr>
            <a:r>
              <a:rPr lang="en-US"/>
              <a:t>În mod clar, circuitul nu mai este un adevărat amplificator de diferență.</a:t>
            </a: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5306-E705-484B-A502-01B2B4144893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9AACAB-D507-4875-AF41-3C85AEE433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315325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6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ro-RO" b="1"/>
              <a:t>CMRR</a:t>
            </a:r>
            <a:r>
              <a:rPr lang="ro-RO"/>
              <a:t> (Common-Mode Rejection Ratio)</a:t>
            </a:r>
            <a:endParaRPr lang="ro-RO" b="1"/>
          </a:p>
          <a:p>
            <a:r>
              <a:rPr lang="en-US"/>
              <a:t>Raportul </a:t>
            </a:r>
            <a:r>
              <a:rPr lang="en-US" i="1"/>
              <a:t>A</a:t>
            </a:r>
            <a:r>
              <a:rPr lang="en-US" i="1" baseline="-25000"/>
              <a:t>dm</a:t>
            </a:r>
            <a:r>
              <a:rPr lang="en-US"/>
              <a:t>/</a:t>
            </a:r>
            <a:r>
              <a:rPr lang="en-US" i="1"/>
              <a:t>A</a:t>
            </a:r>
            <a:r>
              <a:rPr lang="en-US" i="1" baseline="-25000"/>
              <a:t>cm</a:t>
            </a:r>
            <a:r>
              <a:rPr lang="en-US"/>
              <a:t> reprezintă un factor de merit al circuitului și este denumit </a:t>
            </a:r>
            <a:r>
              <a:rPr lang="en-US" i="1"/>
              <a:t>factor de rejecție a modului comun </a:t>
            </a:r>
            <a:r>
              <a:rPr lang="en-US"/>
              <a:t>(CMRR).</a:t>
            </a:r>
            <a:endParaRPr lang="ro-RO"/>
          </a:p>
          <a:p>
            <a:r>
              <a:rPr lang="en-US"/>
              <a:t>Valoarea sa este exprimată în decibeli (dB) sub forma</a:t>
            </a:r>
            <a:r>
              <a:rPr lang="ro-RO"/>
              <a:t>:</a:t>
            </a:r>
          </a:p>
          <a:p>
            <a:pPr marL="0" indent="0">
              <a:buNone/>
            </a:pPr>
            <a:endParaRPr lang="ro-RO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42C6-DA05-4373-82C1-B34C96C6FF84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12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9DDAE46-0F08-42D2-998D-0B58347EDFA8}"/>
                  </a:ext>
                </a:extLst>
              </p:cNvPr>
              <p:cNvSpPr txBox="1"/>
              <p:nvPr/>
            </p:nvSpPr>
            <p:spPr>
              <a:xfrm>
                <a:off x="4789104" y="4219575"/>
                <a:ext cx="3479799" cy="821763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𝐶𝑀𝑅𝑅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=20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𝑐𝑚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9DDAE46-0F08-42D2-998D-0B58347ED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104" y="4219575"/>
                <a:ext cx="3479799" cy="8217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385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Câștig variabil</a:t>
            </a:r>
          </a:p>
          <a:p>
            <a:r>
              <a:rPr lang="ro-RO"/>
              <a:t>Circuitul asigură un </a:t>
            </a:r>
            <a:r>
              <a:rPr lang="en-US"/>
              <a:t>câștig proporțional liniar cu </a:t>
            </a:r>
            <a:r>
              <a:rPr lang="en-US" i="1"/>
              <a:t>R</a:t>
            </a:r>
            <a:r>
              <a:rPr lang="en-US" i="1" baseline="-25000"/>
              <a:t>G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E0A8-25DF-44A4-AB50-1C58670EBE5F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52D79A-D42C-4738-9684-2722A3F4E4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6" y="2959783"/>
            <a:ext cx="3981988" cy="32171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6DD912F1-3330-4B49-8B01-742BFFF7E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350FCDE-D908-4060-BD00-046286456CE1}"/>
                  </a:ext>
                </a:extLst>
              </p:cNvPr>
              <p:cNvSpPr txBox="1"/>
              <p:nvPr/>
            </p:nvSpPr>
            <p:spPr>
              <a:xfrm>
                <a:off x="5637229" y="2808843"/>
                <a:ext cx="11483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350FCDE-D908-4060-BD00-046286456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229" y="2808843"/>
                <a:ext cx="1148328" cy="369332"/>
              </a:xfrm>
              <a:prstGeom prst="rect">
                <a:avLst/>
              </a:prstGeom>
              <a:blipFill>
                <a:blip r:embed="rId3"/>
                <a:stretch>
                  <a:fillRect l="-3723" r="-2128" b="-1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>
            <a:extLst>
              <a:ext uri="{FF2B5EF4-FFF2-40B4-BE49-F238E27FC236}">
                <a16:creationId xmlns:a16="http://schemas.microsoft.com/office/drawing/2014/main" id="{83105AC6-07BE-46F4-846C-E11825D4E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1808E88-9111-46FF-9DB7-766540975928}"/>
                  </a:ext>
                </a:extLst>
              </p:cNvPr>
              <p:cNvSpPr txBox="1"/>
              <p:nvPr/>
            </p:nvSpPr>
            <p:spPr>
              <a:xfrm>
                <a:off x="5637229" y="3303890"/>
                <a:ext cx="2195986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1808E88-9111-46FF-9DB7-766540975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229" y="3303890"/>
                <a:ext cx="2195986" cy="751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9675A6D1-CAD1-48C8-907E-90E2375D900D}"/>
              </a:ext>
            </a:extLst>
          </p:cNvPr>
          <p:cNvSpPr/>
          <p:nvPr/>
        </p:nvSpPr>
        <p:spPr>
          <a:xfrm>
            <a:off x="5496105" y="4125028"/>
            <a:ext cx="564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ea typeface="Calibri" panose="020F0502020204030204" pitchFamily="34" charset="0"/>
              </a:rPr>
              <a:t>Tensiunea </a:t>
            </a:r>
            <a:r>
              <a:rPr lang="en-US" i="1">
                <a:ea typeface="Calibri" panose="020F0502020204030204" pitchFamily="34" charset="0"/>
              </a:rPr>
              <a:t>v</a:t>
            </a:r>
            <a:r>
              <a:rPr lang="en-US" i="1" baseline="-25000">
                <a:ea typeface="Calibri" panose="020F0502020204030204" pitchFamily="34" charset="0"/>
              </a:rPr>
              <a:t>P</a:t>
            </a:r>
            <a:r>
              <a:rPr lang="en-US">
                <a:ea typeface="Calibri" panose="020F0502020204030204" pitchFamily="34" charset="0"/>
              </a:rPr>
              <a:t> se determină aplicând principiul superpoziției</a:t>
            </a:r>
            <a:endParaRPr lang="ro-RO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D3C46113-25D7-4FE1-837F-9BA438D41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C05BDB0-E7A3-4C5E-9442-6A20351A4BFE}"/>
                  </a:ext>
                </a:extLst>
              </p:cNvPr>
              <p:cNvSpPr txBox="1"/>
              <p:nvPr/>
            </p:nvSpPr>
            <p:spPr>
              <a:xfrm>
                <a:off x="5637229" y="4494360"/>
                <a:ext cx="4233659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C05BDB0-E7A3-4C5E-9442-6A20351A4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229" y="4494360"/>
                <a:ext cx="4233659" cy="751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9">
            <a:extLst>
              <a:ext uri="{FF2B5EF4-FFF2-40B4-BE49-F238E27FC236}">
                <a16:creationId xmlns:a16="http://schemas.microsoft.com/office/drawing/2014/main" id="{92EFD356-79AE-469E-9214-CCD755618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C33F11-CCF2-4B07-9B51-048F8B09E5C0}"/>
                  </a:ext>
                </a:extLst>
              </p:cNvPr>
              <p:cNvSpPr txBox="1"/>
              <p:nvPr/>
            </p:nvSpPr>
            <p:spPr>
              <a:xfrm>
                <a:off x="5641236" y="5331664"/>
                <a:ext cx="2112822" cy="754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C33F11-CCF2-4B07-9B51-048F8B09E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236" y="5331664"/>
                <a:ext cx="2112822" cy="7542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7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Câștig variabil</a:t>
            </a:r>
            <a:r>
              <a:rPr lang="en-US" b="1"/>
              <a:t> </a:t>
            </a:r>
            <a:r>
              <a:rPr lang="en-US"/>
              <a:t>(continuare)</a:t>
            </a:r>
            <a:endParaRPr lang="ro-RO" b="1"/>
          </a:p>
          <a:p>
            <a:r>
              <a:rPr lang="ro-RO"/>
              <a:t>Prin înlocuiri, rezultă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9A32-30BF-4AE6-92AA-BCB0BD56DE5C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52D79A-D42C-4738-9684-2722A3F4E4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6" y="2959783"/>
            <a:ext cx="3981988" cy="32171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F301B0F3-215D-4169-AFB8-ED782D18D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DAD6D3-9A70-4A3F-A715-4BD76FD57464}"/>
                  </a:ext>
                </a:extLst>
              </p:cNvPr>
              <p:cNvSpPr/>
              <p:nvPr/>
            </p:nvSpPr>
            <p:spPr>
              <a:xfrm>
                <a:off x="5143156" y="2582422"/>
                <a:ext cx="5909375" cy="846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DAD6D3-9A70-4A3F-A715-4BD76FD574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156" y="2582422"/>
                <a:ext cx="5909375" cy="8465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>
            <a:extLst>
              <a:ext uri="{FF2B5EF4-FFF2-40B4-BE49-F238E27FC236}">
                <a16:creationId xmlns:a16="http://schemas.microsoft.com/office/drawing/2014/main" id="{1C2D86F6-AA7D-4103-8D41-366118285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CA50FEF-6BE5-44FF-93F1-3826913F3063}"/>
                  </a:ext>
                </a:extLst>
              </p:cNvPr>
              <p:cNvSpPr/>
              <p:nvPr/>
            </p:nvSpPr>
            <p:spPr>
              <a:xfrm>
                <a:off x="5143156" y="3557503"/>
                <a:ext cx="6466707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CA50FEF-6BE5-44FF-93F1-3826913F30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156" y="3557503"/>
                <a:ext cx="6466707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F9FA0BC-320F-4089-BAFA-901F086BA2C0}"/>
                  </a:ext>
                </a:extLst>
              </p:cNvPr>
              <p:cNvSpPr txBox="1"/>
              <p:nvPr/>
            </p:nvSpPr>
            <p:spPr>
              <a:xfrm>
                <a:off x="6957971" y="5132962"/>
                <a:ext cx="2779735" cy="753732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F9FA0BC-320F-4089-BAFA-901F086BA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971" y="5132962"/>
                <a:ext cx="2779735" cy="753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636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Eliminarea interferenței de buclă de masă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6CA3-A766-4806-B94D-3412CBEF84E3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15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88F636-A155-4567-9CE5-ECB8E6B64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667" y="4350562"/>
            <a:ext cx="2762250" cy="8096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2B797B-7940-42B6-8C4D-4F32E8390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2692559"/>
            <a:ext cx="5589270" cy="261747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70673F1-25CE-4F31-A609-2E11E676A13A}"/>
              </a:ext>
            </a:extLst>
          </p:cNvPr>
          <p:cNvSpPr/>
          <p:nvPr/>
        </p:nvSpPr>
        <p:spPr>
          <a:xfrm>
            <a:off x="6240783" y="2505670"/>
            <a:ext cx="54940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>
                <a:ea typeface="Calibri" panose="020F0502020204030204" pitchFamily="34" charset="0"/>
              </a:rPr>
              <a:t>Semnalul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trebuie amplificat de un amplificator inversor obișnuit. Din păcate, amplificatorul vede la intrarea sa un semnal format din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în serie cu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deci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1055439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Eliminarea interferenței de buclă de masă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47F-91DA-4083-9317-0A87F6DB69FE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14405D-3D83-4B48-80A5-E57E67A15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" y="2692559"/>
            <a:ext cx="5589270" cy="261747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6A24A88-705F-48AD-B94B-2A5756FA3BB7}"/>
              </a:ext>
            </a:extLst>
          </p:cNvPr>
          <p:cNvSpPr/>
          <p:nvPr/>
        </p:nvSpPr>
        <p:spPr>
          <a:xfrm>
            <a:off x="6250307" y="2559685"/>
            <a:ext cx="57797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Prezența termenului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denumită în general </a:t>
            </a:r>
            <a:r>
              <a:rPr lang="en-US" sz="2400" i="1">
                <a:ea typeface="Calibri" panose="020F0502020204030204" pitchFamily="34" charset="0"/>
              </a:rPr>
              <a:t>interferență de buclă de masă</a:t>
            </a:r>
            <a:r>
              <a:rPr lang="en-US" sz="2400">
                <a:ea typeface="Calibri" panose="020F0502020204030204" pitchFamily="34" charset="0"/>
              </a:rPr>
              <a:t>, poate degrada calitatea semnalului de ieșire în mod apreciabil, mai ales dacă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este un semnal de nivel scăzut, comparabil cu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așa cum se întâmplă adesea cu semnalele de la traductoare în mediile industriale.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885456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Eliminarea interferenței de buclă de masă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6090-B162-4EE1-9327-1A03D2BC5268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14405D-3D83-4B48-80A5-E57E67A15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" y="2692559"/>
            <a:ext cx="5589270" cy="261747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6A24A88-705F-48AD-B94B-2A5756FA3BB7}"/>
              </a:ext>
            </a:extLst>
          </p:cNvPr>
          <p:cNvSpPr/>
          <p:nvPr/>
        </p:nvSpPr>
        <p:spPr>
          <a:xfrm>
            <a:off x="6250307" y="2550160"/>
            <a:ext cx="57797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Putem scăpa de termenul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considerând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ca </a:t>
            </a:r>
            <a:r>
              <a:rPr lang="ro-RO" sz="2400">
                <a:ea typeface="Calibri" panose="020F0502020204030204" pitchFamily="34" charset="0"/>
              </a:rPr>
              <a:t>un </a:t>
            </a:r>
            <a:r>
              <a:rPr lang="en-US" sz="2400">
                <a:ea typeface="Calibri" panose="020F0502020204030204" pitchFamily="34" charset="0"/>
              </a:rPr>
              <a:t>semnal diferențial și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 ca </a:t>
            </a:r>
            <a:r>
              <a:rPr lang="ro-RO" sz="2400">
                <a:ea typeface="Calibri" panose="020F0502020204030204" pitchFamily="34" charset="0"/>
              </a:rPr>
              <a:t>un </a:t>
            </a:r>
            <a:r>
              <a:rPr lang="en-US" sz="2400">
                <a:ea typeface="Calibri" panose="020F0502020204030204" pitchFamily="34" charset="0"/>
              </a:rPr>
              <a:t>semnal de mod comun. Pentru a face acest lucru, amplificatorul original se înlocuiește cu un amplificator de diferență așa cum se arată în </a:t>
            </a:r>
            <a:r>
              <a:rPr lang="ro-RO" sz="2400">
                <a:ea typeface="Calibri" panose="020F0502020204030204" pitchFamily="34" charset="0"/>
              </a:rPr>
              <a:t>f</a:t>
            </a:r>
            <a:r>
              <a:rPr lang="en-US" sz="2400">
                <a:ea typeface="Calibri" panose="020F0502020204030204" pitchFamily="34" charset="0"/>
              </a:rPr>
              <a:t>ig</a:t>
            </a:r>
            <a:r>
              <a:rPr lang="ro-RO" sz="2400">
                <a:ea typeface="Calibri" panose="020F0502020204030204" pitchFamily="34" charset="0"/>
              </a:rPr>
              <a:t>ura</a:t>
            </a:r>
            <a:r>
              <a:rPr lang="en-US" sz="2400">
                <a:ea typeface="Calibri" panose="020F0502020204030204" pitchFamily="34" charset="0"/>
              </a:rPr>
              <a:t> </a:t>
            </a:r>
            <a:r>
              <a:rPr lang="ro-RO" sz="2400">
                <a:ea typeface="Calibri" panose="020F0502020204030204" pitchFamily="34" charset="0"/>
              </a:rPr>
              <a:t>(</a:t>
            </a:r>
            <a:r>
              <a:rPr lang="en-US" sz="2400">
                <a:ea typeface="Calibri" panose="020F0502020204030204" pitchFamily="34" charset="0"/>
              </a:rPr>
              <a:t>b</a:t>
            </a:r>
            <a:r>
              <a:rPr lang="ro-RO" sz="2400">
                <a:ea typeface="Calibri" panose="020F0502020204030204" pitchFamily="34" charset="0"/>
              </a:rPr>
              <a:t>)</a:t>
            </a:r>
            <a:r>
              <a:rPr lang="en-US" sz="2400">
                <a:ea typeface="Calibri" panose="020F0502020204030204" pitchFamily="34" charset="0"/>
              </a:rPr>
              <a:t>.</a:t>
            </a:r>
            <a:endParaRPr lang="ro-RO" sz="2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C4AF01-63A3-42F8-8449-E3A0D7B9E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128" y="4986644"/>
            <a:ext cx="1762125" cy="800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7002A-D07D-4270-ACD3-D00A9B3B68BD}"/>
                  </a:ext>
                </a:extLst>
              </p:cNvPr>
              <p:cNvSpPr txBox="1"/>
              <p:nvPr/>
            </p:nvSpPr>
            <p:spPr>
              <a:xfrm>
                <a:off x="659159" y="5689550"/>
                <a:ext cx="528253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e>
                      </m:d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7002A-D07D-4270-ACD3-D00A9B3B6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59" y="5689550"/>
                <a:ext cx="5282536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9A66FE4-1C69-4785-BD86-6B2C4F2D8CA1}"/>
              </a:ext>
            </a:extLst>
          </p:cNvPr>
          <p:cNvSpPr txBox="1"/>
          <p:nvPr/>
        </p:nvSpPr>
        <p:spPr>
          <a:xfrm>
            <a:off x="659159" y="5354479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prin superpoziție</a:t>
            </a:r>
          </a:p>
        </p:txBody>
      </p:sp>
    </p:spTree>
    <p:extLst>
      <p:ext uri="{BB962C8B-B14F-4D97-AF65-F5344CB8AC3E}">
        <p14:creationId xmlns:p14="http://schemas.microsoft.com/office/powerpoint/2010/main" val="2028514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 amplificator de instrumentație (Instrumentation Amplifier), AI este un amplificator de diferență care îndeplinește următoarele specificații: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impedanțe de intrare în modul comun și </a:t>
            </a:r>
            <a:r>
              <a:rPr lang="ro-RO"/>
              <a:t>de mod </a:t>
            </a:r>
            <a:r>
              <a:rPr lang="en-US"/>
              <a:t>diferențial extrem de ridicate (ideal infinit); 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impedanță de ieșire foarte mică (ideal zero);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câștig precis și stabil, de obicei în intervalul 1V/V până la 10</a:t>
            </a:r>
            <a:r>
              <a:rPr lang="en-US" baseline="30000"/>
              <a:t>3</a:t>
            </a:r>
            <a:r>
              <a:rPr lang="en-US"/>
              <a:t>V/V; 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factor de rejecție a modului comun extrem de ridicat.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A47A-EC6B-4F32-9E50-D7FD1C7421A2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7886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Amplificator de instrumentație realizat cu 3 AO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99F8-BDD2-4C08-BA1A-3F121580E9B7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19</a:t>
            </a:fld>
            <a:endParaRPr lang="ro-R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6B2B2A-5E84-47FE-8630-2C7A64707DCF}"/>
              </a:ext>
            </a:extLst>
          </p:cNvPr>
          <p:cNvSpPr txBox="1"/>
          <p:nvPr/>
        </p:nvSpPr>
        <p:spPr>
          <a:xfrm>
            <a:off x="5404737" y="2268488"/>
            <a:ext cx="6191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Din simetria circuitului, la jumătatea rezistenței R</a:t>
            </a:r>
            <a:r>
              <a:rPr lang="ro-RO" baseline="-25000"/>
              <a:t>G</a:t>
            </a:r>
            <a:r>
              <a:rPr lang="ro-RO"/>
              <a:t> potențialul este zero și oricare din circuitele realizat cu AO1 sau AO2 poate fi desenat astfel: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59D8CE-1FB7-4BDF-9052-7BB77FC47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2571750"/>
            <a:ext cx="4105275" cy="32194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18348A-70A4-4DC6-BFB5-FA83992C8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380" y="3191818"/>
            <a:ext cx="2143125" cy="17811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E6EB67-3820-4F24-AF27-C7C7B545A598}"/>
                  </a:ext>
                </a:extLst>
              </p:cNvPr>
              <p:cNvSpPr txBox="1"/>
              <p:nvPr/>
            </p:nvSpPr>
            <p:spPr>
              <a:xfrm>
                <a:off x="7790330" y="3371205"/>
                <a:ext cx="377302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E6EB67-3820-4F24-AF27-C7C7B545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330" y="3371205"/>
                <a:ext cx="3773020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50FE2F-2116-46D9-A51E-F591AEB918BC}"/>
                  </a:ext>
                </a:extLst>
              </p:cNvPr>
              <p:cNvSpPr txBox="1"/>
              <p:nvPr/>
            </p:nvSpPr>
            <p:spPr>
              <a:xfrm>
                <a:off x="7757692" y="4008412"/>
                <a:ext cx="383829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50FE2F-2116-46D9-A51E-F591AEB91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7692" y="4008412"/>
                <a:ext cx="3838295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B787243-BDF0-452A-8F3B-B4CECFB35AC7}"/>
              </a:ext>
            </a:extLst>
          </p:cNvPr>
          <p:cNvSpPr txBox="1"/>
          <p:nvPr/>
        </p:nvSpPr>
        <p:spPr>
          <a:xfrm>
            <a:off x="5600700" y="4972993"/>
            <a:ext cx="581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Circuitul realizat cu AO3 este un amplificator de diferență echilibrat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/>
              <p:nvPr/>
            </p:nvSpPr>
            <p:spPr>
              <a:xfrm>
                <a:off x="7790330" y="5430800"/>
                <a:ext cx="2058640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330" y="5430800"/>
                <a:ext cx="2058640" cy="563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74820-7129-4FBA-A141-24AE654D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77066-5AC2-463C-B0A6-0A2FF2483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Amplificatorul de diferență a fost introdus în secțiunea 1.4</a:t>
            </a:r>
            <a:r>
              <a:rPr lang="ro-RO"/>
              <a:t> (cursul nr. 2)</a:t>
            </a:r>
            <a:r>
              <a:rPr lang="en-US"/>
              <a:t>, dar pentru că el constituie baza altor circuite importante, cum ar fi amplificatoarele de instrumentație și amplificatoarele pentru traductoare în punte, va fi analizat mai detaliat.</a:t>
            </a:r>
            <a:endParaRPr lang="ro-RO"/>
          </a:p>
          <a:p>
            <a:r>
              <a:rPr lang="ro-RO" u="sng"/>
              <a:t>Recapitulare</a:t>
            </a:r>
            <a:br>
              <a:rPr lang="ro-RO"/>
            </a:br>
            <a:r>
              <a:rPr lang="ro-RO"/>
              <a:t>atât timp cât </a:t>
            </a:r>
            <a:r>
              <a:rPr lang="ro-RO" i="1"/>
              <a:t>R</a:t>
            </a:r>
            <a:r>
              <a:rPr lang="ro-RO" baseline="-25000"/>
              <a:t>4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baseline="-25000"/>
              <a:t>3</a:t>
            </a:r>
            <a:r>
              <a:rPr lang="ro-RO"/>
              <a:t>=</a:t>
            </a:r>
            <a:r>
              <a:rPr lang="ro-RO" i="1"/>
              <a:t>R</a:t>
            </a:r>
            <a:r>
              <a:rPr lang="ro-RO" baseline="-25000"/>
              <a:t>2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baseline="-25000"/>
              <a:t>1</a:t>
            </a:r>
            <a:r>
              <a:rPr lang="ro-RO"/>
              <a:t>,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se scrie: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D38F0-F8A3-4AFA-861E-4FC27057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44CA-7B49-4494-862E-EA726EC754B8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A84EA-509F-4DB4-9A8B-8EF72BE1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3275-5AD7-4F2A-B7D5-6AB56352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3634FA-BE10-4C50-A593-F3E5C5E28A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077200" y="3599692"/>
            <a:ext cx="3624545" cy="25278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B8E4619-EA46-429C-B0A1-19E057E715E1}"/>
                  </a:ext>
                </a:extLst>
              </p:cNvPr>
              <p:cNvSpPr/>
              <p:nvPr/>
            </p:nvSpPr>
            <p:spPr>
              <a:xfrm>
                <a:off x="3036626" y="4720148"/>
                <a:ext cx="2603983" cy="844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B8E4619-EA46-429C-B0A1-19E057E715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626" y="4720148"/>
                <a:ext cx="2603983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662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Amplificator de instrumentație realizat cu 3 AO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ED7BD-D3E9-486F-9DB6-29B77B34A70C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20</a:t>
            </a:fld>
            <a:endParaRPr lang="ro-R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6B2B2A-5E84-47FE-8630-2C7A64707DCF}"/>
              </a:ext>
            </a:extLst>
          </p:cNvPr>
          <p:cNvSpPr txBox="1"/>
          <p:nvPr/>
        </p:nvSpPr>
        <p:spPr>
          <a:xfrm>
            <a:off x="5404737" y="2268488"/>
            <a:ext cx="6191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Combinând cele 3 relații, rezultă: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59D8CE-1FB7-4BDF-9052-7BB77FC47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2571750"/>
            <a:ext cx="4105275" cy="32194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B787243-BDF0-452A-8F3B-B4CECFB35AC7}"/>
              </a:ext>
            </a:extLst>
          </p:cNvPr>
          <p:cNvSpPr txBox="1"/>
          <p:nvPr/>
        </p:nvSpPr>
        <p:spPr>
          <a:xfrm>
            <a:off x="5453064" y="3631962"/>
            <a:ext cx="3586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Amplificarea totală se poate scrie: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/>
              <p:nvPr/>
            </p:nvSpPr>
            <p:spPr>
              <a:xfrm>
                <a:off x="6138245" y="2759244"/>
                <a:ext cx="305359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245" y="2759244"/>
                <a:ext cx="3053593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30619C-0EB3-4F77-8DFD-2807C484364C}"/>
                  </a:ext>
                </a:extLst>
              </p:cNvPr>
              <p:cNvSpPr txBox="1"/>
              <p:nvPr/>
            </p:nvSpPr>
            <p:spPr>
              <a:xfrm>
                <a:off x="6138245" y="4192429"/>
                <a:ext cx="12887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30619C-0EB3-4F77-8DFD-2807C4843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245" y="4192429"/>
                <a:ext cx="1288751" cy="276999"/>
              </a:xfrm>
              <a:prstGeom prst="rect">
                <a:avLst/>
              </a:prstGeom>
              <a:blipFill>
                <a:blip r:embed="rId4"/>
                <a:stretch>
                  <a:fillRect l="-4265" r="-1422" b="-1555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B5CB02-1E1E-4602-B647-6067D4F2E966}"/>
                  </a:ext>
                </a:extLst>
              </p:cNvPr>
              <p:cNvSpPr txBox="1"/>
              <p:nvPr/>
            </p:nvSpPr>
            <p:spPr>
              <a:xfrm>
                <a:off x="6586893" y="4642852"/>
                <a:ext cx="177657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B5CB02-1E1E-4602-B647-6067D4F2E9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893" y="4642852"/>
                <a:ext cx="1776577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2BDFEB-EC68-4704-919B-33BEFCE9DBB8}"/>
                  </a:ext>
                </a:extLst>
              </p:cNvPr>
              <p:cNvSpPr txBox="1"/>
              <p:nvPr/>
            </p:nvSpPr>
            <p:spPr>
              <a:xfrm>
                <a:off x="7011103" y="5456339"/>
                <a:ext cx="897297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2BDFEB-EC68-4704-919B-33BEFCE9D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103" y="5456339"/>
                <a:ext cx="897297" cy="563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389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cu 3 AO sub formă de circuit integrat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9640-4248-4F2D-BD2A-CA2BE74E6C79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21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56D69B-3046-4816-B171-7FB334CF5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02" y="2551106"/>
            <a:ext cx="5217795" cy="3314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A0B9FF-127E-4A0B-8517-72035AC807F0}"/>
              </a:ext>
            </a:extLst>
          </p:cNvPr>
          <p:cNvSpPr txBox="1"/>
          <p:nvPr/>
        </p:nvSpPr>
        <p:spPr>
          <a:xfrm>
            <a:off x="6772275" y="2551106"/>
            <a:ext cx="4581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Prin utilizarea bornelor SENSE și REFERENCE se compensează căderile de tensiune de pe fire în cazul unor curenți relativ mari și a unor fire de lungime mare.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0DC35E-203E-4E51-9C44-D122CC5FE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8420" y="3930822"/>
            <a:ext cx="3011078" cy="236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26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realizat cu 2 AO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2EB-C7C4-4728-9A24-CC07C8BB5625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BED24B-6661-46CA-BF7F-93DDE0A22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2544"/>
            <a:ext cx="5913120" cy="2857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336138-D923-4966-9C85-A9C36071D57F}"/>
              </a:ext>
            </a:extLst>
          </p:cNvPr>
          <p:cNvSpPr txBox="1"/>
          <p:nvPr/>
        </p:nvSpPr>
        <p:spPr>
          <a:xfrm>
            <a:off x="7286625" y="2152650"/>
            <a:ext cx="448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Exercițiu</a:t>
            </a:r>
          </a:p>
          <a:p>
            <a:r>
              <a:rPr lang="ro-RO"/>
              <a:t>Verificați relația tensiunii de ieșire: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B7A1BB2-4E63-469F-AABE-4EF7D5575BBC}"/>
                  </a:ext>
                </a:extLst>
              </p:cNvPr>
              <p:cNvSpPr/>
              <p:nvPr/>
            </p:nvSpPr>
            <p:spPr>
              <a:xfrm>
                <a:off x="7177615" y="3121090"/>
                <a:ext cx="404707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B7A1BB2-4E63-469F-AABE-4EF7D5575B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615" y="3121090"/>
                <a:ext cx="4047070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640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monolitice</a:t>
            </a:r>
          </a:p>
          <a:p>
            <a:r>
              <a:rPr lang="en-US"/>
              <a:t>Necesitatea utilizării amplificatoarelor de instrumentație apare atât de des încât se justifică fabricarea de CI speciaizate pentru a îndeplini doar această funcție.</a:t>
            </a:r>
            <a:endParaRPr lang="ro-RO"/>
          </a:p>
          <a:p>
            <a:r>
              <a:rPr lang="en-US"/>
              <a:t>În comparație cu realizările care conțin AO de uz general, această abordare permite o optimizare a parametrilor critici pentru ele, în special CMRR-ul, liniaritatea câștigului și zgomotul.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0463-DC10-43E8-8F3B-B1FC572F9037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3AF0A0-49E1-4768-8734-AF934956902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727757" y="136525"/>
            <a:ext cx="309943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BAE2-0EE9-4A89-AFE5-6A042E063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Aplicații ale amplificatoarelor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59A5-5438-43B8-A469-1A6B054F7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Gardarea intrărilor</a:t>
            </a:r>
            <a:endParaRPr lang="ro-RO"/>
          </a:p>
          <a:p>
            <a:pPr lvl="0"/>
            <a:r>
              <a:rPr lang="en-US"/>
              <a:t>Câștig programabil digital</a:t>
            </a:r>
            <a:endParaRPr lang="ro-RO"/>
          </a:p>
          <a:p>
            <a:pPr lvl="0"/>
            <a:r>
              <a:rPr lang="en-US"/>
              <a:t>Introducerea unui offset controlat la ieșirea AI</a:t>
            </a:r>
            <a:endParaRPr lang="ro-RO"/>
          </a:p>
          <a:p>
            <a:pPr lvl="0"/>
            <a:r>
              <a:rPr lang="en-US"/>
              <a:t>AI cu ieșire de curent</a:t>
            </a:r>
            <a:endParaRPr lang="ro-RO"/>
          </a:p>
          <a:p>
            <a:pPr lvl="0"/>
            <a:r>
              <a:rPr lang="en-US"/>
              <a:t>AI cu intrare de curent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1D428-DAC3-4E42-AE15-A4F411A48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5FB-844F-4B32-A745-872AB1E91CE2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2A966-FE24-4CF8-BF09-ECE9A455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6 -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13036-F714-4633-AB46-B8D95850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8790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Amplificatoare pentru traductoare în punte</a:t>
            </a:r>
          </a:p>
          <a:p>
            <a:r>
              <a:rPr lang="en-US"/>
              <a:t>Traductoarele rezistive sunt dispozitive a căror rezistență variază ca urmare a unor condiții de mediu, cum ar fi temperatura (termistori, detectoare de temperatură rezistive </a:t>
            </a:r>
            <a:r>
              <a:rPr lang="ro-RO"/>
              <a:t>- </a:t>
            </a:r>
            <a:r>
              <a:rPr lang="en-US"/>
              <a:t>DTR), lumină (fotorezistoare), tensiune mecanică (tensomet</a:t>
            </a:r>
            <a:r>
              <a:rPr lang="ro-RO"/>
              <a:t>r</a:t>
            </a:r>
            <a:r>
              <a:rPr lang="en-US"/>
              <a:t>e) și presiune (traductoare piezorezistive).</a:t>
            </a:r>
            <a:endParaRPr lang="ro-RO"/>
          </a:p>
          <a:p>
            <a:r>
              <a:rPr lang="en-US"/>
              <a:t>Prin introducerea acestor dispozitive într-un circuit, este posibil să se producă un semnal electric care, după o condiționare adecvată, poate fi utilizat pentru a monitoriza și controla procesul fizic care are efect asupra traductorului.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6EBD-3DFD-477E-8FA6-BCAF721F418F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35488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3D2E-3389-4260-80DA-F2ACA36B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CBF2D-B476-4968-9580-E344AB77B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Rezistențele traductorului sunt exprimate sub forma </a:t>
            </a:r>
            <a:r>
              <a:rPr lang="en-US" i="1"/>
              <a:t>R</a:t>
            </a:r>
            <a:r>
              <a:rPr lang="en-US"/>
              <a:t>+</a:t>
            </a:r>
            <a:r>
              <a:rPr lang="en-US">
                <a:sym typeface="Symbol" panose="05050102010706020507" pitchFamily="18" charset="2"/>
              </a:rPr>
              <a:t></a:t>
            </a:r>
            <a:r>
              <a:rPr lang="en-US" i="1"/>
              <a:t>R</a:t>
            </a:r>
            <a:r>
              <a:rPr lang="en-US"/>
              <a:t>, unde </a:t>
            </a:r>
            <a:r>
              <a:rPr lang="en-US" i="1"/>
              <a:t>R</a:t>
            </a:r>
            <a:r>
              <a:rPr lang="en-US"/>
              <a:t> este rezistența la o anumită stare de referință, cum ar fi 0</a:t>
            </a:r>
            <a:r>
              <a:rPr lang="en-US">
                <a:sym typeface="Symbol" panose="05050102010706020507" pitchFamily="18" charset="2"/>
              </a:rPr>
              <a:t></a:t>
            </a:r>
            <a:r>
              <a:rPr lang="en-US"/>
              <a:t>C în cazul traductoarelor de temperatură sau absența solicitării mecanice în cazul tensometre</a:t>
            </a:r>
            <a:r>
              <a:rPr lang="ro-RO"/>
              <a:t>lor</a:t>
            </a:r>
            <a:r>
              <a:rPr lang="en-US"/>
              <a:t>, iar </a:t>
            </a:r>
            <a:r>
              <a:rPr lang="en-US">
                <a:sym typeface="Symbol" panose="05050102010706020507" pitchFamily="18" charset="2"/>
              </a:rPr>
              <a:t></a:t>
            </a:r>
            <a:r>
              <a:rPr lang="en-US" i="1"/>
              <a:t>R</a:t>
            </a:r>
            <a:r>
              <a:rPr lang="en-US"/>
              <a:t> reprezintă abaterea de la valoarea de referință ca urmare a modificării condiției fizice care afectează traductorul.</a:t>
            </a:r>
            <a:endParaRPr lang="ro-RO"/>
          </a:p>
          <a:p>
            <a:r>
              <a:rPr lang="en-US"/>
              <a:t>Rezistențele traductorului sunt, de asemenea, exprimate în forma alternativă </a:t>
            </a:r>
            <a:r>
              <a:rPr lang="en-US" i="1"/>
              <a:t>R</a:t>
            </a:r>
            <a:r>
              <a:rPr lang="en-US"/>
              <a:t>(1+δ), unde δ=</a:t>
            </a:r>
            <a:r>
              <a:rPr lang="en-US">
                <a:sym typeface="Symbol" panose="05050102010706020507" pitchFamily="18" charset="2"/>
              </a:rPr>
              <a:t></a:t>
            </a:r>
            <a:r>
              <a:rPr lang="en-US" i="1"/>
              <a:t>R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/>
              <a:t> reprezintă </a:t>
            </a:r>
            <a:r>
              <a:rPr lang="en-US" i="1"/>
              <a:t>abaterea fracțională</a:t>
            </a:r>
            <a:r>
              <a:rPr lang="en-US"/>
              <a:t>.</a:t>
            </a:r>
            <a:endParaRPr lang="ro-RO"/>
          </a:p>
          <a:p>
            <a:r>
              <a:rPr lang="en-US"/>
              <a:t> Înmulțirea lui δ cu 100 </a:t>
            </a:r>
            <a:r>
              <a:rPr lang="ro-RO"/>
              <a:t>r</a:t>
            </a:r>
            <a:r>
              <a:rPr lang="en-US"/>
              <a:t>e</a:t>
            </a:r>
            <a:r>
              <a:rPr lang="ro-RO"/>
              <a:t>prezintă</a:t>
            </a:r>
            <a:r>
              <a:rPr lang="en-US"/>
              <a:t> </a:t>
            </a:r>
            <a:r>
              <a:rPr lang="en-US" i="1"/>
              <a:t>abaterea procentuală</a:t>
            </a:r>
            <a:r>
              <a:rPr lang="en-US"/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F408B-9E49-4713-990C-9BE1D3697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297F-4B9E-4C7B-9735-D3CCC4C5DEDF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6E2BC-5FED-4624-B654-28FBE19C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629FF-0597-425E-9928-BD28C02E6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5324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Traductor în punte și AI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FCAB-ED8B-46BD-B60A-929E8507262B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7D2B0A-6DA2-4BC2-9CA7-15FA2661D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2592436"/>
            <a:ext cx="5687378" cy="26269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C21A0B-6CCB-46A7-B653-2E7DAEBDC4A1}"/>
                  </a:ext>
                </a:extLst>
              </p:cNvPr>
              <p:cNvSpPr txBox="1"/>
              <p:nvPr/>
            </p:nvSpPr>
            <p:spPr>
              <a:xfrm>
                <a:off x="7000875" y="1628775"/>
                <a:ext cx="2473754" cy="582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den>
                      </m:f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C21A0B-6CCB-46A7-B653-2E7DAEBDC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5" y="1628775"/>
                <a:ext cx="2473754" cy="5828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F5B8DE-B6F0-46BF-8F1A-E727FBBDED44}"/>
                  </a:ext>
                </a:extLst>
              </p:cNvPr>
              <p:cNvSpPr txBox="1"/>
              <p:nvPr/>
            </p:nvSpPr>
            <p:spPr>
              <a:xfrm>
                <a:off x="7000875" y="2309425"/>
                <a:ext cx="1751057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F5B8DE-B6F0-46BF-8F1A-E727FBBDE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5" y="2309425"/>
                <a:ext cx="1751057" cy="56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65D5CA-4EB7-4C0E-BF0E-6B8C1B469E3C}"/>
                  </a:ext>
                </a:extLst>
              </p:cNvPr>
              <p:cNvSpPr txBox="1"/>
              <p:nvPr/>
            </p:nvSpPr>
            <p:spPr>
              <a:xfrm>
                <a:off x="7000875" y="2986385"/>
                <a:ext cx="16780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65D5CA-4EB7-4C0E-BF0E-6B8C1B469E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5" y="2986385"/>
                <a:ext cx="1678088" cy="276999"/>
              </a:xfrm>
              <a:prstGeom prst="rect">
                <a:avLst/>
              </a:prstGeom>
              <a:blipFill>
                <a:blip r:embed="rId5"/>
                <a:stretch>
                  <a:fillRect l="-1449" b="-1555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C440E9D-0EE5-4E85-BE42-92E7AC54799B}"/>
              </a:ext>
            </a:extLst>
          </p:cNvPr>
          <p:cNvSpPr/>
          <p:nvPr/>
        </p:nvSpPr>
        <p:spPr>
          <a:xfrm>
            <a:off x="1097765" y="5268184"/>
            <a:ext cx="5198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>
                <a:ea typeface="Calibri" panose="020F0502020204030204" pitchFamily="34" charset="0"/>
              </a:rPr>
              <a:t>Obs.: </a:t>
            </a:r>
            <a:r>
              <a:rPr lang="en-US">
                <a:ea typeface="Calibri" panose="020F0502020204030204" pitchFamily="34" charset="0"/>
              </a:rPr>
              <a:t>cele două divizoare de tensiune sunt denumite </a:t>
            </a:r>
            <a:r>
              <a:rPr lang="en-US" i="1">
                <a:ea typeface="Calibri" panose="020F0502020204030204" pitchFamily="34" charset="0"/>
              </a:rPr>
              <a:t>brațele punții</a:t>
            </a:r>
            <a:endParaRPr lang="ro-R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3FFB5B-C3B8-4AF2-9DDC-92772125157B}"/>
              </a:ext>
            </a:extLst>
          </p:cNvPr>
          <p:cNvSpPr/>
          <p:nvPr/>
        </p:nvSpPr>
        <p:spPr>
          <a:xfrm>
            <a:off x="7000874" y="3463409"/>
            <a:ext cx="4333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>
                <a:latin typeface="Times New Roman" panose="02020603050405020304" pitchFamily="18" charset="0"/>
                <a:ea typeface="Calibri" panose="020F0502020204030204" pitchFamily="34" charset="0"/>
              </a:rPr>
              <a:t>Pentru 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δ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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o-RO">
                <a:latin typeface="Times New Roman" panose="02020603050405020304" pitchFamily="18" charset="0"/>
                <a:ea typeface="Calibri" panose="020F0502020204030204" pitchFamily="34" charset="0"/>
              </a:rPr>
              <a:t>, ceea ce se întâmplă frecvent</a:t>
            </a:r>
            <a:endParaRPr lang="ro-RO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988F39ED-8449-4091-B609-F96A809E6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34DA-BE39-4532-9B05-1AC490DEAC3D}"/>
                  </a:ext>
                </a:extLst>
              </p:cNvPr>
              <p:cNvSpPr txBox="1"/>
              <p:nvPr/>
            </p:nvSpPr>
            <p:spPr>
              <a:xfrm>
                <a:off x="7000874" y="3954603"/>
                <a:ext cx="2513380" cy="565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num>
                        <m:den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type m:val="lin"/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34DA-BE39-4532-9B05-1AC490DEAC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4" y="3954603"/>
                <a:ext cx="2513380" cy="565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F9054F61-0C13-43A2-97E5-C58B739F70AC}"/>
              </a:ext>
            </a:extLst>
          </p:cNvPr>
          <p:cNvSpPr txBox="1"/>
          <p:nvPr/>
        </p:nvSpPr>
        <p:spPr>
          <a:xfrm>
            <a:off x="7124700" y="4733925"/>
            <a:ext cx="3829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sau dacă R=R</a:t>
            </a:r>
            <a:r>
              <a:rPr lang="ro-RO" baseline="-25000"/>
              <a:t>1</a:t>
            </a:r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AF37EAC-DECF-4693-9808-A5204D40AF52}"/>
                  </a:ext>
                </a:extLst>
              </p:cNvPr>
              <p:cNvSpPr/>
              <p:nvPr/>
            </p:nvSpPr>
            <p:spPr>
              <a:xfrm>
                <a:off x="7000874" y="5224043"/>
                <a:ext cx="156421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num>
                        <m:den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o-R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AF37EAC-DECF-4693-9808-A5204D40AF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4" y="5224043"/>
                <a:ext cx="156421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143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D52E6-B1E6-420A-A0D5-AC337130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DCADA-DD35-4179-BC03-0230917E3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Caracteristicile unice ale amplificatorului de diferență sunt mai bine apreciate dacă introducem componentele de </a:t>
            </a:r>
            <a:r>
              <a:rPr lang="en-US" i="1"/>
              <a:t>modul diferențial</a:t>
            </a:r>
            <a:r>
              <a:rPr lang="en-US"/>
              <a:t> și de </a:t>
            </a:r>
            <a:r>
              <a:rPr lang="en-US" i="1"/>
              <a:t>mod comun</a:t>
            </a:r>
            <a:r>
              <a:rPr lang="en-US"/>
              <a:t> ale semnalelor de intrare, definite</a:t>
            </a:r>
            <a:r>
              <a:rPr lang="ro-RO"/>
              <a:t> astfel: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7D1FF-5870-4FBE-9EBA-812B92FB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49F-E4CA-44B8-8C67-3BC4115F7F31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C1B4-4D52-413A-B38E-0404BC3D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31714-EF9D-4E44-BF2F-E3D7ACCC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D2630F-7323-4E52-858F-F2258141D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3285219"/>
            <a:ext cx="7334250" cy="26403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0E48099-116B-4109-8A54-54D9E34E174D}"/>
                  </a:ext>
                </a:extLst>
              </p:cNvPr>
              <p:cNvSpPr/>
              <p:nvPr/>
            </p:nvSpPr>
            <p:spPr>
              <a:xfrm>
                <a:off x="8734425" y="3096949"/>
                <a:ext cx="21646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𝐷𝑀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0E48099-116B-4109-8A54-54D9E34E17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4425" y="3096949"/>
                <a:ext cx="2164695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38CA8C0-1B88-4803-B4CD-F27B51FFDBBD}"/>
                  </a:ext>
                </a:extLst>
              </p:cNvPr>
              <p:cNvSpPr/>
              <p:nvPr/>
            </p:nvSpPr>
            <p:spPr>
              <a:xfrm>
                <a:off x="8758469" y="3558614"/>
                <a:ext cx="2140651" cy="7607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38CA8C0-1B88-4803-B4CD-F27B51FFD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469" y="3558614"/>
                <a:ext cx="2140651" cy="7607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9041BAD-3857-4557-9CE0-51403DB023F3}"/>
                  </a:ext>
                </a:extLst>
              </p:cNvPr>
              <p:cNvSpPr/>
              <p:nvPr/>
            </p:nvSpPr>
            <p:spPr>
              <a:xfrm>
                <a:off x="8709347" y="4605384"/>
                <a:ext cx="2373727" cy="723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𝐷𝑀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9041BAD-3857-4557-9CE0-51403DB023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347" y="4605384"/>
                <a:ext cx="2373727" cy="7230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B58CB44-6B53-43EB-9244-845AB9059CA1}"/>
                  </a:ext>
                </a:extLst>
              </p:cNvPr>
              <p:cNvSpPr/>
              <p:nvPr/>
            </p:nvSpPr>
            <p:spPr>
              <a:xfrm>
                <a:off x="8758469" y="5346247"/>
                <a:ext cx="2380845" cy="723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𝐷𝑀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B58CB44-6B53-43EB-9244-845AB9059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469" y="5346247"/>
                <a:ext cx="2380845" cy="7230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>
            <a:extLst>
              <a:ext uri="{FF2B5EF4-FFF2-40B4-BE49-F238E27FC236}">
                <a16:creationId xmlns:a16="http://schemas.microsoft.com/office/drawing/2014/main" id="{2C9F34D2-8446-41A5-A8E5-1AF72F9F5A6E}"/>
              </a:ext>
            </a:extLst>
          </p:cNvPr>
          <p:cNvSpPr/>
          <p:nvPr/>
        </p:nvSpPr>
        <p:spPr>
          <a:xfrm>
            <a:off x="8548157" y="4727217"/>
            <a:ext cx="420624" cy="1342113"/>
          </a:xfrm>
          <a:prstGeom prst="leftBrace">
            <a:avLst/>
          </a:prstGeom>
          <a:ln w="25400" cap="rnd">
            <a:round/>
            <a:head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62B0DEB0-7AF2-4699-AFE4-DAA9A111D692}"/>
              </a:ext>
            </a:extLst>
          </p:cNvPr>
          <p:cNvSpPr/>
          <p:nvPr/>
        </p:nvSpPr>
        <p:spPr>
          <a:xfrm>
            <a:off x="8499035" y="3128334"/>
            <a:ext cx="420624" cy="1342113"/>
          </a:xfrm>
          <a:prstGeom prst="leftBrace">
            <a:avLst/>
          </a:prstGeom>
          <a:ln w="25400" cap="rnd">
            <a:round/>
            <a:head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642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FD501-0B75-4FE0-9602-C6FE8CBE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1A06B-F69D-47AE-9E10-2BECE8554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 baza figurii, se poate </a:t>
            </a:r>
            <a:r>
              <a:rPr lang="en-US"/>
              <a:t>defini pe scurt un amplificator de diferență adevărat ca un circuit care răspunde doar la componenta de mod diferențial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, ignorând complet componenta de mod comun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.</a:t>
            </a:r>
            <a:endParaRPr lang="ro-RO"/>
          </a:p>
          <a:p>
            <a:r>
              <a:rPr lang="en-US"/>
              <a:t>În particular, dacă legăm intrările împreună pentru a face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=0 și aplicăm o tensiune de mod comun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 ≠ 0, un amplificator de diferență adevărat va produce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=0, indiferent </a:t>
            </a:r>
            <a:br>
              <a:rPr lang="ro-RO"/>
            </a:br>
            <a:r>
              <a:rPr lang="en-US"/>
              <a:t>de mărimea și polaritatea lui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A7F8A-95F1-4224-913C-AED36E45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48C1-943D-4FF5-BA8C-026CA4135FC1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280F-8AFE-4124-AD84-E8B9399C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1E75A-0CFF-4D87-A67E-F8B2CD62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FEA5DD-871D-462C-84F2-1AB7889F40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143" b="23126"/>
          <a:stretch/>
        </p:blipFill>
        <p:spPr>
          <a:xfrm>
            <a:off x="8043862" y="4001294"/>
            <a:ext cx="3876675" cy="202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35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571F6-FACA-40B0-86BB-E92A6FDC2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80D6-6091-4FAA-B48C-56B10DEC1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Descompunerea tensiunilor 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 și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 în componentele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 și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ro-RO"/>
              <a:t> </a:t>
            </a:r>
            <a:r>
              <a:rPr lang="en-US"/>
              <a:t>reflectă o situație întâlnită</a:t>
            </a:r>
            <a:r>
              <a:rPr lang="ro-RO"/>
              <a:t> </a:t>
            </a:r>
            <a:r>
              <a:rPr lang="en-US"/>
              <a:t>destul de frecvent în practică, cea a unui semnal diferențial de nivel scăzut, peste care se suprapune un semnal de mod comun de valoare mare, așa cum este cazul preluării semnalelor de la traductoare.</a:t>
            </a:r>
            <a:endParaRPr lang="ro-RO"/>
          </a:p>
          <a:p>
            <a:r>
              <a:rPr lang="en-US"/>
              <a:t>Semnalul util este cel diferențial; extragerea </a:t>
            </a:r>
            <a:br>
              <a:rPr lang="ro-RO"/>
            </a:br>
            <a:r>
              <a:rPr lang="en-US"/>
              <a:t>acestuia dintr-un mediu cu semnal de mod </a:t>
            </a:r>
            <a:br>
              <a:rPr lang="ro-RO"/>
            </a:br>
            <a:r>
              <a:rPr lang="en-US"/>
              <a:t>comun ridicat și apoi amplificarea acestuia </a:t>
            </a:r>
            <a:br>
              <a:rPr lang="ro-RO"/>
            </a:br>
            <a:r>
              <a:rPr lang="en-US"/>
              <a:t>poate fi o sarcină provocatoare.</a:t>
            </a:r>
            <a:endParaRPr lang="ro-RO"/>
          </a:p>
          <a:p>
            <a:r>
              <a:rPr lang="en-US"/>
              <a:t>Amplificatoarele de tip diferență fac față </a:t>
            </a:r>
            <a:br>
              <a:rPr lang="ro-RO"/>
            </a:br>
            <a:r>
              <a:rPr lang="ro-RO"/>
              <a:t>natural </a:t>
            </a:r>
            <a:r>
              <a:rPr lang="en-US"/>
              <a:t>acestei provocări.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5FB53-970C-41F7-85CF-9F64B8F7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56F4-4686-4D4D-8B89-70508823834F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46EDB-1C74-4B37-B026-AA6F6234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3D645-F1CE-4E47-9A25-DF837A0B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94E82A-E1B5-4CE0-B005-DB6048A9FD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143" b="23126"/>
          <a:stretch/>
        </p:blipFill>
        <p:spPr>
          <a:xfrm>
            <a:off x="8043862" y="4001294"/>
            <a:ext cx="3876675" cy="202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</a:t>
            </a:r>
            <a:r>
              <a:rPr lang="en-US" b="1"/>
              <a:t>ezistenț</a:t>
            </a:r>
            <a:r>
              <a:rPr lang="ro-RO" b="1"/>
              <a:t>ele</a:t>
            </a:r>
            <a:r>
              <a:rPr lang="en-US" b="1"/>
              <a:t> de intrare de mod diferențial și</a:t>
            </a:r>
            <a:r>
              <a:rPr lang="ro-RO" b="1"/>
              <a:t> d</a:t>
            </a:r>
            <a:r>
              <a:rPr lang="en-US" b="1"/>
              <a:t>e mod comun</a:t>
            </a: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3B83-B72D-46BD-8663-A65726F81769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B4870D-527A-4DB7-8345-12A92A5A63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414"/>
          <a:stretch/>
        </p:blipFill>
        <p:spPr>
          <a:xfrm>
            <a:off x="2321241" y="2342337"/>
            <a:ext cx="7132320" cy="23347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B2AC254-314E-4212-92AE-72D00BB41998}"/>
                  </a:ext>
                </a:extLst>
              </p:cNvPr>
              <p:cNvSpPr/>
              <p:nvPr/>
            </p:nvSpPr>
            <p:spPr>
              <a:xfrm>
                <a:off x="3247358" y="4866134"/>
                <a:ext cx="1582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𝑖𝑑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B2AC254-314E-4212-92AE-72D00BB41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358" y="4866134"/>
                <a:ext cx="1582484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CD61C15-9DF5-4651-BBF6-1A17CF60A77E}"/>
                  </a:ext>
                </a:extLst>
              </p:cNvPr>
              <p:cNvSpPr/>
              <p:nvPr/>
            </p:nvSpPr>
            <p:spPr>
              <a:xfrm>
                <a:off x="6200775" y="4703287"/>
                <a:ext cx="5355312" cy="781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𝑖𝑐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CD61C15-9DF5-4651-BBF6-1A17CF60A7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775" y="4703287"/>
                <a:ext cx="5355312" cy="7813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00C11B7-6D11-4DD5-AE76-7950EC8E180C}"/>
              </a:ext>
            </a:extLst>
          </p:cNvPr>
          <p:cNvSpPr txBox="1"/>
          <p:nvPr/>
        </p:nvSpPr>
        <p:spPr>
          <a:xfrm>
            <a:off x="1866900" y="5558255"/>
            <a:ext cx="392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(din cauza scurtcircuitului virtual dintre intrările AO)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3265D6-7F85-416A-BE3F-0779D123BB4D}"/>
              </a:ext>
            </a:extLst>
          </p:cNvPr>
          <p:cNvSpPr txBox="1"/>
          <p:nvPr/>
        </p:nvSpPr>
        <p:spPr>
          <a:xfrm>
            <a:off x="6200775" y="5552123"/>
            <a:ext cx="4467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(din cauză că v</a:t>
            </a:r>
            <a:r>
              <a:rPr lang="ro-RO" baseline="-25000"/>
              <a:t>O</a:t>
            </a:r>
            <a:r>
              <a:rPr lang="ro-RO"/>
              <a:t>=0 datorită lui v</a:t>
            </a:r>
            <a:r>
              <a:rPr lang="ro-RO" baseline="-25000"/>
              <a:t>DM</a:t>
            </a:r>
            <a:r>
              <a:rPr lang="ro-RO"/>
              <a:t>=0 și ieșirea devine astfel masă virtuală)</a:t>
            </a:r>
          </a:p>
        </p:txBody>
      </p:sp>
    </p:spTree>
    <p:extLst>
      <p:ext uri="{BB962C8B-B14F-4D97-AF65-F5344CB8AC3E}">
        <p14:creationId xmlns:p14="http://schemas.microsoft.com/office/powerpoint/2010/main" val="3771678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Efectul ne</a:t>
            </a:r>
            <a:r>
              <a:rPr lang="ro-RO" b="1"/>
              <a:t>potrivi</a:t>
            </a:r>
            <a:r>
              <a:rPr lang="en-US" b="1"/>
              <a:t>rii rezistențelor</a:t>
            </a:r>
            <a:endParaRPr lang="ro-RO"/>
          </a:p>
          <a:p>
            <a:r>
              <a:rPr lang="en-US"/>
              <a:t>Un amplificator de diferență va fi insensibil la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 doar atât timp cât AO este ideal și rezistențele satisfac condiția de punte echilibrată</a:t>
            </a:r>
            <a:r>
              <a:rPr lang="ro-RO"/>
              <a:t>, adică </a:t>
            </a:r>
            <a:r>
              <a:rPr lang="ro-RO" i="1"/>
              <a:t>R</a:t>
            </a:r>
            <a:r>
              <a:rPr lang="ro-RO" baseline="-25000"/>
              <a:t>4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baseline="-25000"/>
              <a:t>3</a:t>
            </a:r>
            <a:r>
              <a:rPr lang="ro-RO"/>
              <a:t>=</a:t>
            </a:r>
            <a:r>
              <a:rPr lang="ro-RO" i="1"/>
              <a:t>R</a:t>
            </a:r>
            <a:r>
              <a:rPr lang="ro-RO" baseline="-25000"/>
              <a:t>2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baseline="-25000"/>
              <a:t>1</a:t>
            </a:r>
          </a:p>
          <a:p>
            <a:r>
              <a:rPr lang="en-US"/>
              <a:t>În general, se poate spune că, dacă puntea </a:t>
            </a:r>
            <a:br>
              <a:rPr lang="ro-RO"/>
            </a:br>
            <a:r>
              <a:rPr lang="en-US"/>
              <a:t>este dezechilibrată, circuitul va răspunde </a:t>
            </a:r>
            <a:br>
              <a:rPr lang="ro-RO"/>
            </a:br>
            <a:r>
              <a:rPr lang="en-US"/>
              <a:t>nu numai la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, ci și la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8FB4-F077-4302-A336-3F616C65D68C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C962D1-B125-4C51-968D-B45B424F12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143" b="23126"/>
          <a:stretch/>
        </p:blipFill>
        <p:spPr>
          <a:xfrm>
            <a:off x="8043862" y="4001294"/>
            <a:ext cx="3876675" cy="2029731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A94700A-EB33-4C0E-A0F5-D4A814F5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B029531-92EE-4B8E-B6A5-A764151D75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01049" y="452382"/>
          <a:ext cx="3302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4" imgW="1651000" imgH="482600" progId="Equation.DSMT4">
                  <p:embed/>
                </p:oleObj>
              </mc:Choice>
              <mc:Fallback>
                <p:oleObj name="Equation" r:id="rId4" imgW="1651000" imgH="482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B029531-92EE-4B8E-B6A5-A764151D75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1049" y="452382"/>
                        <a:ext cx="3302000" cy="9652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7702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Exemplu</a:t>
            </a:r>
            <a:endParaRPr lang="ro-RO" b="1"/>
          </a:p>
          <a:p>
            <a:pPr marL="0" indent="0">
              <a:buNone/>
            </a:pPr>
            <a:r>
              <a:rPr lang="en-US"/>
              <a:t>În circuitul din fig</a:t>
            </a:r>
            <a:r>
              <a:rPr lang="ro-RO"/>
              <a:t>ură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=</a:t>
            </a:r>
            <a:r>
              <a:rPr lang="en-US" i="1"/>
              <a:t>R</a:t>
            </a:r>
            <a:r>
              <a:rPr lang="en-US" baseline="-25000"/>
              <a:t>3</a:t>
            </a:r>
            <a:r>
              <a:rPr lang="en-US"/>
              <a:t>=10kΩ și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</a:t>
            </a:r>
            <a:r>
              <a:rPr lang="en-US" i="1"/>
              <a:t>R</a:t>
            </a:r>
            <a:r>
              <a:rPr lang="en-US" baseline="-25000"/>
              <a:t>4</a:t>
            </a:r>
            <a:r>
              <a:rPr lang="en-US"/>
              <a:t>=100kΩ.</a:t>
            </a:r>
            <a:endParaRPr lang="ro-RO"/>
          </a:p>
          <a:p>
            <a:pPr marL="457200" indent="-457200">
              <a:buAutoNum type="alphaLcParenBoth"/>
            </a:pPr>
            <a:r>
              <a:rPr lang="en-US"/>
              <a:t>Presupunând rezistențe perfect potrivite, determinați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 pentru fiecare dintre următoarele perechi de tensiune de intrare: </a:t>
            </a:r>
            <a:br>
              <a:rPr lang="en-US"/>
            </a:br>
            <a:r>
              <a:rPr lang="en-US"/>
              <a:t>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)=(−0,1V, +0,1V), (4,9V, 5,1V), (9,9V, 10,1V).</a:t>
            </a:r>
            <a:endParaRPr lang="ro-RO"/>
          </a:p>
          <a:p>
            <a:pPr marL="457200" indent="-457200">
              <a:buAutoNum type="alphaLcParenBoth"/>
            </a:pPr>
            <a:r>
              <a:rPr lang="en-US"/>
              <a:t>Repetați subpunctul (a) cu rezistențele ne</a:t>
            </a:r>
            <a:r>
              <a:rPr lang="ro-RO"/>
              <a:t>potrivi</a:t>
            </a:r>
            <a:r>
              <a:rPr lang="en-US"/>
              <a:t>te după cum urmează: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=10kΩ,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=98kΩ, </a:t>
            </a:r>
            <a:r>
              <a:rPr lang="en-US" i="1"/>
              <a:t>R</a:t>
            </a:r>
            <a:r>
              <a:rPr lang="en-US" baseline="-25000"/>
              <a:t>3</a:t>
            </a:r>
            <a:r>
              <a:rPr lang="en-US"/>
              <a:t>=9,9kΩ și </a:t>
            </a:r>
            <a:r>
              <a:rPr lang="en-US" i="1"/>
              <a:t>R</a:t>
            </a:r>
            <a:r>
              <a:rPr lang="en-US" baseline="-25000"/>
              <a:t>4</a:t>
            </a:r>
            <a:r>
              <a:rPr lang="en-US"/>
              <a:t>=103kΩ. Come</a:t>
            </a:r>
            <a:r>
              <a:rPr lang="ro-RO"/>
              <a:t>n</a:t>
            </a:r>
            <a:r>
              <a:rPr lang="en-US"/>
              <a:t>tați rezultatul.</a:t>
            </a:r>
            <a:endParaRPr lang="ro-RO"/>
          </a:p>
          <a:p>
            <a:pPr marL="0" indent="0">
              <a:buNone/>
            </a:pP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316C-FFF1-4B61-99FD-8416A7FDA26A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87B375-DB38-430C-B858-A7A609B30C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077200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7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Rezolvare</a:t>
            </a:r>
            <a:endParaRPr lang="ro-RO"/>
          </a:p>
          <a:p>
            <a:pPr marL="0" indent="0">
              <a:buNone/>
            </a:pPr>
            <a:r>
              <a:rPr lang="en-US"/>
              <a:t>(a)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=(100/10)</a:t>
            </a:r>
            <a:r>
              <a:rPr lang="en-US">
                <a:sym typeface="Symbol" panose="05050102010706020507" pitchFamily="18" charset="2"/>
              </a:rPr>
              <a:t></a:t>
            </a:r>
            <a:r>
              <a:rPr lang="en-US"/>
              <a:t>(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)=10</a:t>
            </a:r>
            <a:r>
              <a:rPr lang="en-US">
                <a:sym typeface="Symbol" panose="05050102010706020507" pitchFamily="18" charset="2"/>
              </a:rPr>
              <a:t></a:t>
            </a:r>
            <a:r>
              <a:rPr lang="en-US"/>
              <a:t>(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). </a:t>
            </a:r>
            <a:endParaRPr lang="ro-RO"/>
          </a:p>
          <a:p>
            <a:pPr marL="0" indent="0">
              <a:buNone/>
            </a:pPr>
            <a:r>
              <a:rPr lang="en-US"/>
              <a:t>Deoarece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=0,2V în fiecare din cele trei cazuri,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=10×0,2=2V indiferent de componenta de mod comun, care este, în ordine,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=0V, 5V și 10V pentru cele trei perechi de tensiuni de intrare.</a:t>
            </a:r>
            <a:endParaRPr lang="ro-RO"/>
          </a:p>
          <a:p>
            <a:pPr marL="0" indent="0">
              <a:buNone/>
            </a:pP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0C8-79A1-498B-B1F0-73827A3DD7B3}" type="datetime1">
              <a:rPr lang="ro-RO" smtClean="0"/>
              <a:t>15.04.2020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6 -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9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6D60E4-AD00-4154-912A-F42A449014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315325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30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1828</Words>
  <Application>Microsoft Office PowerPoint</Application>
  <PresentationFormat>Widescreen</PresentationFormat>
  <Paragraphs>221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Equation</vt:lpstr>
      <vt:lpstr>ELECTRONICĂ ANALOGICĂ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Aplicații ale amplificatoarelor de instrumentație</vt:lpstr>
      <vt:lpstr>Amplificatoare de instrumentație</vt:lpstr>
      <vt:lpstr>Amplificatoare de instrumentație</vt:lpstr>
      <vt:lpstr>Amplificatoare de instrumentație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126</cp:revision>
  <dcterms:created xsi:type="dcterms:W3CDTF">2020-03-31T16:50:34Z</dcterms:created>
  <dcterms:modified xsi:type="dcterms:W3CDTF">2020-04-15T10:21:46Z</dcterms:modified>
</cp:coreProperties>
</file>