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4" r:id="rId17"/>
    <p:sldId id="271" r:id="rId18"/>
    <p:sldId id="277" r:id="rId19"/>
    <p:sldId id="272" r:id="rId20"/>
    <p:sldId id="275" r:id="rId21"/>
    <p:sldId id="276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25" autoAdjust="0"/>
  </p:normalViewPr>
  <p:slideViewPr>
    <p:cSldViewPr snapToGrid="0">
      <p:cViewPr varScale="1">
        <p:scale>
          <a:sx n="80" d="100"/>
          <a:sy n="80" d="100"/>
        </p:scale>
        <p:origin x="5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C4649-DABF-4368-A5DC-2638D6AD6187}" type="datetimeFigureOut">
              <a:rPr lang="ro-RO" smtClean="0"/>
              <a:t>08.04.2020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7355-E6C7-4D24-AEA7-F3B5DB135C1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002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BCFF6-43A3-4AD9-BCBF-A9A446B6B3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D0B4E-C204-478B-B5ED-1A6E82FC1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FBA3-50EC-4DEC-A861-1C8DE3F85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C685F-D191-448F-AD8C-AF5640020CA7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64BF2-9758-46F4-8CCB-3BEA7D96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CFD30A-FDF6-42F4-BEBE-6B298454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21126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B1220-17B8-4674-A688-4C0B067DA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4DDAD-C8B2-4A7B-925F-71FBE3A65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193DB-7562-44C4-AFFF-64D0C82EE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22C2-D05A-491A-B597-F640B2EC8D7E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5A174-ACE4-4204-8C6A-5D8ADF89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884EA-2F5D-408A-9B20-9EB714852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3078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F68507-A65F-4CC1-A486-982CA4E8C4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DC83A8-1059-4575-A2AE-F425920C5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C30DB-05FC-4FA5-B380-ABBA299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4D87-0C98-4E5C-B9DF-4BA502132408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F66FF-1C9C-45C6-A253-E05F89B66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E7CDA-76D3-4E25-95F8-FEB624EE9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589420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BF606-40E1-49EC-BE9A-E01DA7A8A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91098-0EF3-49D5-AAEC-40F66FD8F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86ECC-1E01-47D7-A7CC-65A4E7844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49F88-2093-497B-B8D9-938AEC67A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582E0-2B78-4831-B9F9-D83D1B40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7443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ACE5A-2297-4982-A20C-3FDB6DBE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39691-79BE-435A-9D4C-5DD4C6DFE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3DA0F-BFDD-4FB0-A0F7-05A6E24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8AD8B-64C3-4F0D-BA8B-A0E8814561E2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BBD-897D-4862-A24D-BD16AF603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580F6-F5A0-4410-B8CB-391337EC0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85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99C29-4010-4D3D-871C-1817EB6A8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0A3C7-D0A0-417B-88F6-8D2201BE8D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0B2056-33DA-46ED-B039-00F5579565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20C9F-BB27-4E05-8BDB-A1977B54D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FE4C8-ED9B-4450-B2BD-39E7590BDC97}" type="datetime1">
              <a:rPr lang="ro-RO" smtClean="0"/>
              <a:t>08.04.2020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7009F3-3778-49D5-BFF6-6E2EBD46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25AA55-75E9-46EF-904D-CB5F4388F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7828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99BA-598F-4E43-9953-91E7CA5D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E8A8F-0269-43D9-B8C6-B56BFEC52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1BC1F-E2BA-4B49-BF19-13CEEAD01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C82869-B342-47CB-958E-81B658342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D82BE3-39AD-48C2-B536-860C6AD4A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8456AF-180A-4F88-B6F5-8204A052B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AF00-9264-4859-8FD5-51E460DC0C07}" type="datetime1">
              <a:rPr lang="ro-RO" smtClean="0"/>
              <a:t>08.04.2020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0C2973-7F82-45E5-B207-7BB56F91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0A8F1A-CD7F-4BFE-A132-AC6858918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884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EA13-251A-495E-8EA8-CDECC00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92D42A-31AF-465E-AB55-C9DFAA5AE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5DAED-345B-48FC-B71F-ADAA93D637DB}" type="datetime1">
              <a:rPr lang="ro-RO" smtClean="0"/>
              <a:t>08.04.2020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7ED6CE-FFEF-4A51-8912-FA1AB409D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63C5B3-DE9D-4EA1-A5FB-1AE2A94AC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49258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6C9BB9-0D93-43D0-A3FC-EBBF6AD38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86E76-768E-4BFB-9E07-DE6C0C3CCF84}" type="datetime1">
              <a:rPr lang="ro-RO" smtClean="0"/>
              <a:t>08.04.2020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82A297-9CA4-46C3-BDAF-0C59245EE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C621ED-628F-4101-910B-ED58A4A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464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4EB17-2832-4C12-8B57-B929C8BB1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15E37-3E0D-498C-96B1-9A1F3754A5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C8FD4-200A-4B3A-88AE-9AF16BBF2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406F1-7FD2-407B-A2F9-88815FB2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686BB-B844-40E6-8EC1-B2A3BE3D0360}" type="datetime1">
              <a:rPr lang="ro-RO" smtClean="0"/>
              <a:t>08.04.2020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E90E5-FA14-4696-A9FB-BEBD59810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2B4C5-1BB4-4D00-9B86-B6BA5488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307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A0A4-A2CC-4127-A857-BD7E27C6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67BF55-D971-4AD0-B17A-3E686759B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802D5-CD6B-4D1F-8F90-234F3FA4D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3D358-1B8D-4330-AE84-4D872C64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FE93D-04DF-41F9-A5D6-C68C98467FF7}" type="datetime1">
              <a:rPr lang="ro-RO" smtClean="0"/>
              <a:t>08.04.2020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A6B67-C072-4F4E-B993-ADB928E4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B7022-8B74-48AB-94BA-9CA0EAC2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02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334CB4-67FB-4303-BE7C-7DC31A2E1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02847-ADEB-4380-8995-632C319B3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20EB7-22EB-4CD5-BD15-A8F0854E8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45006-EC62-4B46-A02E-1B2284EE0009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99D71-82AD-4610-88EC-201C5CFE64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56719-2BEE-4F53-BD0E-B8B69881F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D8DD5-2367-47BF-BE85-0E4DD856433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4470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36.png"/><Relationship Id="rId7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35.wmf"/><Relationship Id="rId3" Type="http://schemas.openxmlformats.org/officeDocument/2006/relationships/image" Target="../media/image40.png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45.png"/><Relationship Id="rId7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43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3CE83-A48F-4913-AEF9-ABB205F4FC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/>
              <a:t>ELECTRONICĂ ANALOGICĂ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B5B92E-278B-4B60-A883-F6E0C9CA4C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/>
              <a:t>Cursul nr. 5 – online</a:t>
            </a:r>
          </a:p>
          <a:p>
            <a:r>
              <a:rPr lang="it-IT"/>
              <a:t>Circuite cu reacție negativă rezistivă</a:t>
            </a:r>
            <a:endParaRPr lang="ro-RO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A13981-1FA8-4253-B880-BA6E4EE165D4}"/>
              </a:ext>
            </a:extLst>
          </p:cNvPr>
          <p:cNvGrpSpPr/>
          <p:nvPr/>
        </p:nvGrpSpPr>
        <p:grpSpPr>
          <a:xfrm>
            <a:off x="685800" y="338592"/>
            <a:ext cx="10349144" cy="1571021"/>
            <a:chOff x="685800" y="596055"/>
            <a:chExt cx="7498846" cy="1138340"/>
          </a:xfrm>
        </p:grpSpPr>
        <p:pic>
          <p:nvPicPr>
            <p:cNvPr id="5" name="Picture 4" descr="Logo-UT-IESC-RGB-RO">
              <a:extLst>
                <a:ext uri="{FF2B5EF4-FFF2-40B4-BE49-F238E27FC236}">
                  <a16:creationId xmlns:a16="http://schemas.microsoft.com/office/drawing/2014/main" id="{B4F34483-CD29-4311-95C1-5CFC496161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 Box 1">
              <a:extLst>
                <a:ext uri="{FF2B5EF4-FFF2-40B4-BE49-F238E27FC236}">
                  <a16:creationId xmlns:a16="http://schemas.microsoft.com/office/drawing/2014/main" id="{06287EA5-9AF8-4E13-A463-F946ED8A1ACA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7727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Convertor cu sarcina flotantă, de tip neinversor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D1F987-51C4-4582-BCFD-18E602A911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5302" b="18451"/>
          <a:stretch/>
        </p:blipFill>
        <p:spPr>
          <a:xfrm>
            <a:off x="764381" y="2513806"/>
            <a:ext cx="2890838" cy="29749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029B6BC-CFEE-41DD-A937-8816E35E7DBD}"/>
              </a:ext>
            </a:extLst>
          </p:cNvPr>
          <p:cNvSpPr/>
          <p:nvPr/>
        </p:nvSpPr>
        <p:spPr>
          <a:xfrm>
            <a:off x="4286250" y="2533825"/>
            <a:ext cx="7315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ea typeface="Calibri" panose="020F0502020204030204" pitchFamily="34" charset="0"/>
              </a:rPr>
              <a:t>AO dezvoltă acea valoare de curent </a:t>
            </a:r>
            <a:r>
              <a:rPr lang="en-US" sz="2000" i="1">
                <a:ea typeface="Calibri" panose="020F0502020204030204" pitchFamily="34" charset="0"/>
              </a:rPr>
              <a:t>i</a:t>
            </a:r>
            <a:r>
              <a:rPr lang="en-US" sz="2000" i="1" baseline="-25000">
                <a:ea typeface="Calibri" panose="020F0502020204030204" pitchFamily="34" charset="0"/>
              </a:rPr>
              <a:t>O</a:t>
            </a:r>
            <a:r>
              <a:rPr lang="en-US" sz="2000">
                <a:ea typeface="Calibri" panose="020F0502020204030204" pitchFamily="34" charset="0"/>
              </a:rPr>
              <a:t> necesară pentru ca tensiunea de la intrarea inversoare să urmărească pe </a:t>
            </a:r>
            <a:r>
              <a:rPr lang="en-US" sz="2000" i="1">
                <a:ea typeface="Calibri" panose="020F0502020204030204" pitchFamily="34" charset="0"/>
              </a:rPr>
              <a:t>v</a:t>
            </a:r>
            <a:r>
              <a:rPr lang="en-US" sz="2000" i="1" baseline="-25000">
                <a:ea typeface="Calibri" panose="020F0502020204030204" pitchFamily="34" charset="0"/>
              </a:rPr>
              <a:t>I</a:t>
            </a:r>
            <a:r>
              <a:rPr lang="en-US" sz="2000">
                <a:ea typeface="Calibri" panose="020F0502020204030204" pitchFamily="34" charset="0"/>
              </a:rPr>
              <a:t> sau pentru a face </a:t>
            </a:r>
            <a:r>
              <a:rPr lang="en-US" sz="2000" i="1">
                <a:ea typeface="Calibri" panose="020F0502020204030204" pitchFamily="34" charset="0"/>
              </a:rPr>
              <a:t>Ri</a:t>
            </a:r>
            <a:r>
              <a:rPr lang="en-US" sz="2000" i="1" baseline="-25000">
                <a:ea typeface="Calibri" panose="020F0502020204030204" pitchFamily="34" charset="0"/>
              </a:rPr>
              <a:t>O</a:t>
            </a:r>
            <a:r>
              <a:rPr lang="en-US" sz="2000">
                <a:ea typeface="Calibri" panose="020F0502020204030204" pitchFamily="34" charset="0"/>
              </a:rPr>
              <a:t>=</a:t>
            </a:r>
            <a:r>
              <a:rPr lang="en-US" sz="2000" i="1">
                <a:ea typeface="Calibri" panose="020F0502020204030204" pitchFamily="34" charset="0"/>
              </a:rPr>
              <a:t>v</a:t>
            </a:r>
            <a:r>
              <a:rPr lang="en-US" sz="2000" i="1" baseline="-25000">
                <a:ea typeface="Calibri" panose="020F0502020204030204" pitchFamily="34" charset="0"/>
              </a:rPr>
              <a:t>I</a:t>
            </a:r>
            <a:r>
              <a:rPr lang="en-US" sz="2000">
                <a:ea typeface="Calibri" panose="020F0502020204030204" pitchFamily="34" charset="0"/>
              </a:rPr>
              <a:t>. Rezolvând pentru </a:t>
            </a:r>
            <a:r>
              <a:rPr lang="en-US" sz="2000" i="1">
                <a:ea typeface="Calibri" panose="020F0502020204030204" pitchFamily="34" charset="0"/>
              </a:rPr>
              <a:t>i</a:t>
            </a:r>
            <a:r>
              <a:rPr lang="en-US" sz="2000" i="1" baseline="-25000">
                <a:ea typeface="Calibri" panose="020F0502020204030204" pitchFamily="34" charset="0"/>
              </a:rPr>
              <a:t>O</a:t>
            </a:r>
            <a:r>
              <a:rPr lang="en-US" sz="2000">
                <a:ea typeface="Calibri" panose="020F0502020204030204" pitchFamily="34" charset="0"/>
              </a:rPr>
              <a:t>, obținem</a:t>
            </a:r>
            <a:endParaRPr lang="ro-RO" sz="200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4222DFF2-B480-43B3-B250-E6F1F1AD3A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F54A27-1BCE-497B-A57A-FCC64F876CD2}"/>
                  </a:ext>
                </a:extLst>
              </p:cNvPr>
              <p:cNvSpPr txBox="1"/>
              <p:nvPr/>
            </p:nvSpPr>
            <p:spPr>
              <a:xfrm>
                <a:off x="7288059" y="3549488"/>
                <a:ext cx="1060418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sSub>
                        <m:sSubPr>
                          <m:ctrlPr>
                            <a:rPr lang="ro-RO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F54A27-1BCE-497B-A57A-FCC64F876C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8059" y="3549488"/>
                <a:ext cx="1060418" cy="576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88A6B1A-B8FB-436A-94FA-F7F7876F03E3}"/>
              </a:ext>
            </a:extLst>
          </p:cNvPr>
          <p:cNvSpPr/>
          <p:nvPr/>
        </p:nvSpPr>
        <p:spPr>
          <a:xfrm>
            <a:off x="4286250" y="4192570"/>
            <a:ext cx="62381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>
                <a:ea typeface="Calibri" panose="020F0502020204030204" pitchFamily="34" charset="0"/>
              </a:rPr>
              <a:t>Această expresie este adevărată indiferent de tipul sarcinii</a:t>
            </a:r>
            <a:endParaRPr lang="ro-RO" sz="20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AD0CAD-33F2-4E01-8CC9-E29F08A6B197}"/>
              </a:ext>
            </a:extLst>
          </p:cNvPr>
          <p:cNvSpPr/>
          <p:nvPr/>
        </p:nvSpPr>
        <p:spPr>
          <a:xfrm>
            <a:off x="4286250" y="4527562"/>
            <a:ext cx="2712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000"/>
              <a:t>Conformitatea tensiunii: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83BE9B-73A0-4E01-BC35-0F9E93CAD15C}"/>
                  </a:ext>
                </a:extLst>
              </p:cNvPr>
              <p:cNvSpPr txBox="1"/>
              <p:nvPr/>
            </p:nvSpPr>
            <p:spPr>
              <a:xfrm>
                <a:off x="6312442" y="4908720"/>
                <a:ext cx="326281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o-RO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𝑂𝐿</m:t>
                              </m:r>
                            </m:sub>
                          </m:sSub>
                          <m:r>
                            <a:rPr lang="ro-RO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e>
                      </m:d>
                      <m:r>
                        <a:rPr lang="ro-RO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d>
                        <m:dPr>
                          <m:ctrlPr>
                            <a:rPr lang="ro-RO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𝑂𝐻</m:t>
                              </m:r>
                            </m:sub>
                          </m:sSub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983BE9B-73A0-4E01-BC35-0F9E93CAD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442" y="4908720"/>
                <a:ext cx="3262816" cy="307777"/>
              </a:xfrm>
              <a:prstGeom prst="rect">
                <a:avLst/>
              </a:prstGeom>
              <a:blipFill>
                <a:blip r:embed="rId4"/>
                <a:stretch>
                  <a:fillRect b="-1568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26F04E61-2FE9-4EFF-A735-443E6A91BFF3}"/>
              </a:ext>
            </a:extLst>
          </p:cNvPr>
          <p:cNvSpPr txBox="1"/>
          <p:nvPr/>
        </p:nvSpPr>
        <p:spPr>
          <a:xfrm>
            <a:off x="4412202" y="5488781"/>
            <a:ext cx="3262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/>
              <a:t>Curentul </a:t>
            </a:r>
            <a:r>
              <a:rPr lang="ro-RO" i="1"/>
              <a:t>i</a:t>
            </a:r>
            <a:r>
              <a:rPr lang="ro-RO" i="1" baseline="-25000"/>
              <a:t>O</a:t>
            </a:r>
            <a:r>
              <a:rPr lang="ro-RO"/>
              <a:t> este susținut de AO.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DAD3782-A9F5-4193-AF3E-FE2D3A8C275D}"/>
              </a:ext>
            </a:extLst>
          </p:cNvPr>
          <p:cNvCxnSpPr/>
          <p:nvPr/>
        </p:nvCxnSpPr>
        <p:spPr>
          <a:xfrm flipH="1">
            <a:off x="2317072" y="2542703"/>
            <a:ext cx="118073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2E64E61-88D3-4789-9816-4B91C7E48E98}"/>
              </a:ext>
            </a:extLst>
          </p:cNvPr>
          <p:cNvCxnSpPr/>
          <p:nvPr/>
        </p:nvCxnSpPr>
        <p:spPr>
          <a:xfrm flipH="1">
            <a:off x="923278" y="2681056"/>
            <a:ext cx="95878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151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Convertor cu sarcină flotantă, de tip inversor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06F089-CF95-45B1-BD24-34F4946714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000" b="35161"/>
          <a:stretch/>
        </p:blipFill>
        <p:spPr>
          <a:xfrm>
            <a:off x="592931" y="2349500"/>
            <a:ext cx="3233737" cy="2365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0C2789E-CA7F-454B-8DD3-2BE22BF75FFC}"/>
              </a:ext>
            </a:extLst>
          </p:cNvPr>
          <p:cNvSpPr txBox="1"/>
          <p:nvPr/>
        </p:nvSpPr>
        <p:spPr>
          <a:xfrm>
            <a:off x="4552950" y="2524125"/>
            <a:ext cx="6886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Din cauza scurtcircuitului virtual dintre intrările AO și datorită faptului că intrarea inversoare este conectată la masă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C45FFB-4928-43EF-9ABD-E1804DF775AA}"/>
                  </a:ext>
                </a:extLst>
              </p:cNvPr>
              <p:cNvSpPr txBox="1"/>
              <p:nvPr/>
            </p:nvSpPr>
            <p:spPr>
              <a:xfrm>
                <a:off x="7022420" y="3282759"/>
                <a:ext cx="1782411" cy="5223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ro-RO" sz="2400"/>
                  <a:t> </a:t>
                </a:r>
                <a14:m>
                  <m:oMath xmlns:m="http://schemas.openxmlformats.org/officeDocument/2006/math">
                    <m:r>
                      <a:rPr lang="ro-RO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sub>
                        </m:sSub>
                      </m:num>
                      <m:den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ro-RO" sz="240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0C45FFB-4928-43EF-9ABD-E1804DF775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420" y="3282759"/>
                <a:ext cx="1782411" cy="5223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140A4B3F-9674-4584-87A5-C4EF66C48A16}"/>
              </a:ext>
            </a:extLst>
          </p:cNvPr>
          <p:cNvSpPr/>
          <p:nvPr/>
        </p:nvSpPr>
        <p:spPr>
          <a:xfrm>
            <a:off x="4552950" y="3916417"/>
            <a:ext cx="2712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sz="2000"/>
              <a:t>Conformitatea tensiunii: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7AE5A1-1AEE-483D-8A8C-B3E40D9A5A81}"/>
                  </a:ext>
                </a:extLst>
              </p:cNvPr>
              <p:cNvSpPr txBox="1"/>
              <p:nvPr/>
            </p:nvSpPr>
            <p:spPr>
              <a:xfrm>
                <a:off x="7028767" y="4316527"/>
                <a:ext cx="176971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</a:rPr>
                            <m:t>𝑂𝐿</m:t>
                          </m:r>
                        </m:sub>
                      </m:sSub>
                      <m:r>
                        <a:rPr lang="ro-RO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ro-RO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ro-RO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𝑂𝐻</m:t>
                          </m:r>
                        </m:sub>
                      </m:sSub>
                    </m:oMath>
                  </m:oMathPara>
                </a14:m>
                <a:endParaRPr lang="ro-RO" sz="20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7AE5A1-1AEE-483D-8A8C-B3E40D9A5A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767" y="4316527"/>
                <a:ext cx="1769715" cy="307777"/>
              </a:xfrm>
              <a:prstGeom prst="rect">
                <a:avLst/>
              </a:prstGeom>
              <a:blipFill>
                <a:blip r:embed="rId4"/>
                <a:stretch>
                  <a:fillRect l="-2759" r="-1034" b="-1568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82925B2-F5AD-45B4-84AB-E8DC80927DD7}"/>
              </a:ext>
            </a:extLst>
          </p:cNvPr>
          <p:cNvSpPr txBox="1"/>
          <p:nvPr/>
        </p:nvSpPr>
        <p:spPr>
          <a:xfrm>
            <a:off x="4678532" y="5092856"/>
            <a:ext cx="6507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Dezavantaj: curentul </a:t>
            </a:r>
            <a:r>
              <a:rPr lang="ro-RO" sz="2000" i="1"/>
              <a:t>i</a:t>
            </a:r>
            <a:r>
              <a:rPr lang="ro-RO" sz="2000" i="1" baseline="-25000"/>
              <a:t>O</a:t>
            </a:r>
            <a:r>
              <a:rPr lang="ro-RO" sz="2000"/>
              <a:t> trebuie să fie susținut de sursa de semnal </a:t>
            </a:r>
            <a:r>
              <a:rPr lang="ro-RO" sz="2000" i="1"/>
              <a:t>v</a:t>
            </a:r>
            <a:r>
              <a:rPr lang="ro-RO" sz="2000" i="1" baseline="-25000"/>
              <a:t>I</a:t>
            </a:r>
            <a:r>
              <a:rPr lang="ro-RO" sz="20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106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b="1"/>
              <a:t>Exemplu:</a:t>
            </a:r>
            <a:r>
              <a:rPr lang="ro-RO" sz="2400"/>
              <a:t> </a:t>
            </a:r>
            <a:r>
              <a:rPr lang="en-US" sz="2400"/>
              <a:t>Ambele circuite din fig</a:t>
            </a:r>
            <a:r>
              <a:rPr lang="ro-RO" sz="2400"/>
              <a:t>ură</a:t>
            </a:r>
            <a:r>
              <a:rPr lang="en-US" sz="2400"/>
              <a:t> au </a:t>
            </a:r>
            <a:r>
              <a:rPr lang="en-US" sz="2400" i="1"/>
              <a:t>v</a:t>
            </a:r>
            <a:r>
              <a:rPr lang="en-US" sz="2400" i="1" baseline="-25000"/>
              <a:t>I</a:t>
            </a:r>
            <a:r>
              <a:rPr lang="en-US" sz="2400"/>
              <a:t>=5V, </a:t>
            </a:r>
            <a:r>
              <a:rPr lang="en-US" sz="2400" i="1"/>
              <a:t>R</a:t>
            </a:r>
            <a:r>
              <a:rPr lang="en-US" sz="2400"/>
              <a:t>=10kΩ, ±</a:t>
            </a:r>
            <a:r>
              <a:rPr lang="en-US" sz="2400" i="1"/>
              <a:t>V</a:t>
            </a:r>
            <a:r>
              <a:rPr lang="en-US" sz="2400" i="1" baseline="-25000"/>
              <a:t>sat</a:t>
            </a:r>
            <a:r>
              <a:rPr lang="en-US" sz="2400"/>
              <a:t>=±13 V și o sarcină rezistivă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. Pentru ambele circuite determinați</a:t>
            </a:r>
            <a:endParaRPr lang="ro-RO" sz="2400"/>
          </a:p>
          <a:p>
            <a:pPr marL="0" indent="0">
              <a:buNone/>
            </a:pPr>
            <a:r>
              <a:rPr lang="en-US" sz="2400"/>
              <a:t>(a)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; </a:t>
            </a:r>
            <a:endParaRPr lang="ro-RO" sz="2400"/>
          </a:p>
          <a:p>
            <a:pPr marL="0" indent="0">
              <a:buNone/>
            </a:pPr>
            <a:r>
              <a:rPr lang="en-US" sz="2400"/>
              <a:t>(b) conformitatea tensiunii;</a:t>
            </a:r>
            <a:endParaRPr lang="ro-RO" sz="2400"/>
          </a:p>
          <a:p>
            <a:pPr marL="0" indent="0">
              <a:buNone/>
            </a:pPr>
            <a:r>
              <a:rPr lang="en-US" sz="2400"/>
              <a:t>(c) valoarea maximă admisibilă a lui </a:t>
            </a:r>
            <a:r>
              <a:rPr lang="en-US" sz="2400" i="1"/>
              <a:t>R</a:t>
            </a:r>
            <a:r>
              <a:rPr lang="en-US" sz="2400" i="1" baseline="-25000"/>
              <a:t>L</a:t>
            </a:r>
            <a:r>
              <a:rPr lang="en-US" sz="2400"/>
              <a:t>.</a:t>
            </a:r>
            <a:endParaRPr lang="ro-RO" sz="24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9EB361-4B7F-40A6-B37F-B0884F4247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451"/>
          <a:stretch/>
        </p:blipFill>
        <p:spPr>
          <a:xfrm>
            <a:off x="3509010" y="3976375"/>
            <a:ext cx="5173980" cy="2379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51A10A6-919D-4319-B9EF-48FF444FE8B7}"/>
              </a:ext>
            </a:extLst>
          </p:cNvPr>
          <p:cNvSpPr txBox="1"/>
          <p:nvPr/>
        </p:nvSpPr>
        <p:spPr>
          <a:xfrm>
            <a:off x="5381625" y="5810250"/>
            <a:ext cx="438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a)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306B31-31AF-4698-B336-B9A04C5E2EAB}"/>
              </a:ext>
            </a:extLst>
          </p:cNvPr>
          <p:cNvSpPr txBox="1"/>
          <p:nvPr/>
        </p:nvSpPr>
        <p:spPr>
          <a:xfrm>
            <a:off x="8244840" y="5777984"/>
            <a:ext cx="438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3611104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o-RO" b="1"/>
              <a:t>Rezolvare:</a:t>
            </a:r>
            <a:endParaRPr lang="ro-RO"/>
          </a:p>
          <a:p>
            <a:pPr marL="0" indent="0">
              <a:buNone/>
            </a:pPr>
            <a:r>
              <a:rPr lang="en-US" sz="2200"/>
              <a:t>(a) </a:t>
            </a:r>
            <a:r>
              <a:rPr lang="en-US" sz="2200" i="1"/>
              <a:t>i</a:t>
            </a:r>
            <a:r>
              <a:rPr lang="en-US" sz="2200" i="1" baseline="-25000"/>
              <a:t>O</a:t>
            </a:r>
            <a:r>
              <a:rPr lang="en-US" sz="2200"/>
              <a:t>=5V/10kΩ=0,5 mA și curge de la dreapta la stânga în circuitul din fig. </a:t>
            </a:r>
            <a:r>
              <a:rPr lang="en-US" sz="2200" i="1"/>
              <a:t>a</a:t>
            </a:r>
            <a:r>
              <a:rPr lang="en-US" sz="2200"/>
              <a:t> și de la stânga la dreapta în cel din fig. </a:t>
            </a:r>
            <a:r>
              <a:rPr lang="en-US" sz="2200" i="1"/>
              <a:t>b</a:t>
            </a:r>
            <a:r>
              <a:rPr lang="en-US" sz="2200"/>
              <a:t>.</a:t>
            </a:r>
            <a:endParaRPr lang="ro-RO" sz="2200"/>
          </a:p>
          <a:p>
            <a:pPr marL="0" indent="0">
              <a:buNone/>
            </a:pPr>
            <a:r>
              <a:rPr lang="en-US" sz="2200"/>
              <a:t>(b) Pentru circuitul din fig</a:t>
            </a:r>
            <a:r>
              <a:rPr lang="ro-RO" sz="2200"/>
              <a:t>.</a:t>
            </a:r>
            <a:r>
              <a:rPr lang="en-US" sz="2200"/>
              <a:t> </a:t>
            </a:r>
            <a:r>
              <a:rPr lang="en-US" sz="2200" i="1"/>
              <a:t>a</a:t>
            </a:r>
            <a:r>
              <a:rPr lang="en-US" sz="2200"/>
              <a:t>, </a:t>
            </a:r>
            <a:r>
              <a:rPr lang="en-US" sz="2200">
                <a:highlight>
                  <a:srgbClr val="FFFF00"/>
                </a:highlight>
              </a:rPr>
              <a:t>−8V&lt;v</a:t>
            </a:r>
            <a:r>
              <a:rPr lang="en-US" sz="2200" i="1" baseline="-25000">
                <a:highlight>
                  <a:srgbClr val="FFFF00"/>
                </a:highlight>
              </a:rPr>
              <a:t>L</a:t>
            </a:r>
            <a:r>
              <a:rPr lang="en-US" sz="2200">
                <a:highlight>
                  <a:srgbClr val="FFFF00"/>
                </a:highlight>
              </a:rPr>
              <a:t>&lt;8V</a:t>
            </a:r>
            <a:r>
              <a:rPr lang="en-US" sz="2200"/>
              <a:t>; pentru circuitul din fig. </a:t>
            </a:r>
            <a:r>
              <a:rPr lang="en-US" sz="2200" i="1"/>
              <a:t>b</a:t>
            </a:r>
            <a:r>
              <a:rPr lang="en-US" sz="2200"/>
              <a:t>, </a:t>
            </a:r>
            <a:r>
              <a:rPr lang="en-US" sz="2200">
                <a:highlight>
                  <a:srgbClr val="FFFF00"/>
                </a:highlight>
              </a:rPr>
              <a:t>−13V&lt;v</a:t>
            </a:r>
            <a:r>
              <a:rPr lang="en-US" sz="2200" i="1" baseline="-25000">
                <a:highlight>
                  <a:srgbClr val="FFFF00"/>
                </a:highlight>
              </a:rPr>
              <a:t>L</a:t>
            </a:r>
            <a:r>
              <a:rPr lang="en-US" sz="2200">
                <a:highlight>
                  <a:srgbClr val="FFFF00"/>
                </a:highlight>
              </a:rPr>
              <a:t>&lt;13V</a:t>
            </a:r>
            <a:r>
              <a:rPr lang="en-US" sz="2200"/>
              <a:t>.</a:t>
            </a:r>
            <a:endParaRPr lang="ro-RO" sz="2200"/>
          </a:p>
          <a:p>
            <a:pPr marL="0" indent="0">
              <a:buNone/>
            </a:pPr>
            <a:r>
              <a:rPr lang="en-US" sz="2200"/>
              <a:t>Explicații pentru circuitul din fig. </a:t>
            </a:r>
            <a:r>
              <a:rPr lang="en-US" sz="2200" i="1"/>
              <a:t>a</a:t>
            </a:r>
            <a:r>
              <a:rPr lang="en-US" sz="2200"/>
              <a:t>:</a:t>
            </a:r>
            <a:endParaRPr lang="ro-RO" sz="2200"/>
          </a:p>
          <a:p>
            <a:pPr marL="0" indent="0">
              <a:buNone/>
            </a:pPr>
            <a:endParaRPr lang="ro-RO" sz="2200" b="1"/>
          </a:p>
          <a:p>
            <a:pPr lvl="0"/>
            <a:r>
              <a:rPr lang="en-US" sz="2200"/>
              <a:t>pentru </a:t>
            </a:r>
            <a:r>
              <a:rPr lang="en-US" sz="2200" i="1"/>
              <a:t>v</a:t>
            </a:r>
            <a:r>
              <a:rPr lang="en-US" sz="2200" i="1" baseline="-25000"/>
              <a:t>IH</a:t>
            </a:r>
            <a:r>
              <a:rPr lang="en-US" sz="2200"/>
              <a:t>=+5V rezultă, la saturație, </a:t>
            </a:r>
            <a:r>
              <a:rPr lang="en-US" sz="2200" i="1"/>
              <a:t>v</a:t>
            </a:r>
            <a:r>
              <a:rPr lang="en-US" sz="2200" i="1" baseline="-25000"/>
              <a:t>O</a:t>
            </a:r>
            <a:r>
              <a:rPr lang="en-US" sz="2200"/>
              <a:t>=+</a:t>
            </a:r>
            <a:r>
              <a:rPr lang="en-US" sz="2200" i="1"/>
              <a:t>V</a:t>
            </a:r>
            <a:r>
              <a:rPr lang="en-US" sz="2200" i="1" baseline="-25000"/>
              <a:t>sat</a:t>
            </a:r>
            <a:r>
              <a:rPr lang="en-US" sz="2200"/>
              <a:t>=</a:t>
            </a:r>
            <a:r>
              <a:rPr lang="en-US" sz="2200" i="1"/>
              <a:t>V</a:t>
            </a:r>
            <a:r>
              <a:rPr lang="en-US" sz="2200" i="1" baseline="-25000"/>
              <a:t>OH</a:t>
            </a:r>
            <a:r>
              <a:rPr lang="en-US" sz="2200"/>
              <a:t>=+13V și </a:t>
            </a:r>
            <a:r>
              <a:rPr lang="en-US" sz="2200" i="1"/>
              <a:t>v</a:t>
            </a:r>
            <a:r>
              <a:rPr lang="en-US" sz="2200" i="1" baseline="-25000"/>
              <a:t>LH</a:t>
            </a:r>
            <a:r>
              <a:rPr lang="en-US" sz="2200"/>
              <a:t>=</a:t>
            </a:r>
            <a:r>
              <a:rPr lang="en-US" sz="2200" i="1"/>
              <a:t>V</a:t>
            </a:r>
            <a:r>
              <a:rPr lang="en-US" sz="2200" i="1" baseline="-25000"/>
              <a:t>OH</a:t>
            </a:r>
            <a:r>
              <a:rPr lang="en-US" sz="2200"/>
              <a:t>-</a:t>
            </a:r>
            <a:r>
              <a:rPr lang="en-US" sz="2200" i="1"/>
              <a:t>v</a:t>
            </a:r>
            <a:r>
              <a:rPr lang="en-US" sz="2200" i="1" baseline="-25000"/>
              <a:t>IL</a:t>
            </a:r>
            <a:r>
              <a:rPr lang="en-US" sz="2200"/>
              <a:t>=13V-5V=8V;</a:t>
            </a:r>
            <a:endParaRPr lang="ro-RO" sz="2200"/>
          </a:p>
          <a:p>
            <a:pPr lvl="0"/>
            <a:r>
              <a:rPr lang="en-US" sz="2200"/>
              <a:t>pentru </a:t>
            </a:r>
            <a:r>
              <a:rPr lang="en-US" sz="2200" i="1"/>
              <a:t>v</a:t>
            </a:r>
            <a:r>
              <a:rPr lang="en-US" sz="2200" i="1" baseline="-25000"/>
              <a:t>IL</a:t>
            </a:r>
            <a:r>
              <a:rPr lang="en-US" sz="2200"/>
              <a:t>=-5V rezultă, la saturație, </a:t>
            </a:r>
            <a:r>
              <a:rPr lang="en-US" sz="2200" i="1"/>
              <a:t>v</a:t>
            </a:r>
            <a:r>
              <a:rPr lang="en-US" sz="2200" i="1" baseline="-25000"/>
              <a:t>O</a:t>
            </a:r>
            <a:r>
              <a:rPr lang="en-US" sz="2200"/>
              <a:t>=-</a:t>
            </a:r>
            <a:r>
              <a:rPr lang="en-US" sz="2200" i="1"/>
              <a:t>V</a:t>
            </a:r>
            <a:r>
              <a:rPr lang="en-US" sz="2200" i="1" baseline="-25000"/>
              <a:t>sat</a:t>
            </a:r>
            <a:r>
              <a:rPr lang="en-US" sz="2200"/>
              <a:t>=</a:t>
            </a:r>
            <a:r>
              <a:rPr lang="en-US" sz="2200" i="1"/>
              <a:t>V</a:t>
            </a:r>
            <a:r>
              <a:rPr lang="en-US" sz="2200" i="1" baseline="-25000"/>
              <a:t>OL</a:t>
            </a:r>
            <a:r>
              <a:rPr lang="en-US" sz="2200"/>
              <a:t>=-13V și </a:t>
            </a:r>
            <a:r>
              <a:rPr lang="en-US" sz="2200" i="1"/>
              <a:t>v</a:t>
            </a:r>
            <a:r>
              <a:rPr lang="en-US" sz="2200" i="1" baseline="-25000"/>
              <a:t>LL</a:t>
            </a:r>
            <a:r>
              <a:rPr lang="en-US" sz="2200"/>
              <a:t>=</a:t>
            </a:r>
            <a:r>
              <a:rPr lang="en-US" sz="2200" i="1"/>
              <a:t>V</a:t>
            </a:r>
            <a:r>
              <a:rPr lang="en-US" sz="2200" i="1" baseline="-25000"/>
              <a:t>OL</a:t>
            </a:r>
            <a:r>
              <a:rPr lang="en-US" sz="2200"/>
              <a:t>-</a:t>
            </a:r>
            <a:r>
              <a:rPr lang="en-US" sz="2200" i="1"/>
              <a:t>v</a:t>
            </a:r>
            <a:r>
              <a:rPr lang="en-US" sz="2200" i="1" baseline="-25000"/>
              <a:t>IL</a:t>
            </a:r>
            <a:r>
              <a:rPr lang="en-US" sz="2200"/>
              <a:t>=-13V-(-5V)=-8V.</a:t>
            </a:r>
            <a:endParaRPr lang="ro-RO" sz="2200"/>
          </a:p>
          <a:p>
            <a:pPr marL="0" lvl="0" indent="0">
              <a:buNone/>
            </a:pPr>
            <a:r>
              <a:rPr lang="en-US" sz="2200"/>
              <a:t>(c) Cu o sarcină pur rezistivă, tensiunea v</a:t>
            </a:r>
            <a:r>
              <a:rPr lang="en-US" sz="2200" i="1" baseline="-25000"/>
              <a:t>L</a:t>
            </a:r>
            <a:r>
              <a:rPr lang="en-US" sz="2200"/>
              <a:t> va fi întotdeauna pozitivă. Pentru circuitul din fig.</a:t>
            </a:r>
            <a:r>
              <a:rPr lang="ro-RO" sz="2200"/>
              <a:t> </a:t>
            </a:r>
            <a:r>
              <a:rPr lang="en-US" sz="2200" i="1"/>
              <a:t>a</a:t>
            </a:r>
            <a:r>
              <a:rPr lang="en-US" sz="2200"/>
              <a:t>, </a:t>
            </a:r>
            <a:r>
              <a:rPr lang="en-US" sz="2200" i="1"/>
              <a:t>R</a:t>
            </a:r>
            <a:r>
              <a:rPr lang="en-US" sz="2200" i="1" baseline="-25000"/>
              <a:t>L</a:t>
            </a:r>
            <a:r>
              <a:rPr lang="en-US" sz="2200"/>
              <a:t>&lt;8V/0.5mA=</a:t>
            </a:r>
            <a:r>
              <a:rPr lang="en-US" sz="2200">
                <a:highlight>
                  <a:srgbClr val="FFFF00"/>
                </a:highlight>
              </a:rPr>
              <a:t>16kΩ</a:t>
            </a:r>
            <a:r>
              <a:rPr lang="en-US" sz="2200"/>
              <a:t>; pentru circuitul din fig. </a:t>
            </a:r>
            <a:r>
              <a:rPr lang="en-US" sz="2200" i="1"/>
              <a:t>b</a:t>
            </a:r>
            <a:r>
              <a:rPr lang="en-US" sz="2200"/>
              <a:t>, </a:t>
            </a:r>
            <a:r>
              <a:rPr lang="en-US" sz="2200" i="1"/>
              <a:t>R</a:t>
            </a:r>
            <a:r>
              <a:rPr lang="en-US" sz="2200" i="1" baseline="-25000"/>
              <a:t>L</a:t>
            </a:r>
            <a:r>
              <a:rPr lang="en-US" sz="2200"/>
              <a:t>&lt;13V/0.5mA=</a:t>
            </a:r>
            <a:r>
              <a:rPr lang="en-US" sz="2200">
                <a:highlight>
                  <a:srgbClr val="FFFF00"/>
                </a:highlight>
              </a:rPr>
              <a:t>26kΩ</a:t>
            </a:r>
            <a:r>
              <a:rPr lang="en-US" sz="2200"/>
              <a:t>.</a:t>
            </a:r>
            <a:endParaRPr lang="ro-RO" sz="2200"/>
          </a:p>
          <a:p>
            <a:pPr marL="0" indent="0">
              <a:buNone/>
            </a:pPr>
            <a:endParaRPr lang="ro-RO" sz="1800" b="1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329C0F-5A5F-45BC-B679-AED33E8B4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7466" y="75323"/>
            <a:ext cx="4229467" cy="190516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ACFD07-D0AE-4674-B716-B266B69C34ED}"/>
                  </a:ext>
                </a:extLst>
              </p:cNvPr>
              <p:cNvSpPr txBox="1"/>
              <p:nvPr/>
            </p:nvSpPr>
            <p:spPr>
              <a:xfrm>
                <a:off x="1143000" y="3929469"/>
                <a:ext cx="29924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ACFD07-D0AE-4674-B716-B266B69C34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929469"/>
                <a:ext cx="2992486" cy="276999"/>
              </a:xfrm>
              <a:prstGeom prst="rect">
                <a:avLst/>
              </a:prstGeom>
              <a:blipFill>
                <a:blip r:embed="rId3"/>
                <a:stretch>
                  <a:fillRect b="-1555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150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Convertoare cu sarcina la masă</a:t>
            </a:r>
            <a:endParaRPr lang="ro-RO"/>
          </a:p>
          <a:p>
            <a:r>
              <a:rPr lang="en-US"/>
              <a:t>Când unul dintre terminalele </a:t>
            </a:r>
            <a:br>
              <a:rPr lang="ro-RO"/>
            </a:br>
            <a:r>
              <a:rPr lang="en-US"/>
              <a:t>sarcinii este este legat la masă, </a:t>
            </a:r>
            <a:br>
              <a:rPr lang="ro-RO"/>
            </a:br>
            <a:r>
              <a:rPr lang="en-US"/>
              <a:t>ea nu mai poate fi plasată în bucla </a:t>
            </a:r>
            <a:br>
              <a:rPr lang="ro-RO"/>
            </a:br>
            <a:r>
              <a:rPr lang="en-US"/>
              <a:t>de reacție a AO.</a:t>
            </a:r>
            <a:endParaRPr lang="ro-RO"/>
          </a:p>
          <a:p>
            <a:r>
              <a:rPr lang="ro-RO"/>
              <a:t>Un astfel de exemplu este </a:t>
            </a:r>
            <a:br>
              <a:rPr lang="ro-RO"/>
            </a:br>
            <a:r>
              <a:rPr lang="ro-RO" b="1"/>
              <a:t>sursa de curent Howland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15B3A0-D6F2-4B36-8963-1385D0F13C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650" y="1646238"/>
            <a:ext cx="5687378" cy="31737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E5A6AA-112D-4CA7-940C-A8134A1BD703}"/>
              </a:ext>
            </a:extLst>
          </p:cNvPr>
          <p:cNvSpPr/>
          <p:nvPr/>
        </p:nvSpPr>
        <p:spPr>
          <a:xfrm>
            <a:off x="6468995" y="4944467"/>
            <a:ext cx="52928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>
                <a:ea typeface="Calibri" panose="020F0502020204030204" pitchFamily="34" charset="0"/>
              </a:rPr>
              <a:t>Sursa de curent Howland (a) și echivalentul Norton (b)</a:t>
            </a:r>
            <a:endParaRPr lang="ro-RO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16C262-8132-48E5-9299-8967C136900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702799" y="603687"/>
            <a:ext cx="1788801" cy="56610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005611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Sursa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 în serie cu R</a:t>
            </a:r>
            <a:r>
              <a:rPr lang="ro-RO" sz="2400" baseline="-25000"/>
              <a:t>1</a:t>
            </a:r>
            <a:r>
              <a:rPr lang="ro-RO" sz="2400"/>
              <a:t> (reprezentare Thevenin) se poate echivala</a:t>
            </a:r>
            <a:br>
              <a:rPr lang="ro-RO" sz="2400"/>
            </a:br>
            <a:r>
              <a:rPr lang="ro-RO" sz="2400"/>
              <a:t>cu reprezentarea Norton formată dintr-o sursă de curent </a:t>
            </a:r>
            <a:r>
              <a:rPr lang="ro-RO" sz="2400" i="1"/>
              <a:t>v</a:t>
            </a:r>
            <a:r>
              <a:rPr lang="ro-RO" sz="2400" i="1" baseline="-25000"/>
              <a:t>I</a:t>
            </a:r>
            <a:r>
              <a:rPr lang="ro-RO" sz="2400"/>
              <a:t>/</a:t>
            </a:r>
            <a:r>
              <a:rPr lang="ro-RO" sz="2400" i="1"/>
              <a:t>R</a:t>
            </a:r>
            <a:r>
              <a:rPr lang="ro-RO" sz="2400" baseline="-25000"/>
              <a:t>1</a:t>
            </a:r>
            <a:r>
              <a:rPr lang="ro-RO" sz="2400"/>
              <a:t> în </a:t>
            </a:r>
            <a:br>
              <a:rPr lang="ro-RO" sz="2400"/>
            </a:br>
            <a:r>
              <a:rPr lang="ro-RO" sz="2400"/>
              <a:t>paralel cu </a:t>
            </a:r>
            <a:r>
              <a:rPr lang="ro-RO" sz="2400" i="1"/>
              <a:t>R</a:t>
            </a:r>
            <a:r>
              <a:rPr lang="ro-RO" sz="2400" baseline="-25000"/>
              <a:t>1</a:t>
            </a:r>
            <a:r>
              <a:rPr lang="ro-RO" sz="2400"/>
              <a:t>.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15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8C39D9-E75E-44C8-A9E9-76A74DB59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757" b="14716"/>
          <a:stretch/>
        </p:blipFill>
        <p:spPr>
          <a:xfrm>
            <a:off x="9248775" y="77787"/>
            <a:ext cx="2857500" cy="270668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8A9BB4-5316-4712-BBD0-365FC16E3E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626" r="61224" b="20230"/>
          <a:stretch/>
        </p:blipFill>
        <p:spPr bwMode="auto">
          <a:xfrm>
            <a:off x="3278505" y="3211512"/>
            <a:ext cx="1520190" cy="10001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CE566D-513E-40EB-A85E-DCF0BA249E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3" b="-1"/>
          <a:stretch/>
        </p:blipFill>
        <p:spPr bwMode="auto">
          <a:xfrm>
            <a:off x="1022983" y="4553416"/>
            <a:ext cx="4573905" cy="14200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CD40E12-00BA-4B57-BDFB-5C2F348B7F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39915" r="77725" b="18318"/>
          <a:stretch/>
        </p:blipFill>
        <p:spPr>
          <a:xfrm>
            <a:off x="942975" y="2886075"/>
            <a:ext cx="1266825" cy="1325563"/>
          </a:xfrm>
          <a:prstGeom prst="rect">
            <a:avLst/>
          </a:prstGeom>
        </p:spPr>
      </p:pic>
      <p:sp>
        <p:nvSpPr>
          <p:cNvPr id="14" name="Arrow: Right 13">
            <a:extLst>
              <a:ext uri="{FF2B5EF4-FFF2-40B4-BE49-F238E27FC236}">
                <a16:creationId xmlns:a16="http://schemas.microsoft.com/office/drawing/2014/main" id="{725D2EB2-685D-460A-B206-5112615A43BD}"/>
              </a:ext>
            </a:extLst>
          </p:cNvPr>
          <p:cNvSpPr/>
          <p:nvPr/>
        </p:nvSpPr>
        <p:spPr>
          <a:xfrm>
            <a:off x="2438400" y="3565525"/>
            <a:ext cx="647700" cy="3286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5084BC52-3214-4277-B62D-EEB14F0CB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DF1B82-EE70-427E-8915-EE0DDCA31166}"/>
              </a:ext>
            </a:extLst>
          </p:cNvPr>
          <p:cNvSpPr txBox="1"/>
          <p:nvPr/>
        </p:nvSpPr>
        <p:spPr>
          <a:xfrm>
            <a:off x="5619750" y="2919411"/>
            <a:ext cx="596265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400"/>
              <a:t>AO împreună cu </a:t>
            </a:r>
            <a:r>
              <a:rPr lang="ro-RO" sz="2400" i="1"/>
              <a:t>R</a:t>
            </a:r>
            <a:r>
              <a:rPr lang="ro-RO" sz="2400" baseline="-25000"/>
              <a:t>2</a:t>
            </a:r>
            <a:r>
              <a:rPr lang="ro-RO" sz="2400"/>
              <a:t>, </a:t>
            </a:r>
            <a:r>
              <a:rPr lang="ro-RO" sz="2400" i="1"/>
              <a:t>R</a:t>
            </a:r>
            <a:r>
              <a:rPr lang="ro-RO" sz="2400" baseline="-25000"/>
              <a:t>3</a:t>
            </a:r>
            <a:r>
              <a:rPr lang="ro-RO" sz="2400"/>
              <a:t> și </a:t>
            </a:r>
            <a:r>
              <a:rPr lang="ro-RO" sz="2400" i="1"/>
              <a:t>R</a:t>
            </a:r>
            <a:r>
              <a:rPr lang="ro-RO" sz="2400" baseline="-25000"/>
              <a:t>4</a:t>
            </a:r>
            <a:r>
              <a:rPr lang="ro-RO" sz="2400"/>
              <a:t> alcătuiesc un convertor de rezistență negativă –(</a:t>
            </a:r>
            <a:r>
              <a:rPr lang="ro-RO" sz="2400" i="1"/>
              <a:t>R</a:t>
            </a:r>
            <a:r>
              <a:rPr lang="ro-RO" sz="2400" baseline="-25000"/>
              <a:t>3</a:t>
            </a:r>
            <a:r>
              <a:rPr lang="ro-RO" sz="2400"/>
              <a:t>/</a:t>
            </a:r>
            <a:r>
              <a:rPr lang="ro-RO" sz="2400" i="1"/>
              <a:t>R</a:t>
            </a:r>
            <a:r>
              <a:rPr lang="ro-RO" sz="2400" baseline="-25000"/>
              <a:t>4</a:t>
            </a:r>
            <a:r>
              <a:rPr lang="ro-RO" sz="2400"/>
              <a:t>)</a:t>
            </a:r>
            <a:r>
              <a:rPr lang="ro-RO" sz="2400" i="1"/>
              <a:t>R</a:t>
            </a:r>
            <a:r>
              <a:rPr lang="ro-RO" sz="2400" baseline="-25000"/>
              <a:t>2</a:t>
            </a:r>
            <a:r>
              <a:rPr lang="ro-RO" sz="2400"/>
              <a:t> și astfel, circuitul pentru determinare rezistenței de ieșire a sursei, </a:t>
            </a:r>
            <a:r>
              <a:rPr lang="ro-RO" sz="2400" i="1"/>
              <a:t>R</a:t>
            </a:r>
            <a:r>
              <a:rPr lang="ro-RO" sz="2400" i="1" baseline="-25000"/>
              <a:t>o</a:t>
            </a:r>
            <a:r>
              <a:rPr lang="ro-RO" sz="2400"/>
              <a:t>, are forma:</a:t>
            </a:r>
          </a:p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87023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o-RO" sz="2400"/>
          </a:p>
          <a:p>
            <a:endParaRPr lang="ro-RO" sz="2400"/>
          </a:p>
          <a:p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16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88C39D9-E75E-44C8-A9E9-76A74DB590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9757" b="14716"/>
          <a:stretch/>
        </p:blipFill>
        <p:spPr>
          <a:xfrm>
            <a:off x="9248775" y="77787"/>
            <a:ext cx="2857500" cy="270668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0CE566D-513E-40EB-A85E-DCF0BA249EF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3" b="-1"/>
          <a:stretch/>
        </p:blipFill>
        <p:spPr bwMode="auto">
          <a:xfrm>
            <a:off x="1022983" y="4553416"/>
            <a:ext cx="4573905" cy="14200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06FE0-3298-4B0F-9D5B-85E8114E6711}"/>
                  </a:ext>
                </a:extLst>
              </p:cNvPr>
              <p:cNvSpPr txBox="1"/>
              <p:nvPr/>
            </p:nvSpPr>
            <p:spPr>
              <a:xfrm>
                <a:off x="885825" y="1779144"/>
                <a:ext cx="3547370" cy="848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8506FE0-3298-4B0F-9D5B-85E8114E6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825" y="1779144"/>
                <a:ext cx="3547370" cy="8486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2">
            <a:extLst>
              <a:ext uri="{FF2B5EF4-FFF2-40B4-BE49-F238E27FC236}">
                <a16:creationId xmlns:a16="http://schemas.microsoft.com/office/drawing/2014/main" id="{5084BC52-3214-4277-B62D-EEB14F0CB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C2241B-5BD9-46B7-B9F4-F27B64D9833A}"/>
                  </a:ext>
                </a:extLst>
              </p:cNvPr>
              <p:cNvSpPr txBox="1"/>
              <p:nvPr/>
            </p:nvSpPr>
            <p:spPr>
              <a:xfrm>
                <a:off x="898722" y="2697348"/>
                <a:ext cx="2841612" cy="7537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C2241B-5BD9-46B7-B9F4-F27B64D98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722" y="2697348"/>
                <a:ext cx="2841612" cy="753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6F9BACDF-394B-4A10-B9CB-36C87E88C6B7}"/>
              </a:ext>
            </a:extLst>
          </p:cNvPr>
          <p:cNvSpPr txBox="1"/>
          <p:nvPr/>
        </p:nvSpPr>
        <p:spPr>
          <a:xfrm>
            <a:off x="3937757" y="2851376"/>
            <a:ext cx="2319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și </a:t>
            </a:r>
            <a:r>
              <a:rPr lang="ro-RO" sz="2400" i="1"/>
              <a:t>R</a:t>
            </a:r>
            <a:r>
              <a:rPr lang="ro-RO" sz="2400" i="1" baseline="-25000"/>
              <a:t>o</a:t>
            </a:r>
            <a:r>
              <a:rPr lang="ro-RO" sz="2400"/>
              <a:t> </a:t>
            </a:r>
            <a:r>
              <a:rPr lang="ro-RO" sz="2400">
                <a:sym typeface="Symbol" panose="05050102010706020507" pitchFamily="18" charset="2"/>
              </a:rPr>
              <a:t> , dacă</a:t>
            </a:r>
            <a:endParaRPr lang="ro-RO" sz="2400" i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99AFC6C-0C43-403E-94AB-1A68D6AF4392}"/>
                  </a:ext>
                </a:extLst>
              </p:cNvPr>
              <p:cNvSpPr/>
              <p:nvPr/>
            </p:nvSpPr>
            <p:spPr>
              <a:xfrm>
                <a:off x="6021766" y="2843381"/>
                <a:ext cx="23191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99AFC6C-0C43-403E-94AB-1A68D6AF43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766" y="2843381"/>
                <a:ext cx="2319161" cy="461665"/>
              </a:xfrm>
              <a:prstGeom prst="rect">
                <a:avLst/>
              </a:prstGeom>
              <a:blipFill>
                <a:blip r:embed="rId6"/>
                <a:stretch>
                  <a:fillRect l="-3947" t="-125000" r="-21579" b="-19078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2ED5A714-D457-4208-854F-AA8086F1577B}"/>
              </a:ext>
            </a:extLst>
          </p:cNvPr>
          <p:cNvSpPr txBox="1"/>
          <p:nvPr/>
        </p:nvSpPr>
        <p:spPr>
          <a:xfrm>
            <a:off x="885825" y="3590228"/>
            <a:ext cx="782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deci dacă se îndeplinește </a:t>
            </a:r>
            <a:r>
              <a:rPr lang="ro-RO" sz="2400" b="1"/>
              <a:t>condiția de punte echilibrată</a:t>
            </a:r>
            <a:r>
              <a:rPr lang="ro-RO" sz="2400"/>
              <a:t>. Astfel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9D4B9E-6D5E-4FED-A32B-80E35EF0B44B}"/>
                  </a:ext>
                </a:extLst>
              </p:cNvPr>
              <p:cNvSpPr txBox="1"/>
              <p:nvPr/>
            </p:nvSpPr>
            <p:spPr>
              <a:xfrm>
                <a:off x="8743950" y="3443905"/>
                <a:ext cx="1391022" cy="7543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A9D4B9E-6D5E-4FED-A32B-80E35EF0B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3950" y="3443905"/>
                <a:ext cx="1391022" cy="7543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85DF353-3587-424A-A79E-95BD2C81904B}"/>
              </a:ext>
            </a:extLst>
          </p:cNvPr>
          <p:cNvSpPr/>
          <p:nvPr/>
        </p:nvSpPr>
        <p:spPr>
          <a:xfrm>
            <a:off x="5667375" y="433340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>
                <a:ea typeface="Calibri" panose="020F0502020204030204" pitchFamily="34" charset="0"/>
              </a:rPr>
              <a:t>Pentru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&gt;0 circuitul va debita un curent prin sarcină spre masă, iar pentru </a:t>
            </a:r>
            <a:r>
              <a:rPr lang="en-US" sz="2400" i="1">
                <a:ea typeface="Calibri" panose="020F0502020204030204" pitchFamily="34" charset="0"/>
              </a:rPr>
              <a:t>v</a:t>
            </a:r>
            <a:r>
              <a:rPr lang="en-US" sz="2400" i="1" baseline="-25000">
                <a:ea typeface="Calibri" panose="020F0502020204030204" pitchFamily="34" charset="0"/>
              </a:rPr>
              <a:t>I</a:t>
            </a:r>
            <a:r>
              <a:rPr lang="en-US" sz="2400">
                <a:ea typeface="Calibri" panose="020F0502020204030204" pitchFamily="34" charset="0"/>
              </a:rPr>
              <a:t>&lt;0 va absorbi curentul de la masă prin sarcină.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2294967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  <a:br>
              <a:rPr lang="ro-RO"/>
            </a:br>
            <a:r>
              <a:rPr lang="ro-RO"/>
              <a:t>Sursa de curent Howland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/>
              <a:t>Conformitatea tensiunii (acea tensiune pe sarcină </a:t>
            </a:r>
            <a:br>
              <a:rPr lang="ro-RO"/>
            </a:br>
            <a:r>
              <a:rPr lang="ro-RO"/>
              <a:t>pentru care AO lucrează liniar)</a:t>
            </a:r>
          </a:p>
          <a:p>
            <a:endParaRPr lang="ro-RO"/>
          </a:p>
          <a:p>
            <a:endParaRPr lang="ro-RO"/>
          </a:p>
          <a:p>
            <a:r>
              <a:rPr lang="en-US"/>
              <a:t>Presupunând o saturație de ieșire simetrică</a:t>
            </a:r>
            <a:endParaRPr lang="ro-RO"/>
          </a:p>
          <a:p>
            <a:r>
              <a:rPr lang="en-US"/>
              <a:t>În scopul extinderii conformității tensiunii, este de dorit să menținem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 suficient de mic față de 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 (de exemplu,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=0,1</a:t>
            </a:r>
            <a:r>
              <a:rPr lang="en-US" i="1"/>
              <a:t>R</a:t>
            </a:r>
            <a:r>
              <a:rPr lang="en-US" baseline="-25000"/>
              <a:t>1</a:t>
            </a:r>
            <a:r>
              <a:rPr lang="en-US"/>
              <a:t>).</a:t>
            </a:r>
            <a:endParaRPr lang="ro-RO"/>
          </a:p>
          <a:p>
            <a:r>
              <a:rPr lang="ro-RO" b="1"/>
              <a:t>Efectul nepotrivirii valorilor de rezistențe </a:t>
            </a:r>
            <a:r>
              <a:rPr lang="ro-RO"/>
              <a:t>constă în </a:t>
            </a:r>
            <a:r>
              <a:rPr lang="en-US"/>
              <a:t>degrada</a:t>
            </a:r>
            <a:r>
              <a:rPr lang="ro-RO"/>
              <a:t>rea lui</a:t>
            </a:r>
            <a:r>
              <a:rPr lang="en-US"/>
              <a:t> </a:t>
            </a:r>
            <a:r>
              <a:rPr lang="en-US" i="1"/>
              <a:t>R</a:t>
            </a:r>
            <a:r>
              <a:rPr lang="en-US" i="1" baseline="-25000"/>
              <a:t>o</a:t>
            </a:r>
            <a:r>
              <a:rPr lang="en-US"/>
              <a:t>, care ar trebui să fie infinit pentru </a:t>
            </a:r>
            <a:r>
              <a:rPr lang="ro-RO"/>
              <a:t>o </a:t>
            </a:r>
            <a:r>
              <a:rPr lang="en-US"/>
              <a:t>comportare de sursă adevărată de curent.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17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21416F-F9AC-4487-B000-4F3A13D86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100" y="91758"/>
            <a:ext cx="3307080" cy="31089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F2ED28C-9006-4352-8181-DA34C62C32B3}"/>
                  </a:ext>
                </a:extLst>
              </p:cNvPr>
              <p:cNvSpPr txBox="1"/>
              <p:nvPr/>
            </p:nvSpPr>
            <p:spPr>
              <a:xfrm>
                <a:off x="1066800" y="3016052"/>
                <a:ext cx="46070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/(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sz="2400" i="1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/(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 baseline="-25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US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o-RO" sz="24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F2ED28C-9006-4352-8181-DA34C62C32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3016052"/>
                <a:ext cx="4607030" cy="369332"/>
              </a:xfrm>
              <a:prstGeom prst="rect">
                <a:avLst/>
              </a:prstGeom>
              <a:blipFill>
                <a:blip r:embed="rId3"/>
                <a:stretch>
                  <a:fillRect l="-397" r="-1720" b="-3833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16B17B-6EE5-44E0-A37A-F3D31764DBEA}"/>
                  </a:ext>
                </a:extLst>
              </p:cNvPr>
              <p:cNvSpPr txBox="1"/>
              <p:nvPr/>
            </p:nvSpPr>
            <p:spPr>
              <a:xfrm>
                <a:off x="1066800" y="2577747"/>
                <a:ext cx="185441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316B17B-6EE5-44E0-A37A-F3D31764D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577747"/>
                <a:ext cx="1854418" cy="369332"/>
              </a:xfrm>
              <a:prstGeom prst="rect">
                <a:avLst/>
              </a:prstGeom>
              <a:blipFill>
                <a:blip r:embed="rId4"/>
                <a:stretch>
                  <a:fillRect l="-1974" r="-658" b="-1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2">
            <a:extLst>
              <a:ext uri="{FF2B5EF4-FFF2-40B4-BE49-F238E27FC236}">
                <a16:creationId xmlns:a16="http://schemas.microsoft.com/office/drawing/2014/main" id="{BB9F7053-1932-4254-8E8F-3FD60307D4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69CCA4-1E6E-49E9-9483-5333AB7AB6EA}"/>
                  </a:ext>
                </a:extLst>
              </p:cNvPr>
              <p:cNvSpPr txBox="1"/>
              <p:nvPr/>
            </p:nvSpPr>
            <p:spPr>
              <a:xfrm>
                <a:off x="7521038" y="3335655"/>
                <a:ext cx="2560124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ro-RO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𝑠𝑎𝑡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869CCA4-1E6E-49E9-9483-5333AB7AB6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1038" y="3335655"/>
                <a:ext cx="2560124" cy="7518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5187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Chiar dacă AO sunt amplificatoare de tensiune, ele pot fi configurate și pentru amplificarea curentului.</a:t>
            </a:r>
            <a:endParaRPr lang="ro-RO"/>
          </a:p>
          <a:p>
            <a:r>
              <a:rPr lang="en-US"/>
              <a:t>Caracteristica de transfer a unui amplificator de curent practic este de forma:</a:t>
            </a:r>
            <a:endParaRPr lang="ro-RO"/>
          </a:p>
          <a:p>
            <a:endParaRPr lang="ro-RO"/>
          </a:p>
          <a:p>
            <a:r>
              <a:rPr lang="en-US"/>
              <a:t>unde </a:t>
            </a:r>
            <a:r>
              <a:rPr lang="en-US" i="1"/>
              <a:t>A</a:t>
            </a:r>
            <a:r>
              <a:rPr lang="en-US"/>
              <a:t> este câștigul în A/A,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 este tensiunea de ieșire de pe sarcină, iar </a:t>
            </a:r>
            <a:r>
              <a:rPr lang="en-US" i="1"/>
              <a:t>R</a:t>
            </a:r>
            <a:r>
              <a:rPr lang="en-US" i="1" baseline="-25000"/>
              <a:t>o</a:t>
            </a:r>
            <a:r>
              <a:rPr lang="en-US"/>
              <a:t> este rezistența de ieșire așa cum se vede de la sarcină.</a:t>
            </a:r>
            <a:endParaRPr lang="ro-RO"/>
          </a:p>
          <a:p>
            <a:r>
              <a:rPr lang="en-US"/>
              <a:t>Pentru a face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 independent de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, la un amplificator de curent trebuie îndeplinită condiția</a:t>
            </a:r>
            <a:r>
              <a:rPr lang="ro-RO"/>
              <a:t> </a:t>
            </a:r>
            <a:r>
              <a:rPr lang="ro-RO" i="1"/>
              <a:t>R</a:t>
            </a:r>
            <a:r>
              <a:rPr lang="ro-RO" i="1" baseline="-25000"/>
              <a:t>o</a:t>
            </a:r>
            <a:r>
              <a:rPr lang="ro-RO" i="1"/>
              <a:t> </a:t>
            </a:r>
            <a:r>
              <a:rPr lang="ro-RO">
                <a:sym typeface="Symbol" panose="05050102010706020507" pitchFamily="18" charset="2"/>
              </a:rPr>
              <a:t> , caz în care 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18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4E29BE-CF34-43D5-A1DC-199A4254F59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962434" y="3279934"/>
            <a:ext cx="2267131" cy="7213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0499A4-2510-4E24-822F-9DD7A503A7E2}"/>
              </a:ext>
            </a:extLst>
          </p:cNvPr>
          <p:cNvPicPr/>
          <p:nvPr/>
        </p:nvPicPr>
        <p:blipFill rotWithShape="1">
          <a:blip r:embed="rId2"/>
          <a:srcRect t="25396" r="45802" b="25748"/>
          <a:stretch/>
        </p:blipFill>
        <p:spPr>
          <a:xfrm>
            <a:off x="7996237" y="5476875"/>
            <a:ext cx="1228725" cy="35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6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Amplificator cu sarcină flotantă</a:t>
            </a:r>
          </a:p>
          <a:p>
            <a:r>
              <a:rPr lang="en-US" sz="2400"/>
              <a:t>Aplicând T I K (teorema I a lui Kirchhoff), </a:t>
            </a:r>
            <a:r>
              <a:rPr lang="en-US" sz="2400" i="1"/>
              <a:t>i</a:t>
            </a:r>
            <a:r>
              <a:rPr lang="en-US" sz="2400" i="1" baseline="-25000"/>
              <a:t>O</a:t>
            </a:r>
            <a:r>
              <a:rPr lang="en-US" sz="2400"/>
              <a:t> este suma curenților care provin de la </a:t>
            </a:r>
            <a:r>
              <a:rPr lang="en-US" sz="2400" i="1"/>
              <a:t>R</a:t>
            </a:r>
            <a:r>
              <a:rPr lang="en-US" sz="2400" baseline="-25000"/>
              <a:t>1</a:t>
            </a:r>
            <a:r>
              <a:rPr lang="en-US" sz="2400"/>
              <a:t> și </a:t>
            </a:r>
            <a:r>
              <a:rPr lang="en-US" sz="2400" i="1"/>
              <a:t>R</a:t>
            </a:r>
            <a:r>
              <a:rPr lang="en-US" sz="2400" baseline="-25000"/>
              <a:t>2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19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AB4B1E-73D4-48E8-8524-9C0FF906C06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354" r="56684" b="12065"/>
          <a:stretch/>
        </p:blipFill>
        <p:spPr>
          <a:xfrm>
            <a:off x="533399" y="3200397"/>
            <a:ext cx="3251169" cy="27214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004C513-5BF7-4511-8474-0E65F15706C4}"/>
                  </a:ext>
                </a:extLst>
              </p:cNvPr>
              <p:cNvSpPr/>
              <p:nvPr/>
            </p:nvSpPr>
            <p:spPr>
              <a:xfrm>
                <a:off x="4877306" y="2969564"/>
                <a:ext cx="58203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type m:val="lin"/>
                        <m:ctrlP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𝐼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ro-RO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f>
                          <m:fPr>
                            <m:type m:val="lin"/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ro-RO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ro-RO" sz="240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endParaRPr lang="ro-RO" sz="240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004C513-5BF7-4511-8474-0E65F15706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306" y="2969564"/>
                <a:ext cx="5820311" cy="461665"/>
              </a:xfrm>
              <a:prstGeom prst="rect">
                <a:avLst/>
              </a:prstGeom>
              <a:blipFill>
                <a:blip r:embed="rId3"/>
                <a:stretch>
                  <a:fillRect l="-209" t="-125000" b="-190789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CEA827C-7FCF-4E29-B30C-B74DCF050634}"/>
              </a:ext>
            </a:extLst>
          </p:cNvPr>
          <p:cNvCxnSpPr/>
          <p:nvPr/>
        </p:nvCxnSpPr>
        <p:spPr>
          <a:xfrm>
            <a:off x="1743075" y="3838575"/>
            <a:ext cx="74295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B223FE5-56FA-4437-B6F7-B05BE0600E24}"/>
              </a:ext>
            </a:extLst>
          </p:cNvPr>
          <p:cNvCxnSpPr/>
          <p:nvPr/>
        </p:nvCxnSpPr>
        <p:spPr>
          <a:xfrm flipH="1">
            <a:off x="2809875" y="3838575"/>
            <a:ext cx="606669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2350095-D9FB-48B0-92FC-DB90D70897BB}"/>
              </a:ext>
            </a:extLst>
          </p:cNvPr>
          <p:cNvSpPr txBox="1"/>
          <p:nvPr/>
        </p:nvSpPr>
        <p:spPr>
          <a:xfrm>
            <a:off x="1266825" y="3244334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/>
              <a:t>0V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1B7F0E4-E6FA-421C-AB22-FBF0AB3C7165}"/>
                  </a:ext>
                </a:extLst>
              </p:cNvPr>
              <p:cNvSpPr/>
              <p:nvPr/>
            </p:nvSpPr>
            <p:spPr>
              <a:xfrm>
                <a:off x="4877306" y="3653909"/>
                <a:ext cx="2074414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ro-RO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1B7F0E4-E6FA-421C-AB22-FBF0AB3C71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7306" y="3653909"/>
                <a:ext cx="2074414" cy="9221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5454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 convertor curent-tensiune (convertor I-V), numit și </a:t>
            </a:r>
            <a:r>
              <a:rPr lang="en-US" b="1"/>
              <a:t>amplificator transrezistență</a:t>
            </a:r>
            <a:r>
              <a:rPr lang="en-US"/>
              <a:t>, acceptă un curent de intrare </a:t>
            </a:r>
            <a:r>
              <a:rPr lang="en-US" i="1"/>
              <a:t>i</a:t>
            </a:r>
            <a:r>
              <a:rPr lang="en-US" i="1" baseline="-25000"/>
              <a:t>I</a:t>
            </a:r>
            <a:r>
              <a:rPr lang="en-US"/>
              <a:t> și produce o tensiune de ieșire de tip</a:t>
            </a:r>
            <a:r>
              <a:rPr lang="ro-RO"/>
              <a:t>ul</a:t>
            </a:r>
            <a:r>
              <a:rPr lang="en-US"/>
              <a:t> </a:t>
            </a:r>
            <a:r>
              <a:rPr lang="en-US" i="1"/>
              <a:t>v</a:t>
            </a:r>
            <a:r>
              <a:rPr lang="en-US" i="1" baseline="-25000"/>
              <a:t>O</a:t>
            </a:r>
            <a:r>
              <a:rPr lang="en-US"/>
              <a:t>=</a:t>
            </a:r>
            <a:r>
              <a:rPr lang="en-US" i="1"/>
              <a:t>Ai</a:t>
            </a:r>
            <a:r>
              <a:rPr lang="en-US" i="1" baseline="-25000"/>
              <a:t>I</a:t>
            </a:r>
            <a:r>
              <a:rPr lang="en-US"/>
              <a:t>, unde </a:t>
            </a:r>
            <a:r>
              <a:rPr lang="en-US" i="1"/>
              <a:t>A</a:t>
            </a:r>
            <a:r>
              <a:rPr lang="en-US"/>
              <a:t> este câștigul circuitului exprimat în V/A.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9C49A1-0DEF-4DB4-8140-FE6A7F31B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8" y="3429000"/>
            <a:ext cx="4476750" cy="28003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1F01A3-9656-4946-868C-632195B043E5}"/>
                  </a:ext>
                </a:extLst>
              </p:cNvPr>
              <p:cNvSpPr txBox="1"/>
              <p:nvPr/>
            </p:nvSpPr>
            <p:spPr>
              <a:xfrm>
                <a:off x="5829300" y="3478972"/>
                <a:ext cx="2612895" cy="5223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sub>
                        </m:sSub>
                      </m:num>
                      <m:den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</m:oMath>
                </a14:m>
                <a:r>
                  <a:rPr lang="ro-RO" sz="2400"/>
                  <a:t>=-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ro-RO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91F01A3-9656-4946-868C-632195B043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9300" y="3478972"/>
                <a:ext cx="2612895" cy="522322"/>
              </a:xfrm>
              <a:prstGeom prst="rect">
                <a:avLst/>
              </a:prstGeom>
              <a:blipFill>
                <a:blip r:embed="rId3"/>
                <a:stretch>
                  <a:fillRect t="-3529" b="-21176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E0168A89-323F-4C39-9409-3A11A2731341}"/>
              </a:ext>
            </a:extLst>
          </p:cNvPr>
          <p:cNvSpPr/>
          <p:nvPr/>
        </p:nvSpPr>
        <p:spPr>
          <a:xfrm>
            <a:off x="5767387" y="4466163"/>
            <a:ext cx="56864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/>
              <a:t>Câștigul este -</a:t>
            </a:r>
            <a:r>
              <a:rPr lang="en-US" sz="2400" i="1"/>
              <a:t>R</a:t>
            </a:r>
            <a:r>
              <a:rPr lang="en-US" sz="2400"/>
              <a:t> și este negativ din cauza sensului ales pentru </a:t>
            </a:r>
            <a:r>
              <a:rPr lang="en-US" sz="2400" i="1"/>
              <a:t>i</a:t>
            </a:r>
            <a:r>
              <a:rPr lang="en-US" sz="2400" i="1" baseline="-25000"/>
              <a:t>I</a:t>
            </a:r>
            <a:r>
              <a:rPr lang="en-US" sz="2400"/>
              <a:t>; inversarea acestui sens </a:t>
            </a:r>
            <a:r>
              <a:rPr lang="ro-RO" sz="2400"/>
              <a:t>ne </a:t>
            </a:r>
            <a:r>
              <a:rPr lang="en-US" sz="2400"/>
              <a:t>dă </a:t>
            </a:r>
            <a:r>
              <a:rPr lang="en-US" sz="2400" i="1"/>
              <a:t>v</a:t>
            </a:r>
            <a:r>
              <a:rPr lang="en-US" sz="2400" i="1" baseline="-25000"/>
              <a:t>O</a:t>
            </a:r>
            <a:r>
              <a:rPr lang="en-US" sz="2400"/>
              <a:t>=</a:t>
            </a:r>
            <a:r>
              <a:rPr lang="en-US" sz="2400" i="1"/>
              <a:t>Ri</a:t>
            </a:r>
            <a:r>
              <a:rPr lang="en-US" sz="2400" i="1" baseline="-25000"/>
              <a:t>I</a:t>
            </a:r>
            <a:r>
              <a:rPr lang="en-US" sz="2400"/>
              <a:t>.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775478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Amplificatoare de 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Amplificator de curent cu sarcina la masă</a:t>
            </a:r>
          </a:p>
          <a:p>
            <a:r>
              <a:rPr lang="en-US"/>
              <a:t>Din cauza scurtcircuitului virtual dintre intrările AO, tensiunea pe</a:t>
            </a:r>
            <a:br>
              <a:rPr lang="ro-RO"/>
            </a:br>
            <a:r>
              <a:rPr lang="ro-RO"/>
              <a:t>				</a:t>
            </a:r>
            <a:r>
              <a:rPr lang="en-US"/>
              <a:t>sursa de intrare este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, deci curentul</a:t>
            </a:r>
            <a:br>
              <a:rPr lang="ro-RO"/>
            </a:br>
            <a:r>
              <a:rPr lang="ro-RO"/>
              <a:t>				</a:t>
            </a:r>
            <a:r>
              <a:rPr lang="en-US"/>
              <a:t>care intră în </a:t>
            </a:r>
            <a:r>
              <a:rPr lang="en-US" i="1"/>
              <a:t>R</a:t>
            </a:r>
            <a:r>
              <a:rPr lang="en-US" baseline="-25000"/>
              <a:t>2</a:t>
            </a:r>
            <a:r>
              <a:rPr lang="en-US"/>
              <a:t> de la stânga este</a:t>
            </a:r>
            <a:r>
              <a:rPr lang="ro-RO"/>
              <a:t> </a:t>
            </a:r>
            <a:r>
              <a:rPr lang="en-US" i="1"/>
              <a:t>i</a:t>
            </a:r>
            <a:r>
              <a:rPr lang="en-US" i="1" baseline="-25000"/>
              <a:t>S</a:t>
            </a:r>
            <a:r>
              <a:rPr lang="en-US"/>
              <a:t>−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/</a:t>
            </a:r>
            <a:r>
              <a:rPr lang="en-US" i="1"/>
              <a:t>R</a:t>
            </a:r>
            <a:r>
              <a:rPr lang="en-US" i="1" baseline="-25000"/>
              <a:t>s</a:t>
            </a:r>
            <a:r>
              <a:rPr lang="en-US"/>
              <a:t>. 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20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37BC85-4412-4137-B80F-6A9344EC89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383" b="13269"/>
          <a:stretch/>
        </p:blipFill>
        <p:spPr>
          <a:xfrm>
            <a:off x="466722" y="2832858"/>
            <a:ext cx="3799160" cy="3344105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715075-31E2-490B-8B20-31FE00D239A8}"/>
              </a:ext>
            </a:extLst>
          </p:cNvPr>
          <p:cNvCxnSpPr/>
          <p:nvPr/>
        </p:nvCxnSpPr>
        <p:spPr>
          <a:xfrm>
            <a:off x="2028825" y="3314700"/>
            <a:ext cx="0" cy="27146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5F8049B-99A2-4D0D-826F-4E60B9C989DB}"/>
              </a:ext>
            </a:extLst>
          </p:cNvPr>
          <p:cNvSpPr txBox="1"/>
          <p:nvPr/>
        </p:nvSpPr>
        <p:spPr>
          <a:xfrm>
            <a:off x="1952625" y="5518854"/>
            <a:ext cx="514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000" i="1"/>
              <a:t>v</a:t>
            </a:r>
            <a:r>
              <a:rPr lang="ro-RO" sz="2000" i="1" baseline="-25000"/>
              <a:t>L</a:t>
            </a:r>
            <a:endParaRPr lang="ro-RO" i="1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009F514-7EFB-4865-BAF2-6A9C54629DDA}"/>
              </a:ext>
            </a:extLst>
          </p:cNvPr>
          <p:cNvCxnSpPr/>
          <p:nvPr/>
        </p:nvCxnSpPr>
        <p:spPr>
          <a:xfrm>
            <a:off x="4267200" y="4001294"/>
            <a:ext cx="0" cy="202803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B54E00D-214D-4610-9982-90F78AB4F932}"/>
              </a:ext>
            </a:extLst>
          </p:cNvPr>
          <p:cNvCxnSpPr/>
          <p:nvPr/>
        </p:nvCxnSpPr>
        <p:spPr>
          <a:xfrm>
            <a:off x="2366302" y="3400425"/>
            <a:ext cx="85314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02CC4D-6894-4497-B628-4828CD8B3034}"/>
                  </a:ext>
                </a:extLst>
              </p:cNvPr>
              <p:cNvSpPr txBox="1"/>
              <p:nvPr/>
            </p:nvSpPr>
            <p:spPr>
              <a:xfrm>
                <a:off x="4637360" y="3724295"/>
                <a:ext cx="30720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𝐼𝐼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: 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702CC4D-6894-4497-B628-4828CD8B30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3724295"/>
                <a:ext cx="3072059" cy="369332"/>
              </a:xfrm>
              <a:prstGeom prst="rect">
                <a:avLst/>
              </a:prstGeom>
              <a:blipFill>
                <a:blip r:embed="rId3"/>
                <a:stretch>
                  <a:fillRect l="-1984" r="-397" b="-13115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1F79888-CA57-4DDD-B9C0-5D39DF6E7E7F}"/>
                  </a:ext>
                </a:extLst>
              </p:cNvPr>
              <p:cNvSpPr txBox="1"/>
              <p:nvPr/>
            </p:nvSpPr>
            <p:spPr>
              <a:xfrm>
                <a:off x="4637360" y="4228564"/>
                <a:ext cx="29052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1F79888-CA57-4DDD-B9C0-5D39DF6E7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4228564"/>
                <a:ext cx="2905283" cy="369332"/>
              </a:xfrm>
              <a:prstGeom prst="rect">
                <a:avLst/>
              </a:prstGeom>
              <a:blipFill>
                <a:blip r:embed="rId4"/>
                <a:stretch>
                  <a:fillRect l="-1050" t="-171667" r="-5042" b="-25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D245AB3-924E-4C7A-A1AD-459EE2CDEC6B}"/>
                  </a:ext>
                </a:extLst>
              </p:cNvPr>
              <p:cNvSpPr txBox="1"/>
              <p:nvPr/>
            </p:nvSpPr>
            <p:spPr>
              <a:xfrm>
                <a:off x="4637360" y="4765963"/>
                <a:ext cx="36082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ro-RO" sz="24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type m:val="lin"/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ro-RO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sSub>
                        <m:sSubPr>
                          <m:ctrlPr>
                            <a:rPr lang="ro-RO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ro-RO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D245AB3-924E-4C7A-A1AD-459EE2CDE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4765963"/>
                <a:ext cx="3608295" cy="369332"/>
              </a:xfrm>
              <a:prstGeom prst="rect">
                <a:avLst/>
              </a:prstGeom>
              <a:blipFill>
                <a:blip r:embed="rId5"/>
                <a:stretch>
                  <a:fillRect l="-845" t="-171667" r="-3885" b="-25500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73C811-8F9F-4C31-B5D7-6FFBCCFC27FC}"/>
                  </a:ext>
                </a:extLst>
              </p:cNvPr>
              <p:cNvSpPr txBox="1"/>
              <p:nvPr/>
            </p:nvSpPr>
            <p:spPr>
              <a:xfrm>
                <a:off x="4637360" y="5379129"/>
                <a:ext cx="4564583" cy="754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𝑂𝐴</m:t>
                              </m:r>
                            </m:sub>
                          </m:s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A73C811-8F9F-4C31-B5D7-6FFBCCFC2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360" y="5379129"/>
                <a:ext cx="4564583" cy="75424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D0DF98B1-A84F-4EAF-B949-B6D6E2C30207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9429659" y="365125"/>
            <a:ext cx="2267131" cy="721360"/>
          </a:xfrm>
          <a:prstGeom prst="rect">
            <a:avLst/>
          </a:prstGeom>
          <a:ln>
            <a:solidFill>
              <a:srgbClr val="0070C0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3A01810-5FEA-435C-A7CF-CE0D138896EC}"/>
              </a:ext>
            </a:extLst>
          </p:cNvPr>
          <p:cNvPicPr/>
          <p:nvPr/>
        </p:nvPicPr>
        <p:blipFill rotWithShape="1">
          <a:blip r:embed="rId8"/>
          <a:srcRect r="62764"/>
          <a:stretch/>
        </p:blipFill>
        <p:spPr>
          <a:xfrm>
            <a:off x="10068324" y="4972560"/>
            <a:ext cx="1167018" cy="6747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B03338C-528A-4002-AFCB-2D0BBA774804}"/>
              </a:ext>
            </a:extLst>
          </p:cNvPr>
          <p:cNvPicPr/>
          <p:nvPr/>
        </p:nvPicPr>
        <p:blipFill rotWithShape="1">
          <a:blip r:embed="rId8"/>
          <a:srcRect l="51216"/>
          <a:stretch/>
        </p:blipFill>
        <p:spPr>
          <a:xfrm>
            <a:off x="10053433" y="5659353"/>
            <a:ext cx="1528967" cy="674772"/>
          </a:xfrm>
          <a:prstGeom prst="rect">
            <a:avLst/>
          </a:prstGeom>
        </p:spPr>
      </p:pic>
      <p:sp>
        <p:nvSpPr>
          <p:cNvPr id="22" name="Arrow: Right 21">
            <a:extLst>
              <a:ext uri="{FF2B5EF4-FFF2-40B4-BE49-F238E27FC236}">
                <a16:creationId xmlns:a16="http://schemas.microsoft.com/office/drawing/2014/main" id="{7B0FB373-E1EF-455F-A281-A75C0E2FD4E2}"/>
              </a:ext>
            </a:extLst>
          </p:cNvPr>
          <p:cNvSpPr/>
          <p:nvPr/>
        </p:nvSpPr>
        <p:spPr>
          <a:xfrm>
            <a:off x="9178526" y="5633929"/>
            <a:ext cx="409575" cy="232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94DD17E2-BB51-4031-88B7-CF5797271DBD}"/>
              </a:ext>
            </a:extLst>
          </p:cNvPr>
          <p:cNvSpPr/>
          <p:nvPr/>
        </p:nvSpPr>
        <p:spPr>
          <a:xfrm>
            <a:off x="9782173" y="5135295"/>
            <a:ext cx="271237" cy="1176605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39220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83470-5789-4653-AC53-62B7FEE1B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AF97E-976D-493E-8BF6-9C2B520F9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Pentru sortarea unor LED-uri (Light-Emitting Diode), înlocuiți schema din figură cu o sursă de curent comandată în tensiune (convertor V-I)</a:t>
            </a:r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endParaRPr lang="ro-RO"/>
          </a:p>
          <a:p>
            <a:r>
              <a:rPr lang="ro-RO"/>
              <a:t>Care este valoarea curentului constant la care se sortează LED-urile?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45C36-316B-4411-87DD-098B83570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1B7A8-607C-460F-9115-BB0A90116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95AC-3E70-4741-929D-0176C6A6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21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4ECF484-DC49-44DF-B4CE-090E75C33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1" y="2827322"/>
            <a:ext cx="5181600" cy="17383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49224B-817C-4086-956C-120DFECB93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141" y="2700336"/>
            <a:ext cx="4991100" cy="298510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B5A81704-5A77-4A43-B74D-CE7CC1660046}"/>
              </a:ext>
            </a:extLst>
          </p:cNvPr>
          <p:cNvSpPr/>
          <p:nvPr/>
        </p:nvSpPr>
        <p:spPr>
          <a:xfrm>
            <a:off x="5686425" y="3571875"/>
            <a:ext cx="904875" cy="3905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63363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9100A-99FF-4FBE-BDEA-7E593354D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P1. Rezolvare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A99C0-48E6-4253-8A60-74DAD3059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Circuitul este un convertor V-I cu sarcină flotantă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A359C-6AEB-432F-820A-5EEF7932D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1978C-DA8F-4946-B612-258C5C7ED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7F4B3-F74A-4E0C-A868-FB354D97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22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E21138-F377-4075-BA0C-3D97DD5453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6" y="2700336"/>
            <a:ext cx="4991100" cy="2985108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2DF9007-D597-4105-B349-17DF81EADBE4}"/>
                  </a:ext>
                </a:extLst>
              </p:cNvPr>
              <p:cNvSpPr txBox="1"/>
              <p:nvPr/>
            </p:nvSpPr>
            <p:spPr>
              <a:xfrm>
                <a:off x="5695950" y="2319430"/>
                <a:ext cx="3848100" cy="7618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𝐿𝐸𝐷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den>
                      </m:f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𝑚𝐴</m:t>
                      </m:r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2DF9007-D597-4105-B349-17DF81EADB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950" y="2319430"/>
                <a:ext cx="3848100" cy="7618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F1C7634C-8833-4BAF-9378-F34DBA964684}"/>
              </a:ext>
            </a:extLst>
          </p:cNvPr>
          <p:cNvSpPr txBox="1"/>
          <p:nvPr/>
        </p:nvSpPr>
        <p:spPr>
          <a:xfrm>
            <a:off x="5876925" y="3344214"/>
            <a:ext cx="58864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De ce </a:t>
            </a:r>
            <a:r>
              <a:rPr lang="ro-RO" sz="2400" i="1"/>
              <a:t>v</a:t>
            </a:r>
            <a:r>
              <a:rPr lang="ro-RO" sz="2400" i="1" baseline="-25000"/>
              <a:t>O</a:t>
            </a:r>
            <a:r>
              <a:rPr lang="ro-RO" sz="2400"/>
              <a:t> este egală cu tensiunea pe LED, V</a:t>
            </a:r>
            <a:r>
              <a:rPr lang="ro-RO" sz="2400" baseline="-25000"/>
              <a:t>AB</a:t>
            </a:r>
            <a:r>
              <a:rPr lang="ro-RO" sz="2400"/>
              <a:t>?</a:t>
            </a:r>
          </a:p>
          <a:p>
            <a:r>
              <a:rPr lang="ro-RO" sz="2400"/>
              <a:t>Răspuns:</a:t>
            </a:r>
          </a:p>
          <a:p>
            <a:r>
              <a:rPr lang="ro-RO" sz="2400"/>
              <a:t>v</a:t>
            </a:r>
            <a:r>
              <a:rPr lang="ro-RO" sz="2400" baseline="-25000"/>
              <a:t>N</a:t>
            </a:r>
            <a:r>
              <a:rPr lang="ro-RO" sz="2400"/>
              <a:t>=v</a:t>
            </a:r>
            <a:r>
              <a:rPr lang="ro-RO" sz="2400" baseline="-25000"/>
              <a:t>P</a:t>
            </a:r>
            <a:r>
              <a:rPr lang="ro-RO" sz="2400"/>
              <a:t>=0 </a:t>
            </a:r>
            <a:r>
              <a:rPr lang="ro-RO" sz="2400">
                <a:sym typeface="Symbol" panose="05050102010706020507" pitchFamily="18" charset="2"/>
              </a:rPr>
              <a:t> v</a:t>
            </a:r>
            <a:r>
              <a:rPr lang="ro-RO" sz="2400" baseline="-25000">
                <a:sym typeface="Symbol" panose="05050102010706020507" pitchFamily="18" charset="2"/>
              </a:rPr>
              <a:t>O</a:t>
            </a:r>
            <a:r>
              <a:rPr lang="ro-RO" sz="2400">
                <a:sym typeface="Symbol" panose="05050102010706020507" pitchFamily="18" charset="2"/>
              </a:rPr>
              <a:t>=V</a:t>
            </a:r>
            <a:r>
              <a:rPr lang="ro-RO" sz="2400" baseline="-25000">
                <a:sym typeface="Symbol" panose="05050102010706020507" pitchFamily="18" charset="2"/>
              </a:rPr>
              <a:t>AB</a:t>
            </a:r>
            <a:endParaRPr lang="ro-RO" sz="2400"/>
          </a:p>
        </p:txBody>
      </p:sp>
    </p:spTree>
    <p:extLst>
      <p:ext uri="{BB962C8B-B14F-4D97-AF65-F5344CB8AC3E}">
        <p14:creationId xmlns:p14="http://schemas.microsoft.com/office/powerpoint/2010/main" val="3764450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1749E-940B-47A1-AC6F-EB0C6F44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DD738-8ED2-449C-B35D-87089988A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766" y="1847850"/>
            <a:ext cx="10515600" cy="4351338"/>
          </a:xfrm>
        </p:spPr>
        <p:txBody>
          <a:bodyPr/>
          <a:lstStyle/>
          <a:p>
            <a:r>
              <a:rPr lang="en-US"/>
              <a:t>Fie </a:t>
            </a:r>
            <a:r>
              <a:rPr lang="en-US" i="1"/>
              <a:t>amplificatorul de curent</a:t>
            </a:r>
            <a:r>
              <a:rPr lang="en-US"/>
              <a:t> din fig</a:t>
            </a:r>
            <a:r>
              <a:rPr lang="ro-RO"/>
              <a:t>ură</a:t>
            </a:r>
            <a:r>
              <a:rPr lang="en-US"/>
              <a:t>. Dacă se consideră că rezistența internă a sursei de semnal </a:t>
            </a:r>
            <a:r>
              <a:rPr lang="en-US" i="1"/>
              <a:t>R</a:t>
            </a:r>
            <a:r>
              <a:rPr lang="en-US" i="1" baseline="-25000"/>
              <a:t>s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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</a:t>
            </a:r>
            <a:r>
              <a:rPr lang="en-US"/>
              <a:t> și că rezistența de ieșire a amplificatorului, </a:t>
            </a:r>
            <a:r>
              <a:rPr lang="en-US" i="1"/>
              <a:t>R</a:t>
            </a:r>
            <a:r>
              <a:rPr lang="en-US" i="1" baseline="-25000"/>
              <a:t>o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</a:t>
            </a:r>
            <a:r>
              <a:rPr lang="en-US"/>
              <a:t> </a:t>
            </a:r>
            <a:r>
              <a:rPr lang="en-US">
                <a:sym typeface="Symbol" panose="05050102010706020507" pitchFamily="18" charset="2"/>
              </a:rPr>
              <a:t></a:t>
            </a:r>
            <a:r>
              <a:rPr lang="en-US"/>
              <a:t>, determinați amplificarea circuitului</a:t>
            </a:r>
            <a:r>
              <a:rPr lang="ro-RO"/>
              <a:t>, </a:t>
            </a:r>
            <a:r>
              <a:rPr lang="ro-RO" i="1"/>
              <a:t>A</a:t>
            </a:r>
            <a:r>
              <a:rPr lang="en-US"/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5017-E2CC-4FDB-A94A-DA96616F6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29CA3-D71E-45E0-A482-931BB6EA6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B6705-13BB-48D3-966E-7A89B1754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19A28D-9C28-4BA2-9880-DC2B3D667A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324" y="3135488"/>
            <a:ext cx="4913058" cy="1646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7CCF14E-A738-4488-A2A6-5F71785CDEB2}"/>
              </a:ext>
            </a:extLst>
          </p:cNvPr>
          <p:cNvCxnSpPr/>
          <p:nvPr/>
        </p:nvCxnSpPr>
        <p:spPr>
          <a:xfrm>
            <a:off x="1028700" y="3658394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3CFE33-EAAB-445C-8760-DA6B40EDCD11}"/>
              </a:ext>
            </a:extLst>
          </p:cNvPr>
          <p:cNvCxnSpPr/>
          <p:nvPr/>
        </p:nvCxnSpPr>
        <p:spPr>
          <a:xfrm>
            <a:off x="2910303" y="4522414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37317D0-42A3-428E-AA12-A0838B8BE9AC}"/>
              </a:ext>
            </a:extLst>
          </p:cNvPr>
          <p:cNvCxnSpPr/>
          <p:nvPr/>
        </p:nvCxnSpPr>
        <p:spPr>
          <a:xfrm>
            <a:off x="1609725" y="4015582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232EB9C-0C88-4CB0-BDE9-8116D0A15BCB}"/>
              </a:ext>
            </a:extLst>
          </p:cNvPr>
          <p:cNvCxnSpPr/>
          <p:nvPr/>
        </p:nvCxnSpPr>
        <p:spPr>
          <a:xfrm>
            <a:off x="3467100" y="3958488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">
            <a:extLst>
              <a:ext uri="{FF2B5EF4-FFF2-40B4-BE49-F238E27FC236}">
                <a16:creationId xmlns:a16="http://schemas.microsoft.com/office/drawing/2014/main" id="{32535EFC-0B17-4885-926E-6FE0BBC8C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E60E401-5F71-4347-969C-7257312000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828354"/>
              </p:ext>
            </p:extLst>
          </p:nvPr>
        </p:nvGraphicFramePr>
        <p:xfrm>
          <a:off x="5963564" y="3135488"/>
          <a:ext cx="1447172" cy="482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Equation" r:id="rId4" imgW="723586" imgH="241195" progId="Equation.DSMT4">
                  <p:embed/>
                </p:oleObj>
              </mc:Choice>
              <mc:Fallback>
                <p:oleObj name="Equation" r:id="rId4" imgW="723586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3564" y="3135488"/>
                        <a:ext cx="1447172" cy="4823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4">
            <a:extLst>
              <a:ext uri="{FF2B5EF4-FFF2-40B4-BE49-F238E27FC236}">
                <a16:creationId xmlns:a16="http://schemas.microsoft.com/office/drawing/2014/main" id="{2A678029-01C0-4FE2-BB6E-54246FDA0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D684E7E1-D32D-4EF5-ACB1-F0ABBB369D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567275"/>
              </p:ext>
            </p:extLst>
          </p:nvPr>
        </p:nvGraphicFramePr>
        <p:xfrm>
          <a:off x="7797918" y="3055984"/>
          <a:ext cx="34782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6" imgW="1739880" imgH="431640" progId="Equation.DSMT4">
                  <p:embed/>
                </p:oleObj>
              </mc:Choice>
              <mc:Fallback>
                <p:oleObj name="Equation" r:id="rId6" imgW="173988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7918" y="3055984"/>
                        <a:ext cx="3478212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6">
            <a:extLst>
              <a:ext uri="{FF2B5EF4-FFF2-40B4-BE49-F238E27FC236}">
                <a16:creationId xmlns:a16="http://schemas.microsoft.com/office/drawing/2014/main" id="{E1CC126F-5118-42F9-8FB9-27660A375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FF31B5BE-4622-4BF5-AF41-2FB49AC807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933598"/>
              </p:ext>
            </p:extLst>
          </p:nvPr>
        </p:nvGraphicFramePr>
        <p:xfrm>
          <a:off x="5970937" y="3811035"/>
          <a:ext cx="1548728" cy="863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Equation" r:id="rId8" imgW="774364" imgH="431613" progId="Equation.DSMT4">
                  <p:embed/>
                </p:oleObj>
              </mc:Choice>
              <mc:Fallback>
                <p:oleObj name="Equation" r:id="rId8" imgW="774364" imgH="431613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937" y="3811035"/>
                        <a:ext cx="1548728" cy="8632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8">
            <a:extLst>
              <a:ext uri="{FF2B5EF4-FFF2-40B4-BE49-F238E27FC236}">
                <a16:creationId xmlns:a16="http://schemas.microsoft.com/office/drawing/2014/main" id="{4E090FFF-00AD-4F62-BBCC-1CA0C0ED2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80A7DA5B-B6E5-407B-91E3-29DE02966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100259"/>
              </p:ext>
            </p:extLst>
          </p:nvPr>
        </p:nvGraphicFramePr>
        <p:xfrm>
          <a:off x="7975483" y="3998165"/>
          <a:ext cx="964782" cy="457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Equation" r:id="rId10" imgW="482391" imgH="228501" progId="Equation.DSMT4">
                  <p:embed/>
                </p:oleObj>
              </mc:Choice>
              <mc:Fallback>
                <p:oleObj name="Equation" r:id="rId10" imgW="482391" imgH="228501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5483" y="3998165"/>
                        <a:ext cx="964782" cy="4570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10">
            <a:extLst>
              <a:ext uri="{FF2B5EF4-FFF2-40B4-BE49-F238E27FC236}">
                <a16:creationId xmlns:a16="http://schemas.microsoft.com/office/drawing/2014/main" id="{EE250079-95F5-4BEE-ABE8-06B107581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24B7777F-3CB1-47E2-B823-2F8682CF62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691278"/>
              </p:ext>
            </p:extLst>
          </p:nvPr>
        </p:nvGraphicFramePr>
        <p:xfrm>
          <a:off x="9378283" y="4014147"/>
          <a:ext cx="964782" cy="457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5" name="Equation" r:id="rId12" imgW="482391" imgH="228501" progId="Equation.DSMT4">
                  <p:embed/>
                </p:oleObj>
              </mc:Choice>
              <mc:Fallback>
                <p:oleObj name="Equation" r:id="rId12" imgW="482391" imgH="228501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8283" y="4014147"/>
                        <a:ext cx="964782" cy="4570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2">
            <a:extLst>
              <a:ext uri="{FF2B5EF4-FFF2-40B4-BE49-F238E27FC236}">
                <a16:creationId xmlns:a16="http://schemas.microsoft.com/office/drawing/2014/main" id="{45F23722-FCF2-4585-A47E-554292C93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8A18565C-08C5-4B20-8273-4B959E409C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480386"/>
              </p:ext>
            </p:extLst>
          </p:nvPr>
        </p:nvGraphicFramePr>
        <p:xfrm>
          <a:off x="4296103" y="4781488"/>
          <a:ext cx="50292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6" name="Equation" r:id="rId14" imgW="2514600" imgH="685800" progId="Equation.DSMT4">
                  <p:embed/>
                </p:oleObj>
              </mc:Choice>
              <mc:Fallback>
                <p:oleObj name="Equation" r:id="rId14" imgW="2514600" imgH="685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6103" y="4781488"/>
                        <a:ext cx="50292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4">
            <a:extLst>
              <a:ext uri="{FF2B5EF4-FFF2-40B4-BE49-F238E27FC236}">
                <a16:creationId xmlns:a16="http://schemas.microsoft.com/office/drawing/2014/main" id="{472C3628-9351-477F-9E0F-56D5B6B83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C7D810C5-3C47-4E1E-B052-40EE36AB2C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777670"/>
              </p:ext>
            </p:extLst>
          </p:nvPr>
        </p:nvGraphicFramePr>
        <p:xfrm>
          <a:off x="10402179" y="5033908"/>
          <a:ext cx="1320226" cy="863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7" name="Equation" r:id="rId16" imgW="660113" imgH="431613" progId="Equation.DSMT4">
                  <p:embed/>
                </p:oleObj>
              </mc:Choice>
              <mc:Fallback>
                <p:oleObj name="Equation" r:id="rId16" imgW="660113" imgH="431613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02179" y="5033908"/>
                        <a:ext cx="1320226" cy="86322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Arrow: Right 26">
            <a:extLst>
              <a:ext uri="{FF2B5EF4-FFF2-40B4-BE49-F238E27FC236}">
                <a16:creationId xmlns:a16="http://schemas.microsoft.com/office/drawing/2014/main" id="{45548028-2A31-49BD-BCEC-9B409A0531CF}"/>
              </a:ext>
            </a:extLst>
          </p:cNvPr>
          <p:cNvSpPr/>
          <p:nvPr/>
        </p:nvSpPr>
        <p:spPr>
          <a:xfrm>
            <a:off x="9537025" y="5315743"/>
            <a:ext cx="569000" cy="2995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45750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1638B-6784-4A05-B387-A5DBC8695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14140-E752-41A2-B086-663AEC59A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Determinați expresia tensiunii de la</a:t>
            </a:r>
            <a:r>
              <a:rPr lang="ro-RO"/>
              <a:t> </a:t>
            </a:r>
            <a:r>
              <a:rPr lang="en-US"/>
              <a:t>ieșirea </a:t>
            </a:r>
            <a:br>
              <a:rPr lang="ro-RO"/>
            </a:br>
            <a:r>
              <a:rPr lang="en-US"/>
              <a:t>circuitului din fig</a:t>
            </a:r>
            <a:r>
              <a:rPr lang="ro-RO"/>
              <a:t>ură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65873-4373-4328-80D4-FA7B1BA02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0188-62B4-49F6-92A7-C1E2B71D26BD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DD6C6-EF8F-47B0-92EA-7641D2659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9AD47-EE56-4036-B770-3C040CD7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24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A939A6-3CB7-409F-9A02-51B899C553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285115"/>
            <a:ext cx="3292125" cy="484674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B59D88E7-8103-4012-B378-5B51CB8A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19C5716C-445E-48E7-88C6-A4F59D09C3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348934"/>
              </p:ext>
            </p:extLst>
          </p:nvPr>
        </p:nvGraphicFramePr>
        <p:xfrm>
          <a:off x="2552700" y="2737366"/>
          <a:ext cx="2971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4" imgW="1485900" imgH="228600" progId="Equation.DSMT4">
                  <p:embed/>
                </p:oleObj>
              </mc:Choice>
              <mc:Fallback>
                <p:oleObj name="Equation" r:id="rId4" imgW="14859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2737366"/>
                        <a:ext cx="2971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87FBA88-01DD-40A7-8F3D-BFB0AB34BC97}"/>
              </a:ext>
            </a:extLst>
          </p:cNvPr>
          <p:cNvSpPr txBox="1"/>
          <p:nvPr/>
        </p:nvSpPr>
        <p:spPr>
          <a:xfrm>
            <a:off x="1018563" y="27329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/>
              <a:t>Rezolvare:</a:t>
            </a: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C592DC9F-964F-4A8F-A500-912B5C146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6654D52D-0913-411C-BC0F-8F682770E8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6346058"/>
              </p:ext>
            </p:extLst>
          </p:nvPr>
        </p:nvGraphicFramePr>
        <p:xfrm>
          <a:off x="1285875" y="3194566"/>
          <a:ext cx="2818176" cy="964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6" imgW="1409088" imgH="482391" progId="Equation.DSMT4">
                  <p:embed/>
                </p:oleObj>
              </mc:Choice>
              <mc:Fallback>
                <p:oleObj name="Equation" r:id="rId6" imgW="1409088" imgH="48239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3194566"/>
                        <a:ext cx="2818176" cy="9647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6">
            <a:extLst>
              <a:ext uri="{FF2B5EF4-FFF2-40B4-BE49-F238E27FC236}">
                <a16:creationId xmlns:a16="http://schemas.microsoft.com/office/drawing/2014/main" id="{E10E762D-C111-4119-91DB-03143A9C5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E634359B-936F-4075-8EB0-075B7C3490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961709"/>
              </p:ext>
            </p:extLst>
          </p:nvPr>
        </p:nvGraphicFramePr>
        <p:xfrm>
          <a:off x="1285875" y="4150241"/>
          <a:ext cx="38608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8" imgW="1930400" imgH="482600" progId="Equation.DSMT4">
                  <p:embed/>
                </p:oleObj>
              </mc:Choice>
              <mc:Fallback>
                <p:oleObj name="Equation" r:id="rId8" imgW="1930400" imgH="482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4150241"/>
                        <a:ext cx="38608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8">
            <a:extLst>
              <a:ext uri="{FF2B5EF4-FFF2-40B4-BE49-F238E27FC236}">
                <a16:creationId xmlns:a16="http://schemas.microsoft.com/office/drawing/2014/main" id="{60791E71-E47D-438B-9618-E24528480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ED1FE572-08A1-48D4-8A73-28E1E72508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8968521"/>
              </p:ext>
            </p:extLst>
          </p:nvPr>
        </p:nvGraphicFramePr>
        <p:xfrm>
          <a:off x="1285875" y="5204897"/>
          <a:ext cx="102616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10" imgW="5130800" imgH="508000" progId="Equation.DSMT4">
                  <p:embed/>
                </p:oleObj>
              </mc:Choice>
              <mc:Fallback>
                <p:oleObj name="Equation" r:id="rId10" imgW="5130800" imgH="5080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5204897"/>
                        <a:ext cx="10261600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281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Mărimea câștigului este denumită și </a:t>
            </a:r>
            <a:r>
              <a:rPr lang="en-US" i="1"/>
              <a:t>sensibilitatea </a:t>
            </a:r>
            <a:r>
              <a:rPr lang="en-US"/>
              <a:t>convertorului, deoarece arată cu cât se modifică tensiunea de ieșire pentru o modificare dată a curentului de intrare.</a:t>
            </a:r>
            <a:endParaRPr lang="ro-RO"/>
          </a:p>
          <a:p>
            <a:r>
              <a:rPr lang="en-US"/>
              <a:t>De exemplu, pentru o sensibilitate de 1V/mA avem nevoie de </a:t>
            </a:r>
            <a:r>
              <a:rPr lang="en-US" i="1"/>
              <a:t>R</a:t>
            </a:r>
            <a:r>
              <a:rPr lang="en-US"/>
              <a:t>=1kΩ, pentru o sensibilitate de 1V/μA avem nevoie de </a:t>
            </a:r>
            <a:r>
              <a:rPr lang="en-US" i="1"/>
              <a:t>R</a:t>
            </a:r>
            <a:r>
              <a:rPr lang="en-US"/>
              <a:t>=1MΩ</a:t>
            </a:r>
            <a:r>
              <a:rPr lang="ro-RO"/>
              <a:t>.</a:t>
            </a:r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3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C626BC-C910-45F4-A0EA-D12BB0434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4076701"/>
            <a:ext cx="3133725" cy="196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721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Convertorul cu sensibilitate ridicată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4</a:t>
            </a:fld>
            <a:endParaRPr lang="ro-R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BDF6F07-6F88-433F-864F-67B0ED268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20" y="2701131"/>
            <a:ext cx="4991100" cy="26003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138157A-B5D0-488C-825C-F74B6E456C5B}"/>
              </a:ext>
            </a:extLst>
          </p:cNvPr>
          <p:cNvSpPr txBox="1"/>
          <p:nvPr/>
        </p:nvSpPr>
        <p:spPr>
          <a:xfrm>
            <a:off x="6126960" y="2212577"/>
            <a:ext cx="2372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T I K în nodul </a:t>
            </a:r>
            <a:r>
              <a:rPr lang="ro-RO" sz="2400" i="1"/>
              <a:t>v</a:t>
            </a:r>
            <a:r>
              <a:rPr lang="ro-RO" sz="2400" baseline="-25000"/>
              <a:t>1</a:t>
            </a:r>
            <a:r>
              <a:rPr lang="ro-RO" sz="240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C11A47-7A30-447E-983D-F502043E98D1}"/>
                  </a:ext>
                </a:extLst>
              </p:cNvPr>
              <p:cNvSpPr txBox="1"/>
              <p:nvPr/>
            </p:nvSpPr>
            <p:spPr>
              <a:xfrm>
                <a:off x="6288383" y="2696631"/>
                <a:ext cx="2953385" cy="5681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ro-RO" sz="240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sub>
                        </m:s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ro-RO" sz="240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BC11A47-7A30-447E-983D-F502043E9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383" y="2696631"/>
                <a:ext cx="2953385" cy="568104"/>
              </a:xfrm>
              <a:prstGeom prst="rect">
                <a:avLst/>
              </a:prstGeom>
              <a:blipFill>
                <a:blip r:embed="rId3"/>
                <a:stretch>
                  <a:fillRect l="-207" t="-2128" b="-10638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30B009-ECB4-4370-94A4-BF3218DD9F3C}"/>
                  </a:ext>
                </a:extLst>
              </p:cNvPr>
              <p:cNvSpPr txBox="1"/>
              <p:nvPr/>
            </p:nvSpPr>
            <p:spPr>
              <a:xfrm>
                <a:off x="6288383" y="3323435"/>
                <a:ext cx="2565061" cy="5223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o-RO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ro-RO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ro-RO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ro-RO" sz="2400"/>
                  <a:t>=-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o-RO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ro-RO" sz="2400" i="1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ro-RO" sz="2400"/>
                  <a:t>R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830B009-ECB4-4370-94A4-BF3218DD9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8383" y="3323435"/>
                <a:ext cx="2565061" cy="522322"/>
              </a:xfrm>
              <a:prstGeom prst="rect">
                <a:avLst/>
              </a:prstGeom>
              <a:blipFill>
                <a:blip r:embed="rId4"/>
                <a:stretch>
                  <a:fillRect l="-238" t="-2326" r="-6429" b="-20930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A9A3441D-4EEF-45E7-BDD7-700F8395FBD7}"/>
              </a:ext>
            </a:extLst>
          </p:cNvPr>
          <p:cNvSpPr txBox="1"/>
          <p:nvPr/>
        </p:nvSpPr>
        <p:spPr>
          <a:xfrm>
            <a:off x="6241799" y="3904908"/>
            <a:ext cx="2886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Eliminând v</a:t>
            </a:r>
            <a:r>
              <a:rPr lang="ro-RO" sz="2400" baseline="-25000"/>
              <a:t>1</a:t>
            </a:r>
            <a:r>
              <a:rPr lang="ro-RO" sz="2400"/>
              <a:t>, rezultă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64B0B05A-A1C5-46A1-8071-125E53FD7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p:sp>
        <p:nvSpPr>
          <p:cNvPr id="18" name="Rectangle 4">
            <a:extLst>
              <a:ext uri="{FF2B5EF4-FFF2-40B4-BE49-F238E27FC236}">
                <a16:creationId xmlns:a16="http://schemas.microsoft.com/office/drawing/2014/main" id="{CD041274-7825-4D16-ADC7-27BDA76FF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F67D9A-6605-42F1-93A9-2C848D5CF7ED}"/>
                  </a:ext>
                </a:extLst>
              </p:cNvPr>
              <p:cNvSpPr txBox="1"/>
              <p:nvPr/>
            </p:nvSpPr>
            <p:spPr>
              <a:xfrm flipH="1">
                <a:off x="6330154" y="4513943"/>
                <a:ext cx="182324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𝑘𝑅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F67D9A-6605-42F1-93A9-2C848D5CF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330154" y="4513943"/>
                <a:ext cx="1823246" cy="369332"/>
              </a:xfrm>
              <a:prstGeom prst="rect">
                <a:avLst/>
              </a:prstGeom>
              <a:blipFill>
                <a:blip r:embed="rId5"/>
                <a:stretch>
                  <a:fillRect l="-4333" b="-14754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C95ACDA-5AA4-4A9E-AEFF-578778DB89E6}"/>
                  </a:ext>
                </a:extLst>
              </p:cNvPr>
              <p:cNvSpPr txBox="1"/>
              <p:nvPr/>
            </p:nvSpPr>
            <p:spPr>
              <a:xfrm>
                <a:off x="8610600" y="4466803"/>
                <a:ext cx="2016578" cy="5682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ro-RO" sz="24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o-RO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ro-RO" sz="240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o-RO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o-RO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ro-RO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ro-RO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ro-RO" sz="240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C95ACDA-5AA4-4A9E-AEFF-578778DB8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4466803"/>
                <a:ext cx="2016578" cy="568297"/>
              </a:xfrm>
              <a:prstGeom prst="rect">
                <a:avLst/>
              </a:prstGeom>
              <a:blipFill>
                <a:blip r:embed="rId6"/>
                <a:stretch>
                  <a:fillRect t="-3226" b="-10753"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144C5CCF-BF9E-4FFA-B7F8-5AB7F440FD3E}"/>
              </a:ext>
            </a:extLst>
          </p:cNvPr>
          <p:cNvSpPr txBox="1"/>
          <p:nvPr/>
        </p:nvSpPr>
        <p:spPr>
          <a:xfrm>
            <a:off x="6241799" y="5153142"/>
            <a:ext cx="55000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/>
              <a:t>și astfel se obțin valori ridicate ale sensibilității cu R de valori rezonabile</a:t>
            </a:r>
          </a:p>
        </p:txBody>
      </p:sp>
    </p:spTree>
    <p:extLst>
      <p:ext uri="{BB962C8B-B14F-4D97-AF65-F5344CB8AC3E}">
        <p14:creationId xmlns:p14="http://schemas.microsoft.com/office/powerpoint/2010/main" val="1059749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curent-tensiune</a:t>
            </a:r>
            <a:br>
              <a:rPr lang="ro-RO"/>
            </a:br>
            <a:r>
              <a:rPr lang="ro-RO"/>
              <a:t>Aplicații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o-RO" sz="2400"/>
              <a:t>f</a:t>
            </a:r>
            <a:r>
              <a:rPr lang="en-US" sz="2400"/>
              <a:t>otodetectoare de tip curent echipate cu fotodiode sau fotomultiplicatoare</a:t>
            </a:r>
            <a:endParaRPr lang="ro-RO" sz="2400"/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convertoare numeric-analogice cu ieșire de tip curent</a:t>
            </a:r>
            <a:endParaRPr lang="ro-RO" sz="240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5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194E56-E866-4CB3-B594-78682D4F36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344"/>
          <a:stretch/>
        </p:blipFill>
        <p:spPr>
          <a:xfrm>
            <a:off x="2286000" y="2914331"/>
            <a:ext cx="7620000" cy="22196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CFD9DC-1A4A-4D81-8B5C-662732B918AC}"/>
              </a:ext>
            </a:extLst>
          </p:cNvPr>
          <p:cNvSpPr txBox="1"/>
          <p:nvPr/>
        </p:nvSpPr>
        <p:spPr>
          <a:xfrm>
            <a:off x="1495425" y="2867025"/>
            <a:ext cx="676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400" b="1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39590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 convertor tensiune - curent (convertor V-I), numit și </a:t>
            </a:r>
            <a:r>
              <a:rPr lang="en-US" b="1"/>
              <a:t>amplificator transconductanță</a:t>
            </a:r>
            <a:r>
              <a:rPr lang="en-US"/>
              <a:t>, acceptă o tensiune de intrare </a:t>
            </a:r>
            <a:r>
              <a:rPr lang="en-US" i="1"/>
              <a:t>v</a:t>
            </a:r>
            <a:r>
              <a:rPr lang="en-US" i="1" baseline="-25000"/>
              <a:t>I</a:t>
            </a:r>
            <a:r>
              <a:rPr lang="en-US"/>
              <a:t> și produce un curent de ieșire de forma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=</a:t>
            </a:r>
            <a:r>
              <a:rPr lang="en-US" i="1"/>
              <a:t>Av</a:t>
            </a:r>
            <a:r>
              <a:rPr lang="en-US" i="1" baseline="-25000"/>
              <a:t>I</a:t>
            </a:r>
            <a:r>
              <a:rPr lang="en-US"/>
              <a:t>, unde </a:t>
            </a:r>
            <a:r>
              <a:rPr lang="en-US" i="1"/>
              <a:t>A</a:t>
            </a:r>
            <a:r>
              <a:rPr lang="en-US"/>
              <a:t> este câștigul sau sensibilitatea circuitului, exprimată în A/V. </a:t>
            </a:r>
            <a:endParaRPr lang="ro-RO"/>
          </a:p>
          <a:p>
            <a:r>
              <a:rPr lang="en-US"/>
              <a:t>La un convertor practic, expresia curentului de ieșire ia o formă mai apropiată de realitate: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6</a:t>
            </a:fld>
            <a:endParaRPr lang="ro-R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3CF9A4-60A9-4791-A9CC-CB7727163749}"/>
                  </a:ext>
                </a:extLst>
              </p:cNvPr>
              <p:cNvSpPr txBox="1"/>
              <p:nvPr/>
            </p:nvSpPr>
            <p:spPr>
              <a:xfrm>
                <a:off x="4957579" y="4001294"/>
                <a:ext cx="2276842" cy="7562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o-RO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b>
                      </m:sSub>
                      <m:r>
                        <a:rPr lang="ro-RO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ro-RO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ro-RO" sz="24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ro-RO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ro-RO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ro-RO" sz="240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93CF9A4-60A9-4791-A9CC-CB7727163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579" y="4001294"/>
                <a:ext cx="2276842" cy="7562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o-R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F8294C9C-9BEA-4C64-8595-51A2FD1DD001}"/>
              </a:ext>
            </a:extLst>
          </p:cNvPr>
          <p:cNvSpPr txBox="1"/>
          <p:nvPr/>
        </p:nvSpPr>
        <p:spPr>
          <a:xfrm>
            <a:off x="1076192" y="4892528"/>
            <a:ext cx="100679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unde </a:t>
            </a:r>
            <a:r>
              <a:rPr lang="en-US" sz="2000" i="1"/>
              <a:t>v</a:t>
            </a:r>
            <a:r>
              <a:rPr lang="en-US" sz="2000" i="1" baseline="-25000"/>
              <a:t>L</a:t>
            </a:r>
            <a:r>
              <a:rPr lang="en-US" sz="2000"/>
              <a:t> este tensiunea dezvoltată pe sarcina de la ieșire ca răspuns la curentul </a:t>
            </a:r>
            <a:r>
              <a:rPr lang="en-US" sz="2000" i="1"/>
              <a:t>i</a:t>
            </a:r>
            <a:r>
              <a:rPr lang="en-US" sz="2000" i="1" baseline="-25000"/>
              <a:t>O</a:t>
            </a:r>
            <a:r>
              <a:rPr lang="en-US" sz="2000"/>
              <a:t>, iar </a:t>
            </a:r>
            <a:r>
              <a:rPr lang="en-US" sz="2000" i="1"/>
              <a:t>R</a:t>
            </a:r>
            <a:r>
              <a:rPr lang="en-US" sz="2000" i="1" baseline="-25000"/>
              <a:t>o</a:t>
            </a:r>
            <a:r>
              <a:rPr lang="en-US" sz="2000"/>
              <a:t> este rezistența de ieșire a convertorului, așa cum se vede dinspre sarcină. Pentru o conversie V-I adevărată, </a:t>
            </a:r>
            <a:r>
              <a:rPr lang="en-US" sz="2000" i="1"/>
              <a:t>i</a:t>
            </a:r>
            <a:r>
              <a:rPr lang="en-US" sz="2000" i="1" baseline="-25000"/>
              <a:t>O</a:t>
            </a:r>
            <a:r>
              <a:rPr lang="en-US" sz="2000"/>
              <a:t> trebuie să fie independent de </a:t>
            </a:r>
            <a:r>
              <a:rPr lang="en-US" sz="2000" i="1"/>
              <a:t>v</a:t>
            </a:r>
            <a:r>
              <a:rPr lang="en-US" sz="2000" i="1" baseline="-25000"/>
              <a:t>L</a:t>
            </a:r>
            <a:r>
              <a:rPr lang="en-US" sz="2000"/>
              <a:t>, adică trebuie să avem</a:t>
            </a:r>
            <a:r>
              <a:rPr lang="ro-RO" sz="2000"/>
              <a:t> R</a:t>
            </a:r>
            <a:r>
              <a:rPr lang="ro-RO" sz="2000" baseline="-25000"/>
              <a:t>o</a:t>
            </a:r>
            <a:r>
              <a:rPr lang="ro-RO" sz="2000"/>
              <a:t> </a:t>
            </a:r>
            <a:r>
              <a:rPr lang="ro-RO" sz="2000">
                <a:sym typeface="Symbol" panose="05050102010706020507" pitchFamily="18" charset="2"/>
              </a:rPr>
              <a:t> .</a:t>
            </a:r>
            <a:endParaRPr lang="ro-RO" sz="2000"/>
          </a:p>
        </p:txBody>
      </p:sp>
    </p:spTree>
    <p:extLst>
      <p:ext uri="{BB962C8B-B14F-4D97-AF65-F5344CB8AC3E}">
        <p14:creationId xmlns:p14="http://schemas.microsoft.com/office/powerpoint/2010/main" val="1799660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Deoarece are la ieșire un curent, circuitul are nevoie de o sarcină pentru a funcționa; lăsând portul de ieșire deschis ar rezulta o funcționare defectuoasă a circuitului, deoarece </a:t>
            </a:r>
            <a:r>
              <a:rPr lang="en-US" i="1"/>
              <a:t>i</a:t>
            </a:r>
            <a:r>
              <a:rPr lang="en-US" i="1" baseline="-25000"/>
              <a:t>O</a:t>
            </a:r>
            <a:r>
              <a:rPr lang="en-US"/>
              <a:t> nu ar avea nicio cale prin care să se închidă.</a:t>
            </a:r>
            <a:endParaRPr lang="ro-RO"/>
          </a:p>
          <a:p>
            <a:r>
              <a:rPr lang="en-US" i="1"/>
              <a:t>Conformitatea tensiunii</a:t>
            </a:r>
            <a:r>
              <a:rPr lang="en-US"/>
              <a:t> este intervalul de valori admisibile ale lui </a:t>
            </a:r>
            <a:r>
              <a:rPr lang="en-US" i="1"/>
              <a:t>v</a:t>
            </a:r>
            <a:r>
              <a:rPr lang="en-US" i="1" baseline="-25000"/>
              <a:t>L</a:t>
            </a:r>
            <a:r>
              <a:rPr lang="en-US"/>
              <a:t> pentru care circuitul funcționează în mod corespunzător, înainte de apariția oricăror efecte de saturație din partea amplificatorului.</a:t>
            </a:r>
            <a:endParaRPr lang="ro-RO"/>
          </a:p>
          <a:p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7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08136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/>
              <a:t>Clasificare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Convertoare V-I cu sarcină flotantă</a:t>
            </a:r>
          </a:p>
          <a:p>
            <a:pPr marL="514350" indent="-514350">
              <a:buFont typeface="+mj-lt"/>
              <a:buAutoNum type="arabicPeriod"/>
            </a:pPr>
            <a:r>
              <a:rPr lang="ro-RO"/>
              <a:t>Convertoare V-I cu sarcina la masă</a:t>
            </a:r>
          </a:p>
          <a:p>
            <a:r>
              <a:rPr lang="en-US"/>
              <a:t>Dacă niciun terminal al sarcinii nu este legat la masă, se spune că sarcina este de tip </a:t>
            </a:r>
            <a:r>
              <a:rPr lang="en-US" i="1"/>
              <a:t>flotant</a:t>
            </a:r>
            <a:r>
              <a:rPr lang="en-US"/>
              <a:t>.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8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51694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59534-DAE9-4239-B441-0C4629E6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Convertorul tensiune-curent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8FE81-801A-4952-9829-9BE3F003D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b="1"/>
              <a:t>Convertoare cu sarcină flotantă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DBD3-1890-443C-B6D2-53DBADAB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489DD-5308-4475-B2C7-DC5E5EDD0931}" type="datetime1">
              <a:rPr lang="ro-RO" smtClean="0"/>
              <a:t>08.04.2020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19EC-7A2A-4EBF-ACB7-6192C70F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o-RO"/>
              <a:t>EA - cursul nr. 5 - online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D36FA-085E-4E01-89DD-4DFF30264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D8DD5-2367-47BF-BE85-0E4DD8564336}" type="slidenum">
              <a:rPr lang="ro-RO" smtClean="0"/>
              <a:t>9</a:t>
            </a:fld>
            <a:endParaRPr lang="ro-R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164697-39A3-4AA4-9596-E6E73E0510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8451"/>
          <a:stretch/>
        </p:blipFill>
        <p:spPr>
          <a:xfrm>
            <a:off x="2862262" y="2273300"/>
            <a:ext cx="6467475" cy="2974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A0578F4-ED83-4E9F-8433-C7F825D39626}"/>
              </a:ext>
            </a:extLst>
          </p:cNvPr>
          <p:cNvSpPr txBox="1"/>
          <p:nvPr/>
        </p:nvSpPr>
        <p:spPr>
          <a:xfrm>
            <a:off x="1481137" y="5248275"/>
            <a:ext cx="420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Convertor de tip neinversor deoarece </a:t>
            </a:r>
            <a:r>
              <a:rPr lang="ro-RO" sz="2000" i="1"/>
              <a:t>v</a:t>
            </a:r>
            <a:r>
              <a:rPr lang="ro-RO" sz="2000" i="1" baseline="-25000"/>
              <a:t>I</a:t>
            </a:r>
            <a:r>
              <a:rPr lang="ro-RO" sz="2000"/>
              <a:t> se aplică la intrarea neinversoare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6C0C57-8030-40BA-840D-713B781F23A3}"/>
              </a:ext>
            </a:extLst>
          </p:cNvPr>
          <p:cNvSpPr txBox="1"/>
          <p:nvPr/>
        </p:nvSpPr>
        <p:spPr>
          <a:xfrm>
            <a:off x="6417468" y="5248275"/>
            <a:ext cx="4200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/>
              <a:t>Convertor de tip inversor deoarece </a:t>
            </a:r>
            <a:r>
              <a:rPr lang="ro-RO" sz="2000" i="1"/>
              <a:t>v</a:t>
            </a:r>
            <a:r>
              <a:rPr lang="ro-RO" sz="2000" i="1" baseline="-25000"/>
              <a:t>I</a:t>
            </a:r>
            <a:r>
              <a:rPr lang="ro-RO" sz="2000"/>
              <a:t> se aplică spre intrarea inversoare</a:t>
            </a:r>
          </a:p>
        </p:txBody>
      </p:sp>
    </p:spTree>
    <p:extLst>
      <p:ext uri="{BB962C8B-B14F-4D97-AF65-F5344CB8AC3E}">
        <p14:creationId xmlns:p14="http://schemas.microsoft.com/office/powerpoint/2010/main" val="3609256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1751</Words>
  <Application>Microsoft Office PowerPoint</Application>
  <PresentationFormat>Widescreen</PresentationFormat>
  <Paragraphs>211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UT Sans</vt:lpstr>
      <vt:lpstr>Office Theme</vt:lpstr>
      <vt:lpstr>Equation</vt:lpstr>
      <vt:lpstr>ELECTRONICĂ ANALOGICĂ</vt:lpstr>
      <vt:lpstr>Convertorul curent-tensiune</vt:lpstr>
      <vt:lpstr>Convertorul curent-tensiune</vt:lpstr>
      <vt:lpstr>Convertorul curent-tensiune</vt:lpstr>
      <vt:lpstr>Convertorul curent-tensiune Aplicații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</vt:lpstr>
      <vt:lpstr>Convertorul tensiune-curent Sursa de curent Howland</vt:lpstr>
      <vt:lpstr>Convertorul tensiune-curent Sursa de curent Howland</vt:lpstr>
      <vt:lpstr>Convertorul tensiune-curent Sursa de curent Howland</vt:lpstr>
      <vt:lpstr>Amplificatoare de curent</vt:lpstr>
      <vt:lpstr>Amplificatoare de curent</vt:lpstr>
      <vt:lpstr>Amplificatoare de curent</vt:lpstr>
      <vt:lpstr>P1</vt:lpstr>
      <vt:lpstr>P1. Rezolvare</vt:lpstr>
      <vt:lpstr>P2</vt:lpstr>
      <vt:lpstr>P3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 CIA</dc:title>
  <dc:creator>geoic@yahoo.com</dc:creator>
  <cp:lastModifiedBy>geoic@yahoo.com</cp:lastModifiedBy>
  <cp:revision>109</cp:revision>
  <dcterms:created xsi:type="dcterms:W3CDTF">2020-03-31T16:50:34Z</dcterms:created>
  <dcterms:modified xsi:type="dcterms:W3CDTF">2020-04-08T10:55:47Z</dcterms:modified>
</cp:coreProperties>
</file>