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53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4649-DABF-4368-A5DC-2638D6AD6187}" type="datetimeFigureOut">
              <a:rPr lang="ro-RO" smtClean="0"/>
              <a:t>01.04.2020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67355-E6C7-4D24-AEA7-F3B5DB135C1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0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CFF6-43A3-4AD9-BCBF-A9A446B6B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D0B4E-C204-478B-B5ED-1A6E82FC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FBA3-50EC-4DEC-A861-1C8DE3F8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3663-7E93-4B54-98C5-6E9325A06C2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4BF2-9758-46F4-8CCB-3BEA7D96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FD30A-FDF6-42F4-BEBE-6B298454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11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1220-17B8-4674-A688-4C0B067D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4DDAD-C8B2-4A7B-925F-71FBE3A65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193DB-7562-44C4-AFFF-64D0C82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400A-6A89-422C-9D45-5D4B2DCFDC14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5A174-ACE4-4204-8C6A-5D8ADF89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84EA-2F5D-408A-9B20-9EB71485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307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68507-A65F-4CC1-A486-982CA4E8C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C83A8-1059-4575-A2AE-F425920C5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C30DB-05FC-4FA5-B380-ABBA2999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D606-4D3F-4B2C-B5B2-C309ADD0F41A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F66FF-1C9C-45C6-A253-E05F89B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7CDA-76D3-4E25-95F8-FEB624EE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942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F606-40E1-49EC-BE9A-E01DA7A8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1098-0EF3-49D5-AAEC-40F66FD8F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86ECC-1E01-47D7-A7CC-65A4E784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9F88-2093-497B-B8D9-938AEC67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82E0-2B78-4831-B9F9-D83D1B40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443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CE5A-2297-4982-A20C-3FDB6DBE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9691-79BE-435A-9D4C-5DD4C6DF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DA0F-BFDD-4FB0-A0F7-05A6E24F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39B5-1722-4B65-9CAE-620F32C9622A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9BBD-897D-4862-A24D-BD16AF60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580F6-F5A0-4410-B8CB-391337EC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85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9C29-4010-4D3D-871C-1817EB6A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0A3C7-D0A0-417B-88F6-8D2201BE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B2056-33DA-46ED-B039-00F55795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20C9F-BB27-4E05-8BDB-A1977B54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24F-13F2-4A18-9303-4E50DC3CCE44}" type="datetime1">
              <a:rPr lang="ro-RO" smtClean="0"/>
              <a:t>01.04.2020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009F3-3778-49D5-BFF6-6E2EBD46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5AA55-75E9-46EF-904D-CB5F4388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28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99BA-598F-4E43-9953-91E7CA5D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E8A8F-0269-43D9-B8C6-B56BFEC5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1BC1F-E2BA-4B49-BF19-13CEEAD01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82869-B342-47CB-958E-81B658342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82BE3-39AD-48C2-B536-860C6AD4A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456AF-180A-4F88-B6F5-8204A052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568-2ADC-4308-A1EA-4495C9C0BC04}" type="datetime1">
              <a:rPr lang="ro-RO" smtClean="0"/>
              <a:t>01.04.2020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C2973-7F82-45E5-B207-7BB56F9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A8F1A-CD7F-4BFE-A132-AC685891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848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EA13-251A-495E-8EA8-CDECC00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2D42A-31AF-465E-AB55-C9DFAA5A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A74-3B86-4422-B860-F4F25269D868}" type="datetime1">
              <a:rPr lang="ro-RO" smtClean="0"/>
              <a:t>01.04.2020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ED6CE-FFEF-4A51-8912-FA1AB409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C5B3-DE9D-4EA1-A5FB-1AE2A94A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925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C9BB9-0D93-43D0-A3FC-EBBF6AD3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E61E-DA27-4D4F-87E4-8D1A12BCE329}" type="datetime1">
              <a:rPr lang="ro-RO" smtClean="0"/>
              <a:t>01.04.2020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2A297-9CA4-46C3-BDAF-0C59245E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621ED-628F-4101-910B-ED58A4A4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646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EB17-2832-4C12-8B57-B929C8BB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5E37-3E0D-498C-96B1-9A1F3754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C8FD4-200A-4B3A-88AE-9AF16BBF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406F1-7FD2-407B-A2F9-88815FB2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F158-2DAD-474E-AD7E-4106025D05A6}" type="datetime1">
              <a:rPr lang="ro-RO" smtClean="0"/>
              <a:t>01.04.2020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E90E5-FA14-4696-A9FB-BEBD5981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2B4C5-1BB4-4D00-9B86-B6BA548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073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A0A4-A2CC-4127-A857-BD7E27C6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7BF55-D971-4AD0-B17A-3E686759B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802D5-CD6B-4D1F-8F90-234F3FA4D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3D358-1B8D-4330-AE84-4D872C64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2C14-E9D6-4CCA-AF46-528383DB693D}" type="datetime1">
              <a:rPr lang="ro-RO" smtClean="0"/>
              <a:t>01.04.2020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A6B67-C072-4F4E-B993-ADB928E4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B7022-8B74-48AB-94BA-9CA0EAC2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282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34CB4-67FB-4303-BE7C-7DC31A2E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02847-ADEB-4380-8995-632C319B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20EB7-22EB-4CD5-BD15-A8F0854E8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C31-278D-45B8-8A26-FEA4F77E7D65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99D71-82AD-4610-88EC-201C5CFE6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6719-2BEE-4F53-BD0E-B8B69881F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4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47.png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61.png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6.bin"/><Relationship Id="rId3" Type="http://schemas.openxmlformats.org/officeDocument/2006/relationships/image" Target="../media/image61.png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33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7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35.bin"/><Relationship Id="rId32" Type="http://schemas.openxmlformats.org/officeDocument/2006/relationships/oleObject" Target="../embeddings/oleObject17.bin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28" Type="http://schemas.openxmlformats.org/officeDocument/2006/relationships/oleObject" Target="../embeddings/oleObject37.bin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69.wmf"/><Relationship Id="rId31" Type="http://schemas.openxmlformats.org/officeDocument/2006/relationships/image" Target="../media/image5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16.bin"/><Relationship Id="rId8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80.wmf"/><Relationship Id="rId3" Type="http://schemas.openxmlformats.org/officeDocument/2006/relationships/image" Target="../media/image75.pn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6.w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image" Target="../media/image25.wmf"/><Relationship Id="rId5" Type="http://schemas.openxmlformats.org/officeDocument/2006/relationships/image" Target="../media/image31.png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0.png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CE83-A48F-4913-AEF9-ABB205F4F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/>
              <a:t>ELECTRONICĂ ANALOGICĂ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5B92E-278B-4B60-A883-F6E0C9CA4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Cursul nr. 4 - online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A13981-1FA8-4253-B880-BA6E4EE165D4}"/>
              </a:ext>
            </a:extLst>
          </p:cNvPr>
          <p:cNvGrpSpPr/>
          <p:nvPr/>
        </p:nvGrpSpPr>
        <p:grpSpPr>
          <a:xfrm>
            <a:off x="685800" y="338592"/>
            <a:ext cx="10349144" cy="1571021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B4F34483-CD29-4311-95C1-5CFC4961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06287EA5-9AF8-4E13-A463-F946ED8A1A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72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E8AD-26F8-4EED-9652-C46E571F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Curenții și puterile disipate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DF7E-2E9B-4A3D-93BB-7E4C89E9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Amplificator inversor,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&gt;0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83AF-E4AE-4B28-900B-AD7F402D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F8A7D-EAE4-4536-B9FF-2415260A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AAAF-AC4D-48C4-8FCD-A2A920B1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0A184-007C-49B3-9FA8-2FEC5FC2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2701174"/>
            <a:ext cx="11004234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962F-BC47-40EE-A185-E74F21F4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Curenții și puterile disipate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5FED-E5D2-47A9-B499-7CED92889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Amplificator inversor,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&lt;0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D137B-EF2A-4B7D-9D8B-95867D3B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B37CD-180D-4B2D-85FD-3762C088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9E9B9-C2A2-4641-8261-A77031B7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11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DA843-5040-4584-9F04-B2717361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4" y="2590686"/>
            <a:ext cx="10988992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0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095F-1F42-4189-8233-F461B66E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Curenții și puterile disipate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006E-0882-4222-9D6B-14243B3E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Caracteristici generale:</a:t>
            </a:r>
            <a:endParaRPr lang="ro-RO"/>
          </a:p>
          <a:p>
            <a:r>
              <a:rPr lang="en-US"/>
              <a:t>indiferent de polaritatea tensiunii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, cele două componente ale lui </a:t>
            </a:r>
            <a:r>
              <a:rPr lang="en-US" i="1"/>
              <a:t>i</a:t>
            </a:r>
            <a:r>
              <a:rPr lang="en-US" i="1" baseline="-25000"/>
              <a:t>O</a:t>
            </a:r>
            <a:r>
              <a:rPr lang="en-US"/>
              <a:t> au același sens în raport cu ieșirea AO și este valabilă relația</a:t>
            </a:r>
            <a:endParaRPr lang="ro-RO"/>
          </a:p>
          <a:p>
            <a:endParaRPr lang="ro-RO"/>
          </a:p>
          <a:p>
            <a:r>
              <a:rPr lang="en-US"/>
              <a:t>relațiile generale pentru determinarea amplitudinii curenților i</a:t>
            </a:r>
            <a:r>
              <a:rPr lang="en-US" baseline="-25000"/>
              <a:t>L </a:t>
            </a:r>
            <a:r>
              <a:rPr lang="en-US"/>
              <a:t>și i</a:t>
            </a:r>
            <a:r>
              <a:rPr lang="en-US" baseline="-25000"/>
              <a:t>R</a:t>
            </a:r>
            <a:r>
              <a:rPr lang="en-US"/>
              <a:t> sunt: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7FF36-DF40-4EDB-B0C6-10E486F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44795-21A1-42C3-981A-1B935800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81CB-8795-47C7-971B-C9063157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12</a:t>
            </a:fld>
            <a:endParaRPr lang="ro-RO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75CAC5-1DA0-4E86-9E9D-E2565871A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BF3712A-FA4F-46F1-9509-5C597BB9D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59332"/>
              </p:ext>
            </p:extLst>
          </p:nvPr>
        </p:nvGraphicFramePr>
        <p:xfrm>
          <a:off x="5553075" y="320040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3" imgW="647700" imgH="228600" progId="Equation.DSMT4">
                  <p:embed/>
                </p:oleObj>
              </mc:Choice>
              <mc:Fallback>
                <p:oleObj name="Equation" r:id="rId3" imgW="647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3200400"/>
                        <a:ext cx="1295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4C71FB8B-A3E4-4F12-9F29-2F1D11FDB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4803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8FBCA61-1BA0-40E4-9636-680331393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951939"/>
              </p:ext>
            </p:extLst>
          </p:nvPr>
        </p:nvGraphicFramePr>
        <p:xfrm>
          <a:off x="5070475" y="4441032"/>
          <a:ext cx="226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5" imgW="1130300" imgH="457200" progId="Equation.DSMT4">
                  <p:embed/>
                </p:oleObj>
              </mc:Choice>
              <mc:Fallback>
                <p:oleObj name="Equation" r:id="rId5" imgW="1130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441032"/>
                        <a:ext cx="2260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49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29C6-0DF8-4378-9F41-08408EC6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Curenții și puterile disipate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63CB-1F5C-4B3D-B927-5C809435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Un amplificator inversor cu </a:t>
            </a:r>
            <a:r>
              <a:rPr lang="en-US" i="1"/>
              <a:t>R</a:t>
            </a:r>
            <a:r>
              <a:rPr lang="en-US" baseline="-25000"/>
              <a:t>1</a:t>
            </a:r>
            <a:r>
              <a:rPr lang="en-US"/>
              <a:t>=10k, </a:t>
            </a:r>
            <a:r>
              <a:rPr lang="en-US" i="1"/>
              <a:t>R</a:t>
            </a:r>
            <a:r>
              <a:rPr lang="en-US" baseline="-25000"/>
              <a:t>2</a:t>
            </a:r>
            <a:r>
              <a:rPr lang="en-US"/>
              <a:t>=20k și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=3V lucrează pe o sarcină de 2k.</a:t>
            </a:r>
            <a:br>
              <a:rPr lang="en-US"/>
            </a:br>
            <a:r>
              <a:rPr lang="en-US"/>
              <a:t>(a) Presupunând alimentarea de ± 15V și </a:t>
            </a:r>
            <a:r>
              <a:rPr lang="en-US" i="1"/>
              <a:t>I</a:t>
            </a:r>
            <a:r>
              <a:rPr lang="en-US" i="1" baseline="-25000"/>
              <a:t>Q</a:t>
            </a:r>
            <a:r>
              <a:rPr lang="en-US"/>
              <a:t>=0,5 mA, găsiți </a:t>
            </a:r>
            <a:r>
              <a:rPr lang="en-US" i="1"/>
              <a:t>i</a:t>
            </a:r>
            <a:r>
              <a:rPr lang="en-US" i="1" baseline="-25000"/>
              <a:t>CC</a:t>
            </a:r>
            <a:r>
              <a:rPr lang="en-US"/>
              <a:t>, </a:t>
            </a:r>
            <a:r>
              <a:rPr lang="en-US" i="1"/>
              <a:t>i</a:t>
            </a:r>
            <a:r>
              <a:rPr lang="en-US" i="1" baseline="-25000"/>
              <a:t>EE</a:t>
            </a:r>
            <a:r>
              <a:rPr lang="en-US"/>
              <a:t> și </a:t>
            </a:r>
            <a:r>
              <a:rPr lang="en-US" i="1"/>
              <a:t>i</a:t>
            </a:r>
            <a:r>
              <a:rPr lang="en-US" i="1" baseline="-25000"/>
              <a:t>O</a:t>
            </a:r>
            <a:r>
              <a:rPr lang="en-US"/>
              <a:t>. (b) Găsiți puterea disipată de AO.</a:t>
            </a:r>
            <a:endParaRPr lang="ro-RO"/>
          </a:p>
          <a:p>
            <a:pPr marL="0" indent="0">
              <a:buNone/>
            </a:pP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5CBEF-F5A3-4898-8E14-1E2178EC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1D923-AF22-41F9-B6B6-B42EFD4A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CFCE4-B0B2-47D6-8584-5F31EB8B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13</a:t>
            </a:fld>
            <a:endParaRPr lang="ro-R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983351-A302-4229-B9C4-7CADFFBC13AC}"/>
              </a:ext>
            </a:extLst>
          </p:cNvPr>
          <p:cNvSpPr/>
          <p:nvPr/>
        </p:nvSpPr>
        <p:spPr>
          <a:xfrm>
            <a:off x="4038600" y="3436977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ea typeface="Calibri" panose="020F0502020204030204" pitchFamily="34" charset="0"/>
              </a:rPr>
              <a:t>(a) Circuitul fiind inversor și </a:t>
            </a:r>
            <a:r>
              <a:rPr lang="en-US" i="1">
                <a:ea typeface="Calibri" panose="020F0502020204030204" pitchFamily="34" charset="0"/>
              </a:rPr>
              <a:t>v</a:t>
            </a:r>
            <a:r>
              <a:rPr lang="en-US" i="1" baseline="-25000">
                <a:ea typeface="Calibri" panose="020F0502020204030204" pitchFamily="34" charset="0"/>
              </a:rPr>
              <a:t>I</a:t>
            </a:r>
            <a:r>
              <a:rPr lang="en-US">
                <a:ea typeface="Calibri" panose="020F0502020204030204" pitchFamily="34" charset="0"/>
              </a:rPr>
              <a:t>&gt;0</a:t>
            </a:r>
            <a:endParaRPr lang="ro-RO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F58FC7-703F-4BC3-99D2-590B07309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0806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530305-5969-4ABB-B76C-F437A70C1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376826"/>
              </p:ext>
            </p:extLst>
          </p:nvPr>
        </p:nvGraphicFramePr>
        <p:xfrm>
          <a:off x="4152900" y="3772178"/>
          <a:ext cx="2914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3" imgW="1943100" imgH="431800" progId="Equation.DSMT4">
                  <p:embed/>
                </p:oleObj>
              </mc:Choice>
              <mc:Fallback>
                <p:oleObj name="Equation" r:id="rId3" imgW="1943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772178"/>
                        <a:ext cx="2914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7D94B374-2BE9-4BD6-B475-6D30FA359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625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1CC7378-10A8-4B69-8EA3-DCB8AB155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57378"/>
              </p:ext>
            </p:extLst>
          </p:nvPr>
        </p:nvGraphicFramePr>
        <p:xfrm>
          <a:off x="4152900" y="4431680"/>
          <a:ext cx="194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5" imgW="1295400" imgH="457200" progId="Equation.DSMT4">
                  <p:embed/>
                </p:oleObj>
              </mc:Choice>
              <mc:Fallback>
                <p:oleObj name="Equation" r:id="rId5" imgW="1295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431680"/>
                        <a:ext cx="1943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958971BF-3A9E-4692-A449-20AB6BA2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302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1054F9-8A71-4D25-AA5D-86A0F41F8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04724"/>
              </p:ext>
            </p:extLst>
          </p:nvPr>
        </p:nvGraphicFramePr>
        <p:xfrm>
          <a:off x="4152900" y="5175856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Equation" r:id="rId7" imgW="1422400" imgH="431800" progId="Equation.DSMT4">
                  <p:embed/>
                </p:oleObj>
              </mc:Choice>
              <mc:Fallback>
                <p:oleObj name="Equation" r:id="rId7" imgW="14224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175856"/>
                        <a:ext cx="2133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id="{6E62FD71-5E7D-4B4D-86BA-3523CB6B9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2" y="59032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B5F4B35-FF78-4D27-B76A-9B121EF21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842037"/>
              </p:ext>
            </p:extLst>
          </p:nvPr>
        </p:nvGraphicFramePr>
        <p:xfrm>
          <a:off x="4152900" y="5873891"/>
          <a:ext cx="1809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Equation" r:id="rId9" imgW="1206500" imgH="228600" progId="Equation.DSMT4">
                  <p:embed/>
                </p:oleObj>
              </mc:Choice>
              <mc:Fallback>
                <p:oleObj name="Equation" r:id="rId9" imgW="1206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873891"/>
                        <a:ext cx="1809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F319069-581C-4B25-A5AF-863832EFB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90835"/>
              </p:ext>
            </p:extLst>
          </p:nvPr>
        </p:nvGraphicFramePr>
        <p:xfrm>
          <a:off x="7772520" y="5802461"/>
          <a:ext cx="358128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11" imgW="2387520" imgH="241200" progId="Equation.DSMT4">
                  <p:embed/>
                </p:oleObj>
              </mc:Choice>
              <mc:Fallback>
                <p:oleObj name="Equation" r:id="rId11" imgW="2387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72520" y="5802461"/>
                        <a:ext cx="358128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5EFE4A4-A052-46C7-94A2-1F6F1700F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420298"/>
              </p:ext>
            </p:extLst>
          </p:nvPr>
        </p:nvGraphicFramePr>
        <p:xfrm>
          <a:off x="7772520" y="5499565"/>
          <a:ext cx="160002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Equation" r:id="rId13" imgW="1066680" imgH="241200" progId="Equation.DSMT4">
                  <p:embed/>
                </p:oleObj>
              </mc:Choice>
              <mc:Fallback>
                <p:oleObj name="Equation" r:id="rId13" imgW="1066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72520" y="5499565"/>
                        <a:ext cx="160002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64A7F0B0-1F39-440A-9547-0A2A84FE27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7" y="3570760"/>
            <a:ext cx="3591272" cy="2626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1960DF-CD1C-4ECF-9507-A363D00720EF}"/>
              </a:ext>
            </a:extLst>
          </p:cNvPr>
          <p:cNvCxnSpPr/>
          <p:nvPr/>
        </p:nvCxnSpPr>
        <p:spPr>
          <a:xfrm>
            <a:off x="7334695" y="3570760"/>
            <a:ext cx="0" cy="264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6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20DD-66A7-4E4E-B955-2FC8F445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Curenții și puterile disipate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92A8-5E85-490A-993D-0A81BD3F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(b) Ori de câte ori la trecere unui curent </a:t>
            </a:r>
            <a:r>
              <a:rPr lang="en-US" i="1">
                <a:highlight>
                  <a:srgbClr val="FFFF00"/>
                </a:highlight>
              </a:rPr>
              <a:t>i</a:t>
            </a:r>
            <a:r>
              <a:rPr lang="en-US"/>
              <a:t> între două puncte apare o cădere de tensiune </a:t>
            </a:r>
            <a:r>
              <a:rPr lang="en-US" i="1">
                <a:highlight>
                  <a:srgbClr val="FFFF00"/>
                </a:highlight>
              </a:rPr>
              <a:t>v</a:t>
            </a:r>
            <a:r>
              <a:rPr lang="en-US"/>
              <a:t>, puterea corespunzătoare dezvoltată este </a:t>
            </a:r>
            <a:r>
              <a:rPr lang="en-US" i="1">
                <a:highlight>
                  <a:srgbClr val="FFFF00"/>
                </a:highlight>
              </a:rPr>
              <a:t>p</a:t>
            </a:r>
            <a:r>
              <a:rPr lang="en-US">
                <a:highlight>
                  <a:srgbClr val="FFFF00"/>
                </a:highlight>
              </a:rPr>
              <a:t>=</a:t>
            </a:r>
            <a:r>
              <a:rPr lang="en-US" i="1">
                <a:highlight>
                  <a:srgbClr val="FFFF00"/>
                </a:highlight>
              </a:rPr>
              <a:t>vi</a:t>
            </a:r>
            <a:r>
              <a:rPr lang="en-US"/>
              <a:t>. Astfel, puterea disipată de AO se scrie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ACB9-1F4D-4665-A501-7B4DC24A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CDCF-3FCD-497B-A065-2E6D7182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8536-6B83-48A9-ADAA-C52EF73A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14</a:t>
            </a:fld>
            <a:endParaRPr lang="ro-RO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681C66B-D56A-4A70-BE05-CCA978783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2996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A0A65DD-4007-4219-9EEB-653F114F4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72309"/>
              </p:ext>
            </p:extLst>
          </p:nvPr>
        </p:nvGraphicFramePr>
        <p:xfrm>
          <a:off x="952500" y="3298825"/>
          <a:ext cx="3486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3" imgW="2323800" imgH="253800" progId="Equation.DSMT4">
                  <p:embed/>
                </p:oleObj>
              </mc:Choice>
              <mc:Fallback>
                <p:oleObj name="Equation" r:id="rId3" imgW="23238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298825"/>
                        <a:ext cx="34861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B43E341F-FAE9-44A0-8A2A-ED2ABA24A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4067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0177EA1-5E58-4ECF-8415-A228BE192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013674"/>
              </p:ext>
            </p:extLst>
          </p:nvPr>
        </p:nvGraphicFramePr>
        <p:xfrm>
          <a:off x="952500" y="3842544"/>
          <a:ext cx="5505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5" imgW="3670200" imgH="482400" progId="Equation.DSMT4">
                  <p:embed/>
                </p:oleObj>
              </mc:Choice>
              <mc:Fallback>
                <p:oleObj name="Equation" r:id="rId5" imgW="3670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842544"/>
                        <a:ext cx="55054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1342DB5-C0DF-463D-B09F-2B8E9A8B21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2" y="3298825"/>
            <a:ext cx="3591272" cy="2626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17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A0B8-61CF-485E-B8E3-9C04DB75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Saturarea ieșirii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5C3D-0468-41FA-8B22-61FF29EA8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Tensiunile de alimentare </a:t>
            </a:r>
            <a:r>
              <a:rPr lang="en-US" i="1"/>
              <a:t>V</a:t>
            </a:r>
            <a:r>
              <a:rPr lang="en-US" i="1" baseline="-25000"/>
              <a:t>CC</a:t>
            </a:r>
            <a:r>
              <a:rPr lang="en-US"/>
              <a:t> și </a:t>
            </a:r>
            <a:r>
              <a:rPr lang="en-US" i="1"/>
              <a:t>V</a:t>
            </a:r>
            <a:r>
              <a:rPr lang="en-US" i="1" baseline="-25000"/>
              <a:t>EE</a:t>
            </a:r>
            <a:r>
              <a:rPr lang="en-US"/>
              <a:t> stabilesc limitele superioare și inferioare ale variației tensiunii de la ieșirea AO.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3A113-733C-49D7-985E-4D2C9B5E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E347-09CE-4155-B6BB-64D6BCF2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BA53-3144-4664-8B10-9092DA11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C7776-F61F-43DB-B53E-8B552309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7" y="2715994"/>
            <a:ext cx="5491163" cy="33480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50AC72-B99D-40D1-8791-1DF554B2BB52}"/>
              </a:ext>
            </a:extLst>
          </p:cNvPr>
          <p:cNvSpPr/>
          <p:nvPr/>
        </p:nvSpPr>
        <p:spPr>
          <a:xfrm>
            <a:off x="6284121" y="2715994"/>
            <a:ext cx="5164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 panose="020F0502020204030204" pitchFamily="34" charset="0"/>
              </a:rPr>
              <a:t>În </a:t>
            </a:r>
            <a:r>
              <a:rPr lang="en-US" i="1">
                <a:ea typeface="Calibri" panose="020F0502020204030204" pitchFamily="34" charset="0"/>
              </a:rPr>
              <a:t>regiunea liniară</a:t>
            </a:r>
            <a:r>
              <a:rPr lang="en-US">
                <a:ea typeface="Calibri" panose="020F0502020204030204" pitchFamily="34" charset="0"/>
              </a:rPr>
              <a:t>, curba este aproximativ dreaptă, iar panta ei reprezintă câștigul în buclă deschisă </a:t>
            </a:r>
            <a:r>
              <a:rPr lang="en-US" i="1">
                <a:ea typeface="Calibri" panose="020F0502020204030204" pitchFamily="34" charset="0"/>
              </a:rPr>
              <a:t>a</a:t>
            </a:r>
            <a:r>
              <a:rPr lang="en-US">
                <a:ea typeface="Calibri" panose="020F0502020204030204" pitchFamily="34" charset="0"/>
              </a:rPr>
              <a:t>.</a:t>
            </a:r>
            <a:endParaRPr lang="ro-RO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 panose="020F0502020204030204" pitchFamily="34" charset="0"/>
              </a:rPr>
              <a:t>Pe măsură ce v</a:t>
            </a:r>
            <a:r>
              <a:rPr lang="en-US" baseline="-25000">
                <a:ea typeface="Calibri" panose="020F0502020204030204" pitchFamily="34" charset="0"/>
              </a:rPr>
              <a:t>D</a:t>
            </a:r>
            <a:r>
              <a:rPr lang="en-US">
                <a:ea typeface="Calibri" panose="020F0502020204030204" pitchFamily="34" charset="0"/>
              </a:rPr>
              <a:t> este crescut, v</a:t>
            </a:r>
            <a:r>
              <a:rPr lang="en-US" baseline="-25000">
                <a:ea typeface="Calibri" panose="020F0502020204030204" pitchFamily="34" charset="0"/>
              </a:rPr>
              <a:t>O</a:t>
            </a:r>
            <a:r>
              <a:rPr lang="en-US">
                <a:ea typeface="Calibri" panose="020F0502020204030204" pitchFamily="34" charset="0"/>
              </a:rPr>
              <a:t> crește proporțional până când se ajunge la un punct în care au loc efecte de saturare a tranzistoarelor interne și care duc la aplatizarea caracteristicii de transfer.</a:t>
            </a:r>
            <a:endParaRPr lang="ro-RO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A0B8-61CF-485E-B8E3-9C04DB75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Saturarea ieșirii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5C3D-0468-41FA-8B22-61FF29EA8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continuare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3A113-733C-49D7-985E-4D2C9B5E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E347-09CE-4155-B6BB-64D6BCF2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BA53-3144-4664-8B10-9092DA11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C7776-F61F-43DB-B53E-8B552309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" y="2828925"/>
            <a:ext cx="5491163" cy="33480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50AC72-B99D-40D1-8791-1DF554B2BB52}"/>
              </a:ext>
            </a:extLst>
          </p:cNvPr>
          <p:cNvSpPr/>
          <p:nvPr/>
        </p:nvSpPr>
        <p:spPr>
          <a:xfrm>
            <a:off x="6284121" y="2715994"/>
            <a:ext cx="5164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Aceasta este </a:t>
            </a:r>
            <a:r>
              <a:rPr lang="en-US" i="1"/>
              <a:t>regiunea de saturație pozitivă</a:t>
            </a:r>
            <a:r>
              <a:rPr lang="en-US"/>
              <a:t>, unde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 nu mai depinde de </a:t>
            </a:r>
            <a:r>
              <a:rPr lang="en-US" i="1"/>
              <a:t>v</a:t>
            </a:r>
            <a:r>
              <a:rPr lang="en-US" i="1" baseline="-25000"/>
              <a:t>D</a:t>
            </a:r>
            <a:r>
              <a:rPr lang="en-US"/>
              <a:t>, ci rămâne fixă, ceea ce face ca amplificatorul operațional să se comporte ca o sursă independentă de valoare </a:t>
            </a:r>
            <a:r>
              <a:rPr lang="en-US" i="1"/>
              <a:t>V</a:t>
            </a:r>
            <a:r>
              <a:rPr lang="en-US" i="1" baseline="-25000"/>
              <a:t>OH</a:t>
            </a:r>
            <a:r>
              <a:rPr lang="en-US"/>
              <a:t>.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Considerații similare sunt valabile pentru </a:t>
            </a:r>
            <a:r>
              <a:rPr lang="en-US" i="1"/>
              <a:t>regiunea de saturație negativă</a:t>
            </a:r>
            <a:r>
              <a:rPr lang="en-US"/>
              <a:t>, în care AO funcționează ca o sursă independentă de valoare </a:t>
            </a:r>
            <a:r>
              <a:rPr lang="en-US" i="1"/>
              <a:t>V</a:t>
            </a:r>
            <a:r>
              <a:rPr lang="en-US" i="1" baseline="-25000"/>
              <a:t>OL</a:t>
            </a:r>
            <a:r>
              <a:rPr lang="en-US"/>
              <a:t>.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Rețineți că la saturație </a:t>
            </a:r>
            <a:r>
              <a:rPr lang="en-US" i="1"/>
              <a:t>v</a:t>
            </a:r>
            <a:r>
              <a:rPr lang="en-US" i="1" baseline="-25000"/>
              <a:t>D</a:t>
            </a:r>
            <a:r>
              <a:rPr lang="en-US"/>
              <a:t> nu mai este neapărat în domeniul de microvolți!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401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98EB-F9C1-43E8-B94C-B5A21052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Saturarea ieșirii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58810-2A63-4EF3-A37A-2EFBC4EB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Foile de catalog pentru AO de tipul 741, indică faptul că la o alimentare de ±15V și cu o sarcină de ieșire tipică de 2kΩ, 741 se saturează la ±</a:t>
            </a:r>
            <a:r>
              <a:rPr lang="en-US" i="1"/>
              <a:t>V</a:t>
            </a:r>
            <a:r>
              <a:rPr lang="en-US" i="1" baseline="-25000"/>
              <a:t>sat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 ±13V, adică la 2V față de valorile de alimentare.</a:t>
            </a:r>
            <a:endParaRPr lang="ro-RO"/>
          </a:p>
          <a:p>
            <a:r>
              <a:rPr lang="en-US"/>
              <a:t>Variația tensiunii de ieșire, definită ca </a:t>
            </a:r>
            <a:r>
              <a:rPr lang="en-US" i="1"/>
              <a:t>OVS</a:t>
            </a:r>
            <a:r>
              <a:rPr lang="en-US"/>
              <a:t>=</a:t>
            </a:r>
            <a:r>
              <a:rPr lang="en-US" i="1"/>
              <a:t>V</a:t>
            </a:r>
            <a:r>
              <a:rPr lang="en-US" i="1" baseline="-25000"/>
              <a:t>OH</a:t>
            </a:r>
            <a:r>
              <a:rPr lang="en-US"/>
              <a:t>-</a:t>
            </a:r>
            <a:r>
              <a:rPr lang="en-US" i="1"/>
              <a:t>V</a:t>
            </a:r>
            <a:r>
              <a:rPr lang="en-US" i="1" baseline="-25000"/>
              <a:t>OL</a:t>
            </a:r>
            <a:r>
              <a:rPr lang="en-US"/>
              <a:t> (Output Voltage Swing), este, în acest caz, </a:t>
            </a:r>
            <a:r>
              <a:rPr lang="en-US" i="1"/>
              <a:t>OVS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13-(-13)=26V, exprimată de asemenea ca </a:t>
            </a:r>
            <a:r>
              <a:rPr lang="en-US" i="1"/>
              <a:t>OVS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±13V.</a:t>
            </a:r>
            <a:endParaRPr lang="ro-RO"/>
          </a:p>
          <a:p>
            <a:r>
              <a:rPr lang="en-US"/>
              <a:t>Mai mult, din 13/200000=65μV, intervalul de tensiune de intrare corespunzător regiunii liniare este astfel −65μV≤</a:t>
            </a:r>
            <a:r>
              <a:rPr lang="en-US" i="1"/>
              <a:t>v</a:t>
            </a:r>
            <a:r>
              <a:rPr lang="en-US" i="1" baseline="-25000"/>
              <a:t>D</a:t>
            </a:r>
            <a:r>
              <a:rPr lang="en-US"/>
              <a:t>≤+65μV.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1A15-702A-4842-91D9-3103BFAD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2E9C-E41D-43E7-A3B5-F09F11EB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F481C-C069-402D-8DE4-85D31DFC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41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6B99-1E02-4D67-B90A-1CE0F3F2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Saturarea ieșirii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F81C-3953-4CC6-972A-14D87585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Dacă sursele de alimentare sunt altele decât ± 15V, tensiunile de saturație ale lui 741 se vor modifica în consecință.</a:t>
            </a:r>
            <a:endParaRPr lang="ro-RO"/>
          </a:p>
          <a:p>
            <a:r>
              <a:rPr lang="en-US"/>
              <a:t>De exemplu, se poate presupune că un 741, alimentat de la o singură baterie de 9 V și care are o sarcină de 2k, se saturează la </a:t>
            </a:r>
            <a:r>
              <a:rPr lang="en-US" i="1"/>
              <a:t>V</a:t>
            </a:r>
            <a:r>
              <a:rPr lang="en-US" i="1" baseline="-25000"/>
              <a:t>OH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9-2=7V și </a:t>
            </a:r>
            <a:r>
              <a:rPr lang="en-US" i="1"/>
              <a:t>V</a:t>
            </a:r>
            <a:r>
              <a:rPr lang="en-US" i="1" baseline="-25000"/>
              <a:t>OL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0+2=2V, deci acum </a:t>
            </a:r>
            <a:r>
              <a:rPr lang="en-US" i="1"/>
              <a:t>OVS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7-2=5V.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97E9-1E84-4E3A-9979-49B918B5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DAE0-5A26-40C6-BE64-A46A0BD5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31EAB-FBDD-4716-805F-99363190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913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791C-BF09-45FC-B71B-74E0E2A1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Saturarea ieșirii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BFF7D-E50B-47A7-A107-64172437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11376977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În sistemele cu o singură alimentare, cum ar fi sistemele mixte digital-analogice cu </a:t>
            </a:r>
            <a:r>
              <a:rPr lang="en-US" i="1"/>
              <a:t>V</a:t>
            </a:r>
            <a:r>
              <a:rPr lang="en-US" i="1" baseline="-25000"/>
              <a:t>CC</a:t>
            </a:r>
            <a:r>
              <a:rPr lang="en-US"/>
              <a:t>=5V și </a:t>
            </a:r>
            <a:r>
              <a:rPr lang="en-US" i="1"/>
              <a:t>V</a:t>
            </a:r>
            <a:r>
              <a:rPr lang="en-US" i="1" baseline="-25000"/>
              <a:t>EE</a:t>
            </a:r>
            <a:r>
              <a:rPr lang="en-US"/>
              <a:t>=0V, semnalele sunt de obicei restricționate în intervalul 0…5 V.</a:t>
            </a:r>
            <a:endParaRPr lang="ro-RO"/>
          </a:p>
          <a:p>
            <a:r>
              <a:rPr lang="en-US"/>
              <a:t>În acest caz este nevoie de o tensiune de referință egală cu (1/2)</a:t>
            </a:r>
            <a:r>
              <a:rPr lang="en-US" i="1"/>
              <a:t>V</a:t>
            </a:r>
            <a:r>
              <a:rPr lang="en-US" i="1" baseline="-25000"/>
              <a:t>CC</a:t>
            </a:r>
            <a:r>
              <a:rPr lang="en-US"/>
              <a:t>=2,5V pentru terminalele de </a:t>
            </a:r>
            <a:br>
              <a:rPr lang="ro-RO"/>
            </a:br>
            <a:r>
              <a:rPr lang="en-US"/>
              <a:t>referință (masă) ale tuturor surselor și </a:t>
            </a:r>
            <a:br>
              <a:rPr lang="ro-RO"/>
            </a:br>
            <a:r>
              <a:rPr lang="en-US"/>
              <a:t>sarcinilor analogice și, astfel, semnalele </a:t>
            </a:r>
            <a:br>
              <a:rPr lang="ro-RO"/>
            </a:br>
            <a:r>
              <a:rPr lang="en-US"/>
              <a:t>au o variație simetrică față de această </a:t>
            </a:r>
            <a:br>
              <a:rPr lang="ro-RO"/>
            </a:br>
            <a:r>
              <a:rPr lang="en-US"/>
              <a:t>referință comună.</a:t>
            </a:r>
            <a:endParaRPr lang="ro-RO"/>
          </a:p>
          <a:p>
            <a:r>
              <a:rPr lang="en-US"/>
              <a:t>Pentru a maximiza gama dinamică de semnale, </a:t>
            </a:r>
            <a:br>
              <a:rPr lang="ro-RO"/>
            </a:br>
            <a:r>
              <a:rPr lang="en-US"/>
              <a:t>OA2 este în mod obișnuit un dispozitiv cu </a:t>
            </a:r>
            <a:br>
              <a:rPr lang="ro-RO"/>
            </a:br>
            <a:r>
              <a:rPr lang="en-US"/>
              <a:t>capabilități de ieșire rail-to-rail, adică </a:t>
            </a:r>
            <a:r>
              <a:rPr lang="en-US" i="1"/>
              <a:t>V</a:t>
            </a:r>
            <a:r>
              <a:rPr lang="en-US" i="1" baseline="-25000"/>
              <a:t>OH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5V </a:t>
            </a:r>
            <a:br>
              <a:rPr lang="ro-RO"/>
            </a:br>
            <a:r>
              <a:rPr lang="en-US"/>
              <a:t>și </a:t>
            </a:r>
            <a:r>
              <a:rPr lang="en-US" i="1"/>
              <a:t>V</a:t>
            </a:r>
            <a:r>
              <a:rPr lang="en-US" i="1" baseline="-25000"/>
              <a:t>OL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0V.</a:t>
            </a:r>
            <a:endParaRPr lang="ro-RO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A1CCD-D8FA-4154-93E0-58B701AA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5B6B-B28C-4AFB-8967-0CBE02E0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A8591-0F6C-4B6D-9958-550956F3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35E28-6A0D-40C0-9452-1751A5CE2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407" y="3736658"/>
            <a:ext cx="4303395" cy="2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0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B28-B7E9-4EB8-8828-1BDD6C82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Scurtă recapitulare</a:t>
            </a:r>
            <a:br>
              <a:rPr lang="ro-RO"/>
            </a:br>
            <a:r>
              <a:rPr lang="ro-RO"/>
              <a:t>C1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FE82-F5F8-4BF4-B2F4-3C1132D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Amplificatorul operațional </a:t>
            </a:r>
            <a:r>
              <a:rPr lang="ro-RO" b="1"/>
              <a:t>(AO) </a:t>
            </a:r>
            <a:r>
              <a:rPr lang="en-US"/>
              <a:t>este un amplificator de tensiune cu câștig extrem de mare.</a:t>
            </a:r>
            <a:endParaRPr lang="ro-R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08A19-27D0-4D35-A55A-DBAC24F7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2690813"/>
            <a:ext cx="7629525" cy="34861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17A43-2859-404E-A9FF-EA718794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81EE-EEF2-408B-8C72-999D4FB3A9F6}" type="datetime1">
              <a:rPr lang="ro-RO" smtClean="0"/>
              <a:t>01.04.2020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33999-3DAB-48AD-B238-930FF2E5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62531-7DC2-4BB4-A7BB-6F945342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131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03F5-D207-4828-B36C-56F26CAC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0980-78FC-4830-81A1-5746968D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AO din fig</a:t>
            </a:r>
            <a:r>
              <a:rPr lang="ro-RO"/>
              <a:t>ură</a:t>
            </a:r>
            <a:r>
              <a:rPr lang="en-US"/>
              <a:t> are curentul static de alimentare, </a:t>
            </a:r>
            <a:r>
              <a:rPr lang="en-US" i="1"/>
              <a:t>I</a:t>
            </a:r>
            <a:r>
              <a:rPr lang="en-US" i="1" baseline="-25000"/>
              <a:t>Q</a:t>
            </a:r>
            <a:r>
              <a:rPr lang="en-US"/>
              <a:t>=1,5mA. Determinați toți curenții, toate tensiunile și puterea disipată de AO, dacă (a)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=+2V și (b)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=-2V.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2670A-7E14-4ED6-BF06-EF61F693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7DE5-D8E7-45B7-A5D5-9EAA944A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D106B-7C33-4E17-9504-9CF69B49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D8ABA-7BD2-4D13-A4E2-6ADE0D20F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534" b="1"/>
          <a:stretch/>
        </p:blipFill>
        <p:spPr bwMode="auto">
          <a:xfrm>
            <a:off x="35242" y="3244849"/>
            <a:ext cx="3453765" cy="2746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AEFE9F2-283D-4828-9054-4AE21DD44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65" y="31892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6AE950-FEA2-48ED-B09D-6315E1923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21731"/>
              </p:ext>
            </p:extLst>
          </p:nvPr>
        </p:nvGraphicFramePr>
        <p:xfrm>
          <a:off x="3682365" y="2798918"/>
          <a:ext cx="2170758" cy="72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4" imgW="1447172" imgH="482391" progId="Equation.DSMT4">
                  <p:embed/>
                </p:oleObj>
              </mc:Choice>
              <mc:Fallback>
                <p:oleObj name="Equation" r:id="rId4" imgW="1447172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365" y="2798918"/>
                        <a:ext cx="2170758" cy="72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B8C4A689-7D0E-42DD-B862-3A1014BB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3898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8DC144E-F1ED-43DB-8D59-430205198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910916"/>
              </p:ext>
            </p:extLst>
          </p:nvPr>
        </p:nvGraphicFramePr>
        <p:xfrm>
          <a:off x="3682365" y="3490442"/>
          <a:ext cx="3676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" name="Equation" r:id="rId6" imgW="2451100" imgH="431800" progId="Equation.DSMT4">
                  <p:embed/>
                </p:oleObj>
              </mc:Choice>
              <mc:Fallback>
                <p:oleObj name="Equation" r:id="rId6" imgW="2451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365" y="3490442"/>
                        <a:ext cx="3676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6A4CE1C5-E933-409C-AF43-FEA0D82C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65" y="4909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25B1320-1190-4423-8D5B-9CFC029A2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42373"/>
              </p:ext>
            </p:extLst>
          </p:nvPr>
        </p:nvGraphicFramePr>
        <p:xfrm>
          <a:off x="3682365" y="4505971"/>
          <a:ext cx="3600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8" imgW="2400300" imgH="431800" progId="Equation.DSMT4">
                  <p:embed/>
                </p:oleObj>
              </mc:Choice>
              <mc:Fallback>
                <p:oleObj name="Equation" r:id="rId8" imgW="24003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365" y="4505971"/>
                        <a:ext cx="36004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id="{895EB462-C58A-4F2B-ABE9-DA603E58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415" y="5448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863EFEB-99CE-4304-8CE8-A8C0C90C4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03333"/>
              </p:ext>
            </p:extLst>
          </p:nvPr>
        </p:nvGraphicFramePr>
        <p:xfrm>
          <a:off x="3682365" y="5218114"/>
          <a:ext cx="4267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10" imgW="2844800" imgH="685800" progId="Equation.DSMT4">
                  <p:embed/>
                </p:oleObj>
              </mc:Choice>
              <mc:Fallback>
                <p:oleObj name="Equation" r:id="rId10" imgW="28448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365" y="5218114"/>
                        <a:ext cx="42672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>
            <a:extLst>
              <a:ext uri="{FF2B5EF4-FFF2-40B4-BE49-F238E27FC236}">
                <a16:creationId xmlns:a16="http://schemas.microsoft.com/office/drawing/2014/main" id="{E708A174-5D76-4929-AB14-9F983D57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FCD4606-2444-4633-A510-DDAED8B52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841453"/>
              </p:ext>
            </p:extLst>
          </p:nvPr>
        </p:nvGraphicFramePr>
        <p:xfrm>
          <a:off x="8483600" y="2865438"/>
          <a:ext cx="354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12" imgW="2361960" imgH="457200" progId="Equation.DSMT4">
                  <p:embed/>
                </p:oleObj>
              </mc:Choice>
              <mc:Fallback>
                <p:oleObj name="Equation" r:id="rId12" imgW="236196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2865438"/>
                        <a:ext cx="3543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>
            <a:extLst>
              <a:ext uri="{FF2B5EF4-FFF2-40B4-BE49-F238E27FC236}">
                <a16:creationId xmlns:a16="http://schemas.microsoft.com/office/drawing/2014/main" id="{1A70EC19-BFF6-4101-AC32-CBAB6632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3F9977B-C67A-432E-A567-B43EC1267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76893"/>
              </p:ext>
            </p:extLst>
          </p:nvPr>
        </p:nvGraphicFramePr>
        <p:xfrm>
          <a:off x="8483600" y="3562350"/>
          <a:ext cx="1809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14" imgW="1206360" imgH="228600" progId="Equation.DSMT4">
                  <p:embed/>
                </p:oleObj>
              </mc:Choice>
              <mc:Fallback>
                <p:oleObj name="Equation" r:id="rId14" imgW="120636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3562350"/>
                        <a:ext cx="1809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>
            <a:extLst>
              <a:ext uri="{FF2B5EF4-FFF2-40B4-BE49-F238E27FC236}">
                <a16:creationId xmlns:a16="http://schemas.microsoft.com/office/drawing/2014/main" id="{CCF296A9-1BBB-45B9-A756-772BDCABC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D7BE76C-351E-4DA7-919F-02028FE40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37984"/>
              </p:ext>
            </p:extLst>
          </p:nvPr>
        </p:nvGraphicFramePr>
        <p:xfrm>
          <a:off x="8482965" y="3866208"/>
          <a:ext cx="2838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16" imgW="1892160" imgH="863280" progId="Equation.DSMT4">
                  <p:embed/>
                </p:oleObj>
              </mc:Choice>
              <mc:Fallback>
                <p:oleObj name="Equation" r:id="rId16" imgW="1892160" imgH="863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965" y="3866208"/>
                        <a:ext cx="2838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">
            <a:extLst>
              <a:ext uri="{FF2B5EF4-FFF2-40B4-BE49-F238E27FC236}">
                <a16:creationId xmlns:a16="http://schemas.microsoft.com/office/drawing/2014/main" id="{01FD6369-0DBA-4137-92F4-AFCC22C7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3270E5F-BD00-4995-8A51-F7639E048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62286"/>
              </p:ext>
            </p:extLst>
          </p:nvPr>
        </p:nvGraphicFramePr>
        <p:xfrm>
          <a:off x="8485209" y="5172946"/>
          <a:ext cx="1561422" cy="3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Equation" r:id="rId18" imgW="1040948" imgH="241195" progId="Equation.DSMT4">
                  <p:embed/>
                </p:oleObj>
              </mc:Choice>
              <mc:Fallback>
                <p:oleObj name="Equation" r:id="rId18" imgW="1040948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209" y="5172946"/>
                        <a:ext cx="1561422" cy="361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>
            <a:extLst>
              <a:ext uri="{FF2B5EF4-FFF2-40B4-BE49-F238E27FC236}">
                <a16:creationId xmlns:a16="http://schemas.microsoft.com/office/drawing/2014/main" id="{CCCECA8E-68F9-4FCD-AD56-4227D216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5085469-2248-4C61-9EAA-08762AAD4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50704"/>
              </p:ext>
            </p:extLst>
          </p:nvPr>
        </p:nvGraphicFramePr>
        <p:xfrm>
          <a:off x="8485188" y="5602288"/>
          <a:ext cx="3200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20" imgW="2133360" imgH="457200" progId="Equation.DSMT4">
                  <p:embed/>
                </p:oleObj>
              </mc:Choice>
              <mc:Fallback>
                <p:oleObj name="Equation" r:id="rId20" imgW="213336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188" y="5602288"/>
                        <a:ext cx="3200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132B6510-2AFA-449B-85DB-834D8E01EB5A}"/>
              </a:ext>
            </a:extLst>
          </p:cNvPr>
          <p:cNvSpPr/>
          <p:nvPr/>
        </p:nvSpPr>
        <p:spPr>
          <a:xfrm>
            <a:off x="3605246" y="4167239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(a) </a:t>
            </a:r>
            <a:r>
              <a:rPr lang="en-US" i="1">
                <a:highlight>
                  <a:srgbClr val="FFFF00"/>
                </a:highlight>
              </a:rPr>
              <a:t>v</a:t>
            </a:r>
            <a:r>
              <a:rPr lang="en-US" i="1" baseline="-25000">
                <a:highlight>
                  <a:srgbClr val="FFFF00"/>
                </a:highlight>
              </a:rPr>
              <a:t>I</a:t>
            </a:r>
            <a:r>
              <a:rPr lang="en-US">
                <a:highlight>
                  <a:srgbClr val="FFFF00"/>
                </a:highlight>
              </a:rPr>
              <a:t>=+2V </a:t>
            </a:r>
            <a:endParaRPr lang="ro-RO">
              <a:highlight>
                <a:srgbClr val="FFFF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54333F-81E7-4E84-82F6-9BF6EF58EF13}"/>
              </a:ext>
            </a:extLst>
          </p:cNvPr>
          <p:cNvCxnSpPr/>
          <p:nvPr/>
        </p:nvCxnSpPr>
        <p:spPr>
          <a:xfrm>
            <a:off x="8153400" y="2798918"/>
            <a:ext cx="0" cy="355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4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E938-5328-432F-BB8D-A417F1A6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5BA0-A779-4D8B-9279-5F1012291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Continuare (a)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53615-65A3-4F1D-837A-7B383E31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03EE-2AD3-4089-8CDC-45BDAAEC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CE5D-3F0D-4139-A20B-6A98099E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21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F2D43-0733-48CC-86C0-1D1E45500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534" b="1"/>
          <a:stretch/>
        </p:blipFill>
        <p:spPr bwMode="auto">
          <a:xfrm>
            <a:off x="35242" y="3244849"/>
            <a:ext cx="3453765" cy="2746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334AC5D-3893-4DE3-8535-589560051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327D3CA-2AD4-4B2B-A0CC-1EADA101D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21254"/>
              </p:ext>
            </p:extLst>
          </p:nvPr>
        </p:nvGraphicFramePr>
        <p:xfrm>
          <a:off x="3581400" y="1870075"/>
          <a:ext cx="3181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" name="Equation" r:id="rId4" imgW="2120900" imgH="254000" progId="Equation.DSMT4">
                  <p:embed/>
                </p:oleObj>
              </mc:Choice>
              <mc:Fallback>
                <p:oleObj name="Equation" r:id="rId4" imgW="21209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70075"/>
                        <a:ext cx="3181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4623AB1D-EEF3-48EE-8F37-BCCEB1D28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AA963FA-9D16-453E-9029-F16367165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02387"/>
              </p:ext>
            </p:extLst>
          </p:nvPr>
        </p:nvGraphicFramePr>
        <p:xfrm>
          <a:off x="3581400" y="2220913"/>
          <a:ext cx="525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Equation" r:id="rId6" imgW="3504960" imgH="279360" progId="Equation.DSMT4">
                  <p:embed/>
                </p:oleObj>
              </mc:Choice>
              <mc:Fallback>
                <p:oleObj name="Equation" r:id="rId6" imgW="35049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20913"/>
                        <a:ext cx="5257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EC5A475F-36DC-4800-92EC-AC923F2D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ADA3A1-0867-4B77-9872-AD924F7E9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662515"/>
              </p:ext>
            </p:extLst>
          </p:nvPr>
        </p:nvGraphicFramePr>
        <p:xfrm>
          <a:off x="3552825" y="2671763"/>
          <a:ext cx="5886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Equation" r:id="rId8" imgW="3924000" imgH="228600" progId="Equation.DSMT4">
                  <p:embed/>
                </p:oleObj>
              </mc:Choice>
              <mc:Fallback>
                <p:oleObj name="Equation" r:id="rId8" imgW="3924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671763"/>
                        <a:ext cx="58864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5E96B23-0A84-40A9-B23E-B18D64BCC5B5}"/>
              </a:ext>
            </a:extLst>
          </p:cNvPr>
          <p:cNvSpPr/>
          <p:nvPr/>
        </p:nvSpPr>
        <p:spPr>
          <a:xfrm>
            <a:off x="3581400" y="3057554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(b) </a:t>
            </a:r>
            <a:r>
              <a:rPr lang="en-US" i="1">
                <a:highlight>
                  <a:srgbClr val="FFFF00"/>
                </a:highlight>
              </a:rPr>
              <a:t>v</a:t>
            </a:r>
            <a:r>
              <a:rPr lang="en-US" i="1" baseline="-25000">
                <a:highlight>
                  <a:srgbClr val="FFFF00"/>
                </a:highlight>
              </a:rPr>
              <a:t>I</a:t>
            </a:r>
            <a:r>
              <a:rPr lang="en-US">
                <a:highlight>
                  <a:srgbClr val="FFFF00"/>
                </a:highlight>
              </a:rPr>
              <a:t>=-2V</a:t>
            </a:r>
            <a:endParaRPr lang="ro-RO">
              <a:highlight>
                <a:srgbClr val="FFFF00"/>
              </a:highlight>
            </a:endParaRPr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F4F72164-C0BF-4C36-A07C-DA176A86A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6395A1B-B97E-49C8-861D-7A7364B59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46459"/>
              </p:ext>
            </p:extLst>
          </p:nvPr>
        </p:nvGraphicFramePr>
        <p:xfrm>
          <a:off x="3581400" y="3426886"/>
          <a:ext cx="3790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Equation" r:id="rId10" imgW="2527300" imgH="431800" progId="Equation.DSMT4">
                  <p:embed/>
                </p:oleObj>
              </mc:Choice>
              <mc:Fallback>
                <p:oleObj name="Equation" r:id="rId10" imgW="2527300" imgH="431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6886"/>
                        <a:ext cx="37909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4">
            <a:extLst>
              <a:ext uri="{FF2B5EF4-FFF2-40B4-BE49-F238E27FC236}">
                <a16:creationId xmlns:a16="http://schemas.microsoft.com/office/drawing/2014/main" id="{724B763A-61B8-4A1B-AB1A-8F3A5520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EA2CBE5-CFCF-47B9-9C6B-B74652E98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122636"/>
              </p:ext>
            </p:extLst>
          </p:nvPr>
        </p:nvGraphicFramePr>
        <p:xfrm>
          <a:off x="3597274" y="4025450"/>
          <a:ext cx="3924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Equation" r:id="rId12" imgW="2616200" imgH="457200" progId="Equation.DSMT4">
                  <p:embed/>
                </p:oleObj>
              </mc:Choice>
              <mc:Fallback>
                <p:oleObj name="Equation" r:id="rId12" imgW="2616200" imgH="457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4" y="4025450"/>
                        <a:ext cx="3924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6">
            <a:extLst>
              <a:ext uri="{FF2B5EF4-FFF2-40B4-BE49-F238E27FC236}">
                <a16:creationId xmlns:a16="http://schemas.microsoft.com/office/drawing/2014/main" id="{BD73631F-04D1-4A04-AA41-3848FF6E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8D1957A-1C63-4B20-9CFA-FC359B130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57337"/>
              </p:ext>
            </p:extLst>
          </p:nvPr>
        </p:nvGraphicFramePr>
        <p:xfrm>
          <a:off x="3597273" y="4726556"/>
          <a:ext cx="2152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8" name="Equation" r:id="rId14" imgW="1435100" imgH="431800" progId="Equation.DSMT4">
                  <p:embed/>
                </p:oleObj>
              </mc:Choice>
              <mc:Fallback>
                <p:oleObj name="Equation" r:id="rId14" imgW="1435100" imgH="431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3" y="4726556"/>
                        <a:ext cx="2152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8">
            <a:extLst>
              <a:ext uri="{FF2B5EF4-FFF2-40B4-BE49-F238E27FC236}">
                <a16:creationId xmlns:a16="http://schemas.microsoft.com/office/drawing/2014/main" id="{B2A442EB-3E98-4CA4-819C-71272F8D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33B384C-7E55-4ACD-87EA-FD24B5D44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625858"/>
              </p:ext>
            </p:extLst>
          </p:nvPr>
        </p:nvGraphicFramePr>
        <p:xfrm>
          <a:off x="3597272" y="5369210"/>
          <a:ext cx="175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9" name="Equation" r:id="rId16" imgW="1168400" imgH="228600" progId="Equation.DSMT4">
                  <p:embed/>
                </p:oleObj>
              </mc:Choice>
              <mc:Fallback>
                <p:oleObj name="Equation" r:id="rId16" imgW="11684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2" y="5369210"/>
                        <a:ext cx="1752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0">
            <a:extLst>
              <a:ext uri="{FF2B5EF4-FFF2-40B4-BE49-F238E27FC236}">
                <a16:creationId xmlns:a16="http://schemas.microsoft.com/office/drawing/2014/main" id="{FDB93E0E-3293-4C1E-8921-17B35655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5FA0B2B-5FBA-437A-9F28-0F7A6C9D6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437411"/>
              </p:ext>
            </p:extLst>
          </p:nvPr>
        </p:nvGraphicFramePr>
        <p:xfrm>
          <a:off x="3597271" y="5721635"/>
          <a:ext cx="415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0" name="Equation" r:id="rId18" imgW="2768600" imgH="457200" progId="Equation.DSMT4">
                  <p:embed/>
                </p:oleObj>
              </mc:Choice>
              <mc:Fallback>
                <p:oleObj name="Equation" r:id="rId18" imgW="2768600" imgH="4572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1" y="5721635"/>
                        <a:ext cx="4152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0">
            <a:extLst>
              <a:ext uri="{FF2B5EF4-FFF2-40B4-BE49-F238E27FC236}">
                <a16:creationId xmlns:a16="http://schemas.microsoft.com/office/drawing/2014/main" id="{F3F25C01-5A6C-4D60-91A0-67BDAD24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42318D5-B0D7-4930-AF4E-1077E2AB4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65760"/>
              </p:ext>
            </p:extLst>
          </p:nvPr>
        </p:nvGraphicFramePr>
        <p:xfrm>
          <a:off x="8273254" y="3352018"/>
          <a:ext cx="3505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1" name="Equation" r:id="rId20" imgW="2336800" imgH="241300" progId="Equation.DSMT4">
                  <p:embed/>
                </p:oleObj>
              </mc:Choice>
              <mc:Fallback>
                <p:oleObj name="Equation" r:id="rId20" imgW="2336800" imgH="2413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254" y="3352018"/>
                        <a:ext cx="35052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2">
            <a:extLst>
              <a:ext uri="{FF2B5EF4-FFF2-40B4-BE49-F238E27FC236}">
                <a16:creationId xmlns:a16="http://schemas.microsoft.com/office/drawing/2014/main" id="{FC0F86A8-A8C6-4D8F-9416-6E7D00BA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6009865-D150-47FD-A4DA-22F3B464C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44635"/>
              </p:ext>
            </p:extLst>
          </p:nvPr>
        </p:nvGraphicFramePr>
        <p:xfrm>
          <a:off x="8273254" y="3656024"/>
          <a:ext cx="3733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" name="Equation" r:id="rId22" imgW="2489200" imgH="241300" progId="Equation.DSMT4">
                  <p:embed/>
                </p:oleObj>
              </mc:Choice>
              <mc:Fallback>
                <p:oleObj name="Equation" r:id="rId22" imgW="2489200" imgH="2413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254" y="3656024"/>
                        <a:ext cx="37338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54">
            <a:extLst>
              <a:ext uri="{FF2B5EF4-FFF2-40B4-BE49-F238E27FC236}">
                <a16:creationId xmlns:a16="http://schemas.microsoft.com/office/drawing/2014/main" id="{3EB0A1A4-289E-491C-90F6-62CA8B8F5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79167CD-AE9A-42A8-8634-2BC3F9746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66320"/>
              </p:ext>
            </p:extLst>
          </p:nvPr>
        </p:nvGraphicFramePr>
        <p:xfrm>
          <a:off x="8273254" y="4102679"/>
          <a:ext cx="320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" name="Equation" r:id="rId24" imgW="2133600" imgH="254000" progId="Equation.DSMT4">
                  <p:embed/>
                </p:oleObj>
              </mc:Choice>
              <mc:Fallback>
                <p:oleObj name="Equation" r:id="rId24" imgW="2133600" imgH="2540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254" y="4102679"/>
                        <a:ext cx="3200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56">
            <a:extLst>
              <a:ext uri="{FF2B5EF4-FFF2-40B4-BE49-F238E27FC236}">
                <a16:creationId xmlns:a16="http://schemas.microsoft.com/office/drawing/2014/main" id="{A790C462-F47B-4179-9B01-88A4C6FB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1E9555BE-8AD2-4D23-9DB1-F28A0E015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61237"/>
              </p:ext>
            </p:extLst>
          </p:nvPr>
        </p:nvGraphicFramePr>
        <p:xfrm>
          <a:off x="8273254" y="4546611"/>
          <a:ext cx="3009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4" name="Equation" r:id="rId26" imgW="2006280" imgH="533160" progId="Equation.DSMT4">
                  <p:embed/>
                </p:oleObj>
              </mc:Choice>
              <mc:Fallback>
                <p:oleObj name="Equation" r:id="rId26" imgW="2006280" imgH="53316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254" y="4546611"/>
                        <a:ext cx="30099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58">
            <a:extLst>
              <a:ext uri="{FF2B5EF4-FFF2-40B4-BE49-F238E27FC236}">
                <a16:creationId xmlns:a16="http://schemas.microsoft.com/office/drawing/2014/main" id="{23C55855-245C-40DC-9162-5A35BE09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4FC7E47-D19D-4189-833B-B6B0B586E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162700"/>
              </p:ext>
            </p:extLst>
          </p:nvPr>
        </p:nvGraphicFramePr>
        <p:xfrm>
          <a:off x="8273254" y="5437987"/>
          <a:ext cx="3219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" name="Equation" r:id="rId28" imgW="2145960" imgH="431640" progId="Equation.DSMT4">
                  <p:embed/>
                </p:oleObj>
              </mc:Choice>
              <mc:Fallback>
                <p:oleObj name="Equation" r:id="rId28" imgW="2145960" imgH="4316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254" y="5437987"/>
                        <a:ext cx="32194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1DD6FE3-C4B4-4737-89E5-8BC92C8F3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66360"/>
              </p:ext>
            </p:extLst>
          </p:nvPr>
        </p:nvGraphicFramePr>
        <p:xfrm>
          <a:off x="9302896" y="111167"/>
          <a:ext cx="2170758" cy="72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" name="Equation" r:id="rId30" imgW="1447172" imgH="482391" progId="Equation.DSMT4">
                  <p:embed/>
                </p:oleObj>
              </mc:Choice>
              <mc:Fallback>
                <p:oleObj name="Equation" r:id="rId30" imgW="1447172" imgH="482391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6AE950-FEA2-48ED-B09D-6315E19236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896" y="111167"/>
                        <a:ext cx="2170758" cy="7235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4AAC400-FF29-41AE-BB3C-9222C6DBA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95821"/>
              </p:ext>
            </p:extLst>
          </p:nvPr>
        </p:nvGraphicFramePr>
        <p:xfrm>
          <a:off x="8273254" y="897686"/>
          <a:ext cx="3676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7" name="Equation" r:id="rId32" imgW="2451100" imgH="431800" progId="Equation.DSMT4">
                  <p:embed/>
                </p:oleObj>
              </mc:Choice>
              <mc:Fallback>
                <p:oleObj name="Equation" r:id="rId32" imgW="2451100" imgH="431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8DC144E-F1ED-43DB-8D59-430205198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254" y="897686"/>
                        <a:ext cx="3676650" cy="647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24D8896-F2A2-4575-AA19-1534A33FB14F}"/>
              </a:ext>
            </a:extLst>
          </p:cNvPr>
          <p:cNvCxnSpPr>
            <a:cxnSpLocks/>
          </p:cNvCxnSpPr>
          <p:nvPr/>
        </p:nvCxnSpPr>
        <p:spPr>
          <a:xfrm>
            <a:off x="7991475" y="3352018"/>
            <a:ext cx="0" cy="305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5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ED9F-78F0-4BF5-8A31-8187ABEB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B3B4-BD12-48D9-A752-321C2FBB3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Amplificatorul din fig</a:t>
            </a:r>
            <a:r>
              <a:rPr lang="ro-RO"/>
              <a:t>ură </a:t>
            </a:r>
            <a:r>
              <a:rPr lang="en-US"/>
              <a:t>este realizat cu un AO de tipul 741 alimentat cu ± 15V.</a:t>
            </a:r>
            <a:endParaRPr lang="ro-RO"/>
          </a:p>
          <a:p>
            <a:pPr marL="0" indent="0">
              <a:buNone/>
            </a:pPr>
            <a:r>
              <a:rPr lang="en-US"/>
              <a:t>(a) Dacă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=2 sinω</a:t>
            </a:r>
            <a:r>
              <a:rPr lang="en-US" i="1"/>
              <a:t>t</a:t>
            </a:r>
            <a:r>
              <a:rPr lang="en-US"/>
              <a:t>, găsiți intervalul de valori ale lui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 pentru care amplificatorul funcționează încă în regiunea liniară.</a:t>
            </a:r>
            <a:endParaRPr lang="ro-RO"/>
          </a:p>
          <a:p>
            <a:pPr marL="0" indent="0">
              <a:buNone/>
            </a:pPr>
            <a:r>
              <a:rPr lang="en-US"/>
              <a:t>(b) Dacă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=</a:t>
            </a:r>
            <a:r>
              <a:rPr lang="en-US" i="1"/>
              <a:t>V</a:t>
            </a:r>
            <a:r>
              <a:rPr lang="en-US" i="1" baseline="-25000"/>
              <a:t>m</a:t>
            </a:r>
            <a:r>
              <a:rPr lang="en-US"/>
              <a:t> sinω</a:t>
            </a:r>
            <a:r>
              <a:rPr lang="en-US" i="1"/>
              <a:t>t</a:t>
            </a:r>
            <a:r>
              <a:rPr lang="en-US"/>
              <a:t> și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=−1V, găsiți valoarea maximă</a:t>
            </a:r>
            <a:br>
              <a:rPr lang="ro-RO"/>
            </a:br>
            <a:r>
              <a:rPr lang="en-US"/>
              <a:t> a lui </a:t>
            </a:r>
            <a:r>
              <a:rPr lang="en-US" i="1"/>
              <a:t>V</a:t>
            </a:r>
            <a:r>
              <a:rPr lang="en-US" i="1" baseline="-25000"/>
              <a:t>m</a:t>
            </a:r>
            <a:r>
              <a:rPr lang="en-US"/>
              <a:t> pentru care AO mai funcționează în regiunea </a:t>
            </a:r>
            <a:br>
              <a:rPr lang="ro-RO"/>
            </a:br>
            <a:r>
              <a:rPr lang="en-US"/>
              <a:t>liniară.</a:t>
            </a:r>
            <a:endParaRPr lang="ro-RO"/>
          </a:p>
          <a:p>
            <a:pPr marL="0" indent="0">
              <a:buNone/>
            </a:pPr>
            <a:r>
              <a:rPr lang="en-US"/>
              <a:t>(c) Repetați subpunctele (a) și (b) pentru cazul în care </a:t>
            </a:r>
            <a:br>
              <a:rPr lang="ro-RO"/>
            </a:br>
            <a:r>
              <a:rPr lang="en-US"/>
              <a:t>sursele de alimentare sunt reduse la ±12V.</a:t>
            </a:r>
            <a:endParaRPr lang="ro-RO"/>
          </a:p>
          <a:p>
            <a:pPr marL="0" indent="0">
              <a:buNone/>
            </a:pP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736E-5CE2-4849-BE32-ED8BE4BD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84E0-3005-4FC0-B8AB-06731396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89FA6-668E-4E5A-A283-2D556B99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C6292-C954-4DFA-B9BA-44881D83C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7" y="3808001"/>
            <a:ext cx="3225063" cy="2548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90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C5B6-2775-47C4-AA44-066C93C6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0C02-CCA3-49B9-B387-ADD92FA92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(a) Prin superpoziție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C6E9C-2EC6-4D9B-8D68-2542B776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0992-D8F5-4177-B663-1A1DBC49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A057B-A0E3-40AB-8263-E000321D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3ED0F-8774-482E-946B-8D6293328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7" y="2684051"/>
            <a:ext cx="4057653" cy="3206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087E0C-AB71-42C4-A992-299CC6BA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81B967-38BF-4479-B1CE-5B94AEE02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88942"/>
              </p:ext>
            </p:extLst>
          </p:nvPr>
        </p:nvGraphicFramePr>
        <p:xfrm>
          <a:off x="4392609" y="1676657"/>
          <a:ext cx="61912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4" imgW="4127500" imgH="482600" progId="Equation.DSMT4">
                  <p:embed/>
                </p:oleObj>
              </mc:Choice>
              <mc:Fallback>
                <p:oleObj name="Equation" r:id="rId4" imgW="4127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09" y="1676657"/>
                        <a:ext cx="61912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037CAD77-0CDB-4C30-869E-46C8E306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84F9F44-24D3-4B35-87D3-3E748F027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35160"/>
              </p:ext>
            </p:extLst>
          </p:nvPr>
        </p:nvGraphicFramePr>
        <p:xfrm>
          <a:off x="4392609" y="2443254"/>
          <a:ext cx="1199630" cy="59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6" imgW="799753" imgH="393529" progId="Equation.DSMT4">
                  <p:embed/>
                </p:oleObj>
              </mc:Choice>
              <mc:Fallback>
                <p:oleObj name="Equation" r:id="rId6" imgW="79975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09" y="2443254"/>
                        <a:ext cx="1199630" cy="590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3B5C243-CBC8-435F-888C-338AB01842B0}"/>
              </a:ext>
            </a:extLst>
          </p:cNvPr>
          <p:cNvSpPr/>
          <p:nvPr/>
        </p:nvSpPr>
        <p:spPr>
          <a:xfrm>
            <a:off x="4392609" y="3033548"/>
            <a:ext cx="7323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ea typeface="Calibri" panose="020F0502020204030204" pitchFamily="34" charset="0"/>
              </a:rPr>
              <a:t>Pentru ca AO de tipul 741 alimentat cu ±15V să lucreze corect, tensiunea de ieșire trebuie să fie cel mult ±13V, care reprezintă tensiunile de saturație.</a:t>
            </a:r>
            <a:endParaRPr lang="ro-R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C4824D-3E64-45F8-BB5C-9600CB952D69}"/>
              </a:ext>
            </a:extLst>
          </p:cNvPr>
          <p:cNvSpPr/>
          <p:nvPr/>
        </p:nvSpPr>
        <p:spPr>
          <a:xfrm>
            <a:off x="4392609" y="3610880"/>
            <a:ext cx="592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ea typeface="Calibri" panose="020F0502020204030204" pitchFamily="34" charset="0"/>
              </a:rPr>
              <a:t>Pentru </a:t>
            </a:r>
            <a:r>
              <a:rPr lang="en-US" i="1">
                <a:ea typeface="Calibri" panose="020F0502020204030204" pitchFamily="34" charset="0"/>
              </a:rPr>
              <a:t>v</a:t>
            </a:r>
            <a:r>
              <a:rPr lang="en-US" baseline="-25000">
                <a:ea typeface="Calibri" panose="020F0502020204030204" pitchFamily="34" charset="0"/>
              </a:rPr>
              <a:t>2</a:t>
            </a:r>
            <a:r>
              <a:rPr lang="en-US">
                <a:ea typeface="Calibri" panose="020F0502020204030204" pitchFamily="34" charset="0"/>
              </a:rPr>
              <a:t>=+2V și </a:t>
            </a:r>
            <a:r>
              <a:rPr lang="en-US" i="1">
                <a:ea typeface="Calibri" panose="020F0502020204030204" pitchFamily="34" charset="0"/>
              </a:rPr>
              <a:t>v</a:t>
            </a:r>
            <a:r>
              <a:rPr lang="en-US" i="1" baseline="-25000">
                <a:ea typeface="Calibri" panose="020F0502020204030204" pitchFamily="34" charset="0"/>
              </a:rPr>
              <a:t>O</a:t>
            </a:r>
            <a:r>
              <a:rPr lang="en-US">
                <a:ea typeface="Calibri" panose="020F0502020204030204" pitchFamily="34" charset="0"/>
              </a:rPr>
              <a:t>=+13V, rezultă alternanța negativă a lui </a:t>
            </a:r>
            <a:r>
              <a:rPr lang="en-US" i="1">
                <a:ea typeface="Calibri" panose="020F0502020204030204" pitchFamily="34" charset="0"/>
              </a:rPr>
              <a:t>v</a:t>
            </a:r>
            <a:r>
              <a:rPr lang="en-US" baseline="-25000">
                <a:ea typeface="Calibri" panose="020F0502020204030204" pitchFamily="34" charset="0"/>
              </a:rPr>
              <a:t>1</a:t>
            </a:r>
            <a:endParaRPr lang="ro-R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FE48B5F-01D4-47A6-8AB9-14C873D8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7205475-8A6B-49C0-9B2E-6FBD1668D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65512"/>
              </p:ext>
            </p:extLst>
          </p:nvPr>
        </p:nvGraphicFramePr>
        <p:xfrm>
          <a:off x="4392609" y="4065617"/>
          <a:ext cx="3218054" cy="59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8" imgW="2145369" imgH="393529" progId="Equation.DSMT4">
                  <p:embed/>
                </p:oleObj>
              </mc:Choice>
              <mc:Fallback>
                <p:oleObj name="Equation" r:id="rId8" imgW="214536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09" y="4065617"/>
                        <a:ext cx="3218054" cy="590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CC9DEEB-9DA7-4EE0-B274-A64187D0B8B3}"/>
              </a:ext>
            </a:extLst>
          </p:cNvPr>
          <p:cNvSpPr/>
          <p:nvPr/>
        </p:nvSpPr>
        <p:spPr>
          <a:xfrm>
            <a:off x="4392609" y="4686843"/>
            <a:ext cx="577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ea typeface="Calibri" panose="020F0502020204030204" pitchFamily="34" charset="0"/>
              </a:rPr>
              <a:t>Pentru </a:t>
            </a:r>
            <a:r>
              <a:rPr lang="en-US" i="1">
                <a:ea typeface="Calibri" panose="020F0502020204030204" pitchFamily="34" charset="0"/>
              </a:rPr>
              <a:t>v</a:t>
            </a:r>
            <a:r>
              <a:rPr lang="en-US" baseline="-25000">
                <a:ea typeface="Calibri" panose="020F0502020204030204" pitchFamily="34" charset="0"/>
              </a:rPr>
              <a:t>2</a:t>
            </a:r>
            <a:r>
              <a:rPr lang="en-US">
                <a:ea typeface="Calibri" panose="020F0502020204030204" pitchFamily="34" charset="0"/>
              </a:rPr>
              <a:t>=-2V și </a:t>
            </a:r>
            <a:r>
              <a:rPr lang="en-US" i="1">
                <a:ea typeface="Calibri" panose="020F0502020204030204" pitchFamily="34" charset="0"/>
              </a:rPr>
              <a:t>v</a:t>
            </a:r>
            <a:r>
              <a:rPr lang="en-US" i="1" baseline="-25000">
                <a:ea typeface="Calibri" panose="020F0502020204030204" pitchFamily="34" charset="0"/>
              </a:rPr>
              <a:t>O</a:t>
            </a:r>
            <a:r>
              <a:rPr lang="en-US">
                <a:ea typeface="Calibri" panose="020F0502020204030204" pitchFamily="34" charset="0"/>
              </a:rPr>
              <a:t>=-13V, rezultă alternanța pozitivă a lui </a:t>
            </a:r>
            <a:r>
              <a:rPr lang="en-US" i="1">
                <a:ea typeface="Calibri" panose="020F0502020204030204" pitchFamily="34" charset="0"/>
              </a:rPr>
              <a:t>v</a:t>
            </a:r>
            <a:r>
              <a:rPr lang="en-US" baseline="-25000">
                <a:ea typeface="Calibri" panose="020F0502020204030204" pitchFamily="34" charset="0"/>
              </a:rPr>
              <a:t>1</a:t>
            </a:r>
            <a:endParaRPr lang="ro-RO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471372E-1560-43AD-A7E3-10194058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49AFA63-1E1A-48CA-88C7-812252807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82949"/>
              </p:ext>
            </p:extLst>
          </p:nvPr>
        </p:nvGraphicFramePr>
        <p:xfrm>
          <a:off x="4392609" y="5070860"/>
          <a:ext cx="32575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10" imgW="2171700" imgH="419100" progId="Equation.DSMT4">
                  <p:embed/>
                </p:oleObj>
              </mc:Choice>
              <mc:Fallback>
                <p:oleObj name="Equation" r:id="rId10" imgW="21717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09" y="5070860"/>
                        <a:ext cx="32575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ED7F1D02-6D6C-4FFA-901E-251F719FB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D0E6761-6F20-41E5-AD52-4FAE94261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947175"/>
              </p:ext>
            </p:extLst>
          </p:nvPr>
        </p:nvGraphicFramePr>
        <p:xfrm>
          <a:off x="4392609" y="5714195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12" imgW="1269720" imgH="253800" progId="Equation.DSMT4">
                  <p:embed/>
                </p:oleObj>
              </mc:Choice>
              <mc:Fallback>
                <p:oleObj name="Equation" r:id="rId12" imgW="126972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09" y="5714195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92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54AB-936C-439F-9AF7-A59EDEEA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P2. Verificare SPICE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906C5-540E-464E-A94D-119C5405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Formele de undă care țin seama că v</a:t>
            </a:r>
            <a:r>
              <a:rPr lang="ro-RO" baseline="-25000"/>
              <a:t>1</a:t>
            </a:r>
            <a:r>
              <a:rPr lang="ro-RO"/>
              <a:t> este defazată cu -180</a:t>
            </a:r>
            <a:r>
              <a:rPr lang="ro-RO">
                <a:sym typeface="Symbol" panose="05050102010706020507" pitchFamily="18" charset="2"/>
              </a:rPr>
              <a:t>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78CE5-2B28-4902-BBAF-C5C17668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9B45-E81A-4111-956F-1ED079E6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32F42-05F3-49C0-9200-7FA18567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88C12-20C3-487D-B143-D110371E8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17775"/>
            <a:ext cx="725424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E17C7-BB0E-4133-BECD-F519D8AC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719002"/>
            <a:ext cx="3823335" cy="16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4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B28-B7E9-4EB8-8828-1BDD6C82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Scurtă recapitulare</a:t>
            </a:r>
            <a:br>
              <a:rPr lang="ro-RO"/>
            </a:br>
            <a:r>
              <a:rPr lang="ro-RO"/>
              <a:t>C1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FE82-F5F8-4BF4-B2F4-3C1132DD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b="1"/>
              <a:t>AO ideal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5B436F-4D4E-47BB-9C90-E3BDEA41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17411"/>
              </p:ext>
            </p:extLst>
          </p:nvPr>
        </p:nvGraphicFramePr>
        <p:xfrm>
          <a:off x="904875" y="2135346"/>
          <a:ext cx="7048500" cy="177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9481">
                  <a:extLst>
                    <a:ext uri="{9D8B030D-6E8A-4147-A177-3AD203B41FA5}">
                      <a16:colId xmlns:a16="http://schemas.microsoft.com/office/drawing/2014/main" val="2582277278"/>
                    </a:ext>
                  </a:extLst>
                </a:gridCol>
                <a:gridCol w="3529019">
                  <a:extLst>
                    <a:ext uri="{9D8B030D-6E8A-4147-A177-3AD203B41FA5}">
                      <a16:colId xmlns:a16="http://schemas.microsoft.com/office/drawing/2014/main" val="4287309605"/>
                    </a:ext>
                  </a:extLst>
                </a:gridCol>
              </a:tblGrid>
              <a:tr h="443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</a:rPr>
                        <a:t>Pesupuneri de idealitate</a:t>
                      </a:r>
                      <a:endParaRPr lang="ro-RO" sz="24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</a:rPr>
                        <a:t>Consecinţe</a:t>
                      </a:r>
                      <a:endParaRPr lang="ro-RO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8079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</a:rPr>
                        <a:t>r</a:t>
                      </a:r>
                      <a:r>
                        <a:rPr lang="ro-RO" sz="2400" b="1" baseline="-25000">
                          <a:effectLst/>
                        </a:rPr>
                        <a:t>d</a:t>
                      </a:r>
                      <a:r>
                        <a:rPr lang="ro-RO" sz="2400" b="1">
                          <a:effectLst/>
                        </a:rPr>
                        <a:t> </a:t>
                      </a:r>
                      <a:r>
                        <a:rPr lang="ro-RO" sz="2400" b="1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o-RO" sz="2400" b="1">
                          <a:effectLst/>
                        </a:rPr>
                        <a:t> </a:t>
                      </a:r>
                      <a:r>
                        <a:rPr lang="ro-RO" sz="2400" b="1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ro-RO" sz="2400" b="1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</a:rPr>
                        <a:t>i</a:t>
                      </a:r>
                      <a:r>
                        <a:rPr lang="ro-RO" sz="2400" b="1" baseline="-25000">
                          <a:effectLst/>
                        </a:rPr>
                        <a:t>N</a:t>
                      </a:r>
                      <a:r>
                        <a:rPr lang="ro-RO" sz="2400" b="1">
                          <a:effectLst/>
                        </a:rPr>
                        <a:t> = i</a:t>
                      </a:r>
                      <a:r>
                        <a:rPr lang="ro-RO" sz="2400" b="1" baseline="-25000">
                          <a:effectLst/>
                        </a:rPr>
                        <a:t>P</a:t>
                      </a:r>
                      <a:r>
                        <a:rPr lang="ro-RO" sz="2400" b="1">
                          <a:effectLst/>
                        </a:rPr>
                        <a:t> = 0</a:t>
                      </a:r>
                      <a:endParaRPr lang="ro-RO" sz="2400" b="1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77592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</a:rPr>
                        <a:t>r</a:t>
                      </a:r>
                      <a:r>
                        <a:rPr lang="ro-RO" sz="2400" b="1" baseline="-25000">
                          <a:effectLst/>
                        </a:rPr>
                        <a:t>o</a:t>
                      </a:r>
                      <a:r>
                        <a:rPr lang="ro-RO" sz="2400" b="1">
                          <a:effectLst/>
                        </a:rPr>
                        <a:t> = 0</a:t>
                      </a:r>
                      <a:endParaRPr lang="ro-RO" sz="2400" b="1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</a:rPr>
                        <a:t>v</a:t>
                      </a:r>
                      <a:r>
                        <a:rPr lang="ro-RO" sz="2400" b="1" baseline="-25000">
                          <a:effectLst/>
                        </a:rPr>
                        <a:t>O</a:t>
                      </a:r>
                      <a:r>
                        <a:rPr lang="ro-RO" sz="2400" b="1">
                          <a:effectLst/>
                        </a:rPr>
                        <a:t> = av</a:t>
                      </a:r>
                      <a:r>
                        <a:rPr lang="ro-RO" sz="2400" b="1" baseline="-25000">
                          <a:effectLst/>
                        </a:rPr>
                        <a:t>D</a:t>
                      </a:r>
                      <a:endParaRPr lang="ro-RO" sz="2400" b="1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79960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</a:rPr>
                        <a:t>a </a:t>
                      </a:r>
                      <a:r>
                        <a:rPr lang="ro-RO" sz="2400" b="1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o-RO" sz="2400" b="1">
                          <a:effectLst/>
                        </a:rPr>
                        <a:t> </a:t>
                      </a:r>
                      <a:r>
                        <a:rPr lang="ro-RO" sz="2400" b="1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ro-RO" sz="2400" b="1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</a:rPr>
                        <a:t>v</a:t>
                      </a:r>
                      <a:r>
                        <a:rPr lang="ro-RO" sz="2400" b="1" baseline="-25000">
                          <a:effectLst/>
                        </a:rPr>
                        <a:t>D</a:t>
                      </a:r>
                      <a:r>
                        <a:rPr lang="ro-RO" sz="2400" b="1">
                          <a:effectLst/>
                        </a:rPr>
                        <a:t> = v</a:t>
                      </a:r>
                      <a:r>
                        <a:rPr lang="ro-RO" sz="2400" b="1" baseline="-25000">
                          <a:effectLst/>
                        </a:rPr>
                        <a:t>O</a:t>
                      </a:r>
                      <a:r>
                        <a:rPr lang="ro-RO" sz="2400" b="1">
                          <a:effectLst/>
                        </a:rPr>
                        <a:t>/a = 0 sau v</a:t>
                      </a:r>
                      <a:r>
                        <a:rPr lang="ro-RO" sz="2400" b="1" baseline="-25000">
                          <a:effectLst/>
                        </a:rPr>
                        <a:t>N</a:t>
                      </a:r>
                      <a:r>
                        <a:rPr lang="ro-RO" sz="2400" b="1">
                          <a:effectLst/>
                        </a:rPr>
                        <a:t> = v</a:t>
                      </a:r>
                      <a:r>
                        <a:rPr lang="ro-RO" sz="2400" b="1" baseline="-25000">
                          <a:effectLst/>
                        </a:rPr>
                        <a:t>P</a:t>
                      </a:r>
                      <a:endParaRPr lang="ro-RO" sz="2400" b="1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520" marR="965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951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41F3B6-FA73-4D95-AD4D-4F969F1E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98" y="4081145"/>
            <a:ext cx="3353753" cy="21336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6AA32-411D-4B4E-BA1B-091546F4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B631-0D2A-48DB-93E1-526C5CD16B8C}" type="datetime1">
              <a:rPr lang="ro-RO" smtClean="0"/>
              <a:t>01.04.2020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2B52A-C141-47BD-87B2-100C4F21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C3497-00A4-48F9-B44C-3F54E7C3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</a:t>
            </a:fld>
            <a:endParaRPr lang="ro-R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9D22B-5E27-4E4E-AB1B-CB9C61D52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93" b="16901"/>
          <a:stretch/>
        </p:blipFill>
        <p:spPr>
          <a:xfrm>
            <a:off x="8717132" y="136525"/>
            <a:ext cx="2636668" cy="18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B28-B7E9-4EB8-8828-1BDD6C82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Scurtă recapitulare</a:t>
            </a:r>
            <a:br>
              <a:rPr lang="ro-RO"/>
            </a:br>
            <a:r>
              <a:rPr lang="ro-RO"/>
              <a:t>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FE82-F5F8-4BF4-B2F4-3C1132D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Configurații de bază realizate cu AO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2B065-300A-43C2-AFAE-3D10E7591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72" r="57402" b="12395"/>
          <a:stretch/>
        </p:blipFill>
        <p:spPr>
          <a:xfrm>
            <a:off x="1122679" y="2371724"/>
            <a:ext cx="3826184" cy="2303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E4EEF-628B-4BB0-A053-3F357FBB3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20" b="18550"/>
          <a:stretch/>
        </p:blipFill>
        <p:spPr>
          <a:xfrm>
            <a:off x="5508183" y="2992748"/>
            <a:ext cx="1794758" cy="133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E9A50-08DF-4D19-B660-DB4B90A090DF}"/>
              </a:ext>
            </a:extLst>
          </p:cNvPr>
          <p:cNvSpPr txBox="1"/>
          <p:nvPr/>
        </p:nvSpPr>
        <p:spPr>
          <a:xfrm>
            <a:off x="1492721" y="467512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highlight>
                  <a:srgbClr val="FFFF00"/>
                </a:highlight>
              </a:rPr>
              <a:t>1. Configurația NEINVERSOARE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CB518-83C9-4B62-A03B-4F8F1B0C5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724" r="57840" b="13942"/>
          <a:stretch/>
        </p:blipFill>
        <p:spPr>
          <a:xfrm>
            <a:off x="7809865" y="2333613"/>
            <a:ext cx="4092039" cy="2190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2E1FD3-DB02-4167-94EA-BAA8C29552D7}"/>
              </a:ext>
            </a:extLst>
          </p:cNvPr>
          <p:cNvSpPr txBox="1"/>
          <p:nvPr/>
        </p:nvSpPr>
        <p:spPr>
          <a:xfrm>
            <a:off x="8405005" y="4680446"/>
            <a:ext cx="284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highlight>
                  <a:srgbClr val="FFFF00"/>
                </a:highlight>
              </a:rPr>
              <a:t>2. Configurația INVERSOARE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0CE23-B26B-4F77-86E6-389FE5D62238}"/>
              </a:ext>
            </a:extLst>
          </p:cNvPr>
          <p:cNvSpPr txBox="1"/>
          <p:nvPr/>
        </p:nvSpPr>
        <p:spPr>
          <a:xfrm>
            <a:off x="4648199" y="4263863"/>
            <a:ext cx="351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/>
              <a:t>Repetorul – caz particular de neinversor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AB8A8E-1D5A-43A1-A67B-B9B6200DB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943" y="5080640"/>
            <a:ext cx="2573655" cy="54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DDE51-0CE0-46C5-9443-00AFD30B3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979" y="5783762"/>
            <a:ext cx="1993582" cy="293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F95A83-1D83-4353-B656-A35DF2972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342" y="4789626"/>
            <a:ext cx="2462213" cy="17621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5DD2E17-154E-4849-BDCC-59012FD3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3232-C7DB-4C09-AF2C-17DEA04A626F}" type="datetime1">
              <a:rPr lang="ro-RO" smtClean="0"/>
              <a:t>01.04.2020</a:t>
            </a:fld>
            <a:endParaRPr lang="ro-RO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8F136F-CA94-4196-B4FC-D98FAF35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7877F0-BE0E-4732-99F5-63BC1555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</a:t>
            </a:fld>
            <a:endParaRPr lang="ro-RO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620D53-9554-4B54-AB34-3A93BD214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2402" y="5059967"/>
            <a:ext cx="2366963" cy="553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9585B8-DE57-4F1D-8167-F525F1C4D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2076" y="5761816"/>
            <a:ext cx="1980247" cy="2667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5B4C8A-9015-4052-9B52-DA0E8515F328}"/>
              </a:ext>
            </a:extLst>
          </p:cNvPr>
          <p:cNvCxnSpPr>
            <a:cxnSpLocks/>
          </p:cNvCxnSpPr>
          <p:nvPr/>
        </p:nvCxnSpPr>
        <p:spPr>
          <a:xfrm flipH="1">
            <a:off x="4219571" y="2208670"/>
            <a:ext cx="729292" cy="784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B4B8B4-F4EA-44B6-8A79-E94D452076D9}"/>
              </a:ext>
            </a:extLst>
          </p:cNvPr>
          <p:cNvCxnSpPr>
            <a:cxnSpLocks/>
          </p:cNvCxnSpPr>
          <p:nvPr/>
        </p:nvCxnSpPr>
        <p:spPr>
          <a:xfrm>
            <a:off x="4948863" y="2215780"/>
            <a:ext cx="2985462" cy="776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0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B28-B7E9-4EB8-8828-1BDD6C82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Scurtă recapitulare</a:t>
            </a:r>
            <a:br>
              <a:rPr lang="ro-RO"/>
            </a:br>
            <a:r>
              <a:rPr lang="ro-RO"/>
              <a:t>C3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FE82-F5F8-4BF4-B2F4-3C1132D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Analiza circuitelor realizate cu AO ideal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F798-37AC-47BA-8E68-B1ED596B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8B6A-CC35-4D2D-BBE6-43AE45D65530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D76B-0367-4EC0-AD86-5D907035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09B0-8C9E-4E4A-A3CC-B51835E0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60FE8-6657-4EBD-8A1B-7DDE08F5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352516"/>
            <a:ext cx="3011805" cy="3297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EFEC4-3799-442F-A536-32D80A28EDC3}"/>
              </a:ext>
            </a:extLst>
          </p:cNvPr>
          <p:cNvSpPr txBox="1"/>
          <p:nvPr/>
        </p:nvSpPr>
        <p:spPr>
          <a:xfrm>
            <a:off x="475774" y="55795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1. Amplificatorul SUMATOR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C73D0-22B3-4F5F-BA03-33EE9482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2671"/>
            <a:ext cx="2424113" cy="414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F5714-FEEF-4E7D-A63C-1B2EFA00C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726"/>
          <a:stretch/>
        </p:blipFill>
        <p:spPr bwMode="auto">
          <a:xfrm>
            <a:off x="3741420" y="2410277"/>
            <a:ext cx="2983230" cy="2284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677BE6-F906-4A0F-948D-0D2616598182}"/>
              </a:ext>
            </a:extLst>
          </p:cNvPr>
          <p:cNvSpPr txBox="1"/>
          <p:nvPr/>
        </p:nvSpPr>
        <p:spPr>
          <a:xfrm>
            <a:off x="3630930" y="4718028"/>
            <a:ext cx="29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2. Amplificatorul de diferență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806E4E-805A-4F42-BA1C-531B4C2C4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412" y="5077660"/>
            <a:ext cx="2162175" cy="41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AEE775-A56E-4B55-BC6B-A4A553BD8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244" y="5595936"/>
            <a:ext cx="628650" cy="40481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B8497E3-69B9-4D86-AB26-243B2547310E}"/>
              </a:ext>
            </a:extLst>
          </p:cNvPr>
          <p:cNvSpPr/>
          <p:nvPr/>
        </p:nvSpPr>
        <p:spPr>
          <a:xfrm>
            <a:off x="4675108" y="5717379"/>
            <a:ext cx="390525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59921D-A4E0-4F6D-817B-AA75C13C5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599" y="5590403"/>
            <a:ext cx="1285875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62A491-0F1D-455E-81F8-28CEDDF142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7731" b="26905"/>
          <a:stretch/>
        </p:blipFill>
        <p:spPr bwMode="auto">
          <a:xfrm>
            <a:off x="6836091" y="586430"/>
            <a:ext cx="2526030" cy="1602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F8442E-D1CA-4F7A-B3BE-F1049E761BF0}"/>
              </a:ext>
            </a:extLst>
          </p:cNvPr>
          <p:cNvSpPr txBox="1"/>
          <p:nvPr/>
        </p:nvSpPr>
        <p:spPr>
          <a:xfrm>
            <a:off x="7189469" y="2238222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3. Diferențiatorul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0CAC35-EC2B-44DE-8002-0192A71E36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538" y="2642555"/>
            <a:ext cx="1481138" cy="376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AA488B-3B84-432F-85A8-EA874E81952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822" b="26798"/>
          <a:stretch/>
        </p:blipFill>
        <p:spPr bwMode="auto">
          <a:xfrm>
            <a:off x="9359265" y="546342"/>
            <a:ext cx="2823210" cy="1668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BB847D-F8AC-4C96-AD5B-2D6CDBE3B44B}"/>
              </a:ext>
            </a:extLst>
          </p:cNvPr>
          <p:cNvSpPr txBox="1"/>
          <p:nvPr/>
        </p:nvSpPr>
        <p:spPr>
          <a:xfrm>
            <a:off x="9414272" y="222518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4. Integratorul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863926-5D0C-424D-955F-A4FF16B62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3563" y="2589237"/>
            <a:ext cx="2505075" cy="419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EA4576-F0F8-43B5-9A7E-D57F0A2CAEE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093" t="-6132" b="15422"/>
          <a:stretch/>
        </p:blipFill>
        <p:spPr bwMode="auto">
          <a:xfrm>
            <a:off x="8180548" y="3296605"/>
            <a:ext cx="2850832" cy="2063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639C73-D10C-4F63-9F46-B09CE210D4E5}"/>
              </a:ext>
            </a:extLst>
          </p:cNvPr>
          <p:cNvSpPr txBox="1"/>
          <p:nvPr/>
        </p:nvSpPr>
        <p:spPr>
          <a:xfrm>
            <a:off x="7500938" y="5394865"/>
            <a:ext cx="397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5. Convertorul de rezistență negativă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D7197D-0146-4896-810B-33EFFC075E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0189" y="5879304"/>
            <a:ext cx="971550" cy="4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4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B28-B7E9-4EB8-8828-1BDD6C82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Reacția negativă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FE82-F5F8-4BF4-B2F4-3C1132D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Structura de bază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9A52C-25AC-497D-A955-A027E0F0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461-C32E-4471-97E5-7A9C619C708A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BBD4A-E110-4876-A13C-47CCE155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76B-0D19-4672-9B45-610D859F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9477D-AEB0-48A5-ACC5-D12FFDA64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514" b="34287"/>
          <a:stretch/>
        </p:blipFill>
        <p:spPr bwMode="auto">
          <a:xfrm>
            <a:off x="174308" y="2461581"/>
            <a:ext cx="4706303" cy="238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7566D-4397-43EB-83B9-9B98D448F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" y="5039851"/>
            <a:ext cx="1457325" cy="295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BDC705-F147-4351-956F-AA29E4852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149" y="4980521"/>
            <a:ext cx="14001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4636C-B31C-44F0-9D42-C9C039FB0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624" y="5118858"/>
            <a:ext cx="1885950" cy="333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F78A2-3D2F-4BE6-BE8A-5AF583236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046" y="194534"/>
            <a:ext cx="2638425" cy="74295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B5B5387-4181-4ECE-8845-964511CF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520" y="32206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E4134BB-051E-4ED5-886E-506C5AF80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233536"/>
              </p:ext>
            </p:extLst>
          </p:nvPr>
        </p:nvGraphicFramePr>
        <p:xfrm>
          <a:off x="9371965" y="449687"/>
          <a:ext cx="99017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8" imgW="495085" imgH="228501" progId="Equation.DSMT4">
                  <p:embed/>
                </p:oleObj>
              </mc:Choice>
              <mc:Fallback>
                <p:oleObj name="Equation" r:id="rId8" imgW="495085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1965" y="449687"/>
                        <a:ext cx="990170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45030E24-3500-498F-9D51-D657A1037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928" y="203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BB3176B-6C9F-4D60-94F0-A29C77779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30386"/>
              </p:ext>
            </p:extLst>
          </p:nvPr>
        </p:nvGraphicFramePr>
        <p:xfrm>
          <a:off x="5897094" y="985525"/>
          <a:ext cx="279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10" imgW="1397000" imgH="431800" progId="Equation.DSMT4">
                  <p:embed/>
                </p:oleObj>
              </mc:Choice>
              <mc:Fallback>
                <p:oleObj name="Equation" r:id="rId10" imgW="1397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094" y="985525"/>
                        <a:ext cx="2794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0FF02B23-A9D8-45EC-9AAD-6E344FB77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2" y="3765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45D492E-686D-49F0-A4ED-BD0ABF2A0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213570"/>
              </p:ext>
            </p:extLst>
          </p:nvPr>
        </p:nvGraphicFramePr>
        <p:xfrm>
          <a:off x="5897094" y="1788720"/>
          <a:ext cx="215806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12" imgW="1079032" imgH="393529" progId="Equation.DSMT4">
                  <p:embed/>
                </p:oleObj>
              </mc:Choice>
              <mc:Fallback>
                <p:oleObj name="Equation" r:id="rId12" imgW="107903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094" y="1788720"/>
                        <a:ext cx="2158064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>
            <a:extLst>
              <a:ext uri="{FF2B5EF4-FFF2-40B4-BE49-F238E27FC236}">
                <a16:creationId xmlns:a16="http://schemas.microsoft.com/office/drawing/2014/main" id="{814E00F4-67F7-40FE-B28E-95D31C53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925" y="4106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56357-0BE4-4859-9BF1-2FD19EA7A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16030"/>
              </p:ext>
            </p:extLst>
          </p:nvPr>
        </p:nvGraphicFramePr>
        <p:xfrm>
          <a:off x="9370480" y="1312826"/>
          <a:ext cx="203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14" imgW="1016000" imgH="431800" progId="Equation.DSMT4">
                  <p:embed/>
                </p:oleObj>
              </mc:Choice>
              <mc:Fallback>
                <p:oleObj name="Equation" r:id="rId14" imgW="10160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480" y="1312826"/>
                        <a:ext cx="2032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9A3B474-00EB-4FC2-9E33-725870F14B23}"/>
              </a:ext>
            </a:extLst>
          </p:cNvPr>
          <p:cNvSpPr/>
          <p:nvPr/>
        </p:nvSpPr>
        <p:spPr>
          <a:xfrm>
            <a:off x="5142874" y="2563037"/>
            <a:ext cx="67891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o-RO" b="1"/>
              <a:t>Topologii de reacție negativă: </a:t>
            </a:r>
            <a:endParaRPr lang="ro-RO" b="1">
              <a:solidFill>
                <a:srgbClr val="242021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o-RO">
                <a:solidFill>
                  <a:srgbClr val="242021"/>
                </a:solidFill>
                <a:ea typeface="Calibri" panose="020F0502020204030204" pitchFamily="34" charset="0"/>
              </a:rPr>
              <a:t>Reacție de tensiune-serie (serie-șunt) – amplificator de tensiune, </a:t>
            </a:r>
            <a:r>
              <a:rPr lang="en-US">
                <a:solidFill>
                  <a:srgbClr val="242021"/>
                </a:solidFill>
                <a:ea typeface="Calibri" panose="020F0502020204030204" pitchFamily="34" charset="0"/>
              </a:rPr>
              <a:t>[V/V]</a:t>
            </a:r>
            <a:endParaRPr lang="ro-RO" sz="2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o-RO">
                <a:solidFill>
                  <a:srgbClr val="242021"/>
                </a:solidFill>
                <a:ea typeface="Calibri" panose="020F0502020204030204" pitchFamily="34" charset="0"/>
              </a:rPr>
              <a:t>Reacție de tensiune-paralel (șunt-șunt) – amplificator transrezistență, [V/A]</a:t>
            </a:r>
            <a:endParaRPr lang="ro-RO" sz="2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o-RO">
                <a:solidFill>
                  <a:srgbClr val="242021"/>
                </a:solidFill>
                <a:ea typeface="Calibri" panose="020F0502020204030204" pitchFamily="34" charset="0"/>
              </a:rPr>
              <a:t>Reacție de curent-serie (serie-serie) – amplificator transconductanță, [A/V]</a:t>
            </a:r>
            <a:endParaRPr lang="ro-RO" sz="2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o-RO">
                <a:solidFill>
                  <a:srgbClr val="242021"/>
                </a:solidFill>
                <a:ea typeface="Calibri" panose="020F0502020204030204" pitchFamily="34" charset="0"/>
              </a:rPr>
              <a:t>Reacție de curent-paralel (șunt-serie) – amplificator de curent, [A/A]</a:t>
            </a:r>
            <a:endParaRPr lang="ro-RO" sz="2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8B8661-8CBA-4410-8AF7-8FC7CF4A972D}"/>
              </a:ext>
            </a:extLst>
          </p:cNvPr>
          <p:cNvSpPr/>
          <p:nvPr/>
        </p:nvSpPr>
        <p:spPr>
          <a:xfrm>
            <a:off x="5219701" y="5183873"/>
            <a:ext cx="584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>
                <a:ea typeface="Calibri" panose="020F0502020204030204" pitchFamily="34" charset="0"/>
              </a:rPr>
              <a:t>Rezistențele de intrare și ieșire în buclă închisă</a:t>
            </a:r>
            <a:endParaRPr lang="ro-RO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EE43CC99-E0DE-450D-9FF0-7077A087E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925" y="57237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585FCE-8E52-4A59-88DF-31E58D416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05404"/>
              </p:ext>
            </p:extLst>
          </p:nvPr>
        </p:nvGraphicFramePr>
        <p:xfrm>
          <a:off x="5294054" y="5618243"/>
          <a:ext cx="17524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16" imgW="876240" imgH="279360" progId="Equation.DSMT4">
                  <p:embed/>
                </p:oleObj>
              </mc:Choice>
              <mc:Fallback>
                <p:oleObj name="Equation" r:id="rId16" imgW="87624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054" y="5618243"/>
                        <a:ext cx="1752480" cy="55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9E67B5F-D961-4101-B6F9-5067704CB27B}"/>
              </a:ext>
            </a:extLst>
          </p:cNvPr>
          <p:cNvSpPr txBox="1"/>
          <p:nvPr/>
        </p:nvSpPr>
        <p:spPr>
          <a:xfrm>
            <a:off x="7219951" y="5482063"/>
            <a:ext cx="4797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unde </a:t>
            </a:r>
            <a:r>
              <a:rPr lang="ro-RO" b="1" i="1"/>
              <a:t>r</a:t>
            </a:r>
            <a:r>
              <a:rPr lang="ro-RO"/>
              <a:t> este rezistența în buclă deschisă iar </a:t>
            </a:r>
            <a:r>
              <a:rPr lang="ro-RO" b="1" i="1"/>
              <a:t>R</a:t>
            </a:r>
            <a:r>
              <a:rPr lang="ro-RO"/>
              <a:t> în buclă închisă</a:t>
            </a:r>
          </a:p>
          <a:p>
            <a:r>
              <a:rPr lang="ro-RO"/>
              <a:t>+1 este pentru topologia serie</a:t>
            </a:r>
          </a:p>
          <a:p>
            <a:r>
              <a:rPr lang="ro-RO"/>
              <a:t>-1 este pentru topologia paralel</a:t>
            </a:r>
          </a:p>
        </p:txBody>
      </p:sp>
    </p:spTree>
    <p:extLst>
      <p:ext uri="{BB962C8B-B14F-4D97-AF65-F5344CB8AC3E}">
        <p14:creationId xmlns:p14="http://schemas.microsoft.com/office/powerpoint/2010/main" val="315815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7D6E-2253-4A19-8AF6-B8ABB2DA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Alimentarea 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55F9-6E2F-42EE-8A50-1959374A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Schemă generală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1D836-E111-4E36-BC4D-C798381D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D8C0-607A-4527-9C74-AB45E3EC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CD75A-3AE1-4CD2-84F6-E6749BF6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7E037-337F-44E9-AF6C-10433D8BB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53005"/>
            <a:ext cx="9144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308D-DFA3-4A61-9DB6-C1F183EB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Curenții și puterile disipate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EA9B-CCBF-4CEC-BD9F-80C23A37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Amplificator neinversor,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&gt;0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A5C6D-054D-4411-A778-ABDAF529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DD693-41F8-4959-AED9-86ED4B80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BD21E-65FA-48F8-9C5B-4B5F25C5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8</a:t>
            </a:fld>
            <a:endParaRPr lang="ro-R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DFC5B0-F7A9-4D6E-89BE-2ED165EF8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"/>
          <a:stretch/>
        </p:blipFill>
        <p:spPr>
          <a:xfrm>
            <a:off x="647700" y="2505075"/>
            <a:ext cx="11004234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7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308D-DFA3-4A61-9DB6-C1F183EB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C4</a:t>
            </a:r>
            <a:br>
              <a:rPr lang="ro-RO"/>
            </a:br>
            <a:r>
              <a:rPr lang="ro-RO"/>
              <a:t>Curenții și puterile disipate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EA9B-CCBF-4CEC-BD9F-80C23A37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Amplificator neinversor,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>
                <a:sym typeface="Symbol" panose="05050102010706020507" pitchFamily="18" charset="2"/>
              </a:rPr>
              <a:t></a:t>
            </a:r>
            <a:r>
              <a:rPr lang="en-US"/>
              <a:t>0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A5C6D-054D-4411-A778-ABDAF529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95B-4D04-4CA8-98D4-1B3772942EFC}" type="datetime1">
              <a:rPr lang="ro-RO" smtClean="0"/>
              <a:t>01.04.2020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DD693-41F8-4959-AED9-86ED4B80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nr. 4 -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BD21E-65FA-48F8-9C5B-4B5F25C5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669D2-97BF-4297-90FE-96C62F01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3" y="2602903"/>
            <a:ext cx="11011854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8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1379</Words>
  <Application>Microsoft Office PowerPoint</Application>
  <PresentationFormat>Widescreen</PresentationFormat>
  <Paragraphs>167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UT Sans</vt:lpstr>
      <vt:lpstr>Office Theme</vt:lpstr>
      <vt:lpstr>Equation</vt:lpstr>
      <vt:lpstr>MathType 6.0 Equation</vt:lpstr>
      <vt:lpstr>ELECTRONICĂ ANALOGICĂ</vt:lpstr>
      <vt:lpstr>Scurtă recapitulare C1</vt:lpstr>
      <vt:lpstr>Scurtă recapitulare C1</vt:lpstr>
      <vt:lpstr>Scurtă recapitulare C2</vt:lpstr>
      <vt:lpstr>Scurtă recapitulare C3</vt:lpstr>
      <vt:lpstr>C4 Reacția negativă</vt:lpstr>
      <vt:lpstr>C4 Alimentarea AO</vt:lpstr>
      <vt:lpstr>C4 Curenții și puterile disipate</vt:lpstr>
      <vt:lpstr>C4 Curenții și puterile disipate</vt:lpstr>
      <vt:lpstr>C4 Curenții și puterile disipate</vt:lpstr>
      <vt:lpstr>C4 Curenții și puterile disipate</vt:lpstr>
      <vt:lpstr>C4 Curenții și puterile disipate</vt:lpstr>
      <vt:lpstr>C4 Curenții și puterile disipate</vt:lpstr>
      <vt:lpstr>C4 Curenții și puterile disipate</vt:lpstr>
      <vt:lpstr>C4 Saturarea ieșirii</vt:lpstr>
      <vt:lpstr>C4 Saturarea ieșirii</vt:lpstr>
      <vt:lpstr>C4 Saturarea ieșirii</vt:lpstr>
      <vt:lpstr>C4 Saturarea ieșirii</vt:lpstr>
      <vt:lpstr>C4 Saturarea ieșirii</vt:lpstr>
      <vt:lpstr>P1</vt:lpstr>
      <vt:lpstr>P1</vt:lpstr>
      <vt:lpstr>P2</vt:lpstr>
      <vt:lpstr>P2</vt:lpstr>
      <vt:lpstr>P2. Verificare SPICE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CIA</dc:title>
  <dc:creator>geoic@yahoo.com</dc:creator>
  <cp:lastModifiedBy>geoic@yahoo.com</cp:lastModifiedBy>
  <cp:revision>56</cp:revision>
  <dcterms:created xsi:type="dcterms:W3CDTF">2020-03-31T16:50:34Z</dcterms:created>
  <dcterms:modified xsi:type="dcterms:W3CDTF">2020-04-01T10:59:48Z</dcterms:modified>
</cp:coreProperties>
</file>