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478" r:id="rId3"/>
    <p:sldId id="442" r:id="rId4"/>
    <p:sldId id="443" r:id="rId5"/>
    <p:sldId id="479" r:id="rId6"/>
    <p:sldId id="480"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3" r:id="rId25"/>
    <p:sldId id="464" r:id="rId26"/>
    <p:sldId id="465" r:id="rId27"/>
    <p:sldId id="468" r:id="rId28"/>
    <p:sldId id="472" r:id="rId29"/>
    <p:sldId id="473" r:id="rId30"/>
    <p:sldId id="481" r:id="rId31"/>
    <p:sldId id="474" r:id="rId32"/>
    <p:sldId id="469" r:id="rId33"/>
    <p:sldId id="470" r:id="rId34"/>
    <p:sldId id="471" r:id="rId35"/>
    <p:sldId id="504" r:id="rId36"/>
    <p:sldId id="505" r:id="rId37"/>
    <p:sldId id="503" r:id="rId38"/>
    <p:sldId id="485" r:id="rId39"/>
    <p:sldId id="506" r:id="rId40"/>
    <p:sldId id="507" r:id="rId41"/>
    <p:sldId id="508" r:id="rId42"/>
    <p:sldId id="509" r:id="rId43"/>
    <p:sldId id="486" r:id="rId44"/>
    <p:sldId id="487" r:id="rId45"/>
    <p:sldId id="461" r:id="rId46"/>
    <p:sldId id="462" r:id="rId47"/>
    <p:sldId id="475" r:id="rId4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25" autoAdjust="0"/>
  </p:normalViewPr>
  <p:slideViewPr>
    <p:cSldViewPr snapToGrid="0">
      <p:cViewPr varScale="1">
        <p:scale>
          <a:sx n="78" d="100"/>
          <a:sy n="78" d="100"/>
        </p:scale>
        <p:origin x="86"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19.05.2021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95B43782-BD97-4D39-9D70-D45A4FAEFD75}" type="datetime1">
              <a:rPr lang="en-US" smtClean="0"/>
              <a:t>5/19/2021</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F11F391E-9C27-4E88-81FC-01D40DD3C464}" type="datetime1">
              <a:rPr lang="en-US" smtClean="0"/>
              <a:t>5/19/2021</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33EDA51C-7C62-44B8-9480-117BC664F8A8}" type="datetime1">
              <a:rPr lang="en-US" smtClean="0"/>
              <a:t>5/19/2021</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56E0E030-AA08-40EE-B2E5-7FB7AD44F411}" type="datetime1">
              <a:rPr lang="en-US" smtClean="0"/>
              <a:t>5/19/2021</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C30A0EEB-70F0-4C51-A9FA-337D5F0CAA20}" type="datetime1">
              <a:rPr lang="en-US" smtClean="0"/>
              <a:t>5/19/2021</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EA - cursul 12 -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1AF9806C-D829-4454-81AF-E24DB97BEA72}" type="datetime1">
              <a:rPr lang="en-US" smtClean="0"/>
              <a:t>5/19/2021</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EA - cursul 12 -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B3D3B14E-198D-4F63-AB9D-3D29036CD328}" type="datetime1">
              <a:rPr lang="en-US" smtClean="0"/>
              <a:t>5/19/2021</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EA - cursul 12 -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97D2947E-8B0E-4C58-8F9C-3B77F4818FF8}" type="datetime1">
              <a:rPr lang="en-US" smtClean="0"/>
              <a:t>5/19/2021</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EA - cursul 12 -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FC18FCD9-8913-4EF8-A7F0-8D63BBA0BDB2}" type="datetime1">
              <a:rPr lang="en-US" smtClean="0"/>
              <a:t>5/19/2021</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EA - cursul 12 -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5F58ACA3-064D-4A96-9181-F99F5BC79F98}" type="datetime1">
              <a:rPr lang="en-US" smtClean="0"/>
              <a:t>5/19/2021</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EA - cursul 12 -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1695-CD23-4FB7-8FE5-A0A8E6A99C7C}" type="datetime1">
              <a:rPr lang="en-US" smtClean="0"/>
              <a:t>5/19/2021</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12 -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5.png"/><Relationship Id="rId7" Type="http://schemas.openxmlformats.org/officeDocument/2006/relationships/image" Target="../media/image10.e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7" Type="http://schemas.openxmlformats.org/officeDocument/2006/relationships/image" Target="../media/image53.emf"/><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1</a:t>
            </a:r>
            <a:r>
              <a:rPr lang="en-US"/>
              <a:t>2</a:t>
            </a:r>
            <a:r>
              <a:rPr lang="ro-RO"/>
              <a:t> – online</a:t>
            </a:r>
          </a:p>
          <a:p>
            <a:r>
              <a:rPr lang="en-US"/>
              <a:t>Stabilizatoare de tensiune</a:t>
            </a:r>
            <a:endParaRPr lang="ro-RO"/>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lstStyle/>
          <a:p>
            <a:pPr marL="109728" indent="0">
              <a:buNone/>
            </a:pPr>
            <a:r>
              <a:rPr lang="ro-RO" b="1">
                <a:solidFill>
                  <a:srgbClr val="0070C0"/>
                </a:solidFill>
              </a:rPr>
              <a:t>Schema de principiu a unui stabilizator de tensiune realizat cu AO</a:t>
            </a:r>
            <a:endParaRPr lang="en-US">
              <a:solidFill>
                <a:srgbClr val="0070C0"/>
              </a:solidFill>
            </a:endParaRPr>
          </a:p>
        </p:txBody>
      </p:sp>
      <p:sp>
        <p:nvSpPr>
          <p:cNvPr id="3" name="Date Placeholder 2"/>
          <p:cNvSpPr>
            <a:spLocks noGrp="1"/>
          </p:cNvSpPr>
          <p:nvPr>
            <p:ph type="dt" sz="half" idx="10"/>
          </p:nvPr>
        </p:nvSpPr>
        <p:spPr/>
        <p:txBody>
          <a:bodyPr/>
          <a:lstStyle/>
          <a:p>
            <a:pPr>
              <a:defRPr/>
            </a:pPr>
            <a:fld id="{834DB004-CF57-4ACE-BE57-4BD306E101D0}"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10</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1027826" y="5535658"/>
            <a:ext cx="10325974" cy="830997"/>
          </a:xfrm>
          <a:prstGeom prst="rect">
            <a:avLst/>
          </a:prstGeom>
        </p:spPr>
        <p:txBody>
          <a:bodyPr wrap="square">
            <a:spAutoFit/>
          </a:bodyPr>
          <a:lstStyle/>
          <a:p>
            <a:r>
              <a:rPr lang="ro-RO" sz="2400" b="1"/>
              <a:t>Observaţie:</a:t>
            </a:r>
            <a:r>
              <a:rPr lang="ro-RO" sz="2400"/>
              <a:t>  </a:t>
            </a:r>
            <a:r>
              <a:rPr lang="en-GB" sz="2400"/>
              <a:t>Ansamblul AO – Q1 se comportă ca un </a:t>
            </a:r>
            <a:r>
              <a:rPr lang="en-GB" sz="2400" b="1"/>
              <a:t>AO de putere</a:t>
            </a:r>
            <a:r>
              <a:rPr lang="ro-RO" sz="2400"/>
              <a:t>, tranzistorul având rolul de asmplificator de curent.</a:t>
            </a:r>
            <a:endParaRPr lang="en-US" sz="2400"/>
          </a:p>
        </p:txBody>
      </p:sp>
      <p:sp>
        <p:nvSpPr>
          <p:cNvPr id="1331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5" name="Rectangle 3"/>
          <p:cNvSpPr>
            <a:spLocks noChangeArrowheads="1"/>
          </p:cNvSpPr>
          <p:nvPr/>
        </p:nvSpPr>
        <p:spPr bwMode="auto">
          <a:xfrm>
            <a:off x="1524001" y="243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7309651" y="3529156"/>
            <a:ext cx="1367624" cy="461665"/>
          </a:xfrm>
          <a:prstGeom prst="rect">
            <a:avLst/>
          </a:prstGeom>
          <a:noFill/>
        </p:spPr>
        <p:txBody>
          <a:bodyPr wrap="square" rtlCol="0">
            <a:spAutoFit/>
          </a:bodyPr>
          <a:lstStyle/>
          <a:p>
            <a:r>
              <a:rPr lang="ro-RO" sz="2400"/>
              <a:t>de unde</a:t>
            </a:r>
            <a:endParaRPr lang="en-US" sz="2400"/>
          </a:p>
        </p:txBody>
      </p:sp>
      <p:sp>
        <p:nvSpPr>
          <p:cNvPr id="13317"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0B8C480B-EB4F-496E-8913-8F716FC90210}"/>
              </a:ext>
            </a:extLst>
          </p:cNvPr>
          <p:cNvPicPr>
            <a:picLocks noChangeAspect="1"/>
          </p:cNvPicPr>
          <p:nvPr/>
        </p:nvPicPr>
        <p:blipFill>
          <a:blip r:embed="rId2"/>
          <a:stretch>
            <a:fillRect/>
          </a:stretch>
        </p:blipFill>
        <p:spPr>
          <a:xfrm>
            <a:off x="912584" y="2318766"/>
            <a:ext cx="5602986" cy="3025902"/>
          </a:xfrm>
          <a:prstGeom prst="rect">
            <a:avLst/>
          </a:prstGeom>
        </p:spPr>
      </p:pic>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B7709C85-3A28-4B7B-BCDC-5D6F72F9D657}"/>
                  </a:ext>
                </a:extLst>
              </p:cNvPr>
              <p:cNvSpPr txBox="1"/>
              <p:nvPr/>
            </p:nvSpPr>
            <p:spPr>
              <a:xfrm>
                <a:off x="7239000" y="2576536"/>
                <a:ext cx="4457700" cy="86328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𝑣</m:t>
                          </m:r>
                        </m:e>
                        <m:sub>
                          <m:r>
                            <a:rPr lang="ro-RO" sz="2400" b="0" i="1" smtClean="0">
                              <a:solidFill>
                                <a:srgbClr val="000000"/>
                              </a:solidFill>
                              <a:latin typeface="Cambria Math" panose="02040503050406030204" pitchFamily="18" charset="0"/>
                            </a:rPr>
                            <m:t>𝑁</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𝑣</m:t>
                          </m:r>
                        </m:e>
                        <m:sub>
                          <m:r>
                            <a:rPr lang="ro-RO" sz="2400" b="0" i="1" smtClean="0">
                              <a:solidFill>
                                <a:srgbClr val="000000"/>
                              </a:solidFill>
                              <a:latin typeface="Cambria Math" panose="02040503050406030204" pitchFamily="18" charset="0"/>
                            </a:rPr>
                            <m:t>𝑃</m:t>
                          </m:r>
                        </m:sub>
                      </m:sSub>
                      <m:r>
                        <m:rPr>
                          <m:nor/>
                        </m:rPr>
                        <a:rPr lang="ro-RO" sz="2400" i="0">
                          <a:solidFill>
                            <a:srgbClr val="000000"/>
                          </a:solidFill>
                          <a:latin typeface="Cambria Math" panose="02040503050406030204" pitchFamily="18" charset="0"/>
                        </a:rPr>
                        <m:t>  </m:t>
                      </m:r>
                      <m:r>
                        <a:rPr lang="ro-RO" sz="2400" i="1">
                          <a:solidFill>
                            <a:srgbClr val="000000"/>
                          </a:solidFill>
                          <a:latin typeface="Cambria Math" panose="02040503050406030204" pitchFamily="18" charset="0"/>
                        </a:rPr>
                        <m:t>⇒</m:t>
                      </m:r>
                      <m:r>
                        <m:rPr>
                          <m:nor/>
                        </m:rPr>
                        <a:rPr lang="ro-RO" sz="2400" i="0">
                          <a:solidFill>
                            <a:srgbClr val="000000"/>
                          </a:solidFill>
                          <a:latin typeface="Cambria Math" panose="02040503050406030204" pitchFamily="18" charset="0"/>
                        </a:rPr>
                        <m:t>  </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2</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2</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3</m:t>
                              </m:r>
                            </m:sub>
                          </m:sSub>
                        </m:den>
                      </m:f>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r>
                        <a:rPr lang="ro-RO" sz="2400" b="0" i="1" smtClean="0">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𝑅𝐸𝐹</m:t>
                          </m:r>
                        </m:sub>
                      </m:sSub>
                    </m:oMath>
                  </m:oMathPara>
                </a14:m>
                <a:endParaRPr lang="ro-RO" sz="2400"/>
              </a:p>
            </p:txBody>
          </p:sp>
        </mc:Choice>
        <mc:Fallback xmlns="">
          <p:sp>
            <p:nvSpPr>
              <p:cNvPr id="8" name="Object 7">
                <a:extLst>
                  <a:ext uri="{FF2B5EF4-FFF2-40B4-BE49-F238E27FC236}">
                    <a16:creationId xmlns:a16="http://schemas.microsoft.com/office/drawing/2014/main" id="{B7709C85-3A28-4B7B-BCDC-5D6F72F9D657}"/>
                  </a:ext>
                </a:extLst>
              </p:cNvPr>
              <p:cNvSpPr txBox="1">
                <a:spLocks noRot="1" noChangeAspect="1" noMove="1" noResize="1" noEditPoints="1" noAdjustHandles="1" noChangeArrowheads="1" noChangeShapeType="1" noTextEdit="1"/>
              </p:cNvSpPr>
              <p:nvPr/>
            </p:nvSpPr>
            <p:spPr>
              <a:xfrm>
                <a:off x="7239000" y="2576536"/>
                <a:ext cx="4457700" cy="8632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8C32EDE9-F98B-4A0C-9BEE-26583C46FB7A}"/>
                  </a:ext>
                </a:extLst>
              </p:cNvPr>
              <p:cNvSpPr txBox="1"/>
              <p:nvPr/>
            </p:nvSpPr>
            <p:spPr>
              <a:xfrm>
                <a:off x="7309651" y="4190003"/>
                <a:ext cx="3075296" cy="9648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3</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2</m:t>
                                  </m:r>
                                </m:sub>
                              </m:sSub>
                            </m:den>
                          </m:f>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𝑅𝐸𝐹</m:t>
                          </m:r>
                        </m:sub>
                      </m:sSub>
                    </m:oMath>
                  </m:oMathPara>
                </a14:m>
                <a:endParaRPr lang="ro-RO" sz="2400"/>
              </a:p>
            </p:txBody>
          </p:sp>
        </mc:Choice>
        <mc:Fallback xmlns="">
          <p:sp>
            <p:nvSpPr>
              <p:cNvPr id="10" name="Object 9">
                <a:extLst>
                  <a:ext uri="{FF2B5EF4-FFF2-40B4-BE49-F238E27FC236}">
                    <a16:creationId xmlns:a16="http://schemas.microsoft.com/office/drawing/2014/main" id="{8C32EDE9-F98B-4A0C-9BEE-26583C46FB7A}"/>
                  </a:ext>
                </a:extLst>
              </p:cNvPr>
              <p:cNvSpPr txBox="1">
                <a:spLocks noRot="1" noChangeAspect="1" noMove="1" noResize="1" noEditPoints="1" noAdjustHandles="1" noChangeArrowheads="1" noChangeShapeType="1" noTextEdit="1"/>
              </p:cNvSpPr>
              <p:nvPr/>
            </p:nvSpPr>
            <p:spPr>
              <a:xfrm>
                <a:off x="7309651" y="4190003"/>
                <a:ext cx="3075296" cy="964800"/>
              </a:xfrm>
              <a:prstGeom prst="rect">
                <a:avLst/>
              </a:prstGeom>
              <a:blipFill>
                <a:blip r:embed="rId4"/>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86432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5400"/>
          </a:p>
        </p:txBody>
      </p:sp>
      <p:sp>
        <p:nvSpPr>
          <p:cNvPr id="2" name="Content Placeholder 1"/>
          <p:cNvSpPr>
            <a:spLocks noGrp="1"/>
          </p:cNvSpPr>
          <p:nvPr>
            <p:ph idx="1"/>
          </p:nvPr>
        </p:nvSpPr>
        <p:spPr/>
        <p:txBody>
          <a:bodyPr>
            <a:normAutofit fontScale="77500" lnSpcReduction="20000"/>
          </a:bodyPr>
          <a:lstStyle/>
          <a:p>
            <a:pPr>
              <a:lnSpc>
                <a:spcPct val="120000"/>
              </a:lnSpc>
              <a:buNone/>
            </a:pPr>
            <a:r>
              <a:rPr lang="ro-RO" sz="3400" b="1">
                <a:solidFill>
                  <a:srgbClr val="0070C0"/>
                </a:solidFill>
              </a:rPr>
              <a:t>Suprasarcină şi/sau scurtcircuit</a:t>
            </a:r>
            <a:endParaRPr lang="ro-RO" sz="3400">
              <a:solidFill>
                <a:srgbClr val="0070C0"/>
              </a:solidFill>
            </a:endParaRPr>
          </a:p>
          <a:p>
            <a:pPr>
              <a:lnSpc>
                <a:spcPct val="120000"/>
              </a:lnSpc>
            </a:pPr>
            <a:r>
              <a:rPr lang="ro-RO" sz="3100"/>
              <a:t>În caz de suprasarcină sau scurtcircuit accidental al ieşirii la masă, curentul prin tranzistorul serie </a:t>
            </a:r>
            <a:r>
              <a:rPr lang="ro-RO" sz="3100" i="1"/>
              <a:t>Q</a:t>
            </a:r>
            <a:r>
              <a:rPr lang="ro-RO" sz="3100"/>
              <a:t>1 poate creşte mult şi se depăşeşte puterea maximă admisibilă pe care tranzistorul o poate disipa.</a:t>
            </a:r>
            <a:endParaRPr lang="en-US" sz="3100"/>
          </a:p>
          <a:p>
            <a:pPr>
              <a:lnSpc>
                <a:spcPct val="120000"/>
              </a:lnSpc>
            </a:pPr>
            <a:r>
              <a:rPr lang="ro-RO" sz="3100"/>
              <a:t>Pentru a preveni distrugerea tranzistorului </a:t>
            </a:r>
            <a:r>
              <a:rPr lang="ro-RO" sz="3100" i="1"/>
              <a:t>Q</a:t>
            </a:r>
            <a:r>
              <a:rPr lang="ro-RO" sz="3100"/>
              <a:t>1 se folosesc circuite de protecţie care pot fi:</a:t>
            </a:r>
            <a:endParaRPr lang="en-US" sz="3100"/>
          </a:p>
          <a:p>
            <a:pPr lvl="1">
              <a:lnSpc>
                <a:spcPct val="120000"/>
              </a:lnSpc>
            </a:pPr>
            <a:r>
              <a:rPr lang="ro-RO" sz="2900"/>
              <a:t>circuite de protecţie prin limitarea curentului de suprasarcină numite şi </a:t>
            </a:r>
            <a:r>
              <a:rPr lang="ro-RO" sz="2900" b="1">
                <a:solidFill>
                  <a:srgbClr val="0070C0"/>
                </a:solidFill>
              </a:rPr>
              <a:t>circuite de protecţie cu caracteristică rectangulară</a:t>
            </a:r>
            <a:r>
              <a:rPr lang="ro-RO" sz="2900"/>
              <a:t>;</a:t>
            </a:r>
            <a:endParaRPr lang="en-US" sz="2900"/>
          </a:p>
          <a:p>
            <a:pPr lvl="1">
              <a:lnSpc>
                <a:spcPct val="120000"/>
              </a:lnSpc>
            </a:pPr>
            <a:r>
              <a:rPr lang="ro-RO" sz="2900"/>
              <a:t>circuite de protecţie prin micşorarea curentului de scurtcircuit numite şi </a:t>
            </a:r>
            <a:r>
              <a:rPr lang="ro-RO" sz="2900" b="1">
                <a:solidFill>
                  <a:srgbClr val="0070C0"/>
                </a:solidFill>
              </a:rPr>
              <a:t>circuite de protecţie cu întoarcerea caracteristicii</a:t>
            </a:r>
            <a:r>
              <a:rPr lang="ro-RO" sz="2900"/>
              <a:t>.</a:t>
            </a:r>
            <a:endParaRPr lang="en-US" sz="2900"/>
          </a:p>
        </p:txBody>
      </p:sp>
      <p:sp>
        <p:nvSpPr>
          <p:cNvPr id="3" name="Date Placeholder 2"/>
          <p:cNvSpPr>
            <a:spLocks noGrp="1"/>
          </p:cNvSpPr>
          <p:nvPr>
            <p:ph type="dt" sz="half" idx="10"/>
          </p:nvPr>
        </p:nvSpPr>
        <p:spPr/>
        <p:txBody>
          <a:bodyPr/>
          <a:lstStyle/>
          <a:p>
            <a:pPr>
              <a:defRPr/>
            </a:pPr>
            <a:fld id="{CC330871-0CC9-4C4A-8B55-B0865ECF0C70}"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11</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81A1E6C0-4759-4758-93AD-90FC7FCE7A24}"/>
              </a:ext>
            </a:extLst>
          </p:cNvPr>
          <p:cNvPicPr>
            <a:picLocks noChangeAspect="1"/>
          </p:cNvPicPr>
          <p:nvPr/>
        </p:nvPicPr>
        <p:blipFill>
          <a:blip r:embed="rId2"/>
          <a:stretch>
            <a:fillRect/>
          </a:stretch>
        </p:blipFill>
        <p:spPr>
          <a:xfrm>
            <a:off x="8333771" y="32543"/>
            <a:ext cx="3686175" cy="1990725"/>
          </a:xfrm>
          <a:prstGeom prst="rect">
            <a:avLst/>
          </a:prstGeom>
        </p:spPr>
      </p:pic>
    </p:spTree>
    <p:extLst>
      <p:ext uri="{BB962C8B-B14F-4D97-AF65-F5344CB8AC3E}">
        <p14:creationId xmlns:p14="http://schemas.microsoft.com/office/powerpoint/2010/main" val="401469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lstStyle/>
          <a:p>
            <a:pPr>
              <a:buNone/>
            </a:pPr>
            <a:r>
              <a:rPr lang="ro-RO" b="1">
                <a:solidFill>
                  <a:srgbClr val="0070C0"/>
                </a:solidFill>
              </a:rPr>
              <a:t>Protecţie prin limitare</a:t>
            </a:r>
            <a:endParaRPr lang="en-US">
              <a:solidFill>
                <a:srgbClr val="0070C0"/>
              </a:solidFill>
            </a:endParaRPr>
          </a:p>
        </p:txBody>
      </p:sp>
      <p:sp>
        <p:nvSpPr>
          <p:cNvPr id="3" name="Date Placeholder 2"/>
          <p:cNvSpPr>
            <a:spLocks noGrp="1"/>
          </p:cNvSpPr>
          <p:nvPr>
            <p:ph type="dt" sz="half" idx="10"/>
          </p:nvPr>
        </p:nvSpPr>
        <p:spPr/>
        <p:txBody>
          <a:bodyPr/>
          <a:lstStyle/>
          <a:p>
            <a:pPr>
              <a:defRPr/>
            </a:pPr>
            <a:fld id="{6F87E646-1F31-488B-B303-26E77F3B2A18}"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12</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950630" y="3107307"/>
            <a:ext cx="3657600" cy="461665"/>
          </a:xfrm>
          <a:prstGeom prst="rect">
            <a:avLst/>
          </a:prstGeom>
          <a:noFill/>
        </p:spPr>
        <p:txBody>
          <a:bodyPr wrap="square" rtlCol="0">
            <a:spAutoFit/>
          </a:bodyPr>
          <a:lstStyle/>
          <a:p>
            <a:r>
              <a:rPr lang="ro-RO" sz="2400"/>
              <a:t>Expresia curentului limită:</a:t>
            </a:r>
            <a:endParaRPr lang="en-US" sz="2400"/>
          </a:p>
        </p:txBody>
      </p:sp>
      <p:sp>
        <p:nvSpPr>
          <p:cNvPr id="17" name="TextBox 16"/>
          <p:cNvSpPr txBox="1"/>
          <p:nvPr/>
        </p:nvSpPr>
        <p:spPr>
          <a:xfrm>
            <a:off x="838199" y="5222764"/>
            <a:ext cx="4143375" cy="461665"/>
          </a:xfrm>
          <a:prstGeom prst="rect">
            <a:avLst/>
          </a:prstGeom>
          <a:noFill/>
        </p:spPr>
        <p:txBody>
          <a:bodyPr wrap="square" rtlCol="0">
            <a:spAutoFit/>
          </a:bodyPr>
          <a:lstStyle/>
          <a:p>
            <a:r>
              <a:rPr lang="ro-RO" sz="2400"/>
              <a:t>Puterea disipată de tranzistor:</a:t>
            </a:r>
            <a:endParaRPr lang="en-US" sz="2400"/>
          </a:p>
        </p:txBody>
      </p:sp>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88EA3245-647A-4B7C-BE9C-A606E1BE6BC4}"/>
                  </a:ext>
                </a:extLst>
              </p:cNvPr>
              <p:cNvSpPr txBox="1"/>
              <p:nvPr/>
            </p:nvSpPr>
            <p:spPr>
              <a:xfrm>
                <a:off x="7039689" y="3822695"/>
                <a:ext cx="4380785" cy="9144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b="0" i="1" smtClean="0">
                              <a:solidFill>
                                <a:srgbClr val="000000"/>
                              </a:solidFill>
                              <a:latin typeface="Cambria Math" panose="02040503050406030204" pitchFamily="18" charset="0"/>
                            </a:rPr>
                            <m:t>𝑂</m:t>
                          </m:r>
                          <m:r>
                            <m:rPr>
                              <m:sty m:val="p"/>
                            </m:rPr>
                            <a:rPr lang="ro-RO" sz="2400" b="0" i="0" smtClean="0">
                              <a:solidFill>
                                <a:srgbClr val="000000"/>
                              </a:solidFill>
                              <a:latin typeface="Cambria Math" panose="02040503050406030204" pitchFamily="18" charset="0"/>
                            </a:rPr>
                            <m:t>max</m:t>
                          </m:r>
                        </m:sub>
                      </m:sSub>
                      <m:r>
                        <a:rPr lang="ro-RO" sz="2400" b="0" i="1" smtClean="0">
                          <a:solidFill>
                            <a:srgbClr val="000000"/>
                          </a:solidFill>
                          <a:latin typeface="Cambria Math" panose="02040503050406030204" pitchFamily="18" charset="0"/>
                        </a:rPr>
                        <m:t>=</m:t>
                      </m:r>
                      <m:sSub>
                        <m:sSubPr>
                          <m:ctrlPr>
                            <a:rPr lang="ro-RO" sz="2400" b="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𝐼</m:t>
                          </m:r>
                        </m:e>
                        <m:sub>
                          <m:r>
                            <a:rPr lang="ro-RO" sz="2400" b="0" i="1" smtClean="0">
                              <a:solidFill>
                                <a:srgbClr val="000000"/>
                              </a:solidFill>
                              <a:latin typeface="Cambria Math" panose="02040503050406030204" pitchFamily="18" charset="0"/>
                            </a:rPr>
                            <m:t>𝑠𝑐</m:t>
                          </m:r>
                        </m:sub>
                      </m:sSub>
                      <m:r>
                        <a:rPr lang="ro-RO" sz="2400" b="0" i="1" smtClean="0">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𝐵𝐸</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𝑄</m:t>
                              </m:r>
                              <m:r>
                                <a:rPr lang="ro-RO" sz="2400" i="1">
                                  <a:solidFill>
                                    <a:srgbClr val="000000"/>
                                  </a:solidFill>
                                  <a:latin typeface="Cambria Math" panose="02040503050406030204" pitchFamily="18" charset="0"/>
                                </a:rPr>
                                <m:t>2</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𝑠𝑐</m:t>
                              </m:r>
                            </m:sub>
                          </m:sSub>
                        </m:den>
                      </m:f>
                      <m:r>
                        <a:rPr lang="ro-RO" sz="2400" b="0" i="1" smtClean="0">
                          <a:solidFill>
                            <a:srgbClr val="000000"/>
                          </a:solidFill>
                          <a:latin typeface="Cambria Math" panose="02040503050406030204" pitchFamily="18" charset="0"/>
                          <a:ea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0,65</m:t>
                          </m:r>
                          <m:r>
                            <m:rPr>
                              <m:sty m:val="p"/>
                            </m:rPr>
                            <a:rPr lang="ro-RO" sz="2400">
                              <a:solidFill>
                                <a:srgbClr val="000000"/>
                              </a:solidFill>
                              <a:latin typeface="Cambria Math" panose="02040503050406030204" pitchFamily="18" charset="0"/>
                            </a:rPr>
                            <m:t>V</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𝑠𝑐</m:t>
                              </m:r>
                            </m:sub>
                          </m:sSub>
                        </m:den>
                      </m:f>
                    </m:oMath>
                  </m:oMathPara>
                </a14:m>
                <a:endParaRPr lang="ro-RO" sz="2400"/>
              </a:p>
            </p:txBody>
          </p:sp>
        </mc:Choice>
        <mc:Fallback xmlns="">
          <p:sp>
            <p:nvSpPr>
              <p:cNvPr id="10" name="Object 9">
                <a:extLst>
                  <a:ext uri="{FF2B5EF4-FFF2-40B4-BE49-F238E27FC236}">
                    <a16:creationId xmlns:a16="http://schemas.microsoft.com/office/drawing/2014/main" id="{88EA3245-647A-4B7C-BE9C-A606E1BE6BC4}"/>
                  </a:ext>
                </a:extLst>
              </p:cNvPr>
              <p:cNvSpPr txBox="1">
                <a:spLocks noRot="1" noChangeAspect="1" noMove="1" noResize="1" noEditPoints="1" noAdjustHandles="1" noChangeArrowheads="1" noChangeShapeType="1" noTextEdit="1"/>
              </p:cNvSpPr>
              <p:nvPr/>
            </p:nvSpPr>
            <p:spPr>
              <a:xfrm>
                <a:off x="7039689" y="3822695"/>
                <a:ext cx="4380785" cy="914400"/>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1EBB7D3C-1376-46F1-A23F-A3D59EEDCE1B}"/>
                  </a:ext>
                </a:extLst>
              </p:cNvPr>
              <p:cNvSpPr txBox="1"/>
              <p:nvPr/>
            </p:nvSpPr>
            <p:spPr>
              <a:xfrm>
                <a:off x="5143976" y="5177669"/>
                <a:ext cx="5163026" cy="55872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𝑃</m:t>
                          </m:r>
                        </m:e>
                        <m:sub>
                          <m:r>
                            <a:rPr lang="ro-RO" sz="2400" i="1">
                              <a:solidFill>
                                <a:srgbClr val="000000"/>
                              </a:solidFill>
                              <a:latin typeface="Cambria Math" panose="02040503050406030204" pitchFamily="18" charset="0"/>
                            </a:rPr>
                            <m:t>𝑑</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𝑄</m:t>
                          </m:r>
                          <m:r>
                            <a:rPr lang="ro-RO" sz="2400" i="1">
                              <a:solidFill>
                                <a:srgbClr val="000000"/>
                              </a:solidFill>
                              <a:latin typeface="Cambria Math" panose="02040503050406030204" pitchFamily="18" charset="0"/>
                            </a:rPr>
                            <m:t>1)</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𝐼</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𝐵𝐸</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𝑄</m:t>
                              </m:r>
                              <m:r>
                                <a:rPr lang="ro-RO" sz="2400" i="1">
                                  <a:solidFill>
                                    <a:srgbClr val="000000"/>
                                  </a:solidFill>
                                  <a:latin typeface="Cambria Math" panose="02040503050406030204" pitchFamily="18" charset="0"/>
                                </a:rPr>
                                <m:t>2</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b="0" i="1" smtClean="0">
                              <a:solidFill>
                                <a:srgbClr val="000000"/>
                              </a:solidFill>
                              <a:latin typeface="Cambria Math" panose="02040503050406030204" pitchFamily="18" charset="0"/>
                            </a:rPr>
                            <m:t>𝑠𝑐</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𝐼</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b="0" i="1" smtClean="0">
                              <a:solidFill>
                                <a:srgbClr val="000000"/>
                              </a:solidFill>
                              <a:latin typeface="Cambria Math" panose="02040503050406030204" pitchFamily="18" charset="0"/>
                            </a:rPr>
                            <m:t>𝑠𝑐</m:t>
                          </m:r>
                        </m:sub>
                      </m:sSub>
                    </m:oMath>
                  </m:oMathPara>
                </a14:m>
                <a:endParaRPr lang="ro-RO" sz="2400"/>
              </a:p>
            </p:txBody>
          </p:sp>
        </mc:Choice>
        <mc:Fallback xmlns="">
          <p:sp>
            <p:nvSpPr>
              <p:cNvPr id="11" name="Object 10">
                <a:extLst>
                  <a:ext uri="{FF2B5EF4-FFF2-40B4-BE49-F238E27FC236}">
                    <a16:creationId xmlns:a16="http://schemas.microsoft.com/office/drawing/2014/main" id="{1EBB7D3C-1376-46F1-A23F-A3D59EEDCE1B}"/>
                  </a:ext>
                </a:extLst>
              </p:cNvPr>
              <p:cNvSpPr txBox="1">
                <a:spLocks noRot="1" noChangeAspect="1" noMove="1" noResize="1" noEditPoints="1" noAdjustHandles="1" noChangeArrowheads="1" noChangeShapeType="1" noTextEdit="1"/>
              </p:cNvSpPr>
              <p:nvPr/>
            </p:nvSpPr>
            <p:spPr>
              <a:xfrm>
                <a:off x="5143976" y="5177669"/>
                <a:ext cx="5163026" cy="558720"/>
              </a:xfrm>
              <a:prstGeom prst="rect">
                <a:avLst/>
              </a:prstGeom>
              <a:blipFill>
                <a:blip r:embed="rId3"/>
                <a:stretch>
                  <a:fillRect/>
                </a:stretch>
              </a:blipFill>
            </p:spPr>
            <p:txBody>
              <a:bodyPr/>
              <a:lstStyle/>
              <a:p>
                <a:r>
                  <a:rPr lang="ro-RO">
                    <a:noFill/>
                  </a:rPr>
                  <a:t> </a:t>
                </a:r>
              </a:p>
            </p:txBody>
          </p:sp>
        </mc:Fallback>
      </mc:AlternateContent>
      <p:pic>
        <p:nvPicPr>
          <p:cNvPr id="8" name="Picture 7">
            <a:extLst>
              <a:ext uri="{FF2B5EF4-FFF2-40B4-BE49-F238E27FC236}">
                <a16:creationId xmlns:a16="http://schemas.microsoft.com/office/drawing/2014/main" id="{58DFBD8D-E642-4BCB-9BC9-29B06B104428}"/>
              </a:ext>
            </a:extLst>
          </p:cNvPr>
          <p:cNvPicPr>
            <a:picLocks noChangeAspect="1"/>
          </p:cNvPicPr>
          <p:nvPr/>
        </p:nvPicPr>
        <p:blipFill>
          <a:blip r:embed="rId4"/>
          <a:stretch>
            <a:fillRect/>
          </a:stretch>
        </p:blipFill>
        <p:spPr>
          <a:xfrm>
            <a:off x="675639" y="2751010"/>
            <a:ext cx="5602986" cy="2128266"/>
          </a:xfrm>
          <a:prstGeom prst="rect">
            <a:avLst/>
          </a:prstGeom>
        </p:spPr>
      </p:pic>
      <p:pic>
        <p:nvPicPr>
          <p:cNvPr id="18" name="Picture 17">
            <a:extLst>
              <a:ext uri="{FF2B5EF4-FFF2-40B4-BE49-F238E27FC236}">
                <a16:creationId xmlns:a16="http://schemas.microsoft.com/office/drawing/2014/main" id="{A2916291-0D3A-43BF-9D02-7D9D3AA4E056}"/>
              </a:ext>
            </a:extLst>
          </p:cNvPr>
          <p:cNvPicPr>
            <a:picLocks noChangeAspect="1"/>
          </p:cNvPicPr>
          <p:nvPr/>
        </p:nvPicPr>
        <p:blipFill>
          <a:blip r:embed="rId5"/>
          <a:stretch>
            <a:fillRect/>
          </a:stretch>
        </p:blipFill>
        <p:spPr>
          <a:xfrm>
            <a:off x="8006063" y="221227"/>
            <a:ext cx="3257550" cy="2533650"/>
          </a:xfrm>
          <a:prstGeom prst="rect">
            <a:avLst/>
          </a:prstGeom>
        </p:spPr>
      </p:pic>
    </p:spTree>
    <p:extLst>
      <p:ext uri="{BB962C8B-B14F-4D97-AF65-F5344CB8AC3E}">
        <p14:creationId xmlns:p14="http://schemas.microsoft.com/office/powerpoint/2010/main" val="56285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lstStyle/>
          <a:p>
            <a:pPr>
              <a:buNone/>
            </a:pPr>
            <a:r>
              <a:rPr lang="ro-RO" b="1">
                <a:solidFill>
                  <a:srgbClr val="0070C0"/>
                </a:solidFill>
              </a:rPr>
              <a:t>Protecție prin întoarcerea caracteristicii</a:t>
            </a:r>
            <a:endParaRPr lang="ro-RO">
              <a:solidFill>
                <a:srgbClr val="0070C0"/>
              </a:solidFill>
            </a:endParaRPr>
          </a:p>
          <a:p>
            <a:endParaRPr lang="en-US"/>
          </a:p>
        </p:txBody>
      </p:sp>
      <p:sp>
        <p:nvSpPr>
          <p:cNvPr id="3" name="Date Placeholder 2"/>
          <p:cNvSpPr>
            <a:spLocks noGrp="1"/>
          </p:cNvSpPr>
          <p:nvPr>
            <p:ph type="dt" sz="half" idx="10"/>
          </p:nvPr>
        </p:nvSpPr>
        <p:spPr/>
        <p:txBody>
          <a:bodyPr/>
          <a:lstStyle/>
          <a:p>
            <a:pPr>
              <a:defRPr/>
            </a:pPr>
            <a:fld id="{E179379C-DA1A-45FC-96CE-00E989A56F98}"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13</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838200" y="4777754"/>
            <a:ext cx="4009239" cy="461665"/>
          </a:xfrm>
          <a:prstGeom prst="rect">
            <a:avLst/>
          </a:prstGeom>
        </p:spPr>
        <p:txBody>
          <a:bodyPr wrap="none">
            <a:spAutoFit/>
          </a:bodyPr>
          <a:lstStyle/>
          <a:p>
            <a:r>
              <a:rPr lang="en-US" sz="2400"/>
              <a:t>Dacă se consideră </a:t>
            </a:r>
            <a:r>
              <a:rPr lang="ro-RO" sz="2400" i="1"/>
              <a:t>V</a:t>
            </a:r>
            <a:r>
              <a:rPr lang="en-US" sz="2400" i="1" baseline="-25000"/>
              <a:t>BE,Q</a:t>
            </a:r>
            <a:r>
              <a:rPr lang="en-US" sz="2400" baseline="-25000"/>
              <a:t>2</a:t>
            </a:r>
            <a:r>
              <a:rPr lang="en-US" sz="2400"/>
              <a:t>=0,65V</a:t>
            </a:r>
          </a:p>
        </p:txBody>
      </p:sp>
      <p:sp>
        <p:nvSpPr>
          <p:cNvPr id="14" name="Rectangle 13"/>
          <p:cNvSpPr/>
          <p:nvPr/>
        </p:nvSpPr>
        <p:spPr>
          <a:xfrm>
            <a:off x="7127965" y="4773476"/>
            <a:ext cx="4167038" cy="461665"/>
          </a:xfrm>
          <a:prstGeom prst="rect">
            <a:avLst/>
          </a:prstGeom>
        </p:spPr>
        <p:txBody>
          <a:bodyPr wrap="none">
            <a:spAutoFit/>
          </a:bodyPr>
          <a:lstStyle/>
          <a:p>
            <a:r>
              <a:rPr lang="ro-RO" sz="2400"/>
              <a:t>La scurtcircuit </a:t>
            </a:r>
            <a:r>
              <a:rPr lang="ro-RO" sz="2400" i="1"/>
              <a:t>V</a:t>
            </a:r>
            <a:r>
              <a:rPr lang="ro-RO" sz="2400" i="1" baseline="-25000"/>
              <a:t>O</a:t>
            </a:r>
            <a:r>
              <a:rPr lang="ro-RO" sz="2400"/>
              <a:t>=0 şi se obţine:</a:t>
            </a:r>
            <a:endParaRPr lang="en-US" sz="2400"/>
          </a:p>
        </p:txBody>
      </p:sp>
      <p:sp>
        <p:nvSpPr>
          <p:cNvPr id="1024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a:extLst>
                  <a:ext uri="{FF2B5EF4-FFF2-40B4-BE49-F238E27FC236}">
                    <a16:creationId xmlns:a16="http://schemas.microsoft.com/office/drawing/2014/main" id="{C4A9D951-0F37-4242-B36C-A380784897D7}"/>
                  </a:ext>
                </a:extLst>
              </p:cNvPr>
              <p:cNvSpPr txBox="1"/>
              <p:nvPr/>
            </p:nvSpPr>
            <p:spPr>
              <a:xfrm>
                <a:off x="7201200" y="2655000"/>
                <a:ext cx="3830631" cy="77695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𝐵𝐸</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𝐵</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𝐸</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𝐵</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𝐵</m:t>
                              </m:r>
                            </m:sub>
                          </m:sSub>
                        </m:den>
                      </m:f>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oMath>
                  </m:oMathPara>
                </a14:m>
                <a:endParaRPr lang="ro-RO" sz="2000"/>
              </a:p>
            </p:txBody>
          </p:sp>
        </mc:Choice>
        <mc:Fallback xmlns="">
          <p:sp>
            <p:nvSpPr>
              <p:cNvPr id="12" name="Object 11">
                <a:extLst>
                  <a:ext uri="{FF2B5EF4-FFF2-40B4-BE49-F238E27FC236}">
                    <a16:creationId xmlns:a16="http://schemas.microsoft.com/office/drawing/2014/main" id="{C4A9D951-0F37-4242-B36C-A380784897D7}"/>
                  </a:ext>
                </a:extLst>
              </p:cNvPr>
              <p:cNvSpPr txBox="1">
                <a:spLocks noRot="1" noChangeAspect="1" noMove="1" noResize="1" noEditPoints="1" noAdjustHandles="1" noChangeArrowheads="1" noChangeShapeType="1" noTextEdit="1"/>
              </p:cNvSpPr>
              <p:nvPr/>
            </p:nvSpPr>
            <p:spPr>
              <a:xfrm>
                <a:off x="7201200" y="2655000"/>
                <a:ext cx="3830631" cy="77695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2" name="Object 21">
                <a:extLst>
                  <a:ext uri="{FF2B5EF4-FFF2-40B4-BE49-F238E27FC236}">
                    <a16:creationId xmlns:a16="http://schemas.microsoft.com/office/drawing/2014/main" id="{9C5415D5-FACD-4F12-BA31-EA9A8C95A498}"/>
                  </a:ext>
                </a:extLst>
              </p:cNvPr>
              <p:cNvSpPr txBox="1"/>
              <p:nvPr/>
            </p:nvSpPr>
            <p:spPr>
              <a:xfrm>
                <a:off x="7201199" y="3481246"/>
                <a:ext cx="1959499" cy="41148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b="0" i="1" smtClean="0">
                              <a:solidFill>
                                <a:srgbClr val="000000"/>
                              </a:solidFill>
                              <a:latin typeface="Cambria Math" panose="02040503050406030204" pitchFamily="18" charset="0"/>
                            </a:rPr>
                            <m:t>𝑂</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b="0" i="1" smtClean="0">
                              <a:solidFill>
                                <a:srgbClr val="000000"/>
                              </a:solidFill>
                              <a:latin typeface="Cambria Math" panose="02040503050406030204" pitchFamily="18" charset="0"/>
                            </a:rPr>
                            <m:t>𝑠𝑐</m:t>
                          </m:r>
                        </m:sub>
                      </m:sSub>
                    </m:oMath>
                  </m:oMathPara>
                </a14:m>
                <a:endParaRPr lang="ro-RO" sz="2000"/>
              </a:p>
            </p:txBody>
          </p:sp>
        </mc:Choice>
        <mc:Fallback xmlns="">
          <p:sp>
            <p:nvSpPr>
              <p:cNvPr id="22" name="Object 21">
                <a:extLst>
                  <a:ext uri="{FF2B5EF4-FFF2-40B4-BE49-F238E27FC236}">
                    <a16:creationId xmlns:a16="http://schemas.microsoft.com/office/drawing/2014/main" id="{9C5415D5-FACD-4F12-BA31-EA9A8C95A498}"/>
                  </a:ext>
                </a:extLst>
              </p:cNvPr>
              <p:cNvSpPr txBox="1">
                <a:spLocks noRot="1" noChangeAspect="1" noMove="1" noResize="1" noEditPoints="1" noAdjustHandles="1" noChangeArrowheads="1" noChangeShapeType="1" noTextEdit="1"/>
              </p:cNvSpPr>
              <p:nvPr/>
            </p:nvSpPr>
            <p:spPr>
              <a:xfrm>
                <a:off x="7201199" y="3481246"/>
                <a:ext cx="1959499" cy="4114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23" name="Object 22">
                <a:extLst>
                  <a:ext uri="{FF2B5EF4-FFF2-40B4-BE49-F238E27FC236}">
                    <a16:creationId xmlns:a16="http://schemas.microsoft.com/office/drawing/2014/main" id="{7460FF86-FEA8-40CC-8792-E12206CE9B0C}"/>
                  </a:ext>
                </a:extLst>
              </p:cNvPr>
              <p:cNvSpPr txBox="1"/>
              <p:nvPr/>
            </p:nvSpPr>
            <p:spPr>
              <a:xfrm>
                <a:off x="7201199" y="3947895"/>
                <a:ext cx="3350149" cy="776287"/>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b="0" i="1" smtClean="0">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𝐴</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𝐵</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b="0" i="1" smtClean="0">
                                  <a:solidFill>
                                    <a:srgbClr val="000000"/>
                                  </a:solidFill>
                                  <a:latin typeface="Cambria Math" panose="02040503050406030204" pitchFamily="18" charset="0"/>
                                </a:rPr>
                                <m:t>𝑠𝑐</m:t>
                              </m:r>
                            </m:sub>
                          </m:sSub>
                        </m:den>
                      </m:f>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𝐵</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𝐵</m:t>
                              </m:r>
                            </m:sub>
                          </m:s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b="0" i="1" smtClean="0">
                                  <a:solidFill>
                                    <a:srgbClr val="000000"/>
                                  </a:solidFill>
                                  <a:latin typeface="Cambria Math" panose="02040503050406030204" pitchFamily="18" charset="0"/>
                                </a:rPr>
                                <m:t>𝑠𝑐</m:t>
                              </m:r>
                            </m:sub>
                          </m:sSub>
                        </m:den>
                      </m:f>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𝐵𝐸</m:t>
                          </m:r>
                        </m:sub>
                      </m:sSub>
                    </m:oMath>
                  </m:oMathPara>
                </a14:m>
                <a:endParaRPr lang="ro-RO" sz="2000"/>
              </a:p>
            </p:txBody>
          </p:sp>
        </mc:Choice>
        <mc:Fallback xmlns="">
          <p:sp>
            <p:nvSpPr>
              <p:cNvPr id="23" name="Object 22">
                <a:extLst>
                  <a:ext uri="{FF2B5EF4-FFF2-40B4-BE49-F238E27FC236}">
                    <a16:creationId xmlns:a16="http://schemas.microsoft.com/office/drawing/2014/main" id="{7460FF86-FEA8-40CC-8792-E12206CE9B0C}"/>
                  </a:ext>
                </a:extLst>
              </p:cNvPr>
              <p:cNvSpPr txBox="1">
                <a:spLocks noRot="1" noChangeAspect="1" noMove="1" noResize="1" noEditPoints="1" noAdjustHandles="1" noChangeArrowheads="1" noChangeShapeType="1" noTextEdit="1"/>
              </p:cNvSpPr>
              <p:nvPr/>
            </p:nvSpPr>
            <p:spPr>
              <a:xfrm>
                <a:off x="7201199" y="3947895"/>
                <a:ext cx="3350149" cy="776287"/>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5" name="Object 14">
                <a:extLst>
                  <a:ext uri="{FF2B5EF4-FFF2-40B4-BE49-F238E27FC236}">
                    <a16:creationId xmlns:a16="http://schemas.microsoft.com/office/drawing/2014/main" id="{AE43C08F-9A91-4BE9-85D2-BC8ECA50735B}"/>
                  </a:ext>
                </a:extLst>
              </p:cNvPr>
              <p:cNvSpPr txBox="1"/>
              <p:nvPr/>
            </p:nvSpPr>
            <p:spPr>
              <a:xfrm>
                <a:off x="920985" y="5357250"/>
                <a:ext cx="5070240" cy="877433"/>
              </a:xfrm>
              <a:prstGeom prst="rect">
                <a:avLst/>
              </a:prstGeom>
              <a:solidFill>
                <a:srgbClr val="92D050"/>
              </a:solid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m:rPr>
                              <m:sty m:val="p"/>
                            </m:rPr>
                            <a:rPr lang="ro-RO" sz="2400" b="0" i="0" smtClean="0">
                              <a:solidFill>
                                <a:srgbClr val="000000"/>
                              </a:solidFill>
                              <a:latin typeface="Cambria Math" panose="02040503050406030204" pitchFamily="18" charset="0"/>
                            </a:rPr>
                            <m:t>O</m:t>
                          </m:r>
                          <m:r>
                            <m:rPr>
                              <m:sty m:val="p"/>
                            </m:rPr>
                            <a:rPr lang="ro-RO" sz="2400" i="0">
                              <a:solidFill>
                                <a:srgbClr val="000000"/>
                              </a:solidFill>
                              <a:latin typeface="Cambria Math" panose="02040503050406030204" pitchFamily="18" charset="0"/>
                            </a:rPr>
                            <m:t>max</m:t>
                          </m:r>
                        </m:sub>
                      </m:sSub>
                      <m:r>
                        <a:rPr lang="ro-RO" sz="2400" b="0" i="0"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𝐴</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𝐵</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𝑠𝑐</m:t>
                              </m:r>
                            </m:sub>
                          </m:sSub>
                        </m:den>
                      </m:f>
                      <m:sSub>
                        <m:sSubPr>
                          <m:ctrlPr>
                            <a:rPr lang="ro-RO" sz="2400" i="1">
                              <a:solidFill>
                                <a:srgbClr val="000000"/>
                              </a:solidFill>
                              <a:latin typeface="Cambria Math" panose="02040503050406030204" pitchFamily="18" charset="0"/>
                            </a:rPr>
                          </m:ctrlPr>
                        </m:sSubPr>
                        <m:e>
                          <m:r>
                            <m:rPr>
                              <m:sty m:val="p"/>
                            </m:rPr>
                            <a:rPr lang="ro-RO" sz="2400">
                              <a:solidFill>
                                <a:srgbClr val="000000"/>
                              </a:solidFill>
                              <a:latin typeface="Cambria Math" panose="02040503050406030204" pitchFamily="18" charset="0"/>
                            </a:rPr>
                            <m:t>V</m:t>
                          </m:r>
                        </m:e>
                        <m:sub>
                          <m:r>
                            <a:rPr lang="ro-RO" sz="2400" i="1">
                              <a:solidFill>
                                <a:srgbClr val="000000"/>
                              </a:solidFill>
                              <a:latin typeface="Cambria Math" panose="02040503050406030204" pitchFamily="18" charset="0"/>
                            </a:rPr>
                            <m:t>𝑂</m:t>
                          </m:r>
                        </m:sub>
                      </m:sSub>
                      <m:r>
                        <a:rPr lang="ro-RO" sz="2400" b="0" i="1" smtClean="0">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𝐵</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𝐵</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𝑠𝑐</m:t>
                              </m:r>
                            </m:sub>
                          </m:sSub>
                        </m:den>
                      </m:f>
                      <m:r>
                        <a:rPr lang="ro-RO" sz="2400" i="1" smtClean="0">
                          <a:solidFill>
                            <a:srgbClr val="000000"/>
                          </a:solidFill>
                          <a:latin typeface="Cambria Math" panose="02040503050406030204" pitchFamily="18" charset="0"/>
                          <a:ea typeface="Cambria Math" panose="02040503050406030204" pitchFamily="18" charset="0"/>
                        </a:rPr>
                        <m:t>×</m:t>
                      </m:r>
                      <m:r>
                        <a:rPr lang="ro-RO" sz="2400" b="0" i="1" smtClean="0">
                          <a:solidFill>
                            <a:srgbClr val="000000"/>
                          </a:solidFill>
                          <a:latin typeface="Cambria Math" panose="02040503050406030204" pitchFamily="18" charset="0"/>
                          <a:ea typeface="Cambria Math" panose="02040503050406030204" pitchFamily="18" charset="0"/>
                        </a:rPr>
                        <m:t>0,65</m:t>
                      </m:r>
                      <m:r>
                        <a:rPr lang="ro-RO" sz="2400" b="0" i="1" smtClean="0">
                          <a:solidFill>
                            <a:srgbClr val="000000"/>
                          </a:solidFill>
                          <a:latin typeface="Cambria Math" panose="02040503050406030204" pitchFamily="18" charset="0"/>
                          <a:ea typeface="Cambria Math" panose="02040503050406030204" pitchFamily="18" charset="0"/>
                        </a:rPr>
                        <m:t>𝑉</m:t>
                      </m:r>
                    </m:oMath>
                  </m:oMathPara>
                </a14:m>
                <a:endParaRPr lang="ro-RO" sz="2400"/>
              </a:p>
            </p:txBody>
          </p:sp>
        </mc:Choice>
        <mc:Fallback xmlns="">
          <p:sp>
            <p:nvSpPr>
              <p:cNvPr id="15" name="Object 14">
                <a:extLst>
                  <a:ext uri="{FF2B5EF4-FFF2-40B4-BE49-F238E27FC236}">
                    <a16:creationId xmlns:a16="http://schemas.microsoft.com/office/drawing/2014/main" id="{AE43C08F-9A91-4BE9-85D2-BC8ECA50735B}"/>
                  </a:ext>
                </a:extLst>
              </p:cNvPr>
              <p:cNvSpPr txBox="1">
                <a:spLocks noRot="1" noChangeAspect="1" noMove="1" noResize="1" noEditPoints="1" noAdjustHandles="1" noChangeArrowheads="1" noChangeShapeType="1" noTextEdit="1"/>
              </p:cNvSpPr>
              <p:nvPr/>
            </p:nvSpPr>
            <p:spPr>
              <a:xfrm>
                <a:off x="920985" y="5357250"/>
                <a:ext cx="5070240" cy="877433"/>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Object 15">
                <a:extLst>
                  <a:ext uri="{FF2B5EF4-FFF2-40B4-BE49-F238E27FC236}">
                    <a16:creationId xmlns:a16="http://schemas.microsoft.com/office/drawing/2014/main" id="{2481A450-793B-48EB-A12E-912067E4FE19}"/>
                  </a:ext>
                </a:extLst>
              </p:cNvPr>
              <p:cNvSpPr txBox="1"/>
              <p:nvPr/>
            </p:nvSpPr>
            <p:spPr>
              <a:xfrm>
                <a:off x="7201199" y="5366997"/>
                <a:ext cx="3209625" cy="877434"/>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𝑆𝐶</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𝐵</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𝐵</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𝑃</m:t>
                              </m:r>
                            </m:sub>
                          </m:sSub>
                        </m:den>
                      </m:f>
                      <m:r>
                        <a:rPr lang="ro-RO" sz="2400" i="1">
                          <a:solidFill>
                            <a:srgbClr val="000000"/>
                          </a:solidFill>
                          <a:latin typeface="Cambria Math" panose="02040503050406030204" pitchFamily="18" charset="0"/>
                        </a:rPr>
                        <m:t>×0,65</m:t>
                      </m:r>
                      <m:r>
                        <m:rPr>
                          <m:sty m:val="p"/>
                        </m:rPr>
                        <a:rPr lang="ro-RO" sz="2400" i="0">
                          <a:solidFill>
                            <a:srgbClr val="000000"/>
                          </a:solidFill>
                          <a:latin typeface="Cambria Math" panose="02040503050406030204" pitchFamily="18" charset="0"/>
                        </a:rPr>
                        <m:t>V</m:t>
                      </m:r>
                    </m:oMath>
                  </m:oMathPara>
                </a14:m>
                <a:endParaRPr lang="ro-RO" sz="2400"/>
              </a:p>
            </p:txBody>
          </p:sp>
        </mc:Choice>
        <mc:Fallback xmlns="">
          <p:sp>
            <p:nvSpPr>
              <p:cNvPr id="16" name="Object 15">
                <a:extLst>
                  <a:ext uri="{FF2B5EF4-FFF2-40B4-BE49-F238E27FC236}">
                    <a16:creationId xmlns:a16="http://schemas.microsoft.com/office/drawing/2014/main" id="{2481A450-793B-48EB-A12E-912067E4FE19}"/>
                  </a:ext>
                </a:extLst>
              </p:cNvPr>
              <p:cNvSpPr txBox="1">
                <a:spLocks noRot="1" noChangeAspect="1" noMove="1" noResize="1" noEditPoints="1" noAdjustHandles="1" noChangeArrowheads="1" noChangeShapeType="1" noTextEdit="1"/>
              </p:cNvSpPr>
              <p:nvPr/>
            </p:nvSpPr>
            <p:spPr>
              <a:xfrm>
                <a:off x="7201199" y="5366997"/>
                <a:ext cx="3209625" cy="877434"/>
              </a:xfrm>
              <a:prstGeom prst="rect">
                <a:avLst/>
              </a:prstGeom>
              <a:blipFill>
                <a:blip r:embed="rId6"/>
                <a:stretch>
                  <a:fillRect/>
                </a:stretch>
              </a:blipFill>
            </p:spPr>
            <p:txBody>
              <a:bodyPr/>
              <a:lstStyle/>
              <a:p>
                <a:r>
                  <a:rPr lang="ro-RO">
                    <a:noFill/>
                  </a:rPr>
                  <a:t> </a:t>
                </a:r>
              </a:p>
            </p:txBody>
          </p:sp>
        </mc:Fallback>
      </mc:AlternateContent>
      <p:pic>
        <p:nvPicPr>
          <p:cNvPr id="7" name="Picture 6">
            <a:extLst>
              <a:ext uri="{FF2B5EF4-FFF2-40B4-BE49-F238E27FC236}">
                <a16:creationId xmlns:a16="http://schemas.microsoft.com/office/drawing/2014/main" id="{2DA77F75-ADB9-444D-AF02-3A3F42C2BEC3}"/>
              </a:ext>
            </a:extLst>
          </p:cNvPr>
          <p:cNvPicPr>
            <a:picLocks noChangeAspect="1"/>
          </p:cNvPicPr>
          <p:nvPr/>
        </p:nvPicPr>
        <p:blipFill>
          <a:blip r:embed="rId7"/>
          <a:stretch>
            <a:fillRect/>
          </a:stretch>
        </p:blipFill>
        <p:spPr>
          <a:xfrm>
            <a:off x="719136" y="2344600"/>
            <a:ext cx="5602986" cy="2461260"/>
          </a:xfrm>
          <a:prstGeom prst="rect">
            <a:avLst/>
          </a:prstGeom>
        </p:spPr>
      </p:pic>
      <p:pic>
        <p:nvPicPr>
          <p:cNvPr id="21" name="Picture 20">
            <a:extLst>
              <a:ext uri="{FF2B5EF4-FFF2-40B4-BE49-F238E27FC236}">
                <a16:creationId xmlns:a16="http://schemas.microsoft.com/office/drawing/2014/main" id="{EAE6AA73-15E3-4F6E-884B-BEB546475C24}"/>
              </a:ext>
            </a:extLst>
          </p:cNvPr>
          <p:cNvPicPr>
            <a:picLocks noChangeAspect="1"/>
          </p:cNvPicPr>
          <p:nvPr/>
        </p:nvPicPr>
        <p:blipFill>
          <a:blip r:embed="rId8"/>
          <a:stretch>
            <a:fillRect/>
          </a:stretch>
        </p:blipFill>
        <p:spPr>
          <a:xfrm>
            <a:off x="8353425" y="63630"/>
            <a:ext cx="3257550" cy="25336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4DB0F0-2060-48B8-B2B7-8C49E729FD55}"/>
                  </a:ext>
                </a:extLst>
              </p:cNvPr>
              <p:cNvSpPr txBox="1"/>
              <p:nvPr/>
            </p:nvSpPr>
            <p:spPr>
              <a:xfrm>
                <a:off x="10627799" y="4095996"/>
                <a:ext cx="1452001" cy="3294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𝐵𝐸</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𝐵𝐸</m:t>
                          </m:r>
                          <m:r>
                            <a:rPr lang="ro-RO" sz="2000" b="0" i="1" smtClean="0">
                              <a:latin typeface="Cambria Math" panose="02040503050406030204" pitchFamily="18" charset="0"/>
                            </a:rPr>
                            <m:t>,</m:t>
                          </m:r>
                          <m:r>
                            <a:rPr lang="ro-RO" sz="2000" b="0" i="1" smtClean="0">
                              <a:latin typeface="Cambria Math" panose="02040503050406030204" pitchFamily="18" charset="0"/>
                            </a:rPr>
                            <m:t>𝑄</m:t>
                          </m:r>
                          <m:r>
                            <a:rPr lang="ro-RO" sz="2000" b="0" i="1" smtClean="0">
                              <a:latin typeface="Cambria Math" panose="02040503050406030204" pitchFamily="18" charset="0"/>
                            </a:rPr>
                            <m:t>2</m:t>
                          </m:r>
                        </m:sub>
                      </m:sSub>
                    </m:oMath>
                  </m:oMathPara>
                </a14:m>
                <a:endParaRPr lang="ro-RO"/>
              </a:p>
            </p:txBody>
          </p:sp>
        </mc:Choice>
        <mc:Fallback xmlns="">
          <p:sp>
            <p:nvSpPr>
              <p:cNvPr id="8" name="TextBox 7">
                <a:extLst>
                  <a:ext uri="{FF2B5EF4-FFF2-40B4-BE49-F238E27FC236}">
                    <a16:creationId xmlns:a16="http://schemas.microsoft.com/office/drawing/2014/main" id="{FB4DB0F0-2060-48B8-B2B7-8C49E729FD55}"/>
                  </a:ext>
                </a:extLst>
              </p:cNvPr>
              <p:cNvSpPr txBox="1">
                <a:spLocks noRot="1" noChangeAspect="1" noMove="1" noResize="1" noEditPoints="1" noAdjustHandles="1" noChangeArrowheads="1" noChangeShapeType="1" noTextEdit="1"/>
              </p:cNvSpPr>
              <p:nvPr/>
            </p:nvSpPr>
            <p:spPr>
              <a:xfrm>
                <a:off x="10627799" y="4095996"/>
                <a:ext cx="1452001" cy="329449"/>
              </a:xfrm>
              <a:prstGeom prst="rect">
                <a:avLst/>
              </a:prstGeom>
              <a:blipFill>
                <a:blip r:embed="rId9"/>
                <a:stretch>
                  <a:fillRect l="-3347" r="-2929" b="-25926"/>
                </a:stretch>
              </a:blipFill>
            </p:spPr>
            <p:txBody>
              <a:bodyPr/>
              <a:lstStyle/>
              <a:p>
                <a:r>
                  <a:rPr lang="ro-RO">
                    <a:noFill/>
                  </a:rPr>
                  <a:t> </a:t>
                </a:r>
              </a:p>
            </p:txBody>
          </p:sp>
        </mc:Fallback>
      </mc:AlternateContent>
    </p:spTree>
    <p:extLst>
      <p:ext uri="{BB962C8B-B14F-4D97-AF65-F5344CB8AC3E}">
        <p14:creationId xmlns:p14="http://schemas.microsoft.com/office/powerpoint/2010/main" val="397696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5400"/>
          </a:p>
        </p:txBody>
      </p:sp>
      <p:sp>
        <p:nvSpPr>
          <p:cNvPr id="2" name="Content Placeholder 1"/>
          <p:cNvSpPr>
            <a:spLocks noGrp="1"/>
          </p:cNvSpPr>
          <p:nvPr>
            <p:ph idx="1"/>
          </p:nvPr>
        </p:nvSpPr>
        <p:spPr/>
        <p:txBody>
          <a:bodyPr/>
          <a:lstStyle/>
          <a:p>
            <a:pPr>
              <a:buNone/>
            </a:pPr>
            <a:r>
              <a:rPr lang="ro-RO" b="1">
                <a:solidFill>
                  <a:srgbClr val="0070C0"/>
                </a:solidFill>
              </a:rPr>
              <a:t>Stabilizatoare integrate</a:t>
            </a:r>
            <a:endParaRPr lang="ro-RO">
              <a:solidFill>
                <a:srgbClr val="0070C0"/>
              </a:solidFill>
            </a:endParaRPr>
          </a:p>
          <a:p>
            <a:r>
              <a:rPr lang="ro-RO"/>
              <a:t>Pot fi:</a:t>
            </a:r>
            <a:endParaRPr lang="en-US"/>
          </a:p>
          <a:p>
            <a:pPr lvl="1"/>
            <a:r>
              <a:rPr lang="ro-RO"/>
              <a:t>cu mai mult de 3 pini (ex: uA723)</a:t>
            </a:r>
            <a:endParaRPr lang="en-US"/>
          </a:p>
          <a:p>
            <a:pPr lvl="1"/>
            <a:r>
              <a:rPr lang="ro-RO"/>
              <a:t>cu 3 pini (ex: LM7805, LM317)</a:t>
            </a:r>
            <a:endParaRPr lang="en-US"/>
          </a:p>
        </p:txBody>
      </p:sp>
      <p:sp>
        <p:nvSpPr>
          <p:cNvPr id="3" name="Date Placeholder 2"/>
          <p:cNvSpPr>
            <a:spLocks noGrp="1"/>
          </p:cNvSpPr>
          <p:nvPr>
            <p:ph type="dt" sz="half" idx="10"/>
          </p:nvPr>
        </p:nvSpPr>
        <p:spPr/>
        <p:txBody>
          <a:bodyPr/>
          <a:lstStyle/>
          <a:p>
            <a:pPr>
              <a:defRPr/>
            </a:pPr>
            <a:fld id="{48D1232A-BF17-493F-8B87-156B18514610}"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14</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 name="Picture 25"/>
          <p:cNvPicPr>
            <a:picLocks noChangeAspect="1" noChangeArrowheads="1"/>
          </p:cNvPicPr>
          <p:nvPr/>
        </p:nvPicPr>
        <p:blipFill>
          <a:blip r:embed="rId2"/>
          <a:srcRect/>
          <a:stretch>
            <a:fillRect/>
          </a:stretch>
        </p:blipFill>
        <p:spPr bwMode="auto">
          <a:xfrm>
            <a:off x="1905000" y="3733800"/>
            <a:ext cx="2057400" cy="2176862"/>
          </a:xfrm>
          <a:prstGeom prst="rect">
            <a:avLst/>
          </a:prstGeom>
          <a:noFill/>
        </p:spPr>
      </p:pic>
      <p:pic>
        <p:nvPicPr>
          <p:cNvPr id="9218" name="Picture 26"/>
          <p:cNvPicPr>
            <a:picLocks noChangeAspect="1" noChangeArrowheads="1"/>
          </p:cNvPicPr>
          <p:nvPr/>
        </p:nvPicPr>
        <p:blipFill>
          <a:blip r:embed="rId3"/>
          <a:srcRect/>
          <a:stretch>
            <a:fillRect/>
          </a:stretch>
        </p:blipFill>
        <p:spPr bwMode="auto">
          <a:xfrm>
            <a:off x="4343401" y="3733801"/>
            <a:ext cx="2428875" cy="2428875"/>
          </a:xfrm>
          <a:prstGeom prst="rect">
            <a:avLst/>
          </a:prstGeom>
          <a:noFill/>
        </p:spPr>
      </p:pic>
      <p:pic>
        <p:nvPicPr>
          <p:cNvPr id="9217" name="Picture 27"/>
          <p:cNvPicPr>
            <a:picLocks noChangeAspect="1" noChangeArrowheads="1"/>
          </p:cNvPicPr>
          <p:nvPr/>
        </p:nvPicPr>
        <p:blipFill>
          <a:blip r:embed="rId4"/>
          <a:srcRect/>
          <a:stretch>
            <a:fillRect/>
          </a:stretch>
        </p:blipFill>
        <p:spPr bwMode="auto">
          <a:xfrm>
            <a:off x="7239001" y="3733801"/>
            <a:ext cx="3171825" cy="2274431"/>
          </a:xfrm>
          <a:prstGeom prst="rect">
            <a:avLst/>
          </a:prstGeom>
          <a:noFill/>
        </p:spPr>
      </p:pic>
      <p:sp>
        <p:nvSpPr>
          <p:cNvPr id="9220"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21" name="Rectangle 5"/>
          <p:cNvSpPr>
            <a:spLocks noChangeArrowheads="1"/>
          </p:cNvSpPr>
          <p:nvPr/>
        </p:nvSpPr>
        <p:spPr bwMode="auto">
          <a:xfrm>
            <a:off x="5960386" y="1880802"/>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o-RO" sz="1200">
                <a:latin typeface="Arial" pitchFamily="34" charset="0"/>
                <a:ea typeface="Times New Roman" pitchFamily="18" charset="0"/>
                <a:cs typeface="Arial" pitchFamily="34" charset="0"/>
              </a:rPr>
              <a:t>  </a:t>
            </a:r>
            <a:endParaRPr lang="ro-RO">
              <a:latin typeface="Arial" pitchFamily="34" charset="0"/>
              <a:cs typeface="Arial" pitchFamily="34" charset="0"/>
            </a:endParaRPr>
          </a:p>
        </p:txBody>
      </p:sp>
      <p:sp>
        <p:nvSpPr>
          <p:cNvPr id="9222" name="Rectangle 6"/>
          <p:cNvSpPr>
            <a:spLocks noChangeArrowheads="1"/>
          </p:cNvSpPr>
          <p:nvPr/>
        </p:nvSpPr>
        <p:spPr bwMode="auto">
          <a:xfrm>
            <a:off x="5960386" y="3395277"/>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o-RO" sz="1200">
                <a:latin typeface="Arial" pitchFamily="34" charset="0"/>
                <a:ea typeface="Times New Roman" pitchFamily="18" charset="0"/>
                <a:cs typeface="Arial" pitchFamily="34" charset="0"/>
              </a:rPr>
              <a:t>  </a:t>
            </a:r>
            <a:endParaRPr lang="ro-RO">
              <a:latin typeface="Arial" pitchFamily="34" charset="0"/>
              <a:cs typeface="Arial" pitchFamily="34" charset="0"/>
            </a:endParaRPr>
          </a:p>
        </p:txBody>
      </p:sp>
      <p:sp>
        <p:nvSpPr>
          <p:cNvPr id="9223" name="Rectangle 7"/>
          <p:cNvSpPr>
            <a:spLocks noChangeArrowheads="1"/>
          </p:cNvSpPr>
          <p:nvPr/>
        </p:nvSpPr>
        <p:spPr bwMode="auto">
          <a:xfrm>
            <a:off x="1524001" y="47492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val="53183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LM723</a:t>
            </a:r>
            <a:r>
              <a:rPr lang="ro-RO">
                <a:solidFill>
                  <a:srgbClr val="0070C0"/>
                </a:solidFill>
              </a:rPr>
              <a:t> – semnificaţia pinilor şi schema bloc internă</a:t>
            </a:r>
            <a:endParaRPr lang="en-US">
              <a:solidFill>
                <a:srgbClr val="0070C0"/>
              </a:solidFill>
            </a:endParaRPr>
          </a:p>
        </p:txBody>
      </p:sp>
      <p:sp>
        <p:nvSpPr>
          <p:cNvPr id="3" name="Date Placeholder 2"/>
          <p:cNvSpPr>
            <a:spLocks noGrp="1"/>
          </p:cNvSpPr>
          <p:nvPr>
            <p:ph type="dt" sz="half" idx="10"/>
          </p:nvPr>
        </p:nvSpPr>
        <p:spPr/>
        <p:txBody>
          <a:bodyPr/>
          <a:lstStyle/>
          <a:p>
            <a:pPr>
              <a:defRPr/>
            </a:pPr>
            <a:fld id="{4B6CE651-1975-4D2A-8A5C-A1CE95B94D68}"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15</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4" name="Picture 28"/>
          <p:cNvPicPr>
            <a:picLocks noChangeAspect="1" noChangeArrowheads="1"/>
          </p:cNvPicPr>
          <p:nvPr/>
        </p:nvPicPr>
        <p:blipFill>
          <a:blip r:embed="rId2"/>
          <a:srcRect/>
          <a:stretch>
            <a:fillRect/>
          </a:stretch>
        </p:blipFill>
        <p:spPr bwMode="auto">
          <a:xfrm>
            <a:off x="838198" y="2667000"/>
            <a:ext cx="4166235" cy="3154680"/>
          </a:xfrm>
          <a:prstGeom prst="rect">
            <a:avLst/>
          </a:prstGeom>
          <a:noFill/>
        </p:spPr>
      </p:pic>
      <p:pic>
        <p:nvPicPr>
          <p:cNvPr id="8193" name="Picture 29"/>
          <p:cNvPicPr>
            <a:picLocks noChangeAspect="1" noChangeArrowheads="1"/>
          </p:cNvPicPr>
          <p:nvPr/>
        </p:nvPicPr>
        <p:blipFill>
          <a:blip r:embed="rId3"/>
          <a:srcRect/>
          <a:stretch>
            <a:fillRect/>
          </a:stretch>
        </p:blipFill>
        <p:spPr bwMode="auto">
          <a:xfrm>
            <a:off x="5846445" y="2691765"/>
            <a:ext cx="5507355" cy="3160395"/>
          </a:xfrm>
          <a:prstGeom prst="rect">
            <a:avLst/>
          </a:prstGeom>
          <a:noFill/>
        </p:spPr>
      </p:pic>
      <p:sp>
        <p:nvSpPr>
          <p:cNvPr id="8195"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5960386" y="1918902"/>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o-RO" sz="1200">
                <a:latin typeface="Arial" pitchFamily="34" charset="0"/>
                <a:ea typeface="Times New Roman" pitchFamily="18" charset="0"/>
                <a:cs typeface="Arial" pitchFamily="34" charset="0"/>
              </a:rPr>
              <a:t>  </a:t>
            </a:r>
            <a:endParaRPr lang="ro-RO">
              <a:latin typeface="Arial" pitchFamily="34" charset="0"/>
              <a:cs typeface="Arial" pitchFamily="34" charset="0"/>
            </a:endParaRPr>
          </a:p>
        </p:txBody>
      </p:sp>
      <p:sp>
        <p:nvSpPr>
          <p:cNvPr id="8197" name="Rectangle 5"/>
          <p:cNvSpPr>
            <a:spLocks noChangeArrowheads="1"/>
          </p:cNvSpPr>
          <p:nvPr/>
        </p:nvSpPr>
        <p:spPr bwMode="auto">
          <a:xfrm>
            <a:off x="1524001" y="3549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val="152057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LM723</a:t>
            </a:r>
            <a:r>
              <a:rPr lang="ro-RO">
                <a:solidFill>
                  <a:srgbClr val="0070C0"/>
                </a:solidFill>
              </a:rPr>
              <a:t> – Aplicaţii tipice</a:t>
            </a:r>
            <a:endParaRPr lang="en-US">
              <a:solidFill>
                <a:srgbClr val="0070C0"/>
              </a:solidFill>
            </a:endParaRPr>
          </a:p>
        </p:txBody>
      </p:sp>
      <p:sp>
        <p:nvSpPr>
          <p:cNvPr id="3" name="Date Placeholder 2"/>
          <p:cNvSpPr>
            <a:spLocks noGrp="1"/>
          </p:cNvSpPr>
          <p:nvPr>
            <p:ph type="dt" sz="half" idx="10"/>
          </p:nvPr>
        </p:nvSpPr>
        <p:spPr/>
        <p:txBody>
          <a:bodyPr/>
          <a:lstStyle/>
          <a:p>
            <a:pPr>
              <a:defRPr/>
            </a:pPr>
            <a:fld id="{DC129572-AC3A-4CAA-BD46-F4E98FB88552}"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16</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srcRect/>
          <a:stretch>
            <a:fillRect/>
          </a:stretch>
        </p:blipFill>
        <p:spPr bwMode="auto">
          <a:xfrm>
            <a:off x="762001" y="2310133"/>
            <a:ext cx="4648200" cy="3382321"/>
          </a:xfrm>
          <a:prstGeom prst="rect">
            <a:avLst/>
          </a:prstGeom>
          <a:noFill/>
          <a:ln w="9525">
            <a:noFill/>
            <a:miter lim="800000"/>
            <a:headEnd/>
            <a:tailEnd/>
          </a:ln>
        </p:spPr>
      </p:pic>
      <p:pic>
        <p:nvPicPr>
          <p:cNvPr id="9" name="Picture 8"/>
          <p:cNvPicPr/>
          <p:nvPr/>
        </p:nvPicPr>
        <p:blipFill>
          <a:blip r:embed="rId3"/>
          <a:srcRect/>
          <a:stretch>
            <a:fillRect/>
          </a:stretch>
        </p:blipFill>
        <p:spPr bwMode="auto">
          <a:xfrm>
            <a:off x="7219950" y="2208261"/>
            <a:ext cx="3657600" cy="3484193"/>
          </a:xfrm>
          <a:prstGeom prst="rect">
            <a:avLst/>
          </a:prstGeom>
          <a:noFill/>
          <a:ln w="9525">
            <a:noFill/>
            <a:miter lim="800000"/>
            <a:headEnd/>
            <a:tailEnd/>
          </a:ln>
        </p:spPr>
      </p:pic>
      <p:sp>
        <p:nvSpPr>
          <p:cNvPr id="10" name="TextBox 9"/>
          <p:cNvSpPr txBox="1"/>
          <p:nvPr/>
        </p:nvSpPr>
        <p:spPr>
          <a:xfrm>
            <a:off x="571501" y="5750042"/>
            <a:ext cx="5029201" cy="369332"/>
          </a:xfrm>
          <a:prstGeom prst="rect">
            <a:avLst/>
          </a:prstGeom>
          <a:noFill/>
        </p:spPr>
        <p:txBody>
          <a:bodyPr wrap="square" rtlCol="0">
            <a:spAutoFit/>
          </a:bodyPr>
          <a:lstStyle/>
          <a:p>
            <a:r>
              <a:rPr lang="ro-RO"/>
              <a:t>Schema pentru V</a:t>
            </a:r>
            <a:r>
              <a:rPr lang="ro-RO" baseline="-25000"/>
              <a:t>O</a:t>
            </a:r>
            <a:r>
              <a:rPr lang="en-US"/>
              <a:t>&lt;</a:t>
            </a:r>
            <a:r>
              <a:rPr lang="ro-RO"/>
              <a:t>V</a:t>
            </a:r>
            <a:r>
              <a:rPr lang="en-US" baseline="-25000"/>
              <a:t>REF</a:t>
            </a:r>
            <a:r>
              <a:rPr lang="ro-RO"/>
              <a:t> şi fără tranzistor extern</a:t>
            </a:r>
            <a:endParaRPr lang="en-US"/>
          </a:p>
        </p:txBody>
      </p:sp>
      <p:sp>
        <p:nvSpPr>
          <p:cNvPr id="11" name="TextBox 10"/>
          <p:cNvSpPr txBox="1"/>
          <p:nvPr/>
        </p:nvSpPr>
        <p:spPr>
          <a:xfrm>
            <a:off x="6810374" y="5687175"/>
            <a:ext cx="4476751" cy="369332"/>
          </a:xfrm>
          <a:prstGeom prst="rect">
            <a:avLst/>
          </a:prstGeom>
          <a:noFill/>
        </p:spPr>
        <p:txBody>
          <a:bodyPr wrap="square" rtlCol="0">
            <a:spAutoFit/>
          </a:bodyPr>
          <a:lstStyle/>
          <a:p>
            <a:r>
              <a:rPr lang="ro-RO"/>
              <a:t>Schema pentru V</a:t>
            </a:r>
            <a:r>
              <a:rPr lang="ro-RO" baseline="-25000"/>
              <a:t>O</a:t>
            </a:r>
            <a:r>
              <a:rPr lang="en-US"/>
              <a:t>&gt;</a:t>
            </a:r>
            <a:r>
              <a:rPr lang="ro-RO"/>
              <a:t>V</a:t>
            </a:r>
            <a:r>
              <a:rPr lang="en-US" baseline="-25000"/>
              <a:t>REF</a:t>
            </a:r>
            <a:r>
              <a:rPr lang="ro-RO"/>
              <a:t> şi </a:t>
            </a:r>
            <a:r>
              <a:rPr lang="en-US"/>
              <a:t>cu</a:t>
            </a:r>
            <a:r>
              <a:rPr lang="ro-RO"/>
              <a:t> tranzistor extern</a:t>
            </a:r>
            <a:endParaRPr lang="en-US"/>
          </a:p>
        </p:txBody>
      </p:sp>
    </p:spTree>
    <p:extLst>
      <p:ext uri="{BB962C8B-B14F-4D97-AF65-F5344CB8AC3E}">
        <p14:creationId xmlns:p14="http://schemas.microsoft.com/office/powerpoint/2010/main" val="212661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a:buNone/>
            </a:pPr>
            <a:r>
              <a:rPr lang="ro-RO" b="1">
                <a:solidFill>
                  <a:srgbClr val="0070C0"/>
                </a:solidFill>
              </a:rPr>
              <a:t>LM78xx - stabilizator de tensiune pozitivă</a:t>
            </a:r>
            <a:endParaRPr lang="en-US">
              <a:solidFill>
                <a:srgbClr val="0070C0"/>
              </a:solidFill>
            </a:endParaRPr>
          </a:p>
          <a:p>
            <a:r>
              <a:rPr lang="ro-RO"/>
              <a:t>unde xx = 05, 06, 08, 09, 10, 12, 15, 18 şi 24 şi arată valoarea tensiunii stabilizate</a:t>
            </a:r>
            <a:endParaRPr lang="en-US"/>
          </a:p>
        </p:txBody>
      </p:sp>
      <p:sp>
        <p:nvSpPr>
          <p:cNvPr id="3" name="Date Placeholder 2"/>
          <p:cNvSpPr>
            <a:spLocks noGrp="1"/>
          </p:cNvSpPr>
          <p:nvPr>
            <p:ph type="dt" sz="half" idx="10"/>
          </p:nvPr>
        </p:nvSpPr>
        <p:spPr/>
        <p:txBody>
          <a:bodyPr/>
          <a:lstStyle/>
          <a:p>
            <a:pPr>
              <a:defRPr/>
            </a:pPr>
            <a:fld id="{E27BCB9D-8643-47B6-9907-4D82FBEE1F9B}"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17</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srcRect/>
          <a:stretch>
            <a:fillRect/>
          </a:stretch>
        </p:blipFill>
        <p:spPr bwMode="auto">
          <a:xfrm>
            <a:off x="1028700" y="3152776"/>
            <a:ext cx="5562600" cy="2759393"/>
          </a:xfrm>
          <a:prstGeom prst="rect">
            <a:avLst/>
          </a:prstGeom>
          <a:noFill/>
          <a:ln w="9525">
            <a:noFill/>
            <a:miter lim="800000"/>
            <a:headEnd/>
            <a:tailEnd/>
          </a:ln>
        </p:spPr>
      </p:pic>
      <p:sp>
        <p:nvSpPr>
          <p:cNvPr id="9" name="Rectangle 8"/>
          <p:cNvSpPr/>
          <p:nvPr/>
        </p:nvSpPr>
        <p:spPr>
          <a:xfrm>
            <a:off x="3134174" y="5862043"/>
            <a:ext cx="1351652" cy="369332"/>
          </a:xfrm>
          <a:prstGeom prst="rect">
            <a:avLst/>
          </a:prstGeom>
        </p:spPr>
        <p:txBody>
          <a:bodyPr wrap="none">
            <a:spAutoFit/>
          </a:bodyPr>
          <a:lstStyle/>
          <a:p>
            <a:r>
              <a:rPr lang="ro-RO"/>
              <a:t>schema bloc</a:t>
            </a:r>
            <a:endParaRPr lang="en-US"/>
          </a:p>
        </p:txBody>
      </p:sp>
      <p:pic>
        <p:nvPicPr>
          <p:cNvPr id="10" name="Picture 9"/>
          <p:cNvPicPr/>
          <p:nvPr/>
        </p:nvPicPr>
        <p:blipFill>
          <a:blip r:embed="rId3"/>
          <a:srcRect/>
          <a:stretch>
            <a:fillRect/>
          </a:stretch>
        </p:blipFill>
        <p:spPr bwMode="auto">
          <a:xfrm>
            <a:off x="8153400" y="3190625"/>
            <a:ext cx="2362200" cy="2324603"/>
          </a:xfrm>
          <a:prstGeom prst="rect">
            <a:avLst/>
          </a:prstGeom>
          <a:noFill/>
          <a:ln w="9525">
            <a:noFill/>
            <a:miter lim="800000"/>
            <a:headEnd/>
            <a:tailEnd/>
          </a:ln>
        </p:spPr>
      </p:pic>
      <p:sp>
        <p:nvSpPr>
          <p:cNvPr id="11" name="Rectangle 10"/>
          <p:cNvSpPr/>
          <p:nvPr/>
        </p:nvSpPr>
        <p:spPr>
          <a:xfrm>
            <a:off x="8354103" y="5862043"/>
            <a:ext cx="1960793" cy="369332"/>
          </a:xfrm>
          <a:prstGeom prst="rect">
            <a:avLst/>
          </a:prstGeom>
        </p:spPr>
        <p:txBody>
          <a:bodyPr wrap="none">
            <a:spAutoFit/>
          </a:bodyPr>
          <a:lstStyle/>
          <a:p>
            <a:r>
              <a:rPr lang="ro-RO"/>
              <a:t>configuraţia pinilor</a:t>
            </a:r>
            <a:endParaRPr lang="en-US"/>
          </a:p>
        </p:txBody>
      </p:sp>
    </p:spTree>
    <p:extLst>
      <p:ext uri="{BB962C8B-B14F-4D97-AF65-F5344CB8AC3E}">
        <p14:creationId xmlns:p14="http://schemas.microsoft.com/office/powerpoint/2010/main" val="36734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LM78xx - Aplicaţie tipică</a:t>
            </a:r>
            <a:endParaRPr lang="en-US">
              <a:solidFill>
                <a:srgbClr val="0070C0"/>
              </a:solidFill>
            </a:endParaRPr>
          </a:p>
        </p:txBody>
      </p:sp>
      <p:sp>
        <p:nvSpPr>
          <p:cNvPr id="3" name="Date Placeholder 2"/>
          <p:cNvSpPr>
            <a:spLocks noGrp="1"/>
          </p:cNvSpPr>
          <p:nvPr>
            <p:ph type="dt" sz="half" idx="10"/>
          </p:nvPr>
        </p:nvSpPr>
        <p:spPr/>
        <p:txBody>
          <a:bodyPr/>
          <a:lstStyle/>
          <a:p>
            <a:pPr>
              <a:defRPr/>
            </a:pPr>
            <a:fld id="{8BEA6A84-C4A8-49C0-93EE-B5FCDFF07624}"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18</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a:srcRect/>
          <a:stretch>
            <a:fillRect/>
          </a:stretch>
        </p:blipFill>
        <p:spPr bwMode="auto">
          <a:xfrm>
            <a:off x="333390" y="2514612"/>
            <a:ext cx="5532120" cy="2823210"/>
          </a:xfrm>
          <a:prstGeom prst="rect">
            <a:avLst/>
          </a:prstGeom>
          <a:noFill/>
          <a:ln w="9525">
            <a:noFill/>
            <a:miter lim="800000"/>
            <a:headEnd/>
            <a:tailEnd/>
          </a:ln>
        </p:spPr>
      </p:pic>
      <p:sp>
        <p:nvSpPr>
          <p:cNvPr id="9" name="Rectangle 8"/>
          <p:cNvSpPr/>
          <p:nvPr/>
        </p:nvSpPr>
        <p:spPr>
          <a:xfrm>
            <a:off x="6001601" y="2402723"/>
            <a:ext cx="5676049" cy="3416320"/>
          </a:xfrm>
          <a:prstGeom prst="rect">
            <a:avLst/>
          </a:prstGeom>
        </p:spPr>
        <p:txBody>
          <a:bodyPr wrap="square">
            <a:spAutoFit/>
          </a:bodyPr>
          <a:lstStyle/>
          <a:p>
            <a:pPr marL="342900" indent="-342900">
              <a:buFont typeface="Arial" panose="020B0604020202020204" pitchFamily="34" charset="0"/>
              <a:buChar char="•"/>
            </a:pPr>
            <a:r>
              <a:rPr lang="ro-RO" sz="2400"/>
              <a:t>Condensatoarele </a:t>
            </a:r>
            <a:r>
              <a:rPr lang="ro-RO" sz="2400" b="1">
                <a:solidFill>
                  <a:srgbClr val="FF0000"/>
                </a:solidFill>
              </a:rPr>
              <a:t>C</a:t>
            </a:r>
            <a:r>
              <a:rPr lang="ro-RO" sz="2400" b="1" baseline="-25000">
                <a:solidFill>
                  <a:srgbClr val="FF0000"/>
                </a:solidFill>
              </a:rPr>
              <a:t>I</a:t>
            </a:r>
            <a:r>
              <a:rPr lang="ro-RO" sz="2400"/>
              <a:t> şi </a:t>
            </a:r>
            <a:r>
              <a:rPr lang="ro-RO" sz="2400" b="1">
                <a:solidFill>
                  <a:srgbClr val="FF0000"/>
                </a:solidFill>
              </a:rPr>
              <a:t>C</a:t>
            </a:r>
            <a:r>
              <a:rPr lang="ro-RO" sz="2400" b="1" baseline="-25000">
                <a:solidFill>
                  <a:srgbClr val="FF0000"/>
                </a:solidFill>
              </a:rPr>
              <a:t>O</a:t>
            </a:r>
            <a:r>
              <a:rPr lang="ro-RO" sz="2400"/>
              <a:t> au rol în menţinerea stabilităţii în frecvenţă a stabilizatorului (împiedică stabilizatorul să oscileze, situaţie în care tensiunea de ieşire are fluctuaţii).</a:t>
            </a:r>
            <a:endParaRPr lang="en-US" sz="2400"/>
          </a:p>
          <a:p>
            <a:pPr marL="342900" indent="-342900">
              <a:buFont typeface="Arial" panose="020B0604020202020204" pitchFamily="34" charset="0"/>
              <a:buChar char="•"/>
            </a:pPr>
            <a:r>
              <a:rPr lang="ro-RO" sz="2400"/>
              <a:t>Se recomandă montarea acestor condensatoare în special în cazul în care stabilizatorul se află la o distanţă mai mare de </a:t>
            </a:r>
            <a:r>
              <a:rPr lang="ro-RO" sz="2400" b="1">
                <a:solidFill>
                  <a:srgbClr val="FF0000"/>
                </a:solidFill>
              </a:rPr>
              <a:t>5 cm</a:t>
            </a:r>
            <a:r>
              <a:rPr lang="ro-RO" sz="2400"/>
              <a:t> de redresor.</a:t>
            </a:r>
            <a:endParaRPr lang="en-US" sz="2400"/>
          </a:p>
        </p:txBody>
      </p:sp>
    </p:spTree>
    <p:extLst>
      <p:ext uri="{BB962C8B-B14F-4D97-AF65-F5344CB8AC3E}">
        <p14:creationId xmlns:p14="http://schemas.microsoft.com/office/powerpoint/2010/main" val="319251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LM78xx -</a:t>
            </a:r>
            <a:r>
              <a:rPr lang="en-US" b="1">
                <a:solidFill>
                  <a:srgbClr val="0070C0"/>
                </a:solidFill>
              </a:rPr>
              <a:t> </a:t>
            </a:r>
            <a:r>
              <a:rPr lang="ro-RO">
                <a:solidFill>
                  <a:srgbClr val="0070C0"/>
                </a:solidFill>
              </a:rPr>
              <a:t>Tensiune de ieşire mai mare decât cea fixă </a:t>
            </a:r>
            <a:r>
              <a:rPr lang="ro-RO" i="1">
                <a:solidFill>
                  <a:srgbClr val="0070C0"/>
                </a:solidFill>
              </a:rPr>
              <a:t>V</a:t>
            </a:r>
            <a:r>
              <a:rPr lang="ro-RO" i="1" baseline="-25000">
                <a:solidFill>
                  <a:srgbClr val="0070C0"/>
                </a:solidFill>
              </a:rPr>
              <a:t>xx</a:t>
            </a:r>
            <a:endParaRPr lang="en-US">
              <a:solidFill>
                <a:srgbClr val="0070C0"/>
              </a:solidFill>
            </a:endParaRPr>
          </a:p>
        </p:txBody>
      </p:sp>
      <p:sp>
        <p:nvSpPr>
          <p:cNvPr id="3" name="Date Placeholder 2"/>
          <p:cNvSpPr>
            <a:spLocks noGrp="1"/>
          </p:cNvSpPr>
          <p:nvPr>
            <p:ph type="dt" sz="half" idx="10"/>
          </p:nvPr>
        </p:nvSpPr>
        <p:spPr/>
        <p:txBody>
          <a:bodyPr/>
          <a:lstStyle/>
          <a:p>
            <a:pPr>
              <a:defRPr/>
            </a:pPr>
            <a:fld id="{F357279D-8B62-4EA1-86B0-BCF46EE1080F}"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19</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0F67A2-91B1-4A01-9B30-7381D4EEBCD4}"/>
                  </a:ext>
                </a:extLst>
              </p:cNvPr>
              <p:cNvSpPr txBox="1"/>
              <p:nvPr/>
            </p:nvSpPr>
            <p:spPr>
              <a:xfrm>
                <a:off x="8258074" y="3973138"/>
                <a:ext cx="3448252"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𝑂</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𝑥𝑥</m:t>
                          </m:r>
                        </m:sub>
                      </m:sSub>
                      <m:d>
                        <m:dPr>
                          <m:ctrlPr>
                            <a:rPr lang="ro-RO" sz="2400" b="0" i="1" smtClean="0">
                              <a:latin typeface="Cambria Math" panose="02040503050406030204" pitchFamily="18" charset="0"/>
                            </a:rPr>
                          </m:ctrlPr>
                        </m:dPr>
                        <m:e>
                          <m:r>
                            <a:rPr lang="ro-RO" sz="2400" b="0" i="1" smtClean="0">
                              <a:latin typeface="Cambria Math" panose="02040503050406030204" pitchFamily="18" charset="0"/>
                            </a:rPr>
                            <m:t>1+</m:t>
                          </m:r>
                          <m:f>
                            <m:fPr>
                              <m:ctrlPr>
                                <a:rPr lang="ro-RO" sz="2400" b="0" i="1" smtClean="0">
                                  <a:latin typeface="Cambria Math" panose="02040503050406030204" pitchFamily="18" charset="0"/>
                                </a:rPr>
                              </m:ctrlPr>
                            </m:fPr>
                            <m:num>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1</m:t>
                                  </m:r>
                                </m:sub>
                              </m:sSub>
                            </m:den>
                          </m:f>
                        </m:e>
                      </m:d>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𝑄</m:t>
                          </m:r>
                        </m:sub>
                      </m:sSub>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2</m:t>
                          </m:r>
                        </m:sub>
                      </m:sSub>
                    </m:oMath>
                  </m:oMathPara>
                </a14:m>
                <a:endParaRPr lang="ro-RO" sz="2400"/>
              </a:p>
            </p:txBody>
          </p:sp>
        </mc:Choice>
        <mc:Fallback xmlns="">
          <p:sp>
            <p:nvSpPr>
              <p:cNvPr id="9" name="TextBox 8">
                <a:extLst>
                  <a:ext uri="{FF2B5EF4-FFF2-40B4-BE49-F238E27FC236}">
                    <a16:creationId xmlns:a16="http://schemas.microsoft.com/office/drawing/2014/main" id="{080F67A2-91B1-4A01-9B30-7381D4EEBCD4}"/>
                  </a:ext>
                </a:extLst>
              </p:cNvPr>
              <p:cNvSpPr txBox="1">
                <a:spLocks noRot="1" noChangeAspect="1" noMove="1" noResize="1" noEditPoints="1" noAdjustHandles="1" noChangeArrowheads="1" noChangeShapeType="1" noTextEdit="1"/>
              </p:cNvSpPr>
              <p:nvPr/>
            </p:nvSpPr>
            <p:spPr>
              <a:xfrm>
                <a:off x="8258074" y="3973138"/>
                <a:ext cx="3448252" cy="829843"/>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679C58-FB95-4BAB-A216-E8566FC207E9}"/>
                  </a:ext>
                </a:extLst>
              </p:cNvPr>
              <p:cNvSpPr txBox="1"/>
              <p:nvPr/>
            </p:nvSpPr>
            <p:spPr>
              <a:xfrm>
                <a:off x="9329906" y="3290301"/>
                <a:ext cx="1385444" cy="502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𝐼</m:t>
                          </m:r>
                        </m:e>
                        <m:sub>
                          <m:r>
                            <a:rPr lang="ro-RO" sz="2400" b="0" i="1" smtClean="0">
                              <a:latin typeface="Cambria Math" panose="02040503050406030204" pitchFamily="18" charset="0"/>
                            </a:rPr>
                            <m:t>𝑅</m:t>
                          </m:r>
                          <m:r>
                            <a:rPr lang="ro-RO" sz="2400" b="0" i="1" smtClean="0">
                              <a:latin typeface="Cambria Math" panose="02040503050406030204" pitchFamily="18" charset="0"/>
                            </a:rPr>
                            <m:t>1</m:t>
                          </m:r>
                        </m:sub>
                      </m:sSub>
                      <m:r>
                        <a:rPr lang="ro-RO" sz="2400" b="0" i="1" smtClean="0">
                          <a:latin typeface="Cambria Math" panose="02040503050406030204" pitchFamily="18" charset="0"/>
                          <a:ea typeface="Cambria Math" panose="02040503050406030204" pitchFamily="18" charset="0"/>
                        </a:rPr>
                        <m:t>≥5</m:t>
                      </m:r>
                      <m:sSubSup>
                        <m:sSubSupPr>
                          <m:ctrlPr>
                            <a:rPr lang="ro-RO" sz="2400" b="0" i="1" smtClean="0">
                              <a:latin typeface="Cambria Math" panose="02040503050406030204" pitchFamily="18" charset="0"/>
                              <a:ea typeface="Cambria Math" panose="02040503050406030204" pitchFamily="18" charset="0"/>
                            </a:rPr>
                          </m:ctrlPr>
                        </m:sSubSupPr>
                        <m:e>
                          <m:r>
                            <a:rPr lang="ro-RO" sz="2400" b="0" i="1" smtClean="0">
                              <a:latin typeface="Cambria Math" panose="02040503050406030204" pitchFamily="18" charset="0"/>
                              <a:ea typeface="Cambria Math" panose="02040503050406030204" pitchFamily="18" charset="0"/>
                            </a:rPr>
                            <m:t>𝐼</m:t>
                          </m:r>
                        </m:e>
                        <m:sub>
                          <m:r>
                            <a:rPr lang="ro-RO" sz="2400" b="0" i="1" smtClean="0">
                              <a:latin typeface="Cambria Math" panose="02040503050406030204" pitchFamily="18" charset="0"/>
                              <a:ea typeface="Cambria Math" panose="02040503050406030204" pitchFamily="18" charset="0"/>
                            </a:rPr>
                            <m:t>𝑄</m:t>
                          </m:r>
                        </m:sub>
                        <m:sup>
                          <m:r>
                            <a:rPr lang="ro-RO" sz="2400" b="0" i="1" smtClean="0">
                              <a:latin typeface="Cambria Math" panose="02040503050406030204" pitchFamily="18" charset="0"/>
                              <a:ea typeface="Cambria Math" panose="02040503050406030204" pitchFamily="18" charset="0"/>
                            </a:rPr>
                            <m:t>1)</m:t>
                          </m:r>
                        </m:sup>
                      </m:sSubSup>
                    </m:oMath>
                  </m:oMathPara>
                </a14:m>
                <a:endParaRPr lang="ro-RO" sz="2400"/>
              </a:p>
            </p:txBody>
          </p:sp>
        </mc:Choice>
        <mc:Fallback xmlns="">
          <p:sp>
            <p:nvSpPr>
              <p:cNvPr id="8" name="TextBox 7">
                <a:extLst>
                  <a:ext uri="{FF2B5EF4-FFF2-40B4-BE49-F238E27FC236}">
                    <a16:creationId xmlns:a16="http://schemas.microsoft.com/office/drawing/2014/main" id="{8B679C58-FB95-4BAB-A216-E8566FC207E9}"/>
                  </a:ext>
                </a:extLst>
              </p:cNvPr>
              <p:cNvSpPr txBox="1">
                <a:spLocks noRot="1" noChangeAspect="1" noMove="1" noResize="1" noEditPoints="1" noAdjustHandles="1" noChangeArrowheads="1" noChangeShapeType="1" noTextEdit="1"/>
              </p:cNvSpPr>
              <p:nvPr/>
            </p:nvSpPr>
            <p:spPr>
              <a:xfrm>
                <a:off x="9329906" y="3290301"/>
                <a:ext cx="1385444" cy="502958"/>
              </a:xfrm>
              <a:prstGeom prst="rect">
                <a:avLst/>
              </a:prstGeom>
              <a:blipFill>
                <a:blip r:embed="rId4"/>
                <a:stretch>
                  <a:fillRect/>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55C22570-8BA8-4088-8564-C31A1DB31689}"/>
              </a:ext>
            </a:extLst>
          </p:cNvPr>
          <p:cNvPicPr>
            <a:picLocks noChangeAspect="1"/>
          </p:cNvPicPr>
          <p:nvPr/>
        </p:nvPicPr>
        <p:blipFill>
          <a:blip r:embed="rId5"/>
          <a:stretch>
            <a:fillRect/>
          </a:stretch>
        </p:blipFill>
        <p:spPr>
          <a:xfrm>
            <a:off x="838200" y="2546401"/>
            <a:ext cx="6867525" cy="3495675"/>
          </a:xfrm>
          <a:prstGeom prst="rect">
            <a:avLst/>
          </a:prstGeom>
        </p:spPr>
      </p:pic>
      <p:sp>
        <p:nvSpPr>
          <p:cNvPr id="7" name="TextBox 6">
            <a:extLst>
              <a:ext uri="{FF2B5EF4-FFF2-40B4-BE49-F238E27FC236}">
                <a16:creationId xmlns:a16="http://schemas.microsoft.com/office/drawing/2014/main" id="{CD156098-7B05-42C2-A013-D373D193AE56}"/>
              </a:ext>
            </a:extLst>
          </p:cNvPr>
          <p:cNvSpPr txBox="1"/>
          <p:nvPr/>
        </p:nvSpPr>
        <p:spPr>
          <a:xfrm>
            <a:off x="7561007" y="5171768"/>
            <a:ext cx="4385188" cy="646331"/>
          </a:xfrm>
          <a:prstGeom prst="rect">
            <a:avLst/>
          </a:prstGeom>
          <a:noFill/>
        </p:spPr>
        <p:txBody>
          <a:bodyPr wrap="square" rtlCol="0">
            <a:spAutoFit/>
          </a:bodyPr>
          <a:lstStyle/>
          <a:p>
            <a:r>
              <a:rPr lang="ro-RO"/>
              <a:t>1) în cazul circuitelor produse de FAIRCHILD, devenită parte din ON Semiconductor</a:t>
            </a:r>
          </a:p>
        </p:txBody>
      </p:sp>
    </p:spTree>
    <p:extLst>
      <p:ext uri="{BB962C8B-B14F-4D97-AF65-F5344CB8AC3E}">
        <p14:creationId xmlns:p14="http://schemas.microsoft.com/office/powerpoint/2010/main" val="402513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E8A0-F966-4395-BBF5-3381AB6A9CE5}"/>
              </a:ext>
            </a:extLst>
          </p:cNvPr>
          <p:cNvSpPr>
            <a:spLocks noGrp="1"/>
          </p:cNvSpPr>
          <p:nvPr>
            <p:ph type="title"/>
          </p:nvPr>
        </p:nvSpPr>
        <p:spPr/>
        <p:txBody>
          <a:bodyPr/>
          <a:lstStyle/>
          <a:p>
            <a:r>
              <a:rPr lang="en-US"/>
              <a:t>Probleme </a:t>
            </a:r>
            <a:r>
              <a:rPr lang="ro-RO"/>
              <a:t>tratate</a:t>
            </a:r>
          </a:p>
        </p:txBody>
      </p:sp>
      <p:sp>
        <p:nvSpPr>
          <p:cNvPr id="3" name="Content Placeholder 2">
            <a:extLst>
              <a:ext uri="{FF2B5EF4-FFF2-40B4-BE49-F238E27FC236}">
                <a16:creationId xmlns:a16="http://schemas.microsoft.com/office/drawing/2014/main" id="{4C2A69FF-E4F3-45B7-B407-565E457D8433}"/>
              </a:ext>
            </a:extLst>
          </p:cNvPr>
          <p:cNvSpPr>
            <a:spLocks noGrp="1"/>
          </p:cNvSpPr>
          <p:nvPr>
            <p:ph idx="1"/>
          </p:nvPr>
        </p:nvSpPr>
        <p:spPr/>
        <p:txBody>
          <a:bodyPr/>
          <a:lstStyle/>
          <a:p>
            <a:r>
              <a:rPr lang="ro-RO"/>
              <a:t>Stabilizatoare de tensiune</a:t>
            </a:r>
          </a:p>
          <a:p>
            <a:pPr lvl="1"/>
            <a:r>
              <a:rPr lang="ro-RO"/>
              <a:t>Definiție</a:t>
            </a:r>
          </a:p>
          <a:p>
            <a:pPr lvl="1"/>
            <a:r>
              <a:rPr lang="ro-RO"/>
              <a:t>Clasificare</a:t>
            </a:r>
          </a:p>
          <a:p>
            <a:pPr lvl="1"/>
            <a:r>
              <a:rPr lang="ro-RO"/>
              <a:t>Stabilizatoare liniare</a:t>
            </a:r>
          </a:p>
          <a:p>
            <a:pPr lvl="2"/>
            <a:r>
              <a:rPr lang="ro-RO"/>
              <a:t>Stabilizator de tensiune serie realizat cu AO</a:t>
            </a:r>
          </a:p>
          <a:p>
            <a:pPr lvl="2"/>
            <a:r>
              <a:rPr lang="ro-RO"/>
              <a:t>Protecția la scurtcircuit</a:t>
            </a:r>
          </a:p>
          <a:p>
            <a:pPr lvl="2"/>
            <a:r>
              <a:rPr lang="ro-RO"/>
              <a:t>Stabilizatoare integrate</a:t>
            </a:r>
          </a:p>
          <a:p>
            <a:pPr lvl="1"/>
            <a:r>
              <a:rPr lang="ro-RO"/>
              <a:t>Stabilizatoare în comutație</a:t>
            </a:r>
          </a:p>
          <a:p>
            <a:pPr lvl="1"/>
            <a:endParaRPr lang="ro-RO"/>
          </a:p>
        </p:txBody>
      </p:sp>
      <p:sp>
        <p:nvSpPr>
          <p:cNvPr id="4" name="Date Placeholder 3">
            <a:extLst>
              <a:ext uri="{FF2B5EF4-FFF2-40B4-BE49-F238E27FC236}">
                <a16:creationId xmlns:a16="http://schemas.microsoft.com/office/drawing/2014/main" id="{5FB114FC-3B0C-47D1-8DC1-D52EA9B8157F}"/>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FDF0149B-4181-4E6B-9F16-988FC2152020}"/>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4585C660-7A19-458E-906F-4397CF23C496}"/>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283657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LM78xx – tensiune de ieşire reglabilă (7...30V)</a:t>
            </a:r>
            <a:endParaRPr lang="en-US">
              <a:solidFill>
                <a:srgbClr val="0070C0"/>
              </a:solidFill>
            </a:endParaRPr>
          </a:p>
        </p:txBody>
      </p:sp>
      <p:sp>
        <p:nvSpPr>
          <p:cNvPr id="3" name="Date Placeholder 2"/>
          <p:cNvSpPr>
            <a:spLocks noGrp="1"/>
          </p:cNvSpPr>
          <p:nvPr>
            <p:ph type="dt" sz="half" idx="10"/>
          </p:nvPr>
        </p:nvSpPr>
        <p:spPr/>
        <p:txBody>
          <a:bodyPr/>
          <a:lstStyle/>
          <a:p>
            <a:pPr>
              <a:defRPr/>
            </a:pPr>
            <a:fld id="{FD54ECC4-F98E-4CB5-93DE-BEAFCF4F49E0}"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20</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5FA7C2A-DFAA-4519-8260-CC9700322DAA}"/>
              </a:ext>
            </a:extLst>
          </p:cNvPr>
          <p:cNvPicPr>
            <a:picLocks noChangeAspect="1"/>
          </p:cNvPicPr>
          <p:nvPr/>
        </p:nvPicPr>
        <p:blipFill>
          <a:blip r:embed="rId2"/>
          <a:stretch>
            <a:fillRect/>
          </a:stretch>
        </p:blipFill>
        <p:spPr>
          <a:xfrm>
            <a:off x="2675572" y="2427923"/>
            <a:ext cx="6840855" cy="3749040"/>
          </a:xfrm>
          <a:prstGeom prst="rect">
            <a:avLst/>
          </a:prstGeom>
        </p:spPr>
      </p:pic>
    </p:spTree>
    <p:extLst>
      <p:ext uri="{BB962C8B-B14F-4D97-AF65-F5344CB8AC3E}">
        <p14:creationId xmlns:p14="http://schemas.microsoft.com/office/powerpoint/2010/main" val="143067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LM79xx </a:t>
            </a:r>
            <a:r>
              <a:rPr lang="ro-RO">
                <a:solidFill>
                  <a:srgbClr val="0070C0"/>
                </a:solidFill>
              </a:rPr>
              <a:t>-</a:t>
            </a:r>
            <a:r>
              <a:rPr lang="ro-RO" b="1">
                <a:solidFill>
                  <a:srgbClr val="0070C0"/>
                </a:solidFill>
              </a:rPr>
              <a:t> stabilizator de tensiune negativă</a:t>
            </a:r>
            <a:endParaRPr lang="ro-RO">
              <a:solidFill>
                <a:srgbClr val="0070C0"/>
              </a:solidFill>
            </a:endParaRPr>
          </a:p>
          <a:p>
            <a:r>
              <a:rPr lang="ro-RO"/>
              <a:t>xx=05, 06, 08, 09, 10, 12, 15, 18, 24 şi corespund tensiunilor fixe -5V, </a:t>
            </a:r>
            <a:br>
              <a:rPr lang="ro-RO"/>
            </a:br>
            <a:r>
              <a:rPr lang="ro-RO"/>
              <a:t>-6V, -8V, -9V, -10V, -12V, -15V, -18V şi -24V</a:t>
            </a:r>
            <a:endParaRPr lang="en-US"/>
          </a:p>
        </p:txBody>
      </p:sp>
      <p:sp>
        <p:nvSpPr>
          <p:cNvPr id="3" name="Date Placeholder 2"/>
          <p:cNvSpPr>
            <a:spLocks noGrp="1"/>
          </p:cNvSpPr>
          <p:nvPr>
            <p:ph type="dt" sz="half" idx="10"/>
          </p:nvPr>
        </p:nvSpPr>
        <p:spPr/>
        <p:txBody>
          <a:bodyPr/>
          <a:lstStyle/>
          <a:p>
            <a:pPr>
              <a:defRPr/>
            </a:pPr>
            <a:fld id="{01359D19-FFE1-42D1-81E4-55A74825AFEA}"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21</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36"/>
          <p:cNvPicPr>
            <a:picLocks noChangeAspect="1" noChangeArrowheads="1"/>
          </p:cNvPicPr>
          <p:nvPr/>
        </p:nvPicPr>
        <p:blipFill>
          <a:blip r:embed="rId2"/>
          <a:srcRect/>
          <a:stretch>
            <a:fillRect/>
          </a:stretch>
        </p:blipFill>
        <p:spPr bwMode="auto">
          <a:xfrm>
            <a:off x="1428749" y="3429000"/>
            <a:ext cx="3143250" cy="1724025"/>
          </a:xfrm>
          <a:prstGeom prst="rect">
            <a:avLst/>
          </a:prstGeom>
          <a:noFill/>
        </p:spPr>
      </p:pic>
      <p:pic>
        <p:nvPicPr>
          <p:cNvPr id="2049" name="Picture 37"/>
          <p:cNvPicPr>
            <a:picLocks noChangeAspect="1" noChangeArrowheads="1"/>
          </p:cNvPicPr>
          <p:nvPr/>
        </p:nvPicPr>
        <p:blipFill>
          <a:blip r:embed="rId3"/>
          <a:srcRect/>
          <a:stretch>
            <a:fillRect/>
          </a:stretch>
        </p:blipFill>
        <p:spPr bwMode="auto">
          <a:xfrm>
            <a:off x="6570345" y="3353854"/>
            <a:ext cx="4080510" cy="2093595"/>
          </a:xfrm>
          <a:prstGeom prst="rect">
            <a:avLst/>
          </a:prstGeom>
          <a:noFill/>
        </p:spPr>
      </p:pic>
      <p:sp>
        <p:nvSpPr>
          <p:cNvPr id="2051"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5960386" y="1614102"/>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o-RO" sz="1200">
                <a:latin typeface="Arial" pitchFamily="34" charset="0"/>
                <a:ea typeface="Times New Roman" pitchFamily="18" charset="0"/>
                <a:cs typeface="Arial" pitchFamily="34" charset="0"/>
              </a:rPr>
              <a:t>  </a:t>
            </a:r>
            <a:endParaRPr lang="ro-RO">
              <a:latin typeface="Arial" pitchFamily="34" charset="0"/>
              <a:cs typeface="Arial" pitchFamily="34" charset="0"/>
            </a:endParaRPr>
          </a:p>
        </p:txBody>
      </p:sp>
      <p:sp>
        <p:nvSpPr>
          <p:cNvPr id="2053" name="Rectangle 5"/>
          <p:cNvSpPr>
            <a:spLocks noChangeArrowheads="1"/>
          </p:cNvSpPr>
          <p:nvPr/>
        </p:nvSpPr>
        <p:spPr bwMode="auto">
          <a:xfrm>
            <a:off x="1524001" y="2768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13" name="Rectangle 12"/>
          <p:cNvSpPr/>
          <p:nvPr/>
        </p:nvSpPr>
        <p:spPr>
          <a:xfrm>
            <a:off x="1114425" y="5486401"/>
            <a:ext cx="10239375" cy="830997"/>
          </a:xfrm>
          <a:prstGeom prst="rect">
            <a:avLst/>
          </a:prstGeom>
        </p:spPr>
        <p:txBody>
          <a:bodyPr wrap="square">
            <a:spAutoFit/>
          </a:bodyPr>
          <a:lstStyle/>
          <a:p>
            <a:r>
              <a:rPr lang="ro-RO" sz="2400" b="1"/>
              <a:t>IMPORTANT: </a:t>
            </a:r>
            <a:r>
              <a:rPr lang="ro-RO" sz="2400"/>
              <a:t>pentru stabilitatea în frecvenţă trebuie asigurată o </a:t>
            </a:r>
            <a:r>
              <a:rPr lang="ro-RO" sz="2400" b="1">
                <a:solidFill>
                  <a:srgbClr val="FF0000"/>
                </a:solidFill>
              </a:rPr>
              <a:t>sarcină minimă de 5mA</a:t>
            </a:r>
            <a:r>
              <a:rPr lang="ro-RO" sz="2400"/>
              <a:t>.</a:t>
            </a:r>
            <a:endParaRPr lang="en-US" sz="2400"/>
          </a:p>
        </p:txBody>
      </p:sp>
    </p:spTree>
    <p:extLst>
      <p:ext uri="{BB962C8B-B14F-4D97-AF65-F5344CB8AC3E}">
        <p14:creationId xmlns:p14="http://schemas.microsoft.com/office/powerpoint/2010/main" val="130231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LM79xx </a:t>
            </a:r>
            <a:r>
              <a:rPr lang="ro-RO">
                <a:solidFill>
                  <a:srgbClr val="0070C0"/>
                </a:solidFill>
              </a:rPr>
              <a:t>–</a:t>
            </a:r>
            <a:r>
              <a:rPr lang="ro-RO" b="1">
                <a:solidFill>
                  <a:srgbClr val="0070C0"/>
                </a:solidFill>
              </a:rPr>
              <a:t> stabilizator de tensiune negativă</a:t>
            </a:r>
          </a:p>
          <a:p>
            <a:r>
              <a:rPr lang="ro-RO" b="1">
                <a:solidFill>
                  <a:srgbClr val="FF0000"/>
                </a:solidFill>
              </a:rPr>
              <a:t>sarcină minimă de 5mA</a:t>
            </a:r>
            <a:endParaRPr lang="ro-RO">
              <a:solidFill>
                <a:srgbClr val="0070C0"/>
              </a:solidFill>
            </a:endParaRPr>
          </a:p>
        </p:txBody>
      </p:sp>
      <p:sp>
        <p:nvSpPr>
          <p:cNvPr id="3" name="Date Placeholder 2"/>
          <p:cNvSpPr>
            <a:spLocks noGrp="1"/>
          </p:cNvSpPr>
          <p:nvPr>
            <p:ph type="dt" sz="half" idx="10"/>
          </p:nvPr>
        </p:nvSpPr>
        <p:spPr/>
        <p:txBody>
          <a:bodyPr/>
          <a:lstStyle/>
          <a:p>
            <a:pPr>
              <a:defRPr/>
            </a:pPr>
            <a:fld id="{77B3B6CF-9863-42E8-A4E6-4267D3386D89}"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22</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5960386" y="1614102"/>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o-RO" sz="1200">
                <a:latin typeface="Arial" pitchFamily="34" charset="0"/>
                <a:ea typeface="Times New Roman" pitchFamily="18" charset="0"/>
                <a:cs typeface="Arial" pitchFamily="34" charset="0"/>
              </a:rPr>
              <a:t>  </a:t>
            </a:r>
            <a:endParaRPr lang="ro-RO">
              <a:latin typeface="Arial" pitchFamily="34" charset="0"/>
              <a:cs typeface="Arial" pitchFamily="34" charset="0"/>
            </a:endParaRPr>
          </a:p>
        </p:txBody>
      </p:sp>
      <p:sp>
        <p:nvSpPr>
          <p:cNvPr id="2053" name="Rectangle 5"/>
          <p:cNvSpPr>
            <a:spLocks noChangeArrowheads="1"/>
          </p:cNvSpPr>
          <p:nvPr/>
        </p:nvSpPr>
        <p:spPr bwMode="auto">
          <a:xfrm>
            <a:off x="1524001" y="2768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pic>
        <p:nvPicPr>
          <p:cNvPr id="8" name="Picture 7">
            <a:extLst>
              <a:ext uri="{FF2B5EF4-FFF2-40B4-BE49-F238E27FC236}">
                <a16:creationId xmlns:a16="http://schemas.microsoft.com/office/drawing/2014/main" id="{3259FC18-5FEF-4ED4-A652-09CEBC9386F6}"/>
              </a:ext>
            </a:extLst>
          </p:cNvPr>
          <p:cNvPicPr>
            <a:picLocks noChangeAspect="1"/>
          </p:cNvPicPr>
          <p:nvPr/>
        </p:nvPicPr>
        <p:blipFill>
          <a:blip r:embed="rId2"/>
          <a:stretch>
            <a:fillRect/>
          </a:stretch>
        </p:blipFill>
        <p:spPr>
          <a:xfrm>
            <a:off x="2895600" y="3233736"/>
            <a:ext cx="6400800" cy="2457450"/>
          </a:xfrm>
          <a:prstGeom prst="rect">
            <a:avLst/>
          </a:prstGeom>
        </p:spPr>
      </p:pic>
    </p:spTree>
    <p:extLst>
      <p:ext uri="{BB962C8B-B14F-4D97-AF65-F5344CB8AC3E}">
        <p14:creationId xmlns:p14="http://schemas.microsoft.com/office/powerpoint/2010/main" val="75536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109728" indent="0">
              <a:buNone/>
            </a:pPr>
            <a:r>
              <a:rPr lang="ro-RO" b="1">
                <a:solidFill>
                  <a:srgbClr val="0070C0"/>
                </a:solidFill>
              </a:rPr>
              <a:t>Stabilizator dual de tensiune</a:t>
            </a:r>
            <a:endParaRPr lang="en-US" b="1">
              <a:solidFill>
                <a:srgbClr val="0070C0"/>
              </a:solidFill>
            </a:endParaRPr>
          </a:p>
        </p:txBody>
      </p:sp>
      <p:sp>
        <p:nvSpPr>
          <p:cNvPr id="3" name="Date Placeholder 2"/>
          <p:cNvSpPr>
            <a:spLocks noGrp="1"/>
          </p:cNvSpPr>
          <p:nvPr>
            <p:ph type="dt" sz="half" idx="10"/>
          </p:nvPr>
        </p:nvSpPr>
        <p:spPr/>
        <p:txBody>
          <a:bodyPr/>
          <a:lstStyle/>
          <a:p>
            <a:pPr>
              <a:defRPr/>
            </a:pPr>
            <a:fld id="{EF580B7F-B454-46A5-816F-770917EE1D2D}"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23</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E8007B4A-604A-4556-8F59-FC45D48176A3}"/>
              </a:ext>
            </a:extLst>
          </p:cNvPr>
          <p:cNvPicPr>
            <a:picLocks noChangeAspect="1"/>
          </p:cNvPicPr>
          <p:nvPr/>
        </p:nvPicPr>
        <p:blipFill>
          <a:blip r:embed="rId2"/>
          <a:stretch>
            <a:fillRect/>
          </a:stretch>
        </p:blipFill>
        <p:spPr>
          <a:xfrm>
            <a:off x="2609850" y="2507694"/>
            <a:ext cx="6972300" cy="3533775"/>
          </a:xfrm>
          <a:prstGeom prst="rect">
            <a:avLst/>
          </a:prstGeom>
        </p:spPr>
      </p:pic>
    </p:spTree>
    <p:extLst>
      <p:ext uri="{BB962C8B-B14F-4D97-AF65-F5344CB8AC3E}">
        <p14:creationId xmlns:p14="http://schemas.microsoft.com/office/powerpoint/2010/main" val="1248855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a:buNone/>
            </a:pPr>
            <a:r>
              <a:rPr lang="ro-RO" b="1">
                <a:solidFill>
                  <a:srgbClr val="FF0000"/>
                </a:solidFill>
              </a:rPr>
              <a:t>Parametrii principali ai stabilizatoarelor</a:t>
            </a:r>
            <a:endParaRPr lang="ro-RO">
              <a:solidFill>
                <a:srgbClr val="FF0000"/>
              </a:solidFill>
            </a:endParaRPr>
          </a:p>
          <a:p>
            <a:pPr marL="624078" indent="-514350">
              <a:buFont typeface="+mj-lt"/>
              <a:buAutoNum type="arabicPeriod"/>
            </a:pPr>
            <a:r>
              <a:rPr lang="ro-RO"/>
              <a:t>Stabilizarea de intrare (linie)</a:t>
            </a:r>
            <a:r>
              <a:rPr lang="en-US"/>
              <a:t>, </a:t>
            </a:r>
            <a:r>
              <a:rPr lang="en-US" b="1" i="1">
                <a:solidFill>
                  <a:srgbClr val="0070C0"/>
                </a:solidFill>
              </a:rPr>
              <a:t>S</a:t>
            </a:r>
            <a:r>
              <a:rPr lang="en-US" b="1" i="1" baseline="-25000">
                <a:solidFill>
                  <a:srgbClr val="0070C0"/>
                </a:solidFill>
              </a:rPr>
              <a:t>V</a:t>
            </a:r>
            <a:r>
              <a:rPr lang="ro-RO">
                <a:solidFill>
                  <a:srgbClr val="0070C0"/>
                </a:solidFill>
              </a:rPr>
              <a:t> - </a:t>
            </a:r>
            <a:r>
              <a:rPr lang="ro-RO" b="1">
                <a:solidFill>
                  <a:srgbClr val="0070C0"/>
                </a:solidFill>
              </a:rPr>
              <a:t>Line Regulation</a:t>
            </a:r>
          </a:p>
          <a:p>
            <a:pPr marL="624078" indent="-514350">
              <a:buFont typeface="+mj-lt"/>
              <a:buAutoNum type="arabicPeriod"/>
            </a:pPr>
            <a:r>
              <a:rPr lang="ro-RO"/>
              <a:t>Stabilizarea de sarcină</a:t>
            </a:r>
            <a:r>
              <a:rPr lang="en-US"/>
              <a:t>, </a:t>
            </a:r>
            <a:r>
              <a:rPr lang="en-US" b="1" i="1">
                <a:solidFill>
                  <a:srgbClr val="0070C0"/>
                </a:solidFill>
              </a:rPr>
              <a:t>S</a:t>
            </a:r>
            <a:r>
              <a:rPr lang="en-US" b="1" i="1" baseline="-25000">
                <a:solidFill>
                  <a:srgbClr val="0070C0"/>
                </a:solidFill>
              </a:rPr>
              <a:t>L</a:t>
            </a:r>
            <a:r>
              <a:rPr lang="ro-RO">
                <a:solidFill>
                  <a:srgbClr val="0070C0"/>
                </a:solidFill>
              </a:rPr>
              <a:t> - </a:t>
            </a:r>
            <a:r>
              <a:rPr lang="ro-RO" b="1">
                <a:solidFill>
                  <a:srgbClr val="0070C0"/>
                </a:solidFill>
              </a:rPr>
              <a:t>Load Regulation</a:t>
            </a:r>
            <a:endParaRPr lang="en-US" b="1">
              <a:solidFill>
                <a:srgbClr val="0070C0"/>
              </a:solidFill>
            </a:endParaRPr>
          </a:p>
          <a:p>
            <a:pPr marL="624078" indent="-514350">
              <a:buFont typeface="+mj-lt"/>
              <a:buAutoNum type="arabicPeriod"/>
            </a:pPr>
            <a:r>
              <a:rPr lang="ro-RO"/>
              <a:t>Rejecţia tensiunii de ondulaţie (pulsaţie) – </a:t>
            </a:r>
            <a:r>
              <a:rPr lang="en-US" b="1" i="1">
                <a:solidFill>
                  <a:srgbClr val="0070C0"/>
                </a:solidFill>
              </a:rPr>
              <a:t>RRR</a:t>
            </a:r>
            <a:r>
              <a:rPr lang="ro-RO" b="1">
                <a:solidFill>
                  <a:srgbClr val="0070C0"/>
                </a:solidFill>
              </a:rPr>
              <a:t> - Ripple Rejection</a:t>
            </a:r>
            <a:r>
              <a:rPr lang="en-US" b="1">
                <a:solidFill>
                  <a:srgbClr val="0070C0"/>
                </a:solidFill>
              </a:rPr>
              <a:t> Ratio</a:t>
            </a:r>
            <a:endParaRPr lang="ro-RO" b="1">
              <a:solidFill>
                <a:srgbClr val="0070C0"/>
              </a:solidFill>
            </a:endParaRPr>
          </a:p>
        </p:txBody>
      </p:sp>
      <p:sp>
        <p:nvSpPr>
          <p:cNvPr id="3" name="Date Placeholder 2"/>
          <p:cNvSpPr>
            <a:spLocks noGrp="1"/>
          </p:cNvSpPr>
          <p:nvPr>
            <p:ph type="dt" sz="half" idx="10"/>
          </p:nvPr>
        </p:nvSpPr>
        <p:spPr/>
        <p:txBody>
          <a:bodyPr/>
          <a:lstStyle/>
          <a:p>
            <a:pPr>
              <a:defRPr/>
            </a:pPr>
            <a:fld id="{579DD320-E8D4-4F26-8429-0CC4608E79AB}"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24</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4379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marL="0" indent="0">
              <a:buNone/>
            </a:pPr>
            <a:r>
              <a:rPr lang="ro-RO" b="1">
                <a:solidFill>
                  <a:srgbClr val="0070C0"/>
                </a:solidFill>
              </a:rPr>
              <a:t>1. Stabilizarea de intrare (linie) </a:t>
            </a:r>
            <a:r>
              <a:rPr lang="ro-RO" b="1" i="1">
                <a:solidFill>
                  <a:srgbClr val="0070C0"/>
                </a:solidFill>
              </a:rPr>
              <a:t>S</a:t>
            </a:r>
            <a:r>
              <a:rPr lang="ro-RO" b="1" i="1" baseline="-25000">
                <a:solidFill>
                  <a:srgbClr val="0070C0"/>
                </a:solidFill>
              </a:rPr>
              <a:t>V</a:t>
            </a:r>
            <a:r>
              <a:rPr lang="ro-RO" b="1" i="1">
                <a:solidFill>
                  <a:srgbClr val="0070C0"/>
                </a:solidFill>
              </a:rPr>
              <a:t> - </a:t>
            </a:r>
            <a:r>
              <a:rPr lang="ro-RO" b="1">
                <a:solidFill>
                  <a:srgbClr val="0070C0"/>
                </a:solidFill>
              </a:rPr>
              <a:t>Line Regulation</a:t>
            </a:r>
            <a:endParaRPr lang="ro-RO">
              <a:solidFill>
                <a:srgbClr val="0070C0"/>
              </a:solidFill>
            </a:endParaRPr>
          </a:p>
          <a:p>
            <a:r>
              <a:rPr lang="ro-RO"/>
              <a:t>Reprezintă variaţia tensiunii de ieşire pentru o variaţie specificată a tensiunii de intrare, în condiţiile menţinerii constante a curentului de ieşire şi a temperaturii mediului ambiant:</a:t>
            </a:r>
          </a:p>
          <a:p>
            <a:endParaRPr lang="ro-RO"/>
          </a:p>
          <a:p>
            <a:endParaRPr lang="ro-RO"/>
          </a:p>
          <a:p>
            <a:r>
              <a:rPr lang="ro-RO"/>
              <a:t>Definiția alternativă</a:t>
            </a:r>
            <a:endParaRPr lang="en-US"/>
          </a:p>
        </p:txBody>
      </p:sp>
      <p:sp>
        <p:nvSpPr>
          <p:cNvPr id="3" name="Date Placeholder 2"/>
          <p:cNvSpPr>
            <a:spLocks noGrp="1"/>
          </p:cNvSpPr>
          <p:nvPr>
            <p:ph type="dt" sz="half" idx="10"/>
          </p:nvPr>
        </p:nvSpPr>
        <p:spPr/>
        <p:txBody>
          <a:bodyPr/>
          <a:lstStyle/>
          <a:p>
            <a:pPr>
              <a:defRPr/>
            </a:pPr>
            <a:fld id="{49DDDD9E-89B8-4869-A28A-FC54FBE29BC7}"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25</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3834" name="Object 42"/>
              <p:cNvSpPr txBox="1"/>
              <p:nvPr/>
            </p:nvSpPr>
            <p:spPr bwMode="auto">
              <a:xfrm>
                <a:off x="4362450" y="3667919"/>
                <a:ext cx="3467100" cy="888480"/>
              </a:xfrm>
              <a:prstGeom prst="rect">
                <a:avLst/>
              </a:prstGeom>
              <a:solidFill>
                <a:srgbClr val="FFFF00"/>
              </a:solid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𝑉</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𝐼</m:t>
                              </m:r>
                            </m:sub>
                          </m:sSub>
                        </m:den>
                      </m:f>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m:rPr>
                                  <m:nor/>
                                </m:rPr>
                                <a:rPr lang="ro-RO" sz="2400" i="0">
                                  <a:solidFill>
                                    <a:srgbClr val="000000"/>
                                  </a:solidFill>
                                  <a:latin typeface="Cambria Math" panose="02040503050406030204" pitchFamily="18" charset="0"/>
                                </a:rPr>
                                <m:t>mV</m:t>
                              </m:r>
                            </m:num>
                            <m:den>
                              <m:r>
                                <m:rPr>
                                  <m:sty m:val="p"/>
                                </m:rPr>
                                <a:rPr lang="ro-RO" sz="2400" i="0">
                                  <a:solidFill>
                                    <a:srgbClr val="000000"/>
                                  </a:solidFill>
                                  <a:latin typeface="Cambria Math" panose="02040503050406030204" pitchFamily="18" charset="0"/>
                                </a:rPr>
                                <m:t>V</m:t>
                              </m:r>
                            </m:den>
                          </m:f>
                        </m:e>
                      </m:d>
                      <m:r>
                        <m:rPr>
                          <m:nor/>
                        </m:rPr>
                        <a:rPr lang="ro-RO" sz="2400" i="0">
                          <a:solidFill>
                            <a:srgbClr val="000000"/>
                          </a:solidFill>
                          <a:latin typeface="Cambria Math" panose="02040503050406030204" pitchFamily="18" charset="0"/>
                        </a:rPr>
                        <m:t>  </m:t>
                      </m:r>
                      <m:r>
                        <m:rPr>
                          <m:nor/>
                        </m:rPr>
                        <a:rPr lang="ro-RO" sz="2400" i="0">
                          <a:solidFill>
                            <a:srgbClr val="000000"/>
                          </a:solidFill>
                          <a:latin typeface="Cambria Math" panose="02040503050406030204" pitchFamily="18" charset="0"/>
                        </a:rPr>
                        <m:t>sau</m:t>
                      </m:r>
                      <m:r>
                        <m:rPr>
                          <m:nor/>
                        </m:rPr>
                        <a:rPr lang="ro-RO" sz="2400" i="0">
                          <a:solidFill>
                            <a:srgbClr val="000000"/>
                          </a:solidFill>
                          <a:latin typeface="Cambria Math" panose="02040503050406030204" pitchFamily="18" charset="0"/>
                        </a:rPr>
                        <m:t> </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𝜇</m:t>
                              </m:r>
                              <m:r>
                                <m:rPr>
                                  <m:sty m:val="p"/>
                                </m:rPr>
                                <a:rPr lang="ro-RO" sz="2400" i="0">
                                  <a:solidFill>
                                    <a:srgbClr val="000000"/>
                                  </a:solidFill>
                                  <a:latin typeface="Cambria Math" panose="02040503050406030204" pitchFamily="18" charset="0"/>
                                </a:rPr>
                                <m:t>V</m:t>
                              </m:r>
                            </m:num>
                            <m:den>
                              <m:r>
                                <m:rPr>
                                  <m:sty m:val="p"/>
                                </m:rPr>
                                <a:rPr lang="ro-RO" sz="2400" i="0">
                                  <a:solidFill>
                                    <a:srgbClr val="000000"/>
                                  </a:solidFill>
                                  <a:latin typeface="Cambria Math" panose="02040503050406030204" pitchFamily="18" charset="0"/>
                                </a:rPr>
                                <m:t>V</m:t>
                              </m:r>
                            </m:den>
                          </m:f>
                        </m:e>
                      </m:d>
                    </m:oMath>
                  </m:oMathPara>
                </a14:m>
                <a:endParaRPr lang="ro-RO" sz="2400"/>
              </a:p>
            </p:txBody>
          </p:sp>
        </mc:Choice>
        <mc:Fallback xmlns="">
          <p:sp>
            <p:nvSpPr>
              <p:cNvPr id="33834" name="Object 42"/>
              <p:cNvSpPr txBox="1">
                <a:spLocks noRot="1" noChangeAspect="1" noMove="1" noResize="1" noEditPoints="1" noAdjustHandles="1" noChangeArrowheads="1" noChangeShapeType="1" noTextEdit="1"/>
              </p:cNvSpPr>
              <p:nvPr/>
            </p:nvSpPr>
            <p:spPr bwMode="auto">
              <a:xfrm>
                <a:off x="4362450" y="3667919"/>
                <a:ext cx="3467100" cy="888480"/>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F5DDA7-7145-49CA-87A7-1242A555DD08}"/>
                  </a:ext>
                </a:extLst>
              </p:cNvPr>
              <p:cNvSpPr txBox="1"/>
              <p:nvPr/>
            </p:nvSpPr>
            <p:spPr>
              <a:xfrm>
                <a:off x="3204209" y="5210445"/>
                <a:ext cx="5783582" cy="821892"/>
              </a:xfrm>
              <a:prstGeom prst="rect">
                <a:avLst/>
              </a:prstGeom>
              <a:noFill/>
              <a:ln w="25400">
                <a:solidFill>
                  <a:schemeClr val="accent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𝑉</m:t>
                          </m:r>
                        </m:sub>
                      </m:sSub>
                      <m:d>
                        <m:dPr>
                          <m:ctrlPr>
                            <a:rPr lang="ro-RO" sz="2400" b="0" i="1" smtClean="0">
                              <a:latin typeface="Cambria Math" panose="02040503050406030204" pitchFamily="18" charset="0"/>
                            </a:rPr>
                          </m:ctrlPr>
                        </m:dPr>
                        <m:e>
                          <m:f>
                            <m:fPr>
                              <m:ctrlPr>
                                <a:rPr lang="ro-RO" sz="2400" i="1">
                                  <a:latin typeface="Cambria Math" panose="02040503050406030204" pitchFamily="18" charset="0"/>
                                </a:rPr>
                              </m:ctrlPr>
                            </m:fPr>
                            <m:num>
                              <m:r>
                                <a:rPr lang="ro-RO" sz="2400" i="1">
                                  <a:latin typeface="Cambria Math" panose="02040503050406030204" pitchFamily="18" charset="0"/>
                                </a:rPr>
                                <m:t>%</m:t>
                              </m:r>
                            </m:num>
                            <m:den>
                              <m:r>
                                <a:rPr lang="ro-RO" sz="2400" i="1">
                                  <a:latin typeface="Cambria Math" panose="02040503050406030204" pitchFamily="18" charset="0"/>
                                </a:rPr>
                                <m:t>𝑉</m:t>
                              </m:r>
                            </m:den>
                          </m:f>
                        </m:e>
                      </m:d>
                      <m:r>
                        <a:rPr lang="ro-RO" sz="2400" b="0" i="1" smtClean="0">
                          <a:latin typeface="Cambria Math" panose="02040503050406030204" pitchFamily="18" charset="0"/>
                        </a:rPr>
                        <m:t>=100</m:t>
                      </m:r>
                      <m:f>
                        <m:fPr>
                          <m:ctrlPr>
                            <a:rPr lang="ro-RO" sz="2400" b="0" i="1" smtClean="0">
                              <a:latin typeface="Cambria Math" panose="02040503050406030204" pitchFamily="18" charset="0"/>
                            </a:rPr>
                          </m:ctrlPr>
                        </m:fPr>
                        <m:num>
                          <m:f>
                            <m:fPr>
                              <m:type m:val="lin"/>
                              <m:ctrlPr>
                                <a:rPr lang="ro-RO" sz="2400" b="0" i="1" smtClean="0">
                                  <a:latin typeface="Cambria Math" panose="02040503050406030204" pitchFamily="18" charset="0"/>
                                </a:rPr>
                              </m:ctrlPr>
                            </m:fPr>
                            <m:num>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𝑂</m:t>
                                  </m:r>
                                </m:sub>
                              </m:sSub>
                            </m:num>
                            <m:den>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𝑂</m:t>
                                  </m:r>
                                </m:sub>
                              </m:sSub>
                            </m:den>
                          </m:f>
                        </m:num>
                        <m:den>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𝐼</m:t>
                              </m:r>
                            </m:sub>
                          </m:sSub>
                        </m:den>
                      </m:f>
                      <m:r>
                        <a:rPr lang="ro-RO" sz="2400" b="0" i="1" smtClean="0">
                          <a:latin typeface="Cambria Math" panose="02040503050406030204" pitchFamily="18" charset="0"/>
                        </a:rPr>
                        <m:t>=100</m:t>
                      </m:r>
                      <m:f>
                        <m:fPr>
                          <m:ctrlPr>
                            <a:rPr lang="ro-RO" sz="2400" b="0" i="1" smtClean="0">
                              <a:latin typeface="Cambria Math" panose="02040503050406030204" pitchFamily="18" charset="0"/>
                            </a:rPr>
                          </m:ctrlPr>
                        </m:fPr>
                        <m:num>
                          <m:f>
                            <m:fPr>
                              <m:type m:val="lin"/>
                              <m:ctrlPr>
                                <a:rPr lang="ro-RO" sz="2400" b="0" i="1" smtClean="0">
                                  <a:latin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𝑂</m:t>
                                  </m:r>
                                </m:sub>
                              </m:sSub>
                            </m:num>
                            <m:den>
                              <m:r>
                                <a:rPr lang="ro-RO" sz="2400" i="1">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𝐼</m:t>
                                  </m:r>
                                </m:sub>
                              </m:sSub>
                            </m:den>
                          </m:f>
                        </m:num>
                        <m:den>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m:t>
                              </m:r>
                            </m:sub>
                          </m:sSub>
                        </m:den>
                      </m:f>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num>
                            <m:den>
                              <m:r>
                                <a:rPr lang="ro-RO" sz="2400" b="0" i="1" smtClean="0">
                                  <a:solidFill>
                                    <a:srgbClr val="000000"/>
                                  </a:solidFill>
                                  <a:latin typeface="Cambria Math" panose="02040503050406030204" pitchFamily="18" charset="0"/>
                                </a:rPr>
                                <m:t>𝑉</m:t>
                              </m:r>
                            </m:den>
                          </m:f>
                        </m:e>
                      </m:d>
                    </m:oMath>
                  </m:oMathPara>
                </a14:m>
                <a:endParaRPr lang="ro-RO" sz="2400"/>
              </a:p>
            </p:txBody>
          </p:sp>
        </mc:Choice>
        <mc:Fallback xmlns="">
          <p:sp>
            <p:nvSpPr>
              <p:cNvPr id="9" name="TextBox 8">
                <a:extLst>
                  <a:ext uri="{FF2B5EF4-FFF2-40B4-BE49-F238E27FC236}">
                    <a16:creationId xmlns:a16="http://schemas.microsoft.com/office/drawing/2014/main" id="{21F5DDA7-7145-49CA-87A7-1242A555DD08}"/>
                  </a:ext>
                </a:extLst>
              </p:cNvPr>
              <p:cNvSpPr txBox="1">
                <a:spLocks noRot="1" noChangeAspect="1" noMove="1" noResize="1" noEditPoints="1" noAdjustHandles="1" noChangeArrowheads="1" noChangeShapeType="1" noTextEdit="1"/>
              </p:cNvSpPr>
              <p:nvPr/>
            </p:nvSpPr>
            <p:spPr>
              <a:xfrm>
                <a:off x="3204209" y="5210445"/>
                <a:ext cx="5783582" cy="821892"/>
              </a:xfrm>
              <a:prstGeom prst="rect">
                <a:avLst/>
              </a:prstGeom>
              <a:blipFill>
                <a:blip r:embed="rId3"/>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94956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lstStyle/>
          <a:p>
            <a:pPr>
              <a:buNone/>
            </a:pPr>
            <a:r>
              <a:rPr lang="ro-RO" b="1">
                <a:solidFill>
                  <a:srgbClr val="0070C0"/>
                </a:solidFill>
              </a:rPr>
              <a:t>2. Stabilizarea de sarcină </a:t>
            </a:r>
            <a:r>
              <a:rPr lang="ro-RO" b="1" i="1">
                <a:solidFill>
                  <a:srgbClr val="0070C0"/>
                </a:solidFill>
              </a:rPr>
              <a:t>S</a:t>
            </a:r>
            <a:r>
              <a:rPr lang="ro-RO" b="1" i="1" baseline="-25000">
                <a:solidFill>
                  <a:srgbClr val="0070C0"/>
                </a:solidFill>
              </a:rPr>
              <a:t>L</a:t>
            </a:r>
            <a:r>
              <a:rPr lang="ro-RO" b="1" i="1">
                <a:solidFill>
                  <a:srgbClr val="0070C0"/>
                </a:solidFill>
              </a:rPr>
              <a:t> </a:t>
            </a:r>
            <a:r>
              <a:rPr lang="ro-RO" b="1">
                <a:solidFill>
                  <a:srgbClr val="0070C0"/>
                </a:solidFill>
              </a:rPr>
              <a:t>– Load Regulation</a:t>
            </a:r>
          </a:p>
          <a:p>
            <a:r>
              <a:rPr lang="ro-RO"/>
              <a:t>Reprezintă variaţia tensiunii de ieşire pentru o variaţie specificată a curentului de ieşire în condiţiile menţinerii constante a tensiunii de intrare şi a temperaturii mediului ambiant:</a:t>
            </a:r>
          </a:p>
          <a:p>
            <a:endParaRPr lang="ro-RO"/>
          </a:p>
          <a:p>
            <a:endParaRPr lang="ro-RO"/>
          </a:p>
          <a:p>
            <a:r>
              <a:rPr lang="ro-RO"/>
              <a:t>Definiția alternativă:</a:t>
            </a:r>
            <a:endParaRPr lang="en-US"/>
          </a:p>
        </p:txBody>
      </p:sp>
      <p:sp>
        <p:nvSpPr>
          <p:cNvPr id="3" name="Date Placeholder 2"/>
          <p:cNvSpPr>
            <a:spLocks noGrp="1"/>
          </p:cNvSpPr>
          <p:nvPr>
            <p:ph type="dt" sz="half" idx="10"/>
          </p:nvPr>
        </p:nvSpPr>
        <p:spPr/>
        <p:txBody>
          <a:bodyPr/>
          <a:lstStyle/>
          <a:p>
            <a:pPr>
              <a:defRPr/>
            </a:pPr>
            <a:fld id="{6AF2FC80-28DD-43A3-B7F6-599AF760F811}"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26</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1786" name="Object 42"/>
              <p:cNvSpPr txBox="1"/>
              <p:nvPr/>
            </p:nvSpPr>
            <p:spPr bwMode="auto">
              <a:xfrm>
                <a:off x="4243388" y="3638550"/>
                <a:ext cx="3705224" cy="895350"/>
              </a:xfrm>
              <a:prstGeom prst="rect">
                <a:avLst/>
              </a:prstGeom>
              <a:solidFill>
                <a:srgbClr val="FFFF00"/>
              </a:solid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𝐿</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r>
                        <a:rPr lang="ro-RO" sz="2400" i="0">
                          <a:solidFill>
                            <a:srgbClr val="000000"/>
                          </a:solidFill>
                          <a:latin typeface="Cambria Math" panose="02040503050406030204" pitchFamily="18" charset="0"/>
                        </a:rPr>
                        <m:t> </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𝑚𝑉</m:t>
                              </m:r>
                            </m:num>
                            <m:den>
                              <m:r>
                                <a:rPr lang="ro-RO" sz="2400" i="1">
                                  <a:solidFill>
                                    <a:srgbClr val="000000"/>
                                  </a:solidFill>
                                  <a:latin typeface="Cambria Math" panose="02040503050406030204" pitchFamily="18" charset="0"/>
                                </a:rPr>
                                <m:t>𝑚𝐴</m:t>
                              </m:r>
                            </m:den>
                          </m:f>
                        </m:e>
                      </m:d>
                      <m:r>
                        <m:rPr>
                          <m:nor/>
                        </m:rPr>
                        <a:rPr lang="ro-RO" sz="2400" i="0">
                          <a:solidFill>
                            <a:srgbClr val="000000"/>
                          </a:solidFill>
                          <a:latin typeface="Cambria Math" panose="02040503050406030204" pitchFamily="18" charset="0"/>
                        </a:rPr>
                        <m:t>  </m:t>
                      </m:r>
                      <m:r>
                        <m:rPr>
                          <m:nor/>
                        </m:rPr>
                        <a:rPr lang="ro-RO" sz="2400" i="0">
                          <a:solidFill>
                            <a:srgbClr val="000000"/>
                          </a:solidFill>
                          <a:latin typeface="Cambria Math" panose="02040503050406030204" pitchFamily="18" charset="0"/>
                        </a:rPr>
                        <m:t>sau</m:t>
                      </m:r>
                      <m:r>
                        <m:rPr>
                          <m:nor/>
                        </m:rPr>
                        <a:rPr lang="ro-RO" sz="2400" i="0">
                          <a:solidFill>
                            <a:srgbClr val="000000"/>
                          </a:solidFill>
                          <a:latin typeface="Cambria Math" panose="02040503050406030204" pitchFamily="18" charset="0"/>
                        </a:rPr>
                        <m:t> </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𝜇</m:t>
                              </m:r>
                              <m:r>
                                <m:rPr>
                                  <m:sty m:val="p"/>
                                </m:rPr>
                                <a:rPr lang="ro-RO" sz="2400" i="0">
                                  <a:solidFill>
                                    <a:srgbClr val="000000"/>
                                  </a:solidFill>
                                  <a:latin typeface="Cambria Math" panose="02040503050406030204" pitchFamily="18" charset="0"/>
                                </a:rPr>
                                <m:t>V</m:t>
                              </m:r>
                            </m:num>
                            <m:den>
                              <m:r>
                                <m:rPr>
                                  <m:nor/>
                                </m:rPr>
                                <a:rPr lang="ro-RO" sz="2400" i="0">
                                  <a:solidFill>
                                    <a:srgbClr val="000000"/>
                                  </a:solidFill>
                                  <a:latin typeface="Cambria Math" panose="02040503050406030204" pitchFamily="18" charset="0"/>
                                </a:rPr>
                                <m:t>mA</m:t>
                              </m:r>
                            </m:den>
                          </m:f>
                        </m:e>
                      </m:d>
                    </m:oMath>
                  </m:oMathPara>
                </a14:m>
                <a:endParaRPr lang="ro-RO" sz="2400"/>
              </a:p>
            </p:txBody>
          </p:sp>
        </mc:Choice>
        <mc:Fallback xmlns="">
          <p:sp>
            <p:nvSpPr>
              <p:cNvPr id="31786" name="Object 42"/>
              <p:cNvSpPr txBox="1">
                <a:spLocks noRot="1" noChangeAspect="1" noMove="1" noResize="1" noEditPoints="1" noAdjustHandles="1" noChangeArrowheads="1" noChangeShapeType="1" noTextEdit="1"/>
              </p:cNvSpPr>
              <p:nvPr/>
            </p:nvSpPr>
            <p:spPr bwMode="auto">
              <a:xfrm>
                <a:off x="4243388" y="3638550"/>
                <a:ext cx="3705224" cy="895350"/>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3411C86-59F2-4D1F-A027-0B139154A88F}"/>
                  </a:ext>
                </a:extLst>
              </p:cNvPr>
              <p:cNvSpPr/>
              <p:nvPr/>
            </p:nvSpPr>
            <p:spPr>
              <a:xfrm>
                <a:off x="3153079" y="5256658"/>
                <a:ext cx="6034857" cy="922176"/>
              </a:xfrm>
              <a:prstGeom prst="rect">
                <a:avLst/>
              </a:prstGeom>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𝐿</m:t>
                          </m:r>
                        </m:sub>
                      </m:sSub>
                      <m:d>
                        <m:dPr>
                          <m:ctrlPr>
                            <a:rPr lang="ro-RO" sz="2400" i="1" smtClean="0">
                              <a:solidFill>
                                <a:srgbClr val="000000"/>
                              </a:solidFill>
                              <a:latin typeface="Cambria Math" panose="02040503050406030204" pitchFamily="18" charset="0"/>
                            </a:rPr>
                          </m:ctrlPr>
                        </m:dPr>
                        <m:e>
                          <m:f>
                            <m:fPr>
                              <m:ctrlPr>
                                <a:rPr lang="ro-RO" sz="2400" i="1">
                                  <a:latin typeface="Cambria Math" panose="02040503050406030204" pitchFamily="18" charset="0"/>
                                </a:rPr>
                              </m:ctrlPr>
                            </m:fPr>
                            <m:num>
                              <m:r>
                                <a:rPr lang="ro-RO" sz="2400" i="1">
                                  <a:latin typeface="Cambria Math" panose="02040503050406030204" pitchFamily="18" charset="0"/>
                                </a:rPr>
                                <m:t>%</m:t>
                              </m:r>
                            </m:num>
                            <m:den>
                              <m:r>
                                <a:rPr lang="ro-RO" sz="2400" b="0" i="1" smtClean="0">
                                  <a:latin typeface="Cambria Math" panose="02040503050406030204" pitchFamily="18" charset="0"/>
                                </a:rPr>
                                <m:t>𝐴</m:t>
                              </m:r>
                            </m:den>
                          </m:f>
                        </m:e>
                      </m:d>
                      <m:r>
                        <a:rPr lang="ro-RO" sz="2400" i="1">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100</m:t>
                      </m:r>
                      <m:f>
                        <m:fPr>
                          <m:ctrlPr>
                            <a:rPr lang="ro-RO" sz="2400" i="1">
                              <a:solidFill>
                                <a:srgbClr val="000000"/>
                              </a:solidFill>
                              <a:latin typeface="Cambria Math" panose="02040503050406030204" pitchFamily="18" charset="0"/>
                            </a:rPr>
                          </m:ctrlPr>
                        </m:fPr>
                        <m:num>
                          <m:f>
                            <m:fPr>
                              <m:type m:val="lin"/>
                              <m:ctrlPr>
                                <a:rPr lang="ro-RO" sz="2400" i="1" smtClean="0">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den>
                          </m:f>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r>
                        <a:rPr lang="ro-RO" sz="2400" b="0" i="1" smtClean="0">
                          <a:solidFill>
                            <a:srgbClr val="000000"/>
                          </a:solidFill>
                          <a:latin typeface="Cambria Math" panose="02040503050406030204" pitchFamily="18" charset="0"/>
                        </a:rPr>
                        <m:t>=100</m:t>
                      </m:r>
                      <m:f>
                        <m:fPr>
                          <m:ctrlPr>
                            <a:rPr lang="ro-RO" sz="2400" b="0" i="1" smtClean="0">
                              <a:solidFill>
                                <a:srgbClr val="000000"/>
                              </a:solidFill>
                              <a:latin typeface="Cambria Math" panose="02040503050406030204" pitchFamily="18" charset="0"/>
                            </a:rPr>
                          </m:ctrlPr>
                        </m:fPr>
                        <m:num>
                          <m:f>
                            <m:fPr>
                              <m:type m:val="lin"/>
                              <m:ctrlPr>
                                <a:rPr lang="ro-RO" sz="2400" b="0" i="1" smtClean="0">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den>
                      </m:f>
                      <m:d>
                        <m:dPr>
                          <m:begChr m:val="["/>
                          <m:endChr m:val="]"/>
                          <m:ctrlPr>
                            <a:rPr lang="ro-RO" sz="2400" b="0" i="1" smtClean="0">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m:t>
                              </m:r>
                            </m:num>
                            <m:den>
                              <m:r>
                                <a:rPr lang="ro-RO" sz="2400" b="0" i="1" smtClean="0">
                                  <a:solidFill>
                                    <a:srgbClr val="000000"/>
                                  </a:solidFill>
                                  <a:latin typeface="Cambria Math" panose="02040503050406030204" pitchFamily="18" charset="0"/>
                                </a:rPr>
                                <m:t>𝑚𝐴</m:t>
                              </m:r>
                            </m:den>
                          </m:f>
                        </m:e>
                      </m:d>
                    </m:oMath>
                  </m:oMathPara>
                </a14:m>
                <a:endParaRPr lang="ro-RO" sz="2400"/>
              </a:p>
            </p:txBody>
          </p:sp>
        </mc:Choice>
        <mc:Fallback xmlns="">
          <p:sp>
            <p:nvSpPr>
              <p:cNvPr id="9" name="Rectangle 8">
                <a:extLst>
                  <a:ext uri="{FF2B5EF4-FFF2-40B4-BE49-F238E27FC236}">
                    <a16:creationId xmlns:a16="http://schemas.microsoft.com/office/drawing/2014/main" id="{F3411C86-59F2-4D1F-A027-0B139154A88F}"/>
                  </a:ext>
                </a:extLst>
              </p:cNvPr>
              <p:cNvSpPr>
                <a:spLocks noRot="1" noChangeAspect="1" noMove="1" noResize="1" noEditPoints="1" noAdjustHandles="1" noChangeArrowheads="1" noChangeShapeType="1" noTextEdit="1"/>
              </p:cNvSpPr>
              <p:nvPr/>
            </p:nvSpPr>
            <p:spPr>
              <a:xfrm>
                <a:off x="3153079" y="5256658"/>
                <a:ext cx="6034857" cy="922176"/>
              </a:xfrm>
              <a:prstGeom prst="rect">
                <a:avLst/>
              </a:prstGeom>
              <a:blipFill>
                <a:blip r:embed="rId3"/>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155908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Stabili</a:t>
            </a:r>
            <a:r>
              <a:rPr lang="ro-RO" sz="4000"/>
              <a:t>zatoare de tensiune liniare</a:t>
            </a:r>
            <a:endParaRPr lang="en-US" sz="4000"/>
          </a:p>
        </p:txBody>
      </p:sp>
      <p:sp>
        <p:nvSpPr>
          <p:cNvPr id="2" name="Content Placeholder 1"/>
          <p:cNvSpPr>
            <a:spLocks noGrp="1"/>
          </p:cNvSpPr>
          <p:nvPr>
            <p:ph idx="1"/>
          </p:nvPr>
        </p:nvSpPr>
        <p:spPr/>
        <p:txBody>
          <a:bodyPr/>
          <a:lstStyle/>
          <a:p>
            <a:pPr>
              <a:buNone/>
            </a:pPr>
            <a:r>
              <a:rPr lang="ro-RO" b="1">
                <a:solidFill>
                  <a:srgbClr val="0070C0"/>
                </a:solidFill>
              </a:rPr>
              <a:t>3. Rejecţia tensiunii de ondulaţie (pulsaţie) </a:t>
            </a:r>
            <a:r>
              <a:rPr lang="ro-RO" b="1" i="1">
                <a:solidFill>
                  <a:srgbClr val="0070C0"/>
                </a:solidFill>
              </a:rPr>
              <a:t>RRR</a:t>
            </a:r>
            <a:r>
              <a:rPr lang="ro-RO" b="1">
                <a:solidFill>
                  <a:srgbClr val="0070C0"/>
                </a:solidFill>
              </a:rPr>
              <a:t> – Ripple Rejection Ratio</a:t>
            </a:r>
            <a:endParaRPr lang="ro-RO">
              <a:solidFill>
                <a:srgbClr val="0070C0"/>
              </a:solidFill>
            </a:endParaRPr>
          </a:p>
          <a:p>
            <a:r>
              <a:rPr lang="ro-RO"/>
              <a:t>Reprezintă raportul exprimat în decibeli (dB) dintre valorile vârf-la-vârf ale tensiunii de ondulaţie măsurate la intrare (</a:t>
            </a:r>
            <a:r>
              <a:rPr lang="ro-RO" i="1"/>
              <a:t>V</a:t>
            </a:r>
            <a:r>
              <a:rPr lang="ro-RO" i="1" baseline="-25000"/>
              <a:t>ri</a:t>
            </a:r>
            <a:r>
              <a:rPr lang="ro-RO"/>
              <a:t>), respectiv la ieşire (</a:t>
            </a:r>
            <a:r>
              <a:rPr lang="ro-RO" i="1"/>
              <a:t>V</a:t>
            </a:r>
            <a:r>
              <a:rPr lang="ro-RO" i="1" baseline="-25000"/>
              <a:t>ro</a:t>
            </a:r>
            <a:r>
              <a:rPr lang="ro-RO"/>
              <a:t>), pentru o frecvenţă specificată:</a:t>
            </a:r>
            <a:endParaRPr lang="en-US"/>
          </a:p>
        </p:txBody>
      </p:sp>
      <p:sp>
        <p:nvSpPr>
          <p:cNvPr id="3" name="Date Placeholder 2"/>
          <p:cNvSpPr>
            <a:spLocks noGrp="1"/>
          </p:cNvSpPr>
          <p:nvPr>
            <p:ph type="dt" sz="half" idx="10"/>
          </p:nvPr>
        </p:nvSpPr>
        <p:spPr/>
        <p:txBody>
          <a:bodyPr/>
          <a:lstStyle/>
          <a:p>
            <a:pPr>
              <a:defRPr/>
            </a:pPr>
            <a:fld id="{241365FD-73CF-49EB-9780-8AF300FD37D6}"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27</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7889" name="Object 1"/>
              <p:cNvSpPr txBox="1"/>
              <p:nvPr/>
            </p:nvSpPr>
            <p:spPr bwMode="auto">
              <a:xfrm>
                <a:off x="4390628" y="4214352"/>
                <a:ext cx="3410744" cy="860425"/>
              </a:xfrm>
              <a:prstGeom prst="rect">
                <a:avLst/>
              </a:prstGeom>
              <a:solidFill>
                <a:srgbClr val="FFFF00"/>
              </a:solid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r>
                        <a:rPr lang="ro-RO" sz="2400" i="1" smtClean="0">
                          <a:solidFill>
                            <a:srgbClr val="000000"/>
                          </a:solidFill>
                          <a:latin typeface="Cambria Math" panose="02040503050406030204" pitchFamily="18" charset="0"/>
                        </a:rPr>
                        <m:t>𝑅𝑅𝑅</m:t>
                      </m:r>
                      <m:r>
                        <a:rPr lang="ro-RO" sz="2400" i="1" smtClean="0">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sSub>
                            <m:sSubPr>
                              <m:ctrlPr>
                                <a:rPr lang="ro-RO" sz="2400" i="1" smtClean="0">
                                  <a:solidFill>
                                    <a:srgbClr val="000000"/>
                                  </a:solidFill>
                                  <a:latin typeface="Cambria Math" panose="02040503050406030204" pitchFamily="18" charset="0"/>
                                </a:rPr>
                              </m:ctrlPr>
                            </m:sSubPr>
                            <m:e>
                              <m:r>
                                <m:rPr>
                                  <m:sty m:val="p"/>
                                </m:rPr>
                                <a:rPr lang="ro-RO" sz="2400">
                                  <a:solidFill>
                                    <a:srgbClr val="000000"/>
                                  </a:solidFill>
                                  <a:latin typeface="Cambria Math" panose="02040503050406030204" pitchFamily="18" charset="0"/>
                                </a:rPr>
                                <m:t>log</m:t>
                              </m:r>
                            </m:e>
                            <m:sub>
                              <m:r>
                                <a:rPr lang="ro-RO" sz="2400" b="0" i="1" smtClean="0">
                                  <a:solidFill>
                                    <a:srgbClr val="000000"/>
                                  </a:solidFill>
                                  <a:latin typeface="Cambria Math" panose="02040503050406030204" pitchFamily="18" charset="0"/>
                                </a:rPr>
                                <m:t>10</m:t>
                              </m:r>
                            </m:sub>
                          </m:sSub>
                        </m:fName>
                        <m:e>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𝑟</m:t>
                                  </m:r>
                                  <m:r>
                                    <a:rPr lang="ro-RO" sz="2400" b="0" i="1" smtClean="0">
                                      <a:solidFill>
                                        <a:srgbClr val="000000"/>
                                      </a:solidFill>
                                      <a:latin typeface="Cambria Math" panose="02040503050406030204" pitchFamily="18" charset="0"/>
                                    </a:rPr>
                                    <m:t>𝑖</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𝑟</m:t>
                                  </m:r>
                                  <m:r>
                                    <a:rPr lang="ro-RO" sz="2400" b="0" i="1" smtClean="0">
                                      <a:solidFill>
                                        <a:srgbClr val="000000"/>
                                      </a:solidFill>
                                      <a:latin typeface="Cambria Math" panose="02040503050406030204" pitchFamily="18" charset="0"/>
                                    </a:rPr>
                                    <m:t>𝑜</m:t>
                                  </m:r>
                                </m:sub>
                              </m:sSub>
                            </m:den>
                          </m:f>
                        </m:e>
                      </m:func>
                      <m:r>
                        <a:rPr lang="ro-RO" sz="2400" i="0">
                          <a:solidFill>
                            <a:srgbClr val="000000"/>
                          </a:solidFill>
                          <a:latin typeface="Cambria Math" panose="02040503050406030204" pitchFamily="18" charset="0"/>
                        </a:rPr>
                        <m:t> </m:t>
                      </m:r>
                      <m:r>
                        <a:rPr lang="ro-RO" sz="2400" i="1">
                          <a:solidFill>
                            <a:srgbClr val="000000"/>
                          </a:solidFill>
                          <a:latin typeface="Cambria Math" panose="02040503050406030204" pitchFamily="18" charset="0"/>
                        </a:rPr>
                        <m:t>[</m:t>
                      </m:r>
                      <m:r>
                        <m:rPr>
                          <m:nor/>
                        </m:rPr>
                        <a:rPr lang="ro-RO" sz="2400" i="0">
                          <a:solidFill>
                            <a:srgbClr val="000000"/>
                          </a:solidFill>
                          <a:latin typeface="Cambria Math" panose="02040503050406030204" pitchFamily="18" charset="0"/>
                        </a:rPr>
                        <m:t>dB</m:t>
                      </m:r>
                      <m:r>
                        <a:rPr lang="ro-RO" sz="2400" i="1">
                          <a:solidFill>
                            <a:srgbClr val="000000"/>
                          </a:solidFill>
                          <a:latin typeface="Cambria Math" panose="02040503050406030204" pitchFamily="18" charset="0"/>
                        </a:rPr>
                        <m:t>]</m:t>
                      </m:r>
                    </m:oMath>
                  </m:oMathPara>
                </a14:m>
                <a:endParaRPr lang="ro-RO" sz="2400"/>
              </a:p>
            </p:txBody>
          </p:sp>
        </mc:Choice>
        <mc:Fallback xmlns="">
          <p:sp>
            <p:nvSpPr>
              <p:cNvPr id="37889" name="Object 1"/>
              <p:cNvSpPr txBox="1">
                <a:spLocks noRot="1" noChangeAspect="1" noMove="1" noResize="1" noEditPoints="1" noAdjustHandles="1" noChangeArrowheads="1" noChangeShapeType="1" noTextEdit="1"/>
              </p:cNvSpPr>
              <p:nvPr/>
            </p:nvSpPr>
            <p:spPr bwMode="auto">
              <a:xfrm>
                <a:off x="4390628" y="4214352"/>
                <a:ext cx="3410744" cy="860425"/>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466571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DB2C-05D7-4E74-9562-38A21EF43910}"/>
              </a:ext>
            </a:extLst>
          </p:cNvPr>
          <p:cNvSpPr>
            <a:spLocks noGrp="1"/>
          </p:cNvSpPr>
          <p:nvPr>
            <p:ph type="title"/>
          </p:nvPr>
        </p:nvSpPr>
        <p:spPr/>
        <p:txBody>
          <a:bodyPr>
            <a:normAutofit/>
          </a:bodyPr>
          <a:lstStyle/>
          <a:p>
            <a:r>
              <a:rPr lang="en-US" sz="4000"/>
              <a:t>Stabili</a:t>
            </a:r>
            <a:r>
              <a:rPr lang="ro-RO" sz="4000"/>
              <a:t>zatoare liniare</a:t>
            </a:r>
            <a:br>
              <a:rPr lang="ro-RO" sz="4000"/>
            </a:br>
            <a:r>
              <a:rPr lang="ro-RO" sz="4000"/>
              <a:t>Exemplul 1</a:t>
            </a:r>
          </a:p>
        </p:txBody>
      </p:sp>
      <p:sp>
        <p:nvSpPr>
          <p:cNvPr id="3" name="Content Placeholder 2">
            <a:extLst>
              <a:ext uri="{FF2B5EF4-FFF2-40B4-BE49-F238E27FC236}">
                <a16:creationId xmlns:a16="http://schemas.microsoft.com/office/drawing/2014/main" id="{D933A6EE-52D4-4E8E-82F5-672D446C31A5}"/>
              </a:ext>
            </a:extLst>
          </p:cNvPr>
          <p:cNvSpPr>
            <a:spLocks noGrp="1"/>
          </p:cNvSpPr>
          <p:nvPr>
            <p:ph idx="1"/>
          </p:nvPr>
        </p:nvSpPr>
        <p:spPr/>
        <p:txBody>
          <a:bodyPr/>
          <a:lstStyle/>
          <a:p>
            <a:pPr marL="0" indent="0">
              <a:buNone/>
            </a:pPr>
            <a:r>
              <a:rPr lang="ro-RO"/>
              <a:t>Foile de catalog </a:t>
            </a:r>
            <a:r>
              <a:rPr lang="en-US"/>
              <a:t>ale </a:t>
            </a:r>
            <a:r>
              <a:rPr lang="ro-RO"/>
              <a:t>stabiliz</a:t>
            </a:r>
            <a:r>
              <a:rPr lang="en-US"/>
              <a:t>atorului de tensiune </a:t>
            </a:r>
            <a:r>
              <a:rPr lang="el-GR"/>
              <a:t>μ</a:t>
            </a:r>
            <a:r>
              <a:rPr lang="en-US"/>
              <a:t>A7805 de 5V indică faptul că</a:t>
            </a:r>
            <a:r>
              <a:rPr lang="ro-RO"/>
              <a:t> </a:t>
            </a:r>
            <a:r>
              <a:rPr lang="en-US"/>
              <a:t>de obicei </a:t>
            </a:r>
            <a:r>
              <a:rPr lang="ro-RO" i="1"/>
              <a:t>V</a:t>
            </a:r>
            <a:r>
              <a:rPr lang="ro-RO" i="1" baseline="-25000"/>
              <a:t>O</a:t>
            </a:r>
            <a:r>
              <a:rPr lang="ro-RO"/>
              <a:t> </a:t>
            </a:r>
            <a:r>
              <a:rPr lang="en-US"/>
              <a:t>se modifică cu 3mV atunci când </a:t>
            </a:r>
            <a:r>
              <a:rPr lang="en-US" i="1"/>
              <a:t>V</a:t>
            </a:r>
            <a:r>
              <a:rPr lang="en-US" i="1" baseline="-25000"/>
              <a:t>I</a:t>
            </a:r>
            <a:r>
              <a:rPr lang="en-US"/>
              <a:t> este variat de la 7V la 25V și cu 5mV atunci când</a:t>
            </a:r>
            <a:r>
              <a:rPr lang="ro-RO"/>
              <a:t> </a:t>
            </a:r>
            <a:r>
              <a:rPr lang="en-US" i="1"/>
              <a:t>I</a:t>
            </a:r>
            <a:r>
              <a:rPr lang="en-US" i="1" baseline="-25000"/>
              <a:t>O</a:t>
            </a:r>
            <a:r>
              <a:rPr lang="en-US"/>
              <a:t> este variat de la 0.25A la 0.75A. În plus, </a:t>
            </a:r>
            <a:r>
              <a:rPr lang="en-US" i="1"/>
              <a:t>RRR</a:t>
            </a:r>
            <a:r>
              <a:rPr lang="en-US" baseline="-25000"/>
              <a:t>dB</a:t>
            </a:r>
            <a:r>
              <a:rPr lang="en-US"/>
              <a:t> = 78dB la 120Hz.</a:t>
            </a:r>
            <a:endParaRPr lang="ro-RO"/>
          </a:p>
          <a:p>
            <a:pPr marL="514350" indent="-514350">
              <a:buAutoNum type="alphaLcParenBoth"/>
            </a:pPr>
            <a:r>
              <a:rPr lang="en-US"/>
              <a:t>Estima</a:t>
            </a:r>
            <a:r>
              <a:rPr lang="ro-RO"/>
              <a:t>ți valorile tipice ale </a:t>
            </a:r>
            <a:r>
              <a:rPr lang="ro-RO" i="1"/>
              <a:t>S</a:t>
            </a:r>
            <a:r>
              <a:rPr lang="ro-RO" i="1" baseline="-25000"/>
              <a:t>V</a:t>
            </a:r>
            <a:r>
              <a:rPr lang="en-US"/>
              <a:t> și </a:t>
            </a:r>
            <a:r>
              <a:rPr lang="ro-RO" i="1"/>
              <a:t>S</a:t>
            </a:r>
            <a:r>
              <a:rPr lang="ro-RO" i="1" baseline="-25000"/>
              <a:t>L</a:t>
            </a:r>
            <a:r>
              <a:rPr lang="en-US"/>
              <a:t>. Care este impedanța de ieșire a</a:t>
            </a:r>
            <a:br>
              <a:rPr lang="en-US"/>
            </a:br>
            <a:r>
              <a:rPr lang="ro-RO"/>
              <a:t>stabilizatorului</a:t>
            </a:r>
            <a:r>
              <a:rPr lang="en-US"/>
              <a:t>?</a:t>
            </a:r>
            <a:endParaRPr lang="ro-RO"/>
          </a:p>
          <a:p>
            <a:pPr marL="514350" indent="-514350">
              <a:buAutoNum type="alphaLcParenBoth"/>
            </a:pPr>
            <a:r>
              <a:rPr lang="en-US"/>
              <a:t>Estimați </a:t>
            </a:r>
            <a:r>
              <a:rPr lang="ro-RO"/>
              <a:t>mărimea riplului </a:t>
            </a:r>
            <a:r>
              <a:rPr lang="en-US"/>
              <a:t>de</a:t>
            </a:r>
            <a:r>
              <a:rPr lang="ro-RO"/>
              <a:t> la</a:t>
            </a:r>
            <a:r>
              <a:rPr lang="en-US"/>
              <a:t> ieșire </a:t>
            </a:r>
            <a:r>
              <a:rPr lang="en-US" i="1"/>
              <a:t>V</a:t>
            </a:r>
            <a:r>
              <a:rPr lang="en-US" i="1" baseline="-25000"/>
              <a:t>ro</a:t>
            </a:r>
            <a:r>
              <a:rPr lang="en-US"/>
              <a:t> pentru fiecare volt de </a:t>
            </a:r>
            <a:r>
              <a:rPr lang="ro-RO"/>
              <a:t>riplu la intrare </a:t>
            </a:r>
            <a:r>
              <a:rPr lang="en-US" i="1"/>
              <a:t>V</a:t>
            </a:r>
            <a:r>
              <a:rPr lang="en-US" i="1" baseline="-25000"/>
              <a:t>ri</a:t>
            </a:r>
            <a:r>
              <a:rPr lang="en-US"/>
              <a:t>. </a:t>
            </a:r>
            <a:br>
              <a:rPr lang="en-US"/>
            </a:br>
            <a:endParaRPr lang="ro-RO"/>
          </a:p>
        </p:txBody>
      </p:sp>
      <p:sp>
        <p:nvSpPr>
          <p:cNvPr id="4" name="Date Placeholder 3">
            <a:extLst>
              <a:ext uri="{FF2B5EF4-FFF2-40B4-BE49-F238E27FC236}">
                <a16:creationId xmlns:a16="http://schemas.microsoft.com/office/drawing/2014/main" id="{AC5BB527-E6B0-4928-A6AD-D26BE9892E46}"/>
              </a:ext>
            </a:extLst>
          </p:cNvPr>
          <p:cNvSpPr>
            <a:spLocks noGrp="1"/>
          </p:cNvSpPr>
          <p:nvPr>
            <p:ph type="dt" sz="half" idx="10"/>
          </p:nvPr>
        </p:nvSpPr>
        <p:spPr/>
        <p:txBody>
          <a:bodyPr/>
          <a:lstStyle/>
          <a:p>
            <a:fld id="{01F65573-0AE2-43F4-97DE-253A94FD685B}" type="datetime1">
              <a:rPr lang="en-US" smtClean="0"/>
              <a:t>5/19/2021</a:t>
            </a:fld>
            <a:endParaRPr lang="ro-RO"/>
          </a:p>
        </p:txBody>
      </p:sp>
      <p:sp>
        <p:nvSpPr>
          <p:cNvPr id="5" name="Footer Placeholder 4">
            <a:extLst>
              <a:ext uri="{FF2B5EF4-FFF2-40B4-BE49-F238E27FC236}">
                <a16:creationId xmlns:a16="http://schemas.microsoft.com/office/drawing/2014/main" id="{75B95DFA-2F65-4F2E-A4D6-21BBE476F6A6}"/>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0128F4D2-8BE1-4F89-AE33-F6589C8FE513}"/>
              </a:ext>
            </a:extLst>
          </p:cNvPr>
          <p:cNvSpPr>
            <a:spLocks noGrp="1"/>
          </p:cNvSpPr>
          <p:nvPr>
            <p:ph type="sldNum" sz="quarter" idx="12"/>
          </p:nvPr>
        </p:nvSpPr>
        <p:spPr/>
        <p:txBody>
          <a:bodyPr/>
          <a:lstStyle/>
          <a:p>
            <a:fld id="{AF5D8DD5-2367-47BF-BE85-0E4DD8564336}" type="slidenum">
              <a:rPr lang="ro-RO" smtClean="0"/>
              <a:t>28</a:t>
            </a:fld>
            <a:endParaRPr lang="ro-RO"/>
          </a:p>
        </p:txBody>
      </p:sp>
    </p:spTree>
    <p:extLst>
      <p:ext uri="{BB962C8B-B14F-4D97-AF65-F5344CB8AC3E}">
        <p14:creationId xmlns:p14="http://schemas.microsoft.com/office/powerpoint/2010/main" val="4644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C0F-84B4-4081-96F2-4F0975AA1B8A}"/>
              </a:ext>
            </a:extLst>
          </p:cNvPr>
          <p:cNvSpPr>
            <a:spLocks noGrp="1"/>
          </p:cNvSpPr>
          <p:nvPr>
            <p:ph type="title"/>
          </p:nvPr>
        </p:nvSpPr>
        <p:spPr/>
        <p:txBody>
          <a:bodyPr>
            <a:normAutofit/>
          </a:bodyPr>
          <a:lstStyle/>
          <a:p>
            <a:r>
              <a:rPr lang="en-US" sz="4000"/>
              <a:t>Stabili</a:t>
            </a:r>
            <a:r>
              <a:rPr lang="ro-RO" sz="4000"/>
              <a:t>zatoare liniare</a:t>
            </a:r>
            <a:br>
              <a:rPr lang="ro-RO" sz="4000"/>
            </a:br>
            <a:r>
              <a:rPr lang="ro-RO" sz="4000"/>
              <a:t>Exemplul 1. Rezolvare</a:t>
            </a:r>
          </a:p>
        </p:txBody>
      </p:sp>
      <p:sp>
        <p:nvSpPr>
          <p:cNvPr id="3" name="Content Placeholder 2">
            <a:extLst>
              <a:ext uri="{FF2B5EF4-FFF2-40B4-BE49-F238E27FC236}">
                <a16:creationId xmlns:a16="http://schemas.microsoft.com/office/drawing/2014/main" id="{1E5388CD-46DD-4E26-A07E-723E89D7F79A}"/>
              </a:ext>
            </a:extLst>
          </p:cNvPr>
          <p:cNvSpPr>
            <a:spLocks noGrp="1"/>
          </p:cNvSpPr>
          <p:nvPr>
            <p:ph idx="1"/>
          </p:nvPr>
        </p:nvSpPr>
        <p:spPr/>
        <p:txBody>
          <a:bodyPr>
            <a:normAutofit/>
          </a:bodyPr>
          <a:lstStyle/>
          <a:p>
            <a:pPr marL="457200" indent="-457200">
              <a:buFont typeface="+mj-lt"/>
              <a:buAutoNum type="alphaLcParenR"/>
            </a:pPr>
            <a:r>
              <a:rPr lang="ro-RO"/>
              <a:t>Stabilizarea de linie</a:t>
            </a:r>
            <a:br>
              <a:rPr lang="ro-RO" sz="2400"/>
            </a:br>
            <a:br>
              <a:rPr lang="ro-RO" sz="2400"/>
            </a:br>
            <a:br>
              <a:rPr lang="ro-RO" sz="2400"/>
            </a:br>
            <a:br>
              <a:rPr lang="ro-RO" sz="2400"/>
            </a:br>
            <a:br>
              <a:rPr lang="ro-RO" sz="2400"/>
            </a:br>
            <a:r>
              <a:rPr lang="ro-RO"/>
              <a:t>sau în exprimarea alternativă</a:t>
            </a:r>
            <a:br>
              <a:rPr lang="ro-RO" sz="2400"/>
            </a:br>
            <a:br>
              <a:rPr lang="ro-RO" sz="2400"/>
            </a:br>
            <a:br>
              <a:rPr lang="ro-RO" sz="2400"/>
            </a:br>
            <a:endParaRPr lang="ro-RO" sz="2400"/>
          </a:p>
        </p:txBody>
      </p:sp>
      <p:sp>
        <p:nvSpPr>
          <p:cNvPr id="4" name="Date Placeholder 3">
            <a:extLst>
              <a:ext uri="{FF2B5EF4-FFF2-40B4-BE49-F238E27FC236}">
                <a16:creationId xmlns:a16="http://schemas.microsoft.com/office/drawing/2014/main" id="{8059B1AE-7885-481E-BF08-314326BCDCC9}"/>
              </a:ext>
            </a:extLst>
          </p:cNvPr>
          <p:cNvSpPr>
            <a:spLocks noGrp="1"/>
          </p:cNvSpPr>
          <p:nvPr>
            <p:ph type="dt" sz="half" idx="10"/>
          </p:nvPr>
        </p:nvSpPr>
        <p:spPr/>
        <p:txBody>
          <a:bodyPr/>
          <a:lstStyle/>
          <a:p>
            <a:fld id="{4AABF6C8-4B0D-4A0C-BBF8-369B06C54993}" type="datetime1">
              <a:rPr lang="en-US" smtClean="0"/>
              <a:t>5/19/2021</a:t>
            </a:fld>
            <a:endParaRPr lang="ro-RO"/>
          </a:p>
        </p:txBody>
      </p:sp>
      <p:sp>
        <p:nvSpPr>
          <p:cNvPr id="5" name="Footer Placeholder 4">
            <a:extLst>
              <a:ext uri="{FF2B5EF4-FFF2-40B4-BE49-F238E27FC236}">
                <a16:creationId xmlns:a16="http://schemas.microsoft.com/office/drawing/2014/main" id="{96195120-8F33-41C1-B257-8B575E07AFD0}"/>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1300AE7A-603B-45B6-BC56-C99E85075C73}"/>
              </a:ext>
            </a:extLst>
          </p:cNvPr>
          <p:cNvSpPr>
            <a:spLocks noGrp="1"/>
          </p:cNvSpPr>
          <p:nvPr>
            <p:ph type="sldNum" sz="quarter" idx="12"/>
          </p:nvPr>
        </p:nvSpPr>
        <p:spPr/>
        <p:txBody>
          <a:bodyPr/>
          <a:lstStyle/>
          <a:p>
            <a:fld id="{AF5D8DD5-2367-47BF-BE85-0E4DD8564336}" type="slidenum">
              <a:rPr lang="ro-RO" smtClean="0"/>
              <a:t>29</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5AF6078-A6EC-447F-A936-DAA09E772F9F}"/>
                  </a:ext>
                </a:extLst>
              </p:cNvPr>
              <p:cNvSpPr/>
              <p:nvPr/>
            </p:nvSpPr>
            <p:spPr>
              <a:xfrm>
                <a:off x="1178894" y="2395778"/>
                <a:ext cx="5015412"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𝑉</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𝐼</m:t>
                              </m:r>
                            </m:sub>
                          </m:sSub>
                        </m:den>
                      </m:f>
                      <m:r>
                        <a:rPr lang="ro-RO" sz="2400" b="0" i="1"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3</m:t>
                          </m:r>
                          <m:r>
                            <a:rPr lang="ro-RO" sz="2400" b="0" i="1" smtClean="0">
                              <a:solidFill>
                                <a:srgbClr val="000000"/>
                              </a:solidFill>
                              <a:latin typeface="Cambria Math" panose="02040503050406030204" pitchFamily="18" charset="0"/>
                            </a:rPr>
                            <m:t>𝑚𝑉</m:t>
                          </m:r>
                        </m:num>
                        <m:den>
                          <m:r>
                            <a:rPr lang="ro-RO" sz="2400" b="0" i="1" smtClean="0">
                              <a:solidFill>
                                <a:srgbClr val="000000"/>
                              </a:solidFill>
                              <a:latin typeface="Cambria Math" panose="02040503050406030204" pitchFamily="18" charset="0"/>
                            </a:rPr>
                            <m:t>25</m:t>
                          </m:r>
                          <m:r>
                            <a:rPr lang="ro-RO" sz="2400" b="0" i="1" smtClean="0">
                              <a:solidFill>
                                <a:srgbClr val="000000"/>
                              </a:solidFill>
                              <a:latin typeface="Cambria Math" panose="02040503050406030204" pitchFamily="18" charset="0"/>
                            </a:rPr>
                            <m:t>𝑉</m:t>
                          </m:r>
                          <m:r>
                            <a:rPr lang="ro-RO" sz="2400" b="0" i="1" smtClean="0">
                              <a:solidFill>
                                <a:srgbClr val="000000"/>
                              </a:solidFill>
                              <a:latin typeface="Cambria Math" panose="02040503050406030204" pitchFamily="18" charset="0"/>
                            </a:rPr>
                            <m:t>−7</m:t>
                          </m:r>
                          <m:r>
                            <a:rPr lang="ro-RO" sz="2400" b="0" i="1" smtClean="0">
                              <a:solidFill>
                                <a:srgbClr val="000000"/>
                              </a:solidFill>
                              <a:latin typeface="Cambria Math" panose="02040503050406030204" pitchFamily="18" charset="0"/>
                            </a:rPr>
                            <m:t>𝑉</m:t>
                          </m:r>
                        </m:den>
                      </m:f>
                      <m:r>
                        <a:rPr lang="ro-RO" sz="2400" b="0" i="1" smtClean="0">
                          <a:solidFill>
                            <a:srgbClr val="000000"/>
                          </a:solidFill>
                          <a:latin typeface="Cambria Math" panose="02040503050406030204" pitchFamily="18" charset="0"/>
                        </a:rPr>
                        <m:t>=0,17</m:t>
                      </m:r>
                      <m:f>
                        <m:fPr>
                          <m:type m:val="lin"/>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𝑚𝑉</m:t>
                          </m:r>
                        </m:num>
                        <m:den>
                          <m:r>
                            <a:rPr lang="ro-RO" sz="2400" b="0" i="1" smtClean="0">
                              <a:solidFill>
                                <a:srgbClr val="000000"/>
                              </a:solidFill>
                              <a:latin typeface="Cambria Math" panose="02040503050406030204" pitchFamily="18" charset="0"/>
                            </a:rPr>
                            <m:t>𝑉</m:t>
                          </m:r>
                        </m:den>
                      </m:f>
                    </m:oMath>
                  </m:oMathPara>
                </a14:m>
                <a:endParaRPr lang="ro-RO" sz="2000"/>
              </a:p>
            </p:txBody>
          </p:sp>
        </mc:Choice>
        <mc:Fallback xmlns="">
          <p:sp>
            <p:nvSpPr>
              <p:cNvPr id="7" name="Rectangle 6">
                <a:extLst>
                  <a:ext uri="{FF2B5EF4-FFF2-40B4-BE49-F238E27FC236}">
                    <a16:creationId xmlns:a16="http://schemas.microsoft.com/office/drawing/2014/main" id="{A5AF6078-A6EC-447F-A936-DAA09E772F9F}"/>
                  </a:ext>
                </a:extLst>
              </p:cNvPr>
              <p:cNvSpPr>
                <a:spLocks noRot="1" noChangeAspect="1" noMove="1" noResize="1" noEditPoints="1" noAdjustHandles="1" noChangeArrowheads="1" noChangeShapeType="1" noTextEdit="1"/>
              </p:cNvSpPr>
              <p:nvPr/>
            </p:nvSpPr>
            <p:spPr>
              <a:xfrm>
                <a:off x="1178894" y="2395778"/>
                <a:ext cx="5015412" cy="84664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E902C0C-EF93-448C-81D7-EC85520703EE}"/>
                  </a:ext>
                </a:extLst>
              </p:cNvPr>
              <p:cNvSpPr/>
              <p:nvPr/>
            </p:nvSpPr>
            <p:spPr>
              <a:xfrm>
                <a:off x="1077680" y="4140607"/>
                <a:ext cx="10976667" cy="9296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𝑆</m:t>
                          </m:r>
                        </m:e>
                        <m:sub>
                          <m:r>
                            <a:rPr lang="ro-RO" sz="2400" i="1">
                              <a:latin typeface="Cambria Math" panose="02040503050406030204" pitchFamily="18" charset="0"/>
                            </a:rPr>
                            <m:t>𝑉</m:t>
                          </m:r>
                        </m:sub>
                      </m:sSub>
                      <m:d>
                        <m:dPr>
                          <m:ctrlPr>
                            <a:rPr lang="ro-RO" sz="2400" i="1">
                              <a:latin typeface="Cambria Math" panose="02040503050406030204" pitchFamily="18" charset="0"/>
                            </a:rPr>
                          </m:ctrlPr>
                        </m:dPr>
                        <m:e>
                          <m:f>
                            <m:fPr>
                              <m:ctrlPr>
                                <a:rPr lang="ro-RO" sz="2400" i="1" smtClean="0">
                                  <a:latin typeface="Cambria Math" panose="02040503050406030204" pitchFamily="18" charset="0"/>
                                </a:rPr>
                              </m:ctrlPr>
                            </m:fPr>
                            <m:num>
                              <m:r>
                                <a:rPr lang="ro-RO" sz="2400" i="1">
                                  <a:latin typeface="Cambria Math" panose="02040503050406030204" pitchFamily="18" charset="0"/>
                                </a:rPr>
                                <m:t>%</m:t>
                              </m:r>
                            </m:num>
                            <m:den>
                              <m:r>
                                <a:rPr lang="ro-RO" sz="2400" b="0" i="1" smtClean="0">
                                  <a:latin typeface="Cambria Math" panose="02040503050406030204" pitchFamily="18" charset="0"/>
                                </a:rPr>
                                <m:t>𝑉</m:t>
                              </m:r>
                            </m:den>
                          </m:f>
                        </m:e>
                      </m:d>
                      <m:r>
                        <a:rPr lang="ro-RO" sz="2400" i="1">
                          <a:latin typeface="Cambria Math" panose="02040503050406030204" pitchFamily="18" charset="0"/>
                        </a:rPr>
                        <m:t>=100</m:t>
                      </m:r>
                      <m:f>
                        <m:fPr>
                          <m:ctrlPr>
                            <a:rPr lang="ro-RO" sz="2400" i="1">
                              <a:latin typeface="Cambria Math" panose="02040503050406030204" pitchFamily="18" charset="0"/>
                            </a:rPr>
                          </m:ctrlPr>
                        </m:fPr>
                        <m:num>
                          <m:f>
                            <m:fPr>
                              <m:type m:val="lin"/>
                              <m:ctrlPr>
                                <a:rPr lang="ro-RO" sz="2400" i="1">
                                  <a:latin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𝑂</m:t>
                                  </m:r>
                                </m:sub>
                              </m:sSub>
                            </m:num>
                            <m:den>
                              <m:r>
                                <a:rPr lang="ro-RO" sz="2400" i="1">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ea typeface="Cambria Math" panose="02040503050406030204" pitchFamily="18" charset="0"/>
                                    </a:rPr>
                                  </m:ctrlPr>
                                </m:sSubPr>
                                <m:e>
                                  <m:r>
                                    <a:rPr lang="ro-RO" sz="2400" i="1">
                                      <a:latin typeface="Cambria Math" panose="02040503050406030204" pitchFamily="18" charset="0"/>
                                      <a:ea typeface="Cambria Math" panose="02040503050406030204" pitchFamily="18" charset="0"/>
                                    </a:rPr>
                                    <m:t>𝑉</m:t>
                                  </m:r>
                                </m:e>
                                <m:sub>
                                  <m:r>
                                    <a:rPr lang="ro-RO" sz="2400" i="1">
                                      <a:latin typeface="Cambria Math" panose="02040503050406030204" pitchFamily="18" charset="0"/>
                                      <a:ea typeface="Cambria Math" panose="02040503050406030204" pitchFamily="18" charset="0"/>
                                    </a:rPr>
                                    <m:t>𝐼</m:t>
                                  </m:r>
                                </m:sub>
                              </m:sSub>
                            </m:den>
                          </m:f>
                        </m:num>
                        <m:den>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𝑂</m:t>
                              </m:r>
                            </m:sub>
                          </m:sSub>
                        </m:den>
                      </m:f>
                      <m:r>
                        <a:rPr lang="ro-RO" sz="2400" b="0" i="1" smtClean="0">
                          <a:latin typeface="Cambria Math" panose="02040503050406030204" pitchFamily="18" charset="0"/>
                          <a:ea typeface="Cambria Math" panose="02040503050406030204" pitchFamily="18" charset="0"/>
                        </a:rPr>
                        <m:t>=100×</m:t>
                      </m:r>
                      <m:f>
                        <m:fPr>
                          <m:ctrlPr>
                            <a:rPr lang="ro-RO" sz="2400" b="0" i="1" smtClean="0">
                              <a:latin typeface="Cambria Math" panose="02040503050406030204" pitchFamily="18" charset="0"/>
                              <a:ea typeface="Cambria Math" panose="02040503050406030204" pitchFamily="18" charset="0"/>
                            </a:rPr>
                          </m:ctrlPr>
                        </m:fPr>
                        <m:num>
                          <m:r>
                            <a:rPr lang="ro-RO" sz="2400" b="0" i="1" smtClean="0">
                              <a:latin typeface="Cambria Math" panose="02040503050406030204" pitchFamily="18" charset="0"/>
                              <a:ea typeface="Cambria Math" panose="02040503050406030204" pitchFamily="18" charset="0"/>
                            </a:rPr>
                            <m:t>0,17</m:t>
                          </m:r>
                          <m:f>
                            <m:fPr>
                              <m:type m:val="lin"/>
                              <m:ctrlPr>
                                <a:rPr lang="ro-RO" sz="2400" b="0" i="1" smtClean="0">
                                  <a:latin typeface="Cambria Math" panose="02040503050406030204" pitchFamily="18" charset="0"/>
                                  <a:ea typeface="Cambria Math" panose="02040503050406030204" pitchFamily="18" charset="0"/>
                                </a:rPr>
                              </m:ctrlPr>
                            </m:fPr>
                            <m:num>
                              <m:r>
                                <a:rPr lang="ro-RO" sz="2400" b="0" i="1" smtClean="0">
                                  <a:latin typeface="Cambria Math" panose="02040503050406030204" pitchFamily="18" charset="0"/>
                                  <a:ea typeface="Cambria Math" panose="02040503050406030204" pitchFamily="18" charset="0"/>
                                </a:rPr>
                                <m:t>𝑚𝑉</m:t>
                              </m:r>
                            </m:num>
                            <m:den>
                              <m:r>
                                <a:rPr lang="ro-RO" sz="2400" b="0" i="1" smtClean="0">
                                  <a:latin typeface="Cambria Math" panose="02040503050406030204" pitchFamily="18" charset="0"/>
                                  <a:ea typeface="Cambria Math" panose="02040503050406030204" pitchFamily="18" charset="0"/>
                                </a:rPr>
                                <m:t>𝑉</m:t>
                              </m:r>
                            </m:den>
                          </m:f>
                        </m:num>
                        <m:den>
                          <m:r>
                            <a:rPr lang="ro-RO" sz="2400" b="0" i="1" smtClean="0">
                              <a:latin typeface="Cambria Math" panose="02040503050406030204" pitchFamily="18" charset="0"/>
                              <a:ea typeface="Cambria Math" panose="02040503050406030204" pitchFamily="18" charset="0"/>
                            </a:rPr>
                            <m:t>5</m:t>
                          </m:r>
                        </m:den>
                      </m:f>
                      <m:r>
                        <a:rPr lang="ro-RO" sz="2400" b="0" i="1" smtClean="0">
                          <a:latin typeface="Cambria Math" panose="02040503050406030204" pitchFamily="18" charset="0"/>
                          <a:ea typeface="Cambria Math" panose="02040503050406030204" pitchFamily="18" charset="0"/>
                        </a:rPr>
                        <m:t>=100×</m:t>
                      </m:r>
                      <m:f>
                        <m:fPr>
                          <m:ctrlPr>
                            <a:rPr lang="ro-RO" sz="2400" b="0" i="1" smtClean="0">
                              <a:latin typeface="Cambria Math" panose="02040503050406030204" pitchFamily="18" charset="0"/>
                              <a:ea typeface="Cambria Math" panose="02040503050406030204" pitchFamily="18" charset="0"/>
                            </a:rPr>
                          </m:ctrlPr>
                        </m:fPr>
                        <m:num>
                          <m:r>
                            <a:rPr lang="ro-RO" sz="2400" b="0" i="1" smtClean="0">
                              <a:latin typeface="Cambria Math" panose="02040503050406030204" pitchFamily="18" charset="0"/>
                              <a:ea typeface="Cambria Math" panose="02040503050406030204" pitchFamily="18" charset="0"/>
                            </a:rPr>
                            <m:t>0,17×</m:t>
                          </m:r>
                          <m:sSup>
                            <m:sSupPr>
                              <m:ctrlPr>
                                <a:rPr lang="ro-RO" sz="2400" b="0" i="1" smtClean="0">
                                  <a:latin typeface="Cambria Math" panose="02040503050406030204" pitchFamily="18" charset="0"/>
                                  <a:ea typeface="Cambria Math" panose="02040503050406030204" pitchFamily="18" charset="0"/>
                                </a:rPr>
                              </m:ctrlPr>
                            </m:sSupPr>
                            <m:e>
                              <m:r>
                                <a:rPr lang="ro-RO" sz="2400" b="0" i="1" smtClean="0">
                                  <a:latin typeface="Cambria Math" panose="02040503050406030204" pitchFamily="18" charset="0"/>
                                  <a:ea typeface="Cambria Math" panose="02040503050406030204" pitchFamily="18" charset="0"/>
                                </a:rPr>
                                <m:t>10</m:t>
                              </m:r>
                            </m:e>
                            <m:sup>
                              <m:r>
                                <a:rPr lang="ro-RO" sz="2400" b="0" i="1" smtClean="0">
                                  <a:latin typeface="Cambria Math" panose="02040503050406030204" pitchFamily="18" charset="0"/>
                                  <a:ea typeface="Cambria Math" panose="02040503050406030204" pitchFamily="18" charset="0"/>
                                </a:rPr>
                                <m:t>−3</m:t>
                              </m:r>
                            </m:sup>
                          </m:sSup>
                        </m:num>
                        <m:den>
                          <m:r>
                            <a:rPr lang="ro-RO" sz="2400" b="0" i="1" smtClean="0">
                              <a:latin typeface="Cambria Math" panose="02040503050406030204" pitchFamily="18" charset="0"/>
                              <a:ea typeface="Cambria Math" panose="02040503050406030204" pitchFamily="18" charset="0"/>
                            </a:rPr>
                            <m:t>5</m:t>
                          </m:r>
                        </m:den>
                      </m:f>
                      <m:r>
                        <a:rPr lang="ro-RO" sz="2400" b="0" i="1" smtClean="0">
                          <a:latin typeface="Cambria Math" panose="02040503050406030204" pitchFamily="18" charset="0"/>
                          <a:ea typeface="Cambria Math" panose="02040503050406030204" pitchFamily="18" charset="0"/>
                        </a:rPr>
                        <m:t>=0,0033</m:t>
                      </m:r>
                      <m:f>
                        <m:fPr>
                          <m:type m:val="lin"/>
                          <m:ctrlPr>
                            <a:rPr lang="ro-RO" sz="2400" b="0" i="1" smtClean="0">
                              <a:latin typeface="Cambria Math" panose="02040503050406030204" pitchFamily="18" charset="0"/>
                              <a:ea typeface="Cambria Math" panose="02040503050406030204" pitchFamily="18" charset="0"/>
                            </a:rPr>
                          </m:ctrlPr>
                        </m:fPr>
                        <m:num>
                          <m:r>
                            <a:rPr lang="ro-RO" sz="2400" i="1">
                              <a:latin typeface="Cambria Math" panose="02040503050406030204" pitchFamily="18" charset="0"/>
                              <a:ea typeface="Cambria Math" panose="02040503050406030204" pitchFamily="18" charset="0"/>
                            </a:rPr>
                            <m:t>%</m:t>
                          </m:r>
                        </m:num>
                        <m:den>
                          <m:r>
                            <a:rPr lang="ro-RO" sz="2400" b="0" i="1" smtClean="0">
                              <a:latin typeface="Cambria Math" panose="02040503050406030204" pitchFamily="18" charset="0"/>
                              <a:ea typeface="Cambria Math" panose="02040503050406030204" pitchFamily="18" charset="0"/>
                            </a:rPr>
                            <m:t>𝑉</m:t>
                          </m:r>
                        </m:den>
                      </m:f>
                    </m:oMath>
                  </m:oMathPara>
                </a14:m>
                <a:endParaRPr lang="ro-RO" sz="2000"/>
              </a:p>
            </p:txBody>
          </p:sp>
        </mc:Choice>
        <mc:Fallback xmlns="">
          <p:sp>
            <p:nvSpPr>
              <p:cNvPr id="8" name="Rectangle 7">
                <a:extLst>
                  <a:ext uri="{FF2B5EF4-FFF2-40B4-BE49-F238E27FC236}">
                    <a16:creationId xmlns:a16="http://schemas.microsoft.com/office/drawing/2014/main" id="{AE902C0C-EF93-448C-81D7-EC85520703EE}"/>
                  </a:ext>
                </a:extLst>
              </p:cNvPr>
              <p:cNvSpPr>
                <a:spLocks noRot="1" noChangeAspect="1" noMove="1" noResize="1" noEditPoints="1" noAdjustHandles="1" noChangeArrowheads="1" noChangeShapeType="1" noTextEdit="1"/>
              </p:cNvSpPr>
              <p:nvPr/>
            </p:nvSpPr>
            <p:spPr>
              <a:xfrm>
                <a:off x="1077680" y="4140607"/>
                <a:ext cx="10976667" cy="929678"/>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44841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de tensiune</a:t>
            </a:r>
            <a:endParaRPr lang="en-US" sz="6600"/>
          </a:p>
        </p:txBody>
      </p:sp>
      <p:sp>
        <p:nvSpPr>
          <p:cNvPr id="2" name="Content Placeholder 1"/>
          <p:cNvSpPr>
            <a:spLocks noGrp="1"/>
          </p:cNvSpPr>
          <p:nvPr>
            <p:ph idx="1"/>
          </p:nvPr>
        </p:nvSpPr>
        <p:spPr/>
        <p:txBody>
          <a:bodyPr>
            <a:normAutofit/>
          </a:bodyPr>
          <a:lstStyle/>
          <a:p>
            <a:r>
              <a:rPr lang="ro-RO"/>
              <a:t>Stabilizatoarele de tensiune sunt circuite electronice care </a:t>
            </a:r>
            <a:r>
              <a:rPr lang="ro-RO" b="1">
                <a:solidFill>
                  <a:srgbClr val="FF0000"/>
                </a:solidFill>
              </a:rPr>
              <a:t>menţin constantă tensiunea pe sarcină</a:t>
            </a:r>
            <a:r>
              <a:rPr lang="ro-RO"/>
              <a:t> </a:t>
            </a:r>
            <a:r>
              <a:rPr lang="ro-RO" i="1"/>
              <a:t>V</a:t>
            </a:r>
            <a:r>
              <a:rPr lang="ro-RO" i="1" baseline="-25000"/>
              <a:t>O</a:t>
            </a:r>
            <a:r>
              <a:rPr lang="ro-RO"/>
              <a:t>, </a:t>
            </a:r>
            <a:r>
              <a:rPr lang="en-US"/>
              <a:t>numit</a:t>
            </a:r>
            <a:r>
              <a:rPr lang="ro-RO"/>
              <a:t>ă </a:t>
            </a:r>
            <a:r>
              <a:rPr lang="ro-RO" b="1" i="1"/>
              <a:t>tensiune stabilizată</a:t>
            </a:r>
            <a:r>
              <a:rPr lang="ro-RO"/>
              <a:t>, în condiţiile variaţiei :</a:t>
            </a:r>
          </a:p>
          <a:p>
            <a:pPr lvl="1"/>
            <a:r>
              <a:rPr lang="ro-RO"/>
              <a:t>tensiunii de intrare </a:t>
            </a:r>
            <a:r>
              <a:rPr lang="ro-RO" i="1"/>
              <a:t>V</a:t>
            </a:r>
            <a:r>
              <a:rPr lang="ro-RO" i="1" baseline="-25000"/>
              <a:t>I</a:t>
            </a:r>
            <a:r>
              <a:rPr lang="ro-RO"/>
              <a:t>, numită </a:t>
            </a:r>
            <a:r>
              <a:rPr lang="ro-RO" i="1"/>
              <a:t>tensiune nestabilizată</a:t>
            </a:r>
            <a:r>
              <a:rPr lang="ro-RO"/>
              <a:t>,</a:t>
            </a:r>
          </a:p>
          <a:p>
            <a:pPr lvl="1"/>
            <a:r>
              <a:rPr lang="ro-RO"/>
              <a:t>a curentului de sarcină </a:t>
            </a:r>
            <a:r>
              <a:rPr lang="ro-RO" i="1"/>
              <a:t>I</a:t>
            </a:r>
            <a:r>
              <a:rPr lang="ro-RO" i="1" baseline="-25000"/>
              <a:t>O</a:t>
            </a:r>
            <a:r>
              <a:rPr lang="ro-RO"/>
              <a:t> şi</a:t>
            </a:r>
          </a:p>
          <a:p>
            <a:pPr lvl="1"/>
            <a:r>
              <a:rPr lang="ro-RO"/>
              <a:t>a temperaturii </a:t>
            </a:r>
            <a:r>
              <a:rPr lang="ro-RO" i="1"/>
              <a:t>T</a:t>
            </a:r>
            <a:r>
              <a:rPr lang="ro-RO"/>
              <a:t>.</a:t>
            </a:r>
          </a:p>
        </p:txBody>
      </p:sp>
      <p:sp>
        <p:nvSpPr>
          <p:cNvPr id="3" name="Date Placeholder 2"/>
          <p:cNvSpPr>
            <a:spLocks noGrp="1"/>
          </p:cNvSpPr>
          <p:nvPr>
            <p:ph type="dt" sz="half" idx="10"/>
          </p:nvPr>
        </p:nvSpPr>
        <p:spPr/>
        <p:txBody>
          <a:bodyPr/>
          <a:lstStyle/>
          <a:p>
            <a:pPr>
              <a:defRPr/>
            </a:pPr>
            <a:fld id="{7697ADE4-24DF-4797-A0F6-DD17F2566A0A}"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B9EFC4D8-6F45-4C0D-8B40-9F6734E9F0CC}"/>
              </a:ext>
            </a:extLst>
          </p:cNvPr>
          <p:cNvPicPr>
            <a:picLocks noChangeAspect="1"/>
          </p:cNvPicPr>
          <p:nvPr/>
        </p:nvPicPr>
        <p:blipFill rotWithShape="1">
          <a:blip r:embed="rId2"/>
          <a:srcRect l="7194" t="12696" r="6909" b="7461"/>
          <a:stretch/>
        </p:blipFill>
        <p:spPr>
          <a:xfrm>
            <a:off x="6819903" y="3505200"/>
            <a:ext cx="5169191" cy="2614615"/>
          </a:xfrm>
          <a:prstGeom prst="rect">
            <a:avLst/>
          </a:prstGeom>
        </p:spPr>
      </p:pic>
    </p:spTree>
    <p:extLst>
      <p:ext uri="{BB962C8B-B14F-4D97-AF65-F5344CB8AC3E}">
        <p14:creationId xmlns:p14="http://schemas.microsoft.com/office/powerpoint/2010/main" val="47534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C0F-84B4-4081-96F2-4F0975AA1B8A}"/>
              </a:ext>
            </a:extLst>
          </p:cNvPr>
          <p:cNvSpPr>
            <a:spLocks noGrp="1"/>
          </p:cNvSpPr>
          <p:nvPr>
            <p:ph type="title"/>
          </p:nvPr>
        </p:nvSpPr>
        <p:spPr/>
        <p:txBody>
          <a:bodyPr>
            <a:normAutofit/>
          </a:bodyPr>
          <a:lstStyle/>
          <a:p>
            <a:r>
              <a:rPr lang="en-US" sz="4000"/>
              <a:t>Stabili</a:t>
            </a:r>
            <a:r>
              <a:rPr lang="ro-RO" sz="4000"/>
              <a:t>zatoare liniare</a:t>
            </a:r>
            <a:br>
              <a:rPr lang="ro-RO" sz="4000"/>
            </a:br>
            <a:r>
              <a:rPr lang="ro-RO" sz="4000"/>
              <a:t>Exemplul 1. Rezolvare</a:t>
            </a:r>
          </a:p>
        </p:txBody>
      </p:sp>
      <p:sp>
        <p:nvSpPr>
          <p:cNvPr id="3" name="Content Placeholder 2">
            <a:extLst>
              <a:ext uri="{FF2B5EF4-FFF2-40B4-BE49-F238E27FC236}">
                <a16:creationId xmlns:a16="http://schemas.microsoft.com/office/drawing/2014/main" id="{1E5388CD-46DD-4E26-A07E-723E89D7F79A}"/>
              </a:ext>
            </a:extLst>
          </p:cNvPr>
          <p:cNvSpPr>
            <a:spLocks noGrp="1"/>
          </p:cNvSpPr>
          <p:nvPr>
            <p:ph idx="1"/>
          </p:nvPr>
        </p:nvSpPr>
        <p:spPr/>
        <p:txBody>
          <a:bodyPr>
            <a:normAutofit/>
          </a:bodyPr>
          <a:lstStyle/>
          <a:p>
            <a:pPr marL="457200" indent="-457200">
              <a:buFont typeface="+mj-lt"/>
              <a:buAutoNum type="alphaLcParenR"/>
            </a:pPr>
            <a:r>
              <a:rPr lang="ro-RO" sz="2400" i="1"/>
              <a:t>continuare</a:t>
            </a:r>
            <a:br>
              <a:rPr lang="ro-RO"/>
            </a:br>
            <a:r>
              <a:rPr lang="ro-RO"/>
              <a:t>Stabilizarea de sarcină</a:t>
            </a:r>
            <a:br>
              <a:rPr lang="ro-RO" sz="2400"/>
            </a:br>
            <a:br>
              <a:rPr lang="ro-RO" sz="2400"/>
            </a:br>
            <a:br>
              <a:rPr lang="ro-RO" sz="2400"/>
            </a:br>
            <a:br>
              <a:rPr lang="ro-RO" sz="2400"/>
            </a:br>
            <a:r>
              <a:rPr lang="ro-RO"/>
              <a:t>sau în exprimarea alternativă</a:t>
            </a:r>
            <a:br>
              <a:rPr lang="ro-RO"/>
            </a:br>
            <a:br>
              <a:rPr lang="ro-RO"/>
            </a:br>
            <a:br>
              <a:rPr lang="ro-RO"/>
            </a:br>
            <a:br>
              <a:rPr lang="ro-RO"/>
            </a:br>
            <a:r>
              <a:rPr lang="ro-RO" sz="2400"/>
              <a:t>Parametrul </a:t>
            </a:r>
            <a:r>
              <a:rPr lang="ro-RO" sz="2400" i="1"/>
              <a:t>S</a:t>
            </a:r>
            <a:r>
              <a:rPr lang="ro-RO" sz="2400" i="1" baseline="-25000"/>
              <a:t>L</a:t>
            </a:r>
            <a:r>
              <a:rPr lang="ro-RO" sz="2400"/>
              <a:t> reprezintă chiar rezistența de ieșire a stabilizatorului</a:t>
            </a:r>
          </a:p>
        </p:txBody>
      </p:sp>
      <p:sp>
        <p:nvSpPr>
          <p:cNvPr id="4" name="Date Placeholder 3">
            <a:extLst>
              <a:ext uri="{FF2B5EF4-FFF2-40B4-BE49-F238E27FC236}">
                <a16:creationId xmlns:a16="http://schemas.microsoft.com/office/drawing/2014/main" id="{8059B1AE-7885-481E-BF08-314326BCDCC9}"/>
              </a:ext>
            </a:extLst>
          </p:cNvPr>
          <p:cNvSpPr>
            <a:spLocks noGrp="1"/>
          </p:cNvSpPr>
          <p:nvPr>
            <p:ph type="dt" sz="half" idx="10"/>
          </p:nvPr>
        </p:nvSpPr>
        <p:spPr/>
        <p:txBody>
          <a:bodyPr/>
          <a:lstStyle/>
          <a:p>
            <a:fld id="{4AABF6C8-4B0D-4A0C-BBF8-369B06C54993}" type="datetime1">
              <a:rPr lang="en-US" smtClean="0"/>
              <a:t>5/19/2021</a:t>
            </a:fld>
            <a:endParaRPr lang="ro-RO"/>
          </a:p>
        </p:txBody>
      </p:sp>
      <p:sp>
        <p:nvSpPr>
          <p:cNvPr id="5" name="Footer Placeholder 4">
            <a:extLst>
              <a:ext uri="{FF2B5EF4-FFF2-40B4-BE49-F238E27FC236}">
                <a16:creationId xmlns:a16="http://schemas.microsoft.com/office/drawing/2014/main" id="{96195120-8F33-41C1-B257-8B575E07AFD0}"/>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1300AE7A-603B-45B6-BC56-C99E85075C73}"/>
              </a:ext>
            </a:extLst>
          </p:cNvPr>
          <p:cNvSpPr>
            <a:spLocks noGrp="1"/>
          </p:cNvSpPr>
          <p:nvPr>
            <p:ph type="sldNum" sz="quarter" idx="12"/>
          </p:nvPr>
        </p:nvSpPr>
        <p:spPr/>
        <p:txBody>
          <a:bodyPr/>
          <a:lstStyle/>
          <a:p>
            <a:fld id="{AF5D8DD5-2367-47BF-BE85-0E4DD8564336}" type="slidenum">
              <a:rPr lang="ro-RO" smtClean="0"/>
              <a:t>30</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6EF12A9-7E7C-42AF-B2CB-147485B964CB}"/>
                  </a:ext>
                </a:extLst>
              </p:cNvPr>
              <p:cNvSpPr/>
              <p:nvPr/>
            </p:nvSpPr>
            <p:spPr>
              <a:xfrm>
                <a:off x="1277217" y="2609439"/>
                <a:ext cx="5383974" cy="8565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𝐿</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r>
                        <a:rPr lang="ro-RO" sz="2400" b="0" i="1" smtClean="0">
                          <a:solidFill>
                            <a:srgbClr val="000000"/>
                          </a:solidFill>
                          <a:latin typeface="Cambria Math" panose="02040503050406030204" pitchFamily="18" charset="0"/>
                        </a:rPr>
                        <m:t>=</m:t>
                      </m:r>
                      <m:f>
                        <m:fPr>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5</m:t>
                          </m:r>
                          <m:r>
                            <a:rPr lang="ro-RO" sz="2400" b="0" i="1" smtClean="0">
                              <a:solidFill>
                                <a:srgbClr val="000000"/>
                              </a:solidFill>
                              <a:latin typeface="Cambria Math" panose="02040503050406030204" pitchFamily="18" charset="0"/>
                            </a:rPr>
                            <m:t>𝑚𝑉</m:t>
                          </m:r>
                        </m:num>
                        <m:den>
                          <m:r>
                            <a:rPr lang="ro-RO" sz="2400" b="0" i="1" smtClean="0">
                              <a:solidFill>
                                <a:srgbClr val="000000"/>
                              </a:solidFill>
                              <a:latin typeface="Cambria Math" panose="02040503050406030204" pitchFamily="18" charset="0"/>
                            </a:rPr>
                            <m:t>0,75</m:t>
                          </m:r>
                          <m:r>
                            <a:rPr lang="ro-RO" sz="2400" b="0" i="1" smtClean="0">
                              <a:solidFill>
                                <a:srgbClr val="000000"/>
                              </a:solidFill>
                              <a:latin typeface="Cambria Math" panose="02040503050406030204" pitchFamily="18" charset="0"/>
                            </a:rPr>
                            <m:t>𝐴</m:t>
                          </m:r>
                          <m:r>
                            <a:rPr lang="ro-RO" sz="2400" b="0" i="1" smtClean="0">
                              <a:solidFill>
                                <a:srgbClr val="000000"/>
                              </a:solidFill>
                              <a:latin typeface="Cambria Math" panose="02040503050406030204" pitchFamily="18" charset="0"/>
                            </a:rPr>
                            <m:t>−0,25</m:t>
                          </m:r>
                          <m:r>
                            <a:rPr lang="ro-RO" sz="2400" b="0" i="1" smtClean="0">
                              <a:solidFill>
                                <a:srgbClr val="000000"/>
                              </a:solidFill>
                              <a:latin typeface="Cambria Math" panose="02040503050406030204" pitchFamily="18" charset="0"/>
                            </a:rPr>
                            <m:t>𝐴</m:t>
                          </m:r>
                        </m:den>
                      </m:f>
                      <m:r>
                        <a:rPr lang="ro-RO" sz="2400" b="0" i="1" smtClean="0">
                          <a:solidFill>
                            <a:srgbClr val="000000"/>
                          </a:solidFill>
                          <a:latin typeface="Cambria Math" panose="02040503050406030204" pitchFamily="18" charset="0"/>
                        </a:rPr>
                        <m:t>=10</m:t>
                      </m:r>
                      <m:f>
                        <m:fPr>
                          <m:type m:val="lin"/>
                          <m:ctrlPr>
                            <a:rPr lang="ro-RO" sz="2400" b="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𝑚𝑉</m:t>
                          </m:r>
                        </m:num>
                        <m:den>
                          <m:r>
                            <a:rPr lang="ro-RO" sz="2400" b="0" i="1" smtClean="0">
                              <a:solidFill>
                                <a:srgbClr val="000000"/>
                              </a:solidFill>
                              <a:latin typeface="Cambria Math" panose="02040503050406030204" pitchFamily="18" charset="0"/>
                            </a:rPr>
                            <m:t>𝐴</m:t>
                          </m:r>
                        </m:den>
                      </m:f>
                    </m:oMath>
                  </m:oMathPara>
                </a14:m>
                <a:endParaRPr lang="ro-RO" sz="2000"/>
              </a:p>
            </p:txBody>
          </p:sp>
        </mc:Choice>
        <mc:Fallback xmlns="">
          <p:sp>
            <p:nvSpPr>
              <p:cNvPr id="9" name="Rectangle 8">
                <a:extLst>
                  <a:ext uri="{FF2B5EF4-FFF2-40B4-BE49-F238E27FC236}">
                    <a16:creationId xmlns:a16="http://schemas.microsoft.com/office/drawing/2014/main" id="{76EF12A9-7E7C-42AF-B2CB-147485B964CB}"/>
                  </a:ext>
                </a:extLst>
              </p:cNvPr>
              <p:cNvSpPr>
                <a:spLocks noRot="1" noChangeAspect="1" noMove="1" noResize="1" noEditPoints="1" noAdjustHandles="1" noChangeArrowheads="1" noChangeShapeType="1" noTextEdit="1"/>
              </p:cNvSpPr>
              <p:nvPr/>
            </p:nvSpPr>
            <p:spPr>
              <a:xfrm>
                <a:off x="1277217" y="2609439"/>
                <a:ext cx="5383974" cy="856517"/>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33CEB2E-3F6C-48E2-BCAF-0E306640B80D}"/>
                  </a:ext>
                </a:extLst>
              </p:cNvPr>
              <p:cNvSpPr/>
              <p:nvPr/>
            </p:nvSpPr>
            <p:spPr>
              <a:xfrm>
                <a:off x="1277217" y="4001294"/>
                <a:ext cx="730629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𝐿</m:t>
                          </m:r>
                        </m:sub>
                      </m:sSub>
                      <m:d>
                        <m:dPr>
                          <m:ctrlPr>
                            <a:rPr lang="ro-RO" sz="2400" i="1">
                              <a:solidFill>
                                <a:srgbClr val="000000"/>
                              </a:solidFill>
                              <a:latin typeface="Cambria Math" panose="02040503050406030204" pitchFamily="18" charset="0"/>
                            </a:rPr>
                          </m:ctrlPr>
                        </m:dPr>
                        <m:e>
                          <m:f>
                            <m:fPr>
                              <m:ctrlPr>
                                <a:rPr lang="ro-RO" sz="2400" i="1" smtClean="0">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num>
                            <m:den>
                              <m:r>
                                <a:rPr lang="ro-RO" sz="2400" b="0" i="1" smtClean="0">
                                  <a:solidFill>
                                    <a:srgbClr val="000000"/>
                                  </a:solidFill>
                                  <a:latin typeface="Cambria Math" panose="02040503050406030204" pitchFamily="18" charset="0"/>
                                </a:rPr>
                                <m:t>𝐴</m:t>
                              </m:r>
                            </m:den>
                          </m:f>
                        </m:e>
                      </m:d>
                      <m:r>
                        <a:rPr lang="ro-RO" sz="2400" i="1">
                          <a:solidFill>
                            <a:srgbClr val="000000"/>
                          </a:solidFill>
                          <a:latin typeface="Cambria Math" panose="02040503050406030204" pitchFamily="18" charset="0"/>
                        </a:rPr>
                        <m:t>=100</m:t>
                      </m:r>
                      <m:f>
                        <m:fPr>
                          <m:ctrlPr>
                            <a:rPr lang="ro-RO" sz="2400" i="1">
                              <a:solidFill>
                                <a:srgbClr val="000000"/>
                              </a:solidFill>
                              <a:latin typeface="Cambria Math" panose="02040503050406030204" pitchFamily="18" charset="0"/>
                            </a:rPr>
                          </m:ctrlPr>
                        </m:fPr>
                        <m:num>
                          <m:f>
                            <m:fPr>
                              <m:type m:val="lin"/>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den>
                      </m:f>
                      <m:r>
                        <a:rPr lang="ro-RO" sz="2400" b="0" i="1" smtClean="0">
                          <a:solidFill>
                            <a:srgbClr val="000000"/>
                          </a:solidFill>
                          <a:latin typeface="Cambria Math" panose="02040503050406030204" pitchFamily="18" charset="0"/>
                        </a:rPr>
                        <m:t>=100</m:t>
                      </m:r>
                      <m:r>
                        <a:rPr lang="ro-RO" sz="2400" b="0" i="1" smtClean="0">
                          <a:solidFill>
                            <a:srgbClr val="000000"/>
                          </a:solidFill>
                          <a:latin typeface="Cambria Math" panose="02040503050406030204" pitchFamily="18" charset="0"/>
                          <a:ea typeface="Cambria Math" panose="02040503050406030204" pitchFamily="18" charset="0"/>
                        </a:rPr>
                        <m:t>×</m:t>
                      </m:r>
                      <m:f>
                        <m:fPr>
                          <m:ctrlPr>
                            <a:rPr lang="ro-RO" sz="2400" b="0" i="1" smtClean="0">
                              <a:solidFill>
                                <a:srgbClr val="000000"/>
                              </a:solidFill>
                              <a:latin typeface="Cambria Math" panose="02040503050406030204" pitchFamily="18" charset="0"/>
                              <a:ea typeface="Cambria Math" panose="02040503050406030204" pitchFamily="18" charset="0"/>
                            </a:rPr>
                          </m:ctrlPr>
                        </m:fPr>
                        <m:num>
                          <m:r>
                            <a:rPr lang="ro-RO" sz="2400" i="1">
                              <a:solidFill>
                                <a:srgbClr val="000000"/>
                              </a:solidFill>
                              <a:latin typeface="Cambria Math" panose="02040503050406030204" pitchFamily="18" charset="0"/>
                            </a:rPr>
                            <m:t>10</m:t>
                          </m:r>
                          <m:f>
                            <m:fPr>
                              <m:type m:val="lin"/>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𝑚𝑉</m:t>
                              </m:r>
                            </m:num>
                            <m:den>
                              <m:r>
                                <a:rPr lang="ro-RO" sz="2400" i="1">
                                  <a:solidFill>
                                    <a:srgbClr val="000000"/>
                                  </a:solidFill>
                                  <a:latin typeface="Cambria Math" panose="02040503050406030204" pitchFamily="18" charset="0"/>
                                </a:rPr>
                                <m:t>𝐴</m:t>
                              </m:r>
                            </m:den>
                          </m:f>
                        </m:num>
                        <m:den>
                          <m:r>
                            <a:rPr lang="ro-RO" sz="2400" b="0" i="1" smtClean="0">
                              <a:solidFill>
                                <a:srgbClr val="000000"/>
                              </a:solidFill>
                              <a:latin typeface="Cambria Math" panose="02040503050406030204" pitchFamily="18" charset="0"/>
                              <a:ea typeface="Cambria Math" panose="02040503050406030204" pitchFamily="18" charset="0"/>
                            </a:rPr>
                            <m:t>5</m:t>
                          </m:r>
                          <m:r>
                            <a:rPr lang="ro-RO" sz="2400" b="0" i="1" smtClean="0">
                              <a:solidFill>
                                <a:srgbClr val="000000"/>
                              </a:solidFill>
                              <a:latin typeface="Cambria Math" panose="02040503050406030204" pitchFamily="18" charset="0"/>
                              <a:ea typeface="Cambria Math" panose="02040503050406030204" pitchFamily="18" charset="0"/>
                            </a:rPr>
                            <m:t>𝑉</m:t>
                          </m:r>
                        </m:den>
                      </m:f>
                      <m:r>
                        <a:rPr lang="ro-RO" sz="2400" b="0" i="0" smtClean="0">
                          <a:solidFill>
                            <a:srgbClr val="000000"/>
                          </a:solidFill>
                          <a:latin typeface="Cambria Math" panose="02040503050406030204" pitchFamily="18" charset="0"/>
                          <a:ea typeface="Cambria Math" panose="02040503050406030204" pitchFamily="18" charset="0"/>
                        </a:rPr>
                        <m:t>=0,2</m:t>
                      </m:r>
                      <m:f>
                        <m:fPr>
                          <m:type m:val="lin"/>
                          <m:ctrlPr>
                            <a:rPr lang="ro-RO" sz="2400" b="0" i="1" smtClean="0">
                              <a:solidFill>
                                <a:srgbClr val="000000"/>
                              </a:solidFill>
                              <a:latin typeface="Cambria Math" panose="02040503050406030204" pitchFamily="18" charset="0"/>
                              <a:ea typeface="Cambria Math" panose="02040503050406030204" pitchFamily="18" charset="0"/>
                            </a:rPr>
                          </m:ctrlPr>
                        </m:fPr>
                        <m:num>
                          <m:r>
                            <a:rPr lang="ro-RO" sz="2400" b="0" i="1" smtClean="0">
                              <a:solidFill>
                                <a:srgbClr val="000000"/>
                              </a:solidFill>
                              <a:latin typeface="Cambria Math" panose="02040503050406030204" pitchFamily="18" charset="0"/>
                              <a:ea typeface="Cambria Math" panose="02040503050406030204" pitchFamily="18" charset="0"/>
                            </a:rPr>
                            <m:t>%</m:t>
                          </m:r>
                        </m:num>
                        <m:den>
                          <m:r>
                            <a:rPr lang="ro-RO" sz="2400" b="0" i="1" smtClean="0">
                              <a:solidFill>
                                <a:srgbClr val="000000"/>
                              </a:solidFill>
                              <a:latin typeface="Cambria Math" panose="02040503050406030204" pitchFamily="18" charset="0"/>
                              <a:ea typeface="Cambria Math" panose="02040503050406030204" pitchFamily="18" charset="0"/>
                            </a:rPr>
                            <m:t>𝐴</m:t>
                          </m:r>
                        </m:den>
                      </m:f>
                    </m:oMath>
                  </m:oMathPara>
                </a14:m>
                <a:endParaRPr lang="ro-RO" sz="2000"/>
              </a:p>
            </p:txBody>
          </p:sp>
        </mc:Choice>
        <mc:Fallback xmlns="">
          <p:sp>
            <p:nvSpPr>
              <p:cNvPr id="10" name="Rectangle 9">
                <a:extLst>
                  <a:ext uri="{FF2B5EF4-FFF2-40B4-BE49-F238E27FC236}">
                    <a16:creationId xmlns:a16="http://schemas.microsoft.com/office/drawing/2014/main" id="{333CEB2E-3F6C-48E2-BCAF-0E306640B80D}"/>
                  </a:ext>
                </a:extLst>
              </p:cNvPr>
              <p:cNvSpPr>
                <a:spLocks noRot="1" noChangeAspect="1" noMove="1" noResize="1" noEditPoints="1" noAdjustHandles="1" noChangeArrowheads="1" noChangeShapeType="1" noTextEdit="1"/>
              </p:cNvSpPr>
              <p:nvPr/>
            </p:nvSpPr>
            <p:spPr>
              <a:xfrm>
                <a:off x="1277217" y="4001294"/>
                <a:ext cx="7306295" cy="92217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EB783BA-25D1-49F3-BE99-8E5ACD9F2B32}"/>
                  </a:ext>
                </a:extLst>
              </p:cNvPr>
              <p:cNvSpPr txBox="1"/>
              <p:nvPr/>
            </p:nvSpPr>
            <p:spPr>
              <a:xfrm>
                <a:off x="1372757" y="5555218"/>
                <a:ext cx="2526204" cy="756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𝑅</m:t>
                          </m:r>
                        </m:e>
                        <m:sub>
                          <m:r>
                            <a:rPr lang="ro-RO" sz="2400" b="0" i="1" smtClean="0">
                              <a:latin typeface="Cambria Math" panose="02040503050406030204" pitchFamily="18" charset="0"/>
                            </a:rPr>
                            <m:t>𝑜</m:t>
                          </m:r>
                        </m:sub>
                      </m:sSub>
                      <m:r>
                        <a:rPr lang="ro-RO" sz="2400" b="0" i="1" smtClean="0">
                          <a:latin typeface="Cambria Math" panose="02040503050406030204" pitchFamily="18" charset="0"/>
                        </a:rPr>
                        <m:t>=</m:t>
                      </m:r>
                      <m:f>
                        <m:fPr>
                          <m:ctrlPr>
                            <a:rPr lang="ro-RO" sz="2400" i="1">
                              <a:solidFill>
                                <a:srgbClr val="000000"/>
                              </a:solidFill>
                              <a:latin typeface="Cambria Math" panose="02040503050406030204" pitchFamily="18" charset="0"/>
                            </a:rPr>
                          </m:ctrlPr>
                        </m:fPr>
                        <m:num>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num>
                        <m:den>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den>
                      </m:f>
                      <m:r>
                        <a:rPr lang="ro-RO" sz="2400" b="0" i="1" smtClean="0">
                          <a:solidFill>
                            <a:srgbClr val="000000"/>
                          </a:solidFill>
                          <a:latin typeface="Cambria Math" panose="02040503050406030204" pitchFamily="18" charset="0"/>
                        </a:rPr>
                        <m:t>=10</m:t>
                      </m:r>
                      <m:r>
                        <a:rPr lang="ro-RO" sz="2400" b="0" i="1" smtClean="0">
                          <a:solidFill>
                            <a:srgbClr val="000000"/>
                          </a:solidFill>
                          <a:latin typeface="Cambria Math" panose="02040503050406030204" pitchFamily="18" charset="0"/>
                        </a:rPr>
                        <m:t>𝑚</m:t>
                      </m:r>
                      <m:r>
                        <m:rPr>
                          <m:sty m:val="p"/>
                        </m:rPr>
                        <a:rPr lang="el-GR" sz="2400" b="0" i="1" smtClean="0">
                          <a:solidFill>
                            <a:srgbClr val="000000"/>
                          </a:solidFill>
                          <a:latin typeface="Cambria Math" panose="02040503050406030204" pitchFamily="18" charset="0"/>
                          <a:ea typeface="Cambria Math" panose="02040503050406030204" pitchFamily="18" charset="0"/>
                        </a:rPr>
                        <m:t>Ω</m:t>
                      </m:r>
                    </m:oMath>
                  </m:oMathPara>
                </a14:m>
                <a:endParaRPr lang="ro-RO" sz="2400"/>
              </a:p>
            </p:txBody>
          </p:sp>
        </mc:Choice>
        <mc:Fallback xmlns="">
          <p:sp>
            <p:nvSpPr>
              <p:cNvPr id="11" name="TextBox 10">
                <a:extLst>
                  <a:ext uri="{FF2B5EF4-FFF2-40B4-BE49-F238E27FC236}">
                    <a16:creationId xmlns:a16="http://schemas.microsoft.com/office/drawing/2014/main" id="{6EB783BA-25D1-49F3-BE99-8E5ACD9F2B32}"/>
                  </a:ext>
                </a:extLst>
              </p:cNvPr>
              <p:cNvSpPr txBox="1">
                <a:spLocks noRot="1" noChangeAspect="1" noMove="1" noResize="1" noEditPoints="1" noAdjustHandles="1" noChangeArrowheads="1" noChangeShapeType="1" noTextEdit="1"/>
              </p:cNvSpPr>
              <p:nvPr/>
            </p:nvSpPr>
            <p:spPr>
              <a:xfrm>
                <a:off x="1372757" y="5555218"/>
                <a:ext cx="2526204" cy="756682"/>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68697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738B-A87E-48DD-AA92-C43C1B53FB95}"/>
              </a:ext>
            </a:extLst>
          </p:cNvPr>
          <p:cNvSpPr>
            <a:spLocks noGrp="1"/>
          </p:cNvSpPr>
          <p:nvPr>
            <p:ph type="title"/>
          </p:nvPr>
        </p:nvSpPr>
        <p:spPr/>
        <p:txBody>
          <a:bodyPr>
            <a:normAutofit/>
          </a:bodyPr>
          <a:lstStyle/>
          <a:p>
            <a:r>
              <a:rPr lang="en-US" sz="4000"/>
              <a:t>Stabili</a:t>
            </a:r>
            <a:r>
              <a:rPr lang="ro-RO" sz="4000"/>
              <a:t>zatoare liniare</a:t>
            </a:r>
            <a:br>
              <a:rPr lang="ro-RO" sz="4000"/>
            </a:br>
            <a:r>
              <a:rPr lang="ro-RO" sz="4000"/>
              <a:t>Exemplul 1. Rezolvare</a:t>
            </a:r>
          </a:p>
        </p:txBody>
      </p:sp>
      <p:sp>
        <p:nvSpPr>
          <p:cNvPr id="3" name="Content Placeholder 2">
            <a:extLst>
              <a:ext uri="{FF2B5EF4-FFF2-40B4-BE49-F238E27FC236}">
                <a16:creationId xmlns:a16="http://schemas.microsoft.com/office/drawing/2014/main" id="{FFD84148-0E3F-4D3F-85C3-27CA2FF520CC}"/>
              </a:ext>
            </a:extLst>
          </p:cNvPr>
          <p:cNvSpPr>
            <a:spLocks noGrp="1"/>
          </p:cNvSpPr>
          <p:nvPr>
            <p:ph idx="1"/>
          </p:nvPr>
        </p:nvSpPr>
        <p:spPr/>
        <p:txBody>
          <a:bodyPr>
            <a:normAutofit/>
          </a:bodyPr>
          <a:lstStyle/>
          <a:p>
            <a:pPr marL="514350" indent="-514350">
              <a:buFont typeface="+mj-lt"/>
              <a:buAutoNum type="alphaLcParenR" startAt="2"/>
            </a:pPr>
            <a:r>
              <a:rPr lang="ro-RO"/>
              <a:t>Din relația parametrului </a:t>
            </a:r>
            <a:r>
              <a:rPr lang="ro-RO" i="1"/>
              <a:t>RRR</a:t>
            </a:r>
            <a:r>
              <a:rPr lang="ro-RO"/>
              <a:t> </a:t>
            </a:r>
            <a:br>
              <a:rPr lang="ro-RO"/>
            </a:br>
            <a:br>
              <a:rPr lang="ro-RO"/>
            </a:br>
            <a:br>
              <a:rPr lang="ro-RO"/>
            </a:br>
            <a:br>
              <a:rPr lang="ro-RO"/>
            </a:br>
            <a:r>
              <a:rPr lang="ro-RO"/>
              <a:t>rezultă</a:t>
            </a:r>
          </a:p>
        </p:txBody>
      </p:sp>
      <p:sp>
        <p:nvSpPr>
          <p:cNvPr id="4" name="Date Placeholder 3">
            <a:extLst>
              <a:ext uri="{FF2B5EF4-FFF2-40B4-BE49-F238E27FC236}">
                <a16:creationId xmlns:a16="http://schemas.microsoft.com/office/drawing/2014/main" id="{F7B37BC9-C89F-43B5-B740-6ED541CA7C26}"/>
              </a:ext>
            </a:extLst>
          </p:cNvPr>
          <p:cNvSpPr>
            <a:spLocks noGrp="1"/>
          </p:cNvSpPr>
          <p:nvPr>
            <p:ph type="dt" sz="half" idx="10"/>
          </p:nvPr>
        </p:nvSpPr>
        <p:spPr/>
        <p:txBody>
          <a:bodyPr/>
          <a:lstStyle/>
          <a:p>
            <a:fld id="{62BC4E36-1AC2-4D4F-AAC5-B7031FBC1FE1}" type="datetime1">
              <a:rPr lang="en-US" smtClean="0"/>
              <a:t>5/19/2021</a:t>
            </a:fld>
            <a:endParaRPr lang="ro-RO"/>
          </a:p>
        </p:txBody>
      </p:sp>
      <p:sp>
        <p:nvSpPr>
          <p:cNvPr id="5" name="Footer Placeholder 4">
            <a:extLst>
              <a:ext uri="{FF2B5EF4-FFF2-40B4-BE49-F238E27FC236}">
                <a16:creationId xmlns:a16="http://schemas.microsoft.com/office/drawing/2014/main" id="{27EF4DA8-CCD1-4BC1-919D-89A6F9CE8548}"/>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14341C02-8BEB-4CB9-B13C-5DA16EE9D3CD}"/>
              </a:ext>
            </a:extLst>
          </p:cNvPr>
          <p:cNvSpPr>
            <a:spLocks noGrp="1"/>
          </p:cNvSpPr>
          <p:nvPr>
            <p:ph type="sldNum" sz="quarter" idx="12"/>
          </p:nvPr>
        </p:nvSpPr>
        <p:spPr/>
        <p:txBody>
          <a:bodyPr/>
          <a:lstStyle/>
          <a:p>
            <a:fld id="{AF5D8DD5-2367-47BF-BE85-0E4DD8564336}" type="slidenum">
              <a:rPr lang="ro-RO" smtClean="0"/>
              <a:t>31</a:t>
            </a:fld>
            <a:endParaRPr lang="ro-RO"/>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8B69C82-EA8C-4F48-A50C-FD0BAB26F72C}"/>
                  </a:ext>
                </a:extLst>
              </p:cNvPr>
              <p:cNvSpPr/>
              <p:nvPr/>
            </p:nvSpPr>
            <p:spPr>
              <a:xfrm>
                <a:off x="1356852" y="3895651"/>
                <a:ext cx="8096250" cy="91788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𝑉</m:t>
                          </m:r>
                        </m:e>
                        <m:sub>
                          <m:r>
                            <a:rPr lang="ro-RO" sz="2800" i="1">
                              <a:solidFill>
                                <a:srgbClr val="000000"/>
                              </a:solidFill>
                              <a:latin typeface="Cambria Math" panose="02040503050406030204" pitchFamily="18" charset="0"/>
                            </a:rPr>
                            <m:t>𝑟𝑜</m:t>
                          </m:r>
                        </m:sub>
                      </m:sSub>
                      <m:r>
                        <a:rPr lang="ro-RO" sz="2800" b="0" i="1" smtClean="0">
                          <a:solidFill>
                            <a:srgbClr val="000000"/>
                          </a:solidFill>
                          <a:latin typeface="Cambria Math" panose="02040503050406030204" pitchFamily="18" charset="0"/>
                        </a:rPr>
                        <m:t>=</m:t>
                      </m:r>
                      <m:f>
                        <m:fPr>
                          <m:ctrlPr>
                            <a:rPr lang="ro-RO" sz="2800" b="0" i="1" smtClean="0">
                              <a:solidFill>
                                <a:srgbClr val="000000"/>
                              </a:solidFill>
                              <a:latin typeface="Cambria Math" panose="02040503050406030204" pitchFamily="18" charset="0"/>
                            </a:rPr>
                          </m:ctrlPr>
                        </m:fPr>
                        <m:num>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𝑉</m:t>
                              </m:r>
                            </m:e>
                            <m:sub>
                              <m:r>
                                <a:rPr lang="ro-RO" sz="2800" i="1">
                                  <a:solidFill>
                                    <a:srgbClr val="000000"/>
                                  </a:solidFill>
                                  <a:latin typeface="Cambria Math" panose="02040503050406030204" pitchFamily="18" charset="0"/>
                                </a:rPr>
                                <m:t>𝑟𝑖</m:t>
                              </m:r>
                            </m:sub>
                          </m:sSub>
                        </m:num>
                        <m:den>
                          <m:sSup>
                            <m:sSupPr>
                              <m:ctrlPr>
                                <a:rPr lang="ro-RO" sz="2800" b="0" i="1" smtClean="0">
                                  <a:solidFill>
                                    <a:srgbClr val="000000"/>
                                  </a:solidFill>
                                  <a:latin typeface="Cambria Math" panose="02040503050406030204" pitchFamily="18" charset="0"/>
                                </a:rPr>
                              </m:ctrlPr>
                            </m:sSupPr>
                            <m:e>
                              <m:r>
                                <a:rPr lang="ro-RO" sz="2800" b="0" i="1" smtClean="0">
                                  <a:solidFill>
                                    <a:srgbClr val="000000"/>
                                  </a:solidFill>
                                  <a:latin typeface="Cambria Math" panose="02040503050406030204" pitchFamily="18" charset="0"/>
                                </a:rPr>
                                <m:t>10</m:t>
                              </m:r>
                            </m:e>
                            <m:sup>
                              <m:f>
                                <m:fPr>
                                  <m:type m:val="lin"/>
                                  <m:ctrlPr>
                                    <a:rPr lang="ro-RO" sz="2800" b="0" i="1" smtClean="0">
                                      <a:solidFill>
                                        <a:srgbClr val="000000"/>
                                      </a:solidFill>
                                      <a:latin typeface="Cambria Math" panose="02040503050406030204" pitchFamily="18" charset="0"/>
                                    </a:rPr>
                                  </m:ctrlPr>
                                </m:fPr>
                                <m:num>
                                  <m:sSub>
                                    <m:sSubPr>
                                      <m:ctrlPr>
                                        <a:rPr lang="ro-RO" sz="2800" b="0" i="1" smtClean="0">
                                          <a:solidFill>
                                            <a:srgbClr val="000000"/>
                                          </a:solidFill>
                                          <a:latin typeface="Cambria Math" panose="02040503050406030204" pitchFamily="18" charset="0"/>
                                        </a:rPr>
                                      </m:ctrlPr>
                                    </m:sSubPr>
                                    <m:e>
                                      <m:r>
                                        <a:rPr lang="ro-RO" sz="2800" b="0" i="1" smtClean="0">
                                          <a:solidFill>
                                            <a:srgbClr val="000000"/>
                                          </a:solidFill>
                                          <a:latin typeface="Cambria Math" panose="02040503050406030204" pitchFamily="18" charset="0"/>
                                        </a:rPr>
                                        <m:t>𝑅𝑅𝑅</m:t>
                                      </m:r>
                                    </m:e>
                                    <m:sub>
                                      <m:r>
                                        <a:rPr lang="ro-RO" sz="2800" b="0" i="1" smtClean="0">
                                          <a:solidFill>
                                            <a:srgbClr val="000000"/>
                                          </a:solidFill>
                                          <a:latin typeface="Cambria Math" panose="02040503050406030204" pitchFamily="18" charset="0"/>
                                        </a:rPr>
                                        <m:t>𝑑𝐵</m:t>
                                      </m:r>
                                    </m:sub>
                                  </m:sSub>
                                </m:num>
                                <m:den>
                                  <m:r>
                                    <a:rPr lang="ro-RO" sz="2800" b="0" i="1" smtClean="0">
                                      <a:solidFill>
                                        <a:srgbClr val="000000"/>
                                      </a:solidFill>
                                      <a:latin typeface="Cambria Math" panose="02040503050406030204" pitchFamily="18" charset="0"/>
                                    </a:rPr>
                                    <m:t>20</m:t>
                                  </m:r>
                                </m:den>
                              </m:f>
                            </m:sup>
                          </m:sSup>
                        </m:den>
                      </m:f>
                      <m:r>
                        <a:rPr lang="ro-RO" sz="2800" b="0" i="1" smtClean="0">
                          <a:solidFill>
                            <a:srgbClr val="000000"/>
                          </a:solidFill>
                          <a:latin typeface="Cambria Math" panose="02040503050406030204" pitchFamily="18" charset="0"/>
                        </a:rPr>
                        <m:t>=</m:t>
                      </m:r>
                      <m:f>
                        <m:fPr>
                          <m:ctrlPr>
                            <a:rPr lang="ro-RO" sz="2800" b="0" i="1" smtClean="0">
                              <a:solidFill>
                                <a:srgbClr val="000000"/>
                              </a:solidFill>
                              <a:latin typeface="Cambria Math" panose="02040503050406030204" pitchFamily="18" charset="0"/>
                            </a:rPr>
                          </m:ctrlPr>
                        </m:fPr>
                        <m:num>
                          <m:r>
                            <a:rPr lang="ro-RO" sz="2800" b="0" i="1" smtClean="0">
                              <a:solidFill>
                                <a:srgbClr val="000000"/>
                              </a:solidFill>
                              <a:latin typeface="Cambria Math" panose="02040503050406030204" pitchFamily="18" charset="0"/>
                            </a:rPr>
                            <m:t>1</m:t>
                          </m:r>
                          <m:r>
                            <a:rPr lang="ro-RO" sz="2800" b="0" i="1" smtClean="0">
                              <a:solidFill>
                                <a:srgbClr val="000000"/>
                              </a:solidFill>
                              <a:latin typeface="Cambria Math" panose="02040503050406030204" pitchFamily="18" charset="0"/>
                            </a:rPr>
                            <m:t>𝑉</m:t>
                          </m:r>
                        </m:num>
                        <m:den>
                          <m:sSup>
                            <m:sSupPr>
                              <m:ctrlPr>
                                <a:rPr lang="ro-RO" sz="2800" b="0" i="1" smtClean="0">
                                  <a:solidFill>
                                    <a:srgbClr val="000000"/>
                                  </a:solidFill>
                                  <a:latin typeface="Cambria Math" panose="02040503050406030204" pitchFamily="18" charset="0"/>
                                </a:rPr>
                              </m:ctrlPr>
                            </m:sSupPr>
                            <m:e>
                              <m:r>
                                <a:rPr lang="ro-RO" sz="2800" b="0" i="1" smtClean="0">
                                  <a:solidFill>
                                    <a:srgbClr val="000000"/>
                                  </a:solidFill>
                                  <a:latin typeface="Cambria Math" panose="02040503050406030204" pitchFamily="18" charset="0"/>
                                </a:rPr>
                                <m:t>10</m:t>
                              </m:r>
                            </m:e>
                            <m:sup>
                              <m:f>
                                <m:fPr>
                                  <m:type m:val="lin"/>
                                  <m:ctrlPr>
                                    <a:rPr lang="ro-RO" sz="2800" b="0" i="1" smtClean="0">
                                      <a:solidFill>
                                        <a:srgbClr val="000000"/>
                                      </a:solidFill>
                                      <a:latin typeface="Cambria Math" panose="02040503050406030204" pitchFamily="18" charset="0"/>
                                    </a:rPr>
                                  </m:ctrlPr>
                                </m:fPr>
                                <m:num>
                                  <m:r>
                                    <a:rPr lang="ro-RO" sz="2800" b="0" i="1" smtClean="0">
                                      <a:solidFill>
                                        <a:srgbClr val="000000"/>
                                      </a:solidFill>
                                      <a:latin typeface="Cambria Math" panose="02040503050406030204" pitchFamily="18" charset="0"/>
                                    </a:rPr>
                                    <m:t>78</m:t>
                                  </m:r>
                                </m:num>
                                <m:den>
                                  <m:r>
                                    <a:rPr lang="ro-RO" sz="2800" b="0" i="1" smtClean="0">
                                      <a:solidFill>
                                        <a:srgbClr val="000000"/>
                                      </a:solidFill>
                                      <a:latin typeface="Cambria Math" panose="02040503050406030204" pitchFamily="18" charset="0"/>
                                    </a:rPr>
                                    <m:t>20</m:t>
                                  </m:r>
                                </m:den>
                              </m:f>
                            </m:sup>
                          </m:sSup>
                        </m:den>
                      </m:f>
                      <m:r>
                        <a:rPr lang="ro-RO" sz="2800" b="0" i="0" smtClean="0">
                          <a:solidFill>
                            <a:srgbClr val="000000"/>
                          </a:solidFill>
                          <a:latin typeface="Cambria Math" panose="02040503050406030204" pitchFamily="18" charset="0"/>
                        </a:rPr>
                        <m:t>=</m:t>
                      </m:r>
                      <m:f>
                        <m:fPr>
                          <m:ctrlPr>
                            <a:rPr lang="ro-RO" sz="2800" i="1">
                              <a:solidFill>
                                <a:srgbClr val="000000"/>
                              </a:solidFill>
                              <a:latin typeface="Cambria Math" panose="02040503050406030204" pitchFamily="18" charset="0"/>
                            </a:rPr>
                          </m:ctrlPr>
                        </m:fPr>
                        <m:num>
                          <m:r>
                            <a:rPr lang="ro-RO" sz="2800" i="1">
                              <a:solidFill>
                                <a:srgbClr val="000000"/>
                              </a:solidFill>
                              <a:latin typeface="Cambria Math" panose="02040503050406030204" pitchFamily="18" charset="0"/>
                            </a:rPr>
                            <m:t>1</m:t>
                          </m:r>
                          <m:r>
                            <a:rPr lang="ro-RO" sz="2800" i="1">
                              <a:solidFill>
                                <a:srgbClr val="000000"/>
                              </a:solidFill>
                              <a:latin typeface="Cambria Math" panose="02040503050406030204" pitchFamily="18" charset="0"/>
                            </a:rPr>
                            <m:t>𝑉</m:t>
                          </m:r>
                        </m:num>
                        <m:den>
                          <m:sSup>
                            <m:sSupPr>
                              <m:ctrlPr>
                                <a:rPr lang="ro-RO" sz="2800" i="1">
                                  <a:solidFill>
                                    <a:srgbClr val="000000"/>
                                  </a:solidFill>
                                  <a:latin typeface="Cambria Math" panose="02040503050406030204" pitchFamily="18" charset="0"/>
                                </a:rPr>
                              </m:ctrlPr>
                            </m:sSupPr>
                            <m:e>
                              <m:r>
                                <a:rPr lang="ro-RO" sz="2800" i="1">
                                  <a:solidFill>
                                    <a:srgbClr val="000000"/>
                                  </a:solidFill>
                                  <a:latin typeface="Cambria Math" panose="02040503050406030204" pitchFamily="18" charset="0"/>
                                </a:rPr>
                                <m:t>10</m:t>
                              </m:r>
                            </m:e>
                            <m:sup>
                              <m:r>
                                <a:rPr lang="ro-RO" sz="2800" b="0" i="1" smtClean="0">
                                  <a:solidFill>
                                    <a:srgbClr val="000000"/>
                                  </a:solidFill>
                                  <a:latin typeface="Cambria Math" panose="02040503050406030204" pitchFamily="18" charset="0"/>
                                </a:rPr>
                                <m:t>3,9</m:t>
                              </m:r>
                            </m:sup>
                          </m:sSup>
                        </m:den>
                      </m:f>
                      <m:r>
                        <a:rPr lang="ro-RO" sz="2800" b="0" i="1" smtClean="0">
                          <a:solidFill>
                            <a:srgbClr val="000000"/>
                          </a:solidFill>
                          <a:latin typeface="Cambria Math" panose="02040503050406030204" pitchFamily="18" charset="0"/>
                        </a:rPr>
                        <m:t>=0,126</m:t>
                      </m:r>
                      <m:r>
                        <a:rPr lang="ro-RO" sz="2800" b="0" i="1" smtClean="0">
                          <a:solidFill>
                            <a:srgbClr val="000000"/>
                          </a:solidFill>
                          <a:latin typeface="Cambria Math" panose="02040503050406030204" pitchFamily="18" charset="0"/>
                        </a:rPr>
                        <m:t>𝑚𝑉</m:t>
                      </m:r>
                    </m:oMath>
                  </m:oMathPara>
                </a14:m>
                <a:endParaRPr lang="ro-RO" sz="2000"/>
              </a:p>
            </p:txBody>
          </p:sp>
        </mc:Choice>
        <mc:Fallback xmlns="">
          <p:sp>
            <p:nvSpPr>
              <p:cNvPr id="8" name="Rectangle 7">
                <a:extLst>
                  <a:ext uri="{FF2B5EF4-FFF2-40B4-BE49-F238E27FC236}">
                    <a16:creationId xmlns:a16="http://schemas.microsoft.com/office/drawing/2014/main" id="{68B69C82-EA8C-4F48-A50C-FD0BAB26F72C}"/>
                  </a:ext>
                </a:extLst>
              </p:cNvPr>
              <p:cNvSpPr>
                <a:spLocks noRot="1" noChangeAspect="1" noMove="1" noResize="1" noEditPoints="1" noAdjustHandles="1" noChangeArrowheads="1" noChangeShapeType="1" noTextEdit="1"/>
              </p:cNvSpPr>
              <p:nvPr/>
            </p:nvSpPr>
            <p:spPr>
              <a:xfrm>
                <a:off x="1356852" y="3895651"/>
                <a:ext cx="8096250" cy="917880"/>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8BAD3D-5455-413B-860E-3E7EC9A478E7}"/>
                  </a:ext>
                </a:extLst>
              </p:cNvPr>
              <p:cNvSpPr txBox="1"/>
              <p:nvPr/>
            </p:nvSpPr>
            <p:spPr>
              <a:xfrm>
                <a:off x="1356852" y="2381387"/>
                <a:ext cx="3048000" cy="8461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𝑅𝑅𝑅</m:t>
                          </m:r>
                        </m:e>
                        <m:sub>
                          <m:r>
                            <a:rPr lang="ro-RO" sz="2400" b="0" i="1" smtClean="0">
                              <a:solidFill>
                                <a:srgbClr val="000000"/>
                              </a:solidFill>
                              <a:latin typeface="Cambria Math" panose="02040503050406030204" pitchFamily="18" charset="0"/>
                            </a:rPr>
                            <m:t>𝑑𝐵</m:t>
                          </m:r>
                        </m:sub>
                      </m:sSub>
                      <m:r>
                        <a:rPr lang="ro-RO" sz="2400" i="1" smtClean="0">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sSub>
                            <m:sSubPr>
                              <m:ctrlPr>
                                <a:rPr lang="ro-RO" sz="2400" i="1">
                                  <a:solidFill>
                                    <a:srgbClr val="000000"/>
                                  </a:solidFill>
                                  <a:latin typeface="Cambria Math" panose="02040503050406030204" pitchFamily="18" charset="0"/>
                                </a:rPr>
                              </m:ctrlPr>
                            </m:sSubPr>
                            <m:e>
                              <m:r>
                                <m:rPr>
                                  <m:sty m:val="p"/>
                                </m:rPr>
                                <a:rPr lang="ro-RO" sz="2400">
                                  <a:solidFill>
                                    <a:srgbClr val="000000"/>
                                  </a:solidFill>
                                  <a:latin typeface="Cambria Math" panose="02040503050406030204" pitchFamily="18" charset="0"/>
                                </a:rPr>
                                <m:t>log</m:t>
                              </m:r>
                            </m:e>
                            <m:sub>
                              <m:r>
                                <a:rPr lang="ro-RO" sz="2400" i="1">
                                  <a:solidFill>
                                    <a:srgbClr val="000000"/>
                                  </a:solidFill>
                                  <a:latin typeface="Cambria Math" panose="02040503050406030204" pitchFamily="18" charset="0"/>
                                </a:rPr>
                                <m:t>10</m:t>
                              </m:r>
                            </m:sub>
                          </m:sSub>
                        </m:fName>
                        <m:e>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𝑟𝑖</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𝑟𝑜</m:t>
                                  </m:r>
                                </m:sub>
                              </m:sSub>
                            </m:den>
                          </m:f>
                        </m:e>
                      </m:func>
                    </m:oMath>
                  </m:oMathPara>
                </a14:m>
                <a:endParaRPr lang="ro-RO"/>
              </a:p>
            </p:txBody>
          </p:sp>
        </mc:Choice>
        <mc:Fallback xmlns="">
          <p:sp>
            <p:nvSpPr>
              <p:cNvPr id="10" name="TextBox 9">
                <a:extLst>
                  <a:ext uri="{FF2B5EF4-FFF2-40B4-BE49-F238E27FC236}">
                    <a16:creationId xmlns:a16="http://schemas.microsoft.com/office/drawing/2014/main" id="{8C8BAD3D-5455-413B-860E-3E7EC9A478E7}"/>
                  </a:ext>
                </a:extLst>
              </p:cNvPr>
              <p:cNvSpPr txBox="1">
                <a:spLocks noRot="1" noChangeAspect="1" noMove="1" noResize="1" noEditPoints="1" noAdjustHandles="1" noChangeArrowheads="1" noChangeShapeType="1" noTextEdit="1"/>
              </p:cNvSpPr>
              <p:nvPr/>
            </p:nvSpPr>
            <p:spPr>
              <a:xfrm>
                <a:off x="1356852" y="2381387"/>
                <a:ext cx="3048000" cy="846194"/>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420045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Stabili</a:t>
            </a:r>
            <a:r>
              <a:rPr lang="ro-RO" sz="4000"/>
              <a:t>zatoare liniare</a:t>
            </a:r>
            <a:br>
              <a:rPr lang="ro-RO" sz="4000"/>
            </a:br>
            <a:r>
              <a:rPr lang="ro-RO" sz="4000"/>
              <a:t>Exemplul 2</a:t>
            </a:r>
            <a:endParaRPr lang="en-US" sz="4000"/>
          </a:p>
        </p:txBody>
      </p:sp>
      <p:sp>
        <p:nvSpPr>
          <p:cNvPr id="2" name="Content Placeholder 1"/>
          <p:cNvSpPr>
            <a:spLocks noGrp="1"/>
          </p:cNvSpPr>
          <p:nvPr>
            <p:ph idx="1"/>
          </p:nvPr>
        </p:nvSpPr>
        <p:spPr/>
        <p:txBody>
          <a:bodyPr/>
          <a:lstStyle/>
          <a:p>
            <a:pPr marL="0" indent="0">
              <a:buNone/>
            </a:pPr>
            <a:r>
              <a:rPr lang="ro-RO"/>
              <a:t>La </a:t>
            </a:r>
            <a:r>
              <a:rPr lang="en-US"/>
              <a:t>stabilizatorul </a:t>
            </a:r>
            <a:r>
              <a:rPr lang="ro-RO"/>
              <a:t>LM723, pentru o variaţie a frecvenţei de la 50Hz la 10kHz, </a:t>
            </a:r>
            <a:r>
              <a:rPr lang="ro-RO" i="1"/>
              <a:t>R</a:t>
            </a:r>
            <a:r>
              <a:rPr lang="en-US" i="1"/>
              <a:t>R</a:t>
            </a:r>
            <a:r>
              <a:rPr lang="ro-RO" i="1"/>
              <a:t>R</a:t>
            </a:r>
            <a:r>
              <a:rPr lang="ro-RO"/>
              <a:t> (tipic) este</a:t>
            </a:r>
            <a:r>
              <a:rPr lang="en-US"/>
              <a:t>:</a:t>
            </a:r>
          </a:p>
          <a:p>
            <a:pPr lvl="1"/>
            <a:r>
              <a:rPr lang="ro-RO"/>
              <a:t>74dB</a:t>
            </a:r>
            <a:r>
              <a:rPr lang="en-US"/>
              <a:t>,</a:t>
            </a:r>
            <a:r>
              <a:rPr lang="ro-RO"/>
              <a:t> fără condensator de decuplare </a:t>
            </a:r>
            <a:br>
              <a:rPr lang="ro-RO"/>
            </a:br>
            <a:r>
              <a:rPr lang="ro-RO"/>
              <a:t>a tensiunii de referinţă </a:t>
            </a:r>
            <a:r>
              <a:rPr lang="ro-RO" i="1"/>
              <a:t>V</a:t>
            </a:r>
            <a:r>
              <a:rPr lang="ro-RO" i="1" baseline="-25000"/>
              <a:t>REF</a:t>
            </a:r>
            <a:r>
              <a:rPr lang="ro-RO"/>
              <a:t>,</a:t>
            </a:r>
            <a:endParaRPr lang="en-US"/>
          </a:p>
          <a:p>
            <a:pPr lvl="1"/>
            <a:r>
              <a:rPr lang="ro-RO"/>
              <a:t>86dB</a:t>
            </a:r>
            <a:r>
              <a:rPr lang="en-US"/>
              <a:t>,</a:t>
            </a:r>
            <a:r>
              <a:rPr lang="ro-RO"/>
              <a:t> cu un condensator de decuplare </a:t>
            </a:r>
            <a:br>
              <a:rPr lang="ro-RO"/>
            </a:br>
            <a:r>
              <a:rPr lang="ro-RO" i="1"/>
              <a:t>C</a:t>
            </a:r>
            <a:r>
              <a:rPr lang="ro-RO" i="1" baseline="-25000"/>
              <a:t>REF</a:t>
            </a:r>
            <a:r>
              <a:rPr lang="ro-RO"/>
              <a:t>=5uF.</a:t>
            </a:r>
            <a:endParaRPr lang="en-US"/>
          </a:p>
        </p:txBody>
      </p:sp>
      <p:sp>
        <p:nvSpPr>
          <p:cNvPr id="3" name="Date Placeholder 2"/>
          <p:cNvSpPr>
            <a:spLocks noGrp="1"/>
          </p:cNvSpPr>
          <p:nvPr>
            <p:ph type="dt" sz="half" idx="10"/>
          </p:nvPr>
        </p:nvSpPr>
        <p:spPr/>
        <p:txBody>
          <a:bodyPr/>
          <a:lstStyle/>
          <a:p>
            <a:pPr>
              <a:defRPr/>
            </a:pPr>
            <a:fld id="{4E3136BF-579B-4FB2-862D-9C4DE6A96AB7}"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32</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813" y="2261261"/>
            <a:ext cx="411287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7890869" y="4425676"/>
            <a:ext cx="838200" cy="533400"/>
          </a:xfrm>
          <a:prstGeom prst="ellipse">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a:off x="6669132" y="3581725"/>
            <a:ext cx="1339268" cy="9239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0A0ACB-71BC-47C4-95D2-273DA30714D6}"/>
              </a:ext>
            </a:extLst>
          </p:cNvPr>
          <p:cNvPicPr>
            <a:picLocks noChangeAspect="1"/>
          </p:cNvPicPr>
          <p:nvPr/>
        </p:nvPicPr>
        <p:blipFill>
          <a:blip r:embed="rId3"/>
          <a:stretch>
            <a:fillRect/>
          </a:stretch>
        </p:blipFill>
        <p:spPr>
          <a:xfrm>
            <a:off x="1005351" y="5502647"/>
            <a:ext cx="10431922" cy="574597"/>
          </a:xfrm>
          <a:prstGeom prst="rect">
            <a:avLst/>
          </a:prstGeom>
        </p:spPr>
      </p:pic>
    </p:spTree>
    <p:extLst>
      <p:ext uri="{BB962C8B-B14F-4D97-AF65-F5344CB8AC3E}">
        <p14:creationId xmlns:p14="http://schemas.microsoft.com/office/powerpoint/2010/main" val="4290321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normAutofit/>
          </a:bodyPr>
          <a:lstStyle/>
          <a:p>
            <a:pPr>
              <a:buNone/>
            </a:pPr>
            <a:r>
              <a:rPr lang="ro-RO"/>
              <a:t>Alţi parametri ai stabilizatoarelor ce se găsesc în foile de catalog:</a:t>
            </a:r>
            <a:endParaRPr lang="en-US"/>
          </a:p>
          <a:p>
            <a:pPr lvl="1"/>
            <a:r>
              <a:rPr lang="ro-RO"/>
              <a:t>Coeficientul de temperatură al tensiunii de ieşire, K</a:t>
            </a:r>
            <a:r>
              <a:rPr lang="ro-RO" baseline="-25000"/>
              <a:t>T</a:t>
            </a:r>
            <a:r>
              <a:rPr lang="ro-RO"/>
              <a:t> [%/°C]</a:t>
            </a:r>
            <a:endParaRPr lang="en-US"/>
          </a:p>
          <a:p>
            <a:pPr lvl="1"/>
            <a:r>
              <a:rPr lang="ro-RO"/>
              <a:t>Stabilitatea pe termen lung, LTS [%/1000ore]</a:t>
            </a:r>
            <a:endParaRPr lang="en-US"/>
          </a:p>
          <a:p>
            <a:pPr lvl="1"/>
            <a:r>
              <a:rPr lang="ro-RO"/>
              <a:t>Curentul de scurtcircuit</a:t>
            </a:r>
            <a:endParaRPr lang="en-US"/>
          </a:p>
          <a:p>
            <a:pPr lvl="1"/>
            <a:r>
              <a:rPr lang="ro-RO"/>
              <a:t>Tensiunea de referinţă</a:t>
            </a:r>
            <a:endParaRPr lang="en-US"/>
          </a:p>
          <a:p>
            <a:pPr lvl="1"/>
            <a:r>
              <a:rPr lang="ro-RO"/>
              <a:t>Tensiunea de zgomot la ieşire</a:t>
            </a:r>
            <a:endParaRPr lang="en-US"/>
          </a:p>
          <a:p>
            <a:pPr lvl="1"/>
            <a:r>
              <a:rPr lang="ro-RO"/>
              <a:t>Domeniul tensiunii de intrare</a:t>
            </a:r>
            <a:endParaRPr lang="en-US"/>
          </a:p>
          <a:p>
            <a:pPr lvl="1"/>
            <a:r>
              <a:rPr lang="ro-RO"/>
              <a:t>Domeniul tensiunii de ieşire</a:t>
            </a:r>
            <a:endParaRPr lang="en-US"/>
          </a:p>
          <a:p>
            <a:pPr lvl="1"/>
            <a:r>
              <a:rPr lang="ro-RO"/>
              <a:t>Tensiunea diferenţă intrare-ieşire</a:t>
            </a:r>
            <a:endParaRPr lang="en-US"/>
          </a:p>
        </p:txBody>
      </p:sp>
      <p:sp>
        <p:nvSpPr>
          <p:cNvPr id="3" name="Date Placeholder 2"/>
          <p:cNvSpPr>
            <a:spLocks noGrp="1"/>
          </p:cNvSpPr>
          <p:nvPr>
            <p:ph type="dt" sz="half" idx="10"/>
          </p:nvPr>
        </p:nvSpPr>
        <p:spPr/>
        <p:txBody>
          <a:bodyPr/>
          <a:lstStyle/>
          <a:p>
            <a:pPr>
              <a:defRPr/>
            </a:pPr>
            <a:fld id="{65BBC235-19CB-43CC-943F-A9DDD559959D}"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33</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951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a:t>Stabili</a:t>
            </a:r>
            <a:r>
              <a:rPr lang="ro-RO" sz="4000"/>
              <a:t>zatoare liniare</a:t>
            </a:r>
            <a:endParaRPr lang="en-US" sz="4000"/>
          </a:p>
        </p:txBody>
      </p:sp>
      <p:sp>
        <p:nvSpPr>
          <p:cNvPr id="2" name="Content Placeholder 1"/>
          <p:cNvSpPr>
            <a:spLocks noGrp="1"/>
          </p:cNvSpPr>
          <p:nvPr>
            <p:ph idx="1"/>
          </p:nvPr>
        </p:nvSpPr>
        <p:spPr/>
        <p:txBody>
          <a:bodyPr>
            <a:normAutofit/>
          </a:bodyPr>
          <a:lstStyle/>
          <a:p>
            <a:r>
              <a:rPr lang="ro-RO" b="1"/>
              <a:t>Observaţie:</a:t>
            </a:r>
            <a:r>
              <a:rPr lang="ro-RO"/>
              <a:t> la acţiunea simultană a tuturor factorilor perturbatori, variaţia tensiunii de ieşire se poate aproxima prin relaţia:</a:t>
            </a:r>
            <a:br>
              <a:rPr lang="ro-RO"/>
            </a:br>
            <a:br>
              <a:rPr lang="ro-RO"/>
            </a:br>
            <a:br>
              <a:rPr lang="ro-RO"/>
            </a:br>
            <a:br>
              <a:rPr lang="ro-RO"/>
            </a:br>
            <a:br>
              <a:rPr lang="ro-RO"/>
            </a:br>
            <a:r>
              <a:rPr lang="ro-RO"/>
              <a:t>unde </a:t>
            </a:r>
            <a:r>
              <a:rPr lang="en-US"/>
              <a:t>parametrul </a:t>
            </a:r>
            <a:r>
              <a:rPr lang="ro-RO"/>
              <a:t>„timp”</a:t>
            </a:r>
            <a:r>
              <a:rPr lang="en-US"/>
              <a:t> reprezint</a:t>
            </a:r>
            <a:r>
              <a:rPr lang="ro-RO"/>
              <a:t>ă</a:t>
            </a:r>
            <a:r>
              <a:rPr lang="en-US"/>
              <a:t> </a:t>
            </a:r>
            <a:r>
              <a:rPr lang="ro-RO"/>
              <a:t>timpul măsurat din momentul punerii în funcţiune a stabilizatorului.</a:t>
            </a:r>
          </a:p>
          <a:p>
            <a:endParaRPr lang="en-US"/>
          </a:p>
        </p:txBody>
      </p:sp>
      <p:sp>
        <p:nvSpPr>
          <p:cNvPr id="3" name="Date Placeholder 2"/>
          <p:cNvSpPr>
            <a:spLocks noGrp="1"/>
          </p:cNvSpPr>
          <p:nvPr>
            <p:ph type="dt" sz="half" idx="10"/>
          </p:nvPr>
        </p:nvSpPr>
        <p:spPr/>
        <p:txBody>
          <a:bodyPr/>
          <a:lstStyle/>
          <a:p>
            <a:pPr>
              <a:defRPr/>
            </a:pPr>
            <a:fld id="{FFA2ECFC-D6BB-49BD-821C-711734122AA3}"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34</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8913" name="Object 1"/>
              <p:cNvSpPr txBox="1"/>
              <p:nvPr/>
            </p:nvSpPr>
            <p:spPr bwMode="auto">
              <a:xfrm>
                <a:off x="1149914" y="3009900"/>
                <a:ext cx="9409932" cy="962332"/>
              </a:xfrm>
              <a:prstGeom prst="rect">
                <a:avLst/>
              </a:prstGeom>
              <a:no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r>
                        <m:rPr>
                          <m:sty m:val="p"/>
                        </m:rPr>
                        <a:rPr lang="ro-RO" sz="2400" i="1">
                          <a:solidFill>
                            <a:srgbClr val="000000"/>
                          </a:solidFill>
                          <a:latin typeface="Cambria Math" panose="02040503050406030204" pitchFamily="18" charset="0"/>
                        </a:rPr>
                        <m:t>Δ</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𝑂</m:t>
                              </m:r>
                            </m:sub>
                          </m:sSub>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𝑂</m:t>
                                  </m:r>
                                </m:sub>
                              </m:sSub>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=2</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5</m:t>
                                  </m:r>
                                </m:e>
                                <m:sup>
                                  <m:r>
                                    <a:rPr lang="ro-RO" sz="2400" i="1">
                                      <a:solidFill>
                                        <a:srgbClr val="000000"/>
                                      </a:solidFill>
                                      <a:latin typeface="Cambria Math" panose="02040503050406030204" pitchFamily="18" charset="0"/>
                                    </a:rPr>
                                    <m:t>∘</m:t>
                                  </m:r>
                                </m:sup>
                              </m:sSup>
                              <m:r>
                                <m:rPr>
                                  <m:sty m:val="p"/>
                                </m:rPr>
                                <a:rPr lang="ro-RO" sz="2400" i="0">
                                  <a:solidFill>
                                    <a:srgbClr val="000000"/>
                                  </a:solidFill>
                                  <a:latin typeface="Cambria Math" panose="02040503050406030204" pitchFamily="18" charset="0"/>
                                </a:rPr>
                                <m:t>C</m:t>
                              </m:r>
                            </m:e>
                          </m:d>
                        </m:num>
                        <m:den>
                          <m:r>
                            <a:rPr lang="ro-RO" sz="2400" i="1">
                              <a:solidFill>
                                <a:srgbClr val="000000"/>
                              </a:solidFill>
                              <a:latin typeface="Cambria Math" panose="02040503050406030204" pitchFamily="18" charset="0"/>
                            </a:rPr>
                            <m:t>100</m:t>
                          </m:r>
                        </m:den>
                      </m:f>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𝑉</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𝑆</m:t>
                              </m:r>
                            </m:e>
                            <m:sub>
                              <m:r>
                                <a:rPr lang="ro-RO" sz="2400" i="1">
                                  <a:solidFill>
                                    <a:srgbClr val="000000"/>
                                  </a:solidFill>
                                  <a:latin typeface="Cambria Math" panose="02040503050406030204" pitchFamily="18" charset="0"/>
                                </a:rPr>
                                <m:t>𝐿</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𝐾</m:t>
                              </m:r>
                            </m:e>
                            <m:sub>
                              <m:r>
                                <a:rPr lang="ro-RO" sz="2400" i="1">
                                  <a:solidFill>
                                    <a:srgbClr val="000000"/>
                                  </a:solidFill>
                                  <a:latin typeface="Cambria Math" panose="02040503050406030204" pitchFamily="18" charset="0"/>
                                </a:rPr>
                                <m:t>𝑇</m:t>
                              </m:r>
                            </m:sub>
                          </m:sSub>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−2</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5</m:t>
                                  </m:r>
                                </m:e>
                                <m:sup>
                                  <m:r>
                                    <a:rPr lang="ro-RO" sz="2400" i="1">
                                      <a:solidFill>
                                        <a:srgbClr val="000000"/>
                                      </a:solidFill>
                                      <a:latin typeface="Cambria Math" panose="02040503050406030204" pitchFamily="18" charset="0"/>
                                    </a:rPr>
                                    <m:t>∘</m:t>
                                  </m:r>
                                </m:sup>
                              </m:sSup>
                              <m:r>
                                <m:rPr>
                                  <m:sty m:val="p"/>
                                </m:rPr>
                                <a:rPr lang="ro-RO" sz="2400" i="0">
                                  <a:solidFill>
                                    <a:srgbClr val="000000"/>
                                  </a:solidFill>
                                  <a:latin typeface="Cambria Math" panose="02040503050406030204" pitchFamily="18" charset="0"/>
                                </a:rPr>
                                <m:t>C</m:t>
                              </m:r>
                            </m:e>
                          </m:d>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𝐿𝑇𝑆</m:t>
                              </m:r>
                              <m:r>
                                <a:rPr lang="ro-RO" sz="2400" i="1">
                                  <a:solidFill>
                                    <a:srgbClr val="000000"/>
                                  </a:solidFill>
                                  <a:latin typeface="Cambria Math" panose="02040503050406030204" pitchFamily="18" charset="0"/>
                                </a:rPr>
                                <m:t>×</m:t>
                              </m:r>
                              <m:r>
                                <m:rPr>
                                  <m:nor/>
                                </m:rPr>
                                <a:rPr lang="ro-RO" sz="2400" i="0">
                                  <a:solidFill>
                                    <a:srgbClr val="000000"/>
                                  </a:solidFill>
                                  <a:latin typeface="Cambria Math" panose="02040503050406030204" pitchFamily="18" charset="0"/>
                                </a:rPr>
                                <m:t>timp</m:t>
                              </m:r>
                            </m:num>
                            <m:den>
                              <m:r>
                                <m:rPr>
                                  <m:nor/>
                                </m:rPr>
                                <a:rPr lang="ro-RO" sz="2400" i="0">
                                  <a:solidFill>
                                    <a:srgbClr val="000000"/>
                                  </a:solidFill>
                                  <a:latin typeface="Cambria Math" panose="02040503050406030204" pitchFamily="18" charset="0"/>
                                </a:rPr>
                                <m:t>1000</m:t>
                              </m:r>
                              <m:r>
                                <m:rPr>
                                  <m:nor/>
                                </m:rPr>
                                <a:rPr lang="ro-RO" sz="2400" i="0">
                                  <a:solidFill>
                                    <a:srgbClr val="000000"/>
                                  </a:solidFill>
                                  <a:latin typeface="Cambria Math" panose="02040503050406030204" pitchFamily="18" charset="0"/>
                                </a:rPr>
                                <m:t>ore</m:t>
                              </m:r>
                            </m:den>
                          </m:f>
                        </m:e>
                      </m:d>
                    </m:oMath>
                  </m:oMathPara>
                </a14:m>
                <a:endParaRPr lang="ro-RO" sz="2400"/>
              </a:p>
            </p:txBody>
          </p:sp>
        </mc:Choice>
        <mc:Fallback xmlns="">
          <p:sp>
            <p:nvSpPr>
              <p:cNvPr id="38913" name="Object 1"/>
              <p:cNvSpPr txBox="1">
                <a:spLocks noRot="1" noChangeAspect="1" noMove="1" noResize="1" noEditPoints="1" noAdjustHandles="1" noChangeArrowheads="1" noChangeShapeType="1" noTextEdit="1"/>
              </p:cNvSpPr>
              <p:nvPr/>
            </p:nvSpPr>
            <p:spPr bwMode="auto">
              <a:xfrm>
                <a:off x="1149914" y="3009900"/>
                <a:ext cx="9409932" cy="962332"/>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p:sp>
        <p:nvSpPr>
          <p:cNvPr id="7" name="TextBox 6">
            <a:extLst>
              <a:ext uri="{FF2B5EF4-FFF2-40B4-BE49-F238E27FC236}">
                <a16:creationId xmlns:a16="http://schemas.microsoft.com/office/drawing/2014/main" id="{421389B1-8F19-4036-8472-8B382AC11ED2}"/>
              </a:ext>
            </a:extLst>
          </p:cNvPr>
          <p:cNvSpPr txBox="1"/>
          <p:nvPr/>
        </p:nvSpPr>
        <p:spPr>
          <a:xfrm>
            <a:off x="6371304" y="5066327"/>
            <a:ext cx="5250426" cy="1200329"/>
          </a:xfrm>
          <a:prstGeom prst="rect">
            <a:avLst/>
          </a:prstGeom>
          <a:noFill/>
        </p:spPr>
        <p:txBody>
          <a:bodyPr wrap="square" rtlCol="0">
            <a:spAutoFit/>
          </a:bodyPr>
          <a:lstStyle/>
          <a:p>
            <a:r>
              <a:rPr lang="ro-RO">
                <a:solidFill>
                  <a:srgbClr val="0070C0"/>
                </a:solidFill>
              </a:rPr>
              <a:t>S</a:t>
            </a:r>
            <a:r>
              <a:rPr lang="ro-RO" baseline="-25000">
                <a:solidFill>
                  <a:srgbClr val="0070C0"/>
                </a:solidFill>
              </a:rPr>
              <a:t>V</a:t>
            </a:r>
            <a:r>
              <a:rPr lang="ro-RO">
                <a:solidFill>
                  <a:srgbClr val="0070C0"/>
                </a:solidFill>
              </a:rPr>
              <a:t> = stabilizarea de linie</a:t>
            </a:r>
          </a:p>
          <a:p>
            <a:r>
              <a:rPr lang="ro-RO">
                <a:solidFill>
                  <a:srgbClr val="0070C0"/>
                </a:solidFill>
              </a:rPr>
              <a:t>S</a:t>
            </a:r>
            <a:r>
              <a:rPr lang="ro-RO" baseline="-25000">
                <a:solidFill>
                  <a:srgbClr val="0070C0"/>
                </a:solidFill>
              </a:rPr>
              <a:t>L</a:t>
            </a:r>
            <a:r>
              <a:rPr lang="ro-RO">
                <a:solidFill>
                  <a:srgbClr val="0070C0"/>
                </a:solidFill>
              </a:rPr>
              <a:t> = stabilizarea de sarcină</a:t>
            </a:r>
          </a:p>
          <a:p>
            <a:r>
              <a:rPr lang="ro-RO">
                <a:solidFill>
                  <a:srgbClr val="0070C0"/>
                </a:solidFill>
              </a:rPr>
              <a:t>K</a:t>
            </a:r>
            <a:r>
              <a:rPr lang="ro-RO" baseline="-25000">
                <a:solidFill>
                  <a:srgbClr val="0070C0"/>
                </a:solidFill>
              </a:rPr>
              <a:t>T</a:t>
            </a:r>
            <a:r>
              <a:rPr lang="ro-RO">
                <a:solidFill>
                  <a:srgbClr val="0070C0"/>
                </a:solidFill>
              </a:rPr>
              <a:t> = coeficientul de temperatură al tensiunii de ieşire</a:t>
            </a:r>
          </a:p>
          <a:p>
            <a:r>
              <a:rPr lang="ro-RO">
                <a:solidFill>
                  <a:srgbClr val="0070C0"/>
                </a:solidFill>
              </a:rPr>
              <a:t>LTS = stabilitatea pe termen lung</a:t>
            </a:r>
          </a:p>
        </p:txBody>
      </p:sp>
    </p:spTree>
    <p:extLst>
      <p:ext uri="{BB962C8B-B14F-4D97-AF65-F5344CB8AC3E}">
        <p14:creationId xmlns:p14="http://schemas.microsoft.com/office/powerpoint/2010/main" val="213261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fontScale="92500" lnSpcReduction="10000"/>
          </a:bodyPr>
          <a:lstStyle/>
          <a:p>
            <a:pPr marL="0" indent="0">
              <a:buNone/>
            </a:pPr>
            <a:r>
              <a:rPr lang="ro-RO" sz="3000" b="1"/>
              <a:t>Generalități</a:t>
            </a:r>
          </a:p>
          <a:p>
            <a:r>
              <a:rPr lang="ro-RO"/>
              <a:t>Stabilizatoarele de tensiune în comutaţie oferă aceeaşi capacitate de stabilizare ca şi cele liniare însă în condiţiile unor pierderi de energie electrică mult mai mici.</a:t>
            </a:r>
          </a:p>
          <a:p>
            <a:r>
              <a:rPr lang="ro-RO"/>
              <a:t>Chiar dacă acest avantaj impune utilizarea unor scheme electronice mai complexe (ceea ce teoretic ar creşte riscul de defectare) construcţia şi utilizarea stabilizatoarelor de tensiune în comutaţie este mult mai ieftină decât utilizarea clasicelor stabilizatoare de tensiune liniare.</a:t>
            </a:r>
          </a:p>
          <a:p>
            <a:r>
              <a:rPr lang="ro-RO"/>
              <a:t>Acesta este motivul pentru care astăzi producţia de aparatură electronică tinde pe cât posibil să renunţe la stabilizatoarele de tensiune liniare în favoarea celor în comutaţie.</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35</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2520333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Generalități</a:t>
            </a:r>
          </a:p>
          <a:p>
            <a:r>
              <a:rPr lang="ro-RO"/>
              <a:t>Dacă în cazul stabilizatorului de tensiune liniar curentul electric curge continuu între intrare şi ieşire, stabilizatorul în comutaţie ia tensiunea de ieşire şi o ”toacă” sub forma unor impulsuri (semnalul “verde”)</a:t>
            </a:r>
          </a:p>
          <a:p>
            <a:r>
              <a:rPr lang="ro-RO"/>
              <a:t>Pentru ca aceste impulsuri să redevină tensiuni constante, “line”, exact înainte de ieşirea din stabilizator acestea sunt “integrate” cu ajutorul unui filtru LC, format dintr-o bobină şi un condensator.</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36</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232793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Clasificare</a:t>
            </a:r>
          </a:p>
          <a:p>
            <a:r>
              <a:rPr lang="ro-RO"/>
              <a:t>Stabilizatoare de tip Step-Down (Buck)</a:t>
            </a:r>
          </a:p>
          <a:p>
            <a:r>
              <a:rPr lang="ro-RO"/>
              <a:t>Stabilizatoare de tip Step-Up (Boost)</a:t>
            </a:r>
          </a:p>
          <a:p>
            <a:r>
              <a:rPr lang="ro-RO"/>
              <a:t>Stabilizatoare cu inversare de polaritate</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37</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104883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lstStyle/>
          <a:p>
            <a:pPr marL="0" indent="0">
              <a:buNone/>
            </a:pPr>
            <a:r>
              <a:rPr lang="ro-RO" b="1"/>
              <a:t>Structura</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38</a:t>
            </a:fld>
            <a:endParaRPr lang="ro-RO"/>
          </a:p>
        </p:txBody>
      </p:sp>
      <p:grpSp>
        <p:nvGrpSpPr>
          <p:cNvPr id="11" name="Group 10">
            <a:extLst>
              <a:ext uri="{FF2B5EF4-FFF2-40B4-BE49-F238E27FC236}">
                <a16:creationId xmlns:a16="http://schemas.microsoft.com/office/drawing/2014/main" id="{0176C7FC-9ABA-469F-88EB-F30BA2E0951A}"/>
              </a:ext>
            </a:extLst>
          </p:cNvPr>
          <p:cNvGrpSpPr/>
          <p:nvPr/>
        </p:nvGrpSpPr>
        <p:grpSpPr>
          <a:xfrm>
            <a:off x="681037" y="1905794"/>
            <a:ext cx="10829925" cy="4191000"/>
            <a:chOff x="995362" y="1933255"/>
            <a:chExt cx="10829925" cy="4191000"/>
          </a:xfrm>
        </p:grpSpPr>
        <p:pic>
          <p:nvPicPr>
            <p:cNvPr id="8" name="Picture 7">
              <a:extLst>
                <a:ext uri="{FF2B5EF4-FFF2-40B4-BE49-F238E27FC236}">
                  <a16:creationId xmlns:a16="http://schemas.microsoft.com/office/drawing/2014/main" id="{A9D64D6F-A5CB-47DC-984E-4709EF0A5171}"/>
                </a:ext>
              </a:extLst>
            </p:cNvPr>
            <p:cNvPicPr>
              <a:picLocks noChangeAspect="1"/>
            </p:cNvPicPr>
            <p:nvPr/>
          </p:nvPicPr>
          <p:blipFill>
            <a:blip r:embed="rId2"/>
            <a:stretch>
              <a:fillRect/>
            </a:stretch>
          </p:blipFill>
          <p:spPr>
            <a:xfrm>
              <a:off x="5395912" y="1933255"/>
              <a:ext cx="6429375" cy="4191000"/>
            </a:xfrm>
            <a:prstGeom prst="rect">
              <a:avLst/>
            </a:prstGeom>
          </p:spPr>
        </p:pic>
        <p:pic>
          <p:nvPicPr>
            <p:cNvPr id="10" name="Picture 9">
              <a:extLst>
                <a:ext uri="{FF2B5EF4-FFF2-40B4-BE49-F238E27FC236}">
                  <a16:creationId xmlns:a16="http://schemas.microsoft.com/office/drawing/2014/main" id="{4053535C-C328-4A74-9F68-D72AC4C100BE}"/>
                </a:ext>
              </a:extLst>
            </p:cNvPr>
            <p:cNvPicPr>
              <a:picLocks noChangeAspect="1"/>
            </p:cNvPicPr>
            <p:nvPr/>
          </p:nvPicPr>
          <p:blipFill>
            <a:blip r:embed="rId3"/>
            <a:stretch>
              <a:fillRect/>
            </a:stretch>
          </p:blipFill>
          <p:spPr>
            <a:xfrm>
              <a:off x="995362" y="3733800"/>
              <a:ext cx="4400550" cy="1790700"/>
            </a:xfrm>
            <a:prstGeom prst="rect">
              <a:avLst/>
            </a:prstGeom>
          </p:spPr>
        </p:pic>
      </p:grpSp>
    </p:spTree>
    <p:extLst>
      <p:ext uri="{BB962C8B-B14F-4D97-AF65-F5344CB8AC3E}">
        <p14:creationId xmlns:p14="http://schemas.microsoft.com/office/powerpoint/2010/main" val="1028084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Oscilator cu PWM</a:t>
            </a:r>
            <a:br>
              <a:rPr lang="ro-RO" b="1"/>
            </a:br>
            <a:r>
              <a:rPr lang="ro-RO"/>
              <a:t>(pulse width modulation – adică în traducere: factor de umplere variabil).</a:t>
            </a:r>
          </a:p>
          <a:p>
            <a:r>
              <a:rPr lang="ro-RO"/>
              <a:t>Funcţia acestuia este aceea de a crea semnalul de comandă pentru elementul activ (tranzistorul).</a:t>
            </a:r>
          </a:p>
          <a:p>
            <a:r>
              <a:rPr lang="ro-RO"/>
              <a:t>Menţiunea “cu PWM”, indică faptul că este vorba de un oscilator capabil să creeze impulsuri de frecvenţă constantă dar cu durată variabilă.</a:t>
            </a:r>
          </a:p>
          <a:p>
            <a:r>
              <a:rPr lang="ro-RO"/>
              <a:t>De regulă, frecvenţa de lucru a acestuia este între 20 şi 150 kHz însă în unele aplicaţii mai speciale poate ajunge chiar şi la 2MHz (2000kHz)</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39</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273896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de tensiune</a:t>
            </a:r>
            <a:endParaRPr lang="en-US" sz="3600"/>
          </a:p>
        </p:txBody>
      </p:sp>
      <p:sp>
        <p:nvSpPr>
          <p:cNvPr id="2" name="Content Placeholder 1"/>
          <p:cNvSpPr>
            <a:spLocks noGrp="1"/>
          </p:cNvSpPr>
          <p:nvPr>
            <p:ph idx="1"/>
          </p:nvPr>
        </p:nvSpPr>
        <p:spPr/>
        <p:txBody>
          <a:bodyPr>
            <a:normAutofit/>
          </a:bodyPr>
          <a:lstStyle/>
          <a:p>
            <a:r>
              <a:rPr lang="ro-RO"/>
              <a:t>Conectat între redresor+filtru şi sarcină, stabilizatorul transformă sursa de tensiune nestabilizată într-o </a:t>
            </a:r>
            <a:r>
              <a:rPr lang="ro-RO" b="1"/>
              <a:t>sursă de tensiune stabilizată</a:t>
            </a:r>
            <a:r>
              <a:rPr lang="ro-RO"/>
              <a:t>.</a:t>
            </a:r>
            <a:endParaRPr lang="en-US"/>
          </a:p>
        </p:txBody>
      </p:sp>
      <p:sp>
        <p:nvSpPr>
          <p:cNvPr id="3" name="Date Placeholder 2"/>
          <p:cNvSpPr>
            <a:spLocks noGrp="1"/>
          </p:cNvSpPr>
          <p:nvPr>
            <p:ph type="dt" sz="half" idx="10"/>
          </p:nvPr>
        </p:nvSpPr>
        <p:spPr/>
        <p:txBody>
          <a:bodyPr/>
          <a:lstStyle/>
          <a:p>
            <a:pPr>
              <a:defRPr/>
            </a:pPr>
            <a:fld id="{8B8C9822-293F-4867-906D-8F1C3EE3E73A}"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355AC2E0-9C87-45C2-AA12-87D57FFDD204}"/>
              </a:ext>
            </a:extLst>
          </p:cNvPr>
          <p:cNvPicPr>
            <a:picLocks noChangeAspect="1"/>
          </p:cNvPicPr>
          <p:nvPr/>
        </p:nvPicPr>
        <p:blipFill rotWithShape="1">
          <a:blip r:embed="rId2"/>
          <a:srcRect l="1991" t="9381" r="1991" b="15571"/>
          <a:stretch/>
        </p:blipFill>
        <p:spPr>
          <a:xfrm>
            <a:off x="1849095" y="3429000"/>
            <a:ext cx="8493809" cy="1857992"/>
          </a:xfrm>
          <a:prstGeom prst="rect">
            <a:avLst/>
          </a:prstGeom>
        </p:spPr>
      </p:pic>
    </p:spTree>
    <p:extLst>
      <p:ext uri="{BB962C8B-B14F-4D97-AF65-F5344CB8AC3E}">
        <p14:creationId xmlns:p14="http://schemas.microsoft.com/office/powerpoint/2010/main" val="3254863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Tranzistor (de comutaţie)</a:t>
            </a:r>
          </a:p>
          <a:p>
            <a:r>
              <a:rPr lang="ro-RO"/>
              <a:t>Este un tranzistor de putere de tip bipolar sau TEC-MOS, caracterizat în principal de o viteză foarte mare de comutaţie (trecere foarte rapidă între stările închis-deschis şi invers) şi de o rezistenţă foarte mică între borne (colector-emitor sau drenă-sursă).</a:t>
            </a:r>
          </a:p>
          <a:p>
            <a:r>
              <a:rPr lang="ro-RO"/>
              <a:t>Rolul lui este de acela de a transmite trecerea intermitentă a </a:t>
            </a:r>
            <a:r>
              <a:rPr lang="ro-RO" b="1">
                <a:solidFill>
                  <a:srgbClr val="FF0000"/>
                </a:solidFill>
              </a:rPr>
              <a:t>tensiunii de alimentare</a:t>
            </a:r>
            <a:r>
              <a:rPr lang="ro-RO"/>
              <a:t> creând astfel la ieşirea lui un semnal format din </a:t>
            </a:r>
            <a:r>
              <a:rPr lang="ro-RO" b="1">
                <a:solidFill>
                  <a:srgbClr val="00B050"/>
                </a:solidFill>
              </a:rPr>
              <a:t>impulsuri de tensiune</a:t>
            </a:r>
            <a:r>
              <a:rPr lang="ro-RO"/>
              <a:t>.</a:t>
            </a:r>
          </a:p>
          <a:p>
            <a:r>
              <a:rPr lang="ro-RO"/>
              <a:t>Utilizarea lui este necesară deoarece, oscilatorul nu poate manipula singur decât curenţi de cel mult câţiva mA</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396935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Sursa de tensiune de referință</a:t>
            </a:r>
          </a:p>
          <a:p>
            <a:r>
              <a:rPr lang="ro-RO"/>
              <a:t>La fel ca şi în cazul stabilizatoarelor liniare, sursa de tensiune de referinţă este folosită ca etalon în procesul de stabilizare.</a:t>
            </a:r>
          </a:p>
          <a:p>
            <a:r>
              <a:rPr lang="ro-RO"/>
              <a:t>Cu alte cuvinte, valoarea </a:t>
            </a:r>
            <a:r>
              <a:rPr lang="ro-RO" b="1">
                <a:solidFill>
                  <a:srgbClr val="FF6600"/>
                </a:solidFill>
                <a:effectLst/>
              </a:rPr>
              <a:t>tensiunii</a:t>
            </a:r>
            <a:r>
              <a:rPr lang="ro-RO"/>
              <a:t> dată de sursa de tensiune de referinţă dictează în mod direct valoarea </a:t>
            </a:r>
            <a:r>
              <a:rPr lang="ro-RO" b="1">
                <a:solidFill>
                  <a:srgbClr val="0000FF"/>
                </a:solidFill>
                <a:effectLst/>
              </a:rPr>
              <a:t>tensiunii de ieşire</a:t>
            </a:r>
            <a:r>
              <a:rPr lang="ro-RO">
                <a:effectLst/>
              </a:rPr>
              <a:t>.</a:t>
            </a:r>
            <a:endParaRPr lang="ro-RO"/>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41</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3995488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pPr marL="0" indent="0">
              <a:buNone/>
            </a:pPr>
            <a:r>
              <a:rPr lang="ro-RO" b="1"/>
              <a:t>Comparatorul</a:t>
            </a:r>
          </a:p>
          <a:p>
            <a:r>
              <a:rPr lang="ro-RO"/>
              <a:t>Este un ircuit care compară </a:t>
            </a:r>
            <a:r>
              <a:rPr lang="ro-RO" b="1">
                <a:solidFill>
                  <a:srgbClr val="0000FF"/>
                </a:solidFill>
                <a:effectLst/>
              </a:rPr>
              <a:t>tensiunea de ieşire</a:t>
            </a:r>
            <a:r>
              <a:rPr lang="ro-RO"/>
              <a:t> cu </a:t>
            </a:r>
            <a:r>
              <a:rPr lang="ro-RO" b="1">
                <a:solidFill>
                  <a:srgbClr val="FF6600"/>
                </a:solidFill>
                <a:effectLst/>
              </a:rPr>
              <a:t>tensiunea de referinţă</a:t>
            </a:r>
            <a:r>
              <a:rPr lang="ro-RO"/>
              <a:t> oferind la ieşire un </a:t>
            </a:r>
            <a:r>
              <a:rPr lang="ro-RO" b="1">
                <a:solidFill>
                  <a:srgbClr val="808080"/>
                </a:solidFill>
                <a:effectLst/>
              </a:rPr>
              <a:t>semnal de eroare</a:t>
            </a:r>
            <a:r>
              <a:rPr lang="ro-RO">
                <a:effectLst/>
              </a:rPr>
              <a:t>.</a:t>
            </a:r>
          </a:p>
          <a:p>
            <a:pPr marL="0" indent="0">
              <a:buNone/>
            </a:pPr>
            <a:r>
              <a:rPr lang="ro-RO" b="1"/>
              <a:t>Integratorul (filtru LC)</a:t>
            </a:r>
          </a:p>
          <a:p>
            <a:r>
              <a:rPr lang="ro-RO"/>
              <a:t>Este un bloc care are rolul de a transforma </a:t>
            </a:r>
            <a:r>
              <a:rPr lang="ro-RO" b="1">
                <a:solidFill>
                  <a:srgbClr val="00FF00"/>
                </a:solidFill>
                <a:effectLst/>
              </a:rPr>
              <a:t>impulsurile de tensiune</a:t>
            </a:r>
            <a:r>
              <a:rPr lang="ro-RO"/>
              <a:t> în </a:t>
            </a:r>
            <a:r>
              <a:rPr lang="ro-RO" b="1">
                <a:solidFill>
                  <a:srgbClr val="0000FF"/>
                </a:solidFill>
                <a:effectLst/>
              </a:rPr>
              <a:t>semnal de ieşire continuu</a:t>
            </a:r>
            <a:r>
              <a:rPr lang="ro-RO"/>
              <a:t>. Este constituit din bobine (L) şi condensatoare (C).</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42</a:t>
            </a:fld>
            <a:endParaRPr lang="ro-RO"/>
          </a:p>
        </p:txBody>
      </p:sp>
      <p:pic>
        <p:nvPicPr>
          <p:cNvPr id="10" name="Picture 9">
            <a:extLst>
              <a:ext uri="{FF2B5EF4-FFF2-40B4-BE49-F238E27FC236}">
                <a16:creationId xmlns:a16="http://schemas.microsoft.com/office/drawing/2014/main" id="{31389E7C-840A-4F4B-BABF-4E081FD6C712}"/>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301442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lstStyle/>
          <a:p>
            <a:pPr marL="0" indent="0">
              <a:buNone/>
            </a:pPr>
            <a:r>
              <a:rPr lang="ro-RO" b="1"/>
              <a:t>Funcţionarea</a:t>
            </a:r>
            <a:r>
              <a:rPr lang="ro-RO"/>
              <a:t> unui stabilizator în comutaţie are loc în următorul mod:</a:t>
            </a:r>
          </a:p>
          <a:p>
            <a:r>
              <a:rPr lang="ro-RO" b="1">
                <a:solidFill>
                  <a:srgbClr val="0000FF"/>
                </a:solidFill>
                <a:effectLst/>
              </a:rPr>
              <a:t>Semnalul de ieşire</a:t>
            </a:r>
            <a:r>
              <a:rPr lang="ro-RO"/>
              <a:t> este permanent comparat de către </a:t>
            </a:r>
            <a:r>
              <a:rPr lang="ro-RO" b="1"/>
              <a:t>comparator</a:t>
            </a:r>
            <a:r>
              <a:rPr lang="ro-RO"/>
              <a:t> cu </a:t>
            </a:r>
            <a:r>
              <a:rPr lang="ro-RO" b="1">
                <a:solidFill>
                  <a:srgbClr val="FF6600"/>
                </a:solidFill>
                <a:effectLst/>
              </a:rPr>
              <a:t>tensiunea de referinţă</a:t>
            </a:r>
            <a:r>
              <a:rPr lang="ro-RO"/>
              <a:t> (a cărei valoare este egală cu tensiunea pe care o dorim la ieşire).</a:t>
            </a:r>
          </a:p>
          <a:p>
            <a:r>
              <a:rPr lang="ro-RO"/>
              <a:t>Rezultatul comparaţiei (</a:t>
            </a:r>
            <a:r>
              <a:rPr lang="ro-RO" b="1">
                <a:solidFill>
                  <a:srgbClr val="808080"/>
                </a:solidFill>
                <a:effectLst/>
              </a:rPr>
              <a:t>semnalul de eroare</a:t>
            </a:r>
            <a:r>
              <a:rPr lang="ro-RO"/>
              <a:t>) este livrat </a:t>
            </a:r>
            <a:r>
              <a:rPr lang="ro-RO" b="1"/>
              <a:t>oscilatorului cu PWM</a:t>
            </a:r>
            <a:r>
              <a:rPr lang="ro-RO"/>
              <a:t>, care astfel prin intermediul </a:t>
            </a:r>
            <a:r>
              <a:rPr lang="ro-RO" b="1"/>
              <a:t>tranzistorului</a:t>
            </a:r>
            <a:r>
              <a:rPr lang="ro-RO"/>
              <a:t> modifică (creşte sau scade) durata </a:t>
            </a:r>
            <a:r>
              <a:rPr lang="ro-RO" b="1">
                <a:solidFill>
                  <a:srgbClr val="00FF00"/>
                </a:solidFill>
                <a:effectLst/>
              </a:rPr>
              <a:t>impulsurilor</a:t>
            </a:r>
            <a:r>
              <a:rPr lang="ro-RO"/>
              <a:t> astfel încât după ce acestea trec de </a:t>
            </a:r>
            <a:r>
              <a:rPr lang="ro-RO" b="1"/>
              <a:t>blocul de integrare</a:t>
            </a:r>
            <a:r>
              <a:rPr lang="ro-RO"/>
              <a:t> să se obţină la ieşire o </a:t>
            </a:r>
            <a:r>
              <a:rPr lang="ro-RO" b="1">
                <a:solidFill>
                  <a:srgbClr val="0000FF"/>
                </a:solidFill>
                <a:effectLst/>
              </a:rPr>
              <a:t>tensiune</a:t>
            </a:r>
            <a:r>
              <a:rPr lang="ro-RO"/>
              <a:t> egală cu </a:t>
            </a:r>
            <a:r>
              <a:rPr lang="ro-RO" b="1">
                <a:solidFill>
                  <a:srgbClr val="FF6600"/>
                </a:solidFill>
                <a:effectLst/>
              </a:rPr>
              <a:t>tensiunea de referinţă</a:t>
            </a:r>
            <a:r>
              <a:rPr lang="ro-RO"/>
              <a:t>.</a:t>
            </a:r>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43</a:t>
            </a:fld>
            <a:endParaRPr lang="ro-RO"/>
          </a:p>
        </p:txBody>
      </p:sp>
      <p:pic>
        <p:nvPicPr>
          <p:cNvPr id="7" name="Picture 6">
            <a:extLst>
              <a:ext uri="{FF2B5EF4-FFF2-40B4-BE49-F238E27FC236}">
                <a16:creationId xmlns:a16="http://schemas.microsoft.com/office/drawing/2014/main" id="{813BEB2F-BF1D-444F-92E4-4094AF08CA08}"/>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3936848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FDF-5EBB-4F8D-943E-C80F2C6A0535}"/>
              </a:ext>
            </a:extLst>
          </p:cNvPr>
          <p:cNvSpPr>
            <a:spLocks noGrp="1"/>
          </p:cNvSpPr>
          <p:nvPr>
            <p:ph type="title"/>
          </p:nvPr>
        </p:nvSpPr>
        <p:spPr/>
        <p:txBody>
          <a:bodyPr/>
          <a:lstStyle/>
          <a:p>
            <a:r>
              <a:rPr lang="ro-RO"/>
              <a:t>Stabilizatoare în comutație</a:t>
            </a:r>
          </a:p>
        </p:txBody>
      </p:sp>
      <p:sp>
        <p:nvSpPr>
          <p:cNvPr id="3" name="Content Placeholder 2">
            <a:extLst>
              <a:ext uri="{FF2B5EF4-FFF2-40B4-BE49-F238E27FC236}">
                <a16:creationId xmlns:a16="http://schemas.microsoft.com/office/drawing/2014/main" id="{4CF4238B-3730-4219-AEA7-086318A48542}"/>
              </a:ext>
            </a:extLst>
          </p:cNvPr>
          <p:cNvSpPr>
            <a:spLocks noGrp="1"/>
          </p:cNvSpPr>
          <p:nvPr>
            <p:ph idx="1"/>
          </p:nvPr>
        </p:nvSpPr>
        <p:spPr/>
        <p:txBody>
          <a:bodyPr>
            <a:normAutofit/>
          </a:bodyPr>
          <a:lstStyle/>
          <a:p>
            <a:r>
              <a:rPr lang="ro-RO"/>
              <a:t>Elementul activ lucrează în regim închis/deschis, regim cunoscut şi sub numele de </a:t>
            </a:r>
            <a:r>
              <a:rPr lang="ro-RO" b="1"/>
              <a:t>regim de comutaţie</a:t>
            </a:r>
            <a:r>
              <a:rPr lang="ro-RO"/>
              <a:t>. Marele </a:t>
            </a:r>
            <a:r>
              <a:rPr lang="ro-RO" b="1">
                <a:solidFill>
                  <a:srgbClr val="FF0000"/>
                </a:solidFill>
              </a:rPr>
              <a:t>avantaj</a:t>
            </a:r>
            <a:r>
              <a:rPr lang="ro-RO"/>
              <a:t> al acestui regim de lucru este faptul că indiferent în ce stare s-ar afla elementul activ (închis sau deschis), pierderile de energie electrică pe el sunt, cel puţin teoretic, </a:t>
            </a:r>
            <a:r>
              <a:rPr lang="ro-RO" b="1"/>
              <a:t>zero</a:t>
            </a:r>
            <a:r>
              <a:rPr lang="ro-RO"/>
              <a:t>. Dacă ne amintim că puterea electrică este egală cu produsul dintre tensiune şi curent (P=UxI), atunci când elementul activ (tranzistorul) este:</a:t>
            </a:r>
          </a:p>
          <a:p>
            <a:pPr lvl="1"/>
            <a:r>
              <a:rPr lang="ro-RO"/>
              <a:t>deschis (blocat), tensiunea de la bornele lui este maximă dar curentul este 0, ceea ce înseamna că P = U x 0 = 0;</a:t>
            </a:r>
          </a:p>
          <a:p>
            <a:pPr lvl="1"/>
            <a:r>
              <a:rPr lang="ro-RO"/>
              <a:t>închis (saturat), curentul ce trece prin el este maxim însă tensiunea de la bornele lui este zero, ceea ce înseamna că P = 0 x I = 0.</a:t>
            </a:r>
          </a:p>
          <a:p>
            <a:endParaRPr lang="ro-RO"/>
          </a:p>
        </p:txBody>
      </p:sp>
      <p:sp>
        <p:nvSpPr>
          <p:cNvPr id="4" name="Date Placeholder 3">
            <a:extLst>
              <a:ext uri="{FF2B5EF4-FFF2-40B4-BE49-F238E27FC236}">
                <a16:creationId xmlns:a16="http://schemas.microsoft.com/office/drawing/2014/main" id="{956F955C-050A-4CDA-8E0F-6A4AE96175C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805730C9-4B0A-4A5A-A0B7-204D6E955409}"/>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839A5EB4-D29C-43E2-A9F1-503BEA941747}"/>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Picture 6">
            <a:extLst>
              <a:ext uri="{FF2B5EF4-FFF2-40B4-BE49-F238E27FC236}">
                <a16:creationId xmlns:a16="http://schemas.microsoft.com/office/drawing/2014/main" id="{55D4A16D-D1B9-4278-B71E-558956874947}"/>
              </a:ext>
            </a:extLst>
          </p:cNvPr>
          <p:cNvPicPr>
            <a:picLocks noChangeAspect="1"/>
          </p:cNvPicPr>
          <p:nvPr/>
        </p:nvPicPr>
        <p:blipFill>
          <a:blip r:embed="rId2"/>
          <a:stretch>
            <a:fillRect/>
          </a:stretch>
        </p:blipFill>
        <p:spPr>
          <a:xfrm>
            <a:off x="7703727" y="86903"/>
            <a:ext cx="4396740" cy="1562100"/>
          </a:xfrm>
          <a:prstGeom prst="rect">
            <a:avLst/>
          </a:prstGeom>
        </p:spPr>
      </p:pic>
    </p:spTree>
    <p:extLst>
      <p:ext uri="{BB962C8B-B14F-4D97-AF65-F5344CB8AC3E}">
        <p14:creationId xmlns:p14="http://schemas.microsoft.com/office/powerpoint/2010/main" val="190576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A206-8ACD-401F-A4D0-8B53BD38523A}"/>
              </a:ext>
            </a:extLst>
          </p:cNvPr>
          <p:cNvSpPr>
            <a:spLocks noGrp="1"/>
          </p:cNvSpPr>
          <p:nvPr>
            <p:ph type="title"/>
          </p:nvPr>
        </p:nvSpPr>
        <p:spPr/>
        <p:txBody>
          <a:bodyPr>
            <a:noAutofit/>
          </a:bodyPr>
          <a:lstStyle/>
          <a:p>
            <a:r>
              <a:rPr lang="ro-RO"/>
              <a:t>Probleme</a:t>
            </a:r>
            <a:br>
              <a:rPr lang="ro-RO"/>
            </a:br>
            <a:r>
              <a:rPr lang="ro-RO"/>
              <a:t>P1.</a:t>
            </a:r>
            <a:endParaRPr lang="en-US"/>
          </a:p>
        </p:txBody>
      </p:sp>
      <p:sp>
        <p:nvSpPr>
          <p:cNvPr id="3" name="Content Placeholder 2">
            <a:extLst>
              <a:ext uri="{FF2B5EF4-FFF2-40B4-BE49-F238E27FC236}">
                <a16:creationId xmlns:a16="http://schemas.microsoft.com/office/drawing/2014/main" id="{7D3673EA-12DE-48BE-B883-277F2108ECA2}"/>
              </a:ext>
            </a:extLst>
          </p:cNvPr>
          <p:cNvSpPr>
            <a:spLocks noGrp="1"/>
          </p:cNvSpPr>
          <p:nvPr>
            <p:ph idx="1"/>
          </p:nvPr>
        </p:nvSpPr>
        <p:spPr/>
        <p:txBody>
          <a:bodyPr>
            <a:normAutofit/>
          </a:bodyPr>
          <a:lstStyle/>
          <a:p>
            <a:pPr marL="0" indent="0">
              <a:buNone/>
            </a:pPr>
            <a:r>
              <a:rPr lang="ro-RO" sz="2400"/>
              <a:t>Stabilizatorul serie din figură este realizat cu AO de tipul 741. Să se determine:</a:t>
            </a:r>
          </a:p>
          <a:p>
            <a:pPr marL="457200" indent="-457200">
              <a:buFont typeface="+mj-lt"/>
              <a:buAutoNum type="alphaLcParenR"/>
            </a:pPr>
            <a:r>
              <a:rPr lang="ro-RO" sz="2400"/>
              <a:t>Valoarea tensiunii de ieșire, V</a:t>
            </a:r>
            <a:r>
              <a:rPr lang="ro-RO" sz="2400" baseline="-25000"/>
              <a:t>O</a:t>
            </a:r>
            <a:r>
              <a:rPr lang="ro-RO" sz="2400"/>
              <a:t>;</a:t>
            </a:r>
          </a:p>
          <a:p>
            <a:pPr marL="457200" indent="-457200">
              <a:buFont typeface="+mj-lt"/>
              <a:buAutoNum type="alphaLcParenR"/>
            </a:pPr>
            <a:r>
              <a:rPr lang="ro-RO" sz="2400"/>
              <a:t>Valoarea curentului </a:t>
            </a:r>
            <a:br>
              <a:rPr lang="ro-RO" sz="2400"/>
            </a:br>
            <a:r>
              <a:rPr lang="ro-RO" sz="2400"/>
              <a:t>de sarcină, I</a:t>
            </a:r>
            <a:r>
              <a:rPr lang="ro-RO" sz="2400" baseline="-25000"/>
              <a:t>O</a:t>
            </a:r>
            <a:r>
              <a:rPr lang="ro-RO" sz="2400"/>
              <a:t>;</a:t>
            </a:r>
          </a:p>
          <a:p>
            <a:pPr marL="457200" indent="-457200">
              <a:buFont typeface="+mj-lt"/>
              <a:buAutoNum type="alphaLcParenR"/>
            </a:pPr>
            <a:r>
              <a:rPr lang="ro-RO" sz="2400"/>
              <a:t>Valoarea curentului </a:t>
            </a:r>
            <a:br>
              <a:rPr lang="ro-RO" sz="2400"/>
            </a:br>
            <a:r>
              <a:rPr lang="ro-RO" sz="2400"/>
              <a:t>prin dioda zener, I</a:t>
            </a:r>
            <a:r>
              <a:rPr lang="ro-RO" sz="2400" baseline="-25000"/>
              <a:t>Z</a:t>
            </a:r>
            <a:r>
              <a:rPr lang="ro-RO" sz="2400"/>
              <a:t>;</a:t>
            </a:r>
          </a:p>
          <a:p>
            <a:pPr marL="457200" indent="-457200">
              <a:buFont typeface="+mj-lt"/>
              <a:buAutoNum type="alphaLcParenR"/>
            </a:pPr>
            <a:r>
              <a:rPr lang="ro-RO" sz="2400"/>
              <a:t>Valoarea puterii disipate</a:t>
            </a:r>
            <a:br>
              <a:rPr lang="ro-RO" sz="2400"/>
            </a:br>
            <a:r>
              <a:rPr lang="ro-RO" sz="2400"/>
              <a:t>de tranzistorul Q1 dacă</a:t>
            </a:r>
            <a:br>
              <a:rPr lang="ro-RO" sz="2400"/>
            </a:br>
            <a:r>
              <a:rPr lang="ro-RO" sz="2400"/>
              <a:t>R</a:t>
            </a:r>
            <a:r>
              <a:rPr lang="ro-RO" sz="2400" baseline="-25000"/>
              <a:t>L</a:t>
            </a:r>
            <a:r>
              <a:rPr lang="ro-RO" sz="2400"/>
              <a:t>=30</a:t>
            </a:r>
            <a:r>
              <a:rPr lang="ro-RO" sz="2400">
                <a:latin typeface="Calibri" panose="020F0502020204030204" pitchFamily="34" charset="0"/>
                <a:cs typeface="Calibri" panose="020F0502020204030204" pitchFamily="34" charset="0"/>
              </a:rPr>
              <a:t>Ω.</a:t>
            </a:r>
            <a:endParaRPr lang="en-US" sz="2400"/>
          </a:p>
        </p:txBody>
      </p:sp>
      <p:sp>
        <p:nvSpPr>
          <p:cNvPr id="4" name="Date Placeholder 3">
            <a:extLst>
              <a:ext uri="{FF2B5EF4-FFF2-40B4-BE49-F238E27FC236}">
                <a16:creationId xmlns:a16="http://schemas.microsoft.com/office/drawing/2014/main" id="{F694D721-34F7-4B29-9494-6FD0D90C63D7}"/>
              </a:ext>
            </a:extLst>
          </p:cNvPr>
          <p:cNvSpPr>
            <a:spLocks noGrp="1"/>
          </p:cNvSpPr>
          <p:nvPr>
            <p:ph type="dt" sz="half" idx="10"/>
          </p:nvPr>
        </p:nvSpPr>
        <p:spPr/>
        <p:txBody>
          <a:bodyPr/>
          <a:lstStyle/>
          <a:p>
            <a:fld id="{C40AE202-AAF1-4DEB-92DA-7C818C26284B}" type="datetime1">
              <a:rPr lang="en-US" smtClean="0"/>
              <a:t>5/19/2021</a:t>
            </a:fld>
            <a:endParaRPr lang="en-US"/>
          </a:p>
        </p:txBody>
      </p:sp>
      <p:sp>
        <p:nvSpPr>
          <p:cNvPr id="5" name="Footer Placeholder 4">
            <a:extLst>
              <a:ext uri="{FF2B5EF4-FFF2-40B4-BE49-F238E27FC236}">
                <a16:creationId xmlns:a16="http://schemas.microsoft.com/office/drawing/2014/main" id="{14F6C26E-35AC-4FD6-83F9-D8B9AF57AA7D}"/>
              </a:ext>
            </a:extLst>
          </p:cNvPr>
          <p:cNvSpPr>
            <a:spLocks noGrp="1"/>
          </p:cNvSpPr>
          <p:nvPr>
            <p:ph type="ftr" sz="quarter" idx="11"/>
          </p:nvPr>
        </p:nvSpPr>
        <p:spPr/>
        <p:txBody>
          <a:bodyPr/>
          <a:lstStyle/>
          <a:p>
            <a:r>
              <a:rPr lang="en-US"/>
              <a:t>EA - cursul 12 - online</a:t>
            </a:r>
          </a:p>
        </p:txBody>
      </p:sp>
      <p:sp>
        <p:nvSpPr>
          <p:cNvPr id="6" name="Slide Number Placeholder 5">
            <a:extLst>
              <a:ext uri="{FF2B5EF4-FFF2-40B4-BE49-F238E27FC236}">
                <a16:creationId xmlns:a16="http://schemas.microsoft.com/office/drawing/2014/main" id="{53F877B4-7DDB-46A4-87E3-39B48F2C1E1D}"/>
              </a:ext>
            </a:extLst>
          </p:cNvPr>
          <p:cNvSpPr>
            <a:spLocks noGrp="1"/>
          </p:cNvSpPr>
          <p:nvPr>
            <p:ph type="sldNum" sz="quarter" idx="12"/>
          </p:nvPr>
        </p:nvSpPr>
        <p:spPr/>
        <p:txBody>
          <a:bodyPr/>
          <a:lstStyle/>
          <a:p>
            <a:fld id="{C8D03C79-9948-4E13-80CE-50CD36ACA350}" type="slidenum">
              <a:rPr lang="en-US" smtClean="0"/>
              <a:t>45</a:t>
            </a:fld>
            <a:endParaRPr lang="en-US"/>
          </a:p>
        </p:txBody>
      </p:sp>
      <p:pic>
        <p:nvPicPr>
          <p:cNvPr id="8" name="Picture 7">
            <a:extLst>
              <a:ext uri="{FF2B5EF4-FFF2-40B4-BE49-F238E27FC236}">
                <a16:creationId xmlns:a16="http://schemas.microsoft.com/office/drawing/2014/main" id="{A3D33922-571B-45F1-B0C1-A1ED9D640BC0}"/>
              </a:ext>
            </a:extLst>
          </p:cNvPr>
          <p:cNvPicPr>
            <a:picLocks noChangeAspect="1"/>
          </p:cNvPicPr>
          <p:nvPr/>
        </p:nvPicPr>
        <p:blipFill>
          <a:blip r:embed="rId2"/>
          <a:stretch>
            <a:fillRect/>
          </a:stretch>
        </p:blipFill>
        <p:spPr>
          <a:xfrm>
            <a:off x="5865114" y="2952919"/>
            <a:ext cx="6326886" cy="3416808"/>
          </a:xfrm>
          <a:prstGeom prst="rect">
            <a:avLst/>
          </a:prstGeom>
        </p:spPr>
      </p:pic>
    </p:spTree>
    <p:extLst>
      <p:ext uri="{BB962C8B-B14F-4D97-AF65-F5344CB8AC3E}">
        <p14:creationId xmlns:p14="http://schemas.microsoft.com/office/powerpoint/2010/main" val="2331694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C06-79D0-4339-BAD3-2471EED688C1}"/>
              </a:ext>
            </a:extLst>
          </p:cNvPr>
          <p:cNvSpPr>
            <a:spLocks noGrp="1"/>
          </p:cNvSpPr>
          <p:nvPr>
            <p:ph type="title"/>
          </p:nvPr>
        </p:nvSpPr>
        <p:spPr/>
        <p:txBody>
          <a:bodyPr>
            <a:no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F21D687-0CB7-459F-A160-A9E2F398A18E}"/>
              </a:ext>
            </a:extLst>
          </p:cNvPr>
          <p:cNvSpPr>
            <a:spLocks noGrp="1"/>
          </p:cNvSpPr>
          <p:nvPr>
            <p:ph idx="1"/>
          </p:nvPr>
        </p:nvSpPr>
        <p:spPr/>
        <p:txBody>
          <a:bodyPr>
            <a:normAutofit/>
          </a:bodyPr>
          <a:lstStyle/>
          <a:p>
            <a:pPr marL="457200" indent="-457200">
              <a:buFont typeface="+mj-lt"/>
              <a:buAutoNum type="alphaLcParenR"/>
            </a:pPr>
            <a:r>
              <a:rPr lang="ro-RO"/>
              <a:t>Tensiunea </a:t>
            </a:r>
            <a:r>
              <a:rPr lang="ro-RO" i="1"/>
              <a:t>V</a:t>
            </a:r>
            <a:r>
              <a:rPr lang="ro-RO" i="1" baseline="-25000"/>
              <a:t>O</a:t>
            </a:r>
            <a:r>
              <a:rPr lang="ro-RO"/>
              <a:t> se determină aplicând relația</a:t>
            </a:r>
          </a:p>
          <a:p>
            <a:pPr marL="457200" indent="-457200">
              <a:buFont typeface="+mj-lt"/>
              <a:buAutoNum type="alphaLcParenR"/>
            </a:pPr>
            <a:endParaRPr lang="ro-RO"/>
          </a:p>
          <a:p>
            <a:pPr marL="457200" indent="-457200">
              <a:buFont typeface="+mj-lt"/>
              <a:buAutoNum type="alphaLcParenR"/>
            </a:pPr>
            <a:endParaRPr lang="ro-RO"/>
          </a:p>
          <a:p>
            <a:pPr marL="457200" indent="-457200">
              <a:buFont typeface="+mj-lt"/>
              <a:buAutoNum type="alphaLcParenR"/>
            </a:pPr>
            <a:r>
              <a:rPr lang="ro-RO"/>
              <a:t>În aceste condiții, </a:t>
            </a:r>
            <a:r>
              <a:rPr lang="ro-RO" i="1"/>
              <a:t>I</a:t>
            </a:r>
            <a:r>
              <a:rPr lang="ro-RO" i="1" baseline="-25000"/>
              <a:t>L</a:t>
            </a:r>
            <a:r>
              <a:rPr lang="ro-RO"/>
              <a:t> este</a:t>
            </a:r>
          </a:p>
          <a:p>
            <a:pPr marL="457200" indent="-457200">
              <a:buFont typeface="+mj-lt"/>
              <a:buAutoNum type="alphaLcParenR"/>
            </a:pPr>
            <a:endParaRPr lang="ro-RO"/>
          </a:p>
          <a:p>
            <a:pPr marL="0" indent="0">
              <a:buNone/>
            </a:pPr>
            <a:endParaRPr lang="ro-RO"/>
          </a:p>
          <a:p>
            <a:pPr marL="514350" indent="-514350">
              <a:buFont typeface="+mj-lt"/>
              <a:buAutoNum type="alphaLcParenR" startAt="3"/>
            </a:pPr>
            <a:r>
              <a:rPr lang="ro-RO"/>
              <a:t>Curentul </a:t>
            </a:r>
            <a:r>
              <a:rPr lang="ro-RO" i="1"/>
              <a:t>I</a:t>
            </a:r>
            <a:r>
              <a:rPr lang="ro-RO" i="1" baseline="-25000"/>
              <a:t>z</a:t>
            </a:r>
            <a:r>
              <a:rPr lang="ro-RO"/>
              <a:t> se exprimă</a:t>
            </a:r>
          </a:p>
        </p:txBody>
      </p:sp>
      <p:sp>
        <p:nvSpPr>
          <p:cNvPr id="4" name="Date Placeholder 3">
            <a:extLst>
              <a:ext uri="{FF2B5EF4-FFF2-40B4-BE49-F238E27FC236}">
                <a16:creationId xmlns:a16="http://schemas.microsoft.com/office/drawing/2014/main" id="{7A255B94-F991-4E8F-8046-2659123C06C6}"/>
              </a:ext>
            </a:extLst>
          </p:cNvPr>
          <p:cNvSpPr>
            <a:spLocks noGrp="1"/>
          </p:cNvSpPr>
          <p:nvPr>
            <p:ph type="dt" sz="half" idx="10"/>
          </p:nvPr>
        </p:nvSpPr>
        <p:spPr/>
        <p:txBody>
          <a:bodyPr/>
          <a:lstStyle/>
          <a:p>
            <a:fld id="{2C7B3B5C-CEB4-44B6-A0D7-38D549C3DFF3}" type="datetime1">
              <a:rPr lang="en-US" smtClean="0"/>
              <a:t>5/19/2021</a:t>
            </a:fld>
            <a:endParaRPr lang="en-US"/>
          </a:p>
        </p:txBody>
      </p:sp>
      <p:sp>
        <p:nvSpPr>
          <p:cNvPr id="5" name="Footer Placeholder 4">
            <a:extLst>
              <a:ext uri="{FF2B5EF4-FFF2-40B4-BE49-F238E27FC236}">
                <a16:creationId xmlns:a16="http://schemas.microsoft.com/office/drawing/2014/main" id="{BE882AF1-0EAB-4394-A00F-F6ED0A244216}"/>
              </a:ext>
            </a:extLst>
          </p:cNvPr>
          <p:cNvSpPr>
            <a:spLocks noGrp="1"/>
          </p:cNvSpPr>
          <p:nvPr>
            <p:ph type="ftr" sz="quarter" idx="11"/>
          </p:nvPr>
        </p:nvSpPr>
        <p:spPr/>
        <p:txBody>
          <a:bodyPr/>
          <a:lstStyle/>
          <a:p>
            <a:r>
              <a:rPr lang="en-US"/>
              <a:t>EA - cursul 12 - online</a:t>
            </a:r>
          </a:p>
        </p:txBody>
      </p:sp>
      <p:sp>
        <p:nvSpPr>
          <p:cNvPr id="6" name="Slide Number Placeholder 5">
            <a:extLst>
              <a:ext uri="{FF2B5EF4-FFF2-40B4-BE49-F238E27FC236}">
                <a16:creationId xmlns:a16="http://schemas.microsoft.com/office/drawing/2014/main" id="{D39BF51A-F656-4965-8B15-4D82BDA243B5}"/>
              </a:ext>
            </a:extLst>
          </p:cNvPr>
          <p:cNvSpPr>
            <a:spLocks noGrp="1"/>
          </p:cNvSpPr>
          <p:nvPr>
            <p:ph type="sldNum" sz="quarter" idx="12"/>
          </p:nvPr>
        </p:nvSpPr>
        <p:spPr/>
        <p:txBody>
          <a:bodyPr/>
          <a:lstStyle/>
          <a:p>
            <a:fld id="{C8D03C79-9948-4E13-80CE-50CD36ACA350}" type="slidenum">
              <a:rPr lang="en-US" smtClean="0"/>
              <a:t>46</a:t>
            </a:fld>
            <a:endParaRPr lang="en-US"/>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E6AC4D01-EBF4-441A-9FCB-69A9AF740CBD}"/>
                  </a:ext>
                </a:extLst>
              </p:cNvPr>
              <p:cNvSpPr txBox="1"/>
              <p:nvPr/>
            </p:nvSpPr>
            <p:spPr>
              <a:xfrm>
                <a:off x="1282698" y="2313157"/>
                <a:ext cx="6654801" cy="8636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1+</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3</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2</m:t>
                                  </m:r>
                                </m:sub>
                              </m:sSub>
                            </m:den>
                          </m:f>
                        </m:e>
                      </m:d>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𝑅𝐸𝐹</m:t>
                          </m:r>
                        </m:sub>
                      </m:sSub>
                      <m:r>
                        <a:rPr lang="ro-RO" sz="2000" i="1">
                          <a:solidFill>
                            <a:srgbClr val="000000"/>
                          </a:solidFill>
                          <a:latin typeface="Cambria Math" panose="02040503050406030204" pitchFamily="18" charset="0"/>
                        </a:rPr>
                        <m:t>=</m:t>
                      </m:r>
                      <m:d>
                        <m:dPr>
                          <m:ctrlPr>
                            <a:rPr lang="ro-RO" sz="2000" i="1">
                              <a:solidFill>
                                <a:srgbClr val="000000"/>
                              </a:solidFill>
                              <a:latin typeface="Cambria Math" panose="02040503050406030204" pitchFamily="18" charset="0"/>
                            </a:rPr>
                          </m:ctrlPr>
                        </m:dPr>
                        <m:e>
                          <m:r>
                            <a:rPr lang="ro-RO" sz="2000" i="1">
                              <a:solidFill>
                                <a:srgbClr val="000000"/>
                              </a:solidFill>
                              <a:latin typeface="Cambria Math" panose="02040503050406030204" pitchFamily="18" charset="0"/>
                            </a:rPr>
                            <m:t>1+</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2.4</m:t>
                              </m:r>
                              <m:r>
                                <a:rPr lang="ro-RO" sz="2000" i="1">
                                  <a:solidFill>
                                    <a:srgbClr val="000000"/>
                                  </a:solidFill>
                                  <a:latin typeface="Cambria Math" panose="02040503050406030204" pitchFamily="18" charset="0"/>
                                </a:rPr>
                                <m:t>𝑘</m:t>
                              </m:r>
                            </m:num>
                            <m:den>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𝑘</m:t>
                              </m:r>
                            </m:den>
                          </m:f>
                        </m:e>
                      </m:d>
                      <m:r>
                        <a:rPr lang="ro-RO" sz="2000" i="1">
                          <a:solidFill>
                            <a:srgbClr val="000000"/>
                          </a:solidFill>
                          <a:latin typeface="Cambria Math" panose="02040503050406030204" pitchFamily="18" charset="0"/>
                        </a:rPr>
                        <m:t>⋅6.8</m:t>
                      </m:r>
                      <m:r>
                        <a:rPr lang="ro-RO" sz="2000" i="1">
                          <a:solidFill>
                            <a:srgbClr val="000000"/>
                          </a:solidFill>
                          <a:latin typeface="Cambria Math" panose="02040503050406030204" pitchFamily="18" charset="0"/>
                        </a:rPr>
                        <m:t>𝑉</m:t>
                      </m:r>
                      <m:r>
                        <a:rPr lang="ro-RO" sz="2000" i="1">
                          <a:solidFill>
                            <a:srgbClr val="000000"/>
                          </a:solidFill>
                          <a:latin typeface="Cambria Math" panose="02040503050406030204" pitchFamily="18" charset="0"/>
                        </a:rPr>
                        <m:t>=14.96</m:t>
                      </m:r>
                      <m:r>
                        <a:rPr lang="ro-RO" sz="2000" i="1">
                          <a:solidFill>
                            <a:srgbClr val="000000"/>
                          </a:solidFill>
                          <a:latin typeface="Cambria Math" panose="02040503050406030204" pitchFamily="18" charset="0"/>
                        </a:rPr>
                        <m:t>𝑉</m:t>
                      </m:r>
                      <m:r>
                        <a:rPr lang="ro-RO" sz="2000" i="1">
                          <a:solidFill>
                            <a:srgbClr val="000000"/>
                          </a:solidFill>
                          <a:latin typeface="Cambria Math" panose="02040503050406030204" pitchFamily="18" charset="0"/>
                        </a:rPr>
                        <m:t>≅15</m:t>
                      </m:r>
                      <m:r>
                        <a:rPr lang="ro-RO" sz="2000" i="1">
                          <a:solidFill>
                            <a:srgbClr val="000000"/>
                          </a:solidFill>
                          <a:latin typeface="Cambria Math" panose="02040503050406030204" pitchFamily="18" charset="0"/>
                        </a:rPr>
                        <m:t>𝑉</m:t>
                      </m:r>
                    </m:oMath>
                  </m:oMathPara>
                </a14:m>
                <a:endParaRPr lang="ro-RO" sz="2000"/>
              </a:p>
            </p:txBody>
          </p:sp>
        </mc:Choice>
        <mc:Fallback xmlns="">
          <p:sp>
            <p:nvSpPr>
              <p:cNvPr id="8" name="Object 7">
                <a:extLst>
                  <a:ext uri="{FF2B5EF4-FFF2-40B4-BE49-F238E27FC236}">
                    <a16:creationId xmlns:a16="http://schemas.microsoft.com/office/drawing/2014/main" id="{E6AC4D01-EBF4-441A-9FCB-69A9AF740CBD}"/>
                  </a:ext>
                </a:extLst>
              </p:cNvPr>
              <p:cNvSpPr txBox="1">
                <a:spLocks noRot="1" noChangeAspect="1" noMove="1" noResize="1" noEditPoints="1" noAdjustHandles="1" noChangeArrowheads="1" noChangeShapeType="1" noTextEdit="1"/>
              </p:cNvSpPr>
              <p:nvPr/>
            </p:nvSpPr>
            <p:spPr>
              <a:xfrm>
                <a:off x="1282698" y="2313157"/>
                <a:ext cx="6654801" cy="863600"/>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668929BF-D908-4F72-8C5D-F5795749C919}"/>
                  </a:ext>
                </a:extLst>
              </p:cNvPr>
              <p:cNvSpPr txBox="1"/>
              <p:nvPr/>
            </p:nvSpPr>
            <p:spPr>
              <a:xfrm>
                <a:off x="1282698" y="3942641"/>
                <a:ext cx="4241800" cy="73751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b="0" i="1" smtClean="0">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𝐿</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15</m:t>
                          </m:r>
                          <m:r>
                            <a:rPr lang="ro-RO" sz="2000" i="1">
                              <a:solidFill>
                                <a:srgbClr val="000000"/>
                              </a:solidFill>
                              <a:latin typeface="Cambria Math" panose="02040503050406030204" pitchFamily="18" charset="0"/>
                            </a:rPr>
                            <m:t>𝑉</m:t>
                          </m:r>
                        </m:num>
                        <m:den>
                          <m:r>
                            <a:rPr lang="ro-RO" sz="2000" i="1">
                              <a:solidFill>
                                <a:srgbClr val="000000"/>
                              </a:solidFill>
                              <a:latin typeface="Cambria Math" panose="02040503050406030204" pitchFamily="18" charset="0"/>
                            </a:rPr>
                            <m:t>100</m:t>
                          </m:r>
                          <m:r>
                            <m:rPr>
                              <m:sty m:val="p"/>
                            </m:rPr>
                            <a:rPr lang="ro-RO" sz="2000" i="1">
                              <a:solidFill>
                                <a:srgbClr val="000000"/>
                              </a:solidFill>
                              <a:latin typeface="Cambria Math" panose="02040503050406030204" pitchFamily="18" charset="0"/>
                            </a:rPr>
                            <m:t>Ω</m:t>
                          </m:r>
                        </m:den>
                      </m:f>
                      <m:r>
                        <a:rPr lang="ro-RO" sz="2000" i="1">
                          <a:solidFill>
                            <a:srgbClr val="000000"/>
                          </a:solidFill>
                          <a:latin typeface="Cambria Math" panose="02040503050406030204" pitchFamily="18" charset="0"/>
                        </a:rPr>
                        <m:t>=0.15</m:t>
                      </m:r>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=150</m:t>
                      </m:r>
                      <m:r>
                        <a:rPr lang="ro-RO" sz="2000" i="1">
                          <a:solidFill>
                            <a:srgbClr val="000000"/>
                          </a:solidFill>
                          <a:latin typeface="Cambria Math" panose="02040503050406030204" pitchFamily="18" charset="0"/>
                        </a:rPr>
                        <m:t>𝑚𝐴</m:t>
                      </m:r>
                    </m:oMath>
                  </m:oMathPara>
                </a14:m>
                <a:endParaRPr lang="ro-RO" sz="2000"/>
              </a:p>
            </p:txBody>
          </p:sp>
        </mc:Choice>
        <mc:Fallback xmlns="">
          <p:sp>
            <p:nvSpPr>
              <p:cNvPr id="9" name="Object 8">
                <a:extLst>
                  <a:ext uri="{FF2B5EF4-FFF2-40B4-BE49-F238E27FC236}">
                    <a16:creationId xmlns:a16="http://schemas.microsoft.com/office/drawing/2014/main" id="{668929BF-D908-4F72-8C5D-F5795749C919}"/>
                  </a:ext>
                </a:extLst>
              </p:cNvPr>
              <p:cNvSpPr txBox="1">
                <a:spLocks noRot="1" noChangeAspect="1" noMove="1" noResize="1" noEditPoints="1" noAdjustHandles="1" noChangeArrowheads="1" noChangeShapeType="1" noTextEdit="1"/>
              </p:cNvSpPr>
              <p:nvPr/>
            </p:nvSpPr>
            <p:spPr>
              <a:xfrm>
                <a:off x="1282698" y="3942641"/>
                <a:ext cx="4241800" cy="737514"/>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8327137B-B932-448E-9F9B-721F4450DA43}"/>
                  </a:ext>
                </a:extLst>
              </p:cNvPr>
              <p:cNvSpPr txBox="1"/>
              <p:nvPr/>
            </p:nvSpPr>
            <p:spPr>
              <a:xfrm>
                <a:off x="1282698" y="5470524"/>
                <a:ext cx="4597400" cy="8413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𝑍</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𝐼</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𝑅𝐸𝐹</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1</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20</m:t>
                          </m:r>
                          <m:r>
                            <a:rPr lang="ro-RO" sz="2000" i="1">
                              <a:solidFill>
                                <a:srgbClr val="000000"/>
                              </a:solidFill>
                              <a:latin typeface="Cambria Math" panose="02040503050406030204" pitchFamily="18" charset="0"/>
                            </a:rPr>
                            <m:t>𝑉</m:t>
                          </m:r>
                          <m:r>
                            <a:rPr lang="ro-RO" sz="2000" i="1">
                              <a:solidFill>
                                <a:srgbClr val="000000"/>
                              </a:solidFill>
                              <a:latin typeface="Cambria Math" panose="02040503050406030204" pitchFamily="18" charset="0"/>
                            </a:rPr>
                            <m:t>−6.8</m:t>
                          </m:r>
                          <m:r>
                            <a:rPr lang="ro-RO" sz="2000" i="1">
                              <a:solidFill>
                                <a:srgbClr val="000000"/>
                              </a:solidFill>
                              <a:latin typeface="Cambria Math" panose="02040503050406030204" pitchFamily="18" charset="0"/>
                            </a:rPr>
                            <m:t>𝑉</m:t>
                          </m:r>
                        </m:num>
                        <m:den>
                          <m:r>
                            <a:rPr lang="ro-RO" sz="2000" i="1">
                              <a:solidFill>
                                <a:srgbClr val="000000"/>
                              </a:solidFill>
                              <a:latin typeface="Cambria Math" panose="02040503050406030204" pitchFamily="18" charset="0"/>
                            </a:rPr>
                            <m:t>2.4</m:t>
                          </m:r>
                          <m:r>
                            <a:rPr lang="ro-RO" sz="2000" i="1">
                              <a:solidFill>
                                <a:srgbClr val="000000"/>
                              </a:solidFill>
                              <a:latin typeface="Cambria Math" panose="02040503050406030204" pitchFamily="18" charset="0"/>
                            </a:rPr>
                            <m:t>𝑘</m:t>
                          </m:r>
                        </m:den>
                      </m:f>
                      <m:r>
                        <a:rPr lang="ro-RO" sz="2000" i="1">
                          <a:solidFill>
                            <a:srgbClr val="000000"/>
                          </a:solidFill>
                          <a:latin typeface="Cambria Math" panose="02040503050406030204" pitchFamily="18" charset="0"/>
                        </a:rPr>
                        <m:t>=5.5</m:t>
                      </m:r>
                      <m:r>
                        <a:rPr lang="ro-RO" sz="2000" i="1">
                          <a:solidFill>
                            <a:srgbClr val="000000"/>
                          </a:solidFill>
                          <a:latin typeface="Cambria Math" panose="02040503050406030204" pitchFamily="18" charset="0"/>
                        </a:rPr>
                        <m:t>𝑚𝐴</m:t>
                      </m:r>
                    </m:oMath>
                  </m:oMathPara>
                </a14:m>
                <a:endParaRPr lang="ro-RO" sz="2000"/>
              </a:p>
            </p:txBody>
          </p:sp>
        </mc:Choice>
        <mc:Fallback xmlns="">
          <p:sp>
            <p:nvSpPr>
              <p:cNvPr id="10" name="Object 9">
                <a:extLst>
                  <a:ext uri="{FF2B5EF4-FFF2-40B4-BE49-F238E27FC236}">
                    <a16:creationId xmlns:a16="http://schemas.microsoft.com/office/drawing/2014/main" id="{8327137B-B932-448E-9F9B-721F4450DA43}"/>
                  </a:ext>
                </a:extLst>
              </p:cNvPr>
              <p:cNvSpPr txBox="1">
                <a:spLocks noRot="1" noChangeAspect="1" noMove="1" noResize="1" noEditPoints="1" noAdjustHandles="1" noChangeArrowheads="1" noChangeShapeType="1" noTextEdit="1"/>
              </p:cNvSpPr>
              <p:nvPr/>
            </p:nvSpPr>
            <p:spPr>
              <a:xfrm>
                <a:off x="1282698" y="5470524"/>
                <a:ext cx="4597400" cy="841375"/>
              </a:xfrm>
              <a:prstGeom prst="rect">
                <a:avLst/>
              </a:prstGeom>
              <a:blipFill>
                <a:blip r:embed="rId4"/>
                <a:stretch>
                  <a:fillRect/>
                </a:stretch>
              </a:blipFill>
            </p:spPr>
            <p:txBody>
              <a:bodyPr/>
              <a:lstStyle/>
              <a:p>
                <a:r>
                  <a:rPr lang="ro-RO">
                    <a:noFill/>
                  </a:rPr>
                  <a:t> </a:t>
                </a:r>
              </a:p>
            </p:txBody>
          </p:sp>
        </mc:Fallback>
      </mc:AlternateContent>
      <p:pic>
        <p:nvPicPr>
          <p:cNvPr id="11" name="Picture 10">
            <a:extLst>
              <a:ext uri="{FF2B5EF4-FFF2-40B4-BE49-F238E27FC236}">
                <a16:creationId xmlns:a16="http://schemas.microsoft.com/office/drawing/2014/main" id="{34FC6DA0-E0B3-4261-8201-231C06820B3C}"/>
              </a:ext>
            </a:extLst>
          </p:cNvPr>
          <p:cNvPicPr>
            <a:picLocks noChangeAspect="1"/>
          </p:cNvPicPr>
          <p:nvPr/>
        </p:nvPicPr>
        <p:blipFill>
          <a:blip r:embed="rId5"/>
          <a:stretch>
            <a:fillRect/>
          </a:stretch>
        </p:blipFill>
        <p:spPr>
          <a:xfrm>
            <a:off x="5865114" y="2952919"/>
            <a:ext cx="6326886" cy="3416808"/>
          </a:xfrm>
          <a:prstGeom prst="rect">
            <a:avLst/>
          </a:prstGeom>
        </p:spPr>
      </p:pic>
    </p:spTree>
    <p:extLst>
      <p:ext uri="{BB962C8B-B14F-4D97-AF65-F5344CB8AC3E}">
        <p14:creationId xmlns:p14="http://schemas.microsoft.com/office/powerpoint/2010/main" val="2683341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3781-B11E-416E-933D-D46FCA5DBA1E}"/>
              </a:ext>
            </a:extLst>
          </p:cNvPr>
          <p:cNvSpPr>
            <a:spLocks noGrp="1"/>
          </p:cNvSpPr>
          <p:nvPr>
            <p:ph type="title"/>
          </p:nvPr>
        </p:nvSpPr>
        <p:spPr/>
        <p:txBody>
          <a:bodyPr/>
          <a:lstStyle/>
          <a:p>
            <a:r>
              <a:rPr lang="ro-RO"/>
              <a:t>Probleme</a:t>
            </a:r>
            <a:br>
              <a:rPr lang="ro-RO"/>
            </a:br>
            <a:r>
              <a:rPr lang="ro-RO"/>
              <a:t>P1. Rezolvare</a:t>
            </a:r>
          </a:p>
        </p:txBody>
      </p:sp>
      <p:sp>
        <p:nvSpPr>
          <p:cNvPr id="3" name="Content Placeholder 2">
            <a:extLst>
              <a:ext uri="{FF2B5EF4-FFF2-40B4-BE49-F238E27FC236}">
                <a16:creationId xmlns:a16="http://schemas.microsoft.com/office/drawing/2014/main" id="{74037C31-DE39-46EC-ABFA-AB5D885DBABC}"/>
              </a:ext>
            </a:extLst>
          </p:cNvPr>
          <p:cNvSpPr>
            <a:spLocks noGrp="1"/>
          </p:cNvSpPr>
          <p:nvPr>
            <p:ph idx="1"/>
          </p:nvPr>
        </p:nvSpPr>
        <p:spPr/>
        <p:txBody>
          <a:bodyPr/>
          <a:lstStyle/>
          <a:p>
            <a:pPr marL="514350" indent="-514350">
              <a:buFont typeface="+mj-lt"/>
              <a:buAutoNum type="alphaLcParenR" startAt="4"/>
            </a:pPr>
            <a:r>
              <a:rPr lang="ro-RO"/>
              <a:t>Curentul de sarcină devine în aceste condiții</a:t>
            </a:r>
          </a:p>
        </p:txBody>
      </p:sp>
      <p:sp>
        <p:nvSpPr>
          <p:cNvPr id="4" name="Date Placeholder 3">
            <a:extLst>
              <a:ext uri="{FF2B5EF4-FFF2-40B4-BE49-F238E27FC236}">
                <a16:creationId xmlns:a16="http://schemas.microsoft.com/office/drawing/2014/main" id="{FAC1EA32-D7BE-49A6-9F29-9A60A2A0AAA7}"/>
              </a:ext>
            </a:extLst>
          </p:cNvPr>
          <p:cNvSpPr>
            <a:spLocks noGrp="1"/>
          </p:cNvSpPr>
          <p:nvPr>
            <p:ph type="dt" sz="half" idx="10"/>
          </p:nvPr>
        </p:nvSpPr>
        <p:spPr/>
        <p:txBody>
          <a:bodyPr/>
          <a:lstStyle/>
          <a:p>
            <a:fld id="{F22DAE93-5066-4164-A35A-97F3CD17F0AF}" type="datetime1">
              <a:rPr lang="en-US" smtClean="0"/>
              <a:t>5/19/2021</a:t>
            </a:fld>
            <a:endParaRPr lang="ro-RO"/>
          </a:p>
        </p:txBody>
      </p:sp>
      <p:sp>
        <p:nvSpPr>
          <p:cNvPr id="5" name="Footer Placeholder 4">
            <a:extLst>
              <a:ext uri="{FF2B5EF4-FFF2-40B4-BE49-F238E27FC236}">
                <a16:creationId xmlns:a16="http://schemas.microsoft.com/office/drawing/2014/main" id="{2CB867E7-E925-4822-BFE0-D592D1D8CDA1}"/>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F46D08EF-4053-45BE-BCAD-68545C33A2C5}"/>
              </a:ext>
            </a:extLst>
          </p:cNvPr>
          <p:cNvSpPr>
            <a:spLocks noGrp="1"/>
          </p:cNvSpPr>
          <p:nvPr>
            <p:ph type="sldNum" sz="quarter" idx="12"/>
          </p:nvPr>
        </p:nvSpPr>
        <p:spPr/>
        <p:txBody>
          <a:bodyPr/>
          <a:lstStyle/>
          <a:p>
            <a:fld id="{AF5D8DD5-2367-47BF-BE85-0E4DD8564336}" type="slidenum">
              <a:rPr lang="ro-RO" smtClean="0"/>
              <a:t>47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78F1B83-D515-482F-B86E-90E6FD926056}"/>
                  </a:ext>
                </a:extLst>
              </p:cNvPr>
              <p:cNvSpPr/>
              <p:nvPr/>
            </p:nvSpPr>
            <p:spPr>
              <a:xfrm>
                <a:off x="1302421" y="2418753"/>
                <a:ext cx="3856825" cy="727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𝑂</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𝑂</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𝐿</m:t>
                              </m:r>
                            </m:sub>
                          </m:sSub>
                        </m:den>
                      </m:f>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15</m:t>
                          </m:r>
                          <m:r>
                            <a:rPr lang="ro-RO" sz="2000" i="1">
                              <a:solidFill>
                                <a:srgbClr val="000000"/>
                              </a:solidFill>
                              <a:latin typeface="Cambria Math" panose="02040503050406030204" pitchFamily="18" charset="0"/>
                            </a:rPr>
                            <m:t>𝑉</m:t>
                          </m:r>
                        </m:num>
                        <m:den>
                          <m:r>
                            <a:rPr lang="ro-RO" sz="2000" b="0" i="1" smtClean="0">
                              <a:solidFill>
                                <a:srgbClr val="000000"/>
                              </a:solidFill>
                              <a:latin typeface="Cambria Math" panose="02040503050406030204" pitchFamily="18" charset="0"/>
                            </a:rPr>
                            <m:t>3</m:t>
                          </m:r>
                          <m:r>
                            <a:rPr lang="ro-RO" sz="2000" i="1">
                              <a:solidFill>
                                <a:srgbClr val="000000"/>
                              </a:solidFill>
                              <a:latin typeface="Cambria Math" panose="02040503050406030204" pitchFamily="18" charset="0"/>
                            </a:rPr>
                            <m:t>0</m:t>
                          </m:r>
                          <m:r>
                            <m:rPr>
                              <m:sty m:val="p"/>
                            </m:rPr>
                            <a:rPr lang="ro-RO" sz="2000" i="1">
                              <a:solidFill>
                                <a:srgbClr val="000000"/>
                              </a:solidFill>
                              <a:latin typeface="Cambria Math" panose="02040503050406030204" pitchFamily="18" charset="0"/>
                            </a:rPr>
                            <m:t>Ω</m:t>
                          </m:r>
                        </m:den>
                      </m:f>
                      <m:r>
                        <a:rPr lang="ro-RO" sz="2000" i="1">
                          <a:solidFill>
                            <a:srgbClr val="000000"/>
                          </a:solidFill>
                          <a:latin typeface="Cambria Math" panose="02040503050406030204" pitchFamily="18" charset="0"/>
                        </a:rPr>
                        <m:t>=0.5</m:t>
                      </m:r>
                      <m:r>
                        <a:rPr lang="ro-RO" sz="2000" i="1">
                          <a:solidFill>
                            <a:srgbClr val="000000"/>
                          </a:solidFill>
                          <a:latin typeface="Cambria Math" panose="02040503050406030204" pitchFamily="18" charset="0"/>
                        </a:rPr>
                        <m:t>𝐴</m:t>
                      </m:r>
                      <m:r>
                        <a:rPr lang="ro-RO" sz="2000" i="1">
                          <a:solidFill>
                            <a:srgbClr val="000000"/>
                          </a:solidFill>
                          <a:latin typeface="Cambria Math" panose="02040503050406030204" pitchFamily="18" charset="0"/>
                        </a:rPr>
                        <m:t>=500</m:t>
                      </m:r>
                      <m:r>
                        <a:rPr lang="ro-RO" sz="2000" i="1">
                          <a:solidFill>
                            <a:srgbClr val="000000"/>
                          </a:solidFill>
                          <a:latin typeface="Cambria Math" panose="02040503050406030204" pitchFamily="18" charset="0"/>
                        </a:rPr>
                        <m:t>𝑚𝐴</m:t>
                      </m:r>
                    </m:oMath>
                  </m:oMathPara>
                </a14:m>
                <a:endParaRPr lang="ro-RO" sz="2000"/>
              </a:p>
            </p:txBody>
          </p:sp>
        </mc:Choice>
        <mc:Fallback xmlns="">
          <p:sp>
            <p:nvSpPr>
              <p:cNvPr id="7" name="Rectangle 6">
                <a:extLst>
                  <a:ext uri="{FF2B5EF4-FFF2-40B4-BE49-F238E27FC236}">
                    <a16:creationId xmlns:a16="http://schemas.microsoft.com/office/drawing/2014/main" id="{578F1B83-D515-482F-B86E-90E6FD926056}"/>
                  </a:ext>
                </a:extLst>
              </p:cNvPr>
              <p:cNvSpPr>
                <a:spLocks noRot="1" noChangeAspect="1" noMove="1" noResize="1" noEditPoints="1" noAdjustHandles="1" noChangeArrowheads="1" noChangeShapeType="1" noTextEdit="1"/>
              </p:cNvSpPr>
              <p:nvPr/>
            </p:nvSpPr>
            <p:spPr>
              <a:xfrm>
                <a:off x="1302421" y="2418753"/>
                <a:ext cx="3856825" cy="72712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CDEC73-B3F3-43CF-B39E-25D132F2F651}"/>
                  </a:ext>
                </a:extLst>
              </p:cNvPr>
              <p:cNvSpPr txBox="1"/>
              <p:nvPr/>
            </p:nvSpPr>
            <p:spPr>
              <a:xfrm>
                <a:off x="1421635" y="3267818"/>
                <a:ext cx="15763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𝑃</m:t>
                          </m:r>
                        </m:e>
                        <m:sub>
                          <m:r>
                            <a:rPr lang="ro-RO" sz="2000" b="0" i="1" smtClean="0">
                              <a:latin typeface="Cambria Math" panose="02040503050406030204" pitchFamily="18" charset="0"/>
                            </a:rPr>
                            <m:t>𝐷</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𝑉</m:t>
                          </m:r>
                        </m:e>
                        <m:sub>
                          <m:r>
                            <a:rPr lang="ro-RO" sz="2000" b="0" i="1" smtClean="0">
                              <a:latin typeface="Cambria Math" panose="02040503050406030204" pitchFamily="18" charset="0"/>
                              <a:ea typeface="Cambria Math" panose="02040503050406030204" pitchFamily="18" charset="0"/>
                            </a:rPr>
                            <m:t>𝐶𝐸</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𝐼</m:t>
                          </m:r>
                        </m:e>
                        <m:sub>
                          <m:r>
                            <a:rPr lang="ro-RO" sz="2000" b="0" i="1" smtClean="0">
                              <a:latin typeface="Cambria Math" panose="02040503050406030204" pitchFamily="18" charset="0"/>
                              <a:ea typeface="Cambria Math" panose="02040503050406030204" pitchFamily="18" charset="0"/>
                            </a:rPr>
                            <m:t>𝑂</m:t>
                          </m:r>
                        </m:sub>
                      </m:sSub>
                    </m:oMath>
                  </m:oMathPara>
                </a14:m>
                <a:endParaRPr lang="ro-RO" sz="2000"/>
              </a:p>
            </p:txBody>
          </p:sp>
        </mc:Choice>
        <mc:Fallback xmlns="">
          <p:sp>
            <p:nvSpPr>
              <p:cNvPr id="9" name="TextBox 8">
                <a:extLst>
                  <a:ext uri="{FF2B5EF4-FFF2-40B4-BE49-F238E27FC236}">
                    <a16:creationId xmlns:a16="http://schemas.microsoft.com/office/drawing/2014/main" id="{11CDEC73-B3F3-43CF-B39E-25D132F2F651}"/>
                  </a:ext>
                </a:extLst>
              </p:cNvPr>
              <p:cNvSpPr txBox="1">
                <a:spLocks noRot="1" noChangeAspect="1" noMove="1" noResize="1" noEditPoints="1" noAdjustHandles="1" noChangeArrowheads="1" noChangeShapeType="1" noTextEdit="1"/>
              </p:cNvSpPr>
              <p:nvPr/>
            </p:nvSpPr>
            <p:spPr>
              <a:xfrm>
                <a:off x="1421635" y="3267818"/>
                <a:ext cx="1576329" cy="307777"/>
              </a:xfrm>
              <a:prstGeom prst="rect">
                <a:avLst/>
              </a:prstGeom>
              <a:blipFill>
                <a:blip r:embed="rId4"/>
                <a:stretch>
                  <a:fillRect l="-3089" r="-1158" b="-1568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83AD37-3E8F-4689-8688-B900192A53CC}"/>
                  </a:ext>
                </a:extLst>
              </p:cNvPr>
              <p:cNvSpPr txBox="1"/>
              <p:nvPr/>
            </p:nvSpPr>
            <p:spPr>
              <a:xfrm>
                <a:off x="1421635" y="3862794"/>
                <a:ext cx="37597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𝐶𝐸</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𝐼</m:t>
                          </m:r>
                        </m:sub>
                      </m:sSub>
                      <m:r>
                        <a:rPr lang="ro-RO" sz="2000" b="0" i="1" smtClean="0">
                          <a:latin typeface="Cambria Math" panose="02040503050406030204" pitchFamily="18" charset="0"/>
                        </a:rPr>
                        <m:t>−</m:t>
                      </m:r>
                      <m:sSub>
                        <m:sSubPr>
                          <m:ctrlPr>
                            <a:rPr lang="ro-RO" sz="2000" b="0" i="1" smtClean="0">
                              <a:latin typeface="Cambria Math" panose="02040503050406030204" pitchFamily="18" charset="0"/>
                            </a:rPr>
                          </m:ctrlPr>
                        </m:sSubPr>
                        <m:e>
                          <m:r>
                            <a:rPr lang="ro-RO" sz="2000" b="0" i="1" smtClean="0">
                              <a:latin typeface="Cambria Math" panose="02040503050406030204" pitchFamily="18" charset="0"/>
                            </a:rPr>
                            <m:t>𝑉</m:t>
                          </m:r>
                        </m:e>
                        <m:sub>
                          <m:r>
                            <a:rPr lang="ro-RO" sz="2000" b="0" i="1" smtClean="0">
                              <a:latin typeface="Cambria Math" panose="02040503050406030204" pitchFamily="18" charset="0"/>
                            </a:rPr>
                            <m:t>𝑂</m:t>
                          </m:r>
                        </m:sub>
                      </m:sSub>
                      <m:r>
                        <a:rPr lang="ro-RO" sz="2000" b="0" i="1" smtClean="0">
                          <a:latin typeface="Cambria Math" panose="02040503050406030204" pitchFamily="18" charset="0"/>
                        </a:rPr>
                        <m:t>=20</m:t>
                      </m:r>
                      <m:r>
                        <a:rPr lang="ro-RO" sz="2000" b="0" i="1" smtClean="0">
                          <a:latin typeface="Cambria Math" panose="02040503050406030204" pitchFamily="18" charset="0"/>
                        </a:rPr>
                        <m:t>𝑉</m:t>
                      </m:r>
                      <m:r>
                        <a:rPr lang="ro-RO" sz="2000" b="0" i="1" smtClean="0">
                          <a:latin typeface="Cambria Math" panose="02040503050406030204" pitchFamily="18" charset="0"/>
                        </a:rPr>
                        <m:t>−15</m:t>
                      </m:r>
                      <m:r>
                        <a:rPr lang="ro-RO" sz="2000" b="0" i="1" smtClean="0">
                          <a:latin typeface="Cambria Math" panose="02040503050406030204" pitchFamily="18" charset="0"/>
                        </a:rPr>
                        <m:t>𝑉</m:t>
                      </m:r>
                      <m:r>
                        <a:rPr lang="ro-RO" sz="2000" b="0" i="1" smtClean="0">
                          <a:latin typeface="Cambria Math" panose="02040503050406030204" pitchFamily="18" charset="0"/>
                        </a:rPr>
                        <m:t>=5</m:t>
                      </m:r>
                      <m:r>
                        <a:rPr lang="ro-RO" sz="2000" b="0" i="1" smtClean="0">
                          <a:latin typeface="Cambria Math" panose="02040503050406030204" pitchFamily="18" charset="0"/>
                        </a:rPr>
                        <m:t>𝑉</m:t>
                      </m:r>
                    </m:oMath>
                  </m:oMathPara>
                </a14:m>
                <a:endParaRPr lang="ro-RO" sz="2000"/>
              </a:p>
            </p:txBody>
          </p:sp>
        </mc:Choice>
        <mc:Fallback xmlns="">
          <p:sp>
            <p:nvSpPr>
              <p:cNvPr id="10" name="TextBox 9">
                <a:extLst>
                  <a:ext uri="{FF2B5EF4-FFF2-40B4-BE49-F238E27FC236}">
                    <a16:creationId xmlns:a16="http://schemas.microsoft.com/office/drawing/2014/main" id="{A283AD37-3E8F-4689-8688-B900192A53CC}"/>
                  </a:ext>
                </a:extLst>
              </p:cNvPr>
              <p:cNvSpPr txBox="1">
                <a:spLocks noRot="1" noChangeAspect="1" noMove="1" noResize="1" noEditPoints="1" noAdjustHandles="1" noChangeArrowheads="1" noChangeShapeType="1" noTextEdit="1"/>
              </p:cNvSpPr>
              <p:nvPr/>
            </p:nvSpPr>
            <p:spPr>
              <a:xfrm>
                <a:off x="1421635" y="3862794"/>
                <a:ext cx="3759747" cy="307777"/>
              </a:xfrm>
              <a:prstGeom prst="rect">
                <a:avLst/>
              </a:prstGeom>
              <a:blipFill>
                <a:blip r:embed="rId5"/>
                <a:stretch>
                  <a:fillRect l="-972" r="-972" b="-16000"/>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E19A69B-DA4F-430F-B311-1CC408089342}"/>
                  </a:ext>
                </a:extLst>
              </p:cNvPr>
              <p:cNvSpPr txBox="1"/>
              <p:nvPr/>
            </p:nvSpPr>
            <p:spPr>
              <a:xfrm>
                <a:off x="1421635" y="4457770"/>
                <a:ext cx="27107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𝑃</m:t>
                          </m:r>
                        </m:e>
                        <m:sub>
                          <m:r>
                            <a:rPr lang="ro-RO" sz="2000" b="0" i="1" smtClean="0">
                              <a:latin typeface="Cambria Math" panose="02040503050406030204" pitchFamily="18" charset="0"/>
                            </a:rPr>
                            <m:t>𝐷</m:t>
                          </m:r>
                        </m:sub>
                      </m:sSub>
                      <m:r>
                        <a:rPr lang="ro-RO" sz="2000" b="0" i="1" smtClean="0">
                          <a:latin typeface="Cambria Math" panose="02040503050406030204" pitchFamily="18" charset="0"/>
                        </a:rPr>
                        <m:t>=5</m:t>
                      </m:r>
                      <m:r>
                        <a:rPr lang="ro-RO" sz="2000" b="0" i="1" smtClean="0">
                          <a:latin typeface="Cambria Math" panose="02040503050406030204" pitchFamily="18" charset="0"/>
                        </a:rPr>
                        <m:t>𝑉</m:t>
                      </m:r>
                      <m:r>
                        <a:rPr lang="ro-RO" sz="2000" b="0" i="1" smtClean="0">
                          <a:latin typeface="Cambria Math" panose="02040503050406030204" pitchFamily="18" charset="0"/>
                          <a:ea typeface="Cambria Math" panose="02040503050406030204" pitchFamily="18" charset="0"/>
                        </a:rPr>
                        <m:t>×0,5</m:t>
                      </m:r>
                      <m:r>
                        <a:rPr lang="ro-RO" sz="2000" b="0" i="1" smtClean="0">
                          <a:latin typeface="Cambria Math" panose="02040503050406030204" pitchFamily="18" charset="0"/>
                          <a:ea typeface="Cambria Math" panose="02040503050406030204" pitchFamily="18" charset="0"/>
                        </a:rPr>
                        <m:t>𝐴</m:t>
                      </m:r>
                      <m:r>
                        <a:rPr lang="ro-RO" sz="2000" b="0" i="1" smtClean="0">
                          <a:latin typeface="Cambria Math" panose="02040503050406030204" pitchFamily="18" charset="0"/>
                          <a:ea typeface="Cambria Math" panose="02040503050406030204" pitchFamily="18" charset="0"/>
                        </a:rPr>
                        <m:t>=2,5</m:t>
                      </m:r>
                      <m:r>
                        <a:rPr lang="ro-RO" sz="2000" b="0" i="1" smtClean="0">
                          <a:latin typeface="Cambria Math" panose="02040503050406030204" pitchFamily="18" charset="0"/>
                          <a:ea typeface="Cambria Math" panose="02040503050406030204" pitchFamily="18" charset="0"/>
                        </a:rPr>
                        <m:t>𝑊</m:t>
                      </m:r>
                    </m:oMath>
                  </m:oMathPara>
                </a14:m>
                <a:endParaRPr lang="ro-RO" sz="2000"/>
              </a:p>
            </p:txBody>
          </p:sp>
        </mc:Choice>
        <mc:Fallback xmlns="">
          <p:sp>
            <p:nvSpPr>
              <p:cNvPr id="11" name="TextBox 10">
                <a:extLst>
                  <a:ext uri="{FF2B5EF4-FFF2-40B4-BE49-F238E27FC236}">
                    <a16:creationId xmlns:a16="http://schemas.microsoft.com/office/drawing/2014/main" id="{7E19A69B-DA4F-430F-B311-1CC408089342}"/>
                  </a:ext>
                </a:extLst>
              </p:cNvPr>
              <p:cNvSpPr txBox="1">
                <a:spLocks noRot="1" noChangeAspect="1" noMove="1" noResize="1" noEditPoints="1" noAdjustHandles="1" noChangeArrowheads="1" noChangeShapeType="1" noTextEdit="1"/>
              </p:cNvSpPr>
              <p:nvPr/>
            </p:nvSpPr>
            <p:spPr>
              <a:xfrm>
                <a:off x="1421635" y="4457770"/>
                <a:ext cx="2710742" cy="307777"/>
              </a:xfrm>
              <a:prstGeom prst="rect">
                <a:avLst/>
              </a:prstGeom>
              <a:blipFill>
                <a:blip r:embed="rId6"/>
                <a:stretch>
                  <a:fillRect l="-1573" r="-1573" b="-15686"/>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81792F2E-C51D-42B5-92C2-C116CC1F4D3D}"/>
              </a:ext>
            </a:extLst>
          </p:cNvPr>
          <p:cNvPicPr>
            <a:picLocks noChangeAspect="1"/>
          </p:cNvPicPr>
          <p:nvPr/>
        </p:nvPicPr>
        <p:blipFill>
          <a:blip r:embed="rId7"/>
          <a:stretch>
            <a:fillRect/>
          </a:stretch>
        </p:blipFill>
        <p:spPr>
          <a:xfrm>
            <a:off x="5865114" y="2958823"/>
            <a:ext cx="6326886" cy="3416808"/>
          </a:xfrm>
          <a:prstGeom prst="rect">
            <a:avLst/>
          </a:prstGeom>
        </p:spPr>
      </p:pic>
    </p:spTree>
    <p:extLst>
      <p:ext uri="{BB962C8B-B14F-4D97-AF65-F5344CB8AC3E}">
        <p14:creationId xmlns:p14="http://schemas.microsoft.com/office/powerpoint/2010/main" val="38123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D425-81CF-4DEA-B0E4-80D78DA5276F}"/>
              </a:ext>
            </a:extLst>
          </p:cNvPr>
          <p:cNvSpPr>
            <a:spLocks noGrp="1"/>
          </p:cNvSpPr>
          <p:nvPr>
            <p:ph type="title"/>
          </p:nvPr>
        </p:nvSpPr>
        <p:spPr/>
        <p:txBody>
          <a:bodyPr/>
          <a:lstStyle/>
          <a:p>
            <a:r>
              <a:rPr lang="en-US" sz="4400"/>
              <a:t>Stabili</a:t>
            </a:r>
            <a:r>
              <a:rPr lang="ro-RO" sz="4400"/>
              <a:t>zatoare de tensiune</a:t>
            </a:r>
            <a:br>
              <a:rPr lang="ro-RO" sz="4400"/>
            </a:br>
            <a:r>
              <a:rPr lang="ro-RO" sz="4400"/>
              <a:t>Clasificare</a:t>
            </a:r>
            <a:endParaRPr lang="ro-RO"/>
          </a:p>
        </p:txBody>
      </p:sp>
      <p:sp>
        <p:nvSpPr>
          <p:cNvPr id="3" name="Content Placeholder 2">
            <a:extLst>
              <a:ext uri="{FF2B5EF4-FFF2-40B4-BE49-F238E27FC236}">
                <a16:creationId xmlns:a16="http://schemas.microsoft.com/office/drawing/2014/main" id="{2BFE5E8B-F15A-4551-A3EF-9B07510B293C}"/>
              </a:ext>
            </a:extLst>
          </p:cNvPr>
          <p:cNvSpPr>
            <a:spLocks noGrp="1"/>
          </p:cNvSpPr>
          <p:nvPr>
            <p:ph idx="1"/>
          </p:nvPr>
        </p:nvSpPr>
        <p:spPr/>
        <p:txBody>
          <a:bodyPr/>
          <a:lstStyle/>
          <a:p>
            <a:pPr marL="514350" indent="-514350">
              <a:buFont typeface="+mj-lt"/>
              <a:buAutoNum type="arabicPeriod"/>
            </a:pPr>
            <a:r>
              <a:rPr lang="ro-RO"/>
              <a:t>Stabilizatoare liniare</a:t>
            </a:r>
          </a:p>
          <a:p>
            <a:pPr marL="514350" indent="-514350">
              <a:buFont typeface="+mj-lt"/>
              <a:buAutoNum type="arabicPeriod"/>
            </a:pPr>
            <a:r>
              <a:rPr lang="ro-RO"/>
              <a:t>Stabilizatoare în comutație</a:t>
            </a:r>
          </a:p>
          <a:p>
            <a:r>
              <a:rPr lang="ro-RO" b="1">
                <a:effectLst/>
              </a:rPr>
              <a:t>Stabilizatoarele liniare </a:t>
            </a:r>
            <a:r>
              <a:rPr lang="ro-RO">
                <a:effectLst/>
              </a:rPr>
              <a:t>se împart în mai multe categorii:</a:t>
            </a:r>
          </a:p>
          <a:p>
            <a:pPr lvl="1"/>
            <a:r>
              <a:rPr lang="ro-RO">
                <a:effectLst/>
              </a:rPr>
              <a:t>Stabilizatoare parametrice – realizate cu diode stabilizatoare (Zener);</a:t>
            </a:r>
          </a:p>
          <a:p>
            <a:pPr lvl="1"/>
            <a:r>
              <a:rPr lang="ro-RO">
                <a:effectLst/>
              </a:rPr>
              <a:t>Stabilizatoare cu reacție – realizate cu tranzistoare bipolare, amplificatoare operaționale sau circuite integrate.</a:t>
            </a:r>
          </a:p>
          <a:p>
            <a:pPr lvl="1"/>
            <a:r>
              <a:rPr lang="ro-RO">
                <a:effectLst/>
              </a:rPr>
              <a:t>Stabilizatoarele cu reacție pot fi:</a:t>
            </a:r>
          </a:p>
          <a:p>
            <a:pPr lvl="2"/>
            <a:r>
              <a:rPr lang="ro-RO">
                <a:effectLst/>
              </a:rPr>
              <a:t>fără amplificator de eroare;</a:t>
            </a:r>
          </a:p>
          <a:p>
            <a:pPr lvl="2"/>
            <a:r>
              <a:rPr lang="ro-RO">
                <a:effectLst/>
              </a:rPr>
              <a:t>cu amplificator de eroare.</a:t>
            </a:r>
            <a:endParaRPr lang="ro-RO"/>
          </a:p>
        </p:txBody>
      </p:sp>
      <p:sp>
        <p:nvSpPr>
          <p:cNvPr id="4" name="Date Placeholder 3">
            <a:extLst>
              <a:ext uri="{FF2B5EF4-FFF2-40B4-BE49-F238E27FC236}">
                <a16:creationId xmlns:a16="http://schemas.microsoft.com/office/drawing/2014/main" id="{8C1E6B28-1D3B-44FF-AB65-1CC19A30A84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FFAF6CC7-4D4D-49D1-8A67-6973CFA7C30F}"/>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63906AC6-6D17-49BC-8E10-A89621E1EC03}"/>
              </a:ext>
            </a:extLst>
          </p:cNvPr>
          <p:cNvSpPr>
            <a:spLocks noGrp="1"/>
          </p:cNvSpPr>
          <p:nvPr>
            <p:ph type="sldNum" sz="quarter" idx="12"/>
          </p:nvPr>
        </p:nvSpPr>
        <p:spPr/>
        <p:txBody>
          <a:bodyPr/>
          <a:lstStyle/>
          <a:p>
            <a:fld id="{AF5D8DD5-2367-47BF-BE85-0E4DD8564336}" type="slidenum">
              <a:rPr lang="ro-RO" smtClean="0"/>
              <a:t>5</a:t>
            </a:fld>
            <a:endParaRPr lang="ro-RO"/>
          </a:p>
        </p:txBody>
      </p:sp>
    </p:spTree>
    <p:extLst>
      <p:ext uri="{BB962C8B-B14F-4D97-AF65-F5344CB8AC3E}">
        <p14:creationId xmlns:p14="http://schemas.microsoft.com/office/powerpoint/2010/main" val="259397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D425-81CF-4DEA-B0E4-80D78DA5276F}"/>
              </a:ext>
            </a:extLst>
          </p:cNvPr>
          <p:cNvSpPr>
            <a:spLocks noGrp="1"/>
          </p:cNvSpPr>
          <p:nvPr>
            <p:ph type="title"/>
          </p:nvPr>
        </p:nvSpPr>
        <p:spPr/>
        <p:txBody>
          <a:bodyPr/>
          <a:lstStyle/>
          <a:p>
            <a:r>
              <a:rPr lang="en-US" sz="4400"/>
              <a:t>Stabili</a:t>
            </a:r>
            <a:r>
              <a:rPr lang="ro-RO" sz="4400"/>
              <a:t>zatoare de tensiune</a:t>
            </a:r>
            <a:br>
              <a:rPr lang="ro-RO" sz="4400"/>
            </a:br>
            <a:r>
              <a:rPr lang="ro-RO" sz="4400"/>
              <a:t>Clasificare</a:t>
            </a:r>
            <a:endParaRPr lang="ro-RO"/>
          </a:p>
        </p:txBody>
      </p:sp>
      <p:sp>
        <p:nvSpPr>
          <p:cNvPr id="3" name="Content Placeholder 2">
            <a:extLst>
              <a:ext uri="{FF2B5EF4-FFF2-40B4-BE49-F238E27FC236}">
                <a16:creationId xmlns:a16="http://schemas.microsoft.com/office/drawing/2014/main" id="{2BFE5E8B-F15A-4551-A3EF-9B07510B293C}"/>
              </a:ext>
            </a:extLst>
          </p:cNvPr>
          <p:cNvSpPr>
            <a:spLocks noGrp="1"/>
          </p:cNvSpPr>
          <p:nvPr>
            <p:ph idx="1"/>
          </p:nvPr>
        </p:nvSpPr>
        <p:spPr/>
        <p:txBody>
          <a:bodyPr/>
          <a:lstStyle/>
          <a:p>
            <a:r>
              <a:rPr lang="ro-RO"/>
              <a:t>În funcție de poziția elementului de reglare a tensiunii de ieșire față de rezistența de sarcină, stabilizatoarele liniare se împart în două categorii:</a:t>
            </a:r>
          </a:p>
          <a:p>
            <a:pPr lvl="1"/>
            <a:r>
              <a:rPr lang="ro-RO"/>
              <a:t>Stabilizatoare de tensiune serie;</a:t>
            </a:r>
          </a:p>
          <a:p>
            <a:pPr lvl="1"/>
            <a:r>
              <a:rPr lang="ro-RO"/>
              <a:t>Stabilizatoare de tensiune paralel.</a:t>
            </a:r>
          </a:p>
          <a:p>
            <a:r>
              <a:rPr lang="ro-RO" b="1"/>
              <a:t>Stabilizatoarele în comutație </a:t>
            </a:r>
            <a:r>
              <a:rPr lang="ro-RO"/>
              <a:t>sunt  stabilizatoare  cu  reacție  la  care  elementul  de reglare a tensiunii de ieșire funcționează în regim de comutație.</a:t>
            </a:r>
          </a:p>
          <a:p>
            <a:r>
              <a:rPr lang="ro-RO"/>
              <a:t>Stabilizatoarele în comutație au un randament foarte ridicat (80-95%).</a:t>
            </a:r>
          </a:p>
        </p:txBody>
      </p:sp>
      <p:sp>
        <p:nvSpPr>
          <p:cNvPr id="4" name="Date Placeholder 3">
            <a:extLst>
              <a:ext uri="{FF2B5EF4-FFF2-40B4-BE49-F238E27FC236}">
                <a16:creationId xmlns:a16="http://schemas.microsoft.com/office/drawing/2014/main" id="{8C1E6B28-1D3B-44FF-AB65-1CC19A30A847}"/>
              </a:ext>
            </a:extLst>
          </p:cNvPr>
          <p:cNvSpPr>
            <a:spLocks noGrp="1"/>
          </p:cNvSpPr>
          <p:nvPr>
            <p:ph type="dt" sz="half" idx="10"/>
          </p:nvPr>
        </p:nvSpPr>
        <p:spPr/>
        <p:txBody>
          <a:bodyPr/>
          <a:lstStyle/>
          <a:p>
            <a:fld id="{ADF4B3A8-82D1-4712-89F0-3A9B74113E63}" type="datetime1">
              <a:rPr lang="en-US" smtClean="0"/>
              <a:t>5/19/2021</a:t>
            </a:fld>
            <a:endParaRPr lang="ro-RO"/>
          </a:p>
        </p:txBody>
      </p:sp>
      <p:sp>
        <p:nvSpPr>
          <p:cNvPr id="5" name="Footer Placeholder 4">
            <a:extLst>
              <a:ext uri="{FF2B5EF4-FFF2-40B4-BE49-F238E27FC236}">
                <a16:creationId xmlns:a16="http://schemas.microsoft.com/office/drawing/2014/main" id="{FFAF6CC7-4D4D-49D1-8A67-6973CFA7C30F}"/>
              </a:ext>
            </a:extLst>
          </p:cNvPr>
          <p:cNvSpPr>
            <a:spLocks noGrp="1"/>
          </p:cNvSpPr>
          <p:nvPr>
            <p:ph type="ftr" sz="quarter" idx="11"/>
          </p:nvPr>
        </p:nvSpPr>
        <p:spPr/>
        <p:txBody>
          <a:bodyPr/>
          <a:lstStyle/>
          <a:p>
            <a:r>
              <a:rPr lang="ro-RO"/>
              <a:t>EA - cursul 12 - online</a:t>
            </a:r>
          </a:p>
        </p:txBody>
      </p:sp>
      <p:sp>
        <p:nvSpPr>
          <p:cNvPr id="6" name="Slide Number Placeholder 5">
            <a:extLst>
              <a:ext uri="{FF2B5EF4-FFF2-40B4-BE49-F238E27FC236}">
                <a16:creationId xmlns:a16="http://schemas.microsoft.com/office/drawing/2014/main" id="{63906AC6-6D17-49BC-8E10-A89621E1EC03}"/>
              </a:ext>
            </a:extLst>
          </p:cNvPr>
          <p:cNvSpPr>
            <a:spLocks noGrp="1"/>
          </p:cNvSpPr>
          <p:nvPr>
            <p:ph type="sldNum" sz="quarter" idx="12"/>
          </p:nvPr>
        </p:nvSpPr>
        <p:spPr/>
        <p:txBody>
          <a:bodyPr/>
          <a:lstStyle/>
          <a:p>
            <a:fld id="{AF5D8DD5-2367-47BF-BE85-0E4DD8564336}" type="slidenum">
              <a:rPr lang="ro-RO" smtClean="0"/>
              <a:t>6</a:t>
            </a:fld>
            <a:endParaRPr lang="ro-RO"/>
          </a:p>
        </p:txBody>
      </p:sp>
    </p:spTree>
    <p:extLst>
      <p:ext uri="{BB962C8B-B14F-4D97-AF65-F5344CB8AC3E}">
        <p14:creationId xmlns:p14="http://schemas.microsoft.com/office/powerpoint/2010/main" val="382340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normAutofit/>
          </a:bodyPr>
          <a:lstStyle/>
          <a:p>
            <a:r>
              <a:rPr lang="ro-RO" b="1">
                <a:solidFill>
                  <a:srgbClr val="FF0000"/>
                </a:solidFill>
              </a:rPr>
              <a:t>Stabilizator serie cu reacţie</a:t>
            </a:r>
            <a:endParaRPr lang="en-US"/>
          </a:p>
        </p:txBody>
      </p:sp>
      <p:sp>
        <p:nvSpPr>
          <p:cNvPr id="3" name="Date Placeholder 2"/>
          <p:cNvSpPr>
            <a:spLocks noGrp="1"/>
          </p:cNvSpPr>
          <p:nvPr>
            <p:ph type="dt" sz="half" idx="10"/>
          </p:nvPr>
        </p:nvSpPr>
        <p:spPr/>
        <p:txBody>
          <a:bodyPr/>
          <a:lstStyle/>
          <a:p>
            <a:pPr>
              <a:defRPr/>
            </a:pPr>
            <a:fld id="{D125D2C1-ADF6-4A9A-859F-4C90E1B3D076}"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7</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7086600" y="2414350"/>
            <a:ext cx="4267200" cy="3046988"/>
          </a:xfrm>
          <a:prstGeom prst="rect">
            <a:avLst/>
          </a:prstGeom>
          <a:noFill/>
        </p:spPr>
        <p:txBody>
          <a:bodyPr wrap="square" rtlCol="0">
            <a:spAutoFit/>
          </a:bodyPr>
          <a:lstStyle/>
          <a:p>
            <a:r>
              <a:rPr lang="ro-RO" sz="2400"/>
              <a:t>Elemente componente:</a:t>
            </a:r>
          </a:p>
          <a:p>
            <a:r>
              <a:rPr lang="en-US" sz="2400" b="1"/>
              <a:t>ERS</a:t>
            </a:r>
            <a:r>
              <a:rPr lang="en-US" sz="2400"/>
              <a:t> = element de rglare serie</a:t>
            </a:r>
          </a:p>
          <a:p>
            <a:r>
              <a:rPr lang="en-US" sz="2400" b="1"/>
              <a:t>COMP</a:t>
            </a:r>
            <a:r>
              <a:rPr lang="en-US" sz="2400"/>
              <a:t> = circuit de comparare</a:t>
            </a:r>
          </a:p>
          <a:p>
            <a:r>
              <a:rPr lang="en-US" sz="2400" b="1"/>
              <a:t>CE</a:t>
            </a:r>
            <a:r>
              <a:rPr lang="en-US" sz="2400"/>
              <a:t> = circuit de e</a:t>
            </a:r>
            <a:r>
              <a:rPr lang="ro-RO" sz="2400"/>
              <a:t>ș</a:t>
            </a:r>
            <a:r>
              <a:rPr lang="en-US" sz="2400"/>
              <a:t>antionare</a:t>
            </a:r>
          </a:p>
          <a:p>
            <a:r>
              <a:rPr lang="en-US" sz="2400" b="1"/>
              <a:t>REF</a:t>
            </a:r>
            <a:r>
              <a:rPr lang="en-US" sz="2400"/>
              <a:t> = referin</a:t>
            </a:r>
            <a:r>
              <a:rPr lang="ro-RO" sz="2400"/>
              <a:t>ț</a:t>
            </a:r>
            <a:r>
              <a:rPr lang="en-US" sz="2400"/>
              <a:t>a de tensiune</a:t>
            </a:r>
            <a:endParaRPr lang="ro-RO" sz="2400"/>
          </a:p>
          <a:p>
            <a:endParaRPr lang="ro-RO" sz="2400"/>
          </a:p>
          <a:p>
            <a:r>
              <a:rPr lang="ro-RO" sz="2400" b="1"/>
              <a:t>V</a:t>
            </a:r>
            <a:r>
              <a:rPr lang="ro-RO" sz="2400" b="1" baseline="-25000"/>
              <a:t>I</a:t>
            </a:r>
            <a:r>
              <a:rPr lang="ro-RO" sz="2400"/>
              <a:t> = tensiunea nestabilizată</a:t>
            </a:r>
          </a:p>
          <a:p>
            <a:r>
              <a:rPr lang="ro-RO" sz="2400" b="1"/>
              <a:t>V</a:t>
            </a:r>
            <a:r>
              <a:rPr lang="ro-RO" sz="2400" b="1" baseline="-25000"/>
              <a:t>O</a:t>
            </a:r>
            <a:r>
              <a:rPr lang="ro-RO" sz="2400"/>
              <a:t> = tensiunea stabilizată</a:t>
            </a:r>
            <a:endParaRPr lang="en-US" sz="2400"/>
          </a:p>
        </p:txBody>
      </p:sp>
      <p:sp>
        <p:nvSpPr>
          <p:cNvPr id="8" name="TextBox 7"/>
          <p:cNvSpPr txBox="1"/>
          <p:nvPr/>
        </p:nvSpPr>
        <p:spPr>
          <a:xfrm>
            <a:off x="1752600" y="5770183"/>
            <a:ext cx="4571999" cy="369332"/>
          </a:xfrm>
          <a:prstGeom prst="rect">
            <a:avLst/>
          </a:prstGeom>
          <a:noFill/>
        </p:spPr>
        <p:txBody>
          <a:bodyPr wrap="square" rtlCol="0">
            <a:spAutoFit/>
          </a:bodyPr>
          <a:lstStyle/>
          <a:p>
            <a:pPr algn="ctr"/>
            <a:r>
              <a:rPr lang="ro-RO">
                <a:solidFill>
                  <a:srgbClr val="0070C0"/>
                </a:solidFill>
              </a:rPr>
              <a:t>Schema bloc a stabilizatorului serie cu reacţie</a:t>
            </a:r>
            <a:endParaRPr lang="en-US">
              <a:solidFill>
                <a:srgbClr val="0070C0"/>
              </a:solidFill>
            </a:endParaRPr>
          </a:p>
        </p:txBody>
      </p:sp>
      <p:pic>
        <p:nvPicPr>
          <p:cNvPr id="9" name="Picture 8">
            <a:extLst>
              <a:ext uri="{FF2B5EF4-FFF2-40B4-BE49-F238E27FC236}">
                <a16:creationId xmlns:a16="http://schemas.microsoft.com/office/drawing/2014/main" id="{D4BBD741-90C8-4A3D-A718-CDF27BC8AFEA}"/>
              </a:ext>
            </a:extLst>
          </p:cNvPr>
          <p:cNvPicPr>
            <a:picLocks noChangeAspect="1"/>
          </p:cNvPicPr>
          <p:nvPr/>
        </p:nvPicPr>
        <p:blipFill rotWithShape="1">
          <a:blip r:embed="rId2"/>
          <a:srcRect l="14645" t="7349" r="8355" b="8923"/>
          <a:stretch/>
        </p:blipFill>
        <p:spPr>
          <a:xfrm>
            <a:off x="1447799" y="2417383"/>
            <a:ext cx="5250737" cy="3406322"/>
          </a:xfrm>
          <a:prstGeom prst="rect">
            <a:avLst/>
          </a:prstGeom>
        </p:spPr>
      </p:pic>
    </p:spTree>
    <p:extLst>
      <p:ext uri="{BB962C8B-B14F-4D97-AF65-F5344CB8AC3E}">
        <p14:creationId xmlns:p14="http://schemas.microsoft.com/office/powerpoint/2010/main" val="354439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normAutofit/>
          </a:bodyPr>
          <a:lstStyle/>
          <a:p>
            <a:r>
              <a:rPr lang="ro-RO" b="1">
                <a:solidFill>
                  <a:srgbClr val="0070C0"/>
                </a:solidFill>
              </a:rPr>
              <a:t>Stabilizator paralel cu reacţie</a:t>
            </a:r>
            <a:endParaRPr lang="en-US" b="1">
              <a:solidFill>
                <a:srgbClr val="0070C0"/>
              </a:solidFill>
            </a:endParaRPr>
          </a:p>
        </p:txBody>
      </p:sp>
      <p:sp>
        <p:nvSpPr>
          <p:cNvPr id="3" name="Date Placeholder 2"/>
          <p:cNvSpPr>
            <a:spLocks noGrp="1"/>
          </p:cNvSpPr>
          <p:nvPr>
            <p:ph type="dt" sz="half" idx="10"/>
          </p:nvPr>
        </p:nvSpPr>
        <p:spPr/>
        <p:txBody>
          <a:bodyPr/>
          <a:lstStyle/>
          <a:p>
            <a:pPr>
              <a:defRPr/>
            </a:pPr>
            <a:fld id="{2791A71B-56AF-40E1-83D8-3FCCB160B0BA}"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8</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7022969" y="2247353"/>
            <a:ext cx="4619133" cy="1938992"/>
          </a:xfrm>
          <a:prstGeom prst="rect">
            <a:avLst/>
          </a:prstGeom>
          <a:noFill/>
        </p:spPr>
        <p:txBody>
          <a:bodyPr wrap="square" rtlCol="0">
            <a:spAutoFit/>
          </a:bodyPr>
          <a:lstStyle/>
          <a:p>
            <a:r>
              <a:rPr lang="ro-RO" sz="2400"/>
              <a:t>Elemente componente:</a:t>
            </a:r>
          </a:p>
          <a:p>
            <a:pPr marL="285750" indent="-285750">
              <a:buFont typeface="Arial" panose="020B0604020202020204" pitchFamily="34" charset="0"/>
              <a:buChar char="•"/>
            </a:pPr>
            <a:r>
              <a:rPr lang="en-US" sz="2400" b="1"/>
              <a:t>ER</a:t>
            </a:r>
            <a:r>
              <a:rPr lang="ro-RO" sz="2400" b="1"/>
              <a:t>P</a:t>
            </a:r>
            <a:r>
              <a:rPr lang="en-US" sz="2400"/>
              <a:t> = element de rglare </a:t>
            </a:r>
            <a:r>
              <a:rPr lang="ro-RO" sz="2400"/>
              <a:t>paralel</a:t>
            </a:r>
            <a:endParaRPr lang="en-US" sz="2400"/>
          </a:p>
          <a:p>
            <a:pPr marL="285750" indent="-285750">
              <a:buFont typeface="Arial" panose="020B0604020202020204" pitchFamily="34" charset="0"/>
              <a:buChar char="•"/>
            </a:pPr>
            <a:r>
              <a:rPr lang="en-US" sz="2400" b="1"/>
              <a:t>COMP</a:t>
            </a:r>
            <a:r>
              <a:rPr lang="en-US" sz="2400"/>
              <a:t> = circuit de comparare</a:t>
            </a:r>
          </a:p>
          <a:p>
            <a:pPr marL="285750" indent="-285750">
              <a:buFont typeface="Arial" panose="020B0604020202020204" pitchFamily="34" charset="0"/>
              <a:buChar char="•"/>
            </a:pPr>
            <a:r>
              <a:rPr lang="en-US" sz="2400" b="1"/>
              <a:t>CE</a:t>
            </a:r>
            <a:r>
              <a:rPr lang="en-US" sz="2400"/>
              <a:t> = circuit de e</a:t>
            </a:r>
            <a:r>
              <a:rPr lang="ro-RO" sz="2400"/>
              <a:t>ș</a:t>
            </a:r>
            <a:r>
              <a:rPr lang="en-US" sz="2400"/>
              <a:t>antionare</a:t>
            </a:r>
          </a:p>
          <a:p>
            <a:pPr marL="285750" indent="-285750">
              <a:buFont typeface="Arial" panose="020B0604020202020204" pitchFamily="34" charset="0"/>
              <a:buChar char="•"/>
            </a:pPr>
            <a:r>
              <a:rPr lang="en-US" sz="2400" b="1"/>
              <a:t>REF</a:t>
            </a:r>
            <a:r>
              <a:rPr lang="en-US" sz="2400"/>
              <a:t> = referinta de tensiune</a:t>
            </a:r>
          </a:p>
        </p:txBody>
      </p:sp>
      <p:sp>
        <p:nvSpPr>
          <p:cNvPr id="8" name="TextBox 7"/>
          <p:cNvSpPr txBox="1"/>
          <p:nvPr/>
        </p:nvSpPr>
        <p:spPr>
          <a:xfrm>
            <a:off x="1143000" y="5293151"/>
            <a:ext cx="4876799" cy="369332"/>
          </a:xfrm>
          <a:prstGeom prst="rect">
            <a:avLst/>
          </a:prstGeom>
          <a:noFill/>
        </p:spPr>
        <p:txBody>
          <a:bodyPr wrap="square" rtlCol="0">
            <a:spAutoFit/>
          </a:bodyPr>
          <a:lstStyle/>
          <a:p>
            <a:pPr algn="ctr"/>
            <a:r>
              <a:rPr lang="ro-RO">
                <a:solidFill>
                  <a:srgbClr val="0070C0"/>
                </a:solidFill>
              </a:rPr>
              <a:t>Schema bloc a stabilizatorului paralel cu reacţie</a:t>
            </a:r>
            <a:endParaRPr lang="en-US">
              <a:solidFill>
                <a:srgbClr val="0070C0"/>
              </a:solidFill>
            </a:endParaRPr>
          </a:p>
        </p:txBody>
      </p:sp>
      <p:pic>
        <p:nvPicPr>
          <p:cNvPr id="11" name="Picture 10">
            <a:extLst>
              <a:ext uri="{FF2B5EF4-FFF2-40B4-BE49-F238E27FC236}">
                <a16:creationId xmlns:a16="http://schemas.microsoft.com/office/drawing/2014/main" id="{54BF16EB-8F1E-4142-87A8-666F622234BE}"/>
              </a:ext>
            </a:extLst>
          </p:cNvPr>
          <p:cNvPicPr>
            <a:picLocks noChangeAspect="1"/>
          </p:cNvPicPr>
          <p:nvPr/>
        </p:nvPicPr>
        <p:blipFill>
          <a:blip r:embed="rId2"/>
          <a:stretch>
            <a:fillRect/>
          </a:stretch>
        </p:blipFill>
        <p:spPr>
          <a:xfrm>
            <a:off x="652002" y="2485816"/>
            <a:ext cx="6082665" cy="2627948"/>
          </a:xfrm>
          <a:prstGeom prst="rect">
            <a:avLst/>
          </a:prstGeom>
        </p:spPr>
      </p:pic>
    </p:spTree>
    <p:extLst>
      <p:ext uri="{BB962C8B-B14F-4D97-AF65-F5344CB8AC3E}">
        <p14:creationId xmlns:p14="http://schemas.microsoft.com/office/powerpoint/2010/main" val="178024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a:t>Stabili</a:t>
            </a:r>
            <a:r>
              <a:rPr lang="ro-RO" sz="4000"/>
              <a:t>zatoare liniare</a:t>
            </a:r>
            <a:endParaRPr lang="en-US" sz="3600"/>
          </a:p>
        </p:txBody>
      </p:sp>
      <p:sp>
        <p:nvSpPr>
          <p:cNvPr id="2" name="Content Placeholder 1"/>
          <p:cNvSpPr>
            <a:spLocks noGrp="1"/>
          </p:cNvSpPr>
          <p:nvPr>
            <p:ph idx="1"/>
          </p:nvPr>
        </p:nvSpPr>
        <p:spPr/>
        <p:txBody>
          <a:bodyPr/>
          <a:lstStyle/>
          <a:p>
            <a:pPr marL="109728" indent="0">
              <a:buNone/>
            </a:pPr>
            <a:r>
              <a:rPr lang="ro-RO">
                <a:solidFill>
                  <a:srgbClr val="0070C0"/>
                </a:solidFill>
              </a:rPr>
              <a:t>Schema de principiu a unui </a:t>
            </a:r>
            <a:r>
              <a:rPr lang="ro-RO" b="1">
                <a:solidFill>
                  <a:srgbClr val="0070C0"/>
                </a:solidFill>
              </a:rPr>
              <a:t>stabilizator de tensiune serie </a:t>
            </a:r>
            <a:r>
              <a:rPr lang="ro-RO">
                <a:solidFill>
                  <a:srgbClr val="0070C0"/>
                </a:solidFill>
              </a:rPr>
              <a:t>realizat cu AO</a:t>
            </a:r>
            <a:endParaRPr lang="en-US">
              <a:solidFill>
                <a:srgbClr val="0070C0"/>
              </a:solidFill>
            </a:endParaRPr>
          </a:p>
        </p:txBody>
      </p:sp>
      <p:sp>
        <p:nvSpPr>
          <p:cNvPr id="3" name="Date Placeholder 2"/>
          <p:cNvSpPr>
            <a:spLocks noGrp="1"/>
          </p:cNvSpPr>
          <p:nvPr>
            <p:ph type="dt" sz="half" idx="10"/>
          </p:nvPr>
        </p:nvSpPr>
        <p:spPr/>
        <p:txBody>
          <a:bodyPr/>
          <a:lstStyle/>
          <a:p>
            <a:pPr>
              <a:defRPr/>
            </a:pPr>
            <a:fld id="{D7C0F133-E6BC-4A57-A7D7-567D19A83AC8}" type="datetime1">
              <a:rPr lang="en-US" smtClean="0"/>
              <a:t>5/19/2021</a:t>
            </a:fld>
            <a:endParaRPr lang="en-US"/>
          </a:p>
        </p:txBody>
      </p:sp>
      <p:sp>
        <p:nvSpPr>
          <p:cNvPr id="4" name="Footer Placeholder 3"/>
          <p:cNvSpPr>
            <a:spLocks noGrp="1"/>
          </p:cNvSpPr>
          <p:nvPr>
            <p:ph type="ftr" sz="quarter" idx="11"/>
          </p:nvPr>
        </p:nvSpPr>
        <p:spPr/>
        <p:txBody>
          <a:bodyPr/>
          <a:lstStyle/>
          <a:p>
            <a:pPr>
              <a:defRPr/>
            </a:pPr>
            <a:r>
              <a:rPr lang="en-US"/>
              <a:t>EA - cursul 12 - online</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9</a:t>
            </a:fld>
            <a:endParaRPr lang="en-US"/>
          </a:p>
        </p:txBody>
      </p:sp>
      <p:sp>
        <p:nvSpPr>
          <p:cNvPr id="2938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5" name="Rectangle 3"/>
          <p:cNvSpPr>
            <a:spLocks noChangeArrowheads="1"/>
          </p:cNvSpPr>
          <p:nvPr/>
        </p:nvSpPr>
        <p:spPr bwMode="auto">
          <a:xfrm>
            <a:off x="1524001" y="243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7"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8001000" y="3475672"/>
            <a:ext cx="2802118" cy="1938992"/>
          </a:xfrm>
          <a:prstGeom prst="rect">
            <a:avLst/>
          </a:prstGeom>
          <a:noFill/>
        </p:spPr>
        <p:txBody>
          <a:bodyPr wrap="square" rtlCol="0">
            <a:spAutoFit/>
          </a:bodyPr>
          <a:lstStyle/>
          <a:p>
            <a:r>
              <a:rPr lang="en-US" sz="2400"/>
              <a:t>Descriere:</a:t>
            </a:r>
          </a:p>
          <a:p>
            <a:pPr marL="285750" indent="-285750">
              <a:buFont typeface="Arial" panose="020B0604020202020204" pitchFamily="34" charset="0"/>
              <a:buChar char="•"/>
            </a:pPr>
            <a:r>
              <a:rPr lang="en-US" sz="2400" b="1"/>
              <a:t>ERS</a:t>
            </a:r>
            <a:r>
              <a:rPr lang="en-US" sz="2400"/>
              <a:t> = Q</a:t>
            </a:r>
            <a:r>
              <a:rPr lang="en-US" sz="2400" baseline="-25000"/>
              <a:t>1</a:t>
            </a:r>
            <a:endParaRPr lang="en-US" sz="2400"/>
          </a:p>
          <a:p>
            <a:pPr marL="285750" indent="-285750">
              <a:buFont typeface="Arial" panose="020B0604020202020204" pitchFamily="34" charset="0"/>
              <a:buChar char="•"/>
            </a:pPr>
            <a:r>
              <a:rPr lang="en-US" sz="2400" b="1"/>
              <a:t>REF</a:t>
            </a:r>
            <a:r>
              <a:rPr lang="en-US" sz="2400"/>
              <a:t> = R</a:t>
            </a:r>
            <a:r>
              <a:rPr lang="en-US" sz="2400" baseline="-25000"/>
              <a:t>1</a:t>
            </a:r>
            <a:r>
              <a:rPr lang="ro-RO" sz="2400"/>
              <a:t>, </a:t>
            </a:r>
            <a:r>
              <a:rPr lang="en-US" sz="2400"/>
              <a:t>D</a:t>
            </a:r>
            <a:r>
              <a:rPr lang="en-US" sz="2400" baseline="-25000"/>
              <a:t>1</a:t>
            </a:r>
            <a:endParaRPr lang="en-US" sz="2400"/>
          </a:p>
          <a:p>
            <a:pPr marL="285750" indent="-285750">
              <a:buFont typeface="Arial" panose="020B0604020202020204" pitchFamily="34" charset="0"/>
              <a:buChar char="•"/>
            </a:pPr>
            <a:r>
              <a:rPr lang="en-US" sz="2400" b="1"/>
              <a:t>COMP</a:t>
            </a:r>
            <a:r>
              <a:rPr lang="en-US" sz="2400"/>
              <a:t> = AO</a:t>
            </a:r>
          </a:p>
          <a:p>
            <a:pPr marL="285750" indent="-285750">
              <a:buFont typeface="Arial" panose="020B0604020202020204" pitchFamily="34" charset="0"/>
              <a:buChar char="•"/>
            </a:pPr>
            <a:r>
              <a:rPr lang="en-US" sz="2400" b="1"/>
              <a:t>CE</a:t>
            </a:r>
            <a:r>
              <a:rPr lang="en-US" sz="2400"/>
              <a:t> = R</a:t>
            </a:r>
            <a:r>
              <a:rPr lang="en-US" sz="2400" baseline="-25000"/>
              <a:t>2</a:t>
            </a:r>
            <a:r>
              <a:rPr lang="ro-RO" sz="2400"/>
              <a:t>, </a:t>
            </a:r>
            <a:r>
              <a:rPr lang="en-US" sz="2400"/>
              <a:t>R</a:t>
            </a:r>
            <a:r>
              <a:rPr lang="en-US" sz="2400" baseline="-25000"/>
              <a:t>3</a:t>
            </a:r>
            <a:endParaRPr lang="en-US" sz="2400"/>
          </a:p>
        </p:txBody>
      </p:sp>
      <p:pic>
        <p:nvPicPr>
          <p:cNvPr id="14" name="Picture 13">
            <a:extLst>
              <a:ext uri="{FF2B5EF4-FFF2-40B4-BE49-F238E27FC236}">
                <a16:creationId xmlns:a16="http://schemas.microsoft.com/office/drawing/2014/main" id="{93DB30B3-D7BD-42C8-9D90-26C7B289B77E}"/>
              </a:ext>
            </a:extLst>
          </p:cNvPr>
          <p:cNvPicPr>
            <a:picLocks noChangeAspect="1"/>
          </p:cNvPicPr>
          <p:nvPr/>
        </p:nvPicPr>
        <p:blipFill rotWithShape="1">
          <a:blip r:embed="rId2"/>
          <a:srcRect l="14645" t="7349" r="8355" b="8923"/>
          <a:stretch/>
        </p:blipFill>
        <p:spPr>
          <a:xfrm>
            <a:off x="9507706" y="86137"/>
            <a:ext cx="2590824" cy="1680751"/>
          </a:xfrm>
          <a:prstGeom prst="rect">
            <a:avLst/>
          </a:prstGeom>
        </p:spPr>
      </p:pic>
      <p:pic>
        <p:nvPicPr>
          <p:cNvPr id="7" name="Picture 6">
            <a:extLst>
              <a:ext uri="{FF2B5EF4-FFF2-40B4-BE49-F238E27FC236}">
                <a16:creationId xmlns:a16="http://schemas.microsoft.com/office/drawing/2014/main" id="{8AEAEC40-7E42-40C9-9B83-3E229789B7D6}"/>
              </a:ext>
            </a:extLst>
          </p:cNvPr>
          <p:cNvPicPr>
            <a:picLocks noChangeAspect="1"/>
          </p:cNvPicPr>
          <p:nvPr/>
        </p:nvPicPr>
        <p:blipFill>
          <a:blip r:embed="rId3"/>
          <a:stretch>
            <a:fillRect/>
          </a:stretch>
        </p:blipFill>
        <p:spPr>
          <a:xfrm>
            <a:off x="1273967" y="2819417"/>
            <a:ext cx="5602986" cy="3025902"/>
          </a:xfrm>
          <a:prstGeom prst="rect">
            <a:avLst/>
          </a:prstGeom>
        </p:spPr>
      </p:pic>
    </p:spTree>
    <p:extLst>
      <p:ext uri="{BB962C8B-B14F-4D97-AF65-F5344CB8AC3E}">
        <p14:creationId xmlns:p14="http://schemas.microsoft.com/office/powerpoint/2010/main" val="3983438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4726</TotalTime>
  <Words>2841</Words>
  <Application>Microsoft Office PowerPoint</Application>
  <PresentationFormat>Widescreen</PresentationFormat>
  <Paragraphs>399</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Cambria Math</vt:lpstr>
      <vt:lpstr>UT Sans</vt:lpstr>
      <vt:lpstr>Office Theme</vt:lpstr>
      <vt:lpstr>ELECTRONICĂ ANALOGICĂ</vt:lpstr>
      <vt:lpstr>Probleme tratate</vt:lpstr>
      <vt:lpstr>Stabilizatoare de tensiune</vt:lpstr>
      <vt:lpstr>Stabilizatoare de tensiune</vt:lpstr>
      <vt:lpstr>Stabilizatoare de tensiune Clasificare</vt:lpstr>
      <vt:lpstr>Stabilizatoare de tensiune Clasificare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liniare</vt:lpstr>
      <vt:lpstr>Stabilizatoare de tensiune liniare</vt:lpstr>
      <vt:lpstr>Stabilizatoare liniare Exemplul 1</vt:lpstr>
      <vt:lpstr>Stabilizatoare liniare Exemplul 1. Rezolvare</vt:lpstr>
      <vt:lpstr>Stabilizatoare liniare Exemplul 1. Rezolvare</vt:lpstr>
      <vt:lpstr>Stabilizatoare liniare Exemplul 1. Rezolvare</vt:lpstr>
      <vt:lpstr>Stabilizatoare liniare Exemplul 2</vt:lpstr>
      <vt:lpstr>Stabilizatoare liniare</vt:lpstr>
      <vt:lpstr>Stabilizatoare liniare</vt:lpstr>
      <vt:lpstr>Stabilizatoare în comutație</vt:lpstr>
      <vt:lpstr>Stabilizatoare în comutație</vt:lpstr>
      <vt:lpstr>Stabilizatoare în comutație</vt:lpstr>
      <vt:lpstr>Stabilizatoare în comutație</vt:lpstr>
      <vt:lpstr>Stabilizatoare în comutație</vt:lpstr>
      <vt:lpstr>Stabilizatoare în comutație</vt:lpstr>
      <vt:lpstr>Stabilizatoare în comutație</vt:lpstr>
      <vt:lpstr>Stabilizatoare în comutație</vt:lpstr>
      <vt:lpstr>Stabilizatoare în comutație</vt:lpstr>
      <vt:lpstr>Stabilizatoare în comutație</vt:lpstr>
      <vt:lpstr>Probleme P1.</vt:lpstr>
      <vt:lpstr>Probleme P1. Rezolvare</vt:lpstr>
      <vt:lpstr>Probleme P1.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517</cp:revision>
  <dcterms:created xsi:type="dcterms:W3CDTF">2020-03-31T16:50:34Z</dcterms:created>
  <dcterms:modified xsi:type="dcterms:W3CDTF">2021-05-19T10:35:04Z</dcterms:modified>
</cp:coreProperties>
</file>