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2"/>
  </p:notesMasterIdLst>
  <p:sldIdLst>
    <p:sldId id="256" r:id="rId2"/>
    <p:sldId id="407" r:id="rId3"/>
    <p:sldId id="327" r:id="rId4"/>
    <p:sldId id="328" r:id="rId5"/>
    <p:sldId id="329" r:id="rId6"/>
    <p:sldId id="330" r:id="rId7"/>
    <p:sldId id="331" r:id="rId8"/>
    <p:sldId id="332" r:id="rId9"/>
    <p:sldId id="335" r:id="rId10"/>
    <p:sldId id="336" r:id="rId11"/>
    <p:sldId id="338" r:id="rId12"/>
    <p:sldId id="340" r:id="rId13"/>
    <p:sldId id="341" r:id="rId14"/>
    <p:sldId id="342" r:id="rId15"/>
    <p:sldId id="343" r:id="rId16"/>
    <p:sldId id="344" r:id="rId17"/>
    <p:sldId id="345" r:id="rId18"/>
    <p:sldId id="346" r:id="rId19"/>
    <p:sldId id="347" r:id="rId20"/>
    <p:sldId id="348" r:id="rId21"/>
    <p:sldId id="350" r:id="rId22"/>
    <p:sldId id="351" r:id="rId23"/>
    <p:sldId id="352" r:id="rId24"/>
    <p:sldId id="353" r:id="rId25"/>
    <p:sldId id="355" r:id="rId26"/>
    <p:sldId id="357" r:id="rId27"/>
    <p:sldId id="358" r:id="rId28"/>
    <p:sldId id="359" r:id="rId29"/>
    <p:sldId id="360" r:id="rId30"/>
    <p:sldId id="361" r:id="rId31"/>
    <p:sldId id="362" r:id="rId32"/>
    <p:sldId id="363" r:id="rId33"/>
    <p:sldId id="364" r:id="rId34"/>
    <p:sldId id="380" r:id="rId35"/>
    <p:sldId id="381" r:id="rId36"/>
    <p:sldId id="382" r:id="rId37"/>
    <p:sldId id="383" r:id="rId38"/>
    <p:sldId id="384" r:id="rId39"/>
    <p:sldId id="385" r:id="rId40"/>
    <p:sldId id="386" r:id="rId41"/>
    <p:sldId id="387" r:id="rId42"/>
    <p:sldId id="388" r:id="rId43"/>
    <p:sldId id="389" r:id="rId44"/>
    <p:sldId id="390" r:id="rId45"/>
    <p:sldId id="391" r:id="rId46"/>
    <p:sldId id="392" r:id="rId47"/>
    <p:sldId id="393" r:id="rId48"/>
    <p:sldId id="394" r:id="rId49"/>
    <p:sldId id="395" r:id="rId50"/>
    <p:sldId id="396" r:id="rId51"/>
    <p:sldId id="397" r:id="rId52"/>
    <p:sldId id="398" r:id="rId53"/>
    <p:sldId id="400" r:id="rId54"/>
    <p:sldId id="401" r:id="rId55"/>
    <p:sldId id="402" r:id="rId56"/>
    <p:sldId id="403" r:id="rId57"/>
    <p:sldId id="404" r:id="rId58"/>
    <p:sldId id="405" r:id="rId59"/>
    <p:sldId id="406" r:id="rId60"/>
    <p:sldId id="399" r:id="rId61"/>
  </p:sldIdLst>
  <p:sldSz cx="12192000" cy="6858000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72" autoAdjust="0"/>
    <p:restoredTop sz="94625" autoAdjust="0"/>
  </p:normalViewPr>
  <p:slideViewPr>
    <p:cSldViewPr snapToGrid="0">
      <p:cViewPr varScale="1">
        <p:scale>
          <a:sx n="78" d="100"/>
          <a:sy n="78" d="100"/>
        </p:scale>
        <p:origin x="10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5C4649-DABF-4368-A5DC-2638D6AD6187}" type="datetimeFigureOut">
              <a:rPr lang="ro-RO" smtClean="0"/>
              <a:t>12.05.2021</a:t>
            </a:fld>
            <a:endParaRPr lang="ro-R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o-R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967355-E6C7-4D24-AEA7-F3B5DB135C1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00025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o-RO"/>
              <a:t>, pentru a avea loc coutația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C4FC9C-CC28-4A48-BF7D-F40C0CC81ACC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5050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o-RO"/>
              <a:t>, pentru a avea loc coutația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C4FC9C-CC28-4A48-BF7D-F40C0CC81ACC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4787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o-RO"/>
              <a:t>, pentru a avea loc coutația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C4FC9C-CC28-4A48-BF7D-F40C0CC81ACC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0809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967355-E6C7-4D24-AEA7-F3B5DB135C16}" type="slidenum">
              <a:rPr lang="ro-RO" smtClean="0"/>
              <a:t>45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245046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BCFF6-43A3-4AD9-BCBF-A9A446B6B3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2D0B4E-C204-478B-B5ED-1A6E82FC1C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C1FBA3-50EC-4DEC-A861-1C8DE3F856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AA682-BC11-4C2A-B46B-5356A8482848}" type="datetime1">
              <a:rPr lang="en-US" smtClean="0"/>
              <a:t>5/12/2021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764BF2-9758-46F4-8CCB-3BEA7D963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11 -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CFD30A-FDF6-42F4-BEBE-6B298454B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7211260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FB1220-17B8-4674-A688-4C0B067DA5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A4DDAD-C8B2-4A7B-925F-71FBE3A658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3193DB-7562-44C4-AFFF-64D0C82EE5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E6C82-B900-4C5E-94DE-37F82E8AB259}" type="datetime1">
              <a:rPr lang="en-US" smtClean="0"/>
              <a:t>5/12/2021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85A174-ACE4-4204-8C6A-5D8ADF899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11 -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3884EA-2F5D-408A-9B20-9EB714852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53078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3F68507-A65F-4CC1-A486-982CA4E8C4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DC83A8-1059-4575-A2AE-F425920C5E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7C30DB-05FC-4FA5-B380-ABBA299902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3E9F6-F444-435E-8C09-4D63E593B048}" type="datetime1">
              <a:rPr lang="en-US" smtClean="0"/>
              <a:t>5/12/2021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3F66FF-1C9C-45C6-A253-E05F89B66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11 -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2E7CDA-76D3-4E25-95F8-FEB624EE9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589420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4BF606-40E1-49EC-BE9A-E01DA7A8AB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491098-0EF3-49D5-AAEC-40F66FD8FF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086ECC-1E01-47D7-A7CC-65A4E78446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3A774-D5B9-4134-A262-CA972E18229C}" type="datetime1">
              <a:rPr lang="en-US" smtClean="0"/>
              <a:t>5/12/2021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849F88-2093-497B-B8D9-938AEC67A9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11 -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3582E0-2B78-4831-B9F9-D83D1B409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174439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2ACE5A-2297-4982-A20C-3FDB6DBECC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039691-79BE-435A-9D4C-5DD4C6DFEB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33DA0F-BFDD-4FB0-A0F7-05A6E24F7C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E814C-2F1C-4049-A7BF-938F1B6F9FDF}" type="datetime1">
              <a:rPr lang="en-US" smtClean="0"/>
              <a:t>5/12/2021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389BBD-897D-4862-A24D-BD16AF6033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11 -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0580F6-F5A0-4410-B8CB-391337EC0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948566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899C29-4010-4D3D-871C-1817EB6A8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70A3C7-D0A0-417B-88F6-8D2201BE8D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0B2056-33DA-46ED-B039-00F5579565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320C9F-BB27-4E05-8BDB-A1977B54D5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DF2C3-FE7E-4553-B78D-1FEE3E38D900}" type="datetime1">
              <a:rPr lang="en-US" smtClean="0"/>
              <a:t>5/12/2021</a:t>
            </a:fld>
            <a:endParaRPr lang="ro-R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7009F3-3778-49D5-BFF6-6E2EBD465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11 - online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25AA55-75E9-46EF-904D-CB5F4388FF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478281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6299BA-598F-4E43-9953-91E7CA5D2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4E8A8F-0269-43D9-B8C6-B56BFEC52A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A1BC1F-E2BA-4B49-BF19-13CEEAD019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8C82869-B342-47CB-958E-81B658342C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DD82BE3-39AD-48C2-B536-860C6AD4AD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38456AF-180A-4F88-B6F5-8204A052B2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28275-14EB-45B9-B45C-E6291389CE23}" type="datetime1">
              <a:rPr lang="en-US" smtClean="0"/>
              <a:t>5/12/2021</a:t>
            </a:fld>
            <a:endParaRPr lang="ro-RO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E0C2973-7F82-45E5-B207-7BB56F91D0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11 - online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80A8F1A-CD7F-4BFE-A132-AC6858918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588488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31EA13-251A-495E-8EA8-CDECC00AD6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492D42A-31AF-465E-AB55-C9DFAA5AE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5D689-1286-46C5-9D0E-9C40CA8569B5}" type="datetime1">
              <a:rPr lang="en-US" smtClean="0"/>
              <a:t>5/12/2021</a:t>
            </a:fld>
            <a:endParaRPr lang="ro-R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7ED6CE-FFEF-4A51-8912-FA1AB409D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11 - online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963C5B3-DE9D-4EA1-A5FB-1AE2A94AC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049258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06C9BB9-0D93-43D0-A3FC-EBBF6AD381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198D6-4B7C-41C3-B65A-2B19B7FAE4C5}" type="datetime1">
              <a:rPr lang="en-US" smtClean="0"/>
              <a:t>5/12/2021</a:t>
            </a:fld>
            <a:endParaRPr lang="ro-R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C82A297-9CA4-46C3-BDAF-0C59245EE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11 - online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C621ED-628F-4101-910B-ED58A4A4B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646469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4EB17-2832-4C12-8B57-B929C8BB14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C15E37-3E0D-498C-96B1-9A1F3754A5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6C8FD4-200A-4B3A-88AE-9AF16BBF2A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D406F1-7FD2-407B-A2F9-88815FB22A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FA0BC-63B5-417A-8E0E-E35D4460E3C1}" type="datetime1">
              <a:rPr lang="en-US" smtClean="0"/>
              <a:t>5/12/2021</a:t>
            </a:fld>
            <a:endParaRPr lang="ro-R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FE90E5-FA14-4696-A9FB-BEBD59810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11 - online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F2B4C5-1BB4-4D00-9B86-B6BA54887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730734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CBA0A4-A2CC-4127-A857-BD7E27C646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A67BF55-D971-4AD0-B17A-3E686759BD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o-R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3802D5-CD6B-4D1F-8F90-234F3FA4D6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B3D358-1B8D-4330-AE84-4D872C6461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D6716-D29E-4E33-AE0C-64846C66ABA4}" type="datetime1">
              <a:rPr lang="en-US" smtClean="0"/>
              <a:t>5/12/2021</a:t>
            </a:fld>
            <a:endParaRPr lang="ro-R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8A6B67-C072-4F4E-B993-ADB928E437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11 - online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EB7022-8B74-48AB-94BA-9CA0EAC25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902828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5334CB4-67FB-4303-BE7C-7DC31A2E16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202847-ADEB-4380-8995-632C319B38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520EB7-22EB-4CD5-BD15-A8F0854E81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517EBF-7545-4FD2-B3F0-542A4613573F}" type="datetime1">
              <a:rPr lang="en-US" smtClean="0"/>
              <a:t>5/12/2021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B99D71-82AD-4610-88EC-201C5CFE64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o-RO"/>
              <a:t>EA - cursul 11 -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056719-2BEE-4F53-BD0E-B8B69881FC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5D8DD5-2367-47BF-BE85-0E4DD856433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44470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emf"/><Relationship Id="rId4" Type="http://schemas.openxmlformats.org/officeDocument/2006/relationships/image" Target="../media/image18.e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e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emf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emf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e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emf"/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3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7" Type="http://schemas.openxmlformats.org/officeDocument/2006/relationships/image" Target="../media/image41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emf"/><Relationship Id="rId5" Type="http://schemas.openxmlformats.org/officeDocument/2006/relationships/image" Target="../media/image40.png"/><Relationship Id="rId4" Type="http://schemas.openxmlformats.org/officeDocument/2006/relationships/image" Target="../media/image39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emf"/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3.emf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5.emf"/><Relationship Id="rId5" Type="http://schemas.openxmlformats.org/officeDocument/2006/relationships/image" Target="../media/image44.emf"/><Relationship Id="rId4" Type="http://schemas.openxmlformats.org/officeDocument/2006/relationships/image" Target="../media/image4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7.emf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8.emf"/><Relationship Id="rId4" Type="http://schemas.openxmlformats.org/officeDocument/2006/relationships/image" Target="../media/image52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8.emf"/><Relationship Id="rId5" Type="http://schemas.openxmlformats.org/officeDocument/2006/relationships/image" Target="../media/image47.emf"/><Relationship Id="rId4" Type="http://schemas.openxmlformats.org/officeDocument/2006/relationships/image" Target="../media/image51.pn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5.png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0.png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7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9.emf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1.emf"/><Relationship Id="rId3" Type="http://schemas.openxmlformats.org/officeDocument/2006/relationships/image" Target="../media/image60.wmf"/><Relationship Id="rId7" Type="http://schemas.openxmlformats.org/officeDocument/2006/relationships/image" Target="../media/image63.png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5.png"/><Relationship Id="rId5" Type="http://schemas.openxmlformats.org/officeDocument/2006/relationships/image" Target="../media/image64.png"/><Relationship Id="rId9" Type="http://schemas.openxmlformats.org/officeDocument/2006/relationships/image" Target="../media/image59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.emf"/><Relationship Id="rId2" Type="http://schemas.openxmlformats.org/officeDocument/2006/relationships/image" Target="../media/image62.emf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3.emf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4.emf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5.emf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6.emf"/><Relationship Id="rId2" Type="http://schemas.openxmlformats.org/officeDocument/2006/relationships/image" Target="../media/image65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7.emf"/><Relationship Id="rId2" Type="http://schemas.openxmlformats.org/officeDocument/2006/relationships/image" Target="../media/image65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0.png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8.emf"/><Relationship Id="rId2" Type="http://schemas.openxmlformats.org/officeDocument/2006/relationships/image" Target="../media/image65.emf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5.emf"/><Relationship Id="rId2" Type="http://schemas.openxmlformats.org/officeDocument/2006/relationships/image" Target="../media/image69.emf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5.emf"/><Relationship Id="rId2" Type="http://schemas.openxmlformats.org/officeDocument/2006/relationships/image" Target="../media/image70.emf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1.emf"/><Relationship Id="rId2" Type="http://schemas.openxmlformats.org/officeDocument/2006/relationships/image" Target="../media/image6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83CE83-A48F-4913-AEF9-ABB205F4FC2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o-RO"/>
              <a:t>ELECTRONICĂ ANALOGICĂ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B5B92E-278B-4B60-A883-F6E0C9CA4CF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o-RO"/>
              <a:t>Cursul nr. 11 – online</a:t>
            </a:r>
          </a:p>
          <a:p>
            <a:r>
              <a:rPr lang="ro-RO"/>
              <a:t>Circuite neliniare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8BA13981-1FA8-4253-B880-BA6E4EE165D4}"/>
              </a:ext>
            </a:extLst>
          </p:cNvPr>
          <p:cNvGrpSpPr/>
          <p:nvPr/>
        </p:nvGrpSpPr>
        <p:grpSpPr>
          <a:xfrm>
            <a:off x="685800" y="338592"/>
            <a:ext cx="10349144" cy="1571021"/>
            <a:chOff x="685800" y="596055"/>
            <a:chExt cx="7498846" cy="1138340"/>
          </a:xfrm>
        </p:grpSpPr>
        <p:pic>
          <p:nvPicPr>
            <p:cNvPr id="5" name="Picture 4" descr="Logo-UT-IESC-RGB-RO">
              <a:extLst>
                <a:ext uri="{FF2B5EF4-FFF2-40B4-BE49-F238E27FC236}">
                  <a16:creationId xmlns:a16="http://schemas.microsoft.com/office/drawing/2014/main" id="{B4F34483-CD29-4311-95C1-5CFC496161B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5446" b="13008"/>
            <a:stretch>
              <a:fillRect/>
            </a:stretch>
          </p:blipFill>
          <p:spPr bwMode="auto">
            <a:xfrm>
              <a:off x="685800" y="596055"/>
              <a:ext cx="4146813" cy="11383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Text Box 1">
              <a:extLst>
                <a:ext uri="{FF2B5EF4-FFF2-40B4-BE49-F238E27FC236}">
                  <a16:creationId xmlns:a16="http://schemas.microsoft.com/office/drawing/2014/main" id="{06287EA5-9AF8-4E13-A463-F946ED8A1ACA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5182366" y="679028"/>
              <a:ext cx="3002280" cy="609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r"/>
              <a:r>
                <a:rPr lang="en-US" sz="1100" b="1">
                  <a:latin typeface="UT Sans" pitchFamily="50" charset="0"/>
                  <a:ea typeface="+mn-ea"/>
                  <a:cs typeface="+mn-cs"/>
                </a:rPr>
                <a:t>Departamentul de Electronică şi Calculatoare</a:t>
              </a:r>
              <a:endParaRPr lang="ro-RO" sz="1100" b="1">
                <a:latin typeface="UT Sans" pitchFamily="50" charset="0"/>
                <a:ea typeface="+mn-ea"/>
                <a:cs typeface="+mn-cs"/>
              </a:endParaRPr>
            </a:p>
            <a:p>
              <a:pPr algn="r"/>
              <a:r>
                <a:rPr lang="ro-RO" sz="1100" b="0">
                  <a:latin typeface="UT Sans" pitchFamily="50" charset="0"/>
                  <a:ea typeface="+mn-ea"/>
                  <a:cs typeface="+mn-cs"/>
                </a:rPr>
                <a:t>s</a:t>
              </a:r>
              <a:r>
                <a:rPr lang="en-US" sz="1100">
                  <a:latin typeface="UT Sans" pitchFamily="50" charset="0"/>
                  <a:ea typeface="+mn-ea"/>
                  <a:cs typeface="+mn-cs"/>
                </a:rPr>
                <a:t>tr. Politehnicii 1, 500024 Braşov</a:t>
              </a:r>
              <a:endParaRPr lang="ro-RO" sz="900">
                <a:latin typeface="UT Sans" pitchFamily="50" charset="0"/>
              </a:endParaRPr>
            </a:p>
            <a:p>
              <a:pPr algn="r"/>
              <a:r>
                <a:rPr lang="en-US" sz="1100">
                  <a:latin typeface="UT Sans" pitchFamily="50" charset="0"/>
                  <a:ea typeface="+mn-ea"/>
                  <a:cs typeface="+mn-cs"/>
                </a:rPr>
                <a:t>0268 478705</a:t>
              </a:r>
              <a:endParaRPr lang="ro-RO" sz="900">
                <a:latin typeface="UT Sans" pitchFamily="50" charset="0"/>
              </a:endParaRPr>
            </a:p>
            <a:p>
              <a:pPr algn="r" rtl="1">
                <a:defRPr sz="1000"/>
              </a:pPr>
              <a:endParaRPr lang="en-GB" sz="900" b="0" i="0" strike="noStrike">
                <a:solidFill>
                  <a:srgbClr val="333333"/>
                </a:solidFill>
                <a:latin typeface="UT Sans" pitchFamily="50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077274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/>
              <a:t>Redresorul de precizie monoalternanţă saturat</a:t>
            </a:r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ro-RO" b="1"/>
              <a:t>Funcționare</a:t>
            </a:r>
            <a:r>
              <a:rPr lang="en-US" b="1"/>
              <a:t> </a:t>
            </a:r>
            <a:r>
              <a:rPr lang="en-US"/>
              <a:t>(</a:t>
            </a:r>
            <a:r>
              <a:rPr lang="en-US" sz="2200"/>
              <a:t>continuare</a:t>
            </a:r>
            <a:r>
              <a:rPr lang="en-US"/>
              <a:t>)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pPr lvl="0">
              <a:lnSpc>
                <a:spcPct val="110000"/>
              </a:lnSpc>
            </a:pPr>
            <a:r>
              <a:rPr lang="ro-RO" b="1" i="1">
                <a:solidFill>
                  <a:srgbClr val="0070C0"/>
                </a:solidFill>
              </a:rPr>
              <a:t>v</a:t>
            </a:r>
            <a:r>
              <a:rPr lang="ro-RO" b="1" i="1" baseline="-25000">
                <a:solidFill>
                  <a:srgbClr val="0070C0"/>
                </a:solidFill>
              </a:rPr>
              <a:t>I</a:t>
            </a:r>
            <a:r>
              <a:rPr lang="en-US" b="1">
                <a:solidFill>
                  <a:srgbClr val="0070C0"/>
                </a:solidFill>
              </a:rPr>
              <a:t>&gt;0</a:t>
            </a:r>
            <a:r>
              <a:rPr lang="en-US"/>
              <a:t> – </a:t>
            </a:r>
            <a:r>
              <a:rPr lang="en-US" sz="2200"/>
              <a:t>în primele momente până dioda începe să conducă, bucla este întreruptă şi tensiunea de la ieşirea AO creşte rapid spre saturaţia pozitivă. Dar când se atinge tensiunea de deschidere a diodei, aceasta intră în conducţie, se închide bucla de reacţie negativă şi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072BCD5-4F2D-47D0-9B9B-B81C2E346979}" type="datetime1">
              <a:rPr lang="en-US" smtClean="0"/>
              <a:t>5/12/2021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EA - cursul 11 - online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33F3B5-6BD6-4929-9996-8D9D217494F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Object 6">
                <a:extLst>
                  <a:ext uri="{FF2B5EF4-FFF2-40B4-BE49-F238E27FC236}">
                    <a16:creationId xmlns:a16="http://schemas.microsoft.com/office/drawing/2014/main" id="{8E18CA65-588D-4A87-8478-7A4BD9F873E0}"/>
                  </a:ext>
                </a:extLst>
              </p:cNvPr>
              <p:cNvSpPr txBox="1"/>
              <p:nvPr/>
            </p:nvSpPr>
            <p:spPr>
              <a:xfrm>
                <a:off x="5399307" y="5809457"/>
                <a:ext cx="1393386" cy="457200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𝐼</m:t>
                          </m:r>
                        </m:sub>
                      </m:sSub>
                    </m:oMath>
                  </m:oMathPara>
                </a14:m>
                <a:endParaRPr lang="ro-RO" sz="2400"/>
              </a:p>
            </p:txBody>
          </p:sp>
        </mc:Choice>
        <mc:Fallback xmlns="">
          <p:sp>
            <p:nvSpPr>
              <p:cNvPr id="7" name="Object 6">
                <a:extLst>
                  <a:ext uri="{FF2B5EF4-FFF2-40B4-BE49-F238E27FC236}">
                    <a16:creationId xmlns:a16="http://schemas.microsoft.com/office/drawing/2014/main" id="{8E18CA65-588D-4A87-8478-7A4BD9F873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9307" y="5809457"/>
                <a:ext cx="1393386" cy="457200"/>
              </a:xfrm>
              <a:prstGeom prst="rect">
                <a:avLst/>
              </a:prstGeom>
              <a:blipFill>
                <a:blip r:embed="rId2"/>
                <a:stretch>
                  <a:fillRect b="-2667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Picture 10">
            <a:extLst>
              <a:ext uri="{FF2B5EF4-FFF2-40B4-BE49-F238E27FC236}">
                <a16:creationId xmlns:a16="http://schemas.microsoft.com/office/drawing/2014/main" id="{698B6275-603A-4A9A-B8F1-EA20EA47BA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199" y="2464592"/>
            <a:ext cx="3851148" cy="195453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B3C048F6-6262-4111-B430-09BFFA362C3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11630" y="2464593"/>
            <a:ext cx="3786188" cy="2071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43201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o-RO" sz="2800"/>
              <a:t>Circuite neliniare</a:t>
            </a:r>
            <a:br>
              <a:rPr lang="ro-RO" sz="2400"/>
            </a:br>
            <a:r>
              <a:rPr lang="en-GB" sz="2400"/>
              <a:t>Redresorul de precizie monoalternanţă saturat</a:t>
            </a:r>
            <a:endParaRPr lang="en-US" sz="240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o-RO" b="1">
                <a:solidFill>
                  <a:srgbClr val="0070C0"/>
                </a:solidFill>
              </a:rPr>
              <a:t>Forme de undă ale tensiunilor</a:t>
            </a:r>
            <a:endParaRPr lang="en-US" b="1">
              <a:solidFill>
                <a:srgbClr val="0070C0"/>
              </a:solidFill>
            </a:endParaRPr>
          </a:p>
          <a:p>
            <a:pPr lvl="0"/>
            <a:r>
              <a:rPr lang="en-US" sz="2400"/>
              <a:t>frecvenţa semnalului de intrare = </a:t>
            </a:r>
            <a:r>
              <a:rPr lang="en-US" sz="2400" b="1">
                <a:solidFill>
                  <a:srgbClr val="FF0000"/>
                </a:solidFill>
              </a:rPr>
              <a:t>50Hz</a:t>
            </a:r>
            <a:r>
              <a:rPr lang="en-US" sz="2400"/>
              <a:t>, amplitudinea semnalului = </a:t>
            </a:r>
            <a:r>
              <a:rPr lang="en-US" sz="2400" b="1">
                <a:solidFill>
                  <a:srgbClr val="FF0000"/>
                </a:solidFill>
              </a:rPr>
              <a:t>0,2V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E503B33-11EC-4A02-9164-7E764F962D2C}" type="datetime1">
              <a:rPr lang="en-US" smtClean="0"/>
              <a:t>5/12/2021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EA - cursul 11 - online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33F3B5-6BD6-4929-9996-8D9D217494F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38E9FBE-E532-4884-8418-CB76F56ED7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6849" y="162532"/>
            <a:ext cx="5014913" cy="174593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06E027A-8FCD-4E9B-A70D-328FC529BF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49742" y="3026334"/>
            <a:ext cx="8692515" cy="2983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25397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/>
              <a:t>Redresorul de precizie </a:t>
            </a:r>
            <a:br>
              <a:rPr lang="ro-RO"/>
            </a:br>
            <a:r>
              <a:rPr lang="en-GB"/>
              <a:t>monoalternanţă saturat</a:t>
            </a:r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o-RO" b="1">
                <a:solidFill>
                  <a:srgbClr val="0070C0"/>
                </a:solidFill>
              </a:rPr>
              <a:t>Forme de undă ale tensiunilor</a:t>
            </a:r>
            <a:endParaRPr lang="en-US" b="1">
              <a:solidFill>
                <a:srgbClr val="0070C0"/>
              </a:solidFill>
            </a:endParaRPr>
          </a:p>
          <a:p>
            <a:pPr lvl="0"/>
            <a:r>
              <a:rPr lang="en-US" sz="2400"/>
              <a:t>frecvenţa semnalului de intrare = </a:t>
            </a:r>
            <a:r>
              <a:rPr lang="en-US" sz="2400" b="1">
                <a:solidFill>
                  <a:srgbClr val="FF0000"/>
                </a:solidFill>
              </a:rPr>
              <a:t>50Hz</a:t>
            </a:r>
            <a:r>
              <a:rPr lang="en-US" sz="2400"/>
              <a:t>, amplitudinea semnalului = </a:t>
            </a:r>
            <a:r>
              <a:rPr lang="en-US" sz="2400" b="1">
                <a:solidFill>
                  <a:srgbClr val="FF0000"/>
                </a:solidFill>
              </a:rPr>
              <a:t>5V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2EB2A7B-0658-482D-95D1-03D8B45F2EE8}" type="datetime1">
              <a:rPr lang="en-US" smtClean="0"/>
              <a:t>5/12/2021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EA - cursul 11 - online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33F3B5-6BD6-4929-9996-8D9D217494F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1943E78-DF48-469E-AF6B-45B6692574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8315" y="3150501"/>
            <a:ext cx="8675370" cy="269748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82E5D55-97F6-4730-8DC2-487BD00318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46576" y="148948"/>
            <a:ext cx="5014913" cy="1745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01074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/>
              <a:t>Redresorul de precizie </a:t>
            </a:r>
            <a:br>
              <a:rPr lang="ro-RO"/>
            </a:br>
            <a:r>
              <a:rPr lang="en-GB"/>
              <a:t>monoalternanţă saturat</a:t>
            </a:r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o-RO" sz="3400" b="1">
                <a:solidFill>
                  <a:srgbClr val="0070C0"/>
                </a:solidFill>
              </a:rPr>
              <a:t>Forme de undă ale tensiunilor</a:t>
            </a:r>
            <a:endParaRPr lang="en-US" sz="3400" b="1">
              <a:solidFill>
                <a:srgbClr val="0070C0"/>
              </a:solidFill>
            </a:endParaRPr>
          </a:p>
          <a:p>
            <a:r>
              <a:rPr lang="en-US" sz="3400"/>
              <a:t>frecvenţa semnalului de intrare = </a:t>
            </a:r>
            <a:r>
              <a:rPr lang="en-US" sz="3400" b="1">
                <a:solidFill>
                  <a:srgbClr val="FF0000"/>
                </a:solidFill>
              </a:rPr>
              <a:t>5kHz</a:t>
            </a:r>
            <a:endParaRPr lang="ro-RO" sz="3400"/>
          </a:p>
          <a:p>
            <a:endParaRPr lang="ro-RO" sz="2400" b="1">
              <a:solidFill>
                <a:srgbClr val="FF0000"/>
              </a:solidFill>
            </a:endParaRPr>
          </a:p>
          <a:p>
            <a:endParaRPr lang="ro-RO" sz="2400" b="1">
              <a:solidFill>
                <a:srgbClr val="FF0000"/>
              </a:solidFill>
            </a:endParaRPr>
          </a:p>
          <a:p>
            <a:endParaRPr lang="ro-RO" sz="2400" b="1">
              <a:solidFill>
                <a:srgbClr val="FF0000"/>
              </a:solidFill>
            </a:endParaRPr>
          </a:p>
          <a:p>
            <a:endParaRPr lang="ro-RO" sz="2400" b="1">
              <a:solidFill>
                <a:srgbClr val="FF0000"/>
              </a:solidFill>
            </a:endParaRPr>
          </a:p>
          <a:p>
            <a:endParaRPr lang="ro-RO" sz="2400" b="1">
              <a:solidFill>
                <a:srgbClr val="FF0000"/>
              </a:solidFill>
            </a:endParaRPr>
          </a:p>
          <a:p>
            <a:endParaRPr lang="ro-RO" sz="2400"/>
          </a:p>
          <a:p>
            <a:endParaRPr lang="ro-RO" sz="2400"/>
          </a:p>
          <a:p>
            <a:endParaRPr lang="ro-RO" sz="2400"/>
          </a:p>
          <a:p>
            <a:endParaRPr lang="ro-RO" sz="2400"/>
          </a:p>
          <a:p>
            <a:r>
              <a:rPr lang="en-US" sz="3200"/>
              <a:t>Valoarea medie redresată este </a:t>
            </a:r>
            <a:r>
              <a:rPr lang="ro-RO" sz="3200"/>
              <a:t>proporțională cu aria de sub curba tensiunii redresate şi se observă că a scăzut comparativ cu situaţia anterioară.</a:t>
            </a:r>
            <a:endParaRPr lang="en-US" sz="3200"/>
          </a:p>
          <a:p>
            <a:r>
              <a:rPr lang="ro-RO" sz="3200"/>
              <a:t>Cauza: SR-ul AO (LM324 are SR=0,5V</a:t>
            </a:r>
            <a:r>
              <a:rPr lang="en-US" sz="3200"/>
              <a:t>/</a:t>
            </a:r>
            <a:r>
              <a:rPr lang="ro-RO" sz="3200"/>
              <a:t>us)</a:t>
            </a:r>
            <a:endParaRPr lang="en-US" sz="3200"/>
          </a:p>
          <a:p>
            <a:endParaRPr lang="en-US" sz="2400" b="1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9D227D6-FE34-4183-8F82-97C9B1F93540}" type="datetime1">
              <a:rPr lang="en-US" smtClean="0"/>
              <a:t>5/12/2021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EA - cursul 11 - online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33F3B5-6BD6-4929-9996-8D9D217494F8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1805782-5229-4D17-8DEB-7CFBAF54FF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70079" y="126797"/>
            <a:ext cx="5014913" cy="174593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96D0515-EED7-43F1-8026-D98C7F4799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58316" y="2533662"/>
            <a:ext cx="8241601" cy="2562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55842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/>
              <a:t>Redresorul de precizie monoalternanţă </a:t>
            </a:r>
            <a:r>
              <a:rPr lang="ro-RO"/>
              <a:t>ne</a:t>
            </a:r>
            <a:r>
              <a:rPr lang="en-GB"/>
              <a:t>saturat</a:t>
            </a:r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o-RO" b="1">
                <a:solidFill>
                  <a:srgbClr val="0070C0"/>
                </a:solidFill>
              </a:rPr>
              <a:t>Schema</a:t>
            </a:r>
            <a:r>
              <a:rPr lang="en-US" b="1">
                <a:solidFill>
                  <a:srgbClr val="0070C0"/>
                </a:solidFill>
              </a:rPr>
              <a:t>,</a:t>
            </a:r>
            <a:r>
              <a:rPr lang="ro-RO" b="1">
                <a:solidFill>
                  <a:srgbClr val="0070C0"/>
                </a:solidFill>
              </a:rPr>
              <a:t> caracteristica de transfer şi </a:t>
            </a:r>
            <a:r>
              <a:rPr lang="en-US" b="1">
                <a:solidFill>
                  <a:srgbClr val="0070C0"/>
                </a:solidFill>
              </a:rPr>
              <a:t>func</a:t>
            </a:r>
            <a:r>
              <a:rPr lang="ro-RO" b="1">
                <a:solidFill>
                  <a:srgbClr val="0070C0"/>
                </a:solidFill>
              </a:rPr>
              <a:t>ț</a:t>
            </a:r>
            <a:r>
              <a:rPr lang="en-US" b="1">
                <a:solidFill>
                  <a:srgbClr val="0070C0"/>
                </a:solidFill>
              </a:rPr>
              <a:t>ionarea</a:t>
            </a:r>
            <a:endParaRPr lang="ro-RO" b="1">
              <a:solidFill>
                <a:srgbClr val="0070C0"/>
              </a:solidFill>
            </a:endParaRPr>
          </a:p>
          <a:p>
            <a:pPr>
              <a:buNone/>
            </a:pPr>
            <a:endParaRPr lang="ro-RO" b="1">
              <a:solidFill>
                <a:srgbClr val="0070C0"/>
              </a:solidFill>
            </a:endParaRPr>
          </a:p>
          <a:p>
            <a:pPr>
              <a:buNone/>
            </a:pPr>
            <a:endParaRPr lang="ro-RO" b="1">
              <a:solidFill>
                <a:srgbClr val="0070C0"/>
              </a:solidFill>
            </a:endParaRPr>
          </a:p>
          <a:p>
            <a:pPr>
              <a:buNone/>
            </a:pPr>
            <a:endParaRPr lang="ro-RO" b="1">
              <a:solidFill>
                <a:srgbClr val="0070C0"/>
              </a:solidFill>
            </a:endParaRPr>
          </a:p>
          <a:p>
            <a:pPr>
              <a:buNone/>
            </a:pPr>
            <a:endParaRPr lang="ro-RO" b="1">
              <a:solidFill>
                <a:srgbClr val="0070C0"/>
              </a:solidFill>
            </a:endParaRPr>
          </a:p>
          <a:p>
            <a:pPr>
              <a:buNone/>
            </a:pPr>
            <a:endParaRPr lang="ro-RO" b="1">
              <a:solidFill>
                <a:srgbClr val="0070C0"/>
              </a:solidFill>
            </a:endParaRPr>
          </a:p>
          <a:p>
            <a:pPr>
              <a:buNone/>
            </a:pPr>
            <a:endParaRPr lang="ro-RO" b="1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ro-RO" b="1"/>
          </a:p>
          <a:p>
            <a:pPr marL="0" indent="0">
              <a:buNone/>
            </a:pPr>
            <a:r>
              <a:rPr lang="en-US" b="1"/>
              <a:t>Func</a:t>
            </a:r>
            <a:r>
              <a:rPr lang="ro-RO" b="1"/>
              <a:t>ț</a:t>
            </a:r>
            <a:r>
              <a:rPr lang="en-US" b="1"/>
              <a:t>ionare</a:t>
            </a:r>
          </a:p>
          <a:p>
            <a:r>
              <a:rPr lang="ro-RO" i="1"/>
              <a:t>v</a:t>
            </a:r>
            <a:r>
              <a:rPr lang="ro-RO" i="1" baseline="-25000"/>
              <a:t>I</a:t>
            </a:r>
            <a:r>
              <a:rPr lang="en-US"/>
              <a:t>&lt;0 </a:t>
            </a:r>
            <a:r>
              <a:rPr lang="ro-RO"/>
              <a:t>intră în conducție D</a:t>
            </a:r>
            <a:r>
              <a:rPr lang="ro-RO" baseline="-25000"/>
              <a:t>1</a:t>
            </a:r>
            <a:r>
              <a:rPr lang="ro-RO"/>
              <a:t> (circuit inversor) și </a:t>
            </a:r>
            <a:r>
              <a:rPr lang="ro-RO" i="1"/>
              <a:t>v</a:t>
            </a:r>
            <a:r>
              <a:rPr lang="ro-RO" i="1" baseline="-25000"/>
              <a:t>O</a:t>
            </a:r>
            <a:r>
              <a:rPr lang="ro-RO"/>
              <a:t>=-(R</a:t>
            </a:r>
            <a:r>
              <a:rPr lang="ro-RO" baseline="-25000"/>
              <a:t>2</a:t>
            </a:r>
            <a:r>
              <a:rPr lang="ro-RO"/>
              <a:t>/R</a:t>
            </a:r>
            <a:r>
              <a:rPr lang="ro-RO" baseline="-25000"/>
              <a:t>1</a:t>
            </a:r>
            <a:r>
              <a:rPr lang="ro-RO"/>
              <a:t>)</a:t>
            </a:r>
            <a:r>
              <a:rPr lang="ro-RO" i="1"/>
              <a:t>v</a:t>
            </a:r>
            <a:r>
              <a:rPr lang="ro-RO" i="1" baseline="-25000"/>
              <a:t>I</a:t>
            </a:r>
            <a:endParaRPr lang="ro-RO" i="1"/>
          </a:p>
          <a:p>
            <a:r>
              <a:rPr lang="ro-RO" i="1"/>
              <a:t>v</a:t>
            </a:r>
            <a:r>
              <a:rPr lang="ro-RO" i="1" baseline="-25000"/>
              <a:t>I </a:t>
            </a:r>
            <a:r>
              <a:rPr lang="en-US"/>
              <a:t>&gt;0 </a:t>
            </a:r>
            <a:r>
              <a:rPr lang="ro-RO"/>
              <a:t>intră în conducție D</a:t>
            </a:r>
            <a:r>
              <a:rPr lang="ro-RO" baseline="-25000"/>
              <a:t>2</a:t>
            </a:r>
            <a:r>
              <a:rPr lang="en-US"/>
              <a:t>, </a:t>
            </a:r>
            <a:r>
              <a:rPr lang="ro-RO" i="1"/>
              <a:t>v</a:t>
            </a:r>
            <a:r>
              <a:rPr lang="ro-RO" i="1" baseline="-25000"/>
              <a:t>O</a:t>
            </a:r>
            <a:r>
              <a:rPr lang="en-US"/>
              <a:t>=0 iar </a:t>
            </a:r>
            <a:r>
              <a:rPr lang="ro-RO" i="1"/>
              <a:t>v</a:t>
            </a:r>
            <a:r>
              <a:rPr lang="ro-RO" i="1" baseline="-25000"/>
              <a:t>O</a:t>
            </a:r>
            <a:r>
              <a:rPr lang="en-US" baseline="-25000"/>
              <a:t>,AO</a:t>
            </a:r>
            <a:r>
              <a:rPr lang="en-US">
                <a:sym typeface="Symbol" panose="05050102010706020507" pitchFamily="18" charset="2"/>
              </a:rPr>
              <a:t></a:t>
            </a:r>
            <a:r>
              <a:rPr lang="en-US"/>
              <a:t>-0,7V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BC76145-2A92-451A-99C8-09ED4FFF1AA6}" type="datetime1">
              <a:rPr lang="en-US" smtClean="0"/>
              <a:t>5/12/2021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EA - cursul 11 - online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33F3B5-6BD6-4929-9996-8D9D217494F8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9CC6037-6DAD-4CA9-BBDD-3608EE660B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1075" y="2252660"/>
            <a:ext cx="4864608" cy="256260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0C02211-59F2-4A66-850E-0A1A6079D1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53261" y="2393156"/>
            <a:ext cx="3786188" cy="2071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88803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/>
              <a:t>Redresorul de precizie monoalternanţă </a:t>
            </a:r>
            <a:r>
              <a:rPr lang="ro-RO"/>
              <a:t>ne</a:t>
            </a:r>
            <a:r>
              <a:rPr lang="en-GB"/>
              <a:t>saturat</a:t>
            </a:r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o-RO" b="1">
                <a:solidFill>
                  <a:srgbClr val="0070C0"/>
                </a:solidFill>
              </a:rPr>
              <a:t>Forme de undă ale tensiunilor</a:t>
            </a:r>
            <a:endParaRPr lang="en-US" b="1">
              <a:solidFill>
                <a:srgbClr val="0070C0"/>
              </a:solidFill>
            </a:endParaRPr>
          </a:p>
          <a:p>
            <a:pPr lvl="0"/>
            <a:r>
              <a:rPr lang="en-US" sz="2400"/>
              <a:t>frecvenţa semnalului de intrare = </a:t>
            </a:r>
            <a:r>
              <a:rPr lang="en-US" sz="2400" b="1">
                <a:solidFill>
                  <a:srgbClr val="FF0000"/>
                </a:solidFill>
              </a:rPr>
              <a:t>50Hz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B8CC900-16EA-47F4-A545-6327EBE71B63}" type="datetime1">
              <a:rPr lang="en-US" smtClean="0"/>
              <a:t>5/12/2021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EA - cursul 11 - online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33F3B5-6BD6-4929-9996-8D9D217494F8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5A0FDAD-E1B6-49BC-BAA5-CADC55B1AA3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517" b="4381"/>
          <a:stretch/>
        </p:blipFill>
        <p:spPr>
          <a:xfrm>
            <a:off x="1952625" y="2723743"/>
            <a:ext cx="8286750" cy="3813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61059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/>
              <a:t>Redresorul de precizie </a:t>
            </a:r>
            <a:br>
              <a:rPr lang="ro-RO"/>
            </a:br>
            <a:r>
              <a:rPr lang="en-GB"/>
              <a:t>monoalternanţă </a:t>
            </a:r>
            <a:r>
              <a:rPr lang="ro-RO"/>
              <a:t>ne</a:t>
            </a:r>
            <a:r>
              <a:rPr lang="en-GB"/>
              <a:t>saturat</a:t>
            </a:r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o-RO" b="1">
                <a:solidFill>
                  <a:srgbClr val="0070C0"/>
                </a:solidFill>
              </a:rPr>
              <a:t>Forme de undă ale tensiunilor</a:t>
            </a:r>
            <a:endParaRPr lang="en-US" b="1">
              <a:solidFill>
                <a:srgbClr val="0070C0"/>
              </a:solidFill>
            </a:endParaRPr>
          </a:p>
          <a:p>
            <a:pPr lvl="0"/>
            <a:r>
              <a:rPr lang="en-US" sz="2200"/>
              <a:t>frecvenţa semnalului de intrare = </a:t>
            </a:r>
            <a:r>
              <a:rPr lang="en-US" sz="2200" b="1">
                <a:solidFill>
                  <a:srgbClr val="FF0000"/>
                </a:solidFill>
              </a:rPr>
              <a:t>50Hz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4AA1863-1A1B-4EBE-946A-9B6CD79C74D9}" type="datetime1">
              <a:rPr lang="en-US" smtClean="0"/>
              <a:t>5/12/2021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EA - cursul 11 - online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33F3B5-6BD6-4929-9996-8D9D217494F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52C560E-AD66-4481-9BB3-B44D4BDAC82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517" b="4381"/>
          <a:stretch/>
        </p:blipFill>
        <p:spPr>
          <a:xfrm>
            <a:off x="6724650" y="136525"/>
            <a:ext cx="5386388" cy="247859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741DAA0-6FBF-457A-A5F6-CD74865649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64030" y="3047302"/>
            <a:ext cx="8663940" cy="2697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71173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/>
              <a:t>Redresorul de precizie </a:t>
            </a:r>
            <a:br>
              <a:rPr lang="ro-RO"/>
            </a:br>
            <a:r>
              <a:rPr lang="en-GB"/>
              <a:t>monoalternanţă </a:t>
            </a:r>
            <a:r>
              <a:rPr lang="ro-RO"/>
              <a:t>ne</a:t>
            </a:r>
            <a:r>
              <a:rPr lang="en-GB"/>
              <a:t>saturat</a:t>
            </a:r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o-RO" b="1">
                <a:solidFill>
                  <a:srgbClr val="0070C0"/>
                </a:solidFill>
              </a:rPr>
              <a:t>Forme de undă ale tensiunilor</a:t>
            </a:r>
            <a:endParaRPr lang="en-US" b="1">
              <a:solidFill>
                <a:srgbClr val="0070C0"/>
              </a:solidFill>
            </a:endParaRPr>
          </a:p>
          <a:p>
            <a:pPr lvl="0"/>
            <a:r>
              <a:rPr lang="en-US" sz="2200"/>
              <a:t>frecvenţa semnalului de intrare = </a:t>
            </a:r>
            <a:r>
              <a:rPr lang="en-US" sz="2200" b="1">
                <a:solidFill>
                  <a:srgbClr val="FF0000"/>
                </a:solidFill>
              </a:rPr>
              <a:t>5kHz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990445B-992B-4A54-86B8-09CF0AC3A470}" type="datetime1">
              <a:rPr lang="en-US" smtClean="0"/>
              <a:t>5/12/2021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EA - cursul 11 - online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33F3B5-6BD6-4929-9996-8D9D217494F8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1835C43-00BA-42EB-9409-2FDF38CA75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4030" y="3085147"/>
            <a:ext cx="8663940" cy="269748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FDB821B-20F1-4820-B936-29D52DD7C8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20193" y="78761"/>
            <a:ext cx="5386388" cy="2662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9540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/>
              <a:t>Redresorul de precizie monoalternanţă </a:t>
            </a:r>
            <a:r>
              <a:rPr lang="ro-RO"/>
              <a:t>ne</a:t>
            </a:r>
            <a:r>
              <a:rPr lang="en-GB"/>
              <a:t>saturat</a:t>
            </a:r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>
                <a:solidFill>
                  <a:srgbClr val="0070C0"/>
                </a:solidFill>
              </a:rPr>
              <a:t>Observa</a:t>
            </a:r>
            <a:r>
              <a:rPr lang="ro-RO" b="1">
                <a:solidFill>
                  <a:srgbClr val="0070C0"/>
                </a:solidFill>
              </a:rPr>
              <a:t>ţ</a:t>
            </a:r>
            <a:r>
              <a:rPr lang="en-US" b="1">
                <a:solidFill>
                  <a:srgbClr val="0070C0"/>
                </a:solidFill>
              </a:rPr>
              <a:t>i</a:t>
            </a:r>
            <a:r>
              <a:rPr lang="ro-RO" b="1">
                <a:solidFill>
                  <a:srgbClr val="0070C0"/>
                </a:solidFill>
              </a:rPr>
              <a:t>i</a:t>
            </a:r>
            <a:r>
              <a:rPr lang="en-US" b="1">
                <a:solidFill>
                  <a:srgbClr val="0070C0"/>
                </a:solidFill>
              </a:rPr>
              <a:t>:</a:t>
            </a:r>
          </a:p>
          <a:p>
            <a:r>
              <a:rPr lang="ro-RO" sz="2400"/>
              <a:t>Comportarea în frecvenţă a circuitului este mai bună decât la redresorul saturat din cauză că AO nu se saturează.</a:t>
            </a:r>
            <a:endParaRPr lang="en-US" sz="2400"/>
          </a:p>
          <a:p>
            <a:r>
              <a:rPr lang="ro-RO" sz="2400"/>
              <a:t>În acest fel ieşirea revine de la -0,</a:t>
            </a:r>
            <a:r>
              <a:rPr lang="en-US" sz="2400"/>
              <a:t>7</a:t>
            </a:r>
            <a:r>
              <a:rPr lang="ro-RO" sz="2400"/>
              <a:t>V, comparativ cu circuitul saturat</a:t>
            </a:r>
            <a:r>
              <a:rPr lang="en-US" sz="2400"/>
              <a:t>,</a:t>
            </a:r>
            <a:r>
              <a:rPr lang="ro-RO" sz="2400"/>
              <a:t> </a:t>
            </a:r>
            <a:r>
              <a:rPr lang="en-US" sz="2400"/>
              <a:t>la car</a:t>
            </a:r>
            <a:r>
              <a:rPr lang="ro-RO" sz="2400"/>
              <a:t>e</a:t>
            </a:r>
            <a:r>
              <a:rPr lang="en-US" sz="2400"/>
              <a:t> ie</a:t>
            </a:r>
            <a:r>
              <a:rPr lang="ro-RO" sz="2400"/>
              <a:t>ş</a:t>
            </a:r>
            <a:r>
              <a:rPr lang="en-US" sz="2400"/>
              <a:t>irea</a:t>
            </a:r>
            <a:r>
              <a:rPr lang="ro-RO" sz="2400"/>
              <a:t> revine de la -13V</a:t>
            </a:r>
            <a:r>
              <a:rPr lang="en-US" sz="2400"/>
              <a:t> (</a:t>
            </a:r>
            <a:r>
              <a:rPr lang="ro-RO" sz="2400"/>
              <a:t>î</a:t>
            </a:r>
            <a:r>
              <a:rPr lang="en-US" sz="2400"/>
              <a:t>n cazul aliment</a:t>
            </a:r>
            <a:r>
              <a:rPr lang="ro-RO" sz="2400"/>
              <a:t>ă</a:t>
            </a:r>
            <a:r>
              <a:rPr lang="en-US" sz="2400"/>
              <a:t>rii cu </a:t>
            </a:r>
            <a:r>
              <a:rPr lang="en-US" sz="2400">
                <a:latin typeface="Lucida Sans Unicode"/>
                <a:cs typeface="Lucida Sans Unicode"/>
              </a:rPr>
              <a:t>±</a:t>
            </a:r>
            <a:r>
              <a:rPr lang="en-US" sz="2400"/>
              <a:t>15V)</a:t>
            </a:r>
            <a:r>
              <a:rPr lang="ro-RO" sz="2400"/>
              <a:t>.</a:t>
            </a:r>
            <a:endParaRPr lang="en-US" sz="240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4D1A3D2-3D1F-49E0-A6B2-63F9F95AB83C}" type="datetime1">
              <a:rPr lang="en-US" smtClean="0"/>
              <a:t>5/12/2021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EA - cursul 11 - online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33F3B5-6BD6-4929-9996-8D9D217494F8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C77B2BF-381C-4EED-957F-3B7D10B8285C}"/>
              </a:ext>
            </a:extLst>
          </p:cNvPr>
          <p:cNvSpPr txBox="1"/>
          <p:nvPr/>
        </p:nvSpPr>
        <p:spPr>
          <a:xfrm>
            <a:off x="2019300" y="5981306"/>
            <a:ext cx="8153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1600">
                <a:solidFill>
                  <a:srgbClr val="0070C0"/>
                </a:solidFill>
              </a:rPr>
              <a:t>Formele de undă la 5kHz pentru redresorul saturat (stânga) și cel nesaturat (dreapta)</a:t>
            </a:r>
            <a:endParaRPr lang="en-US" sz="1600">
              <a:solidFill>
                <a:srgbClr val="0070C0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335EB85-C8CA-4F5A-8D95-6DE45A32E6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420" y="4114306"/>
            <a:ext cx="5783580" cy="179832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FED631F-8945-43CB-87F4-17312F3982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12205" y="4115518"/>
            <a:ext cx="5775960" cy="1798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6134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/>
              <a:t>Redresorul de precizie </a:t>
            </a:r>
            <a:r>
              <a:rPr lang="ro-RO"/>
              <a:t>dublă </a:t>
            </a:r>
            <a:r>
              <a:rPr lang="en-GB"/>
              <a:t>alternanţă </a:t>
            </a:r>
            <a:r>
              <a:rPr lang="ro-RO"/>
              <a:t>ne</a:t>
            </a:r>
            <a:r>
              <a:rPr lang="en-GB"/>
              <a:t>saturat</a:t>
            </a:r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09728" indent="0">
              <a:buNone/>
            </a:pPr>
            <a:r>
              <a:rPr lang="en-US" b="1">
                <a:solidFill>
                  <a:srgbClr val="0070C0"/>
                </a:solidFill>
              </a:rPr>
              <a:t>Schema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ro-RO"/>
          </a:p>
          <a:p>
            <a:r>
              <a:rPr lang="ro-RO"/>
              <a:t>Circuitul realizat în jurul amplificatorului </a:t>
            </a:r>
            <a:r>
              <a:rPr lang="ro-RO" b="1">
                <a:solidFill>
                  <a:srgbClr val="FF0000"/>
                </a:solidFill>
              </a:rPr>
              <a:t>AO1</a:t>
            </a:r>
            <a:r>
              <a:rPr lang="ro-RO"/>
              <a:t> reprezintă un </a:t>
            </a:r>
            <a:r>
              <a:rPr lang="ro-RO" b="1">
                <a:solidFill>
                  <a:srgbClr val="FF0000"/>
                </a:solidFill>
              </a:rPr>
              <a:t>redresor monoalternanţă nesaturat</a:t>
            </a:r>
            <a:r>
              <a:rPr lang="ro-RO"/>
              <a:t>.</a:t>
            </a:r>
          </a:p>
          <a:p>
            <a:r>
              <a:rPr lang="ro-RO"/>
              <a:t>Circuitul realizat cu </a:t>
            </a:r>
            <a:r>
              <a:rPr lang="ro-RO" b="1">
                <a:solidFill>
                  <a:srgbClr val="0070C0"/>
                </a:solidFill>
              </a:rPr>
              <a:t>AO2</a:t>
            </a:r>
            <a:r>
              <a:rPr lang="ro-RO"/>
              <a:t> este un </a:t>
            </a:r>
            <a:r>
              <a:rPr lang="ro-RO" b="1">
                <a:solidFill>
                  <a:srgbClr val="0070C0"/>
                </a:solidFill>
              </a:rPr>
              <a:t>sumator inversor</a:t>
            </a:r>
            <a:r>
              <a:rPr lang="ro-RO"/>
              <a:t>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567DC9B-C50A-4EF3-8501-01F7EB1C659B}" type="datetime1">
              <a:rPr lang="en-US" smtClean="0"/>
              <a:t>5/12/2021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EA - cursul 11 - online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33F3B5-6BD6-4929-9996-8D9D217494F8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0C780CF-BE46-434D-8E2A-1F85E468F2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5574" y="2052635"/>
            <a:ext cx="6891528" cy="2562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14452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232B2F-1B9C-4644-9284-F5B2C892FB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Probleme tratate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2A5E2C-E36D-4684-ADAD-12ECBC1756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Circuite neliniare</a:t>
            </a:r>
          </a:p>
          <a:p>
            <a:pPr lvl="1"/>
            <a:r>
              <a:rPr lang="en-US"/>
              <a:t>Circuite de logaritmare </a:t>
            </a:r>
            <a:r>
              <a:rPr lang="ro-RO"/>
              <a:t>și exponențiere</a:t>
            </a:r>
          </a:p>
          <a:p>
            <a:pPr lvl="1"/>
            <a:r>
              <a:rPr lang="ro-RO"/>
              <a:t>Redresoare de precizie</a:t>
            </a:r>
          </a:p>
          <a:p>
            <a:pPr lvl="2"/>
            <a:r>
              <a:rPr lang="ro-RO"/>
              <a:t>Redresorul de precizie monoalternanţă saturat</a:t>
            </a:r>
          </a:p>
          <a:p>
            <a:pPr lvl="2"/>
            <a:r>
              <a:rPr lang="ro-RO"/>
              <a:t>Redresorul de precizie monoalternanţă nesaturat</a:t>
            </a:r>
          </a:p>
          <a:p>
            <a:pPr lvl="2"/>
            <a:r>
              <a:rPr lang="ro-RO"/>
              <a:t>Redresorul de precizie dublă alternanţă nesaturat</a:t>
            </a:r>
          </a:p>
          <a:p>
            <a:pPr lvl="1"/>
            <a:r>
              <a:rPr lang="ro-RO"/>
              <a:t>Comparatoare</a:t>
            </a:r>
          </a:p>
          <a:p>
            <a:pPr lvl="2"/>
            <a:r>
              <a:rPr lang="ro-RO"/>
              <a:t>Comparatoare realizate cu AO</a:t>
            </a:r>
          </a:p>
          <a:p>
            <a:pPr lvl="2"/>
            <a:r>
              <a:rPr lang="ro-RO"/>
              <a:t>Comparatoare realizate cu circuite specializate (comparatoare integrate)</a:t>
            </a:r>
          </a:p>
          <a:p>
            <a:pPr lvl="1"/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669FA4-3D64-4468-8270-45D074BF5E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3A774-D5B9-4134-A262-CA972E18229C}" type="datetime1">
              <a:rPr lang="en-US" smtClean="0"/>
              <a:t>5/12/2021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09657E-A4F0-4095-9850-F0DA91A784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11 -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07F2E4-AD5E-4DDB-9C19-94B63918E5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2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7221641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/>
              <a:t>Redresorul de precizie </a:t>
            </a:r>
            <a:r>
              <a:rPr lang="ro-RO"/>
              <a:t>dublă </a:t>
            </a:r>
            <a:r>
              <a:rPr lang="en-GB"/>
              <a:t>alternanţă </a:t>
            </a:r>
            <a:r>
              <a:rPr lang="ro-RO"/>
              <a:t>ne</a:t>
            </a:r>
            <a:r>
              <a:rPr lang="en-GB"/>
              <a:t>saturat</a:t>
            </a:r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en-US" b="1">
                <a:solidFill>
                  <a:srgbClr val="0070C0"/>
                </a:solidFill>
              </a:rPr>
              <a:t>Caracteristica de transfer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D6AE2C3-76AC-4032-B676-993165DC91D1}" type="datetime1">
              <a:rPr lang="en-US" smtClean="0"/>
              <a:t>5/12/2021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EA - cursul 11 - online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33F3B5-6BD6-4929-9996-8D9D217494F8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79874" name="Rectangle 2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9876" name="Rectangle 4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Object 7">
                <a:extLst>
                  <a:ext uri="{FF2B5EF4-FFF2-40B4-BE49-F238E27FC236}">
                    <a16:creationId xmlns:a16="http://schemas.microsoft.com/office/drawing/2014/main" id="{221AB16D-2C8A-4D39-BF06-280CA665FB77}"/>
                  </a:ext>
                </a:extLst>
              </p:cNvPr>
              <p:cNvSpPr txBox="1"/>
              <p:nvPr/>
            </p:nvSpPr>
            <p:spPr>
              <a:xfrm>
                <a:off x="469105" y="5379418"/>
                <a:ext cx="5188745" cy="411480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𝐼</m:t>
                          </m:r>
                        </m:sub>
                      </m:sSub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−2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𝐼</m:t>
                          </m:r>
                        </m:sub>
                      </m:sSub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−2(−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𝐼</m:t>
                          </m:r>
                        </m:sub>
                      </m:sSub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𝐼</m:t>
                          </m:r>
                        </m:sub>
                      </m:sSub>
                    </m:oMath>
                  </m:oMathPara>
                </a14:m>
                <a:endParaRPr lang="ro-RO" sz="2400"/>
              </a:p>
            </p:txBody>
          </p:sp>
        </mc:Choice>
        <mc:Fallback xmlns="">
          <p:sp>
            <p:nvSpPr>
              <p:cNvPr id="8" name="Object 7">
                <a:extLst>
                  <a:ext uri="{FF2B5EF4-FFF2-40B4-BE49-F238E27FC236}">
                    <a16:creationId xmlns:a16="http://schemas.microsoft.com/office/drawing/2014/main" id="{221AB16D-2C8A-4D39-BF06-280CA665FB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105" y="5379418"/>
                <a:ext cx="5188745" cy="411480"/>
              </a:xfrm>
              <a:prstGeom prst="rect">
                <a:avLst/>
              </a:prstGeom>
              <a:blipFill>
                <a:blip r:embed="rId2"/>
                <a:stretch>
                  <a:fillRect b="-30882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Object 8">
                <a:extLst>
                  <a:ext uri="{FF2B5EF4-FFF2-40B4-BE49-F238E27FC236}">
                    <a16:creationId xmlns:a16="http://schemas.microsoft.com/office/drawing/2014/main" id="{2CC3EB4D-8AFA-491E-80CB-EC677C108556}"/>
                  </a:ext>
                </a:extLst>
              </p:cNvPr>
              <p:cNvSpPr txBox="1"/>
              <p:nvPr/>
            </p:nvSpPr>
            <p:spPr>
              <a:xfrm>
                <a:off x="7727289" y="5127994"/>
                <a:ext cx="3476445" cy="914328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𝑂</m:t>
                                  </m:r>
                                </m:sub>
                              </m:sSub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𝑣</m:t>
                                      </m:r>
                                    </m:e>
                                    <m:sub>
                                      <m: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𝐼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m:rPr>
                                  <m:nor/>
                                </m:rPr>
                                <a:rPr lang="ro-RO" sz="24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ro-RO" sz="24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pentru</m:t>
                              </m:r>
                              <m:r>
                                <m:rPr>
                                  <m:nor/>
                                </m:rPr>
                                <a:rPr lang="ro-RO" sz="2400" b="0" i="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𝐼</m:t>
                                  </m:r>
                                </m:sub>
                              </m:sSub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⟨0</m:t>
                              </m:r>
                            </m:e>
                            <m:e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𝑂</m:t>
                                  </m:r>
                                </m:sub>
                              </m:sSub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𝐼</m:t>
                                  </m:r>
                                </m:sub>
                              </m:sSub>
                              <m:r>
                                <m:rPr>
                                  <m:nor/>
                                </m:rPr>
                                <a:rPr lang="ro-RO" sz="2400" b="0" i="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  </m:t>
                              </m:r>
                              <m:r>
                                <m:rPr>
                                  <m:nor/>
                                </m:rPr>
                                <a:rPr lang="ro-RO" sz="24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pentru</m:t>
                              </m:r>
                              <m:r>
                                <m:rPr>
                                  <m:nor/>
                                </m:rPr>
                                <a:rPr lang="ro-RO" sz="2400" b="0" i="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  </m:t>
                              </m:r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𝐼</m:t>
                                  </m:r>
                                </m:sub>
                              </m:sSub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⟩0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o-RO" sz="2400"/>
              </a:p>
            </p:txBody>
          </p:sp>
        </mc:Choice>
        <mc:Fallback xmlns="">
          <p:sp>
            <p:nvSpPr>
              <p:cNvPr id="9" name="Object 8">
                <a:extLst>
                  <a:ext uri="{FF2B5EF4-FFF2-40B4-BE49-F238E27FC236}">
                    <a16:creationId xmlns:a16="http://schemas.microsoft.com/office/drawing/2014/main" id="{2CC3EB4D-8AFA-491E-80CB-EC677C1085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27289" y="5127994"/>
                <a:ext cx="3476445" cy="91432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" name="Picture 12">
            <a:extLst>
              <a:ext uri="{FF2B5EF4-FFF2-40B4-BE49-F238E27FC236}">
                <a16:creationId xmlns:a16="http://schemas.microsoft.com/office/drawing/2014/main" id="{816755C0-7ABB-46F9-ADBE-D26DA2BF065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7649" y="2338077"/>
            <a:ext cx="6891528" cy="2562606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6CADACAC-9CA0-4C4C-8146-AD8CDAF8D86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27289" y="2566678"/>
            <a:ext cx="3786188" cy="2071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192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200"/>
              <a:t>Redresorul de precizie </a:t>
            </a:r>
            <a:br>
              <a:rPr lang="ro-RO" sz="3200"/>
            </a:br>
            <a:r>
              <a:rPr lang="ro-RO" sz="3200"/>
              <a:t>dublă </a:t>
            </a:r>
            <a:r>
              <a:rPr lang="en-GB" sz="3200"/>
              <a:t>alternanţă </a:t>
            </a:r>
            <a:r>
              <a:rPr lang="ro-RO" sz="3200"/>
              <a:t>ne</a:t>
            </a:r>
            <a:r>
              <a:rPr lang="en-GB" sz="3200"/>
              <a:t>saturat</a:t>
            </a:r>
            <a:endParaRPr lang="en-US" sz="320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ro-RO" b="1">
              <a:solidFill>
                <a:srgbClr val="0070C0"/>
              </a:solidFill>
            </a:endParaRPr>
          </a:p>
          <a:p>
            <a:pPr marL="109728" indent="0">
              <a:buNone/>
            </a:pPr>
            <a:r>
              <a:rPr lang="en-US" b="1">
                <a:solidFill>
                  <a:srgbClr val="0070C0"/>
                </a:solidFill>
              </a:rPr>
              <a:t>Forme</a:t>
            </a:r>
            <a:r>
              <a:rPr lang="ro-RO" b="1">
                <a:solidFill>
                  <a:srgbClr val="0070C0"/>
                </a:solidFill>
              </a:rPr>
              <a:t>le</a:t>
            </a:r>
            <a:r>
              <a:rPr lang="en-US" b="1">
                <a:solidFill>
                  <a:srgbClr val="0070C0"/>
                </a:solidFill>
              </a:rPr>
              <a:t> de und</a:t>
            </a:r>
            <a:r>
              <a:rPr lang="ro-RO" b="1">
                <a:solidFill>
                  <a:srgbClr val="0070C0"/>
                </a:solidFill>
              </a:rPr>
              <a:t>ă </a:t>
            </a:r>
            <a:r>
              <a:rPr lang="ro-RO">
                <a:solidFill>
                  <a:srgbClr val="0070C0"/>
                </a:solidFill>
              </a:rPr>
              <a:t>ale curenților</a:t>
            </a:r>
            <a:endParaRPr lang="ro-RO" b="1">
              <a:solidFill>
                <a:srgbClr val="0070C0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9E5F949-A982-4A50-82A9-49E78021866E}" type="datetime1">
              <a:rPr lang="en-US" smtClean="0"/>
              <a:t>5/12/2021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EA - cursul 11 - online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33F3B5-6BD6-4929-9996-8D9D217494F8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79874" name="Rectangle 2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9876" name="Rectangle 4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9CC417A-6849-467F-B922-65B11BBD7F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9745" y="3633470"/>
            <a:ext cx="8652510" cy="269748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7ABF1BE-0A7E-44BC-BE68-07D9789C67A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3942" b="4507"/>
          <a:stretch/>
        </p:blipFill>
        <p:spPr>
          <a:xfrm>
            <a:off x="5409960" y="48037"/>
            <a:ext cx="6734051" cy="2235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36375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Autofit/>
          </a:bodyPr>
          <a:lstStyle/>
          <a:p>
            <a:r>
              <a:rPr lang="en-US"/>
              <a:t>Comparatoare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o-RO" b="1"/>
              <a:t>Definiție:</a:t>
            </a:r>
            <a:r>
              <a:rPr lang="ro-RO"/>
              <a:t> Comparatoarele sunt circuite neliniare care produc la ieşire doar una din cele două nivele de tensiune posibile (+V</a:t>
            </a:r>
            <a:r>
              <a:rPr lang="ro-RO" baseline="-25000"/>
              <a:t>sat</a:t>
            </a:r>
            <a:r>
              <a:rPr lang="ro-RO"/>
              <a:t> sau -V</a:t>
            </a:r>
            <a:r>
              <a:rPr lang="ro-RO" baseline="-25000"/>
              <a:t>sat</a:t>
            </a:r>
            <a:r>
              <a:rPr lang="ro-RO"/>
              <a:t>), dependente de nivelul semnalului de intrare.</a:t>
            </a:r>
            <a:endParaRPr lang="en-US"/>
          </a:p>
          <a:p>
            <a:pPr>
              <a:buNone/>
            </a:pPr>
            <a:r>
              <a:rPr lang="ro-RO" b="1"/>
              <a:t>Implementarea</a:t>
            </a:r>
            <a:r>
              <a:rPr lang="ro-RO"/>
              <a:t> funcției de comparare se poate face cu:</a:t>
            </a:r>
            <a:endParaRPr lang="en-US"/>
          </a:p>
          <a:p>
            <a:pPr lvl="1"/>
            <a:r>
              <a:rPr lang="ro-RO"/>
              <a:t>AO sau</a:t>
            </a:r>
            <a:endParaRPr lang="en-US"/>
          </a:p>
          <a:p>
            <a:pPr lvl="1"/>
            <a:r>
              <a:rPr lang="ro-RO"/>
              <a:t>circuite integrate specializate (comparatoare integrate).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036A686-FC2F-40B8-870E-E8F600DEDFAC}" type="datetime1">
              <a:rPr lang="en-US" smtClean="0"/>
              <a:t>5/12/2021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EA - cursul 11 - online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33F3B5-6BD6-4929-9996-8D9D217494F8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90768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Comparatoare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o-RO" b="1"/>
              <a:t>Aplicații</a:t>
            </a:r>
            <a:r>
              <a:rPr lang="ro-RO"/>
              <a:t>:</a:t>
            </a:r>
            <a:endParaRPr lang="en-US"/>
          </a:p>
          <a:p>
            <a:pPr lvl="0"/>
            <a:r>
              <a:rPr lang="ro-RO"/>
              <a:t>în sistemele de conversie analog-numerică şi numeric-analogică;</a:t>
            </a:r>
            <a:endParaRPr lang="en-US"/>
          </a:p>
          <a:p>
            <a:pPr lvl="0"/>
            <a:r>
              <a:rPr lang="ro-RO"/>
              <a:t>în structura oscilatoarelor şi a generatoarelor de forme de undă.</a:t>
            </a:r>
            <a:endParaRPr lang="en-US"/>
          </a:p>
          <a:p>
            <a:pPr>
              <a:buNone/>
            </a:pPr>
            <a:r>
              <a:rPr lang="ro-RO" b="1"/>
              <a:t>Comparatoarele realizate cu AO</a:t>
            </a:r>
            <a:r>
              <a:rPr lang="ro-RO"/>
              <a:t> se împart în:</a:t>
            </a:r>
            <a:endParaRPr lang="en-US"/>
          </a:p>
          <a:p>
            <a:pPr lvl="1"/>
            <a:r>
              <a:rPr lang="ro-RO"/>
              <a:t>comparatoare în buclă deschisă şi</a:t>
            </a:r>
            <a:endParaRPr lang="en-US"/>
          </a:p>
          <a:p>
            <a:pPr lvl="1"/>
            <a:r>
              <a:rPr lang="ro-RO"/>
              <a:t>comparatoare cu reacţie pozitivă (trigger Schmitt).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5F9AF82-C15E-4A4E-9255-171D823FEF38}" type="datetime1">
              <a:rPr lang="en-US" smtClean="0"/>
              <a:t>5/12/2021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EA - cursul 11 - online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33F3B5-6BD6-4929-9996-8D9D217494F8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8947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Comparatoare </a:t>
            </a:r>
            <a:r>
              <a:rPr lang="ro-RO"/>
              <a:t>în buclă deschisă</a:t>
            </a:r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o-RO"/>
              <a:t>Comparatoarele în buclă deschisă sunt cele mai simple comparatoare realizate cu AO care lucrează fără buclă de reacție, de unde provine și numele lor.</a:t>
            </a:r>
            <a:endParaRPr lang="en-US"/>
          </a:p>
          <a:p>
            <a:pPr>
              <a:buNone/>
            </a:pPr>
            <a:r>
              <a:rPr lang="ro-RO" b="1">
                <a:solidFill>
                  <a:srgbClr val="0070C0"/>
                </a:solidFill>
              </a:rPr>
              <a:t>Clasificare</a:t>
            </a:r>
            <a:r>
              <a:rPr lang="ro-RO">
                <a:solidFill>
                  <a:srgbClr val="0070C0"/>
                </a:solidFill>
              </a:rPr>
              <a:t>:</a:t>
            </a:r>
            <a:endParaRPr lang="en-US">
              <a:solidFill>
                <a:srgbClr val="0070C0"/>
              </a:solidFill>
            </a:endParaRPr>
          </a:p>
          <a:p>
            <a:pPr lvl="1"/>
            <a:r>
              <a:rPr lang="ro-RO"/>
              <a:t>Comparatoare saturate</a:t>
            </a:r>
            <a:endParaRPr lang="en-US"/>
          </a:p>
          <a:p>
            <a:pPr lvl="1"/>
            <a:r>
              <a:rPr lang="ro-RO"/>
              <a:t>Comparatoare nesaturate</a:t>
            </a:r>
          </a:p>
          <a:p>
            <a:r>
              <a:rPr lang="ro-RO"/>
              <a:t>Comparatoarele saturate au răspunsul în timp mai lent decât cele nesaturate, ceea ce constituie o limitare în aplicaţii.</a:t>
            </a:r>
            <a:endParaRPr lang="en-US"/>
          </a:p>
          <a:p>
            <a:r>
              <a:rPr lang="ro-RO"/>
              <a:t>Viteza de comutare se poate creşte prin utilizarea unor tehnici speciale de limitare a tensiunii de ieşire a comparatorului sub nivelul de saturaţie, aspect întâlnit la comparatoarele nesaturate.</a:t>
            </a:r>
            <a:r>
              <a:rPr lang="en-US"/>
              <a:t> 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80EB481-0633-4F70-BA8E-B16C4F6A139A}" type="datetime1">
              <a:rPr lang="en-US" smtClean="0"/>
              <a:t>5/12/2021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EA - cursul 11 - online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33F3B5-6BD6-4929-9996-8D9D217494F8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73531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Comparatoare </a:t>
            </a:r>
            <a:r>
              <a:rPr lang="ro-RO"/>
              <a:t>în buclă deschisă</a:t>
            </a:r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o-RO"/>
              <a:t>Comparatoarele, indiferent dacă sunt saturate sau nu, se împart în:</a:t>
            </a:r>
            <a:endParaRPr lang="en-US"/>
          </a:p>
          <a:p>
            <a:pPr lvl="1"/>
            <a:r>
              <a:rPr lang="ro-RO"/>
              <a:t>comparatoare </a:t>
            </a:r>
            <a:r>
              <a:rPr lang="ro-RO">
                <a:solidFill>
                  <a:srgbClr val="FF0000"/>
                </a:solidFill>
              </a:rPr>
              <a:t>neinversoare</a:t>
            </a:r>
            <a:r>
              <a:rPr lang="ro-RO"/>
              <a:t> şi</a:t>
            </a:r>
            <a:endParaRPr lang="en-US"/>
          </a:p>
          <a:p>
            <a:pPr lvl="1"/>
            <a:r>
              <a:rPr lang="ro-RO"/>
              <a:t>comparatoare </a:t>
            </a:r>
            <a:r>
              <a:rPr lang="ro-RO">
                <a:solidFill>
                  <a:srgbClr val="0070C0"/>
                </a:solidFill>
              </a:rPr>
              <a:t>inversoare</a:t>
            </a:r>
          </a:p>
          <a:p>
            <a:r>
              <a:rPr lang="ro-RO">
                <a:solidFill>
                  <a:srgbClr val="FF0000"/>
                </a:solidFill>
              </a:rPr>
              <a:t>Comparatorul este neinversor</a:t>
            </a:r>
            <a:r>
              <a:rPr lang="ro-RO"/>
              <a:t> dacă ieşirea trece în starea înaltă (saturaţia pozitivă, +</a:t>
            </a:r>
            <a:r>
              <a:rPr lang="ro-RO" i="1"/>
              <a:t>V</a:t>
            </a:r>
            <a:r>
              <a:rPr lang="ro-RO" i="1" baseline="-25000"/>
              <a:t>sat</a:t>
            </a:r>
            <a:r>
              <a:rPr lang="ro-RO"/>
              <a:t>) atunci când semnalul de intrare depăşeşte un anumit nivel de prag.</a:t>
            </a:r>
            <a:endParaRPr lang="en-US"/>
          </a:p>
          <a:p>
            <a:r>
              <a:rPr lang="ro-RO">
                <a:solidFill>
                  <a:srgbClr val="0070C0"/>
                </a:solidFill>
              </a:rPr>
              <a:t>Comparatorul este inversor</a:t>
            </a:r>
            <a:r>
              <a:rPr lang="ro-RO"/>
              <a:t> dacă ieşirea trece în starea joasă (saturaţia negativă, </a:t>
            </a:r>
            <a:r>
              <a:rPr lang="ro-RO" i="1"/>
              <a:t>-V</a:t>
            </a:r>
            <a:r>
              <a:rPr lang="ro-RO" i="1" baseline="-25000"/>
              <a:t>sat</a:t>
            </a:r>
            <a:r>
              <a:rPr lang="ro-RO"/>
              <a:t>) atunci când semnalul de intrare depăşeşte un anumit nivel de prag.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833A22F-E889-4D33-9CA4-2E072ECFBD75}" type="datetime1">
              <a:rPr lang="en-US" smtClean="0"/>
              <a:t>5/12/2021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EA - cursul 11 - online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33F3B5-6BD6-4929-9996-8D9D217494F8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44239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/>
              <a:t>Comparatoare în buclă deschisă</a:t>
            </a:r>
            <a:br>
              <a:rPr lang="en-US"/>
            </a:br>
            <a:r>
              <a:rPr lang="en-US"/>
              <a:t>Comparator</a:t>
            </a:r>
            <a:r>
              <a:rPr lang="ro-RO"/>
              <a:t>ul saturat neinversor</a:t>
            </a:r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o-RO"/>
              <a:t>          </a:t>
            </a:r>
            <a:r>
              <a:rPr lang="en-US"/>
              <a:t>Schema		</a:t>
            </a:r>
            <a:r>
              <a:rPr lang="ro-RO"/>
              <a:t>     		</a:t>
            </a:r>
            <a:r>
              <a:rPr lang="en-US"/>
              <a:t>Caracteristica de transfer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72A9A29-8574-499D-80CA-463707C3AC93}" type="datetime1">
              <a:rPr lang="en-US" smtClean="0"/>
              <a:t>5/12/2021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EA - cursul 11 - online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33F3B5-6BD6-4929-9996-8D9D217494F8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88066" name="Rectangle 2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Object 8">
                <a:extLst>
                  <a:ext uri="{FF2B5EF4-FFF2-40B4-BE49-F238E27FC236}">
                    <a16:creationId xmlns:a16="http://schemas.microsoft.com/office/drawing/2014/main" id="{C49D73D9-C4D1-48B3-A45A-454FEA21CBA9}"/>
                  </a:ext>
                </a:extLst>
              </p:cNvPr>
              <p:cNvSpPr txBox="1"/>
              <p:nvPr/>
            </p:nvSpPr>
            <p:spPr>
              <a:xfrm>
                <a:off x="6582079" y="4777781"/>
                <a:ext cx="3755865" cy="964800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o-RO" sz="24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sSub>
                                <m:sSubPr>
                                  <m:ctrlPr>
                                    <a:rPr lang="ro-RO" sz="240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ro-RO" sz="24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𝑂</m:t>
                                  </m:r>
                                </m:sub>
                              </m:sSub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=+</m:t>
                              </m:r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𝑠𝑎𝑡</m:t>
                                  </m:r>
                                </m:sub>
                              </m:sSub>
                              <m:r>
                                <m:rPr>
                                  <m:nor/>
                                </m:rPr>
                                <a:rPr lang="ro-RO" sz="24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  </m:t>
                              </m:r>
                              <m:r>
                                <m:rPr>
                                  <m:nor/>
                                </m:rPr>
                                <a:rPr lang="ro-RO" sz="24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pentru</m:t>
                              </m:r>
                              <m:r>
                                <m:rPr>
                                  <m:nor/>
                                </m:rPr>
                                <a:rPr lang="ro-RO" sz="24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  </m:t>
                              </m:r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ro-RO" sz="24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𝐼</m:t>
                                  </m:r>
                                </m:sub>
                              </m:sSub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⟩</m:t>
                              </m:r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𝑂</m:t>
                                  </m:r>
                                </m:sub>
                              </m:sSub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=−</m:t>
                              </m:r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𝑠𝑎𝑡</m:t>
                                  </m:r>
                                </m:sub>
                              </m:sSub>
                              <m:r>
                                <m:rPr>
                                  <m:nor/>
                                </m:rPr>
                                <a:rPr lang="ro-RO" sz="24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  </m:t>
                              </m:r>
                              <m:r>
                                <m:rPr>
                                  <m:nor/>
                                </m:rPr>
                                <a:rPr lang="ro-RO" sz="24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pentru</m:t>
                              </m:r>
                              <m:r>
                                <m:rPr>
                                  <m:nor/>
                                </m:rPr>
                                <a:rPr lang="ro-RO" sz="2400" b="0" i="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  </m:t>
                              </m:r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𝐼</m:t>
                                  </m:r>
                                </m:sub>
                              </m:sSub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⟨</m:t>
                              </m:r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o-RO" sz="2400"/>
              </a:p>
            </p:txBody>
          </p:sp>
        </mc:Choice>
        <mc:Fallback xmlns="">
          <p:sp>
            <p:nvSpPr>
              <p:cNvPr id="9" name="Object 8">
                <a:extLst>
                  <a:ext uri="{FF2B5EF4-FFF2-40B4-BE49-F238E27FC236}">
                    <a16:creationId xmlns:a16="http://schemas.microsoft.com/office/drawing/2014/main" id="{C49D73D9-C4D1-48B3-A45A-454FEA21CB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2079" y="4777781"/>
                <a:ext cx="3755865" cy="96480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9">
            <a:extLst>
              <a:ext uri="{FF2B5EF4-FFF2-40B4-BE49-F238E27FC236}">
                <a16:creationId xmlns:a16="http://schemas.microsoft.com/office/drawing/2014/main" id="{EF4BB9D6-89B5-481E-853B-0FE9383FAF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7750" y="2676525"/>
            <a:ext cx="3352800" cy="17526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56F2BC43-5C37-4ED3-ABFD-630FF4818B8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81229" y="2393156"/>
            <a:ext cx="3357563" cy="2071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904096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/>
              <a:t>Comparatoare în buclă deschisă</a:t>
            </a:r>
            <a:br>
              <a:rPr lang="en-US"/>
            </a:br>
            <a:r>
              <a:rPr lang="en-US"/>
              <a:t>Comparator</a:t>
            </a:r>
            <a:r>
              <a:rPr lang="ro-RO"/>
              <a:t>ul saturat inversor</a:t>
            </a:r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o-RO"/>
              <a:t>          </a:t>
            </a:r>
            <a:r>
              <a:rPr lang="en-US"/>
              <a:t>Schema		</a:t>
            </a:r>
            <a:r>
              <a:rPr lang="ro-RO"/>
              <a:t>     		</a:t>
            </a:r>
            <a:r>
              <a:rPr lang="en-US"/>
              <a:t>Caracteristica de transfer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F3A5E99-A284-4004-825F-2DB59E21B2FB}" type="datetime1">
              <a:rPr lang="en-US" smtClean="0"/>
              <a:t>5/12/2021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EA - cursul 11 - online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33F3B5-6BD6-4929-9996-8D9D217494F8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88066" name="Rectangle 2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6260" name="Rectangle 4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Object 6">
                <a:extLst>
                  <a:ext uri="{FF2B5EF4-FFF2-40B4-BE49-F238E27FC236}">
                    <a16:creationId xmlns:a16="http://schemas.microsoft.com/office/drawing/2014/main" id="{A89F917C-98F6-472F-B038-72C53BAB7C5D}"/>
                  </a:ext>
                </a:extLst>
              </p:cNvPr>
              <p:cNvSpPr txBox="1"/>
              <p:nvPr/>
            </p:nvSpPr>
            <p:spPr>
              <a:xfrm>
                <a:off x="6863951" y="4991754"/>
                <a:ext cx="3660555" cy="964800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o-RO" sz="24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𝑂</m:t>
                                  </m:r>
                                </m:sub>
                              </m:sSub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=−</m:t>
                              </m:r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𝑠𝑎𝑡</m:t>
                                  </m:r>
                                </m:sub>
                              </m:sSub>
                              <m:r>
                                <m:rPr>
                                  <m:nor/>
                                </m:rPr>
                                <a:rPr lang="ro-RO" sz="24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  </m:t>
                              </m:r>
                              <m:r>
                                <m:rPr>
                                  <m:nor/>
                                </m:rPr>
                                <a:rPr lang="ro-RO" sz="24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pentru</m:t>
                              </m:r>
                              <m:r>
                                <m:rPr>
                                  <m:nor/>
                                </m:rPr>
                                <a:rPr lang="ro-RO" sz="24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sSub>
                                <m:sSubPr>
                                  <m:ctrlPr>
                                    <a:rPr lang="ro-RO" sz="240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𝐼</m:t>
                                  </m:r>
                                </m:sub>
                              </m:sSub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⟩0</m:t>
                              </m:r>
                            </m:e>
                            <m:e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𝑂</m:t>
                                  </m:r>
                                </m:sub>
                              </m:sSub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=+</m:t>
                              </m:r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𝑠𝑎𝑡</m:t>
                                  </m:r>
                                </m:sub>
                              </m:sSub>
                              <m:r>
                                <m:rPr>
                                  <m:nor/>
                                </m:rPr>
                                <a:rPr lang="ro-RO" sz="24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  </m:t>
                              </m:r>
                              <m:r>
                                <m:rPr>
                                  <m:nor/>
                                </m:rPr>
                                <a:rPr lang="ro-RO" sz="24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pentru</m:t>
                              </m:r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a:rPr lang="en-US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𝐼</m:t>
                                  </m:r>
                                </m:sub>
                              </m:sSub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⟨0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o-RO" sz="2400"/>
              </a:p>
            </p:txBody>
          </p:sp>
        </mc:Choice>
        <mc:Fallback xmlns="">
          <p:sp>
            <p:nvSpPr>
              <p:cNvPr id="7" name="Object 6">
                <a:extLst>
                  <a:ext uri="{FF2B5EF4-FFF2-40B4-BE49-F238E27FC236}">
                    <a16:creationId xmlns:a16="http://schemas.microsoft.com/office/drawing/2014/main" id="{A89F917C-98F6-472F-B038-72C53BAB7C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3951" y="4991754"/>
                <a:ext cx="3660555" cy="96480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7">
            <a:extLst>
              <a:ext uri="{FF2B5EF4-FFF2-40B4-BE49-F238E27FC236}">
                <a16:creationId xmlns:a16="http://schemas.microsoft.com/office/drawing/2014/main" id="{D217927D-222F-4042-96B8-AC391080A2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600" y="2847295"/>
            <a:ext cx="3352800" cy="12954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2E7450E-8B6D-42F6-8764-41D4100F733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15446" y="2459151"/>
            <a:ext cx="3357563" cy="2071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749987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/>
              <a:t>Comparatoare în buclă deschisă</a:t>
            </a:r>
            <a:br>
              <a:rPr lang="en-US"/>
            </a:br>
            <a:r>
              <a:rPr lang="ro-RO"/>
              <a:t>Schimbarea pragului de comutare</a:t>
            </a:r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ro-RO"/>
              <a:t>În funcţie de polaritatea tensiunii de referinţă şi terminalul amplificatorului la care se conectează tensiunea de referință (prag), sunt posibile patru combinaţii:</a:t>
            </a:r>
          </a:p>
          <a:p>
            <a:pPr lvl="1">
              <a:lnSpc>
                <a:spcPct val="110000"/>
              </a:lnSpc>
            </a:pPr>
            <a:r>
              <a:rPr lang="ro-RO" sz="2200"/>
              <a:t>Comparator neinversor cu polarizare pozitivă</a:t>
            </a:r>
          </a:p>
          <a:p>
            <a:pPr lvl="1">
              <a:lnSpc>
                <a:spcPct val="110000"/>
              </a:lnSpc>
            </a:pPr>
            <a:r>
              <a:rPr lang="ro-RO" sz="2200"/>
              <a:t>Comparator neinversor cu polarizare negativă</a:t>
            </a:r>
          </a:p>
          <a:p>
            <a:pPr lvl="1">
              <a:lnSpc>
                <a:spcPct val="110000"/>
              </a:lnSpc>
            </a:pPr>
            <a:r>
              <a:rPr lang="ro-RO" sz="2200"/>
              <a:t>Comparator inversor cu polarizare pozitivă</a:t>
            </a:r>
          </a:p>
          <a:p>
            <a:pPr lvl="1">
              <a:lnSpc>
                <a:spcPct val="110000"/>
              </a:lnSpc>
            </a:pPr>
            <a:r>
              <a:rPr lang="ro-RO" sz="2200"/>
              <a:t>Comparator inversor cu polarizare negativă</a:t>
            </a:r>
          </a:p>
          <a:p>
            <a:pPr>
              <a:lnSpc>
                <a:spcPct val="110000"/>
              </a:lnSpc>
            </a:pPr>
            <a:r>
              <a:rPr lang="ro-RO"/>
              <a:t>Primele două intră în categoria </a:t>
            </a:r>
            <a:r>
              <a:rPr lang="ro-RO">
                <a:solidFill>
                  <a:srgbClr val="FF0000"/>
                </a:solidFill>
              </a:rPr>
              <a:t>comparatoare neinversoare cu prag</a:t>
            </a:r>
            <a:r>
              <a:rPr lang="ro-RO"/>
              <a:t>, iar ultimele două intră în categoria </a:t>
            </a:r>
            <a:r>
              <a:rPr lang="ro-RO">
                <a:solidFill>
                  <a:srgbClr val="0070C0"/>
                </a:solidFill>
              </a:rPr>
              <a:t>comparatoare inversoare cu prag</a:t>
            </a:r>
            <a:r>
              <a:rPr lang="ro-RO"/>
              <a:t>.</a:t>
            </a:r>
            <a:endParaRPr lang="ro-RO">
              <a:solidFill>
                <a:srgbClr val="0070C0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7F6E35E-020A-4347-A2D1-9C6B12AE76CC}" type="datetime1">
              <a:rPr lang="en-US" smtClean="0"/>
              <a:t>5/12/2021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EA - cursul 11 - online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33F3B5-6BD6-4929-9996-8D9D217494F8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52185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 sz="3600"/>
              <a:t>Comparatoare în buclă deschisă</a:t>
            </a:r>
            <a:br>
              <a:rPr lang="en-US" sz="3600"/>
            </a:br>
            <a:r>
              <a:rPr lang="ro-RO" sz="3600"/>
              <a:t>Schimbarea pragului de comutare</a:t>
            </a:r>
            <a:endParaRPr lang="en-US" sz="360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ro-RO"/>
              <a:t>Analiza se face în funcţie de următoarele proprietăţi:</a:t>
            </a:r>
            <a:endParaRPr lang="en-US"/>
          </a:p>
          <a:p>
            <a:pPr lvl="1">
              <a:lnSpc>
                <a:spcPct val="110000"/>
              </a:lnSpc>
            </a:pPr>
            <a:r>
              <a:rPr lang="ro-RO"/>
              <a:t>când tensiunea diferenţială de la intrarea AO, </a:t>
            </a:r>
            <a:r>
              <a:rPr lang="en-US" i="1"/>
              <a:t>v</a:t>
            </a:r>
            <a:r>
              <a:rPr lang="en-US" i="1" baseline="-25000"/>
              <a:t>D</a:t>
            </a:r>
            <a:r>
              <a:rPr lang="ro-RO"/>
              <a:t> este pozitivă, tensiunea de ieşire trece în valoarea corespunzătoare saturaţiei pozitive, </a:t>
            </a:r>
            <a:r>
              <a:rPr lang="ro-RO" i="1"/>
              <a:t>+</a:t>
            </a:r>
            <a:r>
              <a:rPr lang="en-US" i="1"/>
              <a:t>V</a:t>
            </a:r>
            <a:r>
              <a:rPr lang="ro-RO" i="1" baseline="-25000"/>
              <a:t>sat</a:t>
            </a:r>
            <a:r>
              <a:rPr lang="ro-RO"/>
              <a:t>;</a:t>
            </a:r>
            <a:endParaRPr lang="en-US"/>
          </a:p>
          <a:p>
            <a:pPr lvl="1">
              <a:lnSpc>
                <a:spcPct val="110000"/>
              </a:lnSpc>
            </a:pPr>
            <a:r>
              <a:rPr lang="ro-RO"/>
              <a:t>când tensiunea diferenţială de la intrarea AO, </a:t>
            </a:r>
            <a:r>
              <a:rPr lang="en-US" i="1"/>
              <a:t>v</a:t>
            </a:r>
            <a:r>
              <a:rPr lang="en-US" i="1" baseline="-25000"/>
              <a:t>D</a:t>
            </a:r>
            <a:r>
              <a:rPr lang="ro-RO"/>
              <a:t> este negativă, tensiunea de ieşire trece în valoarea corespunzătoare saturaţiei negative, </a:t>
            </a:r>
            <a:r>
              <a:rPr lang="ro-RO" i="1"/>
              <a:t>-</a:t>
            </a:r>
            <a:r>
              <a:rPr lang="en-US" i="1"/>
              <a:t>V</a:t>
            </a:r>
            <a:r>
              <a:rPr lang="ro-RO" i="1" baseline="-25000"/>
              <a:t>sat</a:t>
            </a:r>
            <a:r>
              <a:rPr lang="ro-RO"/>
              <a:t>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72EAC3F-618E-427B-96B1-832A6DC9271C}" type="datetime1">
              <a:rPr lang="en-US" smtClean="0"/>
              <a:t>5/12/2021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EA - cursul 11 - online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33F3B5-6BD6-4929-9996-8D9D217494F8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Object 6"/>
              <p:cNvSpPr txBox="1"/>
              <p:nvPr/>
            </p:nvSpPr>
            <p:spPr>
              <a:xfrm>
                <a:off x="2606391" y="4449096"/>
                <a:ext cx="3051937" cy="1263445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𝐷</m:t>
                          </m:r>
                        </m:sub>
                      </m:sSub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&gt;0⇒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=+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𝑠𝑎𝑡</m:t>
                          </m:r>
                        </m:sub>
                      </m:sSub>
                    </m:oMath>
                  </m:oMathPara>
                </a14:m>
                <a:endParaRPr lang="ro-RO" sz="2400" i="1">
                  <a:solidFill>
                    <a:srgbClr val="000000"/>
                  </a:solidFill>
                  <a:latin typeface="Cambria Math" panose="02040503050406030204" pitchFamily="18" charset="0"/>
                </a:endParaRPr>
              </a:p>
              <a:p>
                <a:pPr/>
                <a:br>
                  <a:rPr lang="ro-RO" sz="2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𝐷</m:t>
                          </m:r>
                        </m:sub>
                      </m:sSub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&lt;0⇒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𝑠𝑎𝑡</m:t>
                          </m:r>
                        </m:sub>
                      </m:sSub>
                    </m:oMath>
                  </m:oMathPara>
                </a14:m>
                <a:endParaRPr lang="ro-RO" sz="2400"/>
              </a:p>
            </p:txBody>
          </p:sp>
        </mc:Choice>
        <mc:Fallback xmlns="">
          <p:sp>
            <p:nvSpPr>
              <p:cNvPr id="7" name="Object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6391" y="4449096"/>
                <a:ext cx="3051937" cy="126344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8">
            <a:extLst>
              <a:ext uri="{FF2B5EF4-FFF2-40B4-BE49-F238E27FC236}">
                <a16:creationId xmlns:a16="http://schemas.microsoft.com/office/drawing/2014/main" id="{281F0AE9-266E-432E-B8B3-EBA7028082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33673" y="4076976"/>
            <a:ext cx="3353753" cy="21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60954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/>
              <a:t>Circuite </a:t>
            </a:r>
            <a:r>
              <a:rPr lang="en-US"/>
              <a:t>ne</a:t>
            </a:r>
            <a:r>
              <a:rPr lang="ro-RO"/>
              <a:t>liniare realizate cu AO</a:t>
            </a:r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b="1"/>
              <a:t>Circuitele neliniare</a:t>
            </a:r>
            <a:r>
              <a:rPr lang="en-GB"/>
              <a:t> se caracterizeză prin</a:t>
            </a:r>
            <a:r>
              <a:rPr lang="ro-RO"/>
              <a:t>:</a:t>
            </a:r>
            <a:endParaRPr lang="en-US"/>
          </a:p>
          <a:p>
            <a:pPr lvl="0"/>
            <a:r>
              <a:rPr lang="en-GB"/>
              <a:t>absenţa buclei de reacţie pentru una sau toate regiunile de funcţionare;</a:t>
            </a:r>
            <a:endParaRPr lang="en-US"/>
          </a:p>
          <a:p>
            <a:pPr lvl="0"/>
            <a:r>
              <a:rPr lang="en-GB"/>
              <a:t>prezenţa reacţiei pozitive, caz în care tensiunile individuale de pe intrările AO pot fi mult diferite între ele;</a:t>
            </a:r>
            <a:endParaRPr lang="en-US"/>
          </a:p>
          <a:p>
            <a:r>
              <a:rPr lang="ro-RO"/>
              <a:t>prezenţa</a:t>
            </a:r>
            <a:r>
              <a:rPr lang="en-GB"/>
              <a:t> elemente</a:t>
            </a:r>
            <a:r>
              <a:rPr lang="ro-RO"/>
              <a:t>lor</a:t>
            </a:r>
            <a:r>
              <a:rPr lang="en-GB"/>
              <a:t> neliniare în bucla de reacţie (</a:t>
            </a:r>
            <a:r>
              <a:rPr lang="ro-RO"/>
              <a:t>ca de exemplu diode sau tranzistoare bipolare)</a:t>
            </a:r>
            <a:r>
              <a:rPr lang="en-GB"/>
              <a:t>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9FD52EB-6993-4E9D-988B-9D3E1A472D3C}" type="datetime1">
              <a:rPr lang="en-US" smtClean="0"/>
              <a:t>5/12/2021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EA - cursul 11 - online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33F3B5-6BD6-4929-9996-8D9D217494F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57511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o-RO"/>
              <a:t>Comparatorul neinversor cu polarizare pozitivă</a:t>
            </a:r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o-RO">
                <a:solidFill>
                  <a:srgbClr val="0070C0"/>
                </a:solidFill>
              </a:rPr>
              <a:t>            </a:t>
            </a:r>
            <a:r>
              <a:rPr lang="en-US">
                <a:solidFill>
                  <a:srgbClr val="0070C0"/>
                </a:solidFill>
              </a:rPr>
              <a:t>Schema</a:t>
            </a:r>
            <a:r>
              <a:rPr lang="en-US"/>
              <a:t>		</a:t>
            </a:r>
            <a:r>
              <a:rPr lang="ro-RO"/>
              <a:t>     		</a:t>
            </a:r>
            <a:r>
              <a:rPr lang="en-US">
                <a:solidFill>
                  <a:srgbClr val="0070C0"/>
                </a:solidFill>
              </a:rPr>
              <a:t>Caracteristica de transfer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50292E4-AD6D-415C-85CC-DC7A61A1426F}" type="datetime1">
              <a:rPr lang="en-US" smtClean="0"/>
              <a:t>5/12/2021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EA - cursul 11 - online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33F3B5-6BD6-4929-9996-8D9D217494F8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97282" name="Rectangle 2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Object 8">
                <a:extLst>
                  <a:ext uri="{FF2B5EF4-FFF2-40B4-BE49-F238E27FC236}">
                    <a16:creationId xmlns:a16="http://schemas.microsoft.com/office/drawing/2014/main" id="{C76802EF-2196-4675-9EB1-54037A240653}"/>
                  </a:ext>
                </a:extLst>
              </p:cNvPr>
              <p:cNvSpPr txBox="1"/>
              <p:nvPr/>
            </p:nvSpPr>
            <p:spPr>
              <a:xfrm>
                <a:off x="6457268" y="4925273"/>
                <a:ext cx="3794085" cy="964800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o-RO" sz="24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sSub>
                                <m:sSubPr>
                                  <m:ctrlPr>
                                    <a:rPr lang="ro-RO" sz="240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𝑂</m:t>
                                  </m:r>
                                </m:sub>
                              </m:sSub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=−</m:t>
                              </m:r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𝑠𝑎𝑡</m:t>
                                  </m:r>
                                </m:sub>
                              </m:sSub>
                              <m:r>
                                <m:rPr>
                                  <m:nor/>
                                </m:rPr>
                                <a:rPr lang="ro-RO" sz="24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  </m:t>
                              </m:r>
                              <m:r>
                                <m:rPr>
                                  <m:nor/>
                                </m:rPr>
                                <a:rPr lang="ro-RO" sz="24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pentru</m:t>
                              </m:r>
                              <m:r>
                                <m:rPr>
                                  <m:nor/>
                                </m:rPr>
                                <a:rPr lang="ro-RO" sz="24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sSub>
                                <m:sSubPr>
                                  <m:ctrlPr>
                                    <a:rPr lang="ro-RO" sz="240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𝐼</m:t>
                                  </m:r>
                                </m:sub>
                              </m:sSub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⟨</m:t>
                              </m:r>
                              <m:sSub>
                                <m:sSubPr>
                                  <m:ctrlPr>
                                    <a:rPr lang="ro-RO" sz="240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𝑡h</m:t>
                                  </m:r>
                                </m:sub>
                              </m:sSub>
                            </m:e>
                            <m:e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𝑂</m:t>
                                  </m:r>
                                </m:sub>
                              </m:sSub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=+</m:t>
                              </m:r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𝑠𝑎𝑡</m:t>
                                  </m:r>
                                </m:sub>
                              </m:sSub>
                              <m:r>
                                <m:rPr>
                                  <m:nor/>
                                </m:rPr>
                                <a:rPr lang="ro-RO" sz="24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  </m:t>
                              </m:r>
                              <m:r>
                                <m:rPr>
                                  <m:nor/>
                                </m:rPr>
                                <a:rPr lang="ro-RO" sz="24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pentru</m:t>
                              </m:r>
                              <m:r>
                                <m:rPr>
                                  <m:nor/>
                                </m:rPr>
                                <a:rPr lang="en-US" sz="2400" b="0" i="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𝐼</m:t>
                                  </m:r>
                                </m:sub>
                              </m:sSub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⟩</m:t>
                              </m:r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𝑡h</m:t>
                                  </m:r>
                                </m:sub>
                              </m:sSub>
                            </m:e>
                          </m:eqArr>
                        </m:e>
                      </m:d>
                    </m:oMath>
                  </m:oMathPara>
                </a14:m>
                <a:endParaRPr lang="ro-RO" sz="2400"/>
              </a:p>
            </p:txBody>
          </p:sp>
        </mc:Choice>
        <mc:Fallback xmlns="">
          <p:sp>
            <p:nvSpPr>
              <p:cNvPr id="9" name="Object 8">
                <a:extLst>
                  <a:ext uri="{FF2B5EF4-FFF2-40B4-BE49-F238E27FC236}">
                    <a16:creationId xmlns:a16="http://schemas.microsoft.com/office/drawing/2014/main" id="{C76802EF-2196-4675-9EB1-54037A2406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7268" y="4925273"/>
                <a:ext cx="3794085" cy="96480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9">
            <a:extLst>
              <a:ext uri="{FF2B5EF4-FFF2-40B4-BE49-F238E27FC236}">
                <a16:creationId xmlns:a16="http://schemas.microsoft.com/office/drawing/2014/main" id="{1AAE0F3A-1E71-4C4C-9883-8E50D366CD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2975" y="2476500"/>
            <a:ext cx="3543300" cy="25146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FFE7667-039A-45CA-BDCD-E87E98F3B27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74618" y="2476500"/>
            <a:ext cx="3357563" cy="2071688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037D798E-02C0-483E-A9D1-610EAB119EB5}"/>
              </a:ext>
            </a:extLst>
          </p:cNvPr>
          <p:cNvSpPr txBox="1"/>
          <p:nvPr/>
        </p:nvSpPr>
        <p:spPr>
          <a:xfrm>
            <a:off x="771525" y="4991100"/>
            <a:ext cx="4733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/>
              <a:t>V</a:t>
            </a:r>
            <a:r>
              <a:rPr lang="en-US" sz="2000" baseline="-25000"/>
              <a:t>th</a:t>
            </a:r>
            <a:r>
              <a:rPr lang="en-US" sz="2000"/>
              <a:t> = tensiunea de prag (threshold voltage)</a:t>
            </a:r>
            <a:endParaRPr lang="ro-RO" sz="2000"/>
          </a:p>
        </p:txBody>
      </p:sp>
    </p:spTree>
    <p:extLst>
      <p:ext uri="{BB962C8B-B14F-4D97-AF65-F5344CB8AC3E}">
        <p14:creationId xmlns:p14="http://schemas.microsoft.com/office/powerpoint/2010/main" val="101256186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o-RO"/>
              <a:t>Comparatorul inversor cu polarizare </a:t>
            </a:r>
            <a:r>
              <a:rPr lang="en-US"/>
              <a:t>nega</a:t>
            </a:r>
            <a:r>
              <a:rPr lang="ro-RO"/>
              <a:t>tivă</a:t>
            </a:r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o-RO">
                <a:solidFill>
                  <a:srgbClr val="0070C0"/>
                </a:solidFill>
              </a:rPr>
              <a:t>            </a:t>
            </a:r>
            <a:r>
              <a:rPr lang="en-US">
                <a:solidFill>
                  <a:srgbClr val="0070C0"/>
                </a:solidFill>
              </a:rPr>
              <a:t>Schema</a:t>
            </a:r>
            <a:r>
              <a:rPr lang="en-US"/>
              <a:t>		</a:t>
            </a:r>
            <a:r>
              <a:rPr lang="ro-RO"/>
              <a:t>     		</a:t>
            </a:r>
            <a:r>
              <a:rPr lang="en-US">
                <a:solidFill>
                  <a:srgbClr val="0070C0"/>
                </a:solidFill>
              </a:rPr>
              <a:t>Caracteristica de transfer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4B040BC-C1EA-4DCA-BA56-64DC8540455B}" type="datetime1">
              <a:rPr lang="en-US" smtClean="0"/>
              <a:t>5/12/2021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EA - cursul 11 - online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33F3B5-6BD6-4929-9996-8D9D217494F8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97282" name="Rectangle 2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9332" name="Rectangle 4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9F92E6D-DA35-400D-8FB5-D191E91583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1075" y="2743994"/>
            <a:ext cx="3543300" cy="25146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CB76C3B-B8A6-4A09-A248-13D825ECC6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75528" y="2566695"/>
            <a:ext cx="3357563" cy="207168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5" name="Object 14">
                <a:extLst>
                  <a:ext uri="{FF2B5EF4-FFF2-40B4-BE49-F238E27FC236}">
                    <a16:creationId xmlns:a16="http://schemas.microsoft.com/office/drawing/2014/main" id="{76709889-8E1B-49D1-95D1-D6B29BEB8A48}"/>
                  </a:ext>
                </a:extLst>
              </p:cNvPr>
              <p:cNvSpPr txBox="1"/>
              <p:nvPr/>
            </p:nvSpPr>
            <p:spPr>
              <a:xfrm>
                <a:off x="6208008" y="4991100"/>
                <a:ext cx="4292601" cy="1066800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𝑂</m:t>
                                  </m:r>
                                </m:sub>
                              </m:sSub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=+</m:t>
                              </m:r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𝑠𝑎𝑡</m:t>
                                  </m:r>
                                </m:sub>
                              </m:sSub>
                              <m:r>
                                <m:rPr>
                                  <m:nor/>
                                </m:rPr>
                                <a:rPr lang="ro-RO" sz="24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  </m:t>
                              </m:r>
                              <m:r>
                                <m:rPr>
                                  <m:nor/>
                                </m:rPr>
                                <a:rPr lang="ro-RO" sz="24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pentru</m:t>
                              </m:r>
                              <m:r>
                                <m:rPr>
                                  <m:nor/>
                                </m:rPr>
                                <a:rPr lang="ro-RO" sz="24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  </m:t>
                              </m:r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𝐼</m:t>
                                  </m:r>
                                </m:sub>
                              </m:sSub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⟨</m:t>
                              </m:r>
                              <m:d>
                                <m:d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𝑉</m:t>
                                      </m:r>
                                    </m:e>
                                    <m:sub>
                                      <m: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𝑡h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e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𝑂</m:t>
                                  </m:r>
                                </m:sub>
                              </m:sSub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=−</m:t>
                              </m:r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𝑠𝑎𝑡</m:t>
                                  </m:r>
                                </m:sub>
                              </m:sSub>
                              <m:r>
                                <m:rPr>
                                  <m:nor/>
                                </m:rPr>
                                <a:rPr lang="ro-RO" sz="24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  </m:t>
                              </m:r>
                              <m:r>
                                <m:rPr>
                                  <m:nor/>
                                </m:rPr>
                                <a:rPr lang="ro-RO" sz="24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pentru</m:t>
                              </m:r>
                              <m:r>
                                <m:rPr>
                                  <m:nor/>
                                </m:rPr>
                                <a:rPr lang="ro-RO" sz="24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  </m:t>
                              </m:r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𝐼</m:t>
                                  </m:r>
                                </m:sub>
                              </m:sSub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⟩</m:t>
                              </m:r>
                              <m:d>
                                <m:d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𝑉</m:t>
                                      </m:r>
                                    </m:e>
                                    <m:sub>
                                      <m: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𝑡h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eqArr>
                        </m:e>
                      </m:d>
                    </m:oMath>
                  </m:oMathPara>
                </a14:m>
                <a:endParaRPr lang="ro-RO" sz="2400"/>
              </a:p>
            </p:txBody>
          </p:sp>
        </mc:Choice>
        <mc:Fallback xmlns="">
          <p:sp>
            <p:nvSpPr>
              <p:cNvPr id="15" name="Object 14">
                <a:extLst>
                  <a:ext uri="{FF2B5EF4-FFF2-40B4-BE49-F238E27FC236}">
                    <a16:creationId xmlns:a16="http://schemas.microsoft.com/office/drawing/2014/main" id="{76709889-8E1B-49D1-95D1-D6B29BEB8A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08008" y="4991100"/>
                <a:ext cx="4292601" cy="106680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5036518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/>
              <a:t>Comparatoare în buclă deschisă</a:t>
            </a:r>
            <a:br>
              <a:rPr lang="en-US"/>
            </a:br>
            <a:r>
              <a:rPr lang="ro-RO" b="1">
                <a:solidFill>
                  <a:srgbClr val="FF0000"/>
                </a:solidFill>
              </a:rPr>
              <a:t>Temă</a:t>
            </a:r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Având ca punct de plecare cele două comparatoare cu prag prezentate, să se deseneze schemele, caracteristicile de transfer și să se scrie relaţiile de funcţionare pentru:</a:t>
            </a:r>
            <a:endParaRPr lang="en-US"/>
          </a:p>
          <a:p>
            <a:pPr lvl="1"/>
            <a:r>
              <a:rPr lang="ro-RO"/>
              <a:t>Comparatorul neinversor cu polarizare negativă</a:t>
            </a:r>
            <a:endParaRPr lang="en-US"/>
          </a:p>
          <a:p>
            <a:pPr lvl="1"/>
            <a:r>
              <a:rPr lang="ro-RO"/>
              <a:t>Comparatorul inversor cu polarizare pozitivă 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6F4DB51-DC35-4617-938B-FC3F21F62FA6}" type="datetime1">
              <a:rPr lang="en-US" smtClean="0"/>
              <a:t>5/12/2021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EA - cursul 11 - online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33F3B5-6BD6-4929-9996-8D9D217494F8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04371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/>
              <a:t>Circuite formatoare de semnal </a:t>
            </a:r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o-RO"/>
              <a:t>Semnalele periodice sinusoidale sau triunghiulare se pot converti cu ajutorul comparatoarelor în impulsuri dreptunghiulare.</a:t>
            </a:r>
            <a:endParaRPr lang="en-US"/>
          </a:p>
          <a:p>
            <a:r>
              <a:rPr lang="ro-RO"/>
              <a:t>Comparatoarele pot genera varianta „curată“ a unor impulsuri de date, transmise în medii zgomotoase şi degradate de sistemele de transmisie a datelor.</a:t>
            </a:r>
            <a:endParaRPr lang="en-US"/>
          </a:p>
          <a:p>
            <a:r>
              <a:rPr lang="ro-RO"/>
              <a:t>Atât timp cât se păstrează trecerile prin zero ale semnalului care trebuie refăcut, se poate construi o versiune nouă a acestui semnal, fără zgomot şi distorsiuni.</a:t>
            </a:r>
            <a:r>
              <a:rPr lang="en-US"/>
              <a:t> 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EE1A499-4253-459E-934A-479C3FC8B916}" type="datetime1">
              <a:rPr lang="en-US" smtClean="0"/>
              <a:t>5/12/2021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EA - cursul 11 - online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33F3B5-6BD6-4929-9996-8D9D217494F8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54230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/>
              <a:t>Circuite formatoare de semnal</a:t>
            </a:r>
            <a:br>
              <a:rPr lang="en-US"/>
            </a:br>
            <a:r>
              <a:rPr lang="en-US"/>
              <a:t>Exemplul 1</a:t>
            </a:r>
            <a:r>
              <a:rPr lang="ro-RO"/>
              <a:t> </a:t>
            </a:r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o-RO"/>
              <a:t>Un semnal sinusoidal, având amplitudinea de 5V, se aplică la intrarea unui comparator neinversor saturat (cu prag zero).</a:t>
            </a:r>
            <a:endParaRPr lang="en-US"/>
          </a:p>
          <a:p>
            <a:r>
              <a:rPr lang="ro-RO"/>
              <a:t>Să se deseneze forma tensiunii de ieşire.</a:t>
            </a:r>
            <a:endParaRPr lang="en-US"/>
          </a:p>
          <a:p>
            <a:r>
              <a:rPr lang="ro-RO"/>
              <a:t>Se presupune că frecvenţa semnalului este suficient de mică pentru ca efectele de SR să fie neglijabile şi se admite că tensiunile de saturaţie sunt: </a:t>
            </a:r>
            <a:r>
              <a:rPr lang="ro-RO" i="1"/>
              <a:t>V</a:t>
            </a:r>
            <a:r>
              <a:rPr lang="ro-RO" i="1" baseline="-25000"/>
              <a:t>sat</a:t>
            </a:r>
            <a:r>
              <a:rPr lang="ro-RO"/>
              <a:t>=</a:t>
            </a:r>
            <a:r>
              <a:rPr lang="ro-RO">
                <a:sym typeface="Symbol"/>
              </a:rPr>
              <a:t></a:t>
            </a:r>
            <a:r>
              <a:rPr lang="ro-RO"/>
              <a:t>13V</a:t>
            </a:r>
            <a:r>
              <a:rPr lang="en-US"/>
              <a:t>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E0C75F6-6973-422D-B6C3-A974104E6F26}" type="datetime1">
              <a:rPr lang="en-US" smtClean="0"/>
              <a:t>5/12/2021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EA - cursul 11 - online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33F3B5-6BD6-4929-9996-8D9D217494F8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F3E0E32-4FE4-4034-BB15-8693B3F7A3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88942" y="4818698"/>
            <a:ext cx="2598420" cy="1358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976641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o-RO"/>
              <a:t>Circuite formatoare de semnal</a:t>
            </a:r>
            <a:br>
              <a:rPr lang="en-US"/>
            </a:br>
            <a:r>
              <a:rPr lang="en-US"/>
              <a:t>Exemplul 1</a:t>
            </a:r>
            <a:r>
              <a:rPr lang="ro-RO"/>
              <a:t>. Rezolvare 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C4807B0-CF39-42DA-A848-2CB68B81F4DE}" type="datetime1">
              <a:rPr lang="en-US" smtClean="0"/>
              <a:t>5/12/2021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EA - cursul 11 - online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33F3B5-6BD6-4929-9996-8D9D217494F8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96000" y="1994259"/>
            <a:ext cx="528606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/>
              <a:t>Observaţie</a:t>
            </a:r>
            <a:r>
              <a:rPr lang="en-US" sz="2400"/>
              <a:t>: </a:t>
            </a:r>
            <a:r>
              <a:rPr lang="ro-RO" sz="2400"/>
              <a:t>În cazul AO de tipul 741, dacă V</a:t>
            </a:r>
            <a:r>
              <a:rPr lang="ro-RO" sz="2400" baseline="-25000"/>
              <a:t>sat</a:t>
            </a:r>
            <a:r>
              <a:rPr lang="ro-RO" sz="2400"/>
              <a:t>=13V şi a=200.000, pentru a determina ieşirea să treacă în saturaţia pozitivă</a:t>
            </a:r>
            <a:r>
              <a:rPr lang="en-US" sz="2400"/>
              <a:t>, </a:t>
            </a:r>
            <a:r>
              <a:rPr lang="ro-RO" sz="2400"/>
              <a:t>este nevoie de o tensiune de intrare (de prag) egală cu </a:t>
            </a:r>
            <a:r>
              <a:rPr lang="en-US" sz="2400"/>
              <a:t>13V/200.000=65</a:t>
            </a:r>
            <a:r>
              <a:rPr lang="en-US" sz="2400">
                <a:sym typeface="Symbol"/>
              </a:rPr>
              <a:t></a:t>
            </a:r>
            <a:r>
              <a:rPr lang="en-US" sz="2400"/>
              <a:t>V.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36C72A3-98AA-4870-BB3E-439336C93E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1390" y="4771543"/>
            <a:ext cx="2598420" cy="135826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5AD86E0-A82A-4B7D-B84A-847F7040F7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9932" y="1917230"/>
            <a:ext cx="3886200" cy="3638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591032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o-RO"/>
              <a:t>Circuite formatoare de semnal</a:t>
            </a:r>
            <a:br>
              <a:rPr lang="en-US"/>
            </a:br>
            <a:r>
              <a:rPr lang="en-US"/>
              <a:t>Exemplul 2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o-RO"/>
              <a:t>Să se deseneze forma de undă a tensiunii de ieşire</a:t>
            </a:r>
            <a:r>
              <a:rPr lang="en-US"/>
              <a:t> pentru circuitul din figur</a:t>
            </a:r>
            <a:r>
              <a:rPr lang="ro-RO"/>
              <a:t>ă dacă:</a:t>
            </a:r>
            <a:endParaRPr lang="en-US"/>
          </a:p>
          <a:p>
            <a:pPr lvl="0"/>
            <a:r>
              <a:rPr lang="ro-RO"/>
              <a:t>se presupune că frecvenţa semnalului este suficient de mică pentru ca efectele de SR să fie neglijabile;</a:t>
            </a:r>
            <a:endParaRPr lang="en-US"/>
          </a:p>
          <a:p>
            <a:pPr lvl="0"/>
            <a:r>
              <a:rPr lang="ro-RO"/>
              <a:t>se admite că tensiunile de saturaţie sunt: </a:t>
            </a:r>
            <a:br>
              <a:rPr lang="ro-RO"/>
            </a:br>
            <a:r>
              <a:rPr lang="ro-RO"/>
              <a:t>V</a:t>
            </a:r>
            <a:r>
              <a:rPr lang="ro-RO" baseline="-25000"/>
              <a:t>sat</a:t>
            </a:r>
            <a:r>
              <a:rPr lang="ro-RO"/>
              <a:t>=</a:t>
            </a:r>
            <a:r>
              <a:rPr lang="ro-RO">
                <a:sym typeface="Symbol"/>
              </a:rPr>
              <a:t></a:t>
            </a:r>
            <a:r>
              <a:rPr lang="ro-RO"/>
              <a:t>13V;</a:t>
            </a:r>
            <a:endParaRPr lang="en-US"/>
          </a:p>
          <a:p>
            <a:pPr lvl="0"/>
            <a:r>
              <a:rPr lang="ro-RO"/>
              <a:t>amplitudinea semnalului sinusoidal de la </a:t>
            </a:r>
            <a:br>
              <a:rPr lang="ro-RO"/>
            </a:br>
            <a:r>
              <a:rPr lang="ro-RO"/>
              <a:t>intrare este 6V.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BF76311-A538-4807-A466-70C5FEAE5A57}" type="datetime1">
              <a:rPr lang="en-US" smtClean="0"/>
              <a:t>5/12/2021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EA - cursul 11 - online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33F3B5-6BD6-4929-9996-8D9D217494F8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598CF4B-E1C7-4FFC-8DB3-9801BEEB9D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86700" y="3479572"/>
            <a:ext cx="3924300" cy="2888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277602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o-RO"/>
              <a:t>Circuite formatoare de semnal</a:t>
            </a:r>
            <a:br>
              <a:rPr lang="en-US"/>
            </a:br>
            <a:r>
              <a:rPr lang="en-US"/>
              <a:t>Exemplul 2</a:t>
            </a:r>
            <a:r>
              <a:rPr lang="ro-RO"/>
              <a:t>. Rezolvare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2C18C27-383D-4BBB-8085-E8FA20C6E83D}" type="datetime1">
              <a:rPr lang="en-US" smtClean="0"/>
              <a:t>5/12/2021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EA - cursul 11 - online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33F3B5-6BD6-4929-9996-8D9D217494F8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611041" y="4693690"/>
            <a:ext cx="52457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2400"/>
              <a:t>Factorul de umplere (duty-factor) </a:t>
            </a:r>
            <a:r>
              <a:rPr lang="en-US" sz="2400"/>
              <a:t>este:</a:t>
            </a:r>
          </a:p>
        </p:txBody>
      </p:sp>
      <p:sp>
        <p:nvSpPr>
          <p:cNvPr id="100354" name="Rectangle 2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0356" name="Rectangle 4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0358" name="Rectangle 6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0357" name="Object 5"/>
              <p:cNvSpPr txBox="1"/>
              <p:nvPr/>
            </p:nvSpPr>
            <p:spPr bwMode="auto">
              <a:xfrm>
                <a:off x="5611041" y="3767173"/>
                <a:ext cx="5871377" cy="968375"/>
              </a:xfrm>
              <a:prstGeom prst="rect">
                <a:avLst/>
              </a:prstGeom>
              <a:noFill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  <m:func>
                        <m:func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ro-RO" sz="2400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m:rPr>
                              <m:sty m:val="p"/>
                            </m:r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θ</m:t>
                          </m:r>
                        </m:e>
                      </m:func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⇒</m:t>
                      </m:r>
                      <m:func>
                        <m:func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ro-RO" sz="2400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m:rPr>
                              <m:sty m:val="p"/>
                            </m:r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θ</m:t>
                          </m:r>
                        </m:e>
                      </m:func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⇒</m:t>
                      </m:r>
                      <m:d>
                        <m:dPr>
                          <m:begChr m:val="{"/>
                          <m:endChr m:val=""/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sty m:val="p"/>
                                  </m:rPr>
                                  <a:rPr lang="ro-RO" sz="2400" i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ro-RO" sz="2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ro-RO" sz="2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  <m:sSup>
                                  <m:sSupPr>
                                    <m:ctrlPr>
                                      <a:rPr lang="ro-RO" sz="24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ro-RO" sz="24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e>
                                  <m:sup>
                                    <m:r>
                                      <a:rPr lang="ro-RO" sz="24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∘</m:t>
                                    </m:r>
                                  </m:sup>
                                </m:sSup>
                              </m:e>
                            </m:mr>
                            <m:mr>
                              <m:e>
                                <m:r>
                                  <m:rPr>
                                    <m:sty m:val="p"/>
                                  </m:rPr>
                                  <a:rPr lang="ro-RO" sz="2400" i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ro-RO" sz="2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ro-RO" sz="2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15</m:t>
                                </m:r>
                                <m:sSup>
                                  <m:sSupPr>
                                    <m:ctrlPr>
                                      <a:rPr lang="ro-RO" sz="24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ro-RO" sz="24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e>
                                  <m:sup>
                                    <m:r>
                                      <a:rPr lang="ro-RO" sz="24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∘</m:t>
                                    </m:r>
                                  </m:sup>
                                </m:sSup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00357" name="Object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611041" y="3767173"/>
                <a:ext cx="5871377" cy="9683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0360" name="Rectangle 8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0359" name="Object 7"/>
              <p:cNvSpPr txBox="1"/>
              <p:nvPr/>
            </p:nvSpPr>
            <p:spPr bwMode="auto">
              <a:xfrm>
                <a:off x="1616366" y="5430777"/>
                <a:ext cx="8953919" cy="728662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𝐷</m:t>
                      </m:r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ro-RO" sz="2400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durata</m:t>
                          </m:r>
                          <m:r>
                            <m:rPr>
                              <m:nor/>
                            </m:rPr>
                            <a:rPr lang="ro-RO" sz="2400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 </m:t>
                          </m:r>
                          <m:r>
                            <m:rPr>
                              <m:nor/>
                            </m:rPr>
                            <a:rPr lang="ro-RO" sz="2400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impulsului</m:t>
                          </m:r>
                          <m:r>
                            <m:rPr>
                              <m:nor/>
                            </m:rPr>
                            <a:rPr lang="ro-RO" sz="2400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 </m:t>
                          </m:r>
                          <m:r>
                            <m:rPr>
                              <m:nor/>
                            </m:rPr>
                            <a:rPr lang="ro-RO" sz="2400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pozitiv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ro-RO" sz="2400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perioada</m:t>
                          </m:r>
                          <m:r>
                            <m:rPr>
                              <m:nor/>
                            </m:rPr>
                            <a:rPr lang="ro-RO" sz="2400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 </m:t>
                          </m:r>
                          <m:r>
                            <m:rPr>
                              <m:nor/>
                            </m:rPr>
                            <a:rPr lang="ro-RO" sz="2400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semnalului</m:t>
                          </m:r>
                        </m:den>
                      </m:f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×</m:t>
                      </m:r>
                      <m:r>
                        <m:rPr>
                          <m:nor/>
                        </m:rPr>
                        <a:rPr lang="ro-RO" sz="24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100 </m:t>
                      </m:r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[</m:t>
                      </m:r>
                      <m:r>
                        <a:rPr lang="ro-RO" sz="24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%</m:t>
                      </m:r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]=</m:t>
                      </m:r>
                      <m:f>
                        <m:f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ro-RO" sz="2400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  <m:sSup>
                            <m:sSupPr>
                              <m:ctrlP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ro-RO" sz="24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sup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∘</m:t>
                              </m:r>
                            </m:sup>
                          </m:sSup>
                        </m:num>
                        <m:den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36</m:t>
                          </m:r>
                          <m:sSup>
                            <m:sSupPr>
                              <m:ctrlP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sup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∘</m:t>
                              </m:r>
                            </m:sup>
                          </m:sSup>
                        </m:den>
                      </m:f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×</m:t>
                      </m:r>
                      <m:r>
                        <m:rPr>
                          <m:nor/>
                        </m:rPr>
                        <a:rPr lang="ro-RO" sz="24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100</m:t>
                      </m:r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33</m:t>
                      </m:r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33</m:t>
                      </m:r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%</m:t>
                      </m:r>
                    </m:oMath>
                  </m:oMathPara>
                </a14:m>
                <a:endParaRPr lang="ro-RO" sz="2000"/>
              </a:p>
            </p:txBody>
          </p:sp>
        </mc:Choice>
        <mc:Fallback xmlns="">
          <p:sp>
            <p:nvSpPr>
              <p:cNvPr id="100359" name="Object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616366" y="5430777"/>
                <a:ext cx="8953919" cy="728662"/>
              </a:xfrm>
              <a:prstGeom prst="rect">
                <a:avLst/>
              </a:prstGeom>
              <a:blipFill>
                <a:blip r:embed="rId3"/>
                <a:stretch>
                  <a:fillRect b="-10084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Object 9">
                <a:extLst>
                  <a:ext uri="{FF2B5EF4-FFF2-40B4-BE49-F238E27FC236}">
                    <a16:creationId xmlns:a16="http://schemas.microsoft.com/office/drawing/2014/main" id="{C0C579EB-0661-456F-AD17-6508E4B24CE2}"/>
                  </a:ext>
                </a:extLst>
              </p:cNvPr>
              <p:cNvSpPr txBox="1"/>
              <p:nvPr/>
            </p:nvSpPr>
            <p:spPr>
              <a:xfrm>
                <a:off x="5611041" y="2074750"/>
                <a:ext cx="3513224" cy="890587"/>
              </a:xfrm>
              <a:prstGeom prst="rect">
                <a:avLst/>
              </a:prstGeom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sub>
                      </m:sSub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ro-RO" sz="2400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m:rPr>
                              <m:nor/>
                            </m:rPr>
                            <a:rPr lang="ro-RO" sz="2400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k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ro-RO" sz="2400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m:rPr>
                              <m:nor/>
                            </m:rPr>
                            <a:rPr lang="ro-RO" sz="2400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k</m:t>
                          </m:r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m:rPr>
                              <m:nor/>
                            </m:rPr>
                            <a:rPr lang="ro-RO" sz="2400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m:rPr>
                              <m:nor/>
                            </m:rPr>
                            <a:rPr lang="ro-RO" sz="2400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k</m:t>
                          </m:r>
                        </m:den>
                      </m:f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×</m:t>
                      </m:r>
                      <m:r>
                        <m:rPr>
                          <m:nor/>
                        </m:rPr>
                        <a:rPr lang="ro-RO" sz="24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  <m:r>
                        <m:rPr>
                          <m:nor/>
                        </m:rPr>
                        <a:rPr lang="ro-RO" sz="24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V</m:t>
                      </m:r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ro-RO" sz="24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m:rPr>
                          <m:nor/>
                        </m:rPr>
                        <a:rPr lang="ro-RO" sz="24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V</m:t>
                      </m:r>
                    </m:oMath>
                  </m:oMathPara>
                </a14:m>
                <a:endParaRPr lang="ro-RO" sz="2000"/>
              </a:p>
            </p:txBody>
          </p:sp>
        </mc:Choice>
        <mc:Fallback xmlns="">
          <p:sp>
            <p:nvSpPr>
              <p:cNvPr id="10" name="Object 9">
                <a:extLst>
                  <a:ext uri="{FF2B5EF4-FFF2-40B4-BE49-F238E27FC236}">
                    <a16:creationId xmlns:a16="http://schemas.microsoft.com/office/drawing/2014/main" id="{C0C579EB-0661-456F-AD17-6508E4B24C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1041" y="2074750"/>
                <a:ext cx="3513224" cy="89058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Object 10">
                <a:extLst>
                  <a:ext uri="{FF2B5EF4-FFF2-40B4-BE49-F238E27FC236}">
                    <a16:creationId xmlns:a16="http://schemas.microsoft.com/office/drawing/2014/main" id="{5B7A46CB-6853-4508-8F9C-4BDB4FAC92D5}"/>
                  </a:ext>
                </a:extLst>
              </p:cNvPr>
              <p:cNvSpPr txBox="1"/>
              <p:nvPr/>
            </p:nvSpPr>
            <p:spPr>
              <a:xfrm>
                <a:off x="5611041" y="3018518"/>
                <a:ext cx="3513224" cy="634320"/>
              </a:xfrm>
              <a:prstGeom prst="rect">
                <a:avLst/>
              </a:prstGeom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𝐼</m:t>
                          </m:r>
                        </m:sub>
                      </m:sSub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limUpp>
                            <m:limUppPr>
                              <m:ctrlP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UppPr>
                            <m:e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lim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∧</m:t>
                              </m:r>
                            </m:lim>
                          </m:limUpp>
                        </m:e>
                        <m:sub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𝐼</m:t>
                          </m:r>
                        </m:sub>
                      </m:sSub>
                      <m:func>
                        <m:func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ro-RO" sz="2400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𝜔</m:t>
                          </m:r>
                        </m:e>
                      </m:func>
                      <m:r>
                        <m:rPr>
                          <m:sty m:val="p"/>
                        </m:rPr>
                        <a:rPr lang="ro-RO" sz="24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t</m:t>
                      </m:r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  <m:func>
                        <m:func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ro-RO" sz="2400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𝜔</m:t>
                          </m:r>
                        </m:e>
                      </m:func>
                      <m:r>
                        <m:rPr>
                          <m:sty m:val="p"/>
                        </m:rPr>
                        <a:rPr lang="ro-RO" sz="24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t</m:t>
                      </m:r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1" name="Object 10">
                <a:extLst>
                  <a:ext uri="{FF2B5EF4-FFF2-40B4-BE49-F238E27FC236}">
                    <a16:creationId xmlns:a16="http://schemas.microsoft.com/office/drawing/2014/main" id="{5B7A46CB-6853-4508-8F9C-4BDB4FAC92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1041" y="3018518"/>
                <a:ext cx="3513224" cy="6343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Picture 11">
            <a:extLst>
              <a:ext uri="{FF2B5EF4-FFF2-40B4-BE49-F238E27FC236}">
                <a16:creationId xmlns:a16="http://schemas.microsoft.com/office/drawing/2014/main" id="{0762DA29-4CD7-40E7-B23B-2D0D60B2408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067775" y="93717"/>
            <a:ext cx="3041333" cy="224409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BF1CF763-D41C-4590-9B04-8597A3AE919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8200" y="1778751"/>
            <a:ext cx="3609975" cy="3295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535358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/>
              <a:t>Comparatoare nesaturate</a:t>
            </a:r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o-RO">
                <a:solidFill>
                  <a:srgbClr val="0070C0"/>
                </a:solidFill>
              </a:rPr>
              <a:t>            </a:t>
            </a:r>
            <a:r>
              <a:rPr lang="en-US">
                <a:solidFill>
                  <a:srgbClr val="0070C0"/>
                </a:solidFill>
              </a:rPr>
              <a:t>Schema </a:t>
            </a:r>
            <a:r>
              <a:rPr lang="en-US"/>
              <a:t>		</a:t>
            </a:r>
            <a:r>
              <a:rPr lang="ro-RO"/>
              <a:t>       		</a:t>
            </a:r>
            <a:r>
              <a:rPr lang="en-US">
                <a:solidFill>
                  <a:srgbClr val="0070C0"/>
                </a:solidFill>
              </a:rPr>
              <a:t>Caracteristica de transfer</a:t>
            </a:r>
            <a:endParaRPr lang="ro-RO">
              <a:solidFill>
                <a:srgbClr val="0070C0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0A08AD5-AF8D-4EB9-84B9-3053E9D66F50}" type="datetime1">
              <a:rPr lang="en-US" smtClean="0"/>
              <a:t>5/12/2021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EA - cursul 11 - online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33F3B5-6BD6-4929-9996-8D9D217494F8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Object 8">
                <a:extLst>
                  <a:ext uri="{FF2B5EF4-FFF2-40B4-BE49-F238E27FC236}">
                    <a16:creationId xmlns:a16="http://schemas.microsoft.com/office/drawing/2014/main" id="{807AD3E0-B366-47B0-864A-E82F2A7315F2}"/>
                  </a:ext>
                </a:extLst>
              </p:cNvPr>
              <p:cNvSpPr txBox="1"/>
              <p:nvPr/>
            </p:nvSpPr>
            <p:spPr>
              <a:xfrm>
                <a:off x="6476091" y="4559857"/>
                <a:ext cx="4344309" cy="1066320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𝑂</m:t>
                                  </m:r>
                                </m:sub>
                              </m:sSub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=−</m:t>
                              </m:r>
                              <m:d>
                                <m:d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𝑉</m:t>
                                      </m:r>
                                    </m:e>
                                    <m:sub>
                                      <m: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𝑍</m:t>
                                      </m:r>
                                    </m:sub>
                                  </m:sSub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𝑉</m:t>
                                      </m:r>
                                    </m:e>
                                    <m:sub>
                                      <m: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𝐷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m:rPr>
                                  <m:nor/>
                                </m:rPr>
                                <a:rPr lang="ro-RO" sz="24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  </m:t>
                              </m:r>
                              <m:r>
                                <m:rPr>
                                  <m:nor/>
                                </m:rPr>
                                <a:rPr lang="ro-RO" sz="24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pentru</m:t>
                              </m:r>
                              <m:r>
                                <m:rPr>
                                  <m:nor/>
                                </m:rPr>
                                <a:rPr lang="ro-RO" sz="24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  </m:t>
                              </m:r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𝐼</m:t>
                                  </m:r>
                                </m:sub>
                              </m:sSub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⟨0</m:t>
                              </m:r>
                            </m:e>
                            <m:e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𝑂</m:t>
                                  </m:r>
                                </m:sub>
                              </m:sSub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=+</m:t>
                              </m:r>
                              <m:d>
                                <m:d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𝑉</m:t>
                                      </m:r>
                                    </m:e>
                                    <m:sub>
                                      <m: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𝑍</m:t>
                                      </m:r>
                                    </m:sub>
                                  </m:sSub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𝑉</m:t>
                                      </m:r>
                                    </m:e>
                                    <m:sub>
                                      <m: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𝐷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m:rPr>
                                  <m:nor/>
                                </m:rPr>
                                <a:rPr lang="ro-RO" sz="24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  </m:t>
                              </m:r>
                              <m:r>
                                <m:rPr>
                                  <m:nor/>
                                </m:rPr>
                                <a:rPr lang="ro-RO" sz="24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pentru</m:t>
                              </m:r>
                              <m:r>
                                <m:rPr>
                                  <m:nor/>
                                </m:rPr>
                                <a:rPr lang="ro-RO" sz="24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  </m:t>
                              </m:r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𝐼</m:t>
                                  </m:r>
                                </m:sub>
                              </m:sSub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⟩0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o-RO" sz="2400"/>
              </a:p>
            </p:txBody>
          </p:sp>
        </mc:Choice>
        <mc:Fallback xmlns="">
          <p:sp>
            <p:nvSpPr>
              <p:cNvPr id="9" name="Object 8">
                <a:extLst>
                  <a:ext uri="{FF2B5EF4-FFF2-40B4-BE49-F238E27FC236}">
                    <a16:creationId xmlns:a16="http://schemas.microsoft.com/office/drawing/2014/main" id="{807AD3E0-B366-47B0-864A-E82F2A7315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6091" y="4559857"/>
                <a:ext cx="4344309" cy="10663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9B5DBD49-BA7F-4454-AC66-77A21138F51A}"/>
              </a:ext>
            </a:extLst>
          </p:cNvPr>
          <p:cNvSpPr txBox="1"/>
          <p:nvPr/>
        </p:nvSpPr>
        <p:spPr>
          <a:xfrm>
            <a:off x="1038223" y="5626177"/>
            <a:ext cx="99149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2400" b="1"/>
              <a:t>Observaţie:</a:t>
            </a:r>
            <a:r>
              <a:rPr lang="ro-RO" sz="2400"/>
              <a:t> diodele D</a:t>
            </a:r>
            <a:r>
              <a:rPr lang="ro-RO" sz="2400" baseline="-25000"/>
              <a:t>1</a:t>
            </a:r>
            <a:r>
              <a:rPr lang="ro-RO" sz="2400"/>
              <a:t> şi D</a:t>
            </a:r>
            <a:r>
              <a:rPr lang="ro-RO" sz="2400" baseline="-25000"/>
              <a:t>2</a:t>
            </a:r>
            <a:r>
              <a:rPr lang="ro-RO" sz="2400"/>
              <a:t> trebuie să suporte curentul de scurtcircuit al AO</a:t>
            </a:r>
            <a:r>
              <a:rPr lang="en-US" sz="2400"/>
              <a:t>.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63CCEF6-71A3-4222-BDFB-41737A58BB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1599" y="2578321"/>
            <a:ext cx="3162300" cy="250810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F13D49F-8E0E-4DE9-A155-C9B682D6B12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53275" y="2310370"/>
            <a:ext cx="2914650" cy="2114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852795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/>
              <a:t>Comparatoare cu reacţie pozitivă</a:t>
            </a:r>
            <a:br>
              <a:rPr lang="ro-RO"/>
            </a:br>
            <a:r>
              <a:rPr lang="ro-RO"/>
              <a:t>Triggerul Schmitt inversor</a:t>
            </a:r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o-RO">
                <a:solidFill>
                  <a:srgbClr val="0070C0"/>
                </a:solidFill>
              </a:rPr>
              <a:t>            Schema                        		Caracteristica de transfer</a:t>
            </a:r>
            <a:endParaRPr lang="en-US">
              <a:solidFill>
                <a:srgbClr val="0070C0"/>
              </a:solidFill>
            </a:endParaRPr>
          </a:p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CE3DC57-45DC-4EFD-BC8E-1B31E7D0539F}" type="datetime1">
              <a:rPr lang="en-US" smtClean="0"/>
              <a:t>5/12/2021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EA - cursul 11 - online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33F3B5-6BD6-4929-9996-8D9D217494F8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  <p:sp>
        <p:nvSpPr>
          <p:cNvPr id="108546" name="Rectangle 2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Object 8">
                <a:extLst>
                  <a:ext uri="{FF2B5EF4-FFF2-40B4-BE49-F238E27FC236}">
                    <a16:creationId xmlns:a16="http://schemas.microsoft.com/office/drawing/2014/main" id="{12DF66FC-A73F-4EE6-A454-8B2688005B34}"/>
                  </a:ext>
                </a:extLst>
              </p:cNvPr>
              <p:cNvSpPr txBox="1"/>
              <p:nvPr/>
            </p:nvSpPr>
            <p:spPr>
              <a:xfrm>
                <a:off x="6818777" y="5279034"/>
                <a:ext cx="3116702" cy="843508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𝑡h</m:t>
                          </m:r>
                        </m:sub>
                      </m:sSub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sub>
                      </m:sSub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sSub>
                        <m:sSub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</m:oMath>
                  </m:oMathPara>
                </a14:m>
                <a:endParaRPr lang="ro-RO" sz="2000"/>
              </a:p>
            </p:txBody>
          </p:sp>
        </mc:Choice>
        <mc:Fallback xmlns="">
          <p:sp>
            <p:nvSpPr>
              <p:cNvPr id="9" name="Object 8">
                <a:extLst>
                  <a:ext uri="{FF2B5EF4-FFF2-40B4-BE49-F238E27FC236}">
                    <a16:creationId xmlns:a16="http://schemas.microsoft.com/office/drawing/2014/main" id="{12DF66FC-A73F-4EE6-A454-8B2688005B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8777" y="5279034"/>
                <a:ext cx="3116702" cy="84350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8B90D959-85EE-4074-AFF1-D3AE9E7BBB9B}"/>
              </a:ext>
            </a:extLst>
          </p:cNvPr>
          <p:cNvSpPr txBox="1"/>
          <p:nvPr/>
        </p:nvSpPr>
        <p:spPr>
          <a:xfrm>
            <a:off x="4404657" y="4543439"/>
            <a:ext cx="75906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2400"/>
              <a:t>Circuitul poate fi analizat ca un comparator inversor cu prag </a:t>
            </a:r>
            <a:endParaRPr lang="en-US" sz="24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Object 11">
                <a:extLst>
                  <a:ext uri="{FF2B5EF4-FFF2-40B4-BE49-F238E27FC236}">
                    <a16:creationId xmlns:a16="http://schemas.microsoft.com/office/drawing/2014/main" id="{CD68D21A-F0FC-4B36-A4BE-E10DCBA476A4}"/>
                  </a:ext>
                </a:extLst>
              </p:cNvPr>
              <p:cNvSpPr txBox="1"/>
              <p:nvPr/>
            </p:nvSpPr>
            <p:spPr>
              <a:xfrm>
                <a:off x="329103" y="4803680"/>
                <a:ext cx="3943349" cy="647700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𝑡h</m:t>
                              </m:r>
                            </m:sub>
                          </m:sSub>
                        </m:e>
                      </m:d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sub>
                      </m:sSub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d>
                        <m:d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𝑠𝑎𝑡</m:t>
                              </m:r>
                            </m:sub>
                          </m:sSub>
                        </m:e>
                      </m:d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⟩0</m:t>
                      </m:r>
                    </m:oMath>
                  </m:oMathPara>
                </a14:m>
                <a:endParaRPr lang="ro-RO" sz="2000"/>
              </a:p>
            </p:txBody>
          </p:sp>
        </mc:Choice>
        <mc:Fallback xmlns="">
          <p:sp>
            <p:nvSpPr>
              <p:cNvPr id="12" name="Object 11">
                <a:extLst>
                  <a:ext uri="{FF2B5EF4-FFF2-40B4-BE49-F238E27FC236}">
                    <a16:creationId xmlns:a16="http://schemas.microsoft.com/office/drawing/2014/main" id="{CD68D21A-F0FC-4B36-A4BE-E10DCBA476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103" y="4803680"/>
                <a:ext cx="3943349" cy="647700"/>
              </a:xfrm>
              <a:prstGeom prst="rect">
                <a:avLst/>
              </a:prstGeom>
              <a:blipFill>
                <a:blip r:embed="rId3"/>
                <a:stretch>
                  <a:fillRect b="-3774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Object 12">
                <a:extLst>
                  <a:ext uri="{FF2B5EF4-FFF2-40B4-BE49-F238E27FC236}">
                    <a16:creationId xmlns:a16="http://schemas.microsoft.com/office/drawing/2014/main" id="{8D41C699-C3FB-4BFB-891F-941FB283C654}"/>
                  </a:ext>
                </a:extLst>
              </p:cNvPr>
              <p:cNvSpPr txBox="1"/>
              <p:nvPr/>
            </p:nvSpPr>
            <p:spPr>
              <a:xfrm>
                <a:off x="329103" y="5562990"/>
                <a:ext cx="3861447" cy="647700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𝑡h</m:t>
                              </m:r>
                            </m:sub>
                          </m:sSub>
                        </m:e>
                      </m:d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sub>
                      </m:sSub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d>
                        <m:d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𝑠𝑎𝑡</m:t>
                              </m:r>
                            </m:sub>
                          </m:sSub>
                        </m:e>
                      </m:d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⟨0</m:t>
                      </m:r>
                    </m:oMath>
                  </m:oMathPara>
                </a14:m>
                <a:endParaRPr lang="ro-RO" sz="2000"/>
              </a:p>
            </p:txBody>
          </p:sp>
        </mc:Choice>
        <mc:Fallback xmlns="">
          <p:sp>
            <p:nvSpPr>
              <p:cNvPr id="13" name="Object 12">
                <a:extLst>
                  <a:ext uri="{FF2B5EF4-FFF2-40B4-BE49-F238E27FC236}">
                    <a16:creationId xmlns:a16="http://schemas.microsoft.com/office/drawing/2014/main" id="{8D41C699-C3FB-4BFB-891F-941FB283C6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103" y="5562990"/>
                <a:ext cx="3861447" cy="647700"/>
              </a:xfrm>
              <a:prstGeom prst="rect">
                <a:avLst/>
              </a:prstGeom>
              <a:blipFill>
                <a:blip r:embed="rId4"/>
                <a:stretch>
                  <a:fillRect b="-3774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>
            <a:extLst>
              <a:ext uri="{FF2B5EF4-FFF2-40B4-BE49-F238E27FC236}">
                <a16:creationId xmlns:a16="http://schemas.microsoft.com/office/drawing/2014/main" id="{294AD518-AA49-4812-BB66-8DDB6E99CC2B}"/>
              </a:ext>
            </a:extLst>
          </p:cNvPr>
          <p:cNvSpPr txBox="1"/>
          <p:nvPr/>
        </p:nvSpPr>
        <p:spPr>
          <a:xfrm>
            <a:off x="5024778" y="5469956"/>
            <a:ext cx="16218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2400"/>
              <a:t>În general:</a:t>
            </a:r>
            <a:endParaRPr lang="en-US" sz="240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490CD2A0-B102-4CC9-8CF3-678C09D5BC8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49678" y="2326086"/>
            <a:ext cx="2746058" cy="253936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56243A4-A720-45FC-996C-18DB1C165BC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812092" y="2358203"/>
            <a:ext cx="2914650" cy="2114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80249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/>
              <a:t>Circuite de logaritmare </a:t>
            </a:r>
            <a:r>
              <a:rPr lang="ro-RO"/>
              <a:t>ş</a:t>
            </a:r>
            <a:r>
              <a:rPr lang="en-US"/>
              <a:t>i exponen</a:t>
            </a:r>
            <a:r>
              <a:rPr lang="ro-RO"/>
              <a:t>ţ</a:t>
            </a:r>
            <a:r>
              <a:rPr lang="en-US"/>
              <a:t>iere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/>
              <a:t>În blocurile de </a:t>
            </a:r>
            <a:r>
              <a:rPr lang="en-US" b="1"/>
              <a:t>logaritmare</a:t>
            </a:r>
            <a:r>
              <a:rPr lang="en-US"/>
              <a:t> şi </a:t>
            </a:r>
            <a:r>
              <a:rPr lang="en-US" b="1"/>
              <a:t>exponenţiere</a:t>
            </a:r>
            <a:r>
              <a:rPr lang="en-US"/>
              <a:t> se folosesc amplificatoare operaţionale în configuraţii inversoare care exploatează caracterul exponenţial al relaţiei: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pPr>
              <a:buNone/>
            </a:pPr>
            <a:r>
              <a:rPr lang="en-US"/>
              <a:t>	unde</a:t>
            </a:r>
          </a:p>
          <a:p>
            <a:pPr>
              <a:buNone/>
            </a:pPr>
            <a:r>
              <a:rPr lang="en-US"/>
              <a:t>	</a:t>
            </a:r>
            <a:r>
              <a:rPr lang="en-US" i="1"/>
              <a:t>I</a:t>
            </a:r>
            <a:r>
              <a:rPr lang="en-US" i="1" baseline="-25000"/>
              <a:t>S</a:t>
            </a:r>
            <a:r>
              <a:rPr lang="en-US"/>
              <a:t> este curentul invers de saturaţie al joncţiunii BE</a:t>
            </a:r>
            <a:r>
              <a:rPr lang="ro-RO"/>
              <a:t>,</a:t>
            </a:r>
            <a:endParaRPr lang="en-US"/>
          </a:p>
          <a:p>
            <a:pPr>
              <a:buNone/>
            </a:pPr>
            <a:r>
              <a:rPr lang="en-US"/>
              <a:t>	</a:t>
            </a:r>
            <a:r>
              <a:rPr lang="ro-RO" i="1"/>
              <a:t>V</a:t>
            </a:r>
            <a:r>
              <a:rPr lang="en-US" i="1" baseline="-25000"/>
              <a:t>T</a:t>
            </a:r>
            <a:r>
              <a:rPr lang="en-US"/>
              <a:t> </a:t>
            </a:r>
            <a:r>
              <a:rPr lang="ro-RO"/>
              <a:t>-</a:t>
            </a:r>
            <a:r>
              <a:rPr lang="en-US"/>
              <a:t> </a:t>
            </a:r>
            <a:r>
              <a:rPr lang="ro-RO"/>
              <a:t>tensiunea termică (aprox. 26mV la 300K),</a:t>
            </a:r>
          </a:p>
          <a:p>
            <a:pPr>
              <a:buNone/>
            </a:pPr>
            <a:r>
              <a:rPr lang="ro-RO"/>
              <a:t>	</a:t>
            </a:r>
            <a:r>
              <a:rPr lang="ro-RO" i="1"/>
              <a:t>e</a:t>
            </a:r>
            <a:r>
              <a:rPr lang="ro-RO"/>
              <a:t> - baza logaritmului natural (e</a:t>
            </a:r>
            <a:r>
              <a:rPr lang="ro-RO">
                <a:sym typeface="Symbol" panose="05050102010706020507" pitchFamily="18" charset="2"/>
              </a:rPr>
              <a:t>2,72).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CFFC9E-5F1B-4B5B-8CEF-E7A7816F1C61}" type="datetime1">
              <a:rPr lang="en-US" smtClean="0"/>
              <a:t>5/12/2021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EA - cursul 11 - online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33F3B5-6BD6-4929-9996-8D9D217494F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5538" name="Rectangle 2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Object 6">
                <a:extLst>
                  <a:ext uri="{FF2B5EF4-FFF2-40B4-BE49-F238E27FC236}">
                    <a16:creationId xmlns:a16="http://schemas.microsoft.com/office/drawing/2014/main" id="{D073F231-B9CF-4284-B9A8-0F72222B3BAC}"/>
                  </a:ext>
                </a:extLst>
              </p:cNvPr>
              <p:cNvSpPr txBox="1"/>
              <p:nvPr/>
            </p:nvSpPr>
            <p:spPr>
              <a:xfrm>
                <a:off x="2838782" y="3084829"/>
                <a:ext cx="6514436" cy="990000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𝐵𝐸</m:t>
                          </m:r>
                        </m:sub>
                      </m:sSub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  <m:func>
                        <m:func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ro-RO" sz="2400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e>
                                    <m:sub>
                                      <m: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𝐶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𝐼</m:t>
                                      </m:r>
                                    </m:e>
                                    <m:sub>
                                      <m: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𝑆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</m:func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⇒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sub>
                      </m:sSub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func>
                        <m:func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ro-RO" sz="2400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exp</m:t>
                          </m:r>
                        </m:fName>
                        <m:e>
                          <m:d>
                            <m:dPr>
                              <m:ctrlP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2400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𝑣</m:t>
                                      </m:r>
                                    </m:e>
                                    <m:sub>
                                      <m: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𝐵𝐸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2400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𝑉</m:t>
                                      </m:r>
                                    </m:e>
                                    <m:sub>
                                      <m: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𝑇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</m:func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sSup>
                        <m:sSupPr>
                          <m:ctrlPr>
                            <a:rPr lang="ro-RO" sz="24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o-RO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f>
                            <m:fPr>
                              <m:ctrlPr>
                                <a:rPr lang="ro-RO" sz="24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ro-RO" sz="240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ro-RO" sz="24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𝐵𝐸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ro-RO" sz="240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ro-RO" sz="24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sub>
                              </m:sSub>
                            </m:den>
                          </m:f>
                        </m:sup>
                      </m:sSup>
                    </m:oMath>
                  </m:oMathPara>
                </a14:m>
                <a:endParaRPr lang="ro-RO" sz="2400"/>
              </a:p>
            </p:txBody>
          </p:sp>
        </mc:Choice>
        <mc:Fallback xmlns="">
          <p:sp>
            <p:nvSpPr>
              <p:cNvPr id="7" name="Object 6">
                <a:extLst>
                  <a:ext uri="{FF2B5EF4-FFF2-40B4-BE49-F238E27FC236}">
                    <a16:creationId xmlns:a16="http://schemas.microsoft.com/office/drawing/2014/main" id="{D073F231-B9CF-4284-B9A8-0F72222B3B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8782" y="3084829"/>
                <a:ext cx="6514436" cy="99000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9814329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/>
              <a:t>Comparatoare cu reacţie pozitivă</a:t>
            </a:r>
            <a:br>
              <a:rPr lang="ro-RO"/>
            </a:br>
            <a:r>
              <a:rPr lang="ro-RO"/>
              <a:t>Triggerul Schmitt neinversor</a:t>
            </a:r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600200"/>
            <a:ext cx="10744200" cy="4876800"/>
          </a:xfrm>
        </p:spPr>
        <p:txBody>
          <a:bodyPr/>
          <a:lstStyle/>
          <a:p>
            <a:pPr>
              <a:buNone/>
            </a:pPr>
            <a:endParaRPr lang="ro-RO">
              <a:solidFill>
                <a:srgbClr val="0070C0"/>
              </a:solidFill>
            </a:endParaRPr>
          </a:p>
          <a:p>
            <a:pPr>
              <a:buNone/>
            </a:pPr>
            <a:r>
              <a:rPr lang="ro-RO">
                <a:solidFill>
                  <a:srgbClr val="0070C0"/>
                </a:solidFill>
              </a:rPr>
              <a:t>		     Schema                        	        		Caracteristica de transfer</a:t>
            </a:r>
            <a:endParaRPr lang="ro-RO" sz="2200"/>
          </a:p>
          <a:p>
            <a:endParaRPr lang="ro-RO" sz="2200"/>
          </a:p>
          <a:p>
            <a:endParaRPr lang="ro-RO" sz="2200"/>
          </a:p>
          <a:p>
            <a:endParaRPr lang="ro-RO" sz="2200"/>
          </a:p>
          <a:p>
            <a:endParaRPr lang="ro-RO" sz="2200"/>
          </a:p>
          <a:p>
            <a:endParaRPr lang="ro-RO" sz="220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77899F3-A9D4-4D8A-948D-F5BD53733215}" type="datetime1">
              <a:rPr lang="en-US" smtClean="0"/>
              <a:t>5/12/2021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EA - cursul 11 - online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33F3B5-6BD6-4929-9996-8D9D217494F8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  <p:sp>
        <p:nvSpPr>
          <p:cNvPr id="108546" name="Rectangle 2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9572" name="Rectangle 4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8A263A3-849E-43E1-9E86-8CC3FBF4EE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9843" y="3142375"/>
            <a:ext cx="3336608" cy="1594485"/>
          </a:xfrm>
          <a:prstGeom prst="rect">
            <a:avLst/>
          </a:prstGeom>
        </p:spPr>
      </p:pic>
      <p:sp>
        <p:nvSpPr>
          <p:cNvPr id="11" name="Rectangle 239">
            <a:extLst>
              <a:ext uri="{FF2B5EF4-FFF2-40B4-BE49-F238E27FC236}">
                <a16:creationId xmlns:a16="http://schemas.microsoft.com/office/drawing/2014/main" id="{D1B2C371-FEBA-4D3E-BF7B-D80DB8A1B9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1" y="56827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FED20E7-B5CE-417E-8A00-4CB48CF201A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79646" y="2882342"/>
            <a:ext cx="2914650" cy="2114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850224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o-RO"/>
              <a:t>Triggerul Schmitt </a:t>
            </a:r>
            <a:br>
              <a:rPr lang="ro-RO"/>
            </a:br>
            <a:r>
              <a:rPr lang="ro-RO"/>
              <a:t>neinversor</a:t>
            </a:r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o-RO">
                <a:solidFill>
                  <a:srgbClr val="0070C0"/>
                </a:solidFill>
              </a:rPr>
              <a:t>Tensiunile de prag</a:t>
            </a:r>
            <a:endParaRPr lang="ro-RO" sz="2200"/>
          </a:p>
          <a:p>
            <a:r>
              <a:rPr lang="en-US"/>
              <a:t>Pentru </a:t>
            </a:r>
            <a:r>
              <a:rPr lang="en-US" i="1"/>
              <a:t>v</a:t>
            </a:r>
            <a:r>
              <a:rPr lang="en-US" i="1" baseline="-25000"/>
              <a:t>I</a:t>
            </a:r>
            <a:r>
              <a:rPr lang="en-US"/>
              <a:t>&lt;&lt;0, ieșirea se satureaz</a:t>
            </a:r>
            <a:r>
              <a:rPr lang="ro-RO"/>
              <a:t>ă la </a:t>
            </a:r>
            <a:r>
              <a:rPr lang="ro-RO" i="1"/>
              <a:t>-V</a:t>
            </a:r>
            <a:r>
              <a:rPr lang="ro-RO" i="1" baseline="-25000"/>
              <a:t>sat</a:t>
            </a:r>
            <a:r>
              <a:rPr lang="ro-RO"/>
              <a:t>. Pentru ca </a:t>
            </a:r>
            <a:r>
              <a:rPr lang="ro-RO" i="1"/>
              <a:t>v</a:t>
            </a:r>
            <a:r>
              <a:rPr lang="ro-RO" i="1" baseline="-25000"/>
              <a:t>O</a:t>
            </a:r>
            <a:r>
              <a:rPr lang="ro-RO"/>
              <a:t> să-și modifice starea, valoarea lui </a:t>
            </a:r>
            <a:r>
              <a:rPr lang="ro-RO" i="1"/>
              <a:t>v</a:t>
            </a:r>
            <a:r>
              <a:rPr lang="ro-RO" i="1" baseline="-25000"/>
              <a:t>I</a:t>
            </a:r>
            <a:r>
              <a:rPr lang="ro-RO"/>
              <a:t> trebuie să crească suficient, astfel încât </a:t>
            </a:r>
            <a:r>
              <a:rPr lang="ro-RO" i="1"/>
              <a:t>v</a:t>
            </a:r>
            <a:r>
              <a:rPr lang="ro-RO" i="1" baseline="-25000"/>
              <a:t>P</a:t>
            </a:r>
            <a:r>
              <a:rPr lang="ro-RO"/>
              <a:t> să depășească </a:t>
            </a:r>
            <a:r>
              <a:rPr lang="ro-RO" i="1"/>
              <a:t>v</a:t>
            </a:r>
            <a:r>
              <a:rPr lang="ro-RO" i="1" baseline="-25000"/>
              <a:t>N</a:t>
            </a:r>
            <a:r>
              <a:rPr lang="ro-RO"/>
              <a:t>=0. Această valoare pentru </a:t>
            </a:r>
            <a:r>
              <a:rPr lang="ro-RO" i="1"/>
              <a:t>v</a:t>
            </a:r>
            <a:r>
              <a:rPr lang="ro-RO" i="1" baseline="-25000"/>
              <a:t>I</a:t>
            </a:r>
            <a:r>
              <a:rPr lang="ro-RO"/>
              <a:t>, denumită corespunzător </a:t>
            </a:r>
            <a:r>
              <a:rPr lang="ro-RO" i="1"/>
              <a:t>+V</a:t>
            </a:r>
            <a:r>
              <a:rPr lang="ro-RO" i="1" baseline="-25000"/>
              <a:t>th</a:t>
            </a:r>
            <a:r>
              <a:rPr lang="ro-RO"/>
              <a:t> (tensiune de prag = </a:t>
            </a:r>
            <a:r>
              <a:rPr lang="ro-RO" b="1"/>
              <a:t>th</a:t>
            </a:r>
            <a:r>
              <a:rPr lang="ro-RO"/>
              <a:t>reshold voltage), trebuie să fie astfel încât</a:t>
            </a:r>
            <a:endParaRPr lang="en-US"/>
          </a:p>
          <a:p>
            <a:endParaRPr lang="ro-RO" sz="240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62A083B-1E54-4CD2-8B84-C2A49EC18F9C}" type="datetime1">
              <a:rPr lang="en-US" smtClean="0"/>
              <a:t>5/12/2021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EA - cursul 11 - online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33F3B5-6BD6-4929-9996-8D9D217494F8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  <p:sp>
        <p:nvSpPr>
          <p:cNvPr id="108546" name="Rectangle 2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9572" name="Rectangle 4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239">
            <a:extLst>
              <a:ext uri="{FF2B5EF4-FFF2-40B4-BE49-F238E27FC236}">
                <a16:creationId xmlns:a16="http://schemas.microsoft.com/office/drawing/2014/main" id="{D1B2C371-FEBA-4D3E-BF7B-D80DB8A1B9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1" y="56827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8D3CC544-D741-48D6-89BA-06CA22E1B8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1" y="56065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BB68B9B3-D004-4817-AB9B-4ABE22A6CA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45138" y="63500"/>
            <a:ext cx="2428875" cy="176212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8" name="Object 11">
                <a:extLst>
                  <a:ext uri="{FF2B5EF4-FFF2-40B4-BE49-F238E27FC236}">
                    <a16:creationId xmlns:a16="http://schemas.microsoft.com/office/drawing/2014/main" id="{4BF9523E-C84F-4A4A-95C1-7C0E189FFC23}"/>
                  </a:ext>
                </a:extLst>
              </p:cNvPr>
              <p:cNvSpPr txBox="1"/>
              <p:nvPr/>
            </p:nvSpPr>
            <p:spPr bwMode="auto">
              <a:xfrm>
                <a:off x="2452533" y="4291111"/>
                <a:ext cx="7291235" cy="939649"/>
              </a:xfrm>
              <a:prstGeom prst="rect">
                <a:avLst/>
              </a:prstGeom>
              <a:noFill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𝑡h</m:t>
                                  </m:r>
                                </m:sub>
                              </m:sSub>
                            </m:e>
                          </m:d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−0</m:t>
                          </m:r>
                        </m:num>
                        <m:den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0−</m:t>
                          </m:r>
                          <m:d>
                            <m:dPr>
                              <m:ctrlP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𝑠𝑎𝑡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⇒</m:t>
                      </m:r>
                      <m:d>
                        <m:d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𝑡h</m:t>
                              </m:r>
                            </m:sub>
                          </m:sSub>
                        </m:e>
                      </m:d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d>
                        <m:d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𝑠𝑎𝑡</m:t>
                              </m:r>
                            </m:sub>
                          </m:sSub>
                        </m:e>
                      </m:d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⟩0</m:t>
                      </m:r>
                    </m:oMath>
                  </m:oMathPara>
                </a14:m>
                <a:endParaRPr lang="ro-RO" sz="2400"/>
              </a:p>
            </p:txBody>
          </p:sp>
        </mc:Choice>
        <mc:Fallback xmlns="">
          <p:sp>
            <p:nvSpPr>
              <p:cNvPr id="18" name="Object 11">
                <a:extLst>
                  <a:ext uri="{FF2B5EF4-FFF2-40B4-BE49-F238E27FC236}">
                    <a16:creationId xmlns:a16="http://schemas.microsoft.com/office/drawing/2014/main" id="{4BF9523E-C84F-4A4A-95C1-7C0E189FFC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452533" y="4291111"/>
                <a:ext cx="7291235" cy="93964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9">
            <a:extLst>
              <a:ext uri="{FF2B5EF4-FFF2-40B4-BE49-F238E27FC236}">
                <a16:creationId xmlns:a16="http://schemas.microsoft.com/office/drawing/2014/main" id="{A4820D1C-5A58-436B-B612-DAA33080BCC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96000" y="184666"/>
            <a:ext cx="3272028" cy="1693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865039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o-RO"/>
              <a:t>Triggerul Schmitt </a:t>
            </a:r>
            <a:br>
              <a:rPr lang="ro-RO"/>
            </a:br>
            <a:r>
              <a:rPr lang="ro-RO"/>
              <a:t>neinversor</a:t>
            </a:r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o-RO">
                <a:solidFill>
                  <a:srgbClr val="0070C0"/>
                </a:solidFill>
              </a:rPr>
              <a:t>Tensiunile de prag </a:t>
            </a:r>
            <a:r>
              <a:rPr lang="ro-RO" sz="2000">
                <a:solidFill>
                  <a:srgbClr val="0070C0"/>
                </a:solidFill>
              </a:rPr>
              <a:t>(continuare)</a:t>
            </a:r>
            <a:endParaRPr lang="en-US">
              <a:solidFill>
                <a:srgbClr val="0070C0"/>
              </a:solidFill>
            </a:endParaRPr>
          </a:p>
          <a:p>
            <a:r>
              <a:rPr lang="en-US"/>
              <a:t>Pentru comutația inversă, </a:t>
            </a:r>
            <a:r>
              <a:rPr lang="en-US" i="1"/>
              <a:t>v</a:t>
            </a:r>
            <a:r>
              <a:rPr lang="en-US" i="1" baseline="-25000"/>
              <a:t>I</a:t>
            </a:r>
            <a:r>
              <a:rPr lang="en-US"/>
              <a:t> trebuie micșorată suficient astfel încât </a:t>
            </a:r>
            <a:r>
              <a:rPr lang="en-US" i="1"/>
              <a:t>v</a:t>
            </a:r>
            <a:r>
              <a:rPr lang="en-US" i="1" baseline="-25000"/>
              <a:t>O</a:t>
            </a:r>
            <a:r>
              <a:rPr lang="en-US"/>
              <a:t> să treacă în </a:t>
            </a:r>
            <a:r>
              <a:rPr lang="en-US" i="1"/>
              <a:t>-V</a:t>
            </a:r>
            <a:r>
              <a:rPr lang="en-US" i="1" baseline="-25000"/>
              <a:t>sat</a:t>
            </a:r>
            <a:r>
              <a:rPr lang="en-US"/>
              <a:t>. </a:t>
            </a:r>
            <a:r>
              <a:rPr lang="ro-RO"/>
              <a:t>Printr-o analiză asemănătoare cu cea anterioară</a:t>
            </a:r>
            <a:r>
              <a:rPr lang="en-US"/>
              <a:t>, </a:t>
            </a:r>
            <a:r>
              <a:rPr lang="ro-RO" i="1"/>
              <a:t>-</a:t>
            </a:r>
            <a:r>
              <a:rPr lang="en-US" i="1"/>
              <a:t>V</a:t>
            </a:r>
            <a:r>
              <a:rPr lang="en-US" i="1" baseline="-25000"/>
              <a:t>th</a:t>
            </a:r>
            <a:r>
              <a:rPr lang="en-US"/>
              <a:t> trebuie să fie astfel încât </a:t>
            </a:r>
          </a:p>
          <a:p>
            <a:endParaRPr lang="ro-RO"/>
          </a:p>
          <a:p>
            <a:endParaRPr lang="ro-RO"/>
          </a:p>
          <a:p>
            <a:r>
              <a:rPr lang="ro-RO"/>
              <a:t>Relația generală pentru tensiunea de prag este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BA93164-18AA-41E8-95D9-6E83956FC0C1}" type="datetime1">
              <a:rPr lang="en-US" smtClean="0"/>
              <a:t>5/12/2021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EA - cursul 11 - online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33F3B5-6BD6-4929-9996-8D9D217494F8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  <p:sp>
        <p:nvSpPr>
          <p:cNvPr id="108546" name="Rectangle 2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9572" name="Rectangle 4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239">
            <a:extLst>
              <a:ext uri="{FF2B5EF4-FFF2-40B4-BE49-F238E27FC236}">
                <a16:creationId xmlns:a16="http://schemas.microsoft.com/office/drawing/2014/main" id="{D1B2C371-FEBA-4D3E-BF7B-D80DB8A1B9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1" y="56827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8D3CC544-D741-48D6-89BA-06CA22E1B8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1" y="56065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Object 8">
                <a:extLst>
                  <a:ext uri="{FF2B5EF4-FFF2-40B4-BE49-F238E27FC236}">
                    <a16:creationId xmlns:a16="http://schemas.microsoft.com/office/drawing/2014/main" id="{C8CBBDD1-E824-4B7A-A38D-EE8DD86FFDF3}"/>
                  </a:ext>
                </a:extLst>
              </p:cNvPr>
              <p:cNvSpPr txBox="1"/>
              <p:nvPr/>
            </p:nvSpPr>
            <p:spPr bwMode="auto">
              <a:xfrm>
                <a:off x="4958653" y="5249211"/>
                <a:ext cx="2274694" cy="927752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𝑡h</m:t>
                          </m:r>
                        </m:sub>
                      </m:sSub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d>
                        <m:d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ro-RO" sz="2400"/>
              </a:p>
            </p:txBody>
          </p:sp>
        </mc:Choice>
        <mc:Fallback xmlns="">
          <p:sp>
            <p:nvSpPr>
              <p:cNvPr id="9" name="Object 8">
                <a:extLst>
                  <a:ext uri="{FF2B5EF4-FFF2-40B4-BE49-F238E27FC236}">
                    <a16:creationId xmlns:a16="http://schemas.microsoft.com/office/drawing/2014/main" id="{C8CBBDD1-E824-4B7A-A38D-EE8DD86FFD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958653" y="5249211"/>
                <a:ext cx="2274694" cy="92775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Object 8">
                <a:extLst>
                  <a:ext uri="{FF2B5EF4-FFF2-40B4-BE49-F238E27FC236}">
                    <a16:creationId xmlns:a16="http://schemas.microsoft.com/office/drawing/2014/main" id="{256C3ACE-A7FD-43DC-9BA3-13E25544BDC2}"/>
                  </a:ext>
                </a:extLst>
              </p:cNvPr>
              <p:cNvSpPr txBox="1"/>
              <p:nvPr/>
            </p:nvSpPr>
            <p:spPr bwMode="auto">
              <a:xfrm>
                <a:off x="2500261" y="3733800"/>
                <a:ext cx="7191477" cy="777649"/>
              </a:xfrm>
              <a:prstGeom prst="rect">
                <a:avLst/>
              </a:prstGeom>
              <a:noFill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𝑠𝑎𝑡</m:t>
                                  </m:r>
                                </m:sub>
                              </m:sSub>
                            </m:e>
                          </m:d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−0</m:t>
                          </m:r>
                        </m:num>
                        <m:den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0−</m:t>
                          </m:r>
                          <m:d>
                            <m:dPr>
                              <m:ctrlP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𝑡h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⇒</m:t>
                      </m:r>
                      <m:d>
                        <m:d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𝑡h</m:t>
                              </m:r>
                            </m:sub>
                          </m:sSub>
                        </m:e>
                      </m:d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d>
                        <m:d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𝑠𝑎𝑡</m:t>
                              </m:r>
                            </m:sub>
                          </m:sSub>
                        </m:e>
                      </m:d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⟨0</m:t>
                      </m:r>
                    </m:oMath>
                  </m:oMathPara>
                </a14:m>
                <a:endParaRPr lang="ro-RO" sz="2400"/>
              </a:p>
            </p:txBody>
          </p:sp>
        </mc:Choice>
        <mc:Fallback xmlns="">
          <p:sp>
            <p:nvSpPr>
              <p:cNvPr id="17" name="Object 8">
                <a:extLst>
                  <a:ext uri="{FF2B5EF4-FFF2-40B4-BE49-F238E27FC236}">
                    <a16:creationId xmlns:a16="http://schemas.microsoft.com/office/drawing/2014/main" id="{256C3ACE-A7FD-43DC-9BA3-13E25544BD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500261" y="3733800"/>
                <a:ext cx="7191477" cy="777649"/>
              </a:xfrm>
              <a:prstGeom prst="rect">
                <a:avLst/>
              </a:prstGeom>
              <a:blipFill>
                <a:blip r:embed="rId4"/>
                <a:stretch>
                  <a:fillRect b="-4724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8" name="Picture 17">
            <a:extLst>
              <a:ext uri="{FF2B5EF4-FFF2-40B4-BE49-F238E27FC236}">
                <a16:creationId xmlns:a16="http://schemas.microsoft.com/office/drawing/2014/main" id="{6F4604FD-9896-4A30-A217-60497E17ED4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645138" y="63500"/>
            <a:ext cx="2428875" cy="1762125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6958017F-6E8A-47AF-99D0-5459E30F7D7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96000" y="184666"/>
            <a:ext cx="3272028" cy="1693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451628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/>
              <a:t>Comparatoare integrate</a:t>
            </a:r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o-RO" b="1"/>
              <a:t>Exemplu: </a:t>
            </a:r>
            <a:r>
              <a:rPr lang="ro-RO"/>
              <a:t>Circuitul integrat de tipul</a:t>
            </a:r>
            <a:r>
              <a:rPr lang="ro-RO" b="1"/>
              <a:t> LM339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975D831-F347-442F-9C7B-506435E53D44}" type="datetime1">
              <a:rPr lang="en-US" smtClean="0"/>
              <a:t>5/12/2021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EA - cursul 11 - online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33F3B5-6BD6-4929-9996-8D9D217494F8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 cstate="print"/>
          <a:srcRect t="3687" b="3913"/>
          <a:stretch/>
        </p:blipFill>
        <p:spPr bwMode="auto">
          <a:xfrm>
            <a:off x="981069" y="2598055"/>
            <a:ext cx="3638095" cy="340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10199" y="3115308"/>
            <a:ext cx="2640698" cy="2653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563436" y="3171825"/>
            <a:ext cx="3014663" cy="231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3155762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/>
              <a:t>Comparatoare integrate</a:t>
            </a:r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ro-RO" b="1"/>
              <a:t>Caracteristici de comutare </a:t>
            </a:r>
            <a:r>
              <a:rPr lang="ro-RO"/>
              <a:t>pentru circuitul integrat de tipul</a:t>
            </a:r>
            <a:r>
              <a:rPr lang="ro-RO" b="1"/>
              <a:t> LM339</a:t>
            </a:r>
          </a:p>
          <a:p>
            <a:pPr marL="109728" indent="0">
              <a:buNone/>
            </a:pPr>
            <a:endParaRPr lang="ro-RO" b="1"/>
          </a:p>
          <a:p>
            <a:pPr marL="109728" indent="0">
              <a:buNone/>
            </a:pPr>
            <a:endParaRPr lang="ro-RO" b="1"/>
          </a:p>
          <a:p>
            <a:pPr marL="109728" indent="0">
              <a:buNone/>
            </a:pPr>
            <a:endParaRPr lang="ro-RO" b="1"/>
          </a:p>
          <a:p>
            <a:pPr marL="109728" indent="0">
              <a:buNone/>
            </a:pPr>
            <a:endParaRPr lang="ro-RO" b="1"/>
          </a:p>
          <a:p>
            <a:pPr marL="109728" indent="0">
              <a:buNone/>
            </a:pPr>
            <a:endParaRPr lang="ro-RO" b="1"/>
          </a:p>
          <a:p>
            <a:pPr marL="109728" indent="0">
              <a:buNone/>
            </a:pPr>
            <a:r>
              <a:rPr lang="ro-RO"/>
              <a:t>Timp de răspuns: </a:t>
            </a:r>
            <a:r>
              <a:rPr lang="ro-RO" b="1"/>
              <a:t>1,3</a:t>
            </a:r>
            <a:r>
              <a:rPr lang="ro-RO" b="1">
                <a:sym typeface="Symbol"/>
              </a:rPr>
              <a:t>s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6A2400-0FE9-464B-AB03-A10C79AF4A6E}" type="datetime1">
              <a:rPr lang="en-US" smtClean="0"/>
              <a:t>5/12/2021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EA - cursul 11 - online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33F3B5-6BD6-4929-9996-8D9D217494F8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  <p:pic>
        <p:nvPicPr>
          <p:cNvPr id="119810" name="Picture 2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1" y="2667000"/>
            <a:ext cx="8072877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2312255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/>
              <a:t>Comparatoare integrate</a:t>
            </a:r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b="1"/>
              <a:t>Important:  </a:t>
            </a:r>
            <a:r>
              <a:rPr lang="ro-RO"/>
              <a:t>Circuitul are ieşiri tip </a:t>
            </a:r>
            <a:r>
              <a:rPr lang="en-US"/>
              <a:t>“open-co</a:t>
            </a:r>
            <a:r>
              <a:rPr lang="ro-RO"/>
              <a:t>ll</a:t>
            </a:r>
            <a:r>
              <a:rPr lang="en-US"/>
              <a:t>ector”.</a:t>
            </a:r>
          </a:p>
          <a:p>
            <a:r>
              <a:rPr lang="ro-RO"/>
              <a:t>În cazul ieşirilor tip </a:t>
            </a:r>
            <a:r>
              <a:rPr lang="en-US"/>
              <a:t>“open-collector” </a:t>
            </a:r>
            <a:r>
              <a:rPr lang="ro-RO"/>
              <a:t>se utilizează rezistenţe externe pentru conectarea ieşirii la tensiunea de alimentare V</a:t>
            </a:r>
            <a:r>
              <a:rPr lang="ro-RO" baseline="30000"/>
              <a:t>+</a:t>
            </a:r>
            <a:r>
              <a:rPr lang="ro-RO"/>
              <a:t> (rezistenţa de 3k</a:t>
            </a:r>
            <a:r>
              <a:rPr lang="ro-RO">
                <a:sym typeface="Symbol"/>
              </a:rPr>
              <a:t>)</a:t>
            </a:r>
            <a:r>
              <a:rPr lang="ro-RO"/>
              <a:t>.</a:t>
            </a:r>
          </a:p>
          <a:p>
            <a:r>
              <a:rPr lang="ro-RO"/>
              <a:t>În acest fel se asigură cale de închidere a</a:t>
            </a:r>
            <a:br>
              <a:rPr lang="ro-RO"/>
            </a:br>
            <a:r>
              <a:rPr lang="ro-RO"/>
              <a:t>curentului prin tranzistorul de la ieşirea </a:t>
            </a:r>
            <a:br>
              <a:rPr lang="ro-RO"/>
            </a:br>
            <a:r>
              <a:rPr lang="ro-RO"/>
              <a:t>comparatorului.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482EDBC-FF75-4CDB-894B-91FF1024252F}" type="datetime1">
              <a:rPr lang="en-US" smtClean="0"/>
              <a:t>5/12/2021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EA - cursul 11 - online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33F3B5-6BD6-4929-9996-8D9D217494F8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  <p:pic>
        <p:nvPicPr>
          <p:cNvPr id="7" name="Picture 6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56016" y="3862388"/>
            <a:ext cx="3014663" cy="231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123651" y="372106"/>
            <a:ext cx="1886213" cy="1895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2200840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/>
              <a:t>Comparatoare integrate</a:t>
            </a:r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Exemplu de conectare </a:t>
            </a:r>
            <a:r>
              <a:rPr lang="ro-RO"/>
              <a:t>a ieșirii unui </a:t>
            </a:r>
            <a:r>
              <a:rPr lang="en-US"/>
              <a:t>comparator </a:t>
            </a:r>
            <a:r>
              <a:rPr lang="ro-RO"/>
              <a:t>cu intrarea în diferite tipuri de </a:t>
            </a:r>
            <a:r>
              <a:rPr lang="en-US"/>
              <a:t>circuit</a:t>
            </a:r>
            <a:r>
              <a:rPr lang="ro-RO"/>
              <a:t>e</a:t>
            </a:r>
            <a:r>
              <a:rPr lang="en-US"/>
              <a:t> logic</a:t>
            </a:r>
            <a:r>
              <a:rPr lang="ro-RO"/>
              <a:t>e: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BF95BB3-A82C-4249-8A56-9738383A503E}" type="datetime1">
              <a:rPr lang="en-US" smtClean="0"/>
              <a:t>5/12/2021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EA - cursul 11 - online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33F3B5-6BD6-4929-9996-8D9D217494F8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  <p:pic>
        <p:nvPicPr>
          <p:cNvPr id="7" name="Object 3"/>
          <p:cNvPicPr>
            <a:picLocks noChangeAspect="1"/>
          </p:cNvPicPr>
          <p:nvPr/>
        </p:nvPicPr>
        <p:blipFill rotWithShape="1">
          <a:blip r:embed="rId2" cstate="print"/>
          <a:srcRect l="7271" t="50985" r="3282" b="-188"/>
          <a:stretch/>
        </p:blipFill>
        <p:spPr bwMode="auto">
          <a:xfrm>
            <a:off x="6832795" y="3124200"/>
            <a:ext cx="4147130" cy="2452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ject 3">
            <a:extLst>
              <a:ext uri="{FF2B5EF4-FFF2-40B4-BE49-F238E27FC236}">
                <a16:creationId xmlns:a16="http://schemas.microsoft.com/office/drawing/2014/main" id="{DE71CD6D-B957-4BB9-8E68-8A54140FCC3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/>
          <a:srcRect l="7271" t="-187" r="3282" b="50984"/>
          <a:stretch/>
        </p:blipFill>
        <p:spPr bwMode="auto">
          <a:xfrm>
            <a:off x="1212075" y="2962559"/>
            <a:ext cx="4147130" cy="2452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6056136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/>
              <a:t>Comparatoare integrate</a:t>
            </a:r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Exemplu </a:t>
            </a:r>
            <a:r>
              <a:rPr lang="ro-RO"/>
              <a:t>de</a:t>
            </a:r>
            <a:r>
              <a:rPr lang="en-US"/>
              <a:t> detector de trecere </a:t>
            </a:r>
            <a:br>
              <a:rPr lang="ro-RO"/>
            </a:br>
            <a:r>
              <a:rPr lang="en-US"/>
              <a:t>prin zero</a:t>
            </a:r>
            <a:r>
              <a:rPr lang="ro-RO"/>
              <a:t> realizat cu un comparator </a:t>
            </a:r>
            <a:br>
              <a:rPr lang="ro-RO"/>
            </a:br>
            <a:r>
              <a:rPr lang="ro-RO"/>
              <a:t>integrat care are ieșirea </a:t>
            </a:r>
            <a:br>
              <a:rPr lang="ro-RO"/>
            </a:br>
            <a:r>
              <a:rPr lang="ro-RO"/>
              <a:t>open-collector</a:t>
            </a:r>
            <a:br>
              <a:rPr lang="ro-RO"/>
            </a:br>
            <a:endParaRPr lang="ro-RO"/>
          </a:p>
          <a:p>
            <a:endParaRPr lang="ro-RO"/>
          </a:p>
          <a:p>
            <a:r>
              <a:rPr lang="ro-RO" sz="2400">
                <a:solidFill>
                  <a:srgbClr val="0070C0"/>
                </a:solidFill>
              </a:rPr>
              <a:t>IMPORTANT:</a:t>
            </a:r>
            <a:br>
              <a:rPr lang="ro-RO" sz="2400">
                <a:solidFill>
                  <a:srgbClr val="0070C0"/>
                </a:solidFill>
              </a:rPr>
            </a:br>
            <a:r>
              <a:rPr lang="ro-RO" sz="2400">
                <a:solidFill>
                  <a:srgbClr val="0070C0"/>
                </a:solidFill>
              </a:rPr>
              <a:t>să nu se uite conectarea rezistenței de </a:t>
            </a:r>
            <a:br>
              <a:rPr lang="ro-RO" sz="2400">
                <a:solidFill>
                  <a:srgbClr val="0070C0"/>
                </a:solidFill>
              </a:rPr>
            </a:br>
            <a:r>
              <a:rPr lang="ro-RO" sz="2400">
                <a:solidFill>
                  <a:srgbClr val="0070C0"/>
                </a:solidFill>
              </a:rPr>
              <a:t>10k deoarece ieșirea este de tipul </a:t>
            </a:r>
            <a:br>
              <a:rPr lang="ro-RO" sz="2400">
                <a:solidFill>
                  <a:srgbClr val="0070C0"/>
                </a:solidFill>
              </a:rPr>
            </a:br>
            <a:r>
              <a:rPr lang="ro-RO" sz="2400">
                <a:solidFill>
                  <a:srgbClr val="0070C0"/>
                </a:solidFill>
              </a:rPr>
              <a:t>open-collector</a:t>
            </a:r>
            <a:endParaRPr lang="en-US" sz="3200">
              <a:solidFill>
                <a:srgbClr val="0070C0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39879FB-B944-4AE2-8078-3799D4B014C9}" type="datetime1">
              <a:rPr lang="en-US" smtClean="0"/>
              <a:t>5/12/2021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EA - cursul 11 - online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33F3B5-6BD6-4929-9996-8D9D217494F8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  <p:pic>
        <p:nvPicPr>
          <p:cNvPr id="7" name="Object 4"/>
          <p:cNvPicPr>
            <a:picLocks noChangeAspect="1"/>
          </p:cNvPicPr>
          <p:nvPr/>
        </p:nvPicPr>
        <p:blipFill>
          <a:blip r:embed="rId2" cstate="print"/>
          <a:srcRect t="-204" b="-204"/>
          <a:stretch>
            <a:fillRect/>
          </a:stretch>
        </p:blipFill>
        <p:spPr bwMode="auto">
          <a:xfrm>
            <a:off x="6210297" y="1646238"/>
            <a:ext cx="5677393" cy="4407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0341412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6A3D2-6D59-4EDB-9B60-697A265743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o-RO"/>
              <a:t>Probleme</a:t>
            </a:r>
            <a:br>
              <a:rPr lang="ro-RO"/>
            </a:br>
            <a:r>
              <a:rPr lang="ro-RO"/>
              <a:t>P1.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B5F0FD-7DC2-4213-8CD4-0B8B837390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o-RO"/>
              <a:t>Se consideră un </a:t>
            </a:r>
            <a:r>
              <a:rPr lang="ro-RO" b="1">
                <a:solidFill>
                  <a:srgbClr val="FF0000"/>
                </a:solidFill>
              </a:rPr>
              <a:t>comparator neinversor </a:t>
            </a:r>
            <a:r>
              <a:rPr lang="ro-RO"/>
              <a:t>cu prag pozitiv, </a:t>
            </a:r>
            <a:r>
              <a:rPr lang="ro-RO" i="1"/>
              <a:t>V</a:t>
            </a:r>
            <a:r>
              <a:rPr lang="ro-RO" i="1" baseline="-25000"/>
              <a:t>th</a:t>
            </a:r>
            <a:r>
              <a:rPr lang="ro-RO"/>
              <a:t>=3V, tensiune obținută din sursele de alimenatre. AO din comparator, de tipul 741, se consideră alimentat cu ±15V. Dacă la intrare se aplică un semnal triunghiular cu amplitudinea de 8V și frecvența 100Hz, să se determine:</a:t>
            </a:r>
          </a:p>
          <a:p>
            <a:pPr marL="457200" indent="-457200">
              <a:buFont typeface="+mj-lt"/>
              <a:buAutoNum type="alphaLcParenR"/>
            </a:pPr>
            <a:r>
              <a:rPr lang="ro-RO"/>
              <a:t>Valorile rezistențelor cu care se obține tensiunea de prag. Se consideră curentul prin aceste rezistoare egal cu 1mA și toleranța rezistoarelor 5%.</a:t>
            </a:r>
          </a:p>
          <a:p>
            <a:pPr marL="457200" indent="-457200">
              <a:buFont typeface="+mj-lt"/>
              <a:buAutoNum type="alphaLcParenR"/>
            </a:pPr>
            <a:r>
              <a:rPr lang="ro-RO"/>
              <a:t>Formele de undă pentru </a:t>
            </a:r>
            <a:r>
              <a:rPr lang="ro-RO" i="1"/>
              <a:t>v</a:t>
            </a:r>
            <a:r>
              <a:rPr lang="ro-RO" i="1" baseline="-25000"/>
              <a:t>I</a:t>
            </a:r>
            <a:r>
              <a:rPr lang="ro-RO"/>
              <a:t>, </a:t>
            </a:r>
            <a:r>
              <a:rPr lang="ro-RO" i="1"/>
              <a:t>V</a:t>
            </a:r>
            <a:r>
              <a:rPr lang="ro-RO" i="1" baseline="-25000"/>
              <a:t>th</a:t>
            </a:r>
            <a:r>
              <a:rPr lang="ro-RO"/>
              <a:t> și </a:t>
            </a:r>
            <a:r>
              <a:rPr lang="ro-RO" i="1"/>
              <a:t>v</a:t>
            </a:r>
            <a:r>
              <a:rPr lang="ro-RO" i="1" baseline="-25000"/>
              <a:t>O</a:t>
            </a:r>
            <a:r>
              <a:rPr lang="ro-RO"/>
              <a:t> (pe același grafic).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7F43A6-11C9-4489-BB81-88555DA33C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F44B7-F4F9-44B3-AF7F-9408048C71BD}" type="datetime1">
              <a:rPr lang="en-US" smtClean="0"/>
              <a:t>5/12/2021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ABED33-73C5-4AAF-AF3F-16BD9743A1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EA - cursul 11 -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E1CEDD-16B8-4A81-A3CE-789B1C2DEE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03C79-9948-4E13-80CE-50CD36ACA350}" type="slidenum">
              <a:rPr lang="en-US" smtClean="0"/>
              <a:t>48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9235474-8211-4B42-A9B8-E53862A796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50604" y="136525"/>
            <a:ext cx="264795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447865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6EC2BE-36CE-42F6-A931-41434124F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o-RO"/>
              <a:t>P1. Rezolvare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A32241-44C8-479D-888A-7FD1B20595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lphaLcParenR"/>
            </a:pPr>
            <a:r>
              <a:rPr lang="ro-RO"/>
              <a:t>Schema circuitului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46431F-099D-488D-A697-62F4D33C6D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62905-EDFF-4FEB-8223-A06B89E2D341}" type="datetime1">
              <a:rPr lang="en-US" smtClean="0"/>
              <a:t>5/12/2021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2DFD41-935D-4C3D-9921-F711C805B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EA - cursul 11 -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CC39CD-9003-4C67-A6C6-66A333A40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03C79-9948-4E13-80CE-50CD36ACA350}" type="slidenum">
              <a:rPr lang="en-US" smtClean="0"/>
              <a:t>49</a:t>
            </a:fld>
            <a:endParaRPr lang="en-US"/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D5E064CE-D158-43E9-960D-C00BD0D6CC5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638800" y="3328989"/>
          <a:ext cx="914400" cy="198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914400" imgH="198720" progId="Equation.DSMT4">
                  <p:embed/>
                </p:oleObj>
              </mc:Choice>
              <mc:Fallback>
                <p:oleObj name="Equation" r:id="rId2" imgW="914400" imgH="19872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D5E064CE-D158-43E9-960D-C00BD0D6CC5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5638800" y="3328989"/>
                        <a:ext cx="914400" cy="1984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9" name="Object 8">
                <a:extLst>
                  <a:ext uri="{FF2B5EF4-FFF2-40B4-BE49-F238E27FC236}">
                    <a16:creationId xmlns:a16="http://schemas.microsoft.com/office/drawing/2014/main" id="{31BA3880-9F1E-444F-866B-0279AA2F2249}"/>
                  </a:ext>
                </a:extLst>
              </p:cNvPr>
              <p:cNvSpPr txBox="1"/>
              <p:nvPr/>
            </p:nvSpPr>
            <p:spPr>
              <a:xfrm>
                <a:off x="8153400" y="2308304"/>
                <a:ext cx="3973830" cy="1295400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𝑑𝑖𝑣</m:t>
                          </m:r>
                        </m:sub>
                      </m:sSub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p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sup>
                          </m:sSup>
                        </m:num>
                        <m:den>
                          <m:sSub>
                            <m:sSubPr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15</m:t>
                          </m:r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num>
                        <m:den>
                          <m:sSub>
                            <m:sSubPr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𝑚𝐴</m:t>
                      </m:r>
                    </m:oMath>
                    <m:oMath xmlns:m="http://schemas.openxmlformats.org/officeDocument/2006/math"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⇒</m:t>
                      </m:r>
                      <m:sSub>
                        <m:sSub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15</m:t>
                          </m:r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num>
                        <m:den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𝑚𝐴</m:t>
                          </m:r>
                        </m:den>
                      </m:f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=15</m:t>
                      </m:r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m:rPr>
                          <m:sty m:val="p"/>
                        </m:rP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Ω</m:t>
                      </m:r>
                    </m:oMath>
                  </m:oMathPara>
                </a14:m>
                <a:endParaRPr lang="ro-RO" sz="2000"/>
              </a:p>
            </p:txBody>
          </p:sp>
        </mc:Choice>
        <mc:Fallback xmlns="">
          <p:sp>
            <p:nvSpPr>
              <p:cNvPr id="9" name="Object 8">
                <a:extLst>
                  <a:ext uri="{FF2B5EF4-FFF2-40B4-BE49-F238E27FC236}">
                    <a16:creationId xmlns:a16="http://schemas.microsoft.com/office/drawing/2014/main" id="{31BA3880-9F1E-444F-866B-0279AA2F22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53400" y="2308304"/>
                <a:ext cx="3973830" cy="129540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Object 10">
                <a:extLst>
                  <a:ext uri="{FF2B5EF4-FFF2-40B4-BE49-F238E27FC236}">
                    <a16:creationId xmlns:a16="http://schemas.microsoft.com/office/drawing/2014/main" id="{9DA23AFA-9E80-48A6-9041-C4F17E203309}"/>
                  </a:ext>
                </a:extLst>
              </p:cNvPr>
              <p:cNvSpPr txBox="1"/>
              <p:nvPr/>
            </p:nvSpPr>
            <p:spPr>
              <a:xfrm>
                <a:off x="8158504" y="3939641"/>
                <a:ext cx="3225521" cy="1051208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𝑡h</m:t>
                          </m:r>
                        </m:sub>
                      </m:sSub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𝑑𝑖𝑣</m:t>
                          </m:r>
                        </m:sub>
                      </m:sSub>
                      <m:sSub>
                        <m:sSub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  <m:oMath xmlns:m="http://schemas.openxmlformats.org/officeDocument/2006/math"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⇒</m:t>
                      </m:r>
                      <m:sSub>
                        <m:sSub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𝑡h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𝑑𝑖𝑣</m:t>
                              </m:r>
                            </m:sub>
                          </m:sSub>
                        </m:den>
                      </m:f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num>
                        <m:den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𝑚𝐴</m:t>
                          </m:r>
                        </m:den>
                      </m:f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m:rPr>
                          <m:sty m:val="p"/>
                        </m:rP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Ω</m:t>
                      </m:r>
                    </m:oMath>
                  </m:oMathPara>
                </a14:m>
                <a:endParaRPr lang="ro-RO" sz="2000"/>
              </a:p>
            </p:txBody>
          </p:sp>
        </mc:Choice>
        <mc:Fallback xmlns="">
          <p:sp>
            <p:nvSpPr>
              <p:cNvPr id="11" name="Object 10">
                <a:extLst>
                  <a:ext uri="{FF2B5EF4-FFF2-40B4-BE49-F238E27FC236}">
                    <a16:creationId xmlns:a16="http://schemas.microsoft.com/office/drawing/2014/main" id="{9DA23AFA-9E80-48A6-9041-C4F17E2033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58504" y="3939641"/>
                <a:ext cx="3225521" cy="105120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Object 11">
                <a:extLst>
                  <a:ext uri="{FF2B5EF4-FFF2-40B4-BE49-F238E27FC236}">
                    <a16:creationId xmlns:a16="http://schemas.microsoft.com/office/drawing/2014/main" id="{A5324AF2-2326-4917-B2AD-29A4A652D8F0}"/>
                  </a:ext>
                </a:extLst>
              </p:cNvPr>
              <p:cNvSpPr txBox="1"/>
              <p:nvPr/>
            </p:nvSpPr>
            <p:spPr>
              <a:xfrm>
                <a:off x="7385253" y="5136286"/>
                <a:ext cx="4772024" cy="381000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0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=15</m:t>
                      </m:r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=12</m:t>
                      </m:r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m:rPr>
                          <m:sty m:val="p"/>
                        </m:rP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Ω</m:t>
                      </m:r>
                    </m:oMath>
                  </m:oMathPara>
                </a14:m>
                <a:endParaRPr lang="ro-RO" sz="2000"/>
              </a:p>
            </p:txBody>
          </p:sp>
        </mc:Choice>
        <mc:Fallback xmlns="">
          <p:sp>
            <p:nvSpPr>
              <p:cNvPr id="12" name="Object 11">
                <a:extLst>
                  <a:ext uri="{FF2B5EF4-FFF2-40B4-BE49-F238E27FC236}">
                    <a16:creationId xmlns:a16="http://schemas.microsoft.com/office/drawing/2014/main" id="{A5324AF2-2326-4917-B2AD-29A4A652D8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5253" y="5136286"/>
                <a:ext cx="4772024" cy="381000"/>
              </a:xfrm>
              <a:prstGeom prst="rect">
                <a:avLst/>
              </a:prstGeom>
              <a:blipFill>
                <a:blip r:embed="rId7"/>
                <a:stretch>
                  <a:fillRect b="-6452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>
            <a:extLst>
              <a:ext uri="{FF2B5EF4-FFF2-40B4-BE49-F238E27FC236}">
                <a16:creationId xmlns:a16="http://schemas.microsoft.com/office/drawing/2014/main" id="{AE52CCA9-1E3C-4FB1-8521-26EF631A6CF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4723" y="2418557"/>
            <a:ext cx="7791450" cy="38481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6040731F-DCB6-4487-B9CC-44653433477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150604" y="136525"/>
            <a:ext cx="2647950" cy="13716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7A1C2C90-FE6C-4DD0-87C5-F6D1F476A316}"/>
              </a:ext>
            </a:extLst>
          </p:cNvPr>
          <p:cNvSpPr txBox="1"/>
          <p:nvPr/>
        </p:nvSpPr>
        <p:spPr>
          <a:xfrm>
            <a:off x="3588774" y="5606979"/>
            <a:ext cx="86032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2400"/>
              <a:t>Din Anexa A1 rezultă că ambele valori sunt standard la 5% toleranță.</a:t>
            </a:r>
          </a:p>
        </p:txBody>
      </p:sp>
    </p:spTree>
    <p:extLst>
      <p:ext uri="{BB962C8B-B14F-4D97-AF65-F5344CB8AC3E}">
        <p14:creationId xmlns:p14="http://schemas.microsoft.com/office/powerpoint/2010/main" val="21063401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Circuit</a:t>
            </a:r>
            <a:r>
              <a:rPr lang="ro-RO"/>
              <a:t>ul</a:t>
            </a:r>
            <a:r>
              <a:rPr lang="en-US"/>
              <a:t> de logaritmare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>
                <a:solidFill>
                  <a:srgbClr val="0070C0"/>
                </a:solidFill>
              </a:rPr>
              <a:t>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EF9E2B0-4A2C-43EC-9B61-774B6ECC7D76}" type="datetime1">
              <a:rPr lang="en-US" smtClean="0"/>
              <a:t>5/12/2021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EA - cursul 11 - online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33F3B5-6BD6-4929-9996-8D9D217494F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5538" name="Rectangle 2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6564" name="Rectangle 4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6565" name="Object 5"/>
              <p:cNvSpPr txBox="1"/>
              <p:nvPr/>
            </p:nvSpPr>
            <p:spPr bwMode="auto">
              <a:xfrm>
                <a:off x="9801224" y="457260"/>
                <a:ext cx="2183091" cy="1447740"/>
              </a:xfrm>
              <a:prstGeom prst="rect">
                <a:avLst/>
              </a:prstGeom>
              <a:noFill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𝐵𝐸</m:t>
                          </m:r>
                        </m:sub>
                      </m:sSub>
                      <m:r>
                        <a:rPr lang="ro-RO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  <m:func>
                        <m:funcPr>
                          <m:ctrlP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ro-RO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ro-RO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ro-RO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ro-RO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e>
                                    <m:sub>
                                      <m:r>
                                        <a:rPr lang="ro-RO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𝐶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ro-RO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𝐼</m:t>
                                      </m:r>
                                    </m:e>
                                    <m:sub>
                                      <m:r>
                                        <a:rPr lang="ro-RO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𝑆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</m:func>
                    </m:oMath>
                    <m:oMath xmlns:m="http://schemas.openxmlformats.org/officeDocument/2006/math">
                      <m:sSub>
                        <m:sSubPr>
                          <m:ctrlP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sub>
                      </m:sSub>
                      <m:r>
                        <a:rPr lang="ro-RO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func>
                        <m:funcPr>
                          <m:ctrlP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ro-RO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exp</m:t>
                          </m:r>
                        </m:fName>
                        <m:e>
                          <m:d>
                            <m:dPr>
                              <m:ctrlPr>
                                <a:rPr lang="ro-RO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ro-RO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ro-RO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𝑣</m:t>
                                      </m:r>
                                    </m:e>
                                    <m:sub>
                                      <m:r>
                                        <a:rPr lang="ro-RO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𝐵𝐸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ro-RO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𝑉</m:t>
                                      </m:r>
                                    </m:e>
                                    <m:sub>
                                      <m:r>
                                        <a:rPr lang="ro-RO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𝑇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66565" name="Object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801224" y="457260"/>
                <a:ext cx="2183091" cy="144774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Object 7">
                <a:extLst>
                  <a:ext uri="{FF2B5EF4-FFF2-40B4-BE49-F238E27FC236}">
                    <a16:creationId xmlns:a16="http://schemas.microsoft.com/office/drawing/2014/main" id="{FF93825A-6560-4E8D-A43B-386BDFA47F53}"/>
                  </a:ext>
                </a:extLst>
              </p:cNvPr>
              <p:cNvSpPr txBox="1"/>
              <p:nvPr/>
            </p:nvSpPr>
            <p:spPr>
              <a:xfrm>
                <a:off x="3291821" y="4776914"/>
                <a:ext cx="5516282" cy="863280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𝐵𝐸</m:t>
                          </m:r>
                        </m:sub>
                      </m:sSub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  <m:func>
                        <m:func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ro-RO" sz="2400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f>
                            <m:fPr>
                              <m:ctrlP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𝐼</m:t>
                                  </m:r>
                                </m:e>
                                <m:sub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𝐼</m:t>
                                  </m:r>
                                </m:e>
                                <m:sub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sub>
                              </m:sSub>
                            </m:den>
                          </m:f>
                        </m:e>
                      </m:func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  <m:func>
                        <m:func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ro-RO" sz="2400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f>
                            <m:fPr>
                              <m:ctrlP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𝐼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𝐼</m:t>
                                  </m:r>
                                </m:e>
                                <m:sub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sub>
                              </m:sSub>
                            </m:den>
                          </m:f>
                        </m:e>
                      </m:func>
                    </m:oMath>
                  </m:oMathPara>
                </a14:m>
                <a:endParaRPr lang="ro-RO" sz="2400"/>
              </a:p>
            </p:txBody>
          </p:sp>
        </mc:Choice>
        <mc:Fallback xmlns="">
          <p:sp>
            <p:nvSpPr>
              <p:cNvPr id="8" name="Object 7">
                <a:extLst>
                  <a:ext uri="{FF2B5EF4-FFF2-40B4-BE49-F238E27FC236}">
                    <a16:creationId xmlns:a16="http://schemas.microsoft.com/office/drawing/2014/main" id="{FF93825A-6560-4E8D-A43B-386BDFA47F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1821" y="4776914"/>
                <a:ext cx="5516282" cy="86328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8">
            <a:extLst>
              <a:ext uri="{FF2B5EF4-FFF2-40B4-BE49-F238E27FC236}">
                <a16:creationId xmlns:a16="http://schemas.microsoft.com/office/drawing/2014/main" id="{BA51DCCC-3B9C-455C-BBC3-11F1F22FF7A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16312" y="1860677"/>
            <a:ext cx="5067300" cy="2781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208406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9A1D10-071E-460B-A952-D91EF0BDF8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o-RO"/>
              <a:t>P1. Rezolvare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0E9FF6-7D77-461E-9B34-ACF66A30B8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Font typeface="+mj-lt"/>
              <a:buAutoNum type="alphaLcParenR" startAt="2"/>
            </a:pPr>
            <a:r>
              <a:rPr lang="ro-RO" sz="2600"/>
              <a:t>Formele de undă</a:t>
            </a:r>
          </a:p>
          <a:p>
            <a:pPr marL="457200" indent="-457200">
              <a:buFont typeface="+mj-lt"/>
              <a:buAutoNum type="alphaLcParenR" startAt="2"/>
            </a:pPr>
            <a:endParaRPr lang="ro-RO" sz="2400"/>
          </a:p>
          <a:p>
            <a:pPr marL="457200" indent="-457200">
              <a:buFont typeface="+mj-lt"/>
              <a:buAutoNum type="alphaLcParenR" startAt="2"/>
            </a:pPr>
            <a:endParaRPr lang="ro-RO" sz="2400"/>
          </a:p>
          <a:p>
            <a:pPr marL="457200" indent="-457200">
              <a:buFont typeface="+mj-lt"/>
              <a:buAutoNum type="alphaLcParenR" startAt="2"/>
            </a:pPr>
            <a:endParaRPr lang="ro-RO" sz="2400"/>
          </a:p>
          <a:p>
            <a:pPr marL="457200" indent="-457200">
              <a:buFont typeface="+mj-lt"/>
              <a:buAutoNum type="alphaLcParenR" startAt="2"/>
            </a:pPr>
            <a:endParaRPr lang="ro-RO" sz="2400"/>
          </a:p>
          <a:p>
            <a:pPr marL="457200" indent="-457200">
              <a:buFont typeface="+mj-lt"/>
              <a:buAutoNum type="alphaLcParenR" startAt="2"/>
            </a:pPr>
            <a:endParaRPr lang="ro-RO" sz="2400"/>
          </a:p>
          <a:p>
            <a:pPr marL="457200" indent="-457200">
              <a:buFont typeface="+mj-lt"/>
              <a:buAutoNum type="alphaLcParenR" startAt="2"/>
            </a:pPr>
            <a:endParaRPr lang="ro-RO" sz="2400"/>
          </a:p>
          <a:p>
            <a:pPr marL="457200" indent="-457200">
              <a:buFont typeface="+mj-lt"/>
              <a:buAutoNum type="alphaLcParenR" startAt="2"/>
            </a:pPr>
            <a:endParaRPr lang="ro-RO" sz="2400"/>
          </a:p>
          <a:p>
            <a:endParaRPr lang="ro-RO" sz="2400"/>
          </a:p>
          <a:p>
            <a:r>
              <a:rPr lang="ro-RO" sz="2400"/>
              <a:t>Comparatorul fiind neinversor, când </a:t>
            </a:r>
            <a:r>
              <a:rPr lang="ro-RO" sz="2400" i="1"/>
              <a:t>v</a:t>
            </a:r>
            <a:r>
              <a:rPr lang="ro-RO" sz="2400" i="1" baseline="-25000"/>
              <a:t>I</a:t>
            </a:r>
            <a:r>
              <a:rPr lang="ro-RO" sz="2400"/>
              <a:t> trece un pic de </a:t>
            </a:r>
            <a:r>
              <a:rPr lang="ro-RO" sz="2400" i="1"/>
              <a:t>V</a:t>
            </a:r>
            <a:r>
              <a:rPr lang="ro-RO" sz="2400" i="1" baseline="-25000"/>
              <a:t>th</a:t>
            </a:r>
            <a:r>
              <a:rPr lang="ro-RO" sz="2400"/>
              <a:t>, semnalul de ieșire, </a:t>
            </a:r>
            <a:r>
              <a:rPr lang="ro-RO" sz="2400" i="1"/>
              <a:t>v</a:t>
            </a:r>
            <a:r>
              <a:rPr lang="ro-RO" sz="2400" i="1" baseline="-25000"/>
              <a:t>O</a:t>
            </a:r>
            <a:r>
              <a:rPr lang="ro-RO" sz="2400"/>
              <a:t> trece în +</a:t>
            </a:r>
            <a:r>
              <a:rPr lang="ro-RO" sz="2400" i="1"/>
              <a:t>V</a:t>
            </a:r>
            <a:r>
              <a:rPr lang="ro-RO" sz="2400" i="1" baseline="-25000"/>
              <a:t>sat</a:t>
            </a:r>
            <a:r>
              <a:rPr lang="ro-RO" sz="2400"/>
              <a:t>, iar când </a:t>
            </a:r>
            <a:r>
              <a:rPr lang="ro-RO" sz="2400" i="1"/>
              <a:t>v</a:t>
            </a:r>
            <a:r>
              <a:rPr lang="ro-RO" sz="2400" i="1" baseline="-25000"/>
              <a:t>I</a:t>
            </a:r>
            <a:r>
              <a:rPr lang="ro-RO" sz="2400"/>
              <a:t> coboară un pic sub nivelul lui </a:t>
            </a:r>
            <a:r>
              <a:rPr lang="ro-RO" sz="2400" i="1"/>
              <a:t>V</a:t>
            </a:r>
            <a:r>
              <a:rPr lang="ro-RO" sz="2400" i="1" baseline="-25000"/>
              <a:t>th</a:t>
            </a:r>
            <a:r>
              <a:rPr lang="ro-RO" sz="2400"/>
              <a:t>, </a:t>
            </a:r>
            <a:r>
              <a:rPr lang="ro-RO" sz="2400" i="1"/>
              <a:t>v</a:t>
            </a:r>
            <a:r>
              <a:rPr lang="ro-RO" sz="2400" i="1" baseline="-25000"/>
              <a:t>O</a:t>
            </a:r>
            <a:r>
              <a:rPr lang="ro-RO" sz="2400"/>
              <a:t> trece în –</a:t>
            </a:r>
            <a:r>
              <a:rPr lang="ro-RO" sz="2400" i="1"/>
              <a:t>V</a:t>
            </a:r>
            <a:r>
              <a:rPr lang="ro-RO" sz="2400" i="1" baseline="-25000"/>
              <a:t>sat</a:t>
            </a:r>
            <a:r>
              <a:rPr lang="ro-RO" sz="2400"/>
              <a:t>.</a:t>
            </a:r>
            <a:endParaRPr lang="en-US" sz="2400"/>
          </a:p>
          <a:p>
            <a:endParaRPr lang="en-US" sz="240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91C5ED-41B2-4AF1-AF92-ED3FB2566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BBB44-04F7-4610-94A2-2A6C2F0FACA9}" type="datetime1">
              <a:rPr lang="en-US" smtClean="0"/>
              <a:t>5/12/2021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765A9D-F7A3-47F5-A7CF-A2EF11FE98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EA - cursul 11 -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F61920-C262-472E-B5CD-78DA7B35E9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03C79-9948-4E13-80CE-50CD36ACA350}" type="slidenum">
              <a:rPr lang="en-US" smtClean="0"/>
              <a:t>50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5F06A3F-ECEF-41EF-935D-52AA44A808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3343" y="2238069"/>
            <a:ext cx="8225314" cy="291465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8BA042A5-C72A-4C03-837E-8AC96E27F6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50604" y="136525"/>
            <a:ext cx="264795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141527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31D031-01DD-4582-9F2B-B0A9D1C5E8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/>
              <a:t>P2.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329029-131E-4002-B04C-4BC4B5E53D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o-RO"/>
              <a:t>Cum se vor modifica formele de undă ale tensiunilor </a:t>
            </a:r>
            <a:r>
              <a:rPr lang="ro-RO" i="1"/>
              <a:t>v</a:t>
            </a:r>
            <a:r>
              <a:rPr lang="ro-RO" i="1" baseline="-25000"/>
              <a:t>I</a:t>
            </a:r>
            <a:r>
              <a:rPr lang="ro-RO"/>
              <a:t>, </a:t>
            </a:r>
            <a:r>
              <a:rPr lang="ro-RO" i="1"/>
              <a:t>V</a:t>
            </a:r>
            <a:r>
              <a:rPr lang="ro-RO" i="1" baseline="-25000"/>
              <a:t>th</a:t>
            </a:r>
            <a:r>
              <a:rPr lang="ro-RO"/>
              <a:t> și </a:t>
            </a:r>
            <a:r>
              <a:rPr lang="ro-RO" i="1"/>
              <a:t>v</a:t>
            </a:r>
            <a:r>
              <a:rPr lang="ro-RO" i="1" baseline="-25000"/>
              <a:t>O</a:t>
            </a:r>
            <a:r>
              <a:rPr lang="ro-RO"/>
              <a:t> dacă </a:t>
            </a:r>
            <a:r>
              <a:rPr lang="ro-RO" i="1"/>
              <a:t>V</a:t>
            </a:r>
            <a:r>
              <a:rPr lang="ro-RO" i="1" baseline="-25000"/>
              <a:t>th</a:t>
            </a:r>
            <a:r>
              <a:rPr lang="ro-RO"/>
              <a:t>=-3V?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FA5FA7-DAB4-46AD-B632-65B9B32F0C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2202D-2A7B-4B12-B9D0-208A7BEB7CD1}" type="datetime1">
              <a:rPr lang="en-US" smtClean="0"/>
              <a:t>5/12/2021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7C0782-DD8D-4C41-BC61-31AF28A6A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11 -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5131FC-6C14-4C2B-A72C-0D05CFD05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51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5701DB7-780E-4E94-8846-884A2C8A66A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815" b="5201"/>
          <a:stretch/>
        </p:blipFill>
        <p:spPr>
          <a:xfrm>
            <a:off x="2428875" y="2609059"/>
            <a:ext cx="7334250" cy="3539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377747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9A983C-F4BE-4801-A477-DD443BCDCA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/>
              <a:t>P2. Rezolvare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BD53CA-F9FE-4002-83BE-7D6F3608D7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o-RO" sz="2400"/>
              <a:t>Formele de undă</a:t>
            </a:r>
          </a:p>
          <a:p>
            <a:endParaRPr lang="ro-RO" sz="2400"/>
          </a:p>
          <a:p>
            <a:endParaRPr lang="ro-RO" sz="2400"/>
          </a:p>
          <a:p>
            <a:endParaRPr lang="ro-RO" sz="2400"/>
          </a:p>
          <a:p>
            <a:endParaRPr lang="ro-RO" sz="2400"/>
          </a:p>
          <a:p>
            <a:endParaRPr lang="ro-RO" sz="2400"/>
          </a:p>
          <a:p>
            <a:endParaRPr lang="ro-RO" sz="2400"/>
          </a:p>
          <a:p>
            <a:endParaRPr lang="ro-RO" sz="2400"/>
          </a:p>
          <a:p>
            <a:r>
              <a:rPr lang="ro-RO" sz="2400"/>
              <a:t>Se observă cum în acest caz s-a modificat (a crescut) factorul de umplere </a:t>
            </a:r>
            <a:r>
              <a:rPr lang="ro-RO" sz="2400" i="1"/>
              <a:t>D</a:t>
            </a:r>
            <a:r>
              <a:rPr lang="ro-RO" sz="2400"/>
              <a:t>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E74670-1F18-4E6E-85F6-FE02842B62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A80D-EF42-4E77-8166-13CB0A78196A}" type="datetime1">
              <a:rPr lang="en-US" smtClean="0"/>
              <a:t>5/12/2021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AFD5FC-0949-492D-B304-A3850D8BD9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11 -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0FE90F-DE65-437A-8ED0-8C18929D72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52</a:t>
            </a:fld>
            <a:endParaRPr lang="ro-RO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EEB68C9-1F33-4F91-90E9-8ADF93602B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3343" y="2360255"/>
            <a:ext cx="8225314" cy="2914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299281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6E93F6-9D2D-4B3C-A5E3-1EECE25F72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/>
              <a:t>P3.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9ADD48-9817-4C04-809B-9E24816B0B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o-RO"/>
              <a:t>Proiectați un </a:t>
            </a:r>
            <a:r>
              <a:rPr lang="ro-RO" b="1">
                <a:solidFill>
                  <a:srgbClr val="0070C0"/>
                </a:solidFill>
              </a:rPr>
              <a:t>comparator inversor </a:t>
            </a:r>
            <a:r>
              <a:rPr lang="ro-RO"/>
              <a:t>cu prag pozitiv, tensiunea de prag fiind V</a:t>
            </a:r>
            <a:r>
              <a:rPr lang="ro-RO" baseline="-25000"/>
              <a:t>th</a:t>
            </a:r>
            <a:r>
              <a:rPr lang="ro-RO"/>
              <a:t>=5V și se obține din sursa pozitivă de alimentare. AO se consideră alimentat din surse stabilizate și bine filtrate cu valorile </a:t>
            </a:r>
            <a:r>
              <a:rPr lang="ro-RO">
                <a:latin typeface="Calibri" panose="020F0502020204030204" pitchFamily="34" charset="0"/>
                <a:cs typeface="Calibri" panose="020F0502020204030204" pitchFamily="34" charset="0"/>
              </a:rPr>
              <a:t>±15V. Tensiunea de prag se obține cu ajutorul unui divizor rezistiv, curentul prin divizor fiind egal cu 1mA. Se consideră rezistențe cu toleranța de 1%.</a:t>
            </a:r>
          </a:p>
          <a:p>
            <a:pPr marL="514350" indent="-514350">
              <a:buFont typeface="+mj-lt"/>
              <a:buAutoNum type="alphaLcParenR"/>
            </a:pPr>
            <a:r>
              <a:rPr lang="ro-RO">
                <a:latin typeface="Calibri" panose="020F0502020204030204" pitchFamily="34" charset="0"/>
                <a:cs typeface="Calibri" panose="020F0502020204030204" pitchFamily="34" charset="0"/>
              </a:rPr>
              <a:t>Precizați care sunt valorile rezistențelor și desenați circuitul rezultat;</a:t>
            </a:r>
          </a:p>
          <a:p>
            <a:pPr marL="514350" indent="-514350">
              <a:buFont typeface="+mj-lt"/>
              <a:buAutoNum type="alphaLcParenR"/>
            </a:pPr>
            <a:r>
              <a:rPr lang="ro-RO">
                <a:latin typeface="Calibri" panose="020F0502020204030204" pitchFamily="34" charset="0"/>
                <a:cs typeface="Calibri" panose="020F0502020204030204" pitchFamily="34" charset="0"/>
              </a:rPr>
              <a:t>Desenați formele de undă ale tensiunilor </a:t>
            </a:r>
            <a:r>
              <a:rPr lang="ro-RO" i="1">
                <a:latin typeface="Calibri" panose="020F0502020204030204" pitchFamily="34" charset="0"/>
                <a:cs typeface="Calibri" panose="020F0502020204030204" pitchFamily="34" charset="0"/>
              </a:rPr>
              <a:t>v</a:t>
            </a:r>
            <a:r>
              <a:rPr lang="ro-RO" i="1" baseline="-25000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ro-RO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ro-RO" i="1">
                <a:latin typeface="Calibri" panose="020F0502020204030204" pitchFamily="34" charset="0"/>
                <a:cs typeface="Calibri" panose="020F0502020204030204" pitchFamily="34" charset="0"/>
              </a:rPr>
              <a:t>V</a:t>
            </a:r>
            <a:r>
              <a:rPr lang="ro-RO" i="1" baseline="-25000">
                <a:latin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ro-RO">
                <a:latin typeface="Calibri" panose="020F0502020204030204" pitchFamily="34" charset="0"/>
                <a:cs typeface="Calibri" panose="020F0502020204030204" pitchFamily="34" charset="0"/>
              </a:rPr>
              <a:t> și </a:t>
            </a:r>
            <a:r>
              <a:rPr lang="ro-RO" i="1">
                <a:latin typeface="Calibri" panose="020F0502020204030204" pitchFamily="34" charset="0"/>
                <a:cs typeface="Calibri" panose="020F0502020204030204" pitchFamily="34" charset="0"/>
              </a:rPr>
              <a:t>v</a:t>
            </a:r>
            <a:r>
              <a:rPr lang="ro-RO" i="1" baseline="-25000"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ro-RO" i="1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o-RO"/>
              <a:t>(pe același grafic) dacă la intrare se aplică un semnal triunghiular cu amplitudinea de </a:t>
            </a:r>
            <a:r>
              <a:rPr lang="en-US"/>
              <a:t>10</a:t>
            </a:r>
            <a:r>
              <a:rPr lang="ro-RO"/>
              <a:t>V și frecvența de 200Hz</a:t>
            </a:r>
            <a:r>
              <a:rPr lang="ro-RO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2A770C-95F1-4771-B046-C88F3B3DB4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BC21D-236D-42E7-B60E-F18C57BEBEFA}" type="datetime1">
              <a:rPr lang="en-US" smtClean="0"/>
              <a:t>5/12/2021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89A4FF-C11B-4622-AD9C-8A33192E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11 -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D2E24E-3B4D-4818-BEC3-8989A9870A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53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0437981-52F1-49E7-9215-CE8BB3A7EF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89934" y="136525"/>
            <a:ext cx="264795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765203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A955A5-7F66-44BA-A536-A1A838CCA8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/>
              <a:t>P3. Rezolvare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E197C2-CB9A-478C-A9B2-B9E03809EE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LcParenR"/>
            </a:pPr>
            <a:r>
              <a:rPr lang="en-US"/>
              <a:t>Schema</a:t>
            </a:r>
            <a:r>
              <a:rPr lang="ro-RO"/>
              <a:t> și dimensionarea rezistențelor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5E8951-E7B4-45C7-A8D2-925B46A705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74F82-0DAC-4338-ACEC-9A964CCB3EEC}" type="datetime1">
              <a:rPr lang="en-US" smtClean="0"/>
              <a:t>5/12/2021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311125-9D79-4B67-BCD3-B7C487FC3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11 -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2CE658-69F2-44A2-94E3-ECD4E530C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54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F5BD9AB-0AAB-496E-9B56-B9880200B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89934" y="136525"/>
            <a:ext cx="2647950" cy="13716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3EABE63-00DB-46C9-949A-675CD5AA1A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6783" y="2686972"/>
            <a:ext cx="6362700" cy="30861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297C8B37-1974-45E0-A471-CA43744F2CC5}"/>
                  </a:ext>
                </a:extLst>
              </p:cNvPr>
              <p:cNvSpPr txBox="1"/>
              <p:nvPr/>
            </p:nvSpPr>
            <p:spPr>
              <a:xfrm>
                <a:off x="7595419" y="2394712"/>
                <a:ext cx="3565079" cy="5845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𝑚𝐴</m:t>
                          </m:r>
                        </m:den>
                      </m:f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15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𝑚𝐴</m:t>
                          </m:r>
                        </m:den>
                      </m:f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=15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m:rPr>
                          <m:sty m:val="p"/>
                        </m:rPr>
                        <a:rPr lang="el-G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Ω</m:t>
                      </m:r>
                    </m:oMath>
                  </m:oMathPara>
                </a14:m>
                <a:endParaRPr lang="ro-RO" sz="200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297C8B37-1974-45E0-A471-CA43744F2C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95419" y="2394712"/>
                <a:ext cx="3565079" cy="58451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AC56DF0-CFFE-410F-B792-365913B9637D}"/>
                  </a:ext>
                </a:extLst>
              </p:cNvPr>
              <p:cNvSpPr txBox="1"/>
              <p:nvPr/>
            </p:nvSpPr>
            <p:spPr>
              <a:xfrm>
                <a:off x="7595419" y="3409818"/>
                <a:ext cx="2843214" cy="5845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𝑡h</m:t>
                              </m:r>
                            </m:sub>
                          </m:sSub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𝑚𝐴</m:t>
                          </m:r>
                        </m:den>
                      </m:f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𝑚𝐴</m:t>
                          </m:r>
                        </m:den>
                      </m:f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=5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m:rPr>
                          <m:sty m:val="p"/>
                        </m:rPr>
                        <a:rPr lang="el-GR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Ω</m:t>
                      </m:r>
                    </m:oMath>
                  </m:oMathPara>
                </a14:m>
                <a:endParaRPr lang="ro-RO" sz="200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AC56DF0-CFFE-410F-B792-365913B963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95419" y="3409818"/>
                <a:ext cx="2843214" cy="58451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id="{F6666B6F-4D25-41BA-8325-6C7F912BB737}"/>
              </a:ext>
            </a:extLst>
          </p:cNvPr>
          <p:cNvSpPr txBox="1"/>
          <p:nvPr/>
        </p:nvSpPr>
        <p:spPr>
          <a:xfrm>
            <a:off x="7595419" y="5124304"/>
            <a:ext cx="38591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Din Anexa A1 se aleg valorile</a:t>
            </a:r>
          </a:p>
          <a:p>
            <a:r>
              <a:rPr lang="en-US" sz="2400"/>
              <a:t>R</a:t>
            </a:r>
            <a:r>
              <a:rPr lang="en-US" sz="2400" baseline="-25000"/>
              <a:t>1</a:t>
            </a:r>
            <a:r>
              <a:rPr lang="en-US" sz="2400"/>
              <a:t>=10k</a:t>
            </a:r>
            <a:r>
              <a:rPr lang="el-GR" sz="2400">
                <a:latin typeface="Calibri" panose="020F0502020204030204" pitchFamily="34" charset="0"/>
                <a:cs typeface="Calibri" panose="020F0502020204030204" pitchFamily="34" charset="0"/>
              </a:rPr>
              <a:t> Ω</a:t>
            </a:r>
            <a:r>
              <a:rPr lang="en-US" sz="240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o-RO" sz="2400">
                <a:latin typeface="Calibri" panose="020F0502020204030204" pitchFamily="34" charset="0"/>
                <a:cs typeface="Calibri" panose="020F0502020204030204" pitchFamily="34" charset="0"/>
              </a:rPr>
              <a:t>și</a:t>
            </a:r>
            <a:r>
              <a:rPr lang="en-US" sz="2400">
                <a:latin typeface="Calibri" panose="020F0502020204030204" pitchFamily="34" charset="0"/>
                <a:cs typeface="Calibri" panose="020F0502020204030204" pitchFamily="34" charset="0"/>
              </a:rPr>
              <a:t> R2=</a:t>
            </a:r>
            <a:r>
              <a:rPr lang="en-US" sz="2400"/>
              <a:t>4,99k</a:t>
            </a:r>
            <a:r>
              <a:rPr lang="el-GR" sz="2400">
                <a:latin typeface="Calibri" panose="020F0502020204030204" pitchFamily="34" charset="0"/>
                <a:cs typeface="Calibri" panose="020F0502020204030204" pitchFamily="34" charset="0"/>
              </a:rPr>
              <a:t>Ω</a:t>
            </a:r>
            <a:endParaRPr lang="ro-RO" sz="24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59F7163-4668-4490-A68D-04A35537C041}"/>
                  </a:ext>
                </a:extLst>
              </p:cNvPr>
              <p:cNvSpPr txBox="1"/>
              <p:nvPr/>
            </p:nvSpPr>
            <p:spPr>
              <a:xfrm>
                <a:off x="7595419" y="4401569"/>
                <a:ext cx="292689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o-RO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sSub>
                        <m:sSubPr>
                          <m:ctrlPr>
                            <a:rPr lang="ro-RO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ro-RO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ro-RO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=15</m:t>
                      </m:r>
                      <m:r>
                        <a:rPr lang="ro-RO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𝑘</m:t>
                      </m:r>
                      <m:r>
                        <a:rPr lang="ro-RO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−5</m:t>
                      </m:r>
                      <m:r>
                        <a:rPr lang="ro-RO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𝑘</m:t>
                      </m:r>
                      <m:r>
                        <a:rPr lang="ro-RO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=10</m:t>
                      </m:r>
                      <m:r>
                        <a:rPr lang="ro-RO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𝑘</m:t>
                      </m:r>
                      <m:r>
                        <m:rPr>
                          <m:sty m:val="p"/>
                        </m:rPr>
                        <a:rPr lang="el-GR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Ω</m:t>
                      </m:r>
                    </m:oMath>
                  </m:oMathPara>
                </a14:m>
                <a:endParaRPr lang="ro-RO" sz="200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59F7163-4668-4490-A68D-04A35537C0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95419" y="4401569"/>
                <a:ext cx="2926891" cy="307777"/>
              </a:xfrm>
              <a:prstGeom prst="rect">
                <a:avLst/>
              </a:prstGeom>
              <a:blipFill>
                <a:blip r:embed="rId6"/>
                <a:stretch>
                  <a:fillRect l="-1042" r="-1458" b="-13725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5891228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A955A5-7F66-44BA-A536-A1A838CCA8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/>
              <a:t>P3. Rezolvare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E197C2-CB9A-478C-A9B2-B9E03809EE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LcParenR" startAt="2"/>
            </a:pPr>
            <a:r>
              <a:rPr lang="ro-RO"/>
              <a:t>Schema folosită în simularea SPICE pentru desenarea formelor de undă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5E8951-E7B4-45C7-A8D2-925B46A705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0643A-53FC-422F-8A60-169BA2A86200}" type="datetime1">
              <a:rPr lang="en-US" smtClean="0"/>
              <a:t>5/12/2021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311125-9D79-4B67-BCD3-B7C487FC3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11 -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2CE658-69F2-44A2-94E3-ECD4E530C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55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F5BD9AB-0AAB-496E-9B56-B9880200B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89934" y="136525"/>
            <a:ext cx="2647950" cy="13716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6C06EF4-2DEE-40DF-8C05-2C49A8240A5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3525" b="5038"/>
          <a:stretch/>
        </p:blipFill>
        <p:spPr>
          <a:xfrm>
            <a:off x="621896" y="2684207"/>
            <a:ext cx="7239000" cy="341409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40B8424-D44F-43DA-8843-259DB1C5D833}"/>
                  </a:ext>
                </a:extLst>
              </p:cNvPr>
              <p:cNvSpPr txBox="1"/>
              <p:nvPr/>
            </p:nvSpPr>
            <p:spPr>
              <a:xfrm>
                <a:off x="8047952" y="2983996"/>
                <a:ext cx="3868495" cy="6321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o-RO" sz="2000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ro-RO" sz="2000" b="0" i="1" smtClean="0">
                          <a:latin typeface="Cambria Math" panose="02040503050406030204" pitchFamily="18" charset="0"/>
                        </a:rPr>
                        <m:t>=200</m:t>
                      </m:r>
                      <m:r>
                        <a:rPr lang="ro-RO" sz="2000" b="0" i="1" smtClean="0">
                          <a:latin typeface="Cambria Math" panose="02040503050406030204" pitchFamily="18" charset="0"/>
                        </a:rPr>
                        <m:t>𝐻𝑧</m:t>
                      </m:r>
                      <m:r>
                        <a:rPr lang="ro-RO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a:rPr lang="ro-RO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𝑇</m:t>
                      </m:r>
                      <m:r>
                        <a:rPr lang="ro-RO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ro-RO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</m:t>
                          </m:r>
                        </m:den>
                      </m:f>
                      <m:r>
                        <a:rPr lang="ro-RO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ro-RO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200</m:t>
                          </m:r>
                        </m:den>
                      </m:f>
                      <m:r>
                        <a:rPr lang="ro-RO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=5</m:t>
                      </m:r>
                      <m:r>
                        <a:rPr lang="ro-RO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𝑚𝑠</m:t>
                      </m:r>
                    </m:oMath>
                  </m:oMathPara>
                </a14:m>
                <a:endParaRPr lang="ro-RO" sz="200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40B8424-D44F-43DA-8843-259DB1C5D8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47952" y="2983996"/>
                <a:ext cx="3868495" cy="63216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9568440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EC1996-F2A7-42C5-9639-A29890F61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/>
              <a:t>P3. Rezolvare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DBFB5E-86C0-4F32-B540-A64D8639FB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o-RO" sz="2400"/>
              <a:t>Formele de undă</a:t>
            </a:r>
          </a:p>
          <a:p>
            <a:endParaRPr lang="ro-RO" sz="2400"/>
          </a:p>
          <a:p>
            <a:endParaRPr lang="ro-RO" sz="2400"/>
          </a:p>
          <a:p>
            <a:endParaRPr lang="ro-RO" sz="2400"/>
          </a:p>
          <a:p>
            <a:endParaRPr lang="ro-RO" sz="2400"/>
          </a:p>
          <a:p>
            <a:endParaRPr lang="ro-RO" sz="2400"/>
          </a:p>
          <a:p>
            <a:endParaRPr lang="ro-RO" sz="2400"/>
          </a:p>
          <a:p>
            <a:endParaRPr lang="ro-RO" sz="2400"/>
          </a:p>
          <a:p>
            <a:r>
              <a:rPr lang="ro-RO" sz="2400"/>
              <a:t>Comparatorul fiind inversor, în momentul în care v</a:t>
            </a:r>
            <a:r>
              <a:rPr lang="ro-RO" sz="2400" baseline="-25000"/>
              <a:t>I</a:t>
            </a:r>
            <a:r>
              <a:rPr lang="en-US" sz="2400"/>
              <a:t>&gt;</a:t>
            </a:r>
            <a:r>
              <a:rPr lang="en-US" sz="2400" i="1"/>
              <a:t>V</a:t>
            </a:r>
            <a:r>
              <a:rPr lang="en-US" sz="2400" i="1" baseline="-25000"/>
              <a:t>th</a:t>
            </a:r>
            <a:r>
              <a:rPr lang="en-US" sz="2400"/>
              <a:t>, </a:t>
            </a:r>
            <a:r>
              <a:rPr lang="ro-RO" sz="2400"/>
              <a:t>ieșirea trece în –</a:t>
            </a:r>
            <a:r>
              <a:rPr lang="ro-RO" sz="2400" i="1"/>
              <a:t>V</a:t>
            </a:r>
            <a:r>
              <a:rPr lang="ro-RO" sz="2400" i="1" baseline="-25000"/>
              <a:t>sat</a:t>
            </a:r>
            <a:r>
              <a:rPr lang="ro-RO" sz="2400"/>
              <a:t>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6D5638-8562-44B2-B7A0-370AE08FCA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299CB-0352-4C06-871D-9F352C8C48B7}" type="datetime1">
              <a:rPr lang="en-US" smtClean="0"/>
              <a:t>5/12/2021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2E1525-B665-4D76-A430-DA6A7A4FC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11 -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451E5C-790D-436C-91CE-E37D59DBB5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56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1567DED-F188-4285-9F00-7C1C0683DB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89934" y="136525"/>
            <a:ext cx="2647950" cy="13716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F2E29A6-07FE-42C1-8242-461FCEEB57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11930" y="2202047"/>
            <a:ext cx="7968139" cy="2914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352305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1AC560-C19B-487E-A5E1-BF677677E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/>
              <a:t>P4.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67D2D0-FDF3-4143-8EA4-6F97026AB2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Cum se modifică formele de undă din problema P3 dacă V</a:t>
            </a:r>
            <a:r>
              <a:rPr lang="ro-RO" baseline="-25000"/>
              <a:t>th</a:t>
            </a:r>
            <a:r>
              <a:rPr lang="ro-RO"/>
              <a:t>=-5V?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9E855D-3F56-417D-811D-0F4ADC94A1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6A62C-D055-4DA7-B654-3A601681D4C6}" type="datetime1">
              <a:rPr lang="en-US" smtClean="0"/>
              <a:t>5/12/2021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B452B1-197B-49FE-8AFB-45DCB5A231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11 -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55FD00-2D8E-4B6E-A108-658F4B27F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57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A991D74-88C2-48FB-9CA4-3361B75F4A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4650" y="2637811"/>
            <a:ext cx="6362700" cy="30861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9FCB64F-6DAF-4D9E-9D68-C07F972683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89934" y="136525"/>
            <a:ext cx="264795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202133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FAADED-636D-4DB5-9B92-745AA2E363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/>
              <a:t>P4.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5E8F3F-E908-4875-8AC8-66969F711C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Schema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E96BA9-B65B-424E-A266-336C9ACB9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BA47D-EF3A-4BA9-BD91-56AB095FC2AB}" type="datetime1">
              <a:rPr lang="en-US" smtClean="0"/>
              <a:t>5/12/2021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BD553E-2F57-4A38-BF8D-58C081A14A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11 -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BFD928-637E-4879-964E-D546E9347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58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50F9A6A-8739-44E9-B93D-8400482A47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6500" y="2134394"/>
            <a:ext cx="7239000" cy="37338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4BA0F7B-18E6-4EAB-89AF-335150A0B9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89934" y="136525"/>
            <a:ext cx="264795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4233213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5E8CE7-1C19-4BDC-8F45-6EF3AAED42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/>
              <a:t>P4.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C1F765-D0F0-494A-9D5F-D7D10B75E0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o-RO" sz="2400"/>
              <a:t>Formele de undă</a:t>
            </a:r>
          </a:p>
          <a:p>
            <a:endParaRPr lang="ro-RO" sz="2400"/>
          </a:p>
          <a:p>
            <a:endParaRPr lang="ro-RO" sz="2400"/>
          </a:p>
          <a:p>
            <a:endParaRPr lang="ro-RO" sz="2400"/>
          </a:p>
          <a:p>
            <a:endParaRPr lang="ro-RO" sz="2400"/>
          </a:p>
          <a:p>
            <a:endParaRPr lang="ro-RO" sz="2400"/>
          </a:p>
          <a:p>
            <a:endParaRPr lang="ro-RO" sz="2400"/>
          </a:p>
          <a:p>
            <a:endParaRPr lang="ro-RO" sz="2400"/>
          </a:p>
          <a:p>
            <a:r>
              <a:rPr lang="ro-RO" sz="2400"/>
              <a:t>Din nou se observă modificarea factorului de umplere </a:t>
            </a:r>
            <a:r>
              <a:rPr lang="ro-RO" sz="2400" i="1"/>
              <a:t>D</a:t>
            </a:r>
            <a:r>
              <a:rPr lang="ro-RO" sz="2400"/>
              <a:t> (a scăzut).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BB5198-1152-4FDF-B87D-B6C169AD1E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14058-2E0E-469D-9066-12E6B1B60A67}" type="datetime1">
              <a:rPr lang="en-US" smtClean="0"/>
              <a:t>5/12/2021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452865-DA9F-43E7-8816-4B4B9DF35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11 -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F3374-DFF3-4C69-B441-D91A3868D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59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914117F-B7A8-4F07-AA0B-A1E106AF53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89934" y="136525"/>
            <a:ext cx="2647950" cy="13716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61C0B2F-3EEE-43FE-8B89-20886ED745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11930" y="2288099"/>
            <a:ext cx="7968139" cy="2914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90383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Circuit</a:t>
            </a:r>
            <a:r>
              <a:rPr lang="ro-RO"/>
              <a:t>ul</a:t>
            </a:r>
            <a:r>
              <a:rPr lang="en-US"/>
              <a:t> de exponen</a:t>
            </a:r>
            <a:r>
              <a:rPr lang="ro-RO"/>
              <a:t>ţ</a:t>
            </a:r>
            <a:r>
              <a:rPr lang="en-US"/>
              <a:t>iere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>
                <a:solidFill>
                  <a:srgbClr val="0070C0"/>
                </a:solidFill>
              </a:rPr>
              <a:t>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0A44BFD-788F-40C5-AE1F-3A21BCF3F2BE}" type="datetime1">
              <a:rPr lang="en-US" smtClean="0"/>
              <a:t>5/12/2021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EA - cursul 11 - online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33F3B5-6BD6-4929-9996-8D9D217494F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5538" name="Rectangle 2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6564" name="Rectangle 4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7588" name="Rectangle 4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Object 7">
                <a:extLst>
                  <a:ext uri="{FF2B5EF4-FFF2-40B4-BE49-F238E27FC236}">
                    <a16:creationId xmlns:a16="http://schemas.microsoft.com/office/drawing/2014/main" id="{800AAFE3-1B53-4B7C-A8BA-09CEFDA5F7BE}"/>
                  </a:ext>
                </a:extLst>
              </p:cNvPr>
              <p:cNvSpPr txBox="1"/>
              <p:nvPr/>
            </p:nvSpPr>
            <p:spPr>
              <a:xfrm>
                <a:off x="2950543" y="4696440"/>
                <a:ext cx="6290913" cy="964800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𝑅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sub>
                      </m:sSub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𝑅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func>
                        <m:func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ro-RO" sz="2400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exp</m:t>
                          </m:r>
                        </m:fName>
                        <m:e>
                          <m:d>
                            <m:dPr>
                              <m:ctrlP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2400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𝑉</m:t>
                                      </m:r>
                                    </m:e>
                                    <m:sub>
                                      <m: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𝐵𝐸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2400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𝑉</m:t>
                                      </m:r>
                                    </m:e>
                                    <m:sub>
                                      <m: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𝑇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</m:func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𝑅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func>
                        <m:func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ro-RO" sz="2400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exp</m:t>
                          </m:r>
                        </m:fName>
                        <m:e>
                          <m:d>
                            <m:dPr>
                              <m:ctrlP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2400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𝑣</m:t>
                                      </m:r>
                                    </m:e>
                                    <m:sub>
                                      <m: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𝐼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2400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𝑉</m:t>
                                      </m:r>
                                    </m:e>
                                    <m:sub>
                                      <m: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𝑇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ro-RO" sz="2400"/>
              </a:p>
            </p:txBody>
          </p:sp>
        </mc:Choice>
        <mc:Fallback xmlns="">
          <p:sp>
            <p:nvSpPr>
              <p:cNvPr id="8" name="Object 7">
                <a:extLst>
                  <a:ext uri="{FF2B5EF4-FFF2-40B4-BE49-F238E27FC236}">
                    <a16:creationId xmlns:a16="http://schemas.microsoft.com/office/drawing/2014/main" id="{800AAFE3-1B53-4B7C-A8BA-09CEFDA5F7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0543" y="4696440"/>
                <a:ext cx="6290913" cy="96480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Object 5">
                <a:extLst>
                  <a:ext uri="{FF2B5EF4-FFF2-40B4-BE49-F238E27FC236}">
                    <a16:creationId xmlns:a16="http://schemas.microsoft.com/office/drawing/2014/main" id="{A4FFDD35-CB5D-4362-AF3C-0CAD8F4C8A82}"/>
                  </a:ext>
                </a:extLst>
              </p:cNvPr>
              <p:cNvSpPr txBox="1"/>
              <p:nvPr/>
            </p:nvSpPr>
            <p:spPr bwMode="auto">
              <a:xfrm>
                <a:off x="9801224" y="457260"/>
                <a:ext cx="2183091" cy="1447740"/>
              </a:xfrm>
              <a:prstGeom prst="rect">
                <a:avLst/>
              </a:prstGeom>
              <a:noFill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𝐵𝐸</m:t>
                          </m:r>
                        </m:sub>
                      </m:sSub>
                      <m:r>
                        <a:rPr lang="ro-RO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  <m:func>
                        <m:funcPr>
                          <m:ctrlP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ro-RO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ro-RO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ro-RO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ro-RO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e>
                                    <m:sub>
                                      <m:r>
                                        <a:rPr lang="ro-RO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𝐶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ro-RO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𝐼</m:t>
                                      </m:r>
                                    </m:e>
                                    <m:sub>
                                      <m:r>
                                        <a:rPr lang="ro-RO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𝑆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</m:func>
                    </m:oMath>
                    <m:oMath xmlns:m="http://schemas.openxmlformats.org/officeDocument/2006/math">
                      <m:sSub>
                        <m:sSubPr>
                          <m:ctrlP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sub>
                      </m:sSub>
                      <m:r>
                        <a:rPr lang="ro-RO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func>
                        <m:funcPr>
                          <m:ctrlP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ro-RO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exp</m:t>
                          </m:r>
                        </m:fName>
                        <m:e>
                          <m:d>
                            <m:dPr>
                              <m:ctrlPr>
                                <a:rPr lang="ro-RO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ro-RO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ro-RO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𝑣</m:t>
                                      </m:r>
                                    </m:e>
                                    <m:sub>
                                      <m:r>
                                        <a:rPr lang="ro-RO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𝐵𝐸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ro-RO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𝑉</m:t>
                                      </m:r>
                                    </m:e>
                                    <m:sub>
                                      <m:r>
                                        <a:rPr lang="ro-RO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𝑇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3" name="Object 5">
                <a:extLst>
                  <a:ext uri="{FF2B5EF4-FFF2-40B4-BE49-F238E27FC236}">
                    <a16:creationId xmlns:a16="http://schemas.microsoft.com/office/drawing/2014/main" id="{A4FFDD35-CB5D-4362-AF3C-0CAD8F4C8A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801224" y="457260"/>
                <a:ext cx="2183091" cy="144774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>
            <a:extLst>
              <a:ext uri="{FF2B5EF4-FFF2-40B4-BE49-F238E27FC236}">
                <a16:creationId xmlns:a16="http://schemas.microsoft.com/office/drawing/2014/main" id="{1F6DB3FE-0FE5-4F19-8F2F-A5AD9A80B9B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76599" y="1780203"/>
            <a:ext cx="5638800" cy="2781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4313496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342323-B6DE-44FD-B1E1-45B770FAC9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Anexe</a:t>
            </a:r>
            <a:br>
              <a:rPr lang="ro-RO"/>
            </a:br>
            <a:r>
              <a:rPr lang="ro-RO" sz="3200"/>
              <a:t>A1. Valori standard de rezistențe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821FB0-AFC2-45E3-AEC2-9171D96418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Seria E24 (±5%)</a:t>
            </a:r>
          </a:p>
          <a:p>
            <a:endParaRPr lang="ro-RO"/>
          </a:p>
          <a:p>
            <a:endParaRPr lang="ro-RO"/>
          </a:p>
          <a:p>
            <a:r>
              <a:rPr lang="ro-RO"/>
              <a:t>Seria E96 (±1%)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CBE31D-66A6-4530-A235-CD3EDF8D87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36DCA-8ABC-4C04-9494-4E53F57F8E79}" type="datetime1">
              <a:rPr lang="en-US" smtClean="0"/>
              <a:t>5/12/2021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8E873C-6971-490C-9202-7155AB91FF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11 -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1CC7E5-3C40-4A78-B225-C48EFC000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60</a:t>
            </a:fld>
            <a:endParaRPr lang="ro-RO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1D5B1DE4-9AFE-4E77-86AC-E065BCD391D9}"/>
              </a:ext>
            </a:extLst>
          </p:cNvPr>
          <p:cNvGraphicFramePr>
            <a:graphicFrameLocks noGrp="1"/>
          </p:cNvGraphicFramePr>
          <p:nvPr/>
        </p:nvGraphicFramePr>
        <p:xfrm>
          <a:off x="838200" y="3873500"/>
          <a:ext cx="10365748" cy="2438400"/>
        </p:xfrm>
        <a:graphic>
          <a:graphicData uri="http://schemas.openxmlformats.org/drawingml/2006/table">
            <a:tbl>
              <a:tblPr firstRow="1" firstCol="1" bandRow="1">
                <a:tableStyleId>{BDBED569-4797-4DF1-A0F4-6AAB3CD982D8}</a:tableStyleId>
              </a:tblPr>
              <a:tblGrid>
                <a:gridCol w="863364">
                  <a:extLst>
                    <a:ext uri="{9D8B030D-6E8A-4147-A177-3AD203B41FA5}">
                      <a16:colId xmlns:a16="http://schemas.microsoft.com/office/drawing/2014/main" val="2911087269"/>
                    </a:ext>
                  </a:extLst>
                </a:gridCol>
                <a:gridCol w="863364">
                  <a:extLst>
                    <a:ext uri="{9D8B030D-6E8A-4147-A177-3AD203B41FA5}">
                      <a16:colId xmlns:a16="http://schemas.microsoft.com/office/drawing/2014/main" val="149422400"/>
                    </a:ext>
                  </a:extLst>
                </a:gridCol>
                <a:gridCol w="863364">
                  <a:extLst>
                    <a:ext uri="{9D8B030D-6E8A-4147-A177-3AD203B41FA5}">
                      <a16:colId xmlns:a16="http://schemas.microsoft.com/office/drawing/2014/main" val="1815951897"/>
                    </a:ext>
                  </a:extLst>
                </a:gridCol>
                <a:gridCol w="863364">
                  <a:extLst>
                    <a:ext uri="{9D8B030D-6E8A-4147-A177-3AD203B41FA5}">
                      <a16:colId xmlns:a16="http://schemas.microsoft.com/office/drawing/2014/main" val="204404910"/>
                    </a:ext>
                  </a:extLst>
                </a:gridCol>
                <a:gridCol w="863364">
                  <a:extLst>
                    <a:ext uri="{9D8B030D-6E8A-4147-A177-3AD203B41FA5}">
                      <a16:colId xmlns:a16="http://schemas.microsoft.com/office/drawing/2014/main" val="1656873127"/>
                    </a:ext>
                  </a:extLst>
                </a:gridCol>
                <a:gridCol w="863364">
                  <a:extLst>
                    <a:ext uri="{9D8B030D-6E8A-4147-A177-3AD203B41FA5}">
                      <a16:colId xmlns:a16="http://schemas.microsoft.com/office/drawing/2014/main" val="3549370340"/>
                    </a:ext>
                  </a:extLst>
                </a:gridCol>
                <a:gridCol w="863364">
                  <a:extLst>
                    <a:ext uri="{9D8B030D-6E8A-4147-A177-3AD203B41FA5}">
                      <a16:colId xmlns:a16="http://schemas.microsoft.com/office/drawing/2014/main" val="2121267324"/>
                    </a:ext>
                  </a:extLst>
                </a:gridCol>
                <a:gridCol w="864440">
                  <a:extLst>
                    <a:ext uri="{9D8B030D-6E8A-4147-A177-3AD203B41FA5}">
                      <a16:colId xmlns:a16="http://schemas.microsoft.com/office/drawing/2014/main" val="1728824274"/>
                    </a:ext>
                  </a:extLst>
                </a:gridCol>
                <a:gridCol w="864440">
                  <a:extLst>
                    <a:ext uri="{9D8B030D-6E8A-4147-A177-3AD203B41FA5}">
                      <a16:colId xmlns:a16="http://schemas.microsoft.com/office/drawing/2014/main" val="2130610720"/>
                    </a:ext>
                  </a:extLst>
                </a:gridCol>
                <a:gridCol w="864440">
                  <a:extLst>
                    <a:ext uri="{9D8B030D-6E8A-4147-A177-3AD203B41FA5}">
                      <a16:colId xmlns:a16="http://schemas.microsoft.com/office/drawing/2014/main" val="4178267706"/>
                    </a:ext>
                  </a:extLst>
                </a:gridCol>
                <a:gridCol w="864440">
                  <a:extLst>
                    <a:ext uri="{9D8B030D-6E8A-4147-A177-3AD203B41FA5}">
                      <a16:colId xmlns:a16="http://schemas.microsoft.com/office/drawing/2014/main" val="743133699"/>
                    </a:ext>
                  </a:extLst>
                </a:gridCol>
                <a:gridCol w="864440">
                  <a:extLst>
                    <a:ext uri="{9D8B030D-6E8A-4147-A177-3AD203B41FA5}">
                      <a16:colId xmlns:a16="http://schemas.microsoft.com/office/drawing/2014/main" val="185485657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100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102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105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107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110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113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115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118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121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124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127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130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523398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133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137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140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143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147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150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154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158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162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165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169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174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3171472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178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182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187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191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196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200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205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210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215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221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226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232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0729836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237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243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249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255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261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267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274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280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287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294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301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309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0251475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316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324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332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340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348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357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365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374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383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392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402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412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7654922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422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432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442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453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464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475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487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499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511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523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536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549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8413453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562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576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590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604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619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634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649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665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681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698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715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732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754716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750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768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787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806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825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845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866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887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909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931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953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976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78399611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7B39A067-4AD4-4761-ACCB-D8C6BED08FDB}"/>
              </a:ext>
            </a:extLst>
          </p:cNvPr>
          <p:cNvGraphicFramePr>
            <a:graphicFrameLocks noGrp="1"/>
          </p:cNvGraphicFramePr>
          <p:nvPr/>
        </p:nvGraphicFramePr>
        <p:xfrm>
          <a:off x="838200" y="2313834"/>
          <a:ext cx="10284257" cy="85344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857707">
                  <a:extLst>
                    <a:ext uri="{9D8B030D-6E8A-4147-A177-3AD203B41FA5}">
                      <a16:colId xmlns:a16="http://schemas.microsoft.com/office/drawing/2014/main" val="3889208831"/>
                    </a:ext>
                  </a:extLst>
                </a:gridCol>
                <a:gridCol w="857707">
                  <a:extLst>
                    <a:ext uri="{9D8B030D-6E8A-4147-A177-3AD203B41FA5}">
                      <a16:colId xmlns:a16="http://schemas.microsoft.com/office/drawing/2014/main" val="3622067582"/>
                    </a:ext>
                  </a:extLst>
                </a:gridCol>
                <a:gridCol w="857707">
                  <a:extLst>
                    <a:ext uri="{9D8B030D-6E8A-4147-A177-3AD203B41FA5}">
                      <a16:colId xmlns:a16="http://schemas.microsoft.com/office/drawing/2014/main" val="1384476525"/>
                    </a:ext>
                  </a:extLst>
                </a:gridCol>
                <a:gridCol w="857707">
                  <a:extLst>
                    <a:ext uri="{9D8B030D-6E8A-4147-A177-3AD203B41FA5}">
                      <a16:colId xmlns:a16="http://schemas.microsoft.com/office/drawing/2014/main" val="3363998025"/>
                    </a:ext>
                  </a:extLst>
                </a:gridCol>
                <a:gridCol w="857707">
                  <a:extLst>
                    <a:ext uri="{9D8B030D-6E8A-4147-A177-3AD203B41FA5}">
                      <a16:colId xmlns:a16="http://schemas.microsoft.com/office/drawing/2014/main" val="121892867"/>
                    </a:ext>
                  </a:extLst>
                </a:gridCol>
                <a:gridCol w="857707">
                  <a:extLst>
                    <a:ext uri="{9D8B030D-6E8A-4147-A177-3AD203B41FA5}">
                      <a16:colId xmlns:a16="http://schemas.microsoft.com/office/drawing/2014/main" val="2372665733"/>
                    </a:ext>
                  </a:extLst>
                </a:gridCol>
                <a:gridCol w="857707">
                  <a:extLst>
                    <a:ext uri="{9D8B030D-6E8A-4147-A177-3AD203B41FA5}">
                      <a16:colId xmlns:a16="http://schemas.microsoft.com/office/drawing/2014/main" val="2815366062"/>
                    </a:ext>
                  </a:extLst>
                </a:gridCol>
                <a:gridCol w="857707">
                  <a:extLst>
                    <a:ext uri="{9D8B030D-6E8A-4147-A177-3AD203B41FA5}">
                      <a16:colId xmlns:a16="http://schemas.microsoft.com/office/drawing/2014/main" val="2062807422"/>
                    </a:ext>
                  </a:extLst>
                </a:gridCol>
                <a:gridCol w="857707">
                  <a:extLst>
                    <a:ext uri="{9D8B030D-6E8A-4147-A177-3AD203B41FA5}">
                      <a16:colId xmlns:a16="http://schemas.microsoft.com/office/drawing/2014/main" val="3400834929"/>
                    </a:ext>
                  </a:extLst>
                </a:gridCol>
                <a:gridCol w="857707">
                  <a:extLst>
                    <a:ext uri="{9D8B030D-6E8A-4147-A177-3AD203B41FA5}">
                      <a16:colId xmlns:a16="http://schemas.microsoft.com/office/drawing/2014/main" val="3166559385"/>
                    </a:ext>
                  </a:extLst>
                </a:gridCol>
                <a:gridCol w="857707">
                  <a:extLst>
                    <a:ext uri="{9D8B030D-6E8A-4147-A177-3AD203B41FA5}">
                      <a16:colId xmlns:a16="http://schemas.microsoft.com/office/drawing/2014/main" val="3305067957"/>
                    </a:ext>
                  </a:extLst>
                </a:gridCol>
                <a:gridCol w="849480">
                  <a:extLst>
                    <a:ext uri="{9D8B030D-6E8A-4147-A177-3AD203B41FA5}">
                      <a16:colId xmlns:a16="http://schemas.microsoft.com/office/drawing/2014/main" val="42200493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0">
                          <a:effectLst/>
                        </a:rPr>
                        <a:t>1.0</a:t>
                      </a:r>
                      <a:endParaRPr lang="ro-RO" sz="28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0">
                          <a:effectLst/>
                        </a:rPr>
                        <a:t>1.1</a:t>
                      </a:r>
                      <a:endParaRPr lang="ro-RO" sz="28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0">
                          <a:effectLst/>
                        </a:rPr>
                        <a:t>1.2</a:t>
                      </a:r>
                      <a:endParaRPr lang="ro-RO" sz="28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0">
                          <a:effectLst/>
                        </a:rPr>
                        <a:t>1.3</a:t>
                      </a:r>
                      <a:endParaRPr lang="ro-RO" sz="28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0">
                          <a:effectLst/>
                        </a:rPr>
                        <a:t>1.5</a:t>
                      </a:r>
                      <a:endParaRPr lang="ro-RO" sz="28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0">
                          <a:effectLst/>
                        </a:rPr>
                        <a:t>1.6</a:t>
                      </a:r>
                      <a:endParaRPr lang="ro-RO" sz="28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0">
                          <a:effectLst/>
                        </a:rPr>
                        <a:t>1.8</a:t>
                      </a:r>
                      <a:endParaRPr lang="ro-RO" sz="28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0">
                          <a:effectLst/>
                        </a:rPr>
                        <a:t>2.0</a:t>
                      </a:r>
                      <a:endParaRPr lang="ro-RO" sz="28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0">
                          <a:effectLst/>
                        </a:rPr>
                        <a:t>2.2</a:t>
                      </a:r>
                      <a:endParaRPr lang="ro-RO" sz="28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0">
                          <a:effectLst/>
                        </a:rPr>
                        <a:t>2.4</a:t>
                      </a:r>
                      <a:endParaRPr lang="ro-RO" sz="28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0">
                          <a:effectLst/>
                        </a:rPr>
                        <a:t>2.7</a:t>
                      </a:r>
                      <a:endParaRPr lang="ro-RO" sz="28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0">
                          <a:effectLst/>
                        </a:rPr>
                        <a:t>3.0</a:t>
                      </a:r>
                      <a:endParaRPr lang="ro-RO" sz="28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4147062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0">
                          <a:effectLst/>
                        </a:rPr>
                        <a:t>3.3</a:t>
                      </a:r>
                      <a:endParaRPr lang="ro-RO" sz="28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0">
                          <a:effectLst/>
                        </a:rPr>
                        <a:t>3.6</a:t>
                      </a:r>
                      <a:endParaRPr lang="ro-RO" sz="28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0">
                          <a:effectLst/>
                        </a:rPr>
                        <a:t>3.9</a:t>
                      </a:r>
                      <a:endParaRPr lang="ro-RO" sz="28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0">
                          <a:effectLst/>
                        </a:rPr>
                        <a:t>4.3</a:t>
                      </a:r>
                      <a:endParaRPr lang="ro-RO" sz="28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0">
                          <a:effectLst/>
                        </a:rPr>
                        <a:t>4.7</a:t>
                      </a:r>
                      <a:endParaRPr lang="ro-RO" sz="28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0">
                          <a:effectLst/>
                        </a:rPr>
                        <a:t>5.1</a:t>
                      </a:r>
                      <a:endParaRPr lang="ro-RO" sz="28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0">
                          <a:effectLst/>
                        </a:rPr>
                        <a:t>5.6</a:t>
                      </a:r>
                      <a:endParaRPr lang="ro-RO" sz="28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0">
                          <a:effectLst/>
                        </a:rPr>
                        <a:t>6.2</a:t>
                      </a:r>
                      <a:endParaRPr lang="ro-RO" sz="28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0">
                          <a:effectLst/>
                        </a:rPr>
                        <a:t>6.8</a:t>
                      </a:r>
                      <a:endParaRPr lang="ro-RO" sz="28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0">
                          <a:effectLst/>
                        </a:rPr>
                        <a:t>7.5</a:t>
                      </a:r>
                      <a:endParaRPr lang="ro-RO" sz="28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0">
                          <a:effectLst/>
                        </a:rPr>
                        <a:t>8.2</a:t>
                      </a:r>
                      <a:endParaRPr lang="ro-RO" sz="28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0">
                          <a:effectLst/>
                        </a:rPr>
                        <a:t>9.1</a:t>
                      </a:r>
                      <a:endParaRPr lang="ro-RO" sz="28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980439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18016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Redresoare de precizie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o-RO" b="1">
                <a:solidFill>
                  <a:srgbClr val="FF0000"/>
                </a:solidFill>
              </a:rPr>
              <a:t>Redresarea</a:t>
            </a:r>
            <a:r>
              <a:rPr lang="ro-RO"/>
              <a:t> este procesul prin care</a:t>
            </a:r>
            <a:endParaRPr lang="en-US"/>
          </a:p>
          <a:p>
            <a:pPr lvl="0"/>
            <a:r>
              <a:rPr lang="ro-RO"/>
              <a:t>fie se elimină una dintre alternanţele unui semnal alternativ (cea pozitivă sau cea negativă) - la </a:t>
            </a:r>
            <a:r>
              <a:rPr lang="ro-RO" b="1">
                <a:solidFill>
                  <a:srgbClr val="0070C0"/>
                </a:solidFill>
              </a:rPr>
              <a:t>redresorul monoalternanţă</a:t>
            </a:r>
            <a:r>
              <a:rPr lang="ro-RO"/>
              <a:t>,</a:t>
            </a:r>
            <a:endParaRPr lang="en-US"/>
          </a:p>
          <a:p>
            <a:pPr lvl="0"/>
            <a:r>
              <a:rPr lang="ro-RO"/>
              <a:t>fie toate porţiunile semnalului variabil situate de o parte a liniei de zero se inversează, trec de partea cealaltă şi se obţine un semnal cu o singură polaritate - la </a:t>
            </a:r>
            <a:r>
              <a:rPr lang="ro-RO" b="1">
                <a:solidFill>
                  <a:srgbClr val="0070C0"/>
                </a:solidFill>
              </a:rPr>
              <a:t>redresorul dublă alternanţă</a:t>
            </a:r>
            <a:r>
              <a:rPr lang="ro-RO"/>
              <a:t>.</a:t>
            </a:r>
            <a:endParaRPr lang="en-US"/>
          </a:p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78D5693-C8C2-4217-A970-C8CB08D381AD}" type="datetime1">
              <a:rPr lang="en-US" smtClean="0"/>
              <a:t>5/12/2021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EA - cursul 11 - online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33F3B5-6BD6-4929-9996-8D9D217494F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6852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/>
              <a:t>Redresoare de precizie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o-RO"/>
              <a:t>Obţinerea cu precizie ridicată a valorii medii redresate a unei tensiuni alternative, folosind mijloace convenţionale, nu este posibilă dacă amplitudinea acesteia este mai mică sau de acelaşi ordin de mărime cu tensiunea de deschidere a diodei semiconductoare folosite în procesul de redresare (0,2V până la 0,6V).</a:t>
            </a:r>
          </a:p>
          <a:p>
            <a:r>
              <a:rPr lang="ro-RO"/>
              <a:t>Reducerea substanţială a tensiunii de deschidere (şi anume de </a:t>
            </a:r>
            <a:r>
              <a:rPr lang="ro-RO" b="1" i="1">
                <a:solidFill>
                  <a:srgbClr val="FF0000"/>
                </a:solidFill>
              </a:rPr>
              <a:t>a</a:t>
            </a:r>
            <a:r>
              <a:rPr lang="ro-RO"/>
              <a:t> ori, unde </a:t>
            </a:r>
            <a:r>
              <a:rPr lang="ro-RO" b="1" i="1">
                <a:solidFill>
                  <a:srgbClr val="FF0000"/>
                </a:solidFill>
              </a:rPr>
              <a:t>a</a:t>
            </a:r>
            <a:r>
              <a:rPr lang="ro-RO"/>
              <a:t> reprezintă amplificarea în buclă deschisă a AO) şi liniarizarea caracteristicii diodei se pot obţine prin introducerea diodei în bucla de reacţie a unui AO.</a:t>
            </a:r>
            <a:endParaRPr lang="en-US"/>
          </a:p>
          <a:p>
            <a:r>
              <a:rPr lang="ro-RO"/>
              <a:t>În acest fel, ansamblul diodă-amplificator alcătuieşte o </a:t>
            </a:r>
            <a:r>
              <a:rPr lang="ro-RO">
                <a:solidFill>
                  <a:srgbClr val="FF0000"/>
                </a:solidFill>
              </a:rPr>
              <a:t>diodă de precizie</a:t>
            </a:r>
            <a:r>
              <a:rPr lang="ro-RO"/>
              <a:t>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F512D3-5142-42B9-A300-2102A716525E}" type="datetime1">
              <a:rPr lang="en-US" smtClean="0"/>
              <a:t>5/12/2021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EA - cursul 11 - online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33F3B5-6BD6-4929-9996-8D9D217494F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9811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/>
              <a:t>Redresorul de precizie monoalternanţă saturat</a:t>
            </a:r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ro-RO" b="1">
                <a:solidFill>
                  <a:srgbClr val="0070C0"/>
                </a:solidFill>
              </a:rPr>
              <a:t>Schema                                 		</a:t>
            </a:r>
            <a:r>
              <a:rPr lang="en-US" b="1">
                <a:solidFill>
                  <a:srgbClr val="0070C0"/>
                </a:solidFill>
              </a:rPr>
              <a:t>Caracteristica de transfer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pPr marL="0" indent="0">
              <a:buNone/>
            </a:pPr>
            <a:r>
              <a:rPr lang="ro-RO" b="1"/>
              <a:t>Funcționare</a:t>
            </a:r>
            <a:endParaRPr lang="en-US" b="1"/>
          </a:p>
          <a:p>
            <a:pPr lvl="0"/>
            <a:r>
              <a:rPr lang="ro-RO" b="1" i="1">
                <a:solidFill>
                  <a:srgbClr val="0070C0"/>
                </a:solidFill>
              </a:rPr>
              <a:t>v</a:t>
            </a:r>
            <a:r>
              <a:rPr lang="ro-RO" b="1" i="1" baseline="-25000">
                <a:solidFill>
                  <a:srgbClr val="0070C0"/>
                </a:solidFill>
              </a:rPr>
              <a:t>I</a:t>
            </a:r>
            <a:r>
              <a:rPr lang="en-US" b="1">
                <a:solidFill>
                  <a:srgbClr val="0070C0"/>
                </a:solidFill>
              </a:rPr>
              <a:t>&lt;0</a:t>
            </a:r>
            <a:r>
              <a:rPr lang="en-US"/>
              <a:t> – </a:t>
            </a:r>
            <a:r>
              <a:rPr lang="ro-RO"/>
              <a:t>circuitul fiind neinversor, tensiunea de la ieşirea AO, </a:t>
            </a:r>
            <a:r>
              <a:rPr lang="ro-RO" i="1"/>
              <a:t>v</a:t>
            </a:r>
            <a:r>
              <a:rPr lang="ro-RO" i="1" baseline="-25000"/>
              <a:t>O</a:t>
            </a:r>
            <a:r>
              <a:rPr lang="ro-RO" baseline="-25000"/>
              <a:t>,AO</a:t>
            </a:r>
            <a:r>
              <a:rPr lang="en-US"/>
              <a:t>&lt;0, </a:t>
            </a:r>
            <a:r>
              <a:rPr lang="ro-RO"/>
              <a:t>dioda D1 este blocată (polarizată invers) şi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511CE4B-279A-405A-AF04-7FA176AA09F0}" type="datetime1">
              <a:rPr lang="en-US" smtClean="0"/>
              <a:t>5/12/2021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EA - cursul 11 - online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33F3B5-6BD6-4929-9996-8D9D217494F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Object 8">
                <a:extLst>
                  <a:ext uri="{FF2B5EF4-FFF2-40B4-BE49-F238E27FC236}">
                    <a16:creationId xmlns:a16="http://schemas.microsoft.com/office/drawing/2014/main" id="{5B8D5925-1F9D-4E05-9542-798F6EDFBDF0}"/>
                  </a:ext>
                </a:extLst>
              </p:cNvPr>
              <p:cNvSpPr txBox="1"/>
              <p:nvPr/>
            </p:nvSpPr>
            <p:spPr>
              <a:xfrm>
                <a:off x="5531010" y="5743576"/>
                <a:ext cx="1129980" cy="457200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ro-RO" sz="2400"/>
              </a:p>
            </p:txBody>
          </p:sp>
        </mc:Choice>
        <mc:Fallback xmlns="">
          <p:sp>
            <p:nvSpPr>
              <p:cNvPr id="9" name="Object 8">
                <a:extLst>
                  <a:ext uri="{FF2B5EF4-FFF2-40B4-BE49-F238E27FC236}">
                    <a16:creationId xmlns:a16="http://schemas.microsoft.com/office/drawing/2014/main" id="{5B8D5925-1F9D-4E05-9542-798F6EDFBD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1010" y="5743576"/>
                <a:ext cx="1129980" cy="457200"/>
              </a:xfrm>
              <a:prstGeom prst="rect">
                <a:avLst/>
              </a:prstGeom>
              <a:blipFill>
                <a:blip r:embed="rId2"/>
                <a:stretch>
                  <a:fillRect b="-2667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9">
            <a:extLst>
              <a:ext uri="{FF2B5EF4-FFF2-40B4-BE49-F238E27FC236}">
                <a16:creationId xmlns:a16="http://schemas.microsoft.com/office/drawing/2014/main" id="{B28434C8-8D3F-4EB5-87E0-23F2B06B47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199" y="2464592"/>
            <a:ext cx="3851148" cy="195453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7997343F-1B31-4EEE-AF42-B43288DBC6C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11630" y="2464593"/>
            <a:ext cx="3786188" cy="2071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50730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4308</TotalTime>
  <Words>3285</Words>
  <Application>Microsoft Office PowerPoint</Application>
  <PresentationFormat>Widescreen</PresentationFormat>
  <Paragraphs>633</Paragraphs>
  <Slides>60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60</vt:i4>
      </vt:variant>
    </vt:vector>
  </HeadingPairs>
  <TitlesOfParts>
    <vt:vector size="69" baseType="lpstr">
      <vt:lpstr>Arial</vt:lpstr>
      <vt:lpstr>Calibri</vt:lpstr>
      <vt:lpstr>Calibri Light</vt:lpstr>
      <vt:lpstr>Cambria Math</vt:lpstr>
      <vt:lpstr>Lucida Sans Unicode</vt:lpstr>
      <vt:lpstr>Times New Roman</vt:lpstr>
      <vt:lpstr>UT Sans</vt:lpstr>
      <vt:lpstr>Office Theme</vt:lpstr>
      <vt:lpstr>Equation</vt:lpstr>
      <vt:lpstr>ELECTRONICĂ ANALOGICĂ</vt:lpstr>
      <vt:lpstr>Probleme tratate</vt:lpstr>
      <vt:lpstr>Circuite neliniare realizate cu AO</vt:lpstr>
      <vt:lpstr>Circuite de logaritmare şi exponenţiere</vt:lpstr>
      <vt:lpstr>Circuitul de logaritmare</vt:lpstr>
      <vt:lpstr>Circuitul de exponenţiere</vt:lpstr>
      <vt:lpstr>Redresoare de precizie</vt:lpstr>
      <vt:lpstr>Redresoare de precizie</vt:lpstr>
      <vt:lpstr>Redresorul de precizie monoalternanţă saturat</vt:lpstr>
      <vt:lpstr>Redresorul de precizie monoalternanţă saturat</vt:lpstr>
      <vt:lpstr>Circuite neliniare Redresorul de precizie monoalternanţă saturat</vt:lpstr>
      <vt:lpstr>Redresorul de precizie  monoalternanţă saturat</vt:lpstr>
      <vt:lpstr>Redresorul de precizie  monoalternanţă saturat</vt:lpstr>
      <vt:lpstr>Redresorul de precizie monoalternanţă nesaturat</vt:lpstr>
      <vt:lpstr>Redresorul de precizie monoalternanţă nesaturat</vt:lpstr>
      <vt:lpstr>Redresorul de precizie  monoalternanţă nesaturat</vt:lpstr>
      <vt:lpstr>Redresorul de precizie  monoalternanţă nesaturat</vt:lpstr>
      <vt:lpstr>Redresorul de precizie monoalternanţă nesaturat</vt:lpstr>
      <vt:lpstr>Redresorul de precizie dublă alternanţă nesaturat</vt:lpstr>
      <vt:lpstr>Redresorul de precizie dublă alternanţă nesaturat</vt:lpstr>
      <vt:lpstr>Redresorul de precizie  dublă alternanţă nesaturat</vt:lpstr>
      <vt:lpstr>Comparatoare</vt:lpstr>
      <vt:lpstr>Comparatoare</vt:lpstr>
      <vt:lpstr>Comparatoare în buclă deschisă</vt:lpstr>
      <vt:lpstr>Comparatoare în buclă deschisă</vt:lpstr>
      <vt:lpstr>Comparatoare în buclă deschisă Comparatorul saturat neinversor</vt:lpstr>
      <vt:lpstr>Comparatoare în buclă deschisă Comparatorul saturat inversor</vt:lpstr>
      <vt:lpstr>Comparatoare în buclă deschisă Schimbarea pragului de comutare</vt:lpstr>
      <vt:lpstr>Comparatoare în buclă deschisă Schimbarea pragului de comutare</vt:lpstr>
      <vt:lpstr>Comparatorul neinversor cu polarizare pozitivă</vt:lpstr>
      <vt:lpstr>Comparatorul inversor cu polarizare negativă</vt:lpstr>
      <vt:lpstr>Comparatoare în buclă deschisă Temă</vt:lpstr>
      <vt:lpstr>Circuite formatoare de semnal </vt:lpstr>
      <vt:lpstr>Circuite formatoare de semnal Exemplul 1 </vt:lpstr>
      <vt:lpstr>Circuite formatoare de semnal Exemplul 1. Rezolvare </vt:lpstr>
      <vt:lpstr>Circuite formatoare de semnal Exemplul 2</vt:lpstr>
      <vt:lpstr>Circuite formatoare de semnal Exemplul 2. Rezolvare</vt:lpstr>
      <vt:lpstr>Comparatoare nesaturate</vt:lpstr>
      <vt:lpstr>Comparatoare cu reacţie pozitivă Triggerul Schmitt inversor</vt:lpstr>
      <vt:lpstr>Comparatoare cu reacţie pozitivă Triggerul Schmitt neinversor</vt:lpstr>
      <vt:lpstr>Triggerul Schmitt  neinversor</vt:lpstr>
      <vt:lpstr>Triggerul Schmitt  neinversor</vt:lpstr>
      <vt:lpstr>Comparatoare integrate</vt:lpstr>
      <vt:lpstr>Comparatoare integrate</vt:lpstr>
      <vt:lpstr>Comparatoare integrate</vt:lpstr>
      <vt:lpstr>Comparatoare integrate</vt:lpstr>
      <vt:lpstr>Comparatoare integrate</vt:lpstr>
      <vt:lpstr>Probleme P1.</vt:lpstr>
      <vt:lpstr>P1. Rezolvare</vt:lpstr>
      <vt:lpstr>P1. Rezolvare</vt:lpstr>
      <vt:lpstr>P2.</vt:lpstr>
      <vt:lpstr>P2. Rezolvare</vt:lpstr>
      <vt:lpstr>P3.</vt:lpstr>
      <vt:lpstr>P3. Rezolvare</vt:lpstr>
      <vt:lpstr>P3. Rezolvare</vt:lpstr>
      <vt:lpstr>P3. Rezolvare</vt:lpstr>
      <vt:lpstr>P4.</vt:lpstr>
      <vt:lpstr>P4.</vt:lpstr>
      <vt:lpstr>P4.</vt:lpstr>
      <vt:lpstr>Anexe A1. Valori standard de rezistențe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Curs CIA</dc:title>
  <dc:creator>geoic@yahoo.com</dc:creator>
  <cp:lastModifiedBy>geoic@yahoo.com</cp:lastModifiedBy>
  <cp:revision>476</cp:revision>
  <dcterms:created xsi:type="dcterms:W3CDTF">2020-03-31T16:50:34Z</dcterms:created>
  <dcterms:modified xsi:type="dcterms:W3CDTF">2021-05-12T10:47:24Z</dcterms:modified>
</cp:coreProperties>
</file>