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sldIdLst>
    <p:sldId id="256" r:id="rId2"/>
    <p:sldId id="462" r:id="rId3"/>
    <p:sldId id="392" r:id="rId4"/>
    <p:sldId id="393" r:id="rId5"/>
    <p:sldId id="394"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22" r:id="rId28"/>
    <p:sldId id="427" r:id="rId29"/>
    <p:sldId id="428" r:id="rId30"/>
    <p:sldId id="429" r:id="rId31"/>
    <p:sldId id="424" r:id="rId32"/>
    <p:sldId id="425" r:id="rId33"/>
    <p:sldId id="426" r:id="rId34"/>
    <p:sldId id="430" r:id="rId35"/>
    <p:sldId id="431" r:id="rId36"/>
    <p:sldId id="259" r:id="rId37"/>
    <p:sldId id="459" r:id="rId38"/>
    <p:sldId id="460" r:id="rId39"/>
    <p:sldId id="461" r:id="rId40"/>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6" autoAdjust="0"/>
    <p:restoredTop sz="94625" autoAdjust="0"/>
  </p:normalViewPr>
  <p:slideViewPr>
    <p:cSldViewPr snapToGrid="0">
      <p:cViewPr varScale="1">
        <p:scale>
          <a:sx n="78" d="100"/>
          <a:sy n="7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C4649-DABF-4368-A5DC-2638D6AD6187}" type="datetimeFigureOut">
              <a:rPr lang="ro-RO" smtClean="0"/>
              <a:t>28.04.2021</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967355-E6C7-4D24-AEA7-F3B5DB135C16}" type="slidenum">
              <a:rPr lang="ro-RO" smtClean="0"/>
              <a:t>‹#›</a:t>
            </a:fld>
            <a:endParaRPr lang="ro-RO"/>
          </a:p>
        </p:txBody>
      </p:sp>
    </p:spTree>
    <p:extLst>
      <p:ext uri="{BB962C8B-B14F-4D97-AF65-F5344CB8AC3E}">
        <p14:creationId xmlns:p14="http://schemas.microsoft.com/office/powerpoint/2010/main" val="1000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5"/>
          </p:nvPr>
        </p:nvSpPr>
        <p:spPr/>
        <p:txBody>
          <a:bodyPr/>
          <a:lstStyle/>
          <a:p>
            <a:fld id="{52967355-E6C7-4D24-AEA7-F3B5DB135C16}" type="slidenum">
              <a:rPr lang="ro-RO" smtClean="0"/>
              <a:t>39</a:t>
            </a:fld>
            <a:endParaRPr lang="ro-RO"/>
          </a:p>
        </p:txBody>
      </p:sp>
    </p:spTree>
    <p:extLst>
      <p:ext uri="{BB962C8B-B14F-4D97-AF65-F5344CB8AC3E}">
        <p14:creationId xmlns:p14="http://schemas.microsoft.com/office/powerpoint/2010/main" val="3558438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CFF6-43A3-4AD9-BCBF-A9A446B6B3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292D0B4E-C204-478B-B5ED-1A6E82FC1C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10C1FBA3-50EC-4DEC-A861-1C8DE3F8566C}"/>
              </a:ext>
            </a:extLst>
          </p:cNvPr>
          <p:cNvSpPr>
            <a:spLocks noGrp="1"/>
          </p:cNvSpPr>
          <p:nvPr>
            <p:ph type="dt" sz="half" idx="10"/>
          </p:nvPr>
        </p:nvSpPr>
        <p:spPr/>
        <p:txBody>
          <a:bodyPr/>
          <a:lstStyle/>
          <a:p>
            <a:fld id="{2A3E45AD-419B-4D6E-AEA1-A107C64D0F66}" type="datetime1">
              <a:rPr lang="ro-RO" smtClean="0"/>
              <a:t>28.04.2021</a:t>
            </a:fld>
            <a:endParaRPr lang="ro-RO"/>
          </a:p>
        </p:txBody>
      </p:sp>
      <p:sp>
        <p:nvSpPr>
          <p:cNvPr id="5" name="Footer Placeholder 4">
            <a:extLst>
              <a:ext uri="{FF2B5EF4-FFF2-40B4-BE49-F238E27FC236}">
                <a16:creationId xmlns:a16="http://schemas.microsoft.com/office/drawing/2014/main" id="{41764BF2-9758-46F4-8CCB-3BEA7D963CBD}"/>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81CFD30A-FDF6-42F4-BEBE-6B298454B60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721126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1220-17B8-4674-A688-4C0B067DA5AB}"/>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D2A4DDAD-C8B2-4A7B-925F-71FBE3A658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203193DB-7562-44C4-AFFF-64D0C82EE516}"/>
              </a:ext>
            </a:extLst>
          </p:cNvPr>
          <p:cNvSpPr>
            <a:spLocks noGrp="1"/>
          </p:cNvSpPr>
          <p:nvPr>
            <p:ph type="dt" sz="half" idx="10"/>
          </p:nvPr>
        </p:nvSpPr>
        <p:spPr/>
        <p:txBody>
          <a:bodyPr/>
          <a:lstStyle/>
          <a:p>
            <a:fld id="{8D847592-3C08-4FE3-80F5-D6335651E496}" type="datetime1">
              <a:rPr lang="ro-RO" smtClean="0"/>
              <a:t>28.04.2021</a:t>
            </a:fld>
            <a:endParaRPr lang="ro-RO"/>
          </a:p>
        </p:txBody>
      </p:sp>
      <p:sp>
        <p:nvSpPr>
          <p:cNvPr id="5" name="Footer Placeholder 4">
            <a:extLst>
              <a:ext uri="{FF2B5EF4-FFF2-40B4-BE49-F238E27FC236}">
                <a16:creationId xmlns:a16="http://schemas.microsoft.com/office/drawing/2014/main" id="{0985A174-ACE4-4204-8C6A-5D8ADF899FEF}"/>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9F3884EA-2F5D-408A-9B20-9EB71485262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453078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F68507-A65F-4CC1-A486-982CA4E8C4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BDDC83A8-1059-4575-A2AE-F425920C5E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8F7C30DB-05FC-4FA5-B380-ABBA299902C4}"/>
              </a:ext>
            </a:extLst>
          </p:cNvPr>
          <p:cNvSpPr>
            <a:spLocks noGrp="1"/>
          </p:cNvSpPr>
          <p:nvPr>
            <p:ph type="dt" sz="half" idx="10"/>
          </p:nvPr>
        </p:nvSpPr>
        <p:spPr/>
        <p:txBody>
          <a:bodyPr/>
          <a:lstStyle/>
          <a:p>
            <a:fld id="{EE015DC4-A808-4190-A234-2E0212897D2A}" type="datetime1">
              <a:rPr lang="ro-RO" smtClean="0"/>
              <a:t>28.04.2021</a:t>
            </a:fld>
            <a:endParaRPr lang="ro-RO"/>
          </a:p>
        </p:txBody>
      </p:sp>
      <p:sp>
        <p:nvSpPr>
          <p:cNvPr id="5" name="Footer Placeholder 4">
            <a:extLst>
              <a:ext uri="{FF2B5EF4-FFF2-40B4-BE49-F238E27FC236}">
                <a16:creationId xmlns:a16="http://schemas.microsoft.com/office/drawing/2014/main" id="{B93F66FF-1C9C-45C6-A253-E05F89B66DEB}"/>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42E7CDA-76D3-4E25-95F8-FEB624EE9B52}"/>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58942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BF606-40E1-49EC-BE9A-E01DA7A8ABB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36491098-0EF3-49D5-AAEC-40F66FD8FF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9B086ECC-1E01-47D7-A7CC-65A4E7844635}"/>
              </a:ext>
            </a:extLst>
          </p:cNvPr>
          <p:cNvSpPr>
            <a:spLocks noGrp="1"/>
          </p:cNvSpPr>
          <p:nvPr>
            <p:ph type="dt" sz="half" idx="10"/>
          </p:nvPr>
        </p:nvSpPr>
        <p:spPr/>
        <p:txBody>
          <a:bodyPr/>
          <a:lstStyle/>
          <a:p>
            <a:fld id="{F37E2908-9558-428C-881A-133CC7D91D11}" type="datetime1">
              <a:rPr lang="ro-RO" smtClean="0"/>
              <a:t>28.04.2021</a:t>
            </a:fld>
            <a:endParaRPr lang="ro-RO"/>
          </a:p>
        </p:txBody>
      </p:sp>
      <p:sp>
        <p:nvSpPr>
          <p:cNvPr id="5" name="Footer Placeholder 4">
            <a:extLst>
              <a:ext uri="{FF2B5EF4-FFF2-40B4-BE49-F238E27FC236}">
                <a16:creationId xmlns:a16="http://schemas.microsoft.com/office/drawing/2014/main" id="{CA849F88-2093-497B-B8D9-938AEC67A988}"/>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013582E0-2B78-4831-B9F9-D83D1B409D3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17443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ACE5A-2297-4982-A20C-3FDB6DBEC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50039691-79BE-435A-9D4C-5DD4C6DFEB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33DA0F-BFDD-4FB0-A0F7-05A6E24F7C2D}"/>
              </a:ext>
            </a:extLst>
          </p:cNvPr>
          <p:cNvSpPr>
            <a:spLocks noGrp="1"/>
          </p:cNvSpPr>
          <p:nvPr>
            <p:ph type="dt" sz="half" idx="10"/>
          </p:nvPr>
        </p:nvSpPr>
        <p:spPr/>
        <p:txBody>
          <a:bodyPr/>
          <a:lstStyle/>
          <a:p>
            <a:fld id="{FF4C3545-39B9-444E-A892-90A379A4050C}" type="datetime1">
              <a:rPr lang="ro-RO" smtClean="0"/>
              <a:t>28.04.2021</a:t>
            </a:fld>
            <a:endParaRPr lang="ro-RO"/>
          </a:p>
        </p:txBody>
      </p:sp>
      <p:sp>
        <p:nvSpPr>
          <p:cNvPr id="5" name="Footer Placeholder 4">
            <a:extLst>
              <a:ext uri="{FF2B5EF4-FFF2-40B4-BE49-F238E27FC236}">
                <a16:creationId xmlns:a16="http://schemas.microsoft.com/office/drawing/2014/main" id="{39389BBD-897D-4862-A24D-BD16AF60339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EF0580F6-F5A0-4410-B8CB-391337EC079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48566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99C29-4010-4D3D-871C-1817EB6A8A79}"/>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B370A3C7-D0A0-417B-88F6-8D2201BE8D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A90B2056-33DA-46ED-B039-00F5579565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BF320C9F-BB27-4E05-8BDB-A1977B54D5B2}"/>
              </a:ext>
            </a:extLst>
          </p:cNvPr>
          <p:cNvSpPr>
            <a:spLocks noGrp="1"/>
          </p:cNvSpPr>
          <p:nvPr>
            <p:ph type="dt" sz="half" idx="10"/>
          </p:nvPr>
        </p:nvSpPr>
        <p:spPr/>
        <p:txBody>
          <a:bodyPr/>
          <a:lstStyle/>
          <a:p>
            <a:fld id="{07E605FA-6E2E-432D-BF3B-F3E9C4003533}" type="datetime1">
              <a:rPr lang="ro-RO" smtClean="0"/>
              <a:t>28.04.2021</a:t>
            </a:fld>
            <a:endParaRPr lang="ro-RO"/>
          </a:p>
        </p:txBody>
      </p:sp>
      <p:sp>
        <p:nvSpPr>
          <p:cNvPr id="6" name="Footer Placeholder 5">
            <a:extLst>
              <a:ext uri="{FF2B5EF4-FFF2-40B4-BE49-F238E27FC236}">
                <a16:creationId xmlns:a16="http://schemas.microsoft.com/office/drawing/2014/main" id="{6D7009F3-3778-49D5-BFF6-6E2EBD465DB0}"/>
              </a:ext>
            </a:extLst>
          </p:cNvPr>
          <p:cNvSpPr>
            <a:spLocks noGrp="1"/>
          </p:cNvSpPr>
          <p:nvPr>
            <p:ph type="ftr" sz="quarter" idx="11"/>
          </p:nvPr>
        </p:nvSpPr>
        <p:spPr/>
        <p:txBody>
          <a:bodyPr/>
          <a:lstStyle/>
          <a:p>
            <a:r>
              <a:rPr lang="ro-RO"/>
              <a:t>EA - cursul 10 - online</a:t>
            </a:r>
          </a:p>
        </p:txBody>
      </p:sp>
      <p:sp>
        <p:nvSpPr>
          <p:cNvPr id="7" name="Slide Number Placeholder 6">
            <a:extLst>
              <a:ext uri="{FF2B5EF4-FFF2-40B4-BE49-F238E27FC236}">
                <a16:creationId xmlns:a16="http://schemas.microsoft.com/office/drawing/2014/main" id="{B825AA55-75E9-46EF-904D-CB5F4388FF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47828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299BA-598F-4E43-9953-91E7CA5D26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54E8A8F-0269-43D9-B8C6-B56BFEC52A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A1BC1F-E2BA-4B49-BF19-13CEEAD019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18C82869-B342-47CB-958E-81B658342C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D82BE3-39AD-48C2-B536-860C6AD4A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538456AF-180A-4F88-B6F5-8204A052B269}"/>
              </a:ext>
            </a:extLst>
          </p:cNvPr>
          <p:cNvSpPr>
            <a:spLocks noGrp="1"/>
          </p:cNvSpPr>
          <p:nvPr>
            <p:ph type="dt" sz="half" idx="10"/>
          </p:nvPr>
        </p:nvSpPr>
        <p:spPr/>
        <p:txBody>
          <a:bodyPr/>
          <a:lstStyle/>
          <a:p>
            <a:fld id="{66953072-6C59-4F4F-AB8F-CEDBAA9C2D50}" type="datetime1">
              <a:rPr lang="ro-RO" smtClean="0"/>
              <a:t>28.04.2021</a:t>
            </a:fld>
            <a:endParaRPr lang="ro-RO"/>
          </a:p>
        </p:txBody>
      </p:sp>
      <p:sp>
        <p:nvSpPr>
          <p:cNvPr id="8" name="Footer Placeholder 7">
            <a:extLst>
              <a:ext uri="{FF2B5EF4-FFF2-40B4-BE49-F238E27FC236}">
                <a16:creationId xmlns:a16="http://schemas.microsoft.com/office/drawing/2014/main" id="{BE0C2973-7F82-45E5-B207-7BB56F91D062}"/>
              </a:ext>
            </a:extLst>
          </p:cNvPr>
          <p:cNvSpPr>
            <a:spLocks noGrp="1"/>
          </p:cNvSpPr>
          <p:nvPr>
            <p:ph type="ftr" sz="quarter" idx="11"/>
          </p:nvPr>
        </p:nvSpPr>
        <p:spPr/>
        <p:txBody>
          <a:bodyPr/>
          <a:lstStyle/>
          <a:p>
            <a:r>
              <a:rPr lang="ro-RO"/>
              <a:t>EA - cursul 10 - online</a:t>
            </a:r>
          </a:p>
        </p:txBody>
      </p:sp>
      <p:sp>
        <p:nvSpPr>
          <p:cNvPr id="9" name="Slide Number Placeholder 8">
            <a:extLst>
              <a:ext uri="{FF2B5EF4-FFF2-40B4-BE49-F238E27FC236}">
                <a16:creationId xmlns:a16="http://schemas.microsoft.com/office/drawing/2014/main" id="{E80A8F1A-CD7F-4BFE-A132-AC68589181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58848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1EA13-251A-495E-8EA8-CDECC00AD68C}"/>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6492D42A-31AF-465E-AB55-C9DFAA5AE280}"/>
              </a:ext>
            </a:extLst>
          </p:cNvPr>
          <p:cNvSpPr>
            <a:spLocks noGrp="1"/>
          </p:cNvSpPr>
          <p:nvPr>
            <p:ph type="dt" sz="half" idx="10"/>
          </p:nvPr>
        </p:nvSpPr>
        <p:spPr/>
        <p:txBody>
          <a:bodyPr/>
          <a:lstStyle/>
          <a:p>
            <a:fld id="{86B9DED1-5A11-45E8-9083-AE9FB1024747}" type="datetime1">
              <a:rPr lang="ro-RO" smtClean="0"/>
              <a:t>28.04.2021</a:t>
            </a:fld>
            <a:endParaRPr lang="ro-RO"/>
          </a:p>
        </p:txBody>
      </p:sp>
      <p:sp>
        <p:nvSpPr>
          <p:cNvPr id="4" name="Footer Placeholder 3">
            <a:extLst>
              <a:ext uri="{FF2B5EF4-FFF2-40B4-BE49-F238E27FC236}">
                <a16:creationId xmlns:a16="http://schemas.microsoft.com/office/drawing/2014/main" id="{957ED6CE-FFEF-4A51-8912-FA1AB409DDBA}"/>
              </a:ext>
            </a:extLst>
          </p:cNvPr>
          <p:cNvSpPr>
            <a:spLocks noGrp="1"/>
          </p:cNvSpPr>
          <p:nvPr>
            <p:ph type="ftr" sz="quarter" idx="11"/>
          </p:nvPr>
        </p:nvSpPr>
        <p:spPr/>
        <p:txBody>
          <a:bodyPr/>
          <a:lstStyle/>
          <a:p>
            <a:r>
              <a:rPr lang="ro-RO"/>
              <a:t>EA - cursul 10 - online</a:t>
            </a:r>
          </a:p>
        </p:txBody>
      </p:sp>
      <p:sp>
        <p:nvSpPr>
          <p:cNvPr id="5" name="Slide Number Placeholder 4">
            <a:extLst>
              <a:ext uri="{FF2B5EF4-FFF2-40B4-BE49-F238E27FC236}">
                <a16:creationId xmlns:a16="http://schemas.microsoft.com/office/drawing/2014/main" id="{6963C5B3-DE9D-4EA1-A5FB-1AE2A94AC256}"/>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04925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6C9BB9-0D93-43D0-A3FC-EBBF6AD381C7}"/>
              </a:ext>
            </a:extLst>
          </p:cNvPr>
          <p:cNvSpPr>
            <a:spLocks noGrp="1"/>
          </p:cNvSpPr>
          <p:nvPr>
            <p:ph type="dt" sz="half" idx="10"/>
          </p:nvPr>
        </p:nvSpPr>
        <p:spPr/>
        <p:txBody>
          <a:bodyPr/>
          <a:lstStyle/>
          <a:p>
            <a:fld id="{D1257E33-1F8C-4CCC-9624-AB4A485AAE6F}" type="datetime1">
              <a:rPr lang="ro-RO" smtClean="0"/>
              <a:t>28.04.2021</a:t>
            </a:fld>
            <a:endParaRPr lang="ro-RO"/>
          </a:p>
        </p:txBody>
      </p:sp>
      <p:sp>
        <p:nvSpPr>
          <p:cNvPr id="3" name="Footer Placeholder 2">
            <a:extLst>
              <a:ext uri="{FF2B5EF4-FFF2-40B4-BE49-F238E27FC236}">
                <a16:creationId xmlns:a16="http://schemas.microsoft.com/office/drawing/2014/main" id="{FC82A297-9CA4-46C3-BDAF-0C59245EE5B9}"/>
              </a:ext>
            </a:extLst>
          </p:cNvPr>
          <p:cNvSpPr>
            <a:spLocks noGrp="1"/>
          </p:cNvSpPr>
          <p:nvPr>
            <p:ph type="ftr" sz="quarter" idx="11"/>
          </p:nvPr>
        </p:nvSpPr>
        <p:spPr/>
        <p:txBody>
          <a:bodyPr/>
          <a:lstStyle/>
          <a:p>
            <a:r>
              <a:rPr lang="ro-RO"/>
              <a:t>EA - cursul 10 - online</a:t>
            </a:r>
          </a:p>
        </p:txBody>
      </p:sp>
      <p:sp>
        <p:nvSpPr>
          <p:cNvPr id="4" name="Slide Number Placeholder 3">
            <a:extLst>
              <a:ext uri="{FF2B5EF4-FFF2-40B4-BE49-F238E27FC236}">
                <a16:creationId xmlns:a16="http://schemas.microsoft.com/office/drawing/2014/main" id="{BBC621ED-628F-4101-910B-ED58A4A4BB8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646469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4EB17-2832-4C12-8B57-B929C8BB14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4C15E37-3E0D-498C-96B1-9A1F3754A5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BA6C8FD4-200A-4B3A-88AE-9AF16BBF2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D406F1-7FD2-407B-A2F9-88815FB22A30}"/>
              </a:ext>
            </a:extLst>
          </p:cNvPr>
          <p:cNvSpPr>
            <a:spLocks noGrp="1"/>
          </p:cNvSpPr>
          <p:nvPr>
            <p:ph type="dt" sz="half" idx="10"/>
          </p:nvPr>
        </p:nvSpPr>
        <p:spPr/>
        <p:txBody>
          <a:bodyPr/>
          <a:lstStyle/>
          <a:p>
            <a:fld id="{708B1B68-E78F-4FDE-A2DB-B60A5DBBBDCF}" type="datetime1">
              <a:rPr lang="ro-RO" smtClean="0"/>
              <a:t>28.04.2021</a:t>
            </a:fld>
            <a:endParaRPr lang="ro-RO"/>
          </a:p>
        </p:txBody>
      </p:sp>
      <p:sp>
        <p:nvSpPr>
          <p:cNvPr id="6" name="Footer Placeholder 5">
            <a:extLst>
              <a:ext uri="{FF2B5EF4-FFF2-40B4-BE49-F238E27FC236}">
                <a16:creationId xmlns:a16="http://schemas.microsoft.com/office/drawing/2014/main" id="{ABFE90E5-FA14-4696-A9FB-BEBD5981065B}"/>
              </a:ext>
            </a:extLst>
          </p:cNvPr>
          <p:cNvSpPr>
            <a:spLocks noGrp="1"/>
          </p:cNvSpPr>
          <p:nvPr>
            <p:ph type="ftr" sz="quarter" idx="11"/>
          </p:nvPr>
        </p:nvSpPr>
        <p:spPr/>
        <p:txBody>
          <a:bodyPr/>
          <a:lstStyle/>
          <a:p>
            <a:r>
              <a:rPr lang="ro-RO"/>
              <a:t>EA - cursul 10 - online</a:t>
            </a:r>
          </a:p>
        </p:txBody>
      </p:sp>
      <p:sp>
        <p:nvSpPr>
          <p:cNvPr id="7" name="Slide Number Placeholder 6">
            <a:extLst>
              <a:ext uri="{FF2B5EF4-FFF2-40B4-BE49-F238E27FC236}">
                <a16:creationId xmlns:a16="http://schemas.microsoft.com/office/drawing/2014/main" id="{40F2B4C5-1BB4-4D00-9B86-B6BA54887E5E}"/>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73073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A0A4-A2CC-4127-A857-BD7E27C64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DA67BF55-D971-4AD0-B17A-3E686759BD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A23802D5-CD6B-4D1F-8F90-234F3FA4D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3D358-1B8D-4330-AE84-4D872C646157}"/>
              </a:ext>
            </a:extLst>
          </p:cNvPr>
          <p:cNvSpPr>
            <a:spLocks noGrp="1"/>
          </p:cNvSpPr>
          <p:nvPr>
            <p:ph type="dt" sz="half" idx="10"/>
          </p:nvPr>
        </p:nvSpPr>
        <p:spPr/>
        <p:txBody>
          <a:bodyPr/>
          <a:lstStyle/>
          <a:p>
            <a:fld id="{F0A1C8D3-3181-46F8-B2B1-1F4E52957F56}" type="datetime1">
              <a:rPr lang="ro-RO" smtClean="0"/>
              <a:t>28.04.2021</a:t>
            </a:fld>
            <a:endParaRPr lang="ro-RO"/>
          </a:p>
        </p:txBody>
      </p:sp>
      <p:sp>
        <p:nvSpPr>
          <p:cNvPr id="6" name="Footer Placeholder 5">
            <a:extLst>
              <a:ext uri="{FF2B5EF4-FFF2-40B4-BE49-F238E27FC236}">
                <a16:creationId xmlns:a16="http://schemas.microsoft.com/office/drawing/2014/main" id="{C38A6B67-C072-4F4E-B993-ADB928E4377B}"/>
              </a:ext>
            </a:extLst>
          </p:cNvPr>
          <p:cNvSpPr>
            <a:spLocks noGrp="1"/>
          </p:cNvSpPr>
          <p:nvPr>
            <p:ph type="ftr" sz="quarter" idx="11"/>
          </p:nvPr>
        </p:nvSpPr>
        <p:spPr/>
        <p:txBody>
          <a:bodyPr/>
          <a:lstStyle/>
          <a:p>
            <a:r>
              <a:rPr lang="ro-RO"/>
              <a:t>EA - cursul 10 - online</a:t>
            </a:r>
          </a:p>
        </p:txBody>
      </p:sp>
      <p:sp>
        <p:nvSpPr>
          <p:cNvPr id="7" name="Slide Number Placeholder 6">
            <a:extLst>
              <a:ext uri="{FF2B5EF4-FFF2-40B4-BE49-F238E27FC236}">
                <a16:creationId xmlns:a16="http://schemas.microsoft.com/office/drawing/2014/main" id="{CBEB7022-8B74-48AB-94BA-9CA0EAC25307}"/>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0282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334CB4-67FB-4303-BE7C-7DC31A2E16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9202847-ADEB-4380-8995-632C319B38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D7520EB7-22EB-4CD5-BD15-A8F0854E81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04B4C-58B0-497E-8461-AA579DD15D71}" type="datetime1">
              <a:rPr lang="ro-RO" smtClean="0"/>
              <a:t>28.04.2021</a:t>
            </a:fld>
            <a:endParaRPr lang="ro-RO"/>
          </a:p>
        </p:txBody>
      </p:sp>
      <p:sp>
        <p:nvSpPr>
          <p:cNvPr id="5" name="Footer Placeholder 4">
            <a:extLst>
              <a:ext uri="{FF2B5EF4-FFF2-40B4-BE49-F238E27FC236}">
                <a16:creationId xmlns:a16="http://schemas.microsoft.com/office/drawing/2014/main" id="{A9B99D71-82AD-4610-88EC-201C5CFE64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o-RO"/>
              <a:t>EA - cursul 10 - online</a:t>
            </a:r>
          </a:p>
        </p:txBody>
      </p:sp>
      <p:sp>
        <p:nvSpPr>
          <p:cNvPr id="6" name="Slide Number Placeholder 5">
            <a:extLst>
              <a:ext uri="{FF2B5EF4-FFF2-40B4-BE49-F238E27FC236}">
                <a16:creationId xmlns:a16="http://schemas.microsoft.com/office/drawing/2014/main" id="{B5056719-2BEE-4F53-BD0E-B8B69881F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D8DD5-2367-47BF-BE85-0E4DD8564336}" type="slidenum">
              <a:rPr lang="ro-RO" smtClean="0"/>
              <a:t>‹#›</a:t>
            </a:fld>
            <a:endParaRPr lang="ro-RO"/>
          </a:p>
        </p:txBody>
      </p:sp>
    </p:spTree>
    <p:extLst>
      <p:ext uri="{BB962C8B-B14F-4D97-AF65-F5344CB8AC3E}">
        <p14:creationId xmlns:p14="http://schemas.microsoft.com/office/powerpoint/2010/main" val="144470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20.png"/><Relationship Id="rId2"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7" Type="http://schemas.openxmlformats.org/officeDocument/2006/relationships/image" Target="../media/image13.png"/><Relationship Id="rId2" Type="http://schemas.openxmlformats.org/officeDocument/2006/relationships/image" Target="../media/image11.emf"/><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s>
</file>

<file path=ppt/slides/_rels/slide1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0.png"/><Relationship Id="rId7" Type="http://schemas.openxmlformats.org/officeDocument/2006/relationships/image" Target="../media/image23.png"/><Relationship Id="rId2" Type="http://schemas.openxmlformats.org/officeDocument/2006/relationships/image" Target="../media/image12.emf"/><Relationship Id="rId1" Type="http://schemas.openxmlformats.org/officeDocument/2006/relationships/slideLayout" Target="../slideLayouts/slideLayout2.xml"/><Relationship Id="rId6"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3.emf"/><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4.emf"/><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2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281.png"/></Relationships>
</file>

<file path=ppt/slides/_rels/slide3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340.png"/></Relationships>
</file>

<file path=ppt/slides/_rels/slide3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5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280.png"/><Relationship Id="rId1" Type="http://schemas.openxmlformats.org/officeDocument/2006/relationships/slideLayout" Target="../slideLayouts/slideLayout2.xml"/><Relationship Id="rId5" Type="http://schemas.openxmlformats.org/officeDocument/2006/relationships/image" Target="../media/image22.emf"/><Relationship Id="rId4" Type="http://schemas.openxmlformats.org/officeDocument/2006/relationships/image" Target="../media/image54.png"/></Relationships>
</file>

<file path=ppt/slides/_rels/slide3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37.png"/><Relationship Id="rId1" Type="http://schemas.openxmlformats.org/officeDocument/2006/relationships/slideLayout" Target="../slideLayouts/slideLayout2.xml"/><Relationship Id="rId5" Type="http://schemas.openxmlformats.org/officeDocument/2006/relationships/image" Target="../media/image38.png"/><Relationship Id="rId4" Type="http://schemas.openxmlformats.org/officeDocument/2006/relationships/image" Target="../media/image370.png"/></Relationships>
</file>

<file path=ppt/slides/_rels/slide3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CE83-A48F-4913-AEF9-ABB205F4FC22}"/>
              </a:ext>
            </a:extLst>
          </p:cNvPr>
          <p:cNvSpPr>
            <a:spLocks noGrp="1"/>
          </p:cNvSpPr>
          <p:nvPr>
            <p:ph type="ctrTitle"/>
          </p:nvPr>
        </p:nvSpPr>
        <p:spPr/>
        <p:txBody>
          <a:bodyPr/>
          <a:lstStyle/>
          <a:p>
            <a:r>
              <a:rPr lang="ro-RO"/>
              <a:t>ELECTRONICĂ ANALOGICĂ</a:t>
            </a:r>
          </a:p>
        </p:txBody>
      </p:sp>
      <p:sp>
        <p:nvSpPr>
          <p:cNvPr id="3" name="Subtitle 2">
            <a:extLst>
              <a:ext uri="{FF2B5EF4-FFF2-40B4-BE49-F238E27FC236}">
                <a16:creationId xmlns:a16="http://schemas.microsoft.com/office/drawing/2014/main" id="{A0B5B92E-278B-4B60-A883-F6E0C9CA4CF4}"/>
              </a:ext>
            </a:extLst>
          </p:cNvPr>
          <p:cNvSpPr>
            <a:spLocks noGrp="1"/>
          </p:cNvSpPr>
          <p:nvPr>
            <p:ph type="subTitle" idx="1"/>
          </p:nvPr>
        </p:nvSpPr>
        <p:spPr/>
        <p:txBody>
          <a:bodyPr/>
          <a:lstStyle/>
          <a:p>
            <a:r>
              <a:rPr lang="ro-RO"/>
              <a:t>Cursul nr. 10 – online</a:t>
            </a:r>
          </a:p>
          <a:p>
            <a:r>
              <a:rPr lang="ro-RO"/>
              <a:t>Alimentarea AO cu o singură tensiune</a:t>
            </a:r>
          </a:p>
        </p:txBody>
      </p:sp>
      <p:grpSp>
        <p:nvGrpSpPr>
          <p:cNvPr id="4" name="Group 3">
            <a:extLst>
              <a:ext uri="{FF2B5EF4-FFF2-40B4-BE49-F238E27FC236}">
                <a16:creationId xmlns:a16="http://schemas.microsoft.com/office/drawing/2014/main" id="{8BA13981-1FA8-4253-B880-BA6E4EE165D4}"/>
              </a:ext>
            </a:extLst>
          </p:cNvPr>
          <p:cNvGrpSpPr/>
          <p:nvPr/>
        </p:nvGrpSpPr>
        <p:grpSpPr>
          <a:xfrm>
            <a:off x="685800" y="338592"/>
            <a:ext cx="10349144" cy="1571021"/>
            <a:chOff x="685800" y="596055"/>
            <a:chExt cx="7498846" cy="1138340"/>
          </a:xfrm>
        </p:grpSpPr>
        <p:pic>
          <p:nvPicPr>
            <p:cNvPr id="5" name="Picture 4" descr="Logo-UT-IESC-RGB-RO">
              <a:extLst>
                <a:ext uri="{FF2B5EF4-FFF2-40B4-BE49-F238E27FC236}">
                  <a16:creationId xmlns:a16="http://schemas.microsoft.com/office/drawing/2014/main" id="{B4F34483-CD29-4311-95C1-5CFC49616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a:extLst>
                <a:ext uri="{FF2B5EF4-FFF2-40B4-BE49-F238E27FC236}">
                  <a16:creationId xmlns:a16="http://schemas.microsoft.com/office/drawing/2014/main" id="{06287EA5-9AF8-4E13-A463-F946ED8A1ACA}"/>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390772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Circuite de condiționare a semnalului</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en-US"/>
              <a:t>În cadrul noţiunii de condiţionare a semnalului se includ operaţiile de prelucrare realizate asupra semnalului achiziţionat, înainte să se efectueze conversia analog numerică propriu-zisă.</a:t>
            </a:r>
            <a:endParaRPr lang="ro-RO"/>
          </a:p>
          <a:p>
            <a:r>
              <a:rPr lang="en-US"/>
              <a:t>Circuitele de condiţionare a semnalelor realizează adaptarea între senzorul de la intrare şi convertorul analog numeric (CAN).</a:t>
            </a:r>
            <a:endParaRPr lang="ro-RO"/>
          </a:p>
          <a:p>
            <a:r>
              <a:rPr lang="ro-RO"/>
              <a:t>Datele culese de traductor sunt pierdute sau intervalul dinamic al CAN nu este utilizat în totalitate atunci când</a:t>
            </a:r>
            <a:r>
              <a:rPr lang="en-US"/>
              <a:t>:</a:t>
            </a:r>
            <a:endParaRPr lang="ro-RO"/>
          </a:p>
          <a:p>
            <a:pPr lvl="1"/>
            <a:r>
              <a:rPr lang="ro-RO"/>
              <a:t>domeniile sunt egale dar valorile de start de c.c. sunt diferite (fig. </a:t>
            </a:r>
            <a:r>
              <a:rPr lang="ro-RO" i="1"/>
              <a:t>a</a:t>
            </a:r>
            <a:r>
              <a:rPr lang="ro-RO"/>
              <a:t>), sau</a:t>
            </a:r>
          </a:p>
          <a:p>
            <a:pPr lvl="1"/>
            <a:r>
              <a:rPr lang="ro-RO"/>
              <a:t>domeniile sunt inegale (fig. </a:t>
            </a:r>
            <a:r>
              <a:rPr lang="ro-RO" i="1"/>
              <a:t>b</a:t>
            </a:r>
            <a:r>
              <a:rPr lang="ro-RO"/>
              <a:t>) sau</a:t>
            </a:r>
          </a:p>
          <a:p>
            <a:pPr lvl="1"/>
            <a:r>
              <a:rPr lang="ro-RO"/>
              <a:t>există o </a:t>
            </a:r>
            <a:r>
              <a:rPr lang="en-US"/>
              <a:t>combina</a:t>
            </a:r>
            <a:r>
              <a:rPr lang="ro-RO"/>
              <a:t>ție între cele două situații (fig. </a:t>
            </a:r>
            <a:r>
              <a:rPr lang="ro-RO" i="1"/>
              <a:t>c</a:t>
            </a:r>
            <a:r>
              <a:rPr lang="ro-RO"/>
              <a:t>).</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3A6C9E66-97C1-4622-B6E0-8C14F3186747}"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10</a:t>
            </a:fld>
            <a:endParaRPr lang="ro-RO"/>
          </a:p>
        </p:txBody>
      </p:sp>
    </p:spTree>
    <p:extLst>
      <p:ext uri="{BB962C8B-B14F-4D97-AF65-F5344CB8AC3E}">
        <p14:creationId xmlns:p14="http://schemas.microsoft.com/office/powerpoint/2010/main" val="2297545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Circuite de condiționare a semnalului</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lstStyle/>
          <a:p>
            <a:r>
              <a:rPr lang="ro-RO"/>
              <a:t>Cele 3 situații posibile se prezintă în figură:</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CD491E07-9ECF-40DD-9765-5C8D35480453}"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11</a:t>
            </a:fld>
            <a:endParaRPr lang="ro-RO"/>
          </a:p>
        </p:txBody>
      </p:sp>
      <p:pic>
        <p:nvPicPr>
          <p:cNvPr id="7" name="Picture 6">
            <a:extLst>
              <a:ext uri="{FF2B5EF4-FFF2-40B4-BE49-F238E27FC236}">
                <a16:creationId xmlns:a16="http://schemas.microsoft.com/office/drawing/2014/main" id="{31E872E2-5B65-4F2C-8276-BF076D8D7726}"/>
              </a:ext>
            </a:extLst>
          </p:cNvPr>
          <p:cNvPicPr>
            <a:picLocks noChangeAspect="1"/>
          </p:cNvPicPr>
          <p:nvPr/>
        </p:nvPicPr>
        <p:blipFill rotWithShape="1">
          <a:blip r:embed="rId2"/>
          <a:srcRect b="15528"/>
          <a:stretch/>
        </p:blipFill>
        <p:spPr>
          <a:xfrm>
            <a:off x="1856328" y="2273209"/>
            <a:ext cx="8214360" cy="2606890"/>
          </a:xfrm>
          <a:prstGeom prst="rect">
            <a:avLst/>
          </a:prstGeom>
        </p:spPr>
      </p:pic>
      <p:sp>
        <p:nvSpPr>
          <p:cNvPr id="8" name="Rectangle 7">
            <a:extLst>
              <a:ext uri="{FF2B5EF4-FFF2-40B4-BE49-F238E27FC236}">
                <a16:creationId xmlns:a16="http://schemas.microsoft.com/office/drawing/2014/main" id="{3B9A97E9-4AA1-40C8-B76C-CB336B89A8CD}"/>
              </a:ext>
            </a:extLst>
          </p:cNvPr>
          <p:cNvSpPr/>
          <p:nvPr/>
        </p:nvSpPr>
        <p:spPr>
          <a:xfrm>
            <a:off x="2919046" y="5253633"/>
            <a:ext cx="6353908" cy="923330"/>
          </a:xfrm>
          <a:prstGeom prst="rect">
            <a:avLst/>
          </a:prstGeom>
        </p:spPr>
        <p:txBody>
          <a:bodyPr wrap="square">
            <a:spAutoFit/>
          </a:bodyPr>
          <a:lstStyle/>
          <a:p>
            <a:pPr marL="342900" lvl="1" indent="-342900">
              <a:buFont typeface="+mj-lt"/>
              <a:buAutoNum type="alphaLcParenR"/>
            </a:pPr>
            <a:r>
              <a:rPr lang="ro-RO">
                <a:solidFill>
                  <a:srgbClr val="0070C0"/>
                </a:solidFill>
              </a:rPr>
              <a:t>domeniile sunt egale dar valorile de start de c.c. sunt diferite</a:t>
            </a:r>
          </a:p>
          <a:p>
            <a:pPr marL="342900" lvl="1" indent="-342900">
              <a:buFont typeface="+mj-lt"/>
              <a:buAutoNum type="alphaLcParenR"/>
            </a:pPr>
            <a:r>
              <a:rPr lang="ro-RO">
                <a:solidFill>
                  <a:srgbClr val="0070C0"/>
                </a:solidFill>
              </a:rPr>
              <a:t>domeniile sunt inegale</a:t>
            </a:r>
          </a:p>
          <a:p>
            <a:pPr marL="342900" lvl="1" indent="-342900">
              <a:buFont typeface="+mj-lt"/>
              <a:buAutoNum type="alphaLcParenR"/>
            </a:pPr>
            <a:r>
              <a:rPr lang="ro-RO">
                <a:solidFill>
                  <a:srgbClr val="0070C0"/>
                </a:solidFill>
              </a:rPr>
              <a:t>există o </a:t>
            </a:r>
            <a:r>
              <a:rPr lang="en-US">
                <a:solidFill>
                  <a:srgbClr val="0070C0"/>
                </a:solidFill>
              </a:rPr>
              <a:t>combina</a:t>
            </a:r>
            <a:r>
              <a:rPr lang="ro-RO">
                <a:solidFill>
                  <a:srgbClr val="0070C0"/>
                </a:solidFill>
              </a:rPr>
              <a:t>ție între cele două situații</a:t>
            </a:r>
          </a:p>
        </p:txBody>
      </p:sp>
    </p:spTree>
    <p:extLst>
      <p:ext uri="{BB962C8B-B14F-4D97-AF65-F5344CB8AC3E}">
        <p14:creationId xmlns:p14="http://schemas.microsoft.com/office/powerpoint/2010/main" val="2784777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483B9-C478-40E2-84A2-32DD754F33D7}"/>
              </a:ext>
            </a:extLst>
          </p:cNvPr>
          <p:cNvSpPr>
            <a:spLocks noGrp="1"/>
          </p:cNvSpPr>
          <p:nvPr>
            <p:ph type="title"/>
          </p:nvPr>
        </p:nvSpPr>
        <p:spPr/>
        <p:txBody>
          <a:bodyPr/>
          <a:lstStyle/>
          <a:p>
            <a:r>
              <a:rPr lang="ro-RO"/>
              <a:t>Circuite de condiționare a semnalului</a:t>
            </a:r>
          </a:p>
        </p:txBody>
      </p:sp>
      <p:sp>
        <p:nvSpPr>
          <p:cNvPr id="3" name="Content Placeholder 2">
            <a:extLst>
              <a:ext uri="{FF2B5EF4-FFF2-40B4-BE49-F238E27FC236}">
                <a16:creationId xmlns:a16="http://schemas.microsoft.com/office/drawing/2014/main" id="{662B56A1-2868-4A05-A89D-D51E3B8F6CDF}"/>
              </a:ext>
            </a:extLst>
          </p:cNvPr>
          <p:cNvSpPr>
            <a:spLocks noGrp="1"/>
          </p:cNvSpPr>
          <p:nvPr>
            <p:ph idx="1"/>
          </p:nvPr>
        </p:nvSpPr>
        <p:spPr/>
        <p:txBody>
          <a:bodyPr>
            <a:normAutofit fontScale="92500" lnSpcReduction="10000"/>
          </a:bodyPr>
          <a:lstStyle/>
          <a:p>
            <a:r>
              <a:rPr lang="ro-RO" sz="2600"/>
              <a:t>De obicei, relația dintre semnalul obținut de la traductor și cel de la ieșirea circuitului de condiționare nu corespunde primei bisectoare, deci nu este o simplă amplificare. Caracteristica de transfer a circuitului corespunde unei drepte cu ecuația generală:</a:t>
            </a:r>
          </a:p>
          <a:p>
            <a:endParaRPr lang="ro-RO" sz="2600"/>
          </a:p>
          <a:p>
            <a:r>
              <a:rPr lang="ro-RO" sz="2600"/>
              <a:t>unde </a:t>
            </a:r>
            <a:r>
              <a:rPr lang="ro-RO" sz="2600" i="1"/>
              <a:t>y</a:t>
            </a:r>
            <a:r>
              <a:rPr lang="ro-RO" sz="2600"/>
              <a:t> reprezintă tensiunea de ieșire, </a:t>
            </a:r>
            <a:r>
              <a:rPr lang="ro-RO" sz="2600" i="1"/>
              <a:t>x</a:t>
            </a:r>
            <a:r>
              <a:rPr lang="ro-RO" sz="2600"/>
              <a:t> este tensiunea de intrare, </a:t>
            </a:r>
            <a:r>
              <a:rPr lang="ro-RO" sz="2600" i="1"/>
              <a:t>m</a:t>
            </a:r>
            <a:r>
              <a:rPr lang="ro-RO" sz="2600"/>
              <a:t> este o constantă adimensională și reprezintă </a:t>
            </a:r>
            <a:r>
              <a:rPr lang="ro-RO" sz="2600" i="1"/>
              <a:t>panta dreptei</a:t>
            </a:r>
            <a:r>
              <a:rPr lang="ro-RO" sz="2600"/>
              <a:t>, iar </a:t>
            </a:r>
            <a:r>
              <a:rPr lang="ro-RO" sz="2600" i="1"/>
              <a:t>b</a:t>
            </a:r>
            <a:r>
              <a:rPr lang="ro-RO" sz="2600"/>
              <a:t> este o constantă cu dimensiune de tensiune și reprezintă </a:t>
            </a:r>
            <a:r>
              <a:rPr lang="ro-RO" sz="2600" i="1"/>
              <a:t>intersecția cu ordonata</a:t>
            </a:r>
            <a:r>
              <a:rPr lang="ro-RO" sz="2600"/>
              <a:t>.</a:t>
            </a:r>
          </a:p>
          <a:p>
            <a:r>
              <a:rPr lang="ro-RO" sz="2600"/>
              <a:t>În funcție de semnul constantelor </a:t>
            </a:r>
            <a:r>
              <a:rPr lang="ro-RO" sz="2600" i="1"/>
              <a:t>m</a:t>
            </a:r>
            <a:r>
              <a:rPr lang="ro-RO" sz="2600"/>
              <a:t> și </a:t>
            </a:r>
            <a:r>
              <a:rPr lang="ro-RO" sz="2600" i="1"/>
              <a:t>b</a:t>
            </a:r>
            <a:r>
              <a:rPr lang="ro-RO" sz="2600"/>
              <a:t> rezultă următoarele 4 cazuri:</a:t>
            </a:r>
          </a:p>
          <a:p>
            <a:pPr marL="914400" lvl="1" indent="-457200">
              <a:buFont typeface="+mj-lt"/>
              <a:buAutoNum type="arabicPeriod"/>
            </a:pPr>
            <a:r>
              <a:rPr lang="ro-RO" sz="2200" i="1"/>
              <a:t>m</a:t>
            </a:r>
            <a:r>
              <a:rPr lang="en-US" sz="2200"/>
              <a:t>&gt;0, </a:t>
            </a:r>
            <a:r>
              <a:rPr lang="en-US" sz="2200" i="1"/>
              <a:t>b</a:t>
            </a:r>
            <a:r>
              <a:rPr lang="en-US" sz="2200"/>
              <a:t>&gt;0</a:t>
            </a:r>
            <a:endParaRPr lang="ro-RO" sz="2200"/>
          </a:p>
          <a:p>
            <a:pPr marL="914400" lvl="1" indent="-457200">
              <a:buFont typeface="+mj-lt"/>
              <a:buAutoNum type="arabicPeriod"/>
            </a:pPr>
            <a:r>
              <a:rPr lang="en-US" sz="2200" i="1"/>
              <a:t>m</a:t>
            </a:r>
            <a:r>
              <a:rPr lang="en-US" sz="2200"/>
              <a:t>&gt;0, </a:t>
            </a:r>
            <a:r>
              <a:rPr lang="en-US" sz="2200" i="1"/>
              <a:t>b</a:t>
            </a:r>
            <a:r>
              <a:rPr lang="en-US" sz="2200"/>
              <a:t>&lt;0</a:t>
            </a:r>
            <a:endParaRPr lang="ro-RO" sz="2200"/>
          </a:p>
          <a:p>
            <a:pPr marL="914400" lvl="1" indent="-457200">
              <a:buFont typeface="+mj-lt"/>
              <a:buAutoNum type="arabicPeriod"/>
            </a:pPr>
            <a:r>
              <a:rPr lang="en-US" sz="2200" i="1"/>
              <a:t>m</a:t>
            </a:r>
            <a:r>
              <a:rPr lang="en-US" sz="2200"/>
              <a:t>&lt;0, </a:t>
            </a:r>
            <a:r>
              <a:rPr lang="en-US" sz="2200" i="1"/>
              <a:t>b</a:t>
            </a:r>
            <a:r>
              <a:rPr lang="en-US" sz="2200"/>
              <a:t>&gt;0</a:t>
            </a:r>
            <a:endParaRPr lang="ro-RO" sz="2200"/>
          </a:p>
          <a:p>
            <a:pPr marL="914400" lvl="1" indent="-457200">
              <a:buFont typeface="+mj-lt"/>
              <a:buAutoNum type="arabicPeriod"/>
            </a:pPr>
            <a:r>
              <a:rPr lang="en-US" sz="2200" i="1"/>
              <a:t>m</a:t>
            </a:r>
            <a:r>
              <a:rPr lang="en-US" sz="2200"/>
              <a:t>&lt;0, </a:t>
            </a:r>
            <a:r>
              <a:rPr lang="en-US" sz="2200" i="1"/>
              <a:t>b</a:t>
            </a:r>
            <a:r>
              <a:rPr lang="en-US" sz="2200"/>
              <a:t>&lt;0</a:t>
            </a:r>
            <a:endParaRPr lang="ro-RO" sz="2200"/>
          </a:p>
          <a:p>
            <a:endParaRPr lang="ro-RO" sz="2400"/>
          </a:p>
        </p:txBody>
      </p:sp>
      <p:sp>
        <p:nvSpPr>
          <p:cNvPr id="4" name="Date Placeholder 3">
            <a:extLst>
              <a:ext uri="{FF2B5EF4-FFF2-40B4-BE49-F238E27FC236}">
                <a16:creationId xmlns:a16="http://schemas.microsoft.com/office/drawing/2014/main" id="{46C31A34-C1D7-4B31-AB6B-2D1C459CD21F}"/>
              </a:ext>
            </a:extLst>
          </p:cNvPr>
          <p:cNvSpPr>
            <a:spLocks noGrp="1"/>
          </p:cNvSpPr>
          <p:nvPr>
            <p:ph type="dt" sz="half" idx="10"/>
          </p:nvPr>
        </p:nvSpPr>
        <p:spPr/>
        <p:txBody>
          <a:bodyPr/>
          <a:lstStyle/>
          <a:p>
            <a:fld id="{2DD2EB4B-C02E-413C-AB32-FD49EBF23137}" type="datetime1">
              <a:rPr lang="ro-RO" smtClean="0"/>
              <a:t>28.04.2021</a:t>
            </a:fld>
            <a:endParaRPr lang="ro-RO"/>
          </a:p>
        </p:txBody>
      </p:sp>
      <p:sp>
        <p:nvSpPr>
          <p:cNvPr id="5" name="Footer Placeholder 4">
            <a:extLst>
              <a:ext uri="{FF2B5EF4-FFF2-40B4-BE49-F238E27FC236}">
                <a16:creationId xmlns:a16="http://schemas.microsoft.com/office/drawing/2014/main" id="{278C4151-EF09-41F1-B429-B0302E70A4B7}"/>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CCEE2339-69B4-41A7-AFAF-FC0B5A564E21}"/>
              </a:ext>
            </a:extLst>
          </p:cNvPr>
          <p:cNvSpPr>
            <a:spLocks noGrp="1"/>
          </p:cNvSpPr>
          <p:nvPr>
            <p:ph type="sldNum" sz="quarter" idx="12"/>
          </p:nvPr>
        </p:nvSpPr>
        <p:spPr/>
        <p:txBody>
          <a:bodyPr/>
          <a:lstStyle/>
          <a:p>
            <a:fld id="{AF5D8DD5-2367-47BF-BE85-0E4DD8564336}" type="slidenum">
              <a:rPr lang="ro-RO" smtClean="0"/>
              <a:t>12</a:t>
            </a:fld>
            <a:endParaRPr lang="ro-RO"/>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32347D40-1E53-4F52-ABBD-635C48012EF2}"/>
                  </a:ext>
                </a:extLst>
              </p:cNvPr>
              <p:cNvSpPr/>
              <p:nvPr/>
            </p:nvSpPr>
            <p:spPr>
              <a:xfrm>
                <a:off x="5195529" y="2927695"/>
                <a:ext cx="1800942" cy="461665"/>
              </a:xfrm>
              <a:prstGeom prst="rect">
                <a:avLst/>
              </a:prstGeom>
              <a:solidFill>
                <a:srgbClr val="FFFF00"/>
              </a:solidFill>
              <a:ln>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sz="2400" i="1">
                          <a:latin typeface="Cambria Math" panose="02040503050406030204" pitchFamily="18" charset="0"/>
                        </a:rPr>
                        <m:t>𝑦</m:t>
                      </m:r>
                      <m:r>
                        <a:rPr lang="ro-RO" sz="2400" i="0">
                          <a:latin typeface="Cambria Math" panose="02040503050406030204" pitchFamily="18" charset="0"/>
                        </a:rPr>
                        <m:t>=</m:t>
                      </m:r>
                      <m:r>
                        <a:rPr lang="ro-RO" sz="2400" i="1">
                          <a:latin typeface="Cambria Math" panose="02040503050406030204" pitchFamily="18" charset="0"/>
                        </a:rPr>
                        <m:t>𝑚𝑥</m:t>
                      </m:r>
                      <m:r>
                        <a:rPr lang="ro-RO" sz="2400" i="0">
                          <a:latin typeface="Cambria Math" panose="02040503050406030204" pitchFamily="18" charset="0"/>
                        </a:rPr>
                        <m:t>+</m:t>
                      </m:r>
                      <m:r>
                        <a:rPr lang="ro-RO" sz="2400" i="1">
                          <a:latin typeface="Cambria Math" panose="02040503050406030204" pitchFamily="18" charset="0"/>
                        </a:rPr>
                        <m:t>𝑏</m:t>
                      </m:r>
                    </m:oMath>
                  </m:oMathPara>
                </a14:m>
                <a:endParaRPr lang="ro-RO" sz="2400"/>
              </a:p>
            </p:txBody>
          </p:sp>
        </mc:Choice>
        <mc:Fallback xmlns="">
          <p:sp>
            <p:nvSpPr>
              <p:cNvPr id="7" name="Rectangle 6">
                <a:extLst>
                  <a:ext uri="{FF2B5EF4-FFF2-40B4-BE49-F238E27FC236}">
                    <a16:creationId xmlns:a16="http://schemas.microsoft.com/office/drawing/2014/main" id="{32347D40-1E53-4F52-ABBD-635C48012EF2}"/>
                  </a:ext>
                </a:extLst>
              </p:cNvPr>
              <p:cNvSpPr>
                <a:spLocks noRot="1" noChangeAspect="1" noMove="1" noResize="1" noEditPoints="1" noAdjustHandles="1" noChangeArrowheads="1" noChangeShapeType="1" noTextEdit="1"/>
              </p:cNvSpPr>
              <p:nvPr/>
            </p:nvSpPr>
            <p:spPr>
              <a:xfrm>
                <a:off x="5195529" y="2927695"/>
                <a:ext cx="1800942" cy="461665"/>
              </a:xfrm>
              <a:prstGeom prst="rect">
                <a:avLst/>
              </a:prstGeom>
              <a:blipFill>
                <a:blip r:embed="rId2"/>
                <a:stretch>
                  <a:fillRect b="-8974"/>
                </a:stretch>
              </a:blipFill>
              <a:ln>
                <a:solidFill>
                  <a:schemeClr val="accent1"/>
                </a:solidFill>
              </a:ln>
            </p:spPr>
            <p:txBody>
              <a:bodyPr/>
              <a:lstStyle/>
              <a:p>
                <a:r>
                  <a:rPr lang="ro-RO">
                    <a:noFill/>
                  </a:rPr>
                  <a:t> </a:t>
                </a:r>
              </a:p>
            </p:txBody>
          </p:sp>
        </mc:Fallback>
      </mc:AlternateContent>
    </p:spTree>
    <p:extLst>
      <p:ext uri="{BB962C8B-B14F-4D97-AF65-F5344CB8AC3E}">
        <p14:creationId xmlns:p14="http://schemas.microsoft.com/office/powerpoint/2010/main" val="3357160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1</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i="1"/>
              <a:t>m</a:t>
            </a:r>
            <a:r>
              <a:rPr lang="en-US"/>
              <a:t>&gt;0, </a:t>
            </a:r>
            <a:r>
              <a:rPr lang="en-US" i="1"/>
              <a:t>b</a:t>
            </a:r>
            <a:r>
              <a:rPr lang="en-US"/>
              <a:t>&gt;0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87C37D61-F128-476E-944A-92E97C067CE5}"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13</a:t>
            </a:fld>
            <a:endParaRPr lang="ro-RO"/>
          </a:p>
        </p:txBody>
      </p:sp>
      <p:pic>
        <p:nvPicPr>
          <p:cNvPr id="7" name="Picture 6">
            <a:extLst>
              <a:ext uri="{FF2B5EF4-FFF2-40B4-BE49-F238E27FC236}">
                <a16:creationId xmlns:a16="http://schemas.microsoft.com/office/drawing/2014/main" id="{783BF02B-402C-4408-8729-1D2DC95268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968" y="2468644"/>
            <a:ext cx="4983480" cy="2819400"/>
          </a:xfrm>
          <a:prstGeom prst="rect">
            <a:avLst/>
          </a:prstGeom>
          <a:noFill/>
          <a:ln>
            <a:noFill/>
          </a:ln>
        </p:spPr>
      </p:pic>
      <p:sp>
        <p:nvSpPr>
          <p:cNvPr id="9" name="Rectangle 8">
            <a:extLst>
              <a:ext uri="{FF2B5EF4-FFF2-40B4-BE49-F238E27FC236}">
                <a16:creationId xmlns:a16="http://schemas.microsoft.com/office/drawing/2014/main" id="{869B0B45-2484-4427-ACC0-5B1AA5A6EB49}"/>
              </a:ext>
            </a:extLst>
          </p:cNvPr>
          <p:cNvSpPr/>
          <p:nvPr/>
        </p:nvSpPr>
        <p:spPr>
          <a:xfrm>
            <a:off x="5648836" y="2165313"/>
            <a:ext cx="5258619" cy="400110"/>
          </a:xfrm>
          <a:prstGeom prst="rect">
            <a:avLst/>
          </a:prstGeom>
        </p:spPr>
        <p:txBody>
          <a:bodyPr wrap="none">
            <a:spAutoFit/>
          </a:bodyPr>
          <a:lstStyle/>
          <a:p>
            <a:r>
              <a:rPr lang="en-US" sz="2000"/>
              <a:t>Aplicând superpoziția, </a:t>
            </a:r>
            <a:r>
              <a:rPr lang="en-US" sz="2000" i="1"/>
              <a:t>V</a:t>
            </a:r>
            <a:r>
              <a:rPr lang="en-US" sz="2000" i="1" baseline="-25000"/>
              <a:t>O</a:t>
            </a:r>
            <a:r>
              <a:rPr lang="en-US" sz="2000"/>
              <a:t> se determină cu relația</a:t>
            </a:r>
            <a:endParaRPr lang="ro-RO" sz="2000"/>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9E3F8718-625E-4029-8767-F503699AC0E1}"/>
                  </a:ext>
                </a:extLst>
              </p:cNvPr>
              <p:cNvSpPr/>
              <p:nvPr/>
            </p:nvSpPr>
            <p:spPr>
              <a:xfrm>
                <a:off x="5648836" y="2565423"/>
                <a:ext cx="6422336"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0" name="Rectangle 9">
                <a:extLst>
                  <a:ext uri="{FF2B5EF4-FFF2-40B4-BE49-F238E27FC236}">
                    <a16:creationId xmlns:a16="http://schemas.microsoft.com/office/drawing/2014/main" id="{9E3F8718-625E-4029-8767-F503699AC0E1}"/>
                  </a:ext>
                </a:extLst>
              </p:cNvPr>
              <p:cNvSpPr>
                <a:spLocks noRot="1" noChangeAspect="1" noMove="1" noResize="1" noEditPoints="1" noAdjustHandles="1" noChangeArrowheads="1" noChangeShapeType="1" noTextEdit="1"/>
              </p:cNvSpPr>
              <p:nvPr/>
            </p:nvSpPr>
            <p:spPr>
              <a:xfrm>
                <a:off x="5648836" y="2565423"/>
                <a:ext cx="6422336" cy="783869"/>
              </a:xfrm>
              <a:prstGeom prst="rect">
                <a:avLst/>
              </a:prstGeom>
              <a:blipFill>
                <a:blip r:embed="rId3"/>
                <a:stretch>
                  <a:fillRect/>
                </a:stretch>
              </a:blipFill>
            </p:spPr>
            <p:txBody>
              <a:bodyPr/>
              <a:lstStyle/>
              <a:p>
                <a:r>
                  <a:rPr lang="ro-RO">
                    <a:noFill/>
                  </a:rPr>
                  <a:t> </a:t>
                </a:r>
              </a:p>
            </p:txBody>
          </p:sp>
        </mc:Fallback>
      </mc:AlternateContent>
      <p:sp>
        <p:nvSpPr>
          <p:cNvPr id="11" name="Rectangle 10">
            <a:extLst>
              <a:ext uri="{FF2B5EF4-FFF2-40B4-BE49-F238E27FC236}">
                <a16:creationId xmlns:a16="http://schemas.microsoft.com/office/drawing/2014/main" id="{E7449025-9229-4C69-8C19-CDAE7252DE6C}"/>
              </a:ext>
            </a:extLst>
          </p:cNvPr>
          <p:cNvSpPr/>
          <p:nvPr/>
        </p:nvSpPr>
        <p:spPr>
          <a:xfrm>
            <a:off x="5648836" y="3504540"/>
            <a:ext cx="3823291" cy="400110"/>
          </a:xfrm>
          <a:prstGeom prst="rect">
            <a:avLst/>
          </a:prstGeom>
        </p:spPr>
        <p:txBody>
          <a:bodyPr wrap="none">
            <a:spAutoFit/>
          </a:bodyPr>
          <a:lstStyle/>
          <a:p>
            <a:r>
              <a:rPr lang="ro-RO" sz="2000"/>
              <a:t>Prin identificare cu relația generală</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50880BB0-833F-4F9E-9E13-7F86FA51AB5C}"/>
                  </a:ext>
                </a:extLst>
              </p:cNvPr>
              <p:cNvSpPr/>
              <p:nvPr/>
            </p:nvSpPr>
            <p:spPr>
              <a:xfrm>
                <a:off x="10408978" y="569960"/>
                <a:ext cx="1402948" cy="369332"/>
              </a:xfrm>
              <a:prstGeom prst="rect">
                <a:avLst/>
              </a:prstGeom>
              <a:ln w="25400">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𝑦</m:t>
                      </m:r>
                      <m:r>
                        <a:rPr lang="ro-RO">
                          <a:latin typeface="Cambria Math" panose="02040503050406030204" pitchFamily="18" charset="0"/>
                        </a:rPr>
                        <m:t>=</m:t>
                      </m:r>
                      <m:r>
                        <a:rPr lang="ro-RO" i="1">
                          <a:latin typeface="Cambria Math" panose="02040503050406030204" pitchFamily="18" charset="0"/>
                        </a:rPr>
                        <m:t>𝑚𝑥</m:t>
                      </m:r>
                      <m:r>
                        <a:rPr lang="ro-RO">
                          <a:latin typeface="Cambria Math" panose="02040503050406030204" pitchFamily="18" charset="0"/>
                        </a:rPr>
                        <m:t>+</m:t>
                      </m:r>
                      <m:r>
                        <a:rPr lang="ro-RO" i="1">
                          <a:latin typeface="Cambria Math" panose="02040503050406030204" pitchFamily="18" charset="0"/>
                        </a:rPr>
                        <m:t>𝑏</m:t>
                      </m:r>
                    </m:oMath>
                  </m:oMathPara>
                </a14:m>
                <a:endParaRPr lang="ro-RO"/>
              </a:p>
            </p:txBody>
          </p:sp>
        </mc:Choice>
        <mc:Fallback xmlns="">
          <p:sp>
            <p:nvSpPr>
              <p:cNvPr id="12" name="Rectangle 11">
                <a:extLst>
                  <a:ext uri="{FF2B5EF4-FFF2-40B4-BE49-F238E27FC236}">
                    <a16:creationId xmlns:a16="http://schemas.microsoft.com/office/drawing/2014/main" id="{50880BB0-833F-4F9E-9E13-7F86FA51AB5C}"/>
                  </a:ext>
                </a:extLst>
              </p:cNvPr>
              <p:cNvSpPr>
                <a:spLocks noRot="1" noChangeAspect="1" noMove="1" noResize="1" noEditPoints="1" noAdjustHandles="1" noChangeArrowheads="1" noChangeShapeType="1" noTextEdit="1"/>
              </p:cNvSpPr>
              <p:nvPr/>
            </p:nvSpPr>
            <p:spPr>
              <a:xfrm>
                <a:off x="10408978" y="569960"/>
                <a:ext cx="1402948" cy="369332"/>
              </a:xfrm>
              <a:prstGeom prst="rect">
                <a:avLst/>
              </a:prstGeom>
              <a:blipFill>
                <a:blip r:embed="rId4"/>
                <a:stretch>
                  <a:fillRect b="-3077"/>
                </a:stretch>
              </a:blipFill>
              <a:ln w="25400">
                <a:solidFill>
                  <a:schemeClr val="accent1"/>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E906925-86BE-4BC3-90D3-E57F9DBA8BF5}"/>
                  </a:ext>
                </a:extLst>
              </p:cNvPr>
              <p:cNvSpPr/>
              <p:nvPr/>
            </p:nvSpPr>
            <p:spPr>
              <a:xfrm>
                <a:off x="5726925" y="4039587"/>
                <a:ext cx="2883675"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oMath>
                  </m:oMathPara>
                </a14:m>
                <a:endParaRPr lang="ro-RO" sz="2000"/>
              </a:p>
            </p:txBody>
          </p:sp>
        </mc:Choice>
        <mc:Fallback xmlns="">
          <p:sp>
            <p:nvSpPr>
              <p:cNvPr id="13" name="Rectangle 12">
                <a:extLst>
                  <a:ext uri="{FF2B5EF4-FFF2-40B4-BE49-F238E27FC236}">
                    <a16:creationId xmlns:a16="http://schemas.microsoft.com/office/drawing/2014/main" id="{2E906925-86BE-4BC3-90D3-E57F9DBA8BF5}"/>
                  </a:ext>
                </a:extLst>
              </p:cNvPr>
              <p:cNvSpPr>
                <a:spLocks noRot="1" noChangeAspect="1" noMove="1" noResize="1" noEditPoints="1" noAdjustHandles="1" noChangeArrowheads="1" noChangeShapeType="1" noTextEdit="1"/>
              </p:cNvSpPr>
              <p:nvPr/>
            </p:nvSpPr>
            <p:spPr>
              <a:xfrm>
                <a:off x="5726925" y="4039587"/>
                <a:ext cx="2883675" cy="783869"/>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94BE764F-818E-46A3-A22A-C71886338E78}"/>
                  </a:ext>
                </a:extLst>
              </p:cNvPr>
              <p:cNvSpPr/>
              <p:nvPr/>
            </p:nvSpPr>
            <p:spPr>
              <a:xfrm>
                <a:off x="5726925" y="4896109"/>
                <a:ext cx="3497176"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𝑅</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𝐼</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4" name="Rectangle 13">
                <a:extLst>
                  <a:ext uri="{FF2B5EF4-FFF2-40B4-BE49-F238E27FC236}">
                    <a16:creationId xmlns:a16="http://schemas.microsoft.com/office/drawing/2014/main" id="{94BE764F-818E-46A3-A22A-C71886338E78}"/>
                  </a:ext>
                </a:extLst>
              </p:cNvPr>
              <p:cNvSpPr>
                <a:spLocks noRot="1" noChangeAspect="1" noMove="1" noResize="1" noEditPoints="1" noAdjustHandles="1" noChangeArrowheads="1" noChangeShapeType="1" noTextEdit="1"/>
              </p:cNvSpPr>
              <p:nvPr/>
            </p:nvSpPr>
            <p:spPr>
              <a:xfrm>
                <a:off x="5726925" y="4896109"/>
                <a:ext cx="3497176" cy="783869"/>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E7A91575-7F18-443B-94B4-8C9A7E5FF7F5}"/>
                  </a:ext>
                </a:extLst>
              </p:cNvPr>
              <p:cNvSpPr/>
              <p:nvPr/>
            </p:nvSpPr>
            <p:spPr>
              <a:xfrm>
                <a:off x="1567988" y="5422981"/>
                <a:ext cx="2723438"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&gt;</m:t>
                              </m:r>
                              <m:r>
                                <a:rPr lang="ro-RO" sz="2000" i="0">
                                  <a:latin typeface="Cambria Math" panose="02040503050406030204" pitchFamily="18" charset="0"/>
                                </a:rPr>
                                <m: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 </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m:t>
                      </m:r>
                      <m:r>
                        <a:rPr lang="ro-RO" sz="2000" i="0">
                          <a:latin typeface="Cambria Math" panose="02040503050406030204" pitchFamily="18" charset="0"/>
                        </a:rPr>
                        <m:t>0</m:t>
                      </m:r>
                    </m:oMath>
                  </m:oMathPara>
                </a14:m>
                <a:endParaRPr lang="ro-RO" sz="2000"/>
              </a:p>
            </p:txBody>
          </p:sp>
        </mc:Choice>
        <mc:Fallback xmlns="">
          <p:sp>
            <p:nvSpPr>
              <p:cNvPr id="8" name="Rectangle 7">
                <a:extLst>
                  <a:ext uri="{FF2B5EF4-FFF2-40B4-BE49-F238E27FC236}">
                    <a16:creationId xmlns:a16="http://schemas.microsoft.com/office/drawing/2014/main" id="{E7A91575-7F18-443B-94B4-8C9A7E5FF7F5}"/>
                  </a:ext>
                </a:extLst>
              </p:cNvPr>
              <p:cNvSpPr>
                <a:spLocks noRot="1" noChangeAspect="1" noMove="1" noResize="1" noEditPoints="1" noAdjustHandles="1" noChangeArrowheads="1" noChangeShapeType="1" noTextEdit="1"/>
              </p:cNvSpPr>
              <p:nvPr/>
            </p:nvSpPr>
            <p:spPr>
              <a:xfrm>
                <a:off x="1567988" y="5422981"/>
                <a:ext cx="2723438" cy="662233"/>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384348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2</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en-US" i="1"/>
              <a:t>m</a:t>
            </a:r>
            <a:r>
              <a:rPr lang="en-US"/>
              <a:t>&gt;0, </a:t>
            </a:r>
            <a:r>
              <a:rPr lang="en-US" i="1"/>
              <a:t>b</a:t>
            </a:r>
            <a:r>
              <a:rPr lang="en-US"/>
              <a:t>&lt;0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949E6D1-B19F-4CD0-9289-C4188E8397A1}"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14</a:t>
            </a:fld>
            <a:endParaRPr lang="ro-RO"/>
          </a:p>
        </p:txBody>
      </p:sp>
      <p:pic>
        <p:nvPicPr>
          <p:cNvPr id="8" name="Picture 7">
            <a:extLst>
              <a:ext uri="{FF2B5EF4-FFF2-40B4-BE49-F238E27FC236}">
                <a16:creationId xmlns:a16="http://schemas.microsoft.com/office/drawing/2014/main" id="{2A84EBFD-CB53-424E-99C1-610A52A44FD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711" y="2241913"/>
            <a:ext cx="5364480" cy="2667000"/>
          </a:xfrm>
          <a:prstGeom prst="rect">
            <a:avLst/>
          </a:prstGeom>
          <a:noFill/>
          <a:ln>
            <a:noFill/>
          </a:ln>
        </p:spPr>
      </p:pic>
      <p:sp>
        <p:nvSpPr>
          <p:cNvPr id="9" name="Arrow: Right 8">
            <a:extLst>
              <a:ext uri="{FF2B5EF4-FFF2-40B4-BE49-F238E27FC236}">
                <a16:creationId xmlns:a16="http://schemas.microsoft.com/office/drawing/2014/main" id="{031DA46E-F0F8-4DD9-8222-2A0DEB7AC724}"/>
              </a:ext>
            </a:extLst>
          </p:cNvPr>
          <p:cNvSpPr/>
          <p:nvPr/>
        </p:nvSpPr>
        <p:spPr>
          <a:xfrm>
            <a:off x="5644729" y="3469477"/>
            <a:ext cx="924232" cy="315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10" name="TextBox 9">
            <a:extLst>
              <a:ext uri="{FF2B5EF4-FFF2-40B4-BE49-F238E27FC236}">
                <a16:creationId xmlns:a16="http://schemas.microsoft.com/office/drawing/2014/main" id="{10CF868A-2343-426C-8336-C73401D6D822}"/>
              </a:ext>
            </a:extLst>
          </p:cNvPr>
          <p:cNvSpPr txBox="1"/>
          <p:nvPr/>
        </p:nvSpPr>
        <p:spPr>
          <a:xfrm>
            <a:off x="5530429" y="2755677"/>
            <a:ext cx="1152832" cy="646331"/>
          </a:xfrm>
          <a:prstGeom prst="rect">
            <a:avLst/>
          </a:prstGeom>
          <a:noFill/>
        </p:spPr>
        <p:txBody>
          <a:bodyPr wrap="square" rtlCol="0">
            <a:spAutoFit/>
          </a:bodyPr>
          <a:lstStyle/>
          <a:p>
            <a:r>
              <a:rPr lang="ro-RO"/>
              <a:t>Echivalare Thévenin</a:t>
            </a:r>
          </a:p>
        </p:txBody>
      </p:sp>
      <p:pic>
        <p:nvPicPr>
          <p:cNvPr id="11" name="Picture 10">
            <a:extLst>
              <a:ext uri="{FF2B5EF4-FFF2-40B4-BE49-F238E27FC236}">
                <a16:creationId xmlns:a16="http://schemas.microsoft.com/office/drawing/2014/main" id="{D44F58C5-484C-410C-B1BA-5BBD5DB9A3F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81236" y="2241913"/>
            <a:ext cx="5364480" cy="2667000"/>
          </a:xfrm>
          <a:prstGeom prst="rect">
            <a:avLst/>
          </a:prstGeom>
          <a:noFill/>
          <a:ln>
            <a:noFill/>
          </a:ln>
        </p:spPr>
      </p:pic>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5E2F4754-8A29-4750-B1CE-D72B5E1AFFC6}"/>
                  </a:ext>
                </a:extLst>
              </p:cNvPr>
              <p:cNvSpPr/>
              <p:nvPr/>
            </p:nvSpPr>
            <p:spPr>
              <a:xfrm>
                <a:off x="6681236" y="5043850"/>
                <a:ext cx="2298770" cy="6562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𝑇𝐻</m:t>
                          </m:r>
                        </m:sub>
                      </m:sSub>
                      <m:r>
                        <a:rPr lang="ro-RO">
                          <a:latin typeface="Cambria Math" panose="02040503050406030204" pitchFamily="18" charset="0"/>
                        </a:rPr>
                        <m:t>=</m:t>
                      </m:r>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2</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1</m:t>
                              </m:r>
                            </m:sub>
                          </m:sSub>
                          <m:r>
                            <a:rPr lang="ro-RO">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2</m:t>
                              </m:r>
                            </m:sub>
                          </m:sSub>
                        </m:den>
                      </m:f>
                      <m:r>
                        <a:rPr lang="ro-RO">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𝑅𝐸𝐹</m:t>
                          </m:r>
                        </m:sub>
                      </m:sSub>
                    </m:oMath>
                  </m:oMathPara>
                </a14:m>
                <a:endParaRPr lang="ro-RO"/>
              </a:p>
            </p:txBody>
          </p:sp>
        </mc:Choice>
        <mc:Fallback xmlns="">
          <p:sp>
            <p:nvSpPr>
              <p:cNvPr id="13" name="Rectangle 12">
                <a:extLst>
                  <a:ext uri="{FF2B5EF4-FFF2-40B4-BE49-F238E27FC236}">
                    <a16:creationId xmlns:a16="http://schemas.microsoft.com/office/drawing/2014/main" id="{5E2F4754-8A29-4750-B1CE-D72B5E1AFFC6}"/>
                  </a:ext>
                </a:extLst>
              </p:cNvPr>
              <p:cNvSpPr>
                <a:spLocks noRot="1" noChangeAspect="1" noMove="1" noResize="1" noEditPoints="1" noAdjustHandles="1" noChangeArrowheads="1" noChangeShapeType="1" noTextEdit="1"/>
              </p:cNvSpPr>
              <p:nvPr/>
            </p:nvSpPr>
            <p:spPr>
              <a:xfrm>
                <a:off x="6681236" y="5043850"/>
                <a:ext cx="2298770" cy="656205"/>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CFF458-5F7F-40AB-BB7B-DA4D6ADD2734}"/>
                  </a:ext>
                </a:extLst>
              </p:cNvPr>
              <p:cNvSpPr/>
              <p:nvPr/>
            </p:nvSpPr>
            <p:spPr>
              <a:xfrm>
                <a:off x="9417158" y="5187286"/>
                <a:ext cx="155395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𝑇𝐻</m:t>
                          </m:r>
                        </m:sub>
                      </m:sSub>
                      <m:r>
                        <a:rPr lang="ro-RO" i="0">
                          <a:latin typeface="Cambria Math" panose="02040503050406030204" pitchFamily="18" charset="0"/>
                        </a:rPr>
                        <m:t>=</m:t>
                      </m:r>
                      <m:d>
                        <m:dPr>
                          <m:begChr m:val=""/>
                          <m:endChr m:val="‖"/>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e>
                      </m:d>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oMath>
                  </m:oMathPara>
                </a14:m>
                <a:endParaRPr lang="ro-RO"/>
              </a:p>
            </p:txBody>
          </p:sp>
        </mc:Choice>
        <mc:Fallback xmlns="">
          <p:sp>
            <p:nvSpPr>
              <p:cNvPr id="14" name="Rectangle 13">
                <a:extLst>
                  <a:ext uri="{FF2B5EF4-FFF2-40B4-BE49-F238E27FC236}">
                    <a16:creationId xmlns:a16="http://schemas.microsoft.com/office/drawing/2014/main" id="{00CFF458-5F7F-40AB-BB7B-DA4D6ADD2734}"/>
                  </a:ext>
                </a:extLst>
              </p:cNvPr>
              <p:cNvSpPr>
                <a:spLocks noRot="1" noChangeAspect="1" noMove="1" noResize="1" noEditPoints="1" noAdjustHandles="1" noChangeArrowheads="1" noChangeShapeType="1" noTextEdit="1"/>
              </p:cNvSpPr>
              <p:nvPr/>
            </p:nvSpPr>
            <p:spPr>
              <a:xfrm>
                <a:off x="9417158" y="5187286"/>
                <a:ext cx="1553951" cy="369332"/>
              </a:xfrm>
              <a:prstGeom prst="rect">
                <a:avLst/>
              </a:prstGeom>
              <a:blipFill>
                <a:blip r:embed="rId6"/>
                <a:stretch>
                  <a:fillRect t="-119672" r="-12941" b="-183607"/>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DE9956E8-A4FF-4B47-987C-DA9FC7B02853}"/>
                  </a:ext>
                </a:extLst>
              </p:cNvPr>
              <p:cNvSpPr/>
              <p:nvPr/>
            </p:nvSpPr>
            <p:spPr>
              <a:xfrm>
                <a:off x="10408978" y="569960"/>
                <a:ext cx="1402948" cy="369332"/>
              </a:xfrm>
              <a:prstGeom prst="rect">
                <a:avLst/>
              </a:prstGeom>
              <a:ln w="25400">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𝑦</m:t>
                      </m:r>
                      <m:r>
                        <a:rPr lang="ro-RO">
                          <a:latin typeface="Cambria Math" panose="02040503050406030204" pitchFamily="18" charset="0"/>
                        </a:rPr>
                        <m:t>=</m:t>
                      </m:r>
                      <m:r>
                        <a:rPr lang="ro-RO" i="1">
                          <a:latin typeface="Cambria Math" panose="02040503050406030204" pitchFamily="18" charset="0"/>
                        </a:rPr>
                        <m:t>𝑚𝑥</m:t>
                      </m:r>
                      <m:r>
                        <a:rPr lang="ro-RO">
                          <a:latin typeface="Cambria Math" panose="02040503050406030204" pitchFamily="18" charset="0"/>
                        </a:rPr>
                        <m:t>+</m:t>
                      </m:r>
                      <m:r>
                        <a:rPr lang="ro-RO" i="1">
                          <a:latin typeface="Cambria Math" panose="02040503050406030204" pitchFamily="18" charset="0"/>
                        </a:rPr>
                        <m:t>𝑏</m:t>
                      </m:r>
                    </m:oMath>
                  </m:oMathPara>
                </a14:m>
                <a:endParaRPr lang="ro-RO"/>
              </a:p>
            </p:txBody>
          </p:sp>
        </mc:Choice>
        <mc:Fallback xmlns="">
          <p:sp>
            <p:nvSpPr>
              <p:cNvPr id="15" name="Rectangle 14">
                <a:extLst>
                  <a:ext uri="{FF2B5EF4-FFF2-40B4-BE49-F238E27FC236}">
                    <a16:creationId xmlns:a16="http://schemas.microsoft.com/office/drawing/2014/main" id="{DE9956E8-A4FF-4B47-987C-DA9FC7B02853}"/>
                  </a:ext>
                </a:extLst>
              </p:cNvPr>
              <p:cNvSpPr>
                <a:spLocks noRot="1" noChangeAspect="1" noMove="1" noResize="1" noEditPoints="1" noAdjustHandles="1" noChangeArrowheads="1" noChangeShapeType="1" noTextEdit="1"/>
              </p:cNvSpPr>
              <p:nvPr/>
            </p:nvSpPr>
            <p:spPr>
              <a:xfrm>
                <a:off x="10408978" y="569960"/>
                <a:ext cx="1402948" cy="369332"/>
              </a:xfrm>
              <a:prstGeom prst="rect">
                <a:avLst/>
              </a:prstGeom>
              <a:blipFill>
                <a:blip r:embed="rId7"/>
                <a:stretch>
                  <a:fillRect b="-3077"/>
                </a:stretch>
              </a:blipFill>
              <a:ln w="25400">
                <a:solidFill>
                  <a:schemeClr val="accent1"/>
                </a:solidFill>
              </a:ln>
            </p:spPr>
            <p:txBody>
              <a:bodyPr/>
              <a:lstStyle/>
              <a:p>
                <a:r>
                  <a:rPr lang="ro-RO">
                    <a:noFill/>
                  </a:rPr>
                  <a:t> </a:t>
                </a:r>
              </a:p>
            </p:txBody>
          </p:sp>
        </mc:Fallback>
      </mc:AlternateContent>
    </p:spTree>
    <p:extLst>
      <p:ext uri="{BB962C8B-B14F-4D97-AF65-F5344CB8AC3E}">
        <p14:creationId xmlns:p14="http://schemas.microsoft.com/office/powerpoint/2010/main" val="43662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2</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a:t>Prin superpoziție</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5AC54895-1BF8-4D60-8E95-6626080C0EDB}"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15</a:t>
            </a:fld>
            <a:endParaRPr lang="ro-RO"/>
          </a:p>
        </p:txBody>
      </p:sp>
      <p:pic>
        <p:nvPicPr>
          <p:cNvPr id="7" name="Picture 6">
            <a:extLst>
              <a:ext uri="{FF2B5EF4-FFF2-40B4-BE49-F238E27FC236}">
                <a16:creationId xmlns:a16="http://schemas.microsoft.com/office/drawing/2014/main" id="{9BF8D0B7-0677-445B-AD1C-E05AD96BAE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81236" y="2241913"/>
            <a:ext cx="5364480" cy="2667000"/>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904F276D-D7E6-43FB-B75F-25AABD63E58C}"/>
                  </a:ext>
                </a:extLst>
              </p:cNvPr>
              <p:cNvSpPr/>
              <p:nvPr/>
            </p:nvSpPr>
            <p:spPr>
              <a:xfrm>
                <a:off x="333481" y="2498718"/>
                <a:ext cx="4936288"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𝑇𝐻</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e>
                      </m:d>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oMath>
                  </m:oMathPara>
                </a14:m>
                <a:endParaRPr lang="ro-RO" sz="2000"/>
              </a:p>
            </p:txBody>
          </p:sp>
        </mc:Choice>
        <mc:Fallback xmlns="">
          <p:sp>
            <p:nvSpPr>
              <p:cNvPr id="8" name="Rectangle 7">
                <a:extLst>
                  <a:ext uri="{FF2B5EF4-FFF2-40B4-BE49-F238E27FC236}">
                    <a16:creationId xmlns:a16="http://schemas.microsoft.com/office/drawing/2014/main" id="{904F276D-D7E6-43FB-B75F-25AABD63E58C}"/>
                  </a:ext>
                </a:extLst>
              </p:cNvPr>
              <p:cNvSpPr>
                <a:spLocks noRot="1" noChangeAspect="1" noMove="1" noResize="1" noEditPoints="1" noAdjustHandles="1" noChangeArrowheads="1" noChangeShapeType="1" noTextEdit="1"/>
              </p:cNvSpPr>
              <p:nvPr/>
            </p:nvSpPr>
            <p:spPr>
              <a:xfrm>
                <a:off x="333481" y="2498718"/>
                <a:ext cx="4936288" cy="7838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7150CB39-EF94-4F2F-92B6-3290981008DB}"/>
                  </a:ext>
                </a:extLst>
              </p:cNvPr>
              <p:cNvSpPr/>
              <p:nvPr/>
            </p:nvSpPr>
            <p:spPr>
              <a:xfrm>
                <a:off x="333481" y="3435821"/>
                <a:ext cx="5841727"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e>
                      </m:d>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9" name="Rectangle 8">
                <a:extLst>
                  <a:ext uri="{FF2B5EF4-FFF2-40B4-BE49-F238E27FC236}">
                    <a16:creationId xmlns:a16="http://schemas.microsoft.com/office/drawing/2014/main" id="{7150CB39-EF94-4F2F-92B6-3290981008DB}"/>
                  </a:ext>
                </a:extLst>
              </p:cNvPr>
              <p:cNvSpPr>
                <a:spLocks noRot="1" noChangeAspect="1" noMove="1" noResize="1" noEditPoints="1" noAdjustHandles="1" noChangeArrowheads="1" noChangeShapeType="1" noTextEdit="1"/>
              </p:cNvSpPr>
              <p:nvPr/>
            </p:nvSpPr>
            <p:spPr>
              <a:xfrm>
                <a:off x="333481" y="3435821"/>
                <a:ext cx="5841727" cy="783869"/>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18AFF9F4-0ECD-46CE-85B8-791D1526BCE6}"/>
                  </a:ext>
                </a:extLst>
              </p:cNvPr>
              <p:cNvSpPr/>
              <p:nvPr/>
            </p:nvSpPr>
            <p:spPr>
              <a:xfrm>
                <a:off x="838200" y="4563782"/>
                <a:ext cx="2292038"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oMath>
                  </m:oMathPara>
                </a14:m>
                <a:endParaRPr lang="ro-RO" sz="2000"/>
              </a:p>
            </p:txBody>
          </p:sp>
        </mc:Choice>
        <mc:Fallback xmlns="">
          <p:sp>
            <p:nvSpPr>
              <p:cNvPr id="11" name="Rectangle 10">
                <a:extLst>
                  <a:ext uri="{FF2B5EF4-FFF2-40B4-BE49-F238E27FC236}">
                    <a16:creationId xmlns:a16="http://schemas.microsoft.com/office/drawing/2014/main" id="{18AFF9F4-0ECD-46CE-85B8-791D1526BCE6}"/>
                  </a:ext>
                </a:extLst>
              </p:cNvPr>
              <p:cNvSpPr>
                <a:spLocks noRot="1" noChangeAspect="1" noMove="1" noResize="1" noEditPoints="1" noAdjustHandles="1" noChangeArrowheads="1" noChangeShapeType="1" noTextEdit="1"/>
              </p:cNvSpPr>
              <p:nvPr/>
            </p:nvSpPr>
            <p:spPr>
              <a:xfrm>
                <a:off x="838200" y="4563782"/>
                <a:ext cx="2292038" cy="720903"/>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1484474F-CBA3-4DB2-AE54-AF686A7C1155}"/>
                  </a:ext>
                </a:extLst>
              </p:cNvPr>
              <p:cNvSpPr/>
              <p:nvPr/>
            </p:nvSpPr>
            <p:spPr>
              <a:xfrm>
                <a:off x="838200" y="5470957"/>
                <a:ext cx="3736729"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𝑇𝐻</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2" name="Rectangle 11">
                <a:extLst>
                  <a:ext uri="{FF2B5EF4-FFF2-40B4-BE49-F238E27FC236}">
                    <a16:creationId xmlns:a16="http://schemas.microsoft.com/office/drawing/2014/main" id="{1484474F-CBA3-4DB2-AE54-AF686A7C1155}"/>
                  </a:ext>
                </a:extLst>
              </p:cNvPr>
              <p:cNvSpPr>
                <a:spLocks noRot="1" noChangeAspect="1" noMove="1" noResize="1" noEditPoints="1" noAdjustHandles="1" noChangeArrowheads="1" noChangeShapeType="1" noTextEdit="1"/>
              </p:cNvSpPr>
              <p:nvPr/>
            </p:nvSpPr>
            <p:spPr>
              <a:xfrm>
                <a:off x="838200" y="5470957"/>
                <a:ext cx="3736729" cy="720903"/>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B5B952CE-011E-48C8-881C-9E6FC93FE199}"/>
                  </a:ext>
                </a:extLst>
              </p:cNvPr>
              <p:cNvSpPr/>
              <p:nvPr/>
            </p:nvSpPr>
            <p:spPr>
              <a:xfrm>
                <a:off x="8153400" y="5168310"/>
                <a:ext cx="2667332"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smtClean="0">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&gt;0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m:t>
                      </m:r>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&gt;0</m:t>
                      </m:r>
                    </m:oMath>
                  </m:oMathPara>
                </a14:m>
                <a:endParaRPr lang="ro-RO" sz="2000"/>
              </a:p>
            </p:txBody>
          </p:sp>
        </mc:Choice>
        <mc:Fallback xmlns="">
          <p:sp>
            <p:nvSpPr>
              <p:cNvPr id="13" name="Rectangle 12">
                <a:extLst>
                  <a:ext uri="{FF2B5EF4-FFF2-40B4-BE49-F238E27FC236}">
                    <a16:creationId xmlns:a16="http://schemas.microsoft.com/office/drawing/2014/main" id="{B5B952CE-011E-48C8-881C-9E6FC93FE199}"/>
                  </a:ext>
                </a:extLst>
              </p:cNvPr>
              <p:cNvSpPr>
                <a:spLocks noRot="1" noChangeAspect="1" noMove="1" noResize="1" noEditPoints="1" noAdjustHandles="1" noChangeArrowheads="1" noChangeShapeType="1" noTextEdit="1"/>
              </p:cNvSpPr>
              <p:nvPr/>
            </p:nvSpPr>
            <p:spPr>
              <a:xfrm>
                <a:off x="8153400" y="5168310"/>
                <a:ext cx="2667332" cy="662233"/>
              </a:xfrm>
              <a:prstGeom prst="rect">
                <a:avLst/>
              </a:prstGeom>
              <a:blipFill>
                <a:blip r:embed="rId8"/>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E0036ACD-5C59-46A1-816A-778F33B33688}"/>
                  </a:ext>
                </a:extLst>
              </p:cNvPr>
              <p:cNvSpPr/>
              <p:nvPr/>
            </p:nvSpPr>
            <p:spPr>
              <a:xfrm>
                <a:off x="10408978" y="569960"/>
                <a:ext cx="1402948" cy="369332"/>
              </a:xfrm>
              <a:prstGeom prst="rect">
                <a:avLst/>
              </a:prstGeom>
              <a:ln w="25400">
                <a:solidFill>
                  <a:schemeClr val="accent1"/>
                </a:solidFill>
              </a:ln>
            </p:spPr>
            <p:txBody>
              <a:bodyPr wrap="none">
                <a:spAutoFit/>
              </a:bodyPr>
              <a:lstStyle/>
              <a:p>
                <a:pPr/>
                <a14:m>
                  <m:oMathPara xmlns:m="http://schemas.openxmlformats.org/officeDocument/2006/math">
                    <m:oMathParaPr>
                      <m:jc m:val="centerGroup"/>
                    </m:oMathParaPr>
                    <m:oMath xmlns:m="http://schemas.openxmlformats.org/officeDocument/2006/math">
                      <m:r>
                        <a:rPr lang="ro-RO" i="1">
                          <a:latin typeface="Cambria Math" panose="02040503050406030204" pitchFamily="18" charset="0"/>
                        </a:rPr>
                        <m:t>𝑦</m:t>
                      </m:r>
                      <m:r>
                        <a:rPr lang="ro-RO">
                          <a:latin typeface="Cambria Math" panose="02040503050406030204" pitchFamily="18" charset="0"/>
                        </a:rPr>
                        <m:t>=</m:t>
                      </m:r>
                      <m:r>
                        <a:rPr lang="ro-RO" i="1">
                          <a:latin typeface="Cambria Math" panose="02040503050406030204" pitchFamily="18" charset="0"/>
                        </a:rPr>
                        <m:t>𝑚𝑥</m:t>
                      </m:r>
                      <m:r>
                        <a:rPr lang="ro-RO">
                          <a:latin typeface="Cambria Math" panose="02040503050406030204" pitchFamily="18" charset="0"/>
                        </a:rPr>
                        <m:t>+</m:t>
                      </m:r>
                      <m:r>
                        <a:rPr lang="ro-RO" i="1">
                          <a:latin typeface="Cambria Math" panose="02040503050406030204" pitchFamily="18" charset="0"/>
                        </a:rPr>
                        <m:t>𝑏</m:t>
                      </m:r>
                    </m:oMath>
                  </m:oMathPara>
                </a14:m>
                <a:endParaRPr lang="ro-RO"/>
              </a:p>
            </p:txBody>
          </p:sp>
        </mc:Choice>
        <mc:Fallback xmlns="">
          <p:sp>
            <p:nvSpPr>
              <p:cNvPr id="14" name="Rectangle 13">
                <a:extLst>
                  <a:ext uri="{FF2B5EF4-FFF2-40B4-BE49-F238E27FC236}">
                    <a16:creationId xmlns:a16="http://schemas.microsoft.com/office/drawing/2014/main" id="{E0036ACD-5C59-46A1-816A-778F33B33688}"/>
                  </a:ext>
                </a:extLst>
              </p:cNvPr>
              <p:cNvSpPr>
                <a:spLocks noRot="1" noChangeAspect="1" noMove="1" noResize="1" noEditPoints="1" noAdjustHandles="1" noChangeArrowheads="1" noChangeShapeType="1" noTextEdit="1"/>
              </p:cNvSpPr>
              <p:nvPr/>
            </p:nvSpPr>
            <p:spPr>
              <a:xfrm>
                <a:off x="10408978" y="569960"/>
                <a:ext cx="1402948" cy="369332"/>
              </a:xfrm>
              <a:prstGeom prst="rect">
                <a:avLst/>
              </a:prstGeom>
              <a:blipFill>
                <a:blip r:embed="rId9"/>
                <a:stretch>
                  <a:fillRect b="-3077"/>
                </a:stretch>
              </a:blipFill>
              <a:ln w="25400">
                <a:solidFill>
                  <a:schemeClr val="accent1"/>
                </a:solidFill>
              </a:ln>
            </p:spPr>
            <p:txBody>
              <a:bodyPr/>
              <a:lstStyle/>
              <a:p>
                <a:r>
                  <a:rPr lang="ro-RO">
                    <a:noFill/>
                  </a:rPr>
                  <a:t> </a:t>
                </a:r>
              </a:p>
            </p:txBody>
          </p:sp>
        </mc:Fallback>
      </mc:AlternateContent>
    </p:spTree>
    <p:extLst>
      <p:ext uri="{BB962C8B-B14F-4D97-AF65-F5344CB8AC3E}">
        <p14:creationId xmlns:p14="http://schemas.microsoft.com/office/powerpoint/2010/main" val="415751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3</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en-US" i="1"/>
              <a:t>m</a:t>
            </a:r>
            <a:r>
              <a:rPr lang="en-US"/>
              <a:t>&lt;0, </a:t>
            </a:r>
            <a:r>
              <a:rPr lang="en-US" i="1"/>
              <a:t>b</a:t>
            </a:r>
            <a:r>
              <a:rPr lang="en-US"/>
              <a:t>&gt;0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F9C03D16-B43B-44D0-8392-2F3BAA6D7E13}"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16</a:t>
            </a:fld>
            <a:endParaRPr lang="ro-RO"/>
          </a:p>
        </p:txBody>
      </p:sp>
      <p:pic>
        <p:nvPicPr>
          <p:cNvPr id="7" name="Picture 6">
            <a:extLst>
              <a:ext uri="{FF2B5EF4-FFF2-40B4-BE49-F238E27FC236}">
                <a16:creationId xmlns:a16="http://schemas.microsoft.com/office/drawing/2014/main" id="{FAED37F3-B8F1-4014-AC8D-1B197373989E}"/>
              </a:ext>
            </a:extLst>
          </p:cNvPr>
          <p:cNvPicPr>
            <a:picLocks noChangeAspect="1"/>
          </p:cNvPicPr>
          <p:nvPr/>
        </p:nvPicPr>
        <p:blipFill rotWithShape="1">
          <a:blip r:embed="rId2">
            <a:extLst>
              <a:ext uri="{28A0092B-C50C-407E-A947-70E740481C1C}">
                <a14:useLocalDpi xmlns:a14="http://schemas.microsoft.com/office/drawing/2010/main" val="0"/>
              </a:ext>
            </a:extLst>
          </a:blip>
          <a:srcRect b="6142"/>
          <a:stretch/>
        </p:blipFill>
        <p:spPr bwMode="auto">
          <a:xfrm>
            <a:off x="312768" y="2261589"/>
            <a:ext cx="5943600" cy="3126488"/>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D1F5B016-85FD-4D62-9B70-BEB4637476D1}"/>
                  </a:ext>
                </a:extLst>
              </p:cNvPr>
              <p:cNvSpPr/>
              <p:nvPr/>
            </p:nvSpPr>
            <p:spPr>
              <a:xfrm>
                <a:off x="6781800" y="2720411"/>
                <a:ext cx="4869988"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8" name="Rectangle 7">
                <a:extLst>
                  <a:ext uri="{FF2B5EF4-FFF2-40B4-BE49-F238E27FC236}">
                    <a16:creationId xmlns:a16="http://schemas.microsoft.com/office/drawing/2014/main" id="{D1F5B016-85FD-4D62-9B70-BEB4637476D1}"/>
                  </a:ext>
                </a:extLst>
              </p:cNvPr>
              <p:cNvSpPr>
                <a:spLocks noRot="1" noChangeAspect="1" noMove="1" noResize="1" noEditPoints="1" noAdjustHandles="1" noChangeArrowheads="1" noChangeShapeType="1" noTextEdit="1"/>
              </p:cNvSpPr>
              <p:nvPr/>
            </p:nvSpPr>
            <p:spPr>
              <a:xfrm>
                <a:off x="6781800" y="2720411"/>
                <a:ext cx="4869988" cy="783869"/>
              </a:xfrm>
              <a:prstGeom prst="rect">
                <a:avLst/>
              </a:prstGeom>
              <a:blipFill>
                <a:blip r:embed="rId3"/>
                <a:stretch>
                  <a:fillRect/>
                </a:stretch>
              </a:blipFill>
            </p:spPr>
            <p:txBody>
              <a:bodyPr/>
              <a:lstStyle/>
              <a:p>
                <a:r>
                  <a:rPr lang="ro-RO">
                    <a:noFill/>
                  </a:rPr>
                  <a:t> </a:t>
                </a:r>
              </a:p>
            </p:txBody>
          </p:sp>
        </mc:Fallback>
      </mc:AlternateContent>
      <p:sp>
        <p:nvSpPr>
          <p:cNvPr id="9" name="TextBox 8">
            <a:extLst>
              <a:ext uri="{FF2B5EF4-FFF2-40B4-BE49-F238E27FC236}">
                <a16:creationId xmlns:a16="http://schemas.microsoft.com/office/drawing/2014/main" id="{01ECCED8-4830-43DD-90A4-144CAC104522}"/>
              </a:ext>
            </a:extLst>
          </p:cNvPr>
          <p:cNvSpPr txBox="1"/>
          <p:nvPr/>
        </p:nvSpPr>
        <p:spPr>
          <a:xfrm>
            <a:off x="6781800" y="2290916"/>
            <a:ext cx="2583264" cy="400110"/>
          </a:xfrm>
          <a:prstGeom prst="rect">
            <a:avLst/>
          </a:prstGeom>
          <a:noFill/>
        </p:spPr>
        <p:txBody>
          <a:bodyPr wrap="square" rtlCol="0">
            <a:spAutoFit/>
          </a:bodyPr>
          <a:lstStyle/>
          <a:p>
            <a:r>
              <a:rPr lang="ro-RO" sz="2000"/>
              <a:t>Se aplică superpoziția:</a:t>
            </a:r>
          </a:p>
        </p:txBody>
      </p:sp>
      <p:sp>
        <p:nvSpPr>
          <p:cNvPr id="10" name="TextBox 9">
            <a:extLst>
              <a:ext uri="{FF2B5EF4-FFF2-40B4-BE49-F238E27FC236}">
                <a16:creationId xmlns:a16="http://schemas.microsoft.com/office/drawing/2014/main" id="{F3DED4F7-3AB5-42D5-A426-B39654CA53A0}"/>
              </a:ext>
            </a:extLst>
          </p:cNvPr>
          <p:cNvSpPr txBox="1"/>
          <p:nvPr/>
        </p:nvSpPr>
        <p:spPr>
          <a:xfrm>
            <a:off x="6781800" y="3553504"/>
            <a:ext cx="1899976" cy="400110"/>
          </a:xfrm>
          <a:prstGeom prst="rect">
            <a:avLst/>
          </a:prstGeom>
          <a:noFill/>
        </p:spPr>
        <p:txBody>
          <a:bodyPr wrap="square" rtlCol="0">
            <a:spAutoFit/>
          </a:bodyPr>
          <a:lstStyle/>
          <a:p>
            <a:r>
              <a:rPr lang="ro-RO" sz="2000"/>
              <a:t>Prin identificare:</a:t>
            </a: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92264F6D-5F7D-4EC5-8FFB-CAB60C7ECE52}"/>
                  </a:ext>
                </a:extLst>
              </p:cNvPr>
              <p:cNvSpPr/>
              <p:nvPr/>
            </p:nvSpPr>
            <p:spPr>
              <a:xfrm>
                <a:off x="6830080" y="4040562"/>
                <a:ext cx="1331326"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oMath>
                  </m:oMathPara>
                </a14:m>
                <a:endParaRPr lang="ro-RO" sz="2000"/>
              </a:p>
            </p:txBody>
          </p:sp>
        </mc:Choice>
        <mc:Fallback xmlns="">
          <p:sp>
            <p:nvSpPr>
              <p:cNvPr id="11" name="Rectangle 10">
                <a:extLst>
                  <a:ext uri="{FF2B5EF4-FFF2-40B4-BE49-F238E27FC236}">
                    <a16:creationId xmlns:a16="http://schemas.microsoft.com/office/drawing/2014/main" id="{92264F6D-5F7D-4EC5-8FFB-CAB60C7ECE52}"/>
                  </a:ext>
                </a:extLst>
              </p:cNvPr>
              <p:cNvSpPr>
                <a:spLocks noRot="1" noChangeAspect="1" noMove="1" noResize="1" noEditPoints="1" noAdjustHandles="1" noChangeArrowheads="1" noChangeShapeType="1" noTextEdit="1"/>
              </p:cNvSpPr>
              <p:nvPr/>
            </p:nvSpPr>
            <p:spPr>
              <a:xfrm>
                <a:off x="6830080" y="4040562"/>
                <a:ext cx="1331326" cy="720903"/>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FF76FEEB-EAFE-497C-9E18-7AA7C52F8BA6}"/>
                  </a:ext>
                </a:extLst>
              </p:cNvPr>
              <p:cNvSpPr/>
              <p:nvPr/>
            </p:nvSpPr>
            <p:spPr>
              <a:xfrm>
                <a:off x="6830080" y="4848413"/>
                <a:ext cx="3498137" cy="78386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d>
                        <m:dPr>
                          <m:ctrlPr>
                            <a:rPr lang="ro-RO" sz="2000" i="1">
                              <a:latin typeface="Cambria Math" panose="02040503050406030204" pitchFamily="18" charset="0"/>
                            </a:rPr>
                          </m:ctrlPr>
                        </m:dPr>
                        <m:e>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sub>
                              </m:sSub>
                            </m:den>
                          </m:f>
                        </m:e>
                      </m:d>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2" name="Rectangle 11">
                <a:extLst>
                  <a:ext uri="{FF2B5EF4-FFF2-40B4-BE49-F238E27FC236}">
                    <a16:creationId xmlns:a16="http://schemas.microsoft.com/office/drawing/2014/main" id="{FF76FEEB-EAFE-497C-9E18-7AA7C52F8BA6}"/>
                  </a:ext>
                </a:extLst>
              </p:cNvPr>
              <p:cNvSpPr>
                <a:spLocks noRot="1" noChangeAspect="1" noMove="1" noResize="1" noEditPoints="1" noAdjustHandles="1" noChangeArrowheads="1" noChangeShapeType="1" noTextEdit="1"/>
              </p:cNvSpPr>
              <p:nvPr/>
            </p:nvSpPr>
            <p:spPr>
              <a:xfrm>
                <a:off x="6830080" y="4848413"/>
                <a:ext cx="3498137" cy="783869"/>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02F07B43-3C0F-460A-B902-298EBB42487B}"/>
                  </a:ext>
                </a:extLst>
              </p:cNvPr>
              <p:cNvSpPr/>
              <p:nvPr/>
            </p:nvSpPr>
            <p:spPr>
              <a:xfrm>
                <a:off x="2506936" y="5388077"/>
                <a:ext cx="2667333"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&lt;0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&gt;0</m:t>
                      </m:r>
                    </m:oMath>
                  </m:oMathPara>
                </a14:m>
                <a:endParaRPr lang="ro-RO" sz="2000"/>
              </a:p>
            </p:txBody>
          </p:sp>
        </mc:Choice>
        <mc:Fallback xmlns="">
          <p:sp>
            <p:nvSpPr>
              <p:cNvPr id="13" name="Rectangle 12">
                <a:extLst>
                  <a:ext uri="{FF2B5EF4-FFF2-40B4-BE49-F238E27FC236}">
                    <a16:creationId xmlns:a16="http://schemas.microsoft.com/office/drawing/2014/main" id="{02F07B43-3C0F-460A-B902-298EBB42487B}"/>
                  </a:ext>
                </a:extLst>
              </p:cNvPr>
              <p:cNvSpPr>
                <a:spLocks noRot="1" noChangeAspect="1" noMove="1" noResize="1" noEditPoints="1" noAdjustHandles="1" noChangeArrowheads="1" noChangeShapeType="1" noTextEdit="1"/>
              </p:cNvSpPr>
              <p:nvPr/>
            </p:nvSpPr>
            <p:spPr>
              <a:xfrm>
                <a:off x="2506936" y="5388077"/>
                <a:ext cx="2667333" cy="662233"/>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073208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Cazul 4</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en-US" i="1"/>
              <a:t>m</a:t>
            </a:r>
            <a:r>
              <a:rPr lang="en-US"/>
              <a:t>&lt;0, </a:t>
            </a:r>
            <a:r>
              <a:rPr lang="en-US" i="1"/>
              <a:t>b</a:t>
            </a:r>
            <a:r>
              <a:rPr lang="en-US"/>
              <a:t>&lt;0</a:t>
            </a: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2106C4E-A1AF-4A6B-BCAD-32A9C3C6617C}"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17</a:t>
            </a:fld>
            <a:endParaRPr lang="ro-RO"/>
          </a:p>
        </p:txBody>
      </p:sp>
      <p:pic>
        <p:nvPicPr>
          <p:cNvPr id="7" name="Picture 6">
            <a:extLst>
              <a:ext uri="{FF2B5EF4-FFF2-40B4-BE49-F238E27FC236}">
                <a16:creationId xmlns:a16="http://schemas.microsoft.com/office/drawing/2014/main" id="{4FC773C9-C991-4B6B-979E-68BE06C7C8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8937" y="2335404"/>
            <a:ext cx="6038850" cy="3331779"/>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EF8A8984-6191-47B6-A459-3228BCDCDC67}"/>
                  </a:ext>
                </a:extLst>
              </p:cNvPr>
              <p:cNvSpPr/>
              <p:nvPr/>
            </p:nvSpPr>
            <p:spPr>
              <a:xfrm>
                <a:off x="6587483" y="2455182"/>
                <a:ext cx="3284104"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1</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8" name="Rectangle 7">
                <a:extLst>
                  <a:ext uri="{FF2B5EF4-FFF2-40B4-BE49-F238E27FC236}">
                    <a16:creationId xmlns:a16="http://schemas.microsoft.com/office/drawing/2014/main" id="{EF8A8984-6191-47B6-A459-3228BCDCDC67}"/>
                  </a:ext>
                </a:extLst>
              </p:cNvPr>
              <p:cNvSpPr>
                <a:spLocks noRot="1" noChangeAspect="1" noMove="1" noResize="1" noEditPoints="1" noAdjustHandles="1" noChangeArrowheads="1" noChangeShapeType="1" noTextEdit="1"/>
              </p:cNvSpPr>
              <p:nvPr/>
            </p:nvSpPr>
            <p:spPr>
              <a:xfrm>
                <a:off x="6587483" y="2455182"/>
                <a:ext cx="3284104" cy="720903"/>
              </a:xfrm>
              <a:prstGeom prst="rect">
                <a:avLst/>
              </a:prstGeom>
              <a:blipFill>
                <a:blip r:embed="rId3"/>
                <a:stretch>
                  <a:fillRect/>
                </a:stretch>
              </a:blipFill>
            </p:spPr>
            <p:txBody>
              <a:bodyPr/>
              <a:lstStyle/>
              <a:p>
                <a:r>
                  <a:rPr lang="ro-RO">
                    <a:noFill/>
                  </a:rPr>
                  <a:t> </a:t>
                </a:r>
              </a:p>
            </p:txBody>
          </p:sp>
        </mc:Fallback>
      </mc:AlternateContent>
      <p:sp>
        <p:nvSpPr>
          <p:cNvPr id="9" name="TextBox 8">
            <a:extLst>
              <a:ext uri="{FF2B5EF4-FFF2-40B4-BE49-F238E27FC236}">
                <a16:creationId xmlns:a16="http://schemas.microsoft.com/office/drawing/2014/main" id="{B44B2B83-B496-4894-8BB3-3587BEAE8202}"/>
              </a:ext>
            </a:extLst>
          </p:cNvPr>
          <p:cNvSpPr txBox="1"/>
          <p:nvPr/>
        </p:nvSpPr>
        <p:spPr>
          <a:xfrm>
            <a:off x="6636774" y="2094271"/>
            <a:ext cx="3234813" cy="400110"/>
          </a:xfrm>
          <a:prstGeom prst="rect">
            <a:avLst/>
          </a:prstGeom>
          <a:noFill/>
        </p:spPr>
        <p:txBody>
          <a:bodyPr wrap="square" rtlCol="0">
            <a:spAutoFit/>
          </a:bodyPr>
          <a:lstStyle/>
          <a:p>
            <a:r>
              <a:rPr lang="ro-RO" sz="2000"/>
              <a:t>Circuitul este un sumator</a:t>
            </a:r>
          </a:p>
        </p:txBody>
      </p:sp>
      <p:sp>
        <p:nvSpPr>
          <p:cNvPr id="10" name="TextBox 9">
            <a:extLst>
              <a:ext uri="{FF2B5EF4-FFF2-40B4-BE49-F238E27FC236}">
                <a16:creationId xmlns:a16="http://schemas.microsoft.com/office/drawing/2014/main" id="{18867D25-5FA4-4671-BF0F-B2CBCA798CBF}"/>
              </a:ext>
            </a:extLst>
          </p:cNvPr>
          <p:cNvSpPr txBox="1"/>
          <p:nvPr/>
        </p:nvSpPr>
        <p:spPr>
          <a:xfrm>
            <a:off x="6636774" y="3207896"/>
            <a:ext cx="1986116" cy="400110"/>
          </a:xfrm>
          <a:prstGeom prst="rect">
            <a:avLst/>
          </a:prstGeom>
          <a:noFill/>
        </p:spPr>
        <p:txBody>
          <a:bodyPr wrap="square" rtlCol="0">
            <a:spAutoFit/>
          </a:bodyPr>
          <a:lstStyle/>
          <a:p>
            <a:r>
              <a:rPr lang="ro-RO" sz="2000"/>
              <a:t>Prin identificare:</a:t>
            </a: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A47F3BB4-FB34-47EB-A05B-69BBB62D73E8}"/>
                  </a:ext>
                </a:extLst>
              </p:cNvPr>
              <p:cNvSpPr/>
              <p:nvPr/>
            </p:nvSpPr>
            <p:spPr>
              <a:xfrm>
                <a:off x="6636774" y="3595172"/>
                <a:ext cx="1432123"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𝑚</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1</m:t>
                              </m:r>
                            </m:sub>
                          </m:sSub>
                        </m:den>
                      </m:f>
                    </m:oMath>
                  </m:oMathPara>
                </a14:m>
                <a:endParaRPr lang="ro-RO" sz="2000"/>
              </a:p>
            </p:txBody>
          </p:sp>
        </mc:Choice>
        <mc:Fallback xmlns="">
          <p:sp>
            <p:nvSpPr>
              <p:cNvPr id="11" name="Rectangle 10">
                <a:extLst>
                  <a:ext uri="{FF2B5EF4-FFF2-40B4-BE49-F238E27FC236}">
                    <a16:creationId xmlns:a16="http://schemas.microsoft.com/office/drawing/2014/main" id="{A47F3BB4-FB34-47EB-A05B-69BBB62D73E8}"/>
                  </a:ext>
                </a:extLst>
              </p:cNvPr>
              <p:cNvSpPr>
                <a:spLocks noRot="1" noChangeAspect="1" noMove="1" noResize="1" noEditPoints="1" noAdjustHandles="1" noChangeArrowheads="1" noChangeShapeType="1" noTextEdit="1"/>
              </p:cNvSpPr>
              <p:nvPr/>
            </p:nvSpPr>
            <p:spPr>
              <a:xfrm>
                <a:off x="6636774" y="3595172"/>
                <a:ext cx="1432123" cy="720903"/>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83E1B023-C06B-4773-81B3-8C3B7E6A4A24}"/>
                  </a:ext>
                </a:extLst>
              </p:cNvPr>
              <p:cNvSpPr/>
              <p:nvPr/>
            </p:nvSpPr>
            <p:spPr>
              <a:xfrm>
                <a:off x="8672798" y="3590209"/>
                <a:ext cx="2046586" cy="72090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ro-RO" sz="2000" i="1">
                          <a:latin typeface="Cambria Math" panose="02040503050406030204" pitchFamily="18" charset="0"/>
                        </a:rPr>
                        <m:t>𝑏</m:t>
                      </m:r>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𝐺</m:t>
                              </m:r>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oMath>
                  </m:oMathPara>
                </a14:m>
                <a:endParaRPr lang="ro-RO" sz="2000"/>
              </a:p>
            </p:txBody>
          </p:sp>
        </mc:Choice>
        <mc:Fallback xmlns="">
          <p:sp>
            <p:nvSpPr>
              <p:cNvPr id="12" name="Rectangle 11">
                <a:extLst>
                  <a:ext uri="{FF2B5EF4-FFF2-40B4-BE49-F238E27FC236}">
                    <a16:creationId xmlns:a16="http://schemas.microsoft.com/office/drawing/2014/main" id="{83E1B023-C06B-4773-81B3-8C3B7E6A4A24}"/>
                  </a:ext>
                </a:extLst>
              </p:cNvPr>
              <p:cNvSpPr>
                <a:spLocks noRot="1" noChangeAspect="1" noMove="1" noResize="1" noEditPoints="1" noAdjustHandles="1" noChangeArrowheads="1" noChangeShapeType="1" noTextEdit="1"/>
              </p:cNvSpPr>
              <p:nvPr/>
            </p:nvSpPr>
            <p:spPr>
              <a:xfrm>
                <a:off x="8672798" y="3590209"/>
                <a:ext cx="2046586" cy="720903"/>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4570C8E0-6E22-4DD0-80A0-9F036B46FA7A}"/>
                  </a:ext>
                </a:extLst>
              </p:cNvPr>
              <p:cNvSpPr/>
              <p:nvPr/>
            </p:nvSpPr>
            <p:spPr>
              <a:xfrm>
                <a:off x="2466636" y="5349533"/>
                <a:ext cx="2667333" cy="6622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𝐼</m:t>
                                  </m:r>
                                </m:sub>
                              </m:sSub>
                              <m:r>
                                <a:rPr lang="ro-RO" sz="2000" i="0">
                                  <a:latin typeface="Cambria Math" panose="02040503050406030204" pitchFamily="18" charset="0"/>
                                </a:rPr>
                                <m:t>&lt;0</m:t>
                              </m:r>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𝑅𝐸𝐹</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e>
                          </m:eqArr>
                        </m:e>
                      </m:d>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&gt;0</m:t>
                      </m:r>
                    </m:oMath>
                  </m:oMathPara>
                </a14:m>
                <a:endParaRPr lang="ro-RO" sz="2000"/>
              </a:p>
            </p:txBody>
          </p:sp>
        </mc:Choice>
        <mc:Fallback xmlns="">
          <p:sp>
            <p:nvSpPr>
              <p:cNvPr id="13" name="Rectangle 12">
                <a:extLst>
                  <a:ext uri="{FF2B5EF4-FFF2-40B4-BE49-F238E27FC236}">
                    <a16:creationId xmlns:a16="http://schemas.microsoft.com/office/drawing/2014/main" id="{4570C8E0-6E22-4DD0-80A0-9F036B46FA7A}"/>
                  </a:ext>
                </a:extLst>
              </p:cNvPr>
              <p:cNvSpPr>
                <a:spLocks noRot="1" noChangeAspect="1" noMove="1" noResize="1" noEditPoints="1" noAdjustHandles="1" noChangeArrowheads="1" noChangeShapeType="1" noTextEdit="1"/>
              </p:cNvSpPr>
              <p:nvPr/>
            </p:nvSpPr>
            <p:spPr>
              <a:xfrm>
                <a:off x="2466636" y="5349533"/>
                <a:ext cx="2667333" cy="662233"/>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772585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Circuite de condiționare a semnalului</a:t>
            </a:r>
            <a:br>
              <a:rPr lang="ro-RO"/>
            </a:br>
            <a:r>
              <a:rPr lang="ro-RO"/>
              <a:t>Aspecte de proiectare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fontScale="92500" lnSpcReduction="20000"/>
          </a:bodyPr>
          <a:lstStyle/>
          <a:p>
            <a:pPr marL="514350" lvl="0" indent="-514350">
              <a:buFont typeface="+mj-lt"/>
              <a:buAutoNum type="arabicPeriod"/>
            </a:pPr>
            <a:r>
              <a:rPr lang="en-US" b="1"/>
              <a:t>Date de intrare</a:t>
            </a:r>
            <a:r>
              <a:rPr lang="ro-RO" b="1"/>
              <a:t>:</a:t>
            </a:r>
          </a:p>
          <a:p>
            <a:pPr lvl="0"/>
            <a:r>
              <a:rPr lang="ro-RO"/>
              <a:t>domeniile de variație pentru tensiunile </a:t>
            </a:r>
            <a:r>
              <a:rPr lang="ro-RO" i="1"/>
              <a:t>V</a:t>
            </a:r>
            <a:r>
              <a:rPr lang="ro-RO" i="1" baseline="-25000"/>
              <a:t>I</a:t>
            </a:r>
            <a:r>
              <a:rPr lang="ro-RO"/>
              <a:t> și </a:t>
            </a:r>
            <a:r>
              <a:rPr lang="ro-RO" i="1"/>
              <a:t>V</a:t>
            </a:r>
            <a:r>
              <a:rPr lang="ro-RO" i="1" baseline="-25000"/>
              <a:t>O</a:t>
            </a:r>
            <a:r>
              <a:rPr lang="ro-RO"/>
              <a:t>;</a:t>
            </a:r>
          </a:p>
          <a:p>
            <a:pPr lvl="0"/>
            <a:r>
              <a:rPr lang="ro-RO" i="1"/>
              <a:t>V</a:t>
            </a:r>
            <a:r>
              <a:rPr lang="ro-RO" i="1" baseline="-25000"/>
              <a:t>REF</a:t>
            </a:r>
            <a:r>
              <a:rPr lang="ro-RO"/>
              <a:t>=</a:t>
            </a:r>
            <a:r>
              <a:rPr lang="ro-RO" i="1"/>
              <a:t>V</a:t>
            </a:r>
            <a:r>
              <a:rPr lang="ro-RO" i="1" baseline="-25000"/>
              <a:t>CC</a:t>
            </a:r>
            <a:r>
              <a:rPr lang="ro-RO"/>
              <a:t> (de obicei);</a:t>
            </a:r>
          </a:p>
          <a:p>
            <a:pPr lvl="0"/>
            <a:r>
              <a:rPr lang="ro-RO"/>
              <a:t>structura circuitului pentru fiecare caz, la modul general, nefiind încă identificată concret pentru aplicația analizată.</a:t>
            </a:r>
          </a:p>
          <a:p>
            <a:pPr marL="514350" lvl="0" indent="-514350">
              <a:buFont typeface="+mj-lt"/>
              <a:buAutoNum type="arabicPeriod" startAt="2"/>
            </a:pPr>
            <a:r>
              <a:rPr lang="en-US" b="1"/>
              <a:t>Date de ieșire:</a:t>
            </a:r>
            <a:endParaRPr lang="ro-RO" b="1"/>
          </a:p>
          <a:p>
            <a:pPr lvl="0"/>
            <a:r>
              <a:rPr lang="ro-RO"/>
              <a:t>valorile și semnul constantelor </a:t>
            </a:r>
            <a:r>
              <a:rPr lang="ro-RO" i="1"/>
              <a:t>m</a:t>
            </a:r>
            <a:r>
              <a:rPr lang="ro-RO"/>
              <a:t> și </a:t>
            </a:r>
            <a:r>
              <a:rPr lang="ro-RO" i="1"/>
              <a:t>b</a:t>
            </a:r>
            <a:r>
              <a:rPr lang="ro-RO"/>
              <a:t>;</a:t>
            </a:r>
          </a:p>
          <a:p>
            <a:pPr lvl="0"/>
            <a:r>
              <a:rPr lang="ro-RO"/>
              <a:t>cazul în care se încadrează aplicația analizată pentru a </a:t>
            </a:r>
            <a:r>
              <a:rPr lang="en-US"/>
              <a:t>stabili</a:t>
            </a:r>
            <a:r>
              <a:rPr lang="ro-RO"/>
              <a:t> relațiile de dimensionare;</a:t>
            </a:r>
          </a:p>
          <a:p>
            <a:pPr lvl="0"/>
            <a:r>
              <a:rPr lang="ro-RO"/>
              <a:t>valorile rezistențelor din circuit, alese cu o precizie cât mai bună pentru a păstra corectitudinea datelor de intrare, de exemplu rezistențe cu toleranța de 1%.</a:t>
            </a:r>
          </a:p>
          <a:p>
            <a:pPr marL="0" indent="0">
              <a:buNone/>
            </a:pPr>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53025684-DB8F-422A-AEE4-0EADD64576D1}"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18</a:t>
            </a:fld>
            <a:endParaRPr lang="ro-RO"/>
          </a:p>
        </p:txBody>
      </p:sp>
    </p:spTree>
    <p:extLst>
      <p:ext uri="{BB962C8B-B14F-4D97-AF65-F5344CB8AC3E}">
        <p14:creationId xmlns:p14="http://schemas.microsoft.com/office/powerpoint/2010/main" val="3321832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a:t>Punctul de masă nu se mai obţine în punctul median a două surse de alimentare şi de aceea trebuie făcut un artificiu prin care să se obţină o referinţă comună de masă.</a:t>
            </a:r>
          </a:p>
          <a:p>
            <a:r>
              <a:rPr lang="ro-RO"/>
              <a:t>Artificiul constă în aplicarea unei tensiuni egale cu </a:t>
            </a:r>
            <a:r>
              <a:rPr lang="en-US"/>
              <a:t>1/2</a:t>
            </a:r>
            <a:r>
              <a:rPr lang="ro-RO"/>
              <a:t> din cea de alimentare (</a:t>
            </a:r>
            <a:r>
              <a:rPr lang="ro-RO" i="1"/>
              <a:t>V</a:t>
            </a:r>
            <a:r>
              <a:rPr lang="ro-RO" i="1" baseline="-25000"/>
              <a:t>CC</a:t>
            </a:r>
            <a:r>
              <a:rPr lang="ro-RO"/>
              <a:t>/2) pe intrarea neinversoare a AO și realizarea unui repetor de tensiune pe schema echivalentă de curent continuu a amplificatorului pentru </a:t>
            </a:r>
            <a:r>
              <a:rPr lang="ro-RO" i="1"/>
              <a:t>V</a:t>
            </a:r>
            <a:r>
              <a:rPr lang="ro-RO" i="1" baseline="-25000"/>
              <a:t>CC</a:t>
            </a:r>
            <a:r>
              <a:rPr lang="ro-RO"/>
              <a:t>/2.</a:t>
            </a:r>
          </a:p>
          <a:p>
            <a:r>
              <a:rPr lang="ro-RO"/>
              <a:t>Pentru a se realiza condiția de repetor de tensiune în c.c., amplificatoarele de tensiune alternativă în care AO este alimentat cu o singură tensiune, vor conține condensatoare în calea semnalului.</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4934EE71-DFBD-4EDC-B092-9CDA7E3A9089}"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19</a:t>
            </a:fld>
            <a:endParaRPr lang="ro-RO"/>
          </a:p>
        </p:txBody>
      </p:sp>
    </p:spTree>
    <p:extLst>
      <p:ext uri="{BB962C8B-B14F-4D97-AF65-F5344CB8AC3E}">
        <p14:creationId xmlns:p14="http://schemas.microsoft.com/office/powerpoint/2010/main" val="3769045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8F5AC-083A-4326-91D6-D0FCCFBD0344}"/>
              </a:ext>
            </a:extLst>
          </p:cNvPr>
          <p:cNvSpPr>
            <a:spLocks noGrp="1"/>
          </p:cNvSpPr>
          <p:nvPr>
            <p:ph type="title"/>
          </p:nvPr>
        </p:nvSpPr>
        <p:spPr/>
        <p:txBody>
          <a:bodyPr/>
          <a:lstStyle/>
          <a:p>
            <a:r>
              <a:rPr lang="ro-RO"/>
              <a:t>Probleme tratate</a:t>
            </a:r>
          </a:p>
        </p:txBody>
      </p:sp>
      <p:sp>
        <p:nvSpPr>
          <p:cNvPr id="3" name="Content Placeholder 2">
            <a:extLst>
              <a:ext uri="{FF2B5EF4-FFF2-40B4-BE49-F238E27FC236}">
                <a16:creationId xmlns:a16="http://schemas.microsoft.com/office/drawing/2014/main" id="{2D09E103-539F-4DDB-9920-28DE056B911F}"/>
              </a:ext>
            </a:extLst>
          </p:cNvPr>
          <p:cNvSpPr>
            <a:spLocks noGrp="1"/>
          </p:cNvSpPr>
          <p:nvPr>
            <p:ph idx="1"/>
          </p:nvPr>
        </p:nvSpPr>
        <p:spPr/>
        <p:txBody>
          <a:bodyPr/>
          <a:lstStyle/>
          <a:p>
            <a:r>
              <a:rPr lang="ro-RO"/>
              <a:t>Alimentarea AO cu o singură tensiune</a:t>
            </a:r>
          </a:p>
          <a:p>
            <a:pPr lvl="1"/>
            <a:r>
              <a:rPr lang="ro-RO"/>
              <a:t>Noțiuni introductive</a:t>
            </a:r>
          </a:p>
          <a:p>
            <a:pPr lvl="1"/>
            <a:r>
              <a:rPr lang="ro-RO"/>
              <a:t>Clasificare</a:t>
            </a:r>
          </a:p>
          <a:p>
            <a:pPr lvl="1"/>
            <a:r>
              <a:rPr lang="ro-RO"/>
              <a:t>Circuite de condiționare a semnalului</a:t>
            </a:r>
          </a:p>
          <a:p>
            <a:pPr lvl="2"/>
            <a:r>
              <a:rPr lang="ro-RO"/>
              <a:t>Cazuri</a:t>
            </a:r>
          </a:p>
          <a:p>
            <a:pPr lvl="2"/>
            <a:r>
              <a:rPr lang="ro-RO"/>
              <a:t>Aspecte de proiectare</a:t>
            </a:r>
          </a:p>
          <a:p>
            <a:pPr lvl="1"/>
            <a:r>
              <a:rPr lang="ro-RO"/>
              <a:t>Amplificatoare de tensiune alternativă</a:t>
            </a:r>
          </a:p>
          <a:p>
            <a:pPr lvl="2"/>
            <a:r>
              <a:rPr lang="ro-RO"/>
              <a:t>Configurația inversoare</a:t>
            </a:r>
          </a:p>
          <a:p>
            <a:pPr lvl="2"/>
            <a:r>
              <a:rPr lang="ro-RO"/>
              <a:t>Configurația neinversoare</a:t>
            </a:r>
          </a:p>
        </p:txBody>
      </p:sp>
      <p:sp>
        <p:nvSpPr>
          <p:cNvPr id="4" name="Date Placeholder 3">
            <a:extLst>
              <a:ext uri="{FF2B5EF4-FFF2-40B4-BE49-F238E27FC236}">
                <a16:creationId xmlns:a16="http://schemas.microsoft.com/office/drawing/2014/main" id="{2427D941-0F2B-4F1F-83BC-1AB52AA64A34}"/>
              </a:ext>
            </a:extLst>
          </p:cNvPr>
          <p:cNvSpPr>
            <a:spLocks noGrp="1"/>
          </p:cNvSpPr>
          <p:nvPr>
            <p:ph type="dt" sz="half" idx="10"/>
          </p:nvPr>
        </p:nvSpPr>
        <p:spPr/>
        <p:txBody>
          <a:bodyPr/>
          <a:lstStyle/>
          <a:p>
            <a:fld id="{F37E2908-9558-428C-881A-133CC7D91D11}" type="datetime1">
              <a:rPr lang="ro-RO" smtClean="0"/>
              <a:t>28.04.2021</a:t>
            </a:fld>
            <a:endParaRPr lang="ro-RO"/>
          </a:p>
        </p:txBody>
      </p:sp>
      <p:sp>
        <p:nvSpPr>
          <p:cNvPr id="5" name="Footer Placeholder 4">
            <a:extLst>
              <a:ext uri="{FF2B5EF4-FFF2-40B4-BE49-F238E27FC236}">
                <a16:creationId xmlns:a16="http://schemas.microsoft.com/office/drawing/2014/main" id="{74C2CCAD-DAA1-48DC-9DAD-8C568E0F2418}"/>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A0C57C27-EC3B-48BD-ACE6-ABF1D6B7EA4F}"/>
              </a:ext>
            </a:extLst>
          </p:cNvPr>
          <p:cNvSpPr>
            <a:spLocks noGrp="1"/>
          </p:cNvSpPr>
          <p:nvPr>
            <p:ph type="sldNum" sz="quarter" idx="12"/>
          </p:nvPr>
        </p:nvSpPr>
        <p:spPr/>
        <p:txBody>
          <a:bodyPr/>
          <a:lstStyle/>
          <a:p>
            <a:fld id="{AF5D8DD5-2367-47BF-BE85-0E4DD8564336}" type="slidenum">
              <a:rPr lang="ro-RO" smtClean="0"/>
              <a:t>2</a:t>
            </a:fld>
            <a:endParaRPr lang="ro-RO"/>
          </a:p>
        </p:txBody>
      </p:sp>
    </p:spTree>
    <p:extLst>
      <p:ext uri="{BB962C8B-B14F-4D97-AF65-F5344CB8AC3E}">
        <p14:creationId xmlns:p14="http://schemas.microsoft.com/office/powerpoint/2010/main" val="3515228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de principiu</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F8E76DD-613E-4E88-B04C-8D6E08E69A39}"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20</a:t>
            </a:fld>
            <a:endParaRPr lang="ro-RO"/>
          </a:p>
        </p:txBody>
      </p:sp>
      <p:sp>
        <p:nvSpPr>
          <p:cNvPr id="8" name="Rectangle 7">
            <a:extLst>
              <a:ext uri="{FF2B5EF4-FFF2-40B4-BE49-F238E27FC236}">
                <a16:creationId xmlns:a16="http://schemas.microsoft.com/office/drawing/2014/main" id="{D0DB49F6-8E25-4912-ADDC-0F1BAC97863A}"/>
              </a:ext>
            </a:extLst>
          </p:cNvPr>
          <p:cNvSpPr/>
          <p:nvPr/>
        </p:nvSpPr>
        <p:spPr>
          <a:xfrm>
            <a:off x="7364362" y="2105561"/>
            <a:ext cx="4567462" cy="1323439"/>
          </a:xfrm>
          <a:prstGeom prst="rect">
            <a:avLst/>
          </a:prstGeom>
        </p:spPr>
        <p:txBody>
          <a:bodyPr wrap="square">
            <a:spAutoFit/>
          </a:bodyPr>
          <a:lstStyle/>
          <a:p>
            <a:r>
              <a:rPr lang="ro-RO" sz="2000"/>
              <a:t>Cerința unei tensiuni VCC/2 aplicată la intrarea neinversoare s-a îndeplinit prin utilizarea divizorului de tensiune realizat cu rezistențele de valori egale R3 și R4.</a:t>
            </a:r>
          </a:p>
        </p:txBody>
      </p:sp>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DA15FF29-A3BB-4C00-90DE-D37AD33BBE8A}"/>
                  </a:ext>
                </a:extLst>
              </p:cNvPr>
              <p:cNvSpPr/>
              <p:nvPr/>
            </p:nvSpPr>
            <p:spPr>
              <a:xfrm>
                <a:off x="9080694" y="3508881"/>
                <a:ext cx="1134798"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oMath>
                  </m:oMathPara>
                </a14:m>
                <a:endParaRPr lang="ro-RO" sz="2000"/>
              </a:p>
            </p:txBody>
          </p:sp>
        </mc:Choice>
        <mc:Fallback xmlns="">
          <p:sp>
            <p:nvSpPr>
              <p:cNvPr id="9" name="Rectangle 8">
                <a:extLst>
                  <a:ext uri="{FF2B5EF4-FFF2-40B4-BE49-F238E27FC236}">
                    <a16:creationId xmlns:a16="http://schemas.microsoft.com/office/drawing/2014/main" id="{DA15FF29-A3BB-4C00-90DE-D37AD33BBE8A}"/>
                  </a:ext>
                </a:extLst>
              </p:cNvPr>
              <p:cNvSpPr>
                <a:spLocks noRot="1" noChangeAspect="1" noMove="1" noResize="1" noEditPoints="1" noAdjustHandles="1" noChangeArrowheads="1" noChangeShapeType="1" noTextEdit="1"/>
              </p:cNvSpPr>
              <p:nvPr/>
            </p:nvSpPr>
            <p:spPr>
              <a:xfrm>
                <a:off x="9080694" y="3508881"/>
                <a:ext cx="1134798" cy="400110"/>
              </a:xfrm>
              <a:prstGeom prst="rect">
                <a:avLst/>
              </a:prstGeom>
              <a:blipFill>
                <a:blip r:embed="rId2"/>
                <a:stretch>
                  <a:fillRect b="-1538"/>
                </a:stretch>
              </a:blipFill>
            </p:spPr>
            <p:txBody>
              <a:bodyPr/>
              <a:lstStyle/>
              <a:p>
                <a:r>
                  <a:rPr lang="ro-RO">
                    <a:noFill/>
                  </a:rPr>
                  <a:t> </a:t>
                </a:r>
              </a:p>
            </p:txBody>
          </p:sp>
        </mc:Fallback>
      </mc:AlternateContent>
      <p:pic>
        <p:nvPicPr>
          <p:cNvPr id="10" name="Picture 9">
            <a:extLst>
              <a:ext uri="{FF2B5EF4-FFF2-40B4-BE49-F238E27FC236}">
                <a16:creationId xmlns:a16="http://schemas.microsoft.com/office/drawing/2014/main" id="{2E497A0C-C2E4-48E5-B49A-4D835D59DD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229" y="2361838"/>
            <a:ext cx="6800850" cy="4131037"/>
          </a:xfrm>
          <a:prstGeom prst="rect">
            <a:avLst/>
          </a:prstGeom>
          <a:noFill/>
          <a:ln>
            <a:noFill/>
          </a:ln>
        </p:spPr>
      </p:pic>
    </p:spTree>
    <p:extLst>
      <p:ext uri="{BB962C8B-B14F-4D97-AF65-F5344CB8AC3E}">
        <p14:creationId xmlns:p14="http://schemas.microsoft.com/office/powerpoint/2010/main" val="3922441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c.c.</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7C72F7CE-72FC-4728-911D-DB7D9BABEEF8}"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21</a:t>
            </a:fld>
            <a:endParaRPr lang="ro-RO"/>
          </a:p>
        </p:txBody>
      </p:sp>
      <p:sp>
        <p:nvSpPr>
          <p:cNvPr id="8" name="Rectangle 7">
            <a:extLst>
              <a:ext uri="{FF2B5EF4-FFF2-40B4-BE49-F238E27FC236}">
                <a16:creationId xmlns:a16="http://schemas.microsoft.com/office/drawing/2014/main" id="{0DACC432-24CA-4A6D-AFFF-E7327F84251B}"/>
              </a:ext>
            </a:extLst>
          </p:cNvPr>
          <p:cNvSpPr/>
          <p:nvPr/>
        </p:nvSpPr>
        <p:spPr>
          <a:xfrm>
            <a:off x="6467167" y="2077494"/>
            <a:ext cx="5233220" cy="2246769"/>
          </a:xfrm>
          <a:prstGeom prst="rect">
            <a:avLst/>
          </a:prstGeom>
        </p:spPr>
        <p:txBody>
          <a:bodyPr wrap="square">
            <a:spAutoFit/>
          </a:bodyPr>
          <a:lstStyle/>
          <a:p>
            <a:pPr marL="342900" indent="-342900">
              <a:buFont typeface="Arial" panose="020B0604020202020204" pitchFamily="34" charset="0"/>
              <a:buChar char="•"/>
            </a:pPr>
            <a:r>
              <a:rPr lang="ro-RO" sz="2000"/>
              <a:t>În c.c. condensatoarele se înlocuiesc cu gol (se șterg de pe schemă) și astfel sursa de semnal </a:t>
            </a:r>
            <a:r>
              <a:rPr lang="ro-RO" sz="2000" i="1"/>
              <a:t>V</a:t>
            </a:r>
            <a:r>
              <a:rPr lang="ro-RO" sz="2000" i="1" baseline="-25000"/>
              <a:t>i</a:t>
            </a:r>
            <a:r>
              <a:rPr lang="ro-RO" sz="2000"/>
              <a:t> și rezistența de sarcină </a:t>
            </a:r>
            <a:r>
              <a:rPr lang="ro-RO" sz="2000" i="1"/>
              <a:t>R</a:t>
            </a:r>
            <a:r>
              <a:rPr lang="ro-RO" sz="2000" i="1" baseline="-25000"/>
              <a:t>L</a:t>
            </a:r>
            <a:r>
              <a:rPr lang="ro-RO" sz="2000"/>
              <a:t> nu mai apar pe schema echivalentă de c.c..</a:t>
            </a:r>
          </a:p>
          <a:p>
            <a:pPr marL="342900" indent="-342900">
              <a:buFont typeface="Arial" panose="020B0604020202020204" pitchFamily="34" charset="0"/>
              <a:buChar char="•"/>
            </a:pPr>
            <a:r>
              <a:rPr lang="ro-RO" sz="2000"/>
              <a:t>La fel nu se mai desenează rezistența </a:t>
            </a:r>
            <a:r>
              <a:rPr lang="ro-RO" sz="2000" i="1"/>
              <a:t>R</a:t>
            </a:r>
            <a:r>
              <a:rPr lang="ro-RO" sz="2000" baseline="-25000"/>
              <a:t>1</a:t>
            </a:r>
            <a:r>
              <a:rPr lang="ro-RO" sz="2000"/>
              <a:t> din cauză că </a:t>
            </a:r>
            <a:r>
              <a:rPr lang="ro-RO" sz="2000" i="1"/>
              <a:t>C</a:t>
            </a:r>
            <a:r>
              <a:rPr lang="ro-RO" sz="2000" baseline="-25000"/>
              <a:t>1</a:t>
            </a:r>
            <a:r>
              <a:rPr lang="ro-RO" sz="2000"/>
              <a:t> a eliminat această rezistență prin întreruperea circuitului de c.c.</a:t>
            </a:r>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42FD901A-0638-4432-BCB5-04552B335304}"/>
                  </a:ext>
                </a:extLst>
              </p:cNvPr>
              <p:cNvSpPr/>
              <p:nvPr/>
            </p:nvSpPr>
            <p:spPr>
              <a:xfrm>
                <a:off x="7375968" y="4384889"/>
                <a:ext cx="211455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𝑂</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𝑃</m:t>
                          </m:r>
                        </m:sub>
                      </m:sSub>
                      <m:r>
                        <a:rPr lang="ro-RO" sz="2000" i="0">
                          <a:latin typeface="Cambria Math" panose="02040503050406030204" pitchFamily="18" charset="0"/>
                        </a:rPr>
                        <m:t>=</m:t>
                      </m:r>
                      <m:f>
                        <m:fPr>
                          <m:type m:val="lin"/>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num>
                        <m:den>
                          <m:r>
                            <a:rPr lang="ro-RO" sz="2000" i="0">
                              <a:latin typeface="Cambria Math" panose="02040503050406030204" pitchFamily="18" charset="0"/>
                            </a:rPr>
                            <m:t>2</m:t>
                          </m:r>
                        </m:den>
                      </m:f>
                    </m:oMath>
                  </m:oMathPara>
                </a14:m>
                <a:endParaRPr lang="ro-RO" sz="2000"/>
              </a:p>
            </p:txBody>
          </p:sp>
        </mc:Choice>
        <mc:Fallback xmlns="">
          <p:sp>
            <p:nvSpPr>
              <p:cNvPr id="10" name="Rectangle 9">
                <a:extLst>
                  <a:ext uri="{FF2B5EF4-FFF2-40B4-BE49-F238E27FC236}">
                    <a16:creationId xmlns:a16="http://schemas.microsoft.com/office/drawing/2014/main" id="{42FD901A-0638-4432-BCB5-04552B335304}"/>
                  </a:ext>
                </a:extLst>
              </p:cNvPr>
              <p:cNvSpPr>
                <a:spLocks noRot="1" noChangeAspect="1" noMove="1" noResize="1" noEditPoints="1" noAdjustHandles="1" noChangeArrowheads="1" noChangeShapeType="1" noTextEdit="1"/>
              </p:cNvSpPr>
              <p:nvPr/>
            </p:nvSpPr>
            <p:spPr>
              <a:xfrm>
                <a:off x="7375968" y="4384889"/>
                <a:ext cx="2114553" cy="400110"/>
              </a:xfrm>
              <a:prstGeom prst="rect">
                <a:avLst/>
              </a:prstGeom>
              <a:blipFill>
                <a:blip r:embed="rId2"/>
                <a:stretch>
                  <a:fillRect t="-116667" r="-25072" b="-177273"/>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5753FD17-63FC-4379-9C58-8A8033978878}"/>
                  </a:ext>
                </a:extLst>
              </p:cNvPr>
              <p:cNvSpPr/>
              <p:nvPr/>
            </p:nvSpPr>
            <p:spPr>
              <a:xfrm>
                <a:off x="9755455" y="4384889"/>
                <a:ext cx="1527662"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𝑁</m:t>
                          </m:r>
                        </m:sub>
                      </m:sSub>
                      <m:r>
                        <a:rPr lang="ro-RO" sz="2000" i="0">
                          <a:latin typeface="Cambria Math" panose="02040503050406030204" pitchFamily="18" charset="0"/>
                        </a:rPr>
                        <m:t>=</m:t>
                      </m:r>
                      <m:f>
                        <m:fPr>
                          <m:type m:val="lin"/>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𝐶𝐶</m:t>
                              </m:r>
                            </m:sub>
                          </m:sSub>
                        </m:num>
                        <m:den>
                          <m:r>
                            <a:rPr lang="ro-RO" sz="2000" i="0">
                              <a:latin typeface="Cambria Math" panose="02040503050406030204" pitchFamily="18" charset="0"/>
                            </a:rPr>
                            <m:t>2</m:t>
                          </m:r>
                        </m:den>
                      </m:f>
                    </m:oMath>
                  </m:oMathPara>
                </a14:m>
                <a:endParaRPr lang="ro-RO" sz="2000"/>
              </a:p>
            </p:txBody>
          </p:sp>
        </mc:Choice>
        <mc:Fallback xmlns="">
          <p:sp>
            <p:nvSpPr>
              <p:cNvPr id="11" name="Rectangle 10">
                <a:extLst>
                  <a:ext uri="{FF2B5EF4-FFF2-40B4-BE49-F238E27FC236}">
                    <a16:creationId xmlns:a16="http://schemas.microsoft.com/office/drawing/2014/main" id="{5753FD17-63FC-4379-9C58-8A8033978878}"/>
                  </a:ext>
                </a:extLst>
              </p:cNvPr>
              <p:cNvSpPr>
                <a:spLocks noRot="1" noChangeAspect="1" noMove="1" noResize="1" noEditPoints="1" noAdjustHandles="1" noChangeArrowheads="1" noChangeShapeType="1" noTextEdit="1"/>
              </p:cNvSpPr>
              <p:nvPr/>
            </p:nvSpPr>
            <p:spPr>
              <a:xfrm>
                <a:off x="9755455" y="4384889"/>
                <a:ext cx="1527662" cy="400110"/>
              </a:xfrm>
              <a:prstGeom prst="rect">
                <a:avLst/>
              </a:prstGeom>
              <a:blipFill>
                <a:blip r:embed="rId3"/>
                <a:stretch>
                  <a:fillRect t="-116667" r="-35060" b="-177273"/>
                </a:stretch>
              </a:blipFill>
            </p:spPr>
            <p:txBody>
              <a:bodyPr/>
              <a:lstStyle/>
              <a:p>
                <a:r>
                  <a:rPr lang="ro-RO">
                    <a:noFill/>
                  </a:rPr>
                  <a:t> </a:t>
                </a:r>
              </a:p>
            </p:txBody>
          </p:sp>
        </mc:Fallback>
      </mc:AlternateContent>
      <p:sp>
        <p:nvSpPr>
          <p:cNvPr id="12" name="Rectangle 11">
            <a:extLst>
              <a:ext uri="{FF2B5EF4-FFF2-40B4-BE49-F238E27FC236}">
                <a16:creationId xmlns:a16="http://schemas.microsoft.com/office/drawing/2014/main" id="{5D6E1267-4F48-4A32-97C8-4755333F413D}"/>
              </a:ext>
            </a:extLst>
          </p:cNvPr>
          <p:cNvSpPr/>
          <p:nvPr/>
        </p:nvSpPr>
        <p:spPr>
          <a:xfrm>
            <a:off x="6331968" y="4879022"/>
            <a:ext cx="5791200" cy="1477328"/>
          </a:xfrm>
          <a:prstGeom prst="rect">
            <a:avLst/>
          </a:prstGeom>
        </p:spPr>
        <p:txBody>
          <a:bodyPr wrap="square">
            <a:spAutoFit/>
          </a:bodyPr>
          <a:lstStyle/>
          <a:p>
            <a:r>
              <a:rPr lang="ro-RO"/>
              <a:t>În absența condensatorului </a:t>
            </a:r>
            <a:r>
              <a:rPr lang="ro-RO" i="1"/>
              <a:t>C</a:t>
            </a:r>
            <a:r>
              <a:rPr lang="ro-RO" baseline="-25000"/>
              <a:t>1</a:t>
            </a:r>
            <a:r>
              <a:rPr lang="ro-RO"/>
              <a:t>, circuitul nu se mai comportă ca un repetor din punct de vedere c.c şi nivelul de c.c. de la intrarea neinversoare se va amplifica cu (1+</a:t>
            </a:r>
            <a:r>
              <a:rPr lang="ro-RO" i="1"/>
              <a:t>R</a:t>
            </a:r>
            <a:r>
              <a:rPr lang="ro-RO" baseline="-25000"/>
              <a:t>2</a:t>
            </a:r>
            <a:r>
              <a:rPr lang="ro-RO"/>
              <a:t>/</a:t>
            </a:r>
            <a:r>
              <a:rPr lang="ro-RO" i="1"/>
              <a:t>R</a:t>
            </a:r>
            <a:r>
              <a:rPr lang="ro-RO" baseline="-25000"/>
              <a:t>1</a:t>
            </a:r>
            <a:r>
              <a:rPr lang="ro-RO"/>
              <a:t>), ceea ce poate cauza saturarea ieşirii AO sau limitarea amplitudinii maxime a semnalului amplificat.</a:t>
            </a:r>
          </a:p>
        </p:txBody>
      </p:sp>
      <p:pic>
        <p:nvPicPr>
          <p:cNvPr id="13" name="Picture 12">
            <a:extLst>
              <a:ext uri="{FF2B5EF4-FFF2-40B4-BE49-F238E27FC236}">
                <a16:creationId xmlns:a16="http://schemas.microsoft.com/office/drawing/2014/main" id="{599E229F-75DC-41C8-A2AE-02336F04C889}"/>
              </a:ext>
            </a:extLst>
          </p:cNvPr>
          <p:cNvPicPr>
            <a:picLocks noChangeAspect="1"/>
          </p:cNvPicPr>
          <p:nvPr/>
        </p:nvPicPr>
        <p:blipFill>
          <a:blip r:embed="rId4"/>
          <a:stretch>
            <a:fillRect/>
          </a:stretch>
        </p:blipFill>
        <p:spPr>
          <a:xfrm>
            <a:off x="236008" y="2866938"/>
            <a:ext cx="5924550" cy="2914650"/>
          </a:xfrm>
          <a:prstGeom prst="rect">
            <a:avLst/>
          </a:prstGeom>
        </p:spPr>
      </p:pic>
    </p:spTree>
    <p:extLst>
      <p:ext uri="{BB962C8B-B14F-4D97-AF65-F5344CB8AC3E}">
        <p14:creationId xmlns:p14="http://schemas.microsoft.com/office/powerpoint/2010/main" val="2278896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c.a.</a:t>
            </a:r>
          </a:p>
          <a:p>
            <a:r>
              <a:rPr lang="en-US" sz="2400"/>
              <a:t>Pe schema echivalentă de c.a., așa numită schemă de semnal mic, se consideră că în banda de frecvență în care lucrează amplificatorul cele 2 condensatoare reprezintă scurtcircuit.</a:t>
            </a:r>
            <a:endParaRPr lang="ro-RO" sz="2400"/>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BC861323-0920-486C-9FCF-41CD8F12E1FF}"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22</a:t>
            </a:fld>
            <a:endParaRPr lang="ro-RO"/>
          </a:p>
        </p:txBody>
      </p:sp>
      <p:pic>
        <p:nvPicPr>
          <p:cNvPr id="7" name="Picture 6">
            <a:extLst>
              <a:ext uri="{FF2B5EF4-FFF2-40B4-BE49-F238E27FC236}">
                <a16:creationId xmlns:a16="http://schemas.microsoft.com/office/drawing/2014/main" id="{8466DCEB-31CF-454D-A690-09DC0A489A89}"/>
              </a:ext>
            </a:extLst>
          </p:cNvPr>
          <p:cNvPicPr>
            <a:picLocks noChangeAspect="1"/>
          </p:cNvPicPr>
          <p:nvPr/>
        </p:nvPicPr>
        <p:blipFill rotWithShape="1">
          <a:blip r:embed="rId2">
            <a:extLst>
              <a:ext uri="{28A0092B-C50C-407E-A947-70E740481C1C}">
                <a14:useLocalDpi xmlns:a14="http://schemas.microsoft.com/office/drawing/2010/main" val="0"/>
              </a:ext>
            </a:extLst>
          </a:blip>
          <a:srcRect b="5474"/>
          <a:stretch/>
        </p:blipFill>
        <p:spPr bwMode="auto">
          <a:xfrm>
            <a:off x="6400800" y="3171486"/>
            <a:ext cx="4953000" cy="3184864"/>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AF67D68A-4329-467D-B922-BE62DE68890E}"/>
                  </a:ext>
                </a:extLst>
              </p:cNvPr>
              <p:cNvSpPr/>
              <p:nvPr/>
            </p:nvSpPr>
            <p:spPr>
              <a:xfrm>
                <a:off x="2579939" y="3532747"/>
                <a:ext cx="2279022" cy="8461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𝑣</m:t>
                          </m:r>
                        </m:sub>
                      </m:sSub>
                      <m:r>
                        <a:rPr lang="ro-RO" sz="2400" i="0">
                          <a:latin typeface="Cambria Math" panose="02040503050406030204" pitchFamily="18" charset="0"/>
                        </a:rPr>
                        <m:t>=</m:t>
                      </m:r>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𝑜</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𝑖</m:t>
                              </m:r>
                            </m:sub>
                          </m:sSub>
                        </m:den>
                      </m:f>
                      <m:r>
                        <a:rPr lang="ro-RO" sz="2400" i="0">
                          <a:latin typeface="Cambria Math" panose="02040503050406030204" pitchFamily="18" charset="0"/>
                        </a:rPr>
                        <m:t>=−</m:t>
                      </m:r>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oMath>
                  </m:oMathPara>
                </a14:m>
                <a:endParaRPr lang="ro-RO" sz="2000"/>
              </a:p>
            </p:txBody>
          </p:sp>
        </mc:Choice>
        <mc:Fallback xmlns="">
          <p:sp>
            <p:nvSpPr>
              <p:cNvPr id="8" name="Rectangle 7">
                <a:extLst>
                  <a:ext uri="{FF2B5EF4-FFF2-40B4-BE49-F238E27FC236}">
                    <a16:creationId xmlns:a16="http://schemas.microsoft.com/office/drawing/2014/main" id="{AF67D68A-4329-467D-B922-BE62DE68890E}"/>
                  </a:ext>
                </a:extLst>
              </p:cNvPr>
              <p:cNvSpPr>
                <a:spLocks noRot="1" noChangeAspect="1" noMove="1" noResize="1" noEditPoints="1" noAdjustHandles="1" noChangeArrowheads="1" noChangeShapeType="1" noTextEdit="1"/>
              </p:cNvSpPr>
              <p:nvPr/>
            </p:nvSpPr>
            <p:spPr>
              <a:xfrm>
                <a:off x="2579939" y="3532747"/>
                <a:ext cx="2279022" cy="84619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70E63F42-F389-4A7A-B8AD-FDDA696C914E}"/>
                  </a:ext>
                </a:extLst>
              </p:cNvPr>
              <p:cNvSpPr/>
              <p:nvPr/>
            </p:nvSpPr>
            <p:spPr>
              <a:xfrm>
                <a:off x="3085013" y="4687620"/>
                <a:ext cx="1268874"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𝑖</m:t>
                          </m:r>
                        </m:sub>
                      </m:sSub>
                      <m:r>
                        <a:rPr lang="ro-RO" sz="2400" i="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oMath>
                  </m:oMathPara>
                </a14:m>
                <a:endParaRPr lang="ro-RO" sz="2400"/>
              </a:p>
            </p:txBody>
          </p:sp>
        </mc:Choice>
        <mc:Fallback xmlns="">
          <p:sp>
            <p:nvSpPr>
              <p:cNvPr id="9" name="Rectangle 8">
                <a:extLst>
                  <a:ext uri="{FF2B5EF4-FFF2-40B4-BE49-F238E27FC236}">
                    <a16:creationId xmlns:a16="http://schemas.microsoft.com/office/drawing/2014/main" id="{70E63F42-F389-4A7A-B8AD-FDDA696C914E}"/>
                  </a:ext>
                </a:extLst>
              </p:cNvPr>
              <p:cNvSpPr>
                <a:spLocks noRot="1" noChangeAspect="1" noMove="1" noResize="1" noEditPoints="1" noAdjustHandles="1" noChangeArrowheads="1" noChangeShapeType="1" noTextEdit="1"/>
              </p:cNvSpPr>
              <p:nvPr/>
            </p:nvSpPr>
            <p:spPr>
              <a:xfrm>
                <a:off x="3085013" y="4687620"/>
                <a:ext cx="1268874" cy="461665"/>
              </a:xfrm>
              <a:prstGeom prst="rect">
                <a:avLst/>
              </a:prstGeom>
              <a:blipFill>
                <a:blip r:embed="rId4"/>
                <a:stretch>
                  <a:fillRect b="-1316"/>
                </a:stretch>
              </a:blipFill>
            </p:spPr>
            <p:txBody>
              <a:bodyPr/>
              <a:lstStyle/>
              <a:p>
                <a:r>
                  <a:rPr lang="ro-RO">
                    <a:noFill/>
                  </a:rPr>
                  <a:t> </a:t>
                </a:r>
              </a:p>
            </p:txBody>
          </p:sp>
        </mc:Fallback>
      </mc:AlternateContent>
    </p:spTree>
    <p:extLst>
      <p:ext uri="{BB962C8B-B14F-4D97-AF65-F5344CB8AC3E}">
        <p14:creationId xmlns:p14="http://schemas.microsoft.com/office/powerpoint/2010/main" val="667633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lnSpcReduction="10000"/>
          </a:bodyPr>
          <a:lstStyle/>
          <a:p>
            <a:r>
              <a:rPr lang="ro-RO"/>
              <a:t>Dacă frecvenţa semnalului de intrare </a:t>
            </a:r>
            <a:br>
              <a:rPr lang="ro-RO"/>
            </a:br>
            <a:r>
              <a:rPr lang="ro-RO"/>
              <a:t>scade sub o anumită valoare, reactanţa </a:t>
            </a:r>
            <a:br>
              <a:rPr lang="ro-RO"/>
            </a:br>
            <a:r>
              <a:rPr lang="ro-RO"/>
              <a:t>capacitivă a condensatorului </a:t>
            </a:r>
            <a:r>
              <a:rPr lang="ro-RO" i="1"/>
              <a:t>C</a:t>
            </a:r>
            <a:r>
              <a:rPr lang="ro-RO" baseline="-25000"/>
              <a:t>1</a:t>
            </a:r>
            <a:r>
              <a:rPr lang="ro-RO"/>
              <a:t> creşte </a:t>
            </a:r>
            <a:br>
              <a:rPr lang="ro-RO"/>
            </a:br>
            <a:r>
              <a:rPr lang="ro-RO"/>
              <a:t>iar amplificarea scade </a:t>
            </a:r>
            <a:r>
              <a:rPr lang="en-US"/>
              <a:t>deoarece </a:t>
            </a:r>
            <a:br>
              <a:rPr lang="ro-RO"/>
            </a:br>
            <a:r>
              <a:rPr lang="ro-RO"/>
              <a:t>tensiunea efectivă care se amplifică </a:t>
            </a:r>
            <a:br>
              <a:rPr lang="ro-RO"/>
            </a:br>
            <a:r>
              <a:rPr lang="ro-RO"/>
              <a:t>rezultă prin divizarea lui </a:t>
            </a:r>
            <a:r>
              <a:rPr lang="ro-RO" i="1"/>
              <a:t>V</a:t>
            </a:r>
            <a:r>
              <a:rPr lang="ro-RO" i="1" baseline="-25000"/>
              <a:t>i</a:t>
            </a:r>
            <a:r>
              <a:rPr lang="ro-RO"/>
              <a:t> î</a:t>
            </a:r>
            <a:r>
              <a:rPr lang="en-US"/>
              <a:t>ntre </a:t>
            </a:r>
            <a:r>
              <a:rPr lang="ro-RO" i="1"/>
              <a:t>R</a:t>
            </a:r>
            <a:r>
              <a:rPr lang="ro-RO" baseline="-25000"/>
              <a:t>1</a:t>
            </a:r>
            <a:r>
              <a:rPr lang="ro-RO"/>
              <a:t> și </a:t>
            </a:r>
            <a:br>
              <a:rPr lang="ro-RO"/>
            </a:br>
            <a:r>
              <a:rPr lang="ro-RO"/>
              <a:t>reactanța </a:t>
            </a:r>
            <a:r>
              <a:rPr lang="ro-RO" i="1"/>
              <a:t>X</a:t>
            </a:r>
            <a:r>
              <a:rPr lang="ro-RO" i="1" baseline="-25000"/>
              <a:t>C</a:t>
            </a:r>
            <a:r>
              <a:rPr lang="ro-RO" baseline="-25000"/>
              <a:t>1</a:t>
            </a:r>
            <a:r>
              <a:rPr lang="ro-RO"/>
              <a:t>.</a:t>
            </a:r>
          </a:p>
          <a:p>
            <a:r>
              <a:rPr lang="ro-RO"/>
              <a:t>În acelaşi timp creşte, tot la frecvențe mici ale semnalului de intrare şi reactanţa capacitivă a condensatorului de ieşire </a:t>
            </a:r>
            <a:r>
              <a:rPr lang="ro-RO" i="1"/>
              <a:t>C</a:t>
            </a:r>
            <a:r>
              <a:rPr lang="ro-RO" baseline="-25000"/>
              <a:t>2</a:t>
            </a:r>
            <a:r>
              <a:rPr lang="ro-RO"/>
              <a:t>, acest efect conducând tot la scăderea amplificării. Acum tensiunea de la ieșirea AO se divide între </a:t>
            </a:r>
            <a:r>
              <a:rPr lang="ro-RO" i="1"/>
              <a:t>X</a:t>
            </a:r>
            <a:r>
              <a:rPr lang="ro-RO" i="1" baseline="-25000"/>
              <a:t>C</a:t>
            </a:r>
            <a:r>
              <a:rPr lang="ro-RO" baseline="-25000"/>
              <a:t>2</a:t>
            </a:r>
            <a:r>
              <a:rPr lang="ro-RO"/>
              <a:t> și </a:t>
            </a:r>
            <a:r>
              <a:rPr lang="ro-RO" i="1"/>
              <a:t>R</a:t>
            </a:r>
            <a:r>
              <a:rPr lang="ro-RO" i="1" baseline="-25000"/>
              <a:t>L</a:t>
            </a:r>
            <a:r>
              <a:rPr lang="ro-RO"/>
              <a:t>.</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CC039A8-5AE3-4ADC-BAA7-EBD50EDE73C1}"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23</a:t>
            </a:fld>
            <a:endParaRPr lang="ro-RO"/>
          </a:p>
        </p:txBody>
      </p:sp>
      <p:pic>
        <p:nvPicPr>
          <p:cNvPr id="8" name="Picture 7">
            <a:extLst>
              <a:ext uri="{FF2B5EF4-FFF2-40B4-BE49-F238E27FC236}">
                <a16:creationId xmlns:a16="http://schemas.microsoft.com/office/drawing/2014/main" id="{1B3EB44A-3B8E-4759-94A0-F6315BF7A4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1513" y="1231128"/>
            <a:ext cx="5168646" cy="3141726"/>
          </a:xfrm>
          <a:prstGeom prst="rect">
            <a:avLst/>
          </a:prstGeom>
          <a:noFill/>
          <a:ln>
            <a:noFill/>
          </a:ln>
        </p:spPr>
      </p:pic>
    </p:spTree>
    <p:extLst>
      <p:ext uri="{BB962C8B-B14F-4D97-AF65-F5344CB8AC3E}">
        <p14:creationId xmlns:p14="http://schemas.microsoft.com/office/powerpoint/2010/main" val="1993878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IMPORTANT</a:t>
            </a:r>
            <a:r>
              <a:rPr lang="ro-RO"/>
              <a:t>:</a:t>
            </a:r>
          </a:p>
          <a:p>
            <a:pPr marL="514350" indent="-514350">
              <a:buFont typeface="+mj-lt"/>
              <a:buAutoNum type="arabicPeriod"/>
            </a:pPr>
            <a:r>
              <a:rPr lang="ro-RO"/>
              <a:t>condensatoarele conectate de </a:t>
            </a:r>
            <a:br>
              <a:rPr lang="ro-RO"/>
            </a:br>
            <a:r>
              <a:rPr lang="ro-RO"/>
              <a:t>utilizator influenţează </a:t>
            </a:r>
            <a:br>
              <a:rPr lang="ro-RO"/>
            </a:br>
            <a:r>
              <a:rPr lang="ro-RO"/>
              <a:t>frecvenţa limită inferioară.</a:t>
            </a:r>
          </a:p>
          <a:p>
            <a:pPr marL="514350" indent="-514350">
              <a:buFont typeface="+mj-lt"/>
              <a:buAutoNum type="arabicPeriod"/>
            </a:pPr>
            <a:r>
              <a:rPr lang="ro-RO"/>
              <a:t>frecvenţa limită superioară a </a:t>
            </a:r>
            <a:br>
              <a:rPr lang="ro-RO"/>
            </a:br>
            <a:r>
              <a:rPr lang="ro-RO"/>
              <a:t>circuitului este determinată de AO </a:t>
            </a:r>
            <a:br>
              <a:rPr lang="ro-RO"/>
            </a:br>
            <a:r>
              <a:rPr lang="ro-RO"/>
              <a:t>la care știm deja că amplificarea în </a:t>
            </a:r>
            <a:br>
              <a:rPr lang="ro-RO"/>
            </a:br>
            <a:r>
              <a:rPr lang="ro-RO"/>
              <a:t>buclă deschisă scade odată cu </a:t>
            </a:r>
            <a:br>
              <a:rPr lang="ro-RO"/>
            </a:br>
            <a:r>
              <a:rPr lang="ro-RO"/>
              <a:t>creșterea frecvenței.</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AD972183-8809-4268-86F6-513992CDCB19}"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24</a:t>
            </a:fld>
            <a:endParaRPr lang="ro-RO"/>
          </a:p>
        </p:txBody>
      </p:sp>
      <p:pic>
        <p:nvPicPr>
          <p:cNvPr id="8" name="Picture 7">
            <a:extLst>
              <a:ext uri="{FF2B5EF4-FFF2-40B4-BE49-F238E27FC236}">
                <a16:creationId xmlns:a16="http://schemas.microsoft.com/office/drawing/2014/main" id="{D9187B8A-D16F-490D-AFE0-5051900A17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1513" y="1231128"/>
            <a:ext cx="5168646" cy="3141726"/>
          </a:xfrm>
          <a:prstGeom prst="rect">
            <a:avLst/>
          </a:prstGeom>
          <a:noFill/>
          <a:ln>
            <a:noFill/>
          </a:ln>
        </p:spPr>
      </p:pic>
    </p:spTree>
    <p:extLst>
      <p:ext uri="{BB962C8B-B14F-4D97-AF65-F5344CB8AC3E}">
        <p14:creationId xmlns:p14="http://schemas.microsoft.com/office/powerpoint/2010/main" val="2014766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neinversoare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de principiu</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B020092-93AE-4927-B72E-0D28276D18AE}"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25</a:t>
            </a:fld>
            <a:endParaRPr lang="ro-RO"/>
          </a:p>
        </p:txBody>
      </p:sp>
      <p:sp>
        <p:nvSpPr>
          <p:cNvPr id="8" name="Rectangle 7">
            <a:extLst>
              <a:ext uri="{FF2B5EF4-FFF2-40B4-BE49-F238E27FC236}">
                <a16:creationId xmlns:a16="http://schemas.microsoft.com/office/drawing/2014/main" id="{0AC4C1BF-28FC-40C5-911C-E2F7B7A67E31}"/>
              </a:ext>
            </a:extLst>
          </p:cNvPr>
          <p:cNvSpPr/>
          <p:nvPr/>
        </p:nvSpPr>
        <p:spPr>
          <a:xfrm>
            <a:off x="7423356" y="2228671"/>
            <a:ext cx="4414684" cy="1631216"/>
          </a:xfrm>
          <a:prstGeom prst="rect">
            <a:avLst/>
          </a:prstGeom>
        </p:spPr>
        <p:txBody>
          <a:bodyPr wrap="square">
            <a:spAutoFit/>
          </a:bodyPr>
          <a:lstStyle/>
          <a:p>
            <a:r>
              <a:rPr lang="en-US" sz="2000">
                <a:ea typeface="Calibri" panose="020F0502020204030204" pitchFamily="34" charset="0"/>
              </a:rPr>
              <a:t>Pentru ca rezistența internă mică a sursei de semnal să nu deranjeze potențialul de c.c. al intrării neinversoare fixat de </a:t>
            </a:r>
            <a:r>
              <a:rPr lang="en-US" sz="2000" i="1">
                <a:ea typeface="Calibri" panose="020F0502020204030204" pitchFamily="34" charset="0"/>
              </a:rPr>
              <a:t>R</a:t>
            </a:r>
            <a:r>
              <a:rPr lang="en-US" sz="2000" baseline="-25000">
                <a:ea typeface="Calibri" panose="020F0502020204030204" pitchFamily="34" charset="0"/>
              </a:rPr>
              <a:t>3</a:t>
            </a:r>
            <a:r>
              <a:rPr lang="en-US" sz="2000">
                <a:ea typeface="Calibri" panose="020F0502020204030204" pitchFamily="34" charset="0"/>
              </a:rPr>
              <a:t> și </a:t>
            </a:r>
            <a:r>
              <a:rPr lang="en-US" sz="2000" i="1">
                <a:ea typeface="Calibri" panose="020F0502020204030204" pitchFamily="34" charset="0"/>
              </a:rPr>
              <a:t>R</a:t>
            </a:r>
            <a:r>
              <a:rPr lang="en-US" sz="2000" baseline="-25000">
                <a:ea typeface="Calibri" panose="020F0502020204030204" pitchFamily="34" charset="0"/>
              </a:rPr>
              <a:t>4</a:t>
            </a:r>
            <a:r>
              <a:rPr lang="en-US" sz="2000">
                <a:ea typeface="Calibri" panose="020F0502020204030204" pitchFamily="34" charset="0"/>
              </a:rPr>
              <a:t>, în circuit se introduce un al treilea condensator</a:t>
            </a:r>
            <a:r>
              <a:rPr lang="ro-RO" sz="2000">
                <a:ea typeface="Calibri" panose="020F0502020204030204" pitchFamily="34" charset="0"/>
              </a:rPr>
              <a:t> </a:t>
            </a:r>
            <a:r>
              <a:rPr lang="ro-RO" sz="2000" i="1">
                <a:ea typeface="Calibri" panose="020F0502020204030204" pitchFamily="34" charset="0"/>
              </a:rPr>
              <a:t>C</a:t>
            </a:r>
            <a:r>
              <a:rPr lang="ro-RO" sz="2000" baseline="-25000">
                <a:ea typeface="Calibri" panose="020F0502020204030204" pitchFamily="34" charset="0"/>
              </a:rPr>
              <a:t>3</a:t>
            </a:r>
            <a:r>
              <a:rPr lang="ro-RO" sz="2000">
                <a:ea typeface="Calibri" panose="020F0502020204030204" pitchFamily="34" charset="0"/>
              </a:rPr>
              <a:t>.</a:t>
            </a:r>
            <a:endParaRPr lang="ro-RO" sz="2000"/>
          </a:p>
        </p:txBody>
      </p:sp>
      <p:sp>
        <p:nvSpPr>
          <p:cNvPr id="9" name="Rectangle 8">
            <a:extLst>
              <a:ext uri="{FF2B5EF4-FFF2-40B4-BE49-F238E27FC236}">
                <a16:creationId xmlns:a16="http://schemas.microsoft.com/office/drawing/2014/main" id="{6ED41192-819F-478C-98BA-4EA321C070DB}"/>
              </a:ext>
            </a:extLst>
          </p:cNvPr>
          <p:cNvSpPr/>
          <p:nvPr/>
        </p:nvSpPr>
        <p:spPr>
          <a:xfrm>
            <a:off x="7423356" y="3898370"/>
            <a:ext cx="4414684" cy="1323439"/>
          </a:xfrm>
          <a:prstGeom prst="rect">
            <a:avLst/>
          </a:prstGeom>
        </p:spPr>
        <p:txBody>
          <a:bodyPr wrap="square">
            <a:spAutoFit/>
          </a:bodyPr>
          <a:lstStyle/>
          <a:p>
            <a:r>
              <a:rPr lang="en-US" sz="2000">
                <a:ea typeface="Calibri" panose="020F0502020204030204" pitchFamily="34" charset="0"/>
              </a:rPr>
              <a:t>Condensatorul </a:t>
            </a:r>
            <a:r>
              <a:rPr lang="en-US" sz="2000" i="1">
                <a:ea typeface="Calibri" panose="020F0502020204030204" pitchFamily="34" charset="0"/>
              </a:rPr>
              <a:t>C</a:t>
            </a:r>
            <a:r>
              <a:rPr lang="en-US" sz="2000" baseline="-25000">
                <a:ea typeface="Calibri" panose="020F0502020204030204" pitchFamily="34" charset="0"/>
              </a:rPr>
              <a:t>1</a:t>
            </a:r>
            <a:r>
              <a:rPr lang="en-US" sz="2000">
                <a:ea typeface="Calibri" panose="020F0502020204030204" pitchFamily="34" charset="0"/>
              </a:rPr>
              <a:t> este necesar în continuare pe schemă pentru ca în c.c. circuitul să acționeze ca un repetor de tensiune.</a:t>
            </a:r>
            <a:endParaRPr lang="ro-RO" sz="2000"/>
          </a:p>
        </p:txBody>
      </p:sp>
      <p:pic>
        <p:nvPicPr>
          <p:cNvPr id="10" name="Picture 9">
            <a:extLst>
              <a:ext uri="{FF2B5EF4-FFF2-40B4-BE49-F238E27FC236}">
                <a16:creationId xmlns:a16="http://schemas.microsoft.com/office/drawing/2014/main" id="{647CFD64-A722-4947-A3E8-292880EEAC7C}"/>
              </a:ext>
            </a:extLst>
          </p:cNvPr>
          <p:cNvPicPr>
            <a:picLocks noChangeAspect="1"/>
          </p:cNvPicPr>
          <p:nvPr/>
        </p:nvPicPr>
        <p:blipFill>
          <a:blip r:embed="rId2"/>
          <a:stretch>
            <a:fillRect/>
          </a:stretch>
        </p:blipFill>
        <p:spPr>
          <a:xfrm>
            <a:off x="353960" y="2507378"/>
            <a:ext cx="6800850" cy="3371850"/>
          </a:xfrm>
          <a:prstGeom prst="rect">
            <a:avLst/>
          </a:prstGeom>
        </p:spPr>
      </p:pic>
    </p:spTree>
    <p:extLst>
      <p:ext uri="{BB962C8B-B14F-4D97-AF65-F5344CB8AC3E}">
        <p14:creationId xmlns:p14="http://schemas.microsoft.com/office/powerpoint/2010/main" val="3018968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neinversoare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c.c.</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44B19D2-80D4-4C48-A01E-117D09BABD8D}"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26</a:t>
            </a:fld>
            <a:endParaRPr lang="ro-RO"/>
          </a:p>
        </p:txBody>
      </p:sp>
      <p:pic>
        <p:nvPicPr>
          <p:cNvPr id="8" name="Picture 7">
            <a:extLst>
              <a:ext uri="{FF2B5EF4-FFF2-40B4-BE49-F238E27FC236}">
                <a16:creationId xmlns:a16="http://schemas.microsoft.com/office/drawing/2014/main" id="{CF7C54AD-AEC5-4914-AF64-69DE80F6589F}"/>
              </a:ext>
            </a:extLst>
          </p:cNvPr>
          <p:cNvPicPr>
            <a:picLocks noChangeAspect="1"/>
          </p:cNvPicPr>
          <p:nvPr/>
        </p:nvPicPr>
        <p:blipFill>
          <a:blip r:embed="rId2"/>
          <a:stretch>
            <a:fillRect/>
          </a:stretch>
        </p:blipFill>
        <p:spPr>
          <a:xfrm>
            <a:off x="1076325" y="2650629"/>
            <a:ext cx="5924550" cy="2914650"/>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F1E8A22-4DE0-4A66-AE86-EF3C7ED1D2D6}"/>
                  </a:ext>
                </a:extLst>
              </p:cNvPr>
              <p:cNvSpPr txBox="1"/>
              <p:nvPr/>
            </p:nvSpPr>
            <p:spPr>
              <a:xfrm>
                <a:off x="8153400" y="3429000"/>
                <a:ext cx="261629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𝑁</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𝑂</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𝑃</m:t>
                          </m:r>
                        </m:sub>
                      </m:sSub>
                      <m:r>
                        <a:rPr lang="ro-RO" sz="2000" b="0" i="1" smtClean="0">
                          <a:latin typeface="Cambria Math" panose="02040503050406030204" pitchFamily="18" charset="0"/>
                        </a:rPr>
                        <m:t>=</m:t>
                      </m:r>
                      <m:f>
                        <m:fPr>
                          <m:type m:val="lin"/>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𝑉</m:t>
                              </m:r>
                            </m:e>
                            <m:sub>
                              <m:r>
                                <a:rPr lang="ro-RO" sz="2000" b="0" i="1" smtClean="0">
                                  <a:latin typeface="Cambria Math" panose="02040503050406030204" pitchFamily="18" charset="0"/>
                                </a:rPr>
                                <m:t>𝐶𝐶</m:t>
                              </m:r>
                            </m:sub>
                          </m:sSub>
                        </m:num>
                        <m:den>
                          <m:r>
                            <a:rPr lang="ro-RO" sz="2000" b="0" i="1" smtClean="0">
                              <a:latin typeface="Cambria Math" panose="02040503050406030204" pitchFamily="18" charset="0"/>
                            </a:rPr>
                            <m:t>2</m:t>
                          </m:r>
                        </m:den>
                      </m:f>
                    </m:oMath>
                  </m:oMathPara>
                </a14:m>
                <a:endParaRPr lang="ro-RO" sz="2000"/>
              </a:p>
            </p:txBody>
          </p:sp>
        </mc:Choice>
        <mc:Fallback xmlns="">
          <p:sp>
            <p:nvSpPr>
              <p:cNvPr id="9" name="TextBox 8">
                <a:extLst>
                  <a:ext uri="{FF2B5EF4-FFF2-40B4-BE49-F238E27FC236}">
                    <a16:creationId xmlns:a16="http://schemas.microsoft.com/office/drawing/2014/main" id="{9F1E8A22-4DE0-4A66-AE86-EF3C7ED1D2D6}"/>
                  </a:ext>
                </a:extLst>
              </p:cNvPr>
              <p:cNvSpPr txBox="1">
                <a:spLocks noRot="1" noChangeAspect="1" noMove="1" noResize="1" noEditPoints="1" noAdjustHandles="1" noChangeArrowheads="1" noChangeShapeType="1" noTextEdit="1"/>
              </p:cNvSpPr>
              <p:nvPr/>
            </p:nvSpPr>
            <p:spPr>
              <a:xfrm>
                <a:off x="8153400" y="3429000"/>
                <a:ext cx="2616293" cy="307777"/>
              </a:xfrm>
              <a:prstGeom prst="rect">
                <a:avLst/>
              </a:prstGeom>
              <a:blipFill>
                <a:blip r:embed="rId3"/>
                <a:stretch>
                  <a:fillRect t="-170000" r="-22844" b="-250000"/>
                </a:stretch>
              </a:blipFill>
            </p:spPr>
            <p:txBody>
              <a:bodyPr/>
              <a:lstStyle/>
              <a:p>
                <a:r>
                  <a:rPr lang="ro-RO">
                    <a:noFill/>
                  </a:rPr>
                  <a:t> </a:t>
                </a:r>
              </a:p>
            </p:txBody>
          </p:sp>
        </mc:Fallback>
      </mc:AlternateContent>
    </p:spTree>
    <p:extLst>
      <p:ext uri="{BB962C8B-B14F-4D97-AF65-F5344CB8AC3E}">
        <p14:creationId xmlns:p14="http://schemas.microsoft.com/office/powerpoint/2010/main" val="232070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Configurația neinversoare</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pPr marL="0" indent="0">
              <a:buNone/>
            </a:pPr>
            <a:r>
              <a:rPr lang="ro-RO" b="1"/>
              <a:t>Schema echivalentă de c.a.</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E8EB1606-C39F-415D-980B-6EDC58ACB5E2}"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27</a:t>
            </a:fld>
            <a:endParaRPr lang="ro-RO"/>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60AB8A77-4DEA-43DF-83FF-F049E005D894}"/>
                  </a:ext>
                </a:extLst>
              </p:cNvPr>
              <p:cNvSpPr/>
              <p:nvPr/>
            </p:nvSpPr>
            <p:spPr>
              <a:xfrm>
                <a:off x="7381318" y="3068741"/>
                <a:ext cx="2148537" cy="7205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𝐴</m:t>
                          </m:r>
                        </m:e>
                        <m:sub>
                          <m:r>
                            <a:rPr lang="ro-RO" sz="2000" i="1">
                              <a:latin typeface="Cambria Math" panose="02040503050406030204" pitchFamily="18" charset="0"/>
                            </a:rPr>
                            <m:t>𝑣</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𝑜</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𝑖</m:t>
                              </m:r>
                            </m:sub>
                          </m:sSub>
                        </m:den>
                      </m:f>
                      <m:r>
                        <a:rPr lang="ro-RO" sz="2000" i="0">
                          <a:latin typeface="Cambria Math" panose="02040503050406030204" pitchFamily="18" charset="0"/>
                        </a:rPr>
                        <m:t>=1+</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oMath>
                  </m:oMathPara>
                </a14:m>
                <a:endParaRPr lang="ro-RO" sz="2000"/>
              </a:p>
            </p:txBody>
          </p:sp>
        </mc:Choice>
        <mc:Fallback xmlns="">
          <p:sp>
            <p:nvSpPr>
              <p:cNvPr id="8" name="Rectangle 7">
                <a:extLst>
                  <a:ext uri="{FF2B5EF4-FFF2-40B4-BE49-F238E27FC236}">
                    <a16:creationId xmlns:a16="http://schemas.microsoft.com/office/drawing/2014/main" id="{60AB8A77-4DEA-43DF-83FF-F049E005D894}"/>
                  </a:ext>
                </a:extLst>
              </p:cNvPr>
              <p:cNvSpPr>
                <a:spLocks noRot="1" noChangeAspect="1" noMove="1" noResize="1" noEditPoints="1" noAdjustHandles="1" noChangeArrowheads="1" noChangeShapeType="1" noTextEdit="1"/>
              </p:cNvSpPr>
              <p:nvPr/>
            </p:nvSpPr>
            <p:spPr>
              <a:xfrm>
                <a:off x="7381318" y="3068741"/>
                <a:ext cx="2148537" cy="720518"/>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3764AD0B-A738-464D-95DB-13E9347338BE}"/>
                  </a:ext>
                </a:extLst>
              </p:cNvPr>
              <p:cNvSpPr/>
              <p:nvPr/>
            </p:nvSpPr>
            <p:spPr>
              <a:xfrm>
                <a:off x="7685471" y="4089909"/>
                <a:ext cx="1540230"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𝑖</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oMath>
                  </m:oMathPara>
                </a14:m>
                <a:endParaRPr lang="ro-RO" sz="2000"/>
              </a:p>
            </p:txBody>
          </p:sp>
        </mc:Choice>
        <mc:Fallback xmlns="">
          <p:sp>
            <p:nvSpPr>
              <p:cNvPr id="9" name="Rectangle 8">
                <a:extLst>
                  <a:ext uri="{FF2B5EF4-FFF2-40B4-BE49-F238E27FC236}">
                    <a16:creationId xmlns:a16="http://schemas.microsoft.com/office/drawing/2014/main" id="{3764AD0B-A738-464D-95DB-13E9347338BE}"/>
                  </a:ext>
                </a:extLst>
              </p:cNvPr>
              <p:cNvSpPr>
                <a:spLocks noRot="1" noChangeAspect="1" noMove="1" noResize="1" noEditPoints="1" noAdjustHandles="1" noChangeArrowheads="1" noChangeShapeType="1" noTextEdit="1"/>
              </p:cNvSpPr>
              <p:nvPr/>
            </p:nvSpPr>
            <p:spPr>
              <a:xfrm>
                <a:off x="7685471" y="4089909"/>
                <a:ext cx="1540230" cy="400110"/>
              </a:xfrm>
              <a:prstGeom prst="rect">
                <a:avLst/>
              </a:prstGeom>
              <a:blipFill>
                <a:blip r:embed="rId3"/>
                <a:stretch>
                  <a:fillRect b="-13636"/>
                </a:stretch>
              </a:blipFill>
            </p:spPr>
            <p:txBody>
              <a:bodyPr/>
              <a:lstStyle/>
              <a:p>
                <a:r>
                  <a:rPr lang="ro-RO">
                    <a:noFill/>
                  </a:rPr>
                  <a:t> </a:t>
                </a:r>
              </a:p>
            </p:txBody>
          </p:sp>
        </mc:Fallback>
      </mc:AlternateContent>
      <p:pic>
        <p:nvPicPr>
          <p:cNvPr id="10" name="Picture 9">
            <a:extLst>
              <a:ext uri="{FF2B5EF4-FFF2-40B4-BE49-F238E27FC236}">
                <a16:creationId xmlns:a16="http://schemas.microsoft.com/office/drawing/2014/main" id="{46FA173A-E6E1-4F01-BEE0-BC3F7DAFED25}"/>
              </a:ext>
            </a:extLst>
          </p:cNvPr>
          <p:cNvPicPr>
            <a:picLocks noChangeAspect="1"/>
          </p:cNvPicPr>
          <p:nvPr/>
        </p:nvPicPr>
        <p:blipFill>
          <a:blip r:embed="rId4"/>
          <a:stretch>
            <a:fillRect/>
          </a:stretch>
        </p:blipFill>
        <p:spPr>
          <a:xfrm>
            <a:off x="897194" y="2699259"/>
            <a:ext cx="4857750" cy="2781300"/>
          </a:xfrm>
          <a:prstGeom prst="rect">
            <a:avLst/>
          </a:prstGeom>
        </p:spPr>
      </p:pic>
    </p:spTree>
    <p:extLst>
      <p:ext uri="{BB962C8B-B14F-4D97-AF65-F5344CB8AC3E}">
        <p14:creationId xmlns:p14="http://schemas.microsoft.com/office/powerpoint/2010/main" val="1806489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en-US" sz="2400"/>
              <a:t>Valorile condensatoarelor se aleg</a:t>
            </a:r>
            <a:r>
              <a:rPr lang="ro-RO" sz="2400"/>
              <a:t> în aşa fel încât să se menţină o formă cât mai plată a răspunsului în frecvenţă. Acest lucru presupune ca reactanţele capacitive ale celor 2 sau 3 condensatoare, determinate la frecvenţa cea mai mică, să fie mult mai mici decât valoarea rezistenţei cu care sunt cuplate în serie.</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7B0E8E07-177F-4A15-B048-48DDE7A87CA9}"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28</a:t>
            </a:fld>
            <a:endParaRPr lang="ro-RO"/>
          </a:p>
        </p:txBody>
      </p:sp>
      <p:pic>
        <p:nvPicPr>
          <p:cNvPr id="9" name="Picture 8">
            <a:extLst>
              <a:ext uri="{FF2B5EF4-FFF2-40B4-BE49-F238E27FC236}">
                <a16:creationId xmlns:a16="http://schemas.microsoft.com/office/drawing/2014/main" id="{C50E8BDD-1B48-49BC-A296-1900238D619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10" name="Picture 9">
            <a:extLst>
              <a:ext uri="{FF2B5EF4-FFF2-40B4-BE49-F238E27FC236}">
                <a16:creationId xmlns:a16="http://schemas.microsoft.com/office/drawing/2014/main" id="{862A4D45-ABA8-4AF8-B159-62C42B8B1A79}"/>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p:spTree>
    <p:extLst>
      <p:ext uri="{BB962C8B-B14F-4D97-AF65-F5344CB8AC3E}">
        <p14:creationId xmlns:p14="http://schemas.microsoft.com/office/powerpoint/2010/main" val="2388300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ro-RO" sz="2400"/>
              <a:t>Condensatoarele </a:t>
            </a:r>
            <a:r>
              <a:rPr lang="ro-RO" sz="2400" i="1"/>
              <a:t>C</a:t>
            </a:r>
            <a:r>
              <a:rPr lang="ro-RO" sz="2400" baseline="-25000"/>
              <a:t>1</a:t>
            </a:r>
            <a:r>
              <a:rPr lang="ro-RO" sz="2400"/>
              <a:t> şi </a:t>
            </a:r>
            <a:r>
              <a:rPr lang="ro-RO" sz="2400" i="1"/>
              <a:t>C</a:t>
            </a:r>
            <a:r>
              <a:rPr lang="ro-RO" sz="2400" baseline="-25000"/>
              <a:t>2</a:t>
            </a:r>
            <a:r>
              <a:rPr lang="ro-RO" sz="2400"/>
              <a:t> la circuitul inversor, respectiv </a:t>
            </a:r>
            <a:r>
              <a:rPr lang="ro-RO" sz="2400" i="1"/>
              <a:t>C</a:t>
            </a:r>
            <a:r>
              <a:rPr lang="ro-RO" sz="2400" baseline="-25000"/>
              <a:t>1</a:t>
            </a:r>
            <a:r>
              <a:rPr lang="ro-RO" sz="2400"/>
              <a:t>, </a:t>
            </a:r>
            <a:r>
              <a:rPr lang="ro-RO" sz="2400" i="1"/>
              <a:t>C</a:t>
            </a:r>
            <a:r>
              <a:rPr lang="ro-RO" sz="2400" baseline="-25000"/>
              <a:t>2</a:t>
            </a:r>
            <a:r>
              <a:rPr lang="ro-RO" sz="2400"/>
              <a:t> şi </a:t>
            </a:r>
            <a:r>
              <a:rPr lang="ro-RO" sz="2400" i="1"/>
              <a:t>C</a:t>
            </a:r>
            <a:r>
              <a:rPr lang="ro-RO" sz="2400" baseline="-25000"/>
              <a:t>3</a:t>
            </a:r>
            <a:r>
              <a:rPr lang="ro-RO" sz="2400"/>
              <a:t> la cel neinversor determină (influenţează) frecvenţa limită inferioară, numită și frecvenţă de tăiere inferioară sau frecvenţă la -3dB inferioară a semnalelor prelucrate. Aceste condensatoare realizează împreună cu </a:t>
            </a:r>
            <a:r>
              <a:rPr lang="ro-RO" sz="2400" i="1"/>
              <a:t>R</a:t>
            </a:r>
            <a:r>
              <a:rPr lang="ro-RO" sz="2400" baseline="-25000"/>
              <a:t>1</a:t>
            </a:r>
            <a:r>
              <a:rPr lang="ro-RO" sz="2400"/>
              <a:t>, </a:t>
            </a:r>
            <a:r>
              <a:rPr lang="ro-RO" sz="2400" i="1"/>
              <a:t>R</a:t>
            </a:r>
            <a:r>
              <a:rPr lang="ro-RO" sz="2400" i="1" baseline="-25000"/>
              <a:t>L</a:t>
            </a:r>
            <a:r>
              <a:rPr lang="ro-RO" sz="2400"/>
              <a:t> şi </a:t>
            </a:r>
            <a:r>
              <a:rPr lang="ro-RO" sz="2400" i="1"/>
              <a:t>R</a:t>
            </a:r>
            <a:r>
              <a:rPr lang="ro-RO" sz="2400" baseline="-25000"/>
              <a:t>3</a:t>
            </a:r>
            <a:r>
              <a:rPr lang="en-US" sz="2400"/>
              <a:t>||</a:t>
            </a:r>
            <a:r>
              <a:rPr lang="en-US" sz="2400" i="1"/>
              <a:t>R</a:t>
            </a:r>
            <a:r>
              <a:rPr lang="en-US" sz="2400" baseline="-25000"/>
              <a:t>4</a:t>
            </a:r>
            <a:r>
              <a:rPr lang="ro-RO" sz="2400"/>
              <a:t> nişte divizoare de tensiune alternativă.</a:t>
            </a:r>
            <a:endParaRPr lang="ro-RO" sz="2000"/>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E8D1B355-961F-4262-AE93-4F1E02B39EEE}"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29</a:t>
            </a:fld>
            <a:endParaRPr lang="ro-RO"/>
          </a:p>
        </p:txBody>
      </p:sp>
      <p:pic>
        <p:nvPicPr>
          <p:cNvPr id="9" name="Picture 8">
            <a:extLst>
              <a:ext uri="{FF2B5EF4-FFF2-40B4-BE49-F238E27FC236}">
                <a16:creationId xmlns:a16="http://schemas.microsoft.com/office/drawing/2014/main" id="{7BE6548B-D065-4F57-A293-A642E440A99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10" name="Picture 9">
            <a:extLst>
              <a:ext uri="{FF2B5EF4-FFF2-40B4-BE49-F238E27FC236}">
                <a16:creationId xmlns:a16="http://schemas.microsoft.com/office/drawing/2014/main" id="{8A02BF19-4077-45E6-B284-ECC355226B88}"/>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p:spTree>
    <p:extLst>
      <p:ext uri="{BB962C8B-B14F-4D97-AF65-F5344CB8AC3E}">
        <p14:creationId xmlns:p14="http://schemas.microsoft.com/office/powerpoint/2010/main" val="3231255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lstStyle/>
          <a:p>
            <a:r>
              <a:rPr lang="ro-RO"/>
              <a:t>Cererea de circuite în care AO este alimentat cu o singură tensiune crește odată cu cererea de echipamente electronice portabile, deoarece majoritatea sistemelor portabile au o singură baterie.</a:t>
            </a:r>
          </a:p>
          <a:p>
            <a:r>
              <a:rPr lang="ro-RO"/>
              <a:t>Proiectarea circuitelor în care AO este alimentat din sursă dublă este mai ușoară, deoarece atât intrările cât și ieșirile AO au ca referință aceeași masă obținută în nodul comun al celor două surse de alimentare. </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51E21424-0BF4-4617-B979-E798B215C868}"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3</a:t>
            </a:fld>
            <a:endParaRPr lang="ro-RO"/>
          </a:p>
        </p:txBody>
      </p:sp>
    </p:spTree>
    <p:extLst>
      <p:ext uri="{BB962C8B-B14F-4D97-AF65-F5344CB8AC3E}">
        <p14:creationId xmlns:p14="http://schemas.microsoft.com/office/powerpoint/2010/main" val="722251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ro-RO" sz="2400"/>
              <a:t>Efectul de divizare este cu atât mai mic cu cât reactanţele acestor condensatoare sunt mai mici. Pentru că este neeconomic să se aleagă condensatoare de valoare foarte mare, se procedează după cum urmează. Se consideră o valoare comună de frecvenţă minimă pentru toate divizoarele de tensiune alternativă și se notează, să spunem, cu </a:t>
            </a:r>
            <a:r>
              <a:rPr lang="ro-RO" sz="2400" i="1"/>
              <a:t>f*</a:t>
            </a:r>
            <a:r>
              <a:rPr lang="ro-RO" sz="2400"/>
              <a:t> această frecvenţă.</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C0852179-C222-4400-94D8-B0C16E788B26}"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30</a:t>
            </a:fld>
            <a:endParaRPr lang="ro-RO"/>
          </a:p>
        </p:txBody>
      </p:sp>
      <p:pic>
        <p:nvPicPr>
          <p:cNvPr id="7" name="Picture 6">
            <a:extLst>
              <a:ext uri="{FF2B5EF4-FFF2-40B4-BE49-F238E27FC236}">
                <a16:creationId xmlns:a16="http://schemas.microsoft.com/office/drawing/2014/main" id="{2CAD5F04-108F-4F1D-B84B-D1152D124C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864BF405-DF01-43D5-80F0-FCC563D71797}"/>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p:spTree>
    <p:extLst>
      <p:ext uri="{BB962C8B-B14F-4D97-AF65-F5344CB8AC3E}">
        <p14:creationId xmlns:p14="http://schemas.microsoft.com/office/powerpoint/2010/main" val="3909990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lstStyle/>
          <a:p>
            <a:r>
              <a:rPr lang="ro-RO" sz="2400"/>
              <a:t>Dacă frecvenţa inferioară impusă din banda de frecvență este </a:t>
            </a:r>
            <a:r>
              <a:rPr lang="ro-RO" sz="2400" i="1"/>
              <a:t>f</a:t>
            </a:r>
            <a:r>
              <a:rPr lang="ro-RO" sz="2400" i="1" baseline="-25000"/>
              <a:t>L</a:t>
            </a:r>
            <a:r>
              <a:rPr lang="ro-RO" sz="2400"/>
              <a:t> atunci </a:t>
            </a:r>
            <a:r>
              <a:rPr lang="ro-RO" sz="2400" i="1"/>
              <a:t>f*</a:t>
            </a:r>
            <a:r>
              <a:rPr lang="ro-RO" sz="2400"/>
              <a:t> se determină astfel:</a:t>
            </a:r>
          </a:p>
          <a:p>
            <a:pPr lvl="1"/>
            <a:r>
              <a:rPr lang="ro-RO" sz="2200"/>
              <a:t>la amplificatorul inversor </a:t>
            </a:r>
            <a:r>
              <a:rPr lang="en-US" sz="2200"/>
              <a:t>pentru că sunt 2 divizoare, și anume </a:t>
            </a:r>
            <a:r>
              <a:rPr lang="en-US" sz="2200" i="1"/>
              <a:t>C</a:t>
            </a:r>
            <a:r>
              <a:rPr lang="en-US" sz="2200" baseline="-25000"/>
              <a:t>1</a:t>
            </a:r>
            <a:r>
              <a:rPr lang="en-US" sz="2200"/>
              <a:t>, </a:t>
            </a:r>
            <a:r>
              <a:rPr lang="en-US" sz="2200" i="1"/>
              <a:t>R</a:t>
            </a:r>
            <a:r>
              <a:rPr lang="en-US" sz="2200" baseline="-25000"/>
              <a:t>1</a:t>
            </a:r>
            <a:r>
              <a:rPr lang="en-US" sz="2200"/>
              <a:t> şi </a:t>
            </a:r>
            <a:r>
              <a:rPr lang="en-US" sz="2200" i="1"/>
              <a:t>C</a:t>
            </a:r>
            <a:r>
              <a:rPr lang="en-US" sz="2200" baseline="-25000"/>
              <a:t>2</a:t>
            </a:r>
            <a:r>
              <a:rPr lang="en-US" sz="2200"/>
              <a:t>, </a:t>
            </a:r>
            <a:r>
              <a:rPr lang="en-US" sz="2200" i="1"/>
              <a:t>R</a:t>
            </a:r>
            <a:r>
              <a:rPr lang="en-US" sz="2200" i="1" baseline="-25000"/>
              <a:t>L</a:t>
            </a:r>
            <a:endParaRPr lang="ro-RO" sz="2200"/>
          </a:p>
          <a:p>
            <a:endParaRPr lang="ro-RO"/>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945EB2AF-0888-4ADC-BB1E-94E86AF48FAC}"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31</a:t>
            </a:fld>
            <a:endParaRPr lang="ro-RO"/>
          </a:p>
        </p:txBody>
      </p:sp>
      <p:pic>
        <p:nvPicPr>
          <p:cNvPr id="7" name="Picture 6">
            <a:extLst>
              <a:ext uri="{FF2B5EF4-FFF2-40B4-BE49-F238E27FC236}">
                <a16:creationId xmlns:a16="http://schemas.microsoft.com/office/drawing/2014/main" id="{878D6DDC-44C0-404B-AF81-22D22AB078F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E89A6808-8903-41CA-9505-8AE04F9B9BAE}"/>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D925C2AA-FA4D-4798-9C7C-381977A5ADD0}"/>
                  </a:ext>
                </a:extLst>
              </p:cNvPr>
              <p:cNvSpPr/>
              <p:nvPr/>
            </p:nvSpPr>
            <p:spPr>
              <a:xfrm>
                <a:off x="4816194" y="2927011"/>
                <a:ext cx="2559611" cy="5661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ro-RO" sz="2400" i="1">
                              <a:latin typeface="Cambria Math" panose="02040503050406030204" pitchFamily="18" charset="0"/>
                            </a:rPr>
                          </m:ctrlPr>
                        </m:sSupPr>
                        <m:e>
                          <m:r>
                            <a:rPr lang="ro-RO" sz="2400" i="1">
                              <a:latin typeface="Cambria Math" panose="02040503050406030204" pitchFamily="18" charset="0"/>
                            </a:rPr>
                            <m:t>𝑓</m:t>
                          </m:r>
                        </m:e>
                        <m:sup>
                          <m:r>
                            <a:rPr lang="ro-RO" sz="2400" i="1">
                              <a:latin typeface="Cambria Math" panose="02040503050406030204" pitchFamily="18" charset="0"/>
                            </a:rPr>
                            <m:t>∗</m:t>
                          </m:r>
                        </m:sup>
                      </m:sSup>
                      <m:r>
                        <a:rPr lang="ro-RO" sz="2400" i="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𝑓</m:t>
                          </m:r>
                        </m:e>
                        <m:sub>
                          <m:r>
                            <a:rPr lang="ro-RO" sz="2400" i="1">
                              <a:latin typeface="Cambria Math" panose="02040503050406030204" pitchFamily="18" charset="0"/>
                            </a:rPr>
                            <m:t>𝐿</m:t>
                          </m:r>
                        </m:sub>
                      </m:sSub>
                      <m:rad>
                        <m:radPr>
                          <m:degHide m:val="on"/>
                          <m:ctrlPr>
                            <a:rPr lang="ro-RO" sz="2400" i="1">
                              <a:latin typeface="Cambria Math" panose="02040503050406030204" pitchFamily="18" charset="0"/>
                            </a:rPr>
                          </m:ctrlPr>
                        </m:radPr>
                        <m:deg/>
                        <m:e>
                          <m:sSup>
                            <m:sSupPr>
                              <m:ctrlPr>
                                <a:rPr lang="ro-RO" sz="2400" i="1">
                                  <a:latin typeface="Cambria Math" panose="02040503050406030204" pitchFamily="18" charset="0"/>
                                </a:rPr>
                              </m:ctrlPr>
                            </m:sSupPr>
                            <m:e>
                              <m:r>
                                <a:rPr lang="ro-RO" sz="2400" i="0">
                                  <a:latin typeface="Cambria Math" panose="02040503050406030204" pitchFamily="18" charset="0"/>
                                </a:rPr>
                                <m:t>2</m:t>
                              </m:r>
                            </m:e>
                            <m:sup>
                              <m:f>
                                <m:fPr>
                                  <m:type m:val="lin"/>
                                  <m:ctrlPr>
                                    <a:rPr lang="ro-RO" sz="2400" i="1">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2</m:t>
                                  </m:r>
                                </m:den>
                              </m:f>
                            </m:sup>
                          </m:sSup>
                          <m:r>
                            <a:rPr lang="ro-RO" sz="2400" i="0">
                              <a:latin typeface="Cambria Math" panose="02040503050406030204" pitchFamily="18" charset="0"/>
                            </a:rPr>
                            <m:t>−1</m:t>
                          </m:r>
                        </m:e>
                      </m:rad>
                    </m:oMath>
                  </m:oMathPara>
                </a14:m>
                <a:endParaRPr lang="ro-RO" sz="2000"/>
              </a:p>
            </p:txBody>
          </p:sp>
        </mc:Choice>
        <mc:Fallback xmlns="">
          <p:sp>
            <p:nvSpPr>
              <p:cNvPr id="9" name="Rectangle 8">
                <a:extLst>
                  <a:ext uri="{FF2B5EF4-FFF2-40B4-BE49-F238E27FC236}">
                    <a16:creationId xmlns:a16="http://schemas.microsoft.com/office/drawing/2014/main" id="{D925C2AA-FA4D-4798-9C7C-381977A5ADD0}"/>
                  </a:ext>
                </a:extLst>
              </p:cNvPr>
              <p:cNvSpPr>
                <a:spLocks noRot="1" noChangeAspect="1" noMove="1" noResize="1" noEditPoints="1" noAdjustHandles="1" noChangeArrowheads="1" noChangeShapeType="1" noTextEdit="1"/>
              </p:cNvSpPr>
              <p:nvPr/>
            </p:nvSpPr>
            <p:spPr>
              <a:xfrm>
                <a:off x="4816194" y="2927011"/>
                <a:ext cx="2559611" cy="566117"/>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815229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pPr lvl="1"/>
            <a:r>
              <a:rPr lang="en-US" sz="2200"/>
              <a:t>la amplificatorul neinversor pentru că sunt 3 divizoare, și anume </a:t>
            </a:r>
            <a:r>
              <a:rPr lang="en-US" sz="2200" i="1"/>
              <a:t>C</a:t>
            </a:r>
            <a:r>
              <a:rPr lang="en-US" sz="2200" baseline="-25000"/>
              <a:t>1</a:t>
            </a:r>
            <a:r>
              <a:rPr lang="en-US" sz="2200"/>
              <a:t>, </a:t>
            </a:r>
            <a:r>
              <a:rPr lang="en-US" sz="2200" i="1"/>
              <a:t>R</a:t>
            </a:r>
            <a:r>
              <a:rPr lang="en-US" sz="2200" baseline="-25000"/>
              <a:t>1</a:t>
            </a:r>
            <a:r>
              <a:rPr lang="en-US" sz="2200"/>
              <a:t>, </a:t>
            </a:r>
            <a:r>
              <a:rPr lang="en-US" sz="2200" i="1"/>
              <a:t>C</a:t>
            </a:r>
            <a:r>
              <a:rPr lang="en-US" sz="2200" baseline="-25000"/>
              <a:t>2</a:t>
            </a:r>
            <a:r>
              <a:rPr lang="en-US" sz="2200"/>
              <a:t>, </a:t>
            </a:r>
            <a:r>
              <a:rPr lang="en-US" sz="2200" i="1"/>
              <a:t>R</a:t>
            </a:r>
            <a:r>
              <a:rPr lang="en-US" sz="2200" i="1" baseline="-25000"/>
              <a:t>L</a:t>
            </a:r>
            <a:r>
              <a:rPr lang="en-US" sz="2200"/>
              <a:t> şi </a:t>
            </a:r>
            <a:r>
              <a:rPr lang="en-US" sz="2200" i="1"/>
              <a:t>C</a:t>
            </a:r>
            <a:r>
              <a:rPr lang="en-US" sz="2200" baseline="-25000"/>
              <a:t>3</a:t>
            </a:r>
            <a:r>
              <a:rPr lang="en-US" sz="2200"/>
              <a:t>, </a:t>
            </a:r>
            <a:r>
              <a:rPr lang="ro-RO" sz="2200" i="1"/>
              <a:t>R</a:t>
            </a:r>
            <a:r>
              <a:rPr lang="ro-RO" sz="2200" baseline="-25000"/>
              <a:t>3</a:t>
            </a:r>
            <a:r>
              <a:rPr lang="en-US" sz="2200"/>
              <a:t>||</a:t>
            </a:r>
            <a:r>
              <a:rPr lang="en-US" sz="2200" i="1"/>
              <a:t>R</a:t>
            </a:r>
            <a:r>
              <a:rPr lang="en-US" sz="2200" baseline="-25000"/>
              <a:t>4</a:t>
            </a:r>
            <a:endParaRPr lang="ro-RO" sz="2200"/>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648236E0-0D1B-4058-B4B0-342743ABF9D2}"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32</a:t>
            </a:fld>
            <a:endParaRPr lang="ro-RO"/>
          </a:p>
        </p:txBody>
      </p:sp>
      <p:pic>
        <p:nvPicPr>
          <p:cNvPr id="7" name="Picture 6">
            <a:extLst>
              <a:ext uri="{FF2B5EF4-FFF2-40B4-BE49-F238E27FC236}">
                <a16:creationId xmlns:a16="http://schemas.microsoft.com/office/drawing/2014/main" id="{46B5D5C9-C493-4474-9675-70F7497E4B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8F9FC3AD-4E92-4EAA-AFEC-46677575271E}"/>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01D4D02F-96AE-4E1D-83EE-28896347CE98}"/>
                  </a:ext>
                </a:extLst>
              </p:cNvPr>
              <p:cNvSpPr/>
              <p:nvPr/>
            </p:nvSpPr>
            <p:spPr>
              <a:xfrm>
                <a:off x="4816194" y="2598811"/>
                <a:ext cx="2559611" cy="5661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ro-RO" sz="2400" i="1" smtClean="0">
                              <a:latin typeface="Cambria Math" panose="02040503050406030204" pitchFamily="18" charset="0"/>
                            </a:rPr>
                          </m:ctrlPr>
                        </m:sSupPr>
                        <m:e>
                          <m:r>
                            <a:rPr lang="ro-RO" sz="2400" b="0" i="1" smtClean="0">
                              <a:latin typeface="Cambria Math" panose="02040503050406030204" pitchFamily="18" charset="0"/>
                            </a:rPr>
                            <m:t>𝑓</m:t>
                          </m:r>
                        </m:e>
                        <m:sup>
                          <m:r>
                            <a:rPr lang="ro-RO" sz="2400" b="0" i="1" smtClean="0">
                              <a:latin typeface="Cambria Math" panose="02040503050406030204" pitchFamily="18" charset="0"/>
                            </a:rPr>
                            <m:t>∗</m:t>
                          </m:r>
                        </m:sup>
                      </m:sSup>
                      <m:r>
                        <a:rPr lang="ro-RO" sz="2400" i="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𝑓</m:t>
                          </m:r>
                        </m:e>
                        <m:sub>
                          <m:r>
                            <a:rPr lang="ro-RO" sz="2400" i="1">
                              <a:latin typeface="Cambria Math" panose="02040503050406030204" pitchFamily="18" charset="0"/>
                            </a:rPr>
                            <m:t>𝐿</m:t>
                          </m:r>
                        </m:sub>
                      </m:sSub>
                      <m:rad>
                        <m:radPr>
                          <m:degHide m:val="on"/>
                          <m:ctrlPr>
                            <a:rPr lang="ro-RO" sz="2400" i="1">
                              <a:latin typeface="Cambria Math" panose="02040503050406030204" pitchFamily="18" charset="0"/>
                            </a:rPr>
                          </m:ctrlPr>
                        </m:radPr>
                        <m:deg/>
                        <m:e>
                          <m:sSup>
                            <m:sSupPr>
                              <m:ctrlPr>
                                <a:rPr lang="ro-RO" sz="2400" i="1">
                                  <a:latin typeface="Cambria Math" panose="02040503050406030204" pitchFamily="18" charset="0"/>
                                </a:rPr>
                              </m:ctrlPr>
                            </m:sSupPr>
                            <m:e>
                              <m:r>
                                <a:rPr lang="ro-RO" sz="2400" i="0">
                                  <a:latin typeface="Cambria Math" panose="02040503050406030204" pitchFamily="18" charset="0"/>
                                </a:rPr>
                                <m:t>2</m:t>
                              </m:r>
                            </m:e>
                            <m:sup>
                              <m:f>
                                <m:fPr>
                                  <m:type m:val="lin"/>
                                  <m:ctrlPr>
                                    <a:rPr lang="ro-RO" sz="2400" i="1">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3</m:t>
                                  </m:r>
                                </m:den>
                              </m:f>
                            </m:sup>
                          </m:sSup>
                          <m:r>
                            <a:rPr lang="ro-RO" sz="2400" i="0">
                              <a:latin typeface="Cambria Math" panose="02040503050406030204" pitchFamily="18" charset="0"/>
                            </a:rPr>
                            <m:t>−</m:t>
                          </m:r>
                          <m:r>
                            <a:rPr lang="ro-RO" sz="2400" i="0">
                              <a:latin typeface="Cambria Math" panose="02040503050406030204" pitchFamily="18" charset="0"/>
                            </a:rPr>
                            <m:t>1</m:t>
                          </m:r>
                        </m:e>
                      </m:rad>
                    </m:oMath>
                  </m:oMathPara>
                </a14:m>
                <a:endParaRPr lang="ro-RO" sz="2000"/>
              </a:p>
            </p:txBody>
          </p:sp>
        </mc:Choice>
        <mc:Fallback xmlns="">
          <p:sp>
            <p:nvSpPr>
              <p:cNvPr id="9" name="Rectangle 8">
                <a:extLst>
                  <a:ext uri="{FF2B5EF4-FFF2-40B4-BE49-F238E27FC236}">
                    <a16:creationId xmlns:a16="http://schemas.microsoft.com/office/drawing/2014/main" id="{01D4D02F-96AE-4E1D-83EE-28896347CE98}"/>
                  </a:ext>
                </a:extLst>
              </p:cNvPr>
              <p:cNvSpPr>
                <a:spLocks noRot="1" noChangeAspect="1" noMove="1" noResize="1" noEditPoints="1" noAdjustHandles="1" noChangeArrowheads="1" noChangeShapeType="1" noTextEdit="1"/>
              </p:cNvSpPr>
              <p:nvPr/>
            </p:nvSpPr>
            <p:spPr>
              <a:xfrm>
                <a:off x="4816194" y="2598811"/>
                <a:ext cx="2559611" cy="566117"/>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4263992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C1A7-155A-45E2-BB1A-BEFC2A8CAE2E}"/>
              </a:ext>
            </a:extLst>
          </p:cNvPr>
          <p:cNvSpPr>
            <a:spLocks noGrp="1"/>
          </p:cNvSpPr>
          <p:nvPr>
            <p:ph type="title"/>
          </p:nvPr>
        </p:nvSpPr>
        <p:spPr/>
        <p:txBody>
          <a:bodyPr/>
          <a:lstStyle/>
          <a:p>
            <a:r>
              <a:rPr lang="ro-RO"/>
              <a:t>Amplificatoare de tensiune alternativă</a:t>
            </a:r>
            <a:br>
              <a:rPr lang="ro-RO"/>
            </a:br>
            <a:r>
              <a:rPr lang="ro-RO"/>
              <a:t>Alegerea valorii condensatoarelor</a:t>
            </a:r>
          </a:p>
        </p:txBody>
      </p:sp>
      <p:sp>
        <p:nvSpPr>
          <p:cNvPr id="3" name="Content Placeholder 2">
            <a:extLst>
              <a:ext uri="{FF2B5EF4-FFF2-40B4-BE49-F238E27FC236}">
                <a16:creationId xmlns:a16="http://schemas.microsoft.com/office/drawing/2014/main" id="{C804FCB9-12E9-437C-A075-674EA8200A39}"/>
              </a:ext>
            </a:extLst>
          </p:cNvPr>
          <p:cNvSpPr>
            <a:spLocks noGrp="1"/>
          </p:cNvSpPr>
          <p:nvPr>
            <p:ph idx="1"/>
          </p:nvPr>
        </p:nvSpPr>
        <p:spPr/>
        <p:txBody>
          <a:bodyPr>
            <a:normAutofit/>
          </a:bodyPr>
          <a:lstStyle/>
          <a:p>
            <a:r>
              <a:rPr lang="ro-RO" sz="2400"/>
              <a:t>În funcţie de frecvenţa </a:t>
            </a:r>
            <a:r>
              <a:rPr lang="ro-RO" sz="2400" i="1"/>
              <a:t>f*</a:t>
            </a:r>
            <a:r>
              <a:rPr lang="ro-RO" sz="2400"/>
              <a:t>, valorile de condensatoare se determină cu relaţiile:</a:t>
            </a:r>
          </a:p>
        </p:txBody>
      </p:sp>
      <p:sp>
        <p:nvSpPr>
          <p:cNvPr id="4" name="Date Placeholder 3">
            <a:extLst>
              <a:ext uri="{FF2B5EF4-FFF2-40B4-BE49-F238E27FC236}">
                <a16:creationId xmlns:a16="http://schemas.microsoft.com/office/drawing/2014/main" id="{A6735901-F648-4A71-BF8D-8298DE89143B}"/>
              </a:ext>
            </a:extLst>
          </p:cNvPr>
          <p:cNvSpPr>
            <a:spLocks noGrp="1"/>
          </p:cNvSpPr>
          <p:nvPr>
            <p:ph type="dt" sz="half" idx="10"/>
          </p:nvPr>
        </p:nvSpPr>
        <p:spPr/>
        <p:txBody>
          <a:bodyPr/>
          <a:lstStyle/>
          <a:p>
            <a:fld id="{059185A2-3158-4AA8-A5C2-B2BFD4C22F99}" type="datetime1">
              <a:rPr lang="ro-RO" smtClean="0"/>
              <a:t>28.04.2021</a:t>
            </a:fld>
            <a:endParaRPr lang="ro-RO"/>
          </a:p>
        </p:txBody>
      </p:sp>
      <p:sp>
        <p:nvSpPr>
          <p:cNvPr id="5" name="Footer Placeholder 4">
            <a:extLst>
              <a:ext uri="{FF2B5EF4-FFF2-40B4-BE49-F238E27FC236}">
                <a16:creationId xmlns:a16="http://schemas.microsoft.com/office/drawing/2014/main" id="{F9EC0C84-D56D-4F18-8B5E-B9A0002E52EA}"/>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0D83CD3-8E5F-4AE8-BD6C-62858512F44D}"/>
              </a:ext>
            </a:extLst>
          </p:cNvPr>
          <p:cNvSpPr>
            <a:spLocks noGrp="1"/>
          </p:cNvSpPr>
          <p:nvPr>
            <p:ph type="sldNum" sz="quarter" idx="12"/>
          </p:nvPr>
        </p:nvSpPr>
        <p:spPr/>
        <p:txBody>
          <a:bodyPr/>
          <a:lstStyle/>
          <a:p>
            <a:fld id="{AF5D8DD5-2367-47BF-BE85-0E4DD8564336}" type="slidenum">
              <a:rPr lang="ro-RO" smtClean="0"/>
              <a:t>33</a:t>
            </a:fld>
            <a:endParaRPr lang="ro-RO"/>
          </a:p>
        </p:txBody>
      </p:sp>
      <p:pic>
        <p:nvPicPr>
          <p:cNvPr id="7" name="Picture 6">
            <a:extLst>
              <a:ext uri="{FF2B5EF4-FFF2-40B4-BE49-F238E27FC236}">
                <a16:creationId xmlns:a16="http://schemas.microsoft.com/office/drawing/2014/main" id="{B548CC52-1175-45B8-B67F-904F6DBC8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8200" y="3717842"/>
            <a:ext cx="5168646" cy="2562606"/>
          </a:xfrm>
          <a:prstGeom prst="rect">
            <a:avLst/>
          </a:prstGeom>
          <a:noFill/>
          <a:ln>
            <a:noFill/>
          </a:ln>
        </p:spPr>
      </p:pic>
      <p:pic>
        <p:nvPicPr>
          <p:cNvPr id="8" name="Picture 7">
            <a:extLst>
              <a:ext uri="{FF2B5EF4-FFF2-40B4-BE49-F238E27FC236}">
                <a16:creationId xmlns:a16="http://schemas.microsoft.com/office/drawing/2014/main" id="{19740A02-9D36-44C4-A0C9-98F3C719D97C}"/>
              </a:ext>
            </a:extLst>
          </p:cNvPr>
          <p:cNvPicPr>
            <a:picLocks noChangeAspect="1"/>
          </p:cNvPicPr>
          <p:nvPr/>
        </p:nvPicPr>
        <p:blipFill rotWithShape="1">
          <a:blip r:embed="rId3">
            <a:extLst>
              <a:ext uri="{28A0092B-C50C-407E-A947-70E740481C1C}">
                <a14:useLocalDpi xmlns:a14="http://schemas.microsoft.com/office/drawing/2010/main" val="0"/>
              </a:ext>
            </a:extLst>
          </a:blip>
          <a:srcRect b="4128"/>
          <a:stretch/>
        </p:blipFill>
        <p:spPr bwMode="auto">
          <a:xfrm>
            <a:off x="210472" y="3493128"/>
            <a:ext cx="5168646" cy="3012035"/>
          </a:xfrm>
          <a:prstGeom prst="rect">
            <a:avLst/>
          </a:prstGeom>
          <a:noFill/>
          <a:ln>
            <a:noFill/>
          </a:ln>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F1E06FB1-4675-4C83-8D3C-53B9EC70E5A4}"/>
                  </a:ext>
                </a:extLst>
              </p:cNvPr>
              <p:cNvSpPr/>
              <p:nvPr/>
            </p:nvSpPr>
            <p:spPr>
              <a:xfrm>
                <a:off x="3468870" y="2400241"/>
                <a:ext cx="5811014" cy="7244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𝐶</m:t>
                          </m:r>
                        </m:e>
                        <m:sub>
                          <m:r>
                            <a:rPr lang="ro-RO" sz="2000" i="0">
                              <a:latin typeface="Cambria Math" panose="02040503050406030204" pitchFamily="18" charset="0"/>
                            </a:rPr>
                            <m:t>1</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latin typeface="Cambria Math" panose="02040503050406030204" pitchFamily="18" charset="0"/>
                                </a:rPr>
                              </m:ctrlPr>
                            </m:sSupPr>
                            <m:e>
                              <m:r>
                                <a:rPr lang="ro-RO" sz="2000" i="1">
                                  <a:latin typeface="Cambria Math" panose="02040503050406030204" pitchFamily="18" charset="0"/>
                                </a:rPr>
                                <m:t>𝑓</m:t>
                              </m:r>
                            </m:e>
                            <m:sup>
                              <m:r>
                                <a:rPr lang="ro-RO" sz="2000" i="0">
                                  <a:latin typeface="Cambria Math" panose="02040503050406030204" pitchFamily="18" charset="0"/>
                                </a:rPr>
                                <m:t>∗</m:t>
                              </m:r>
                            </m:sup>
                          </m:sSup>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r>
                        <a:rPr lang="ro-RO" sz="2000" i="0">
                          <a:latin typeface="Cambria Math" panose="02040503050406030204" pitchFamily="18" charset="0"/>
                        </a:rPr>
                        <m:t>;</m:t>
                      </m:r>
                      <m:r>
                        <m:rPr>
                          <m:nor/>
                        </m:rPr>
                        <a:rPr lang="ro-RO" sz="2000" i="1">
                          <a:latin typeface="Cambria Math" panose="02040503050406030204" pitchFamily="18" charset="0"/>
                        </a:rPr>
                        <m:t>   </m:t>
                      </m:r>
                      <m:sSub>
                        <m:sSubPr>
                          <m:ctrlPr>
                            <a:rPr lang="ro-RO" sz="2000" i="1">
                              <a:latin typeface="Cambria Math" panose="02040503050406030204" pitchFamily="18" charset="0"/>
                            </a:rPr>
                          </m:ctrlPr>
                        </m:sSubPr>
                        <m:e>
                          <m:r>
                            <a:rPr lang="ro-RO" sz="2000" i="1">
                              <a:latin typeface="Cambria Math" panose="02040503050406030204" pitchFamily="18" charset="0"/>
                            </a:rPr>
                            <m:t>𝐶</m:t>
                          </m:r>
                        </m:e>
                        <m:sub>
                          <m:r>
                            <a:rPr lang="ro-RO" sz="2000" i="0">
                              <a:latin typeface="Cambria Math" panose="02040503050406030204" pitchFamily="18" charset="0"/>
                            </a:rPr>
                            <m:t>2</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latin typeface="Cambria Math" panose="02040503050406030204" pitchFamily="18" charset="0"/>
                                </a:rPr>
                              </m:ctrlPr>
                            </m:sSupPr>
                            <m:e>
                              <m:r>
                                <a:rPr lang="ro-RO" sz="2000" i="1">
                                  <a:latin typeface="Cambria Math" panose="02040503050406030204" pitchFamily="18" charset="0"/>
                                </a:rPr>
                                <m:t>𝑓</m:t>
                              </m:r>
                            </m:e>
                            <m:sup>
                              <m:r>
                                <a:rPr lang="ro-RO" sz="2000" i="0">
                                  <a:latin typeface="Cambria Math" panose="02040503050406030204" pitchFamily="18" charset="0"/>
                                </a:rPr>
                                <m:t>∗</m:t>
                              </m:r>
                            </m:sup>
                          </m:sSup>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𝐿</m:t>
                              </m:r>
                            </m:sub>
                          </m:sSub>
                        </m:den>
                      </m:f>
                      <m:r>
                        <a:rPr lang="ro-RO" sz="2000" i="0">
                          <a:latin typeface="Cambria Math" panose="02040503050406030204" pitchFamily="18" charset="0"/>
                        </a:rPr>
                        <m:t>;</m:t>
                      </m:r>
                      <m:r>
                        <m:rPr>
                          <m:nor/>
                        </m:rPr>
                        <a:rPr lang="ro-RO" sz="2000" i="1">
                          <a:latin typeface="Cambria Math" panose="02040503050406030204" pitchFamily="18" charset="0"/>
                        </a:rPr>
                        <m:t>   </m:t>
                      </m:r>
                      <m:sSub>
                        <m:sSubPr>
                          <m:ctrlPr>
                            <a:rPr lang="ro-RO" sz="2000" i="1">
                              <a:latin typeface="Cambria Math" panose="02040503050406030204" pitchFamily="18" charset="0"/>
                            </a:rPr>
                          </m:ctrlPr>
                        </m:sSubPr>
                        <m:e>
                          <m:r>
                            <a:rPr lang="ro-RO" sz="2000" i="1">
                              <a:latin typeface="Cambria Math" panose="02040503050406030204" pitchFamily="18" charset="0"/>
                            </a:rPr>
                            <m:t>𝐶</m:t>
                          </m:r>
                        </m:e>
                        <m:sub>
                          <m:r>
                            <a:rPr lang="ro-RO" sz="2000" i="0">
                              <a:latin typeface="Cambria Math" panose="02040503050406030204" pitchFamily="18" charset="0"/>
                            </a:rPr>
                            <m:t>3</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latin typeface="Cambria Math" panose="02040503050406030204" pitchFamily="18" charset="0"/>
                                </a:rPr>
                              </m:ctrlPr>
                            </m:sSupPr>
                            <m:e>
                              <m:r>
                                <a:rPr lang="ro-RO" sz="2000" i="1">
                                  <a:latin typeface="Cambria Math" panose="02040503050406030204" pitchFamily="18" charset="0"/>
                                </a:rPr>
                                <m:t>𝑓</m:t>
                              </m:r>
                            </m:e>
                            <m:sup>
                              <m:r>
                                <a:rPr lang="ro-RO" sz="2000" i="0">
                                  <a:latin typeface="Cambria Math" panose="02040503050406030204" pitchFamily="18" charset="0"/>
                                </a:rPr>
                                <m:t>∗</m:t>
                              </m:r>
                            </m:sup>
                          </m:sSup>
                          <m:d>
                            <m:dPr>
                              <m:ctrlPr>
                                <a:rPr lang="ro-RO" sz="2000" i="1">
                                  <a:latin typeface="Cambria Math" panose="02040503050406030204" pitchFamily="18" charset="0"/>
                                </a:rPr>
                              </m:ctrlPr>
                            </m:dPr>
                            <m:e>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e>
                          </m:d>
                        </m:den>
                      </m:f>
                    </m:oMath>
                  </m:oMathPara>
                </a14:m>
                <a:endParaRPr lang="ro-RO" sz="2000"/>
              </a:p>
            </p:txBody>
          </p:sp>
        </mc:Choice>
        <mc:Fallback xmlns="">
          <p:sp>
            <p:nvSpPr>
              <p:cNvPr id="9" name="Rectangle 8">
                <a:extLst>
                  <a:ext uri="{FF2B5EF4-FFF2-40B4-BE49-F238E27FC236}">
                    <a16:creationId xmlns:a16="http://schemas.microsoft.com/office/drawing/2014/main" id="{F1E06FB1-4675-4C83-8D3C-53B9EC70E5A4}"/>
                  </a:ext>
                </a:extLst>
              </p:cNvPr>
              <p:cNvSpPr>
                <a:spLocks noRot="1" noChangeAspect="1" noMove="1" noResize="1" noEditPoints="1" noAdjustHandles="1" noChangeArrowheads="1" noChangeShapeType="1" noTextEdit="1"/>
              </p:cNvSpPr>
              <p:nvPr/>
            </p:nvSpPr>
            <p:spPr>
              <a:xfrm>
                <a:off x="3468870" y="2400241"/>
                <a:ext cx="5811014" cy="724494"/>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815469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E362-86F1-4FD0-ADE9-9B334898BB34}"/>
              </a:ext>
            </a:extLst>
          </p:cNvPr>
          <p:cNvSpPr>
            <a:spLocks noGrp="1"/>
          </p:cNvSpPr>
          <p:nvPr>
            <p:ph type="title"/>
          </p:nvPr>
        </p:nvSpPr>
        <p:spPr/>
        <p:txBody>
          <a:bodyPr/>
          <a:lstStyle/>
          <a:p>
            <a:r>
              <a:rPr lang="ro-RO"/>
              <a:t>Amplificatoare de tensiune alternativă</a:t>
            </a:r>
            <a:br>
              <a:rPr lang="ro-RO"/>
            </a:br>
            <a:r>
              <a:rPr lang="ro-RO"/>
              <a:t>Funcționarea liniară</a:t>
            </a:r>
          </a:p>
        </p:txBody>
      </p:sp>
      <p:sp>
        <p:nvSpPr>
          <p:cNvPr id="3" name="Content Placeholder 2">
            <a:extLst>
              <a:ext uri="{FF2B5EF4-FFF2-40B4-BE49-F238E27FC236}">
                <a16:creationId xmlns:a16="http://schemas.microsoft.com/office/drawing/2014/main" id="{7DF79F3F-C055-4853-BD39-BA9C8B5F7DB0}"/>
              </a:ext>
            </a:extLst>
          </p:cNvPr>
          <p:cNvSpPr>
            <a:spLocks noGrp="1"/>
          </p:cNvSpPr>
          <p:nvPr>
            <p:ph idx="1"/>
          </p:nvPr>
        </p:nvSpPr>
        <p:spPr/>
        <p:txBody>
          <a:bodyPr/>
          <a:lstStyle/>
          <a:p>
            <a:r>
              <a:rPr lang="ro-RO"/>
              <a:t>Funcţionarea liniară are loc dacă semnalul de ieşire se află în domeniul de variaţie de la aproximativ 2V la (</a:t>
            </a:r>
            <a:r>
              <a:rPr lang="ro-RO" i="1"/>
              <a:t>V</a:t>
            </a:r>
            <a:r>
              <a:rPr lang="ro-RO" i="1" baseline="-25000"/>
              <a:t>CC</a:t>
            </a:r>
            <a:r>
              <a:rPr lang="ro-RO"/>
              <a:t> -2V).</a:t>
            </a:r>
          </a:p>
          <a:p>
            <a:r>
              <a:rPr lang="ro-RO"/>
              <a:t>De exemplu, dacă tensiunea simplă de alimentare este de 15V, funcţionarea liniară are loc pentru variaţia semnalului de ieşire cuprinsă între 2V şi 13V, adică pentru o variaţie de 11V vârf</a:t>
            </a:r>
            <a:r>
              <a:rPr lang="en-US"/>
              <a:t>-</a:t>
            </a:r>
            <a:r>
              <a:rPr lang="ro-RO"/>
              <a:t>la</a:t>
            </a:r>
            <a:r>
              <a:rPr lang="en-US"/>
              <a:t>-</a:t>
            </a:r>
            <a:r>
              <a:rPr lang="ro-RO"/>
              <a:t>vârf </a:t>
            </a:r>
            <a:r>
              <a:rPr lang="en-US"/>
              <a:t>sau semnal de ieșire cu amplitudinea egală cu 5,5V</a:t>
            </a:r>
            <a:r>
              <a:rPr lang="ro-RO"/>
              <a:t>.</a:t>
            </a:r>
          </a:p>
        </p:txBody>
      </p:sp>
      <p:sp>
        <p:nvSpPr>
          <p:cNvPr id="4" name="Date Placeholder 3">
            <a:extLst>
              <a:ext uri="{FF2B5EF4-FFF2-40B4-BE49-F238E27FC236}">
                <a16:creationId xmlns:a16="http://schemas.microsoft.com/office/drawing/2014/main" id="{58B73A76-668B-439B-BF5A-C3DFF7FE7067}"/>
              </a:ext>
            </a:extLst>
          </p:cNvPr>
          <p:cNvSpPr>
            <a:spLocks noGrp="1"/>
          </p:cNvSpPr>
          <p:nvPr>
            <p:ph type="dt" sz="half" idx="10"/>
          </p:nvPr>
        </p:nvSpPr>
        <p:spPr/>
        <p:txBody>
          <a:bodyPr/>
          <a:lstStyle/>
          <a:p>
            <a:fld id="{CBE1AFE6-B1BF-4F8F-8BDB-F58510F5E442}" type="datetime1">
              <a:rPr lang="ro-RO" smtClean="0"/>
              <a:t>28.04.2021</a:t>
            </a:fld>
            <a:endParaRPr lang="ro-RO"/>
          </a:p>
        </p:txBody>
      </p:sp>
      <p:sp>
        <p:nvSpPr>
          <p:cNvPr id="5" name="Footer Placeholder 4">
            <a:extLst>
              <a:ext uri="{FF2B5EF4-FFF2-40B4-BE49-F238E27FC236}">
                <a16:creationId xmlns:a16="http://schemas.microsoft.com/office/drawing/2014/main" id="{708BC618-403A-4DDD-AB79-74FB6E47DA03}"/>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C3837980-39A5-444B-BFE3-B150FE6A42BD}"/>
              </a:ext>
            </a:extLst>
          </p:cNvPr>
          <p:cNvSpPr>
            <a:spLocks noGrp="1"/>
          </p:cNvSpPr>
          <p:nvPr>
            <p:ph type="sldNum" sz="quarter" idx="12"/>
          </p:nvPr>
        </p:nvSpPr>
        <p:spPr/>
        <p:txBody>
          <a:bodyPr/>
          <a:lstStyle/>
          <a:p>
            <a:fld id="{AF5D8DD5-2367-47BF-BE85-0E4DD8564336}" type="slidenum">
              <a:rPr lang="ro-RO" smtClean="0"/>
              <a:t>34</a:t>
            </a:fld>
            <a:endParaRPr lang="ro-RO"/>
          </a:p>
        </p:txBody>
      </p:sp>
    </p:spTree>
    <p:extLst>
      <p:ext uri="{BB962C8B-B14F-4D97-AF65-F5344CB8AC3E}">
        <p14:creationId xmlns:p14="http://schemas.microsoft.com/office/powerpoint/2010/main" val="42805322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DB6B2-D913-48A8-81A1-07BC21855E83}"/>
              </a:ext>
            </a:extLst>
          </p:cNvPr>
          <p:cNvSpPr>
            <a:spLocks noGrp="1"/>
          </p:cNvSpPr>
          <p:nvPr>
            <p:ph type="title"/>
          </p:nvPr>
        </p:nvSpPr>
        <p:spPr/>
        <p:txBody>
          <a:bodyPr/>
          <a:lstStyle/>
          <a:p>
            <a:r>
              <a:rPr lang="ro-RO"/>
              <a:t>Amplificatoare de tensiune alternativă</a:t>
            </a:r>
            <a:br>
              <a:rPr lang="ro-RO"/>
            </a:br>
            <a:r>
              <a:rPr lang="ro-RO"/>
              <a:t>Concluzii</a:t>
            </a:r>
          </a:p>
        </p:txBody>
      </p:sp>
      <p:sp>
        <p:nvSpPr>
          <p:cNvPr id="3" name="Content Placeholder 2">
            <a:extLst>
              <a:ext uri="{FF2B5EF4-FFF2-40B4-BE49-F238E27FC236}">
                <a16:creationId xmlns:a16="http://schemas.microsoft.com/office/drawing/2014/main" id="{1FAA4F8A-DBBA-4E5E-AA82-78F947BB78AB}"/>
              </a:ext>
            </a:extLst>
          </p:cNvPr>
          <p:cNvSpPr>
            <a:spLocks noGrp="1"/>
          </p:cNvSpPr>
          <p:nvPr>
            <p:ph idx="1"/>
          </p:nvPr>
        </p:nvSpPr>
        <p:spPr/>
        <p:txBody>
          <a:bodyPr/>
          <a:lstStyle/>
          <a:p>
            <a:pPr lvl="0"/>
            <a:r>
              <a:rPr lang="ro-RO"/>
              <a:t>Cele două configuraţii de amplificatoare de tensiune alternativă au un element comun important şi anume: din cauza condensatoarelor de cuplaj care separă componenta de c.c. de cea de c.a., offsetul şi curenţii de polarizare a intrărilor nu ridică probleme deosebite.</a:t>
            </a:r>
          </a:p>
          <a:p>
            <a:r>
              <a:rPr lang="ro-RO"/>
              <a:t>Este foarte important însă să se asigure căile de c.c. pentru circulaţia curenţilor de polarizare a intrărilor AO.</a:t>
            </a:r>
          </a:p>
        </p:txBody>
      </p:sp>
      <p:sp>
        <p:nvSpPr>
          <p:cNvPr id="4" name="Date Placeholder 3">
            <a:extLst>
              <a:ext uri="{FF2B5EF4-FFF2-40B4-BE49-F238E27FC236}">
                <a16:creationId xmlns:a16="http://schemas.microsoft.com/office/drawing/2014/main" id="{E4D1F241-25DF-48BB-9416-8EDDE6E0A268}"/>
              </a:ext>
            </a:extLst>
          </p:cNvPr>
          <p:cNvSpPr>
            <a:spLocks noGrp="1"/>
          </p:cNvSpPr>
          <p:nvPr>
            <p:ph type="dt" sz="half" idx="10"/>
          </p:nvPr>
        </p:nvSpPr>
        <p:spPr/>
        <p:txBody>
          <a:bodyPr/>
          <a:lstStyle/>
          <a:p>
            <a:fld id="{00B1AA1C-167F-4661-85E1-F4EBE4237573}" type="datetime1">
              <a:rPr lang="ro-RO" smtClean="0"/>
              <a:t>28.04.2021</a:t>
            </a:fld>
            <a:endParaRPr lang="ro-RO"/>
          </a:p>
        </p:txBody>
      </p:sp>
      <p:sp>
        <p:nvSpPr>
          <p:cNvPr id="5" name="Footer Placeholder 4">
            <a:extLst>
              <a:ext uri="{FF2B5EF4-FFF2-40B4-BE49-F238E27FC236}">
                <a16:creationId xmlns:a16="http://schemas.microsoft.com/office/drawing/2014/main" id="{1B321B2D-FD1D-4813-801F-CC4E0F4DE0FB}"/>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D479188-F8E2-45B8-A8A5-760C5CAC72F4}"/>
              </a:ext>
            </a:extLst>
          </p:cNvPr>
          <p:cNvSpPr>
            <a:spLocks noGrp="1"/>
          </p:cNvSpPr>
          <p:nvPr>
            <p:ph type="sldNum" sz="quarter" idx="12"/>
          </p:nvPr>
        </p:nvSpPr>
        <p:spPr/>
        <p:txBody>
          <a:bodyPr/>
          <a:lstStyle/>
          <a:p>
            <a:fld id="{AF5D8DD5-2367-47BF-BE85-0E4DD8564336}" type="slidenum">
              <a:rPr lang="ro-RO" smtClean="0"/>
              <a:t>35</a:t>
            </a:fld>
            <a:endParaRPr lang="ro-RO"/>
          </a:p>
        </p:txBody>
      </p:sp>
    </p:spTree>
    <p:extLst>
      <p:ext uri="{BB962C8B-B14F-4D97-AF65-F5344CB8AC3E}">
        <p14:creationId xmlns:p14="http://schemas.microsoft.com/office/powerpoint/2010/main" val="2881806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4E4F-9A03-4633-8CFB-EAFCFB652C9E}"/>
              </a:ext>
            </a:extLst>
          </p:cNvPr>
          <p:cNvSpPr>
            <a:spLocks noGrp="1"/>
          </p:cNvSpPr>
          <p:nvPr>
            <p:ph type="title"/>
          </p:nvPr>
        </p:nvSpPr>
        <p:spPr/>
        <p:txBody>
          <a:bodyPr>
            <a:normAutofit/>
          </a:bodyPr>
          <a:lstStyle/>
          <a:p>
            <a:r>
              <a:rPr lang="ro-RO"/>
              <a:t>Probleme</a:t>
            </a:r>
            <a:br>
              <a:rPr lang="ro-RO"/>
            </a:br>
            <a:r>
              <a:rPr lang="ro-RO"/>
              <a:t>P1.</a:t>
            </a:r>
            <a:endParaRPr lang="en-US"/>
          </a:p>
        </p:txBody>
      </p:sp>
      <p:sp>
        <p:nvSpPr>
          <p:cNvPr id="3" name="Content Placeholder 2">
            <a:extLst>
              <a:ext uri="{FF2B5EF4-FFF2-40B4-BE49-F238E27FC236}">
                <a16:creationId xmlns:a16="http://schemas.microsoft.com/office/drawing/2014/main" id="{3B66C640-FB3E-44F6-8DA7-42685CD3224B}"/>
              </a:ext>
            </a:extLst>
          </p:cNvPr>
          <p:cNvSpPr>
            <a:spLocks noGrp="1"/>
          </p:cNvSpPr>
          <p:nvPr>
            <p:ph idx="1"/>
          </p:nvPr>
        </p:nvSpPr>
        <p:spPr/>
        <p:txBody>
          <a:bodyPr>
            <a:normAutofit lnSpcReduction="10000"/>
          </a:bodyPr>
          <a:lstStyle/>
          <a:p>
            <a:r>
              <a:rPr lang="ro-RO" sz="2400"/>
              <a:t>Amplificatorul de tensiune alternativă din figură este realizat cu AO de tipul 741, alimentat cu tensiune simplă egală cu 12V. Să se determine:</a:t>
            </a:r>
          </a:p>
          <a:p>
            <a:pPr marL="457200" indent="-457200">
              <a:buFont typeface="+mj-lt"/>
              <a:buAutoNum type="alphaLcParenR"/>
            </a:pPr>
            <a:r>
              <a:rPr lang="ro-RO" sz="2400"/>
              <a:t>Amplitudinea maximă posibilă a semnalului de ieșire;</a:t>
            </a:r>
          </a:p>
          <a:p>
            <a:pPr marL="457200" indent="-457200">
              <a:buFont typeface="+mj-lt"/>
              <a:buAutoNum type="alphaLcParenR"/>
            </a:pPr>
            <a:r>
              <a:rPr lang="ro-RO" sz="2400"/>
              <a:t>Valorile condensatoarelor astfel încât </a:t>
            </a:r>
            <a:br>
              <a:rPr lang="ro-RO" sz="2400"/>
            </a:br>
            <a:r>
              <a:rPr lang="ro-RO" sz="2400"/>
              <a:t>circuitul să poată prelucra corect </a:t>
            </a:r>
            <a:br>
              <a:rPr lang="ro-RO" sz="2400"/>
            </a:br>
            <a:r>
              <a:rPr lang="ro-RO" sz="2400"/>
              <a:t>semnale de audiofrecvență;</a:t>
            </a:r>
          </a:p>
          <a:p>
            <a:pPr marL="457200" indent="-457200">
              <a:buFont typeface="+mj-lt"/>
              <a:buAutoNum type="alphaLcParenR"/>
            </a:pPr>
            <a:r>
              <a:rPr lang="ro-RO" sz="2400"/>
              <a:t>Valoarea maximă a frecvenței semnalelor </a:t>
            </a:r>
            <a:br>
              <a:rPr lang="ro-RO" sz="2400"/>
            </a:br>
            <a:r>
              <a:rPr lang="ro-RO" sz="2400"/>
              <a:t>prelucrate dacă amplitudinea </a:t>
            </a:r>
            <a:br>
              <a:rPr lang="ro-RO" sz="2400"/>
            </a:br>
            <a:r>
              <a:rPr lang="ro-RO" sz="2400"/>
              <a:t>semnalului de ieșire este </a:t>
            </a:r>
            <a:r>
              <a:rPr lang="ro-RO" sz="2400" i="1"/>
              <a:t>V</a:t>
            </a:r>
            <a:r>
              <a:rPr lang="ro-RO" sz="2400" i="1" baseline="-25000"/>
              <a:t>om</a:t>
            </a:r>
            <a:r>
              <a:rPr lang="ro-RO" sz="2400"/>
              <a:t>=0,3V;</a:t>
            </a:r>
          </a:p>
          <a:p>
            <a:pPr marL="457200" indent="-457200">
              <a:buFont typeface="+mj-lt"/>
              <a:buAutoNum type="alphaLcParenR"/>
            </a:pPr>
            <a:r>
              <a:rPr lang="ro-RO" sz="2400"/>
              <a:t>Valoarea maximă a </a:t>
            </a:r>
            <a:br>
              <a:rPr lang="ro-RO" sz="2400"/>
            </a:br>
            <a:r>
              <a:rPr lang="ro-RO" sz="2400"/>
              <a:t>frecvenței semnalelor </a:t>
            </a:r>
            <a:br>
              <a:rPr lang="ro-RO" sz="2400"/>
            </a:br>
            <a:r>
              <a:rPr lang="ro-RO" sz="2400"/>
              <a:t>prelucrate dacă </a:t>
            </a:r>
            <a:r>
              <a:rPr lang="ro-RO" sz="2400" i="1"/>
              <a:t>V</a:t>
            </a:r>
            <a:r>
              <a:rPr lang="ro-RO" sz="2400" i="1" baseline="-25000"/>
              <a:t>om</a:t>
            </a:r>
            <a:r>
              <a:rPr lang="ro-RO" sz="2400"/>
              <a:t>=2V. </a:t>
            </a:r>
          </a:p>
        </p:txBody>
      </p:sp>
      <p:sp>
        <p:nvSpPr>
          <p:cNvPr id="4" name="Date Placeholder 3">
            <a:extLst>
              <a:ext uri="{FF2B5EF4-FFF2-40B4-BE49-F238E27FC236}">
                <a16:creationId xmlns:a16="http://schemas.microsoft.com/office/drawing/2014/main" id="{E3DE94AC-2D2B-4A5F-9930-9E70F83A9AA1}"/>
              </a:ext>
            </a:extLst>
          </p:cNvPr>
          <p:cNvSpPr>
            <a:spLocks noGrp="1"/>
          </p:cNvSpPr>
          <p:nvPr>
            <p:ph type="dt" sz="half" idx="10"/>
          </p:nvPr>
        </p:nvSpPr>
        <p:spPr/>
        <p:txBody>
          <a:bodyPr/>
          <a:lstStyle/>
          <a:p>
            <a:fld id="{21EAC0E3-70CB-4CFE-8C8B-26F110FC4082}" type="datetime1">
              <a:rPr lang="en-US" smtClean="0"/>
              <a:t>4/28/2021</a:t>
            </a:fld>
            <a:endParaRPr lang="en-US"/>
          </a:p>
        </p:txBody>
      </p:sp>
      <p:sp>
        <p:nvSpPr>
          <p:cNvPr id="5" name="Footer Placeholder 4">
            <a:extLst>
              <a:ext uri="{FF2B5EF4-FFF2-40B4-BE49-F238E27FC236}">
                <a16:creationId xmlns:a16="http://schemas.microsoft.com/office/drawing/2014/main" id="{C4AE6A89-8EB2-4040-9F30-B82014A21B85}"/>
              </a:ext>
            </a:extLst>
          </p:cNvPr>
          <p:cNvSpPr>
            <a:spLocks noGrp="1"/>
          </p:cNvSpPr>
          <p:nvPr>
            <p:ph type="ftr" sz="quarter" idx="11"/>
          </p:nvPr>
        </p:nvSpPr>
        <p:spPr/>
        <p:txBody>
          <a:bodyPr/>
          <a:lstStyle/>
          <a:p>
            <a:r>
              <a:rPr lang="en-US"/>
              <a:t>EA - Cursul nr. 10</a:t>
            </a:r>
          </a:p>
        </p:txBody>
      </p:sp>
      <p:sp>
        <p:nvSpPr>
          <p:cNvPr id="6" name="Slide Number Placeholder 5">
            <a:extLst>
              <a:ext uri="{FF2B5EF4-FFF2-40B4-BE49-F238E27FC236}">
                <a16:creationId xmlns:a16="http://schemas.microsoft.com/office/drawing/2014/main" id="{084915C8-4BF0-4236-8DEE-E2243851BA45}"/>
              </a:ext>
            </a:extLst>
          </p:cNvPr>
          <p:cNvSpPr>
            <a:spLocks noGrp="1"/>
          </p:cNvSpPr>
          <p:nvPr>
            <p:ph type="sldNum" sz="quarter" idx="12"/>
          </p:nvPr>
        </p:nvSpPr>
        <p:spPr/>
        <p:txBody>
          <a:bodyPr/>
          <a:lstStyle/>
          <a:p>
            <a:fld id="{C8D03C79-9948-4E13-80CE-50CD36ACA350}" type="slidenum">
              <a:rPr lang="en-US" smtClean="0"/>
              <a:t>36</a:t>
            </a:fld>
            <a:endParaRPr lang="en-US"/>
          </a:p>
        </p:txBody>
      </p:sp>
      <p:pic>
        <p:nvPicPr>
          <p:cNvPr id="8" name="Picture 7">
            <a:extLst>
              <a:ext uri="{FF2B5EF4-FFF2-40B4-BE49-F238E27FC236}">
                <a16:creationId xmlns:a16="http://schemas.microsoft.com/office/drawing/2014/main" id="{0FEB3628-9C9F-445F-A5C5-C515D80A8D96}"/>
              </a:ext>
            </a:extLst>
          </p:cNvPr>
          <p:cNvPicPr>
            <a:picLocks noChangeAspect="1"/>
          </p:cNvPicPr>
          <p:nvPr/>
        </p:nvPicPr>
        <p:blipFill>
          <a:blip r:embed="rId2"/>
          <a:stretch>
            <a:fillRect/>
          </a:stretch>
        </p:blipFill>
        <p:spPr>
          <a:xfrm>
            <a:off x="6611287" y="3062923"/>
            <a:ext cx="5270659" cy="3203734"/>
          </a:xfrm>
          <a:prstGeom prst="rect">
            <a:avLst/>
          </a:prstGeom>
        </p:spPr>
      </p:pic>
    </p:spTree>
    <p:extLst>
      <p:ext uri="{BB962C8B-B14F-4D97-AF65-F5344CB8AC3E}">
        <p14:creationId xmlns:p14="http://schemas.microsoft.com/office/powerpoint/2010/main" val="10852498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D0E92-541C-4663-B806-481B77241461}"/>
              </a:ext>
            </a:extLst>
          </p:cNvPr>
          <p:cNvSpPr>
            <a:spLocks noGrp="1"/>
          </p:cNvSpPr>
          <p:nvPr>
            <p:ph type="title"/>
          </p:nvPr>
        </p:nvSpPr>
        <p:spPr/>
        <p:txBody>
          <a:bodyPr>
            <a:noAutofit/>
          </a:bodyPr>
          <a:lstStyle/>
          <a:p>
            <a:r>
              <a:rPr lang="ro-RO"/>
              <a:t>Probleme</a:t>
            </a:r>
            <a:br>
              <a:rPr lang="ro-RO"/>
            </a:br>
            <a:r>
              <a:rPr lang="ro-RO"/>
              <a:t>P1. Rezolvare</a:t>
            </a:r>
            <a:endParaRPr lang="en-US"/>
          </a:p>
        </p:txBody>
      </p:sp>
      <p:sp>
        <p:nvSpPr>
          <p:cNvPr id="3" name="Content Placeholder 2">
            <a:extLst>
              <a:ext uri="{FF2B5EF4-FFF2-40B4-BE49-F238E27FC236}">
                <a16:creationId xmlns:a16="http://schemas.microsoft.com/office/drawing/2014/main" id="{E47D8541-FFCF-49F5-87D7-36008B6871DF}"/>
              </a:ext>
            </a:extLst>
          </p:cNvPr>
          <p:cNvSpPr>
            <a:spLocks noGrp="1"/>
          </p:cNvSpPr>
          <p:nvPr>
            <p:ph idx="1"/>
          </p:nvPr>
        </p:nvSpPr>
        <p:spPr/>
        <p:txBody>
          <a:bodyPr>
            <a:normAutofit/>
          </a:bodyPr>
          <a:lstStyle/>
          <a:p>
            <a:pPr marL="457200" indent="-457200">
              <a:buFont typeface="+mj-lt"/>
              <a:buAutoNum type="alphaLcParenR"/>
            </a:pPr>
            <a:r>
              <a:rPr lang="ro-RO" sz="2400"/>
              <a:t>Datorită saturației AO, tensiunea de ieșire se modifică între 2V și 10V. Excursia vârf-la-vârf a tensiunii de ieșire este 8V. În consecință amplitudinea semnalului de ieșire este 4V.</a:t>
            </a:r>
          </a:p>
          <a:p>
            <a:pPr marL="457200" indent="-457200">
              <a:buFont typeface="+mj-lt"/>
              <a:buAutoNum type="alphaLcParenR"/>
            </a:pPr>
            <a:r>
              <a:rPr lang="ro-RO" sz="2400"/>
              <a:t>Valoarea minimă a frecvenței din banda audio este </a:t>
            </a:r>
            <a:r>
              <a:rPr lang="ro-RO" sz="2400" i="1"/>
              <a:t>f</a:t>
            </a:r>
            <a:r>
              <a:rPr lang="ro-RO" sz="2400" baseline="-25000"/>
              <a:t>min</a:t>
            </a:r>
            <a:r>
              <a:rPr lang="ro-RO" sz="2400"/>
              <a:t>=20Hz.</a:t>
            </a:r>
            <a:br>
              <a:rPr lang="ro-RO" sz="2400"/>
            </a:br>
            <a:r>
              <a:rPr lang="ro-RO" sz="2400"/>
              <a:t>Condensatoarele se dimensionează la o frecvență </a:t>
            </a:r>
            <a:r>
              <a:rPr lang="ro-RO" sz="2400" i="1"/>
              <a:t>f</a:t>
            </a:r>
            <a:r>
              <a:rPr lang="ro-RO" sz="2400" i="1" baseline="30000"/>
              <a:t>*</a:t>
            </a:r>
            <a:r>
              <a:rPr lang="ro-RO" sz="2400"/>
              <a:t>, unde</a:t>
            </a:r>
            <a:endParaRPr lang="en-US" sz="2400"/>
          </a:p>
        </p:txBody>
      </p:sp>
      <p:sp>
        <p:nvSpPr>
          <p:cNvPr id="4" name="Date Placeholder 3">
            <a:extLst>
              <a:ext uri="{FF2B5EF4-FFF2-40B4-BE49-F238E27FC236}">
                <a16:creationId xmlns:a16="http://schemas.microsoft.com/office/drawing/2014/main" id="{0F2CD5F9-D275-45F2-B44D-603ACDFD8863}"/>
              </a:ext>
            </a:extLst>
          </p:cNvPr>
          <p:cNvSpPr>
            <a:spLocks noGrp="1"/>
          </p:cNvSpPr>
          <p:nvPr>
            <p:ph type="dt" sz="half" idx="10"/>
          </p:nvPr>
        </p:nvSpPr>
        <p:spPr/>
        <p:txBody>
          <a:bodyPr/>
          <a:lstStyle/>
          <a:p>
            <a:fld id="{C195693E-E847-473D-BE3D-58BC32841F0D}" type="datetime1">
              <a:rPr lang="en-US" smtClean="0"/>
              <a:t>4/28/2021</a:t>
            </a:fld>
            <a:endParaRPr lang="en-US"/>
          </a:p>
        </p:txBody>
      </p:sp>
      <p:sp>
        <p:nvSpPr>
          <p:cNvPr id="5" name="Footer Placeholder 4">
            <a:extLst>
              <a:ext uri="{FF2B5EF4-FFF2-40B4-BE49-F238E27FC236}">
                <a16:creationId xmlns:a16="http://schemas.microsoft.com/office/drawing/2014/main" id="{2F5040C7-325C-422E-B3FE-E66EECEEC595}"/>
              </a:ext>
            </a:extLst>
          </p:cNvPr>
          <p:cNvSpPr>
            <a:spLocks noGrp="1"/>
          </p:cNvSpPr>
          <p:nvPr>
            <p:ph type="ftr" sz="quarter" idx="11"/>
          </p:nvPr>
        </p:nvSpPr>
        <p:spPr/>
        <p:txBody>
          <a:bodyPr/>
          <a:lstStyle/>
          <a:p>
            <a:r>
              <a:rPr lang="en-US"/>
              <a:t>EA - Cursul nr. 10</a:t>
            </a:r>
          </a:p>
        </p:txBody>
      </p:sp>
      <p:sp>
        <p:nvSpPr>
          <p:cNvPr id="6" name="Slide Number Placeholder 5">
            <a:extLst>
              <a:ext uri="{FF2B5EF4-FFF2-40B4-BE49-F238E27FC236}">
                <a16:creationId xmlns:a16="http://schemas.microsoft.com/office/drawing/2014/main" id="{FBAD605C-C4DB-419F-926A-C263028B4379}"/>
              </a:ext>
            </a:extLst>
          </p:cNvPr>
          <p:cNvSpPr>
            <a:spLocks noGrp="1"/>
          </p:cNvSpPr>
          <p:nvPr>
            <p:ph type="sldNum" sz="quarter" idx="12"/>
          </p:nvPr>
        </p:nvSpPr>
        <p:spPr/>
        <p:txBody>
          <a:bodyPr/>
          <a:lstStyle/>
          <a:p>
            <a:fld id="{C8D03C79-9948-4E13-80CE-50CD36ACA350}" type="slidenum">
              <a:rPr lang="en-US" smtClean="0"/>
              <a:t>37</a:t>
            </a:fld>
            <a:endParaRPr lang="en-US"/>
          </a:p>
        </p:txBody>
      </p:sp>
      <mc:AlternateContent xmlns:mc="http://schemas.openxmlformats.org/markup-compatibility/2006" xmlns:a14="http://schemas.microsoft.com/office/drawing/2010/main">
        <mc:Choice Requires="a14">
          <p:sp>
            <p:nvSpPr>
              <p:cNvPr id="8" name="Object 7">
                <a:extLst>
                  <a:ext uri="{FF2B5EF4-FFF2-40B4-BE49-F238E27FC236}">
                    <a16:creationId xmlns:a16="http://schemas.microsoft.com/office/drawing/2014/main" id="{8E7DA5D2-2076-4258-A205-3852F48725C1}"/>
                  </a:ext>
                </a:extLst>
              </p:cNvPr>
              <p:cNvSpPr txBox="1"/>
              <p:nvPr/>
            </p:nvSpPr>
            <p:spPr>
              <a:xfrm>
                <a:off x="1301368" y="3678128"/>
                <a:ext cx="5227252" cy="814790"/>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p>
                        <m:sSupPr>
                          <m:ctrlPr>
                            <a:rPr lang="ro-RO" sz="2000" i="1" smtClean="0">
                              <a:solidFill>
                                <a:srgbClr val="000000"/>
                              </a:solidFill>
                              <a:latin typeface="Cambria Math" panose="02040503050406030204" pitchFamily="18" charset="0"/>
                            </a:rPr>
                          </m:ctrlPr>
                        </m:sSupPr>
                        <m:e>
                          <m:r>
                            <a:rPr lang="ro-RO" sz="2000" b="0" i="1" smtClean="0">
                              <a:solidFill>
                                <a:srgbClr val="000000"/>
                              </a:solidFill>
                              <a:latin typeface="Cambria Math" panose="02040503050406030204" pitchFamily="18" charset="0"/>
                            </a:rPr>
                            <m:t>𝑓</m:t>
                          </m:r>
                        </m:e>
                        <m:sup>
                          <m:r>
                            <a:rPr lang="ro-RO" sz="2000" b="0" i="1" smtClean="0">
                              <a:solidFill>
                                <a:srgbClr val="000000"/>
                              </a:solidFill>
                              <a:latin typeface="Cambria Math" panose="02040503050406030204" pitchFamily="18" charset="0"/>
                            </a:rPr>
                            <m:t>∗</m:t>
                          </m:r>
                        </m:sup>
                      </m:sSup>
                      <m:r>
                        <a:rPr lang="ro-RO" sz="2000" i="1">
                          <a:solidFill>
                            <a:srgbClr val="000000"/>
                          </a:solidFill>
                          <a:latin typeface="Cambria Math" panose="02040503050406030204" pitchFamily="18" charset="0"/>
                        </a:rPr>
                        <m:t>=</m:t>
                      </m:r>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m:rPr>
                              <m:sty m:val="p"/>
                            </m:rPr>
                            <a:rPr lang="ro-RO" sz="2000" i="0">
                              <a:solidFill>
                                <a:srgbClr val="000000"/>
                              </a:solidFill>
                              <a:latin typeface="Cambria Math" panose="02040503050406030204" pitchFamily="18" charset="0"/>
                            </a:rPr>
                            <m:t>min</m:t>
                          </m:r>
                        </m:sub>
                      </m:sSub>
                      <m:rad>
                        <m:radPr>
                          <m:degHide m:val="on"/>
                          <m:ctrlPr>
                            <a:rPr lang="ro-RO" sz="2000" i="1">
                              <a:solidFill>
                                <a:srgbClr val="000000"/>
                              </a:solidFill>
                              <a:latin typeface="Cambria Math" panose="02040503050406030204" pitchFamily="18" charset="0"/>
                            </a:rPr>
                          </m:ctrlPr>
                        </m:radPr>
                        <m:deg/>
                        <m:e>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2</m:t>
                              </m:r>
                            </m:e>
                            <m:sup>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den>
                              </m:f>
                            </m:sup>
                          </m:sSup>
                          <m:r>
                            <a:rPr lang="ro-RO" sz="2000" i="1">
                              <a:solidFill>
                                <a:srgbClr val="000000"/>
                              </a:solidFill>
                              <a:latin typeface="Cambria Math" panose="02040503050406030204" pitchFamily="18" charset="0"/>
                            </a:rPr>
                            <m:t>−1</m:t>
                          </m:r>
                        </m:e>
                      </m:rad>
                      <m:r>
                        <a:rPr lang="ro-RO" sz="2000" b="0" i="1" smtClean="0">
                          <a:solidFill>
                            <a:srgbClr val="000000"/>
                          </a:solidFill>
                          <a:latin typeface="Cambria Math" panose="02040503050406030204" pitchFamily="18" charset="0"/>
                        </a:rPr>
                        <m:t>=20</m:t>
                      </m:r>
                      <m:rad>
                        <m:radPr>
                          <m:degHide m:val="on"/>
                          <m:ctrlPr>
                            <a:rPr lang="ro-RO" sz="2000" i="1">
                              <a:solidFill>
                                <a:srgbClr val="000000"/>
                              </a:solidFill>
                              <a:latin typeface="Cambria Math" panose="02040503050406030204" pitchFamily="18" charset="0"/>
                            </a:rPr>
                          </m:ctrlPr>
                        </m:radPr>
                        <m:deg/>
                        <m:e>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2</m:t>
                              </m:r>
                            </m:e>
                            <m:sup>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den>
                              </m:f>
                            </m:sup>
                          </m:sSup>
                          <m:r>
                            <a:rPr lang="ro-RO" sz="2000" i="1">
                              <a:solidFill>
                                <a:srgbClr val="000000"/>
                              </a:solidFill>
                              <a:latin typeface="Cambria Math" panose="02040503050406030204" pitchFamily="18" charset="0"/>
                            </a:rPr>
                            <m:t>−1</m:t>
                          </m:r>
                        </m:e>
                      </m:rad>
                      <m:r>
                        <a:rPr lang="ro-RO" sz="2000" b="0" i="1" smtClean="0">
                          <a:solidFill>
                            <a:srgbClr val="000000"/>
                          </a:solidFill>
                          <a:latin typeface="Cambria Math" panose="02040503050406030204" pitchFamily="18" charset="0"/>
                        </a:rPr>
                        <m:t>=12,87</m:t>
                      </m:r>
                      <m:r>
                        <a:rPr lang="ro-RO" sz="2000" b="0" i="1" smtClean="0">
                          <a:solidFill>
                            <a:srgbClr val="000000"/>
                          </a:solidFill>
                          <a:latin typeface="Cambria Math" panose="02040503050406030204" pitchFamily="18" charset="0"/>
                        </a:rPr>
                        <m:t>𝐻𝑧</m:t>
                      </m:r>
                    </m:oMath>
                  </m:oMathPara>
                </a14:m>
                <a:endParaRPr lang="ro-RO" sz="2000"/>
              </a:p>
            </p:txBody>
          </p:sp>
        </mc:Choice>
        <mc:Fallback xmlns="">
          <p:sp>
            <p:nvSpPr>
              <p:cNvPr id="8" name="Object 7">
                <a:extLst>
                  <a:ext uri="{FF2B5EF4-FFF2-40B4-BE49-F238E27FC236}">
                    <a16:creationId xmlns:a16="http://schemas.microsoft.com/office/drawing/2014/main" id="{8E7DA5D2-2076-4258-A205-3852F48725C1}"/>
                  </a:ext>
                </a:extLst>
              </p:cNvPr>
              <p:cNvSpPr txBox="1">
                <a:spLocks noRot="1" noChangeAspect="1" noMove="1" noResize="1" noEditPoints="1" noAdjustHandles="1" noChangeArrowheads="1" noChangeShapeType="1" noTextEdit="1"/>
              </p:cNvSpPr>
              <p:nvPr/>
            </p:nvSpPr>
            <p:spPr>
              <a:xfrm>
                <a:off x="1301368" y="3678128"/>
                <a:ext cx="5227252" cy="814790"/>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Object 8">
                <a:extLst>
                  <a:ext uri="{FF2B5EF4-FFF2-40B4-BE49-F238E27FC236}">
                    <a16:creationId xmlns:a16="http://schemas.microsoft.com/office/drawing/2014/main" id="{1075662C-9CF9-4497-B8E7-55A8E3A7F4E2}"/>
                  </a:ext>
                </a:extLst>
              </p:cNvPr>
              <p:cNvSpPr txBox="1"/>
              <p:nvPr/>
            </p:nvSpPr>
            <p:spPr>
              <a:xfrm>
                <a:off x="1232541" y="4468048"/>
                <a:ext cx="6652929" cy="776952"/>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𝐶</m:t>
                          </m:r>
                        </m:e>
                        <m:sub>
                          <m:r>
                            <a:rPr lang="ro-RO" sz="2000" i="1">
                              <a:solidFill>
                                <a:srgbClr val="000000"/>
                              </a:solidFill>
                              <a:latin typeface="Cambria Math" panose="02040503050406030204" pitchFamily="18" charset="0"/>
                            </a:rPr>
                            <m:t>1</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𝑓</m:t>
                              </m:r>
                            </m:e>
                            <m:sup>
                              <m:r>
                                <a:rPr lang="ro-RO" sz="2000" i="1">
                                  <a:solidFill>
                                    <a:srgbClr val="000000"/>
                                  </a:solidFill>
                                  <a:latin typeface="Cambria Math" panose="02040503050406030204" pitchFamily="18" charset="0"/>
                                </a:rPr>
                                <m:t>∗</m:t>
                              </m:r>
                            </m:sup>
                          </m:sSup>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1</m:t>
                              </m:r>
                            </m:sub>
                          </m:sSub>
                        </m:den>
                      </m:f>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r>
                            <a:rPr lang="ro-RO" sz="2000" i="1">
                              <a:solidFill>
                                <a:srgbClr val="000000"/>
                              </a:solidFill>
                              <a:latin typeface="Cambria Math" panose="02040503050406030204" pitchFamily="18" charset="0"/>
                            </a:rPr>
                            <m:t>⋅12,87⋅1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4</m:t>
                              </m:r>
                            </m:sup>
                          </m:sSup>
                        </m:den>
                      </m:f>
                      <m:r>
                        <a:rPr lang="ro-RO" sz="2000" i="1">
                          <a:solidFill>
                            <a:srgbClr val="000000"/>
                          </a:solidFill>
                          <a:latin typeface="Cambria Math" panose="02040503050406030204" pitchFamily="18" charset="0"/>
                        </a:rPr>
                        <m:t>=1,24×1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−6</m:t>
                          </m:r>
                        </m:sup>
                      </m:sSup>
                      <m:r>
                        <a:rPr lang="ro-RO" sz="2000" i="1">
                          <a:solidFill>
                            <a:srgbClr val="000000"/>
                          </a:solidFill>
                          <a:latin typeface="Cambria Math" panose="02040503050406030204" pitchFamily="18" charset="0"/>
                        </a:rPr>
                        <m:t>𝐹</m:t>
                      </m:r>
                      <m:r>
                        <a:rPr lang="ro-RO" sz="2000" i="1">
                          <a:solidFill>
                            <a:srgbClr val="000000"/>
                          </a:solidFill>
                          <a:latin typeface="Cambria Math" panose="02040503050406030204" pitchFamily="18" charset="0"/>
                        </a:rPr>
                        <m:t>=1,24</m:t>
                      </m:r>
                      <m:r>
                        <a:rPr lang="ro-RO" sz="2000" i="1">
                          <a:solidFill>
                            <a:srgbClr val="000000"/>
                          </a:solidFill>
                          <a:latin typeface="Cambria Math" panose="02040503050406030204" pitchFamily="18" charset="0"/>
                        </a:rPr>
                        <m:t>𝜇</m:t>
                      </m:r>
                      <m:r>
                        <a:rPr lang="ro-RO" sz="2000" i="1">
                          <a:solidFill>
                            <a:srgbClr val="000000"/>
                          </a:solidFill>
                          <a:latin typeface="Cambria Math" panose="02040503050406030204" pitchFamily="18" charset="0"/>
                        </a:rPr>
                        <m:t>𝐹</m:t>
                      </m:r>
                    </m:oMath>
                  </m:oMathPara>
                </a14:m>
                <a:endParaRPr lang="ro-RO" sz="2000"/>
              </a:p>
            </p:txBody>
          </p:sp>
        </mc:Choice>
        <mc:Fallback xmlns="">
          <p:sp>
            <p:nvSpPr>
              <p:cNvPr id="9" name="Object 8">
                <a:extLst>
                  <a:ext uri="{FF2B5EF4-FFF2-40B4-BE49-F238E27FC236}">
                    <a16:creationId xmlns:a16="http://schemas.microsoft.com/office/drawing/2014/main" id="{1075662C-9CF9-4497-B8E7-55A8E3A7F4E2}"/>
                  </a:ext>
                </a:extLst>
              </p:cNvPr>
              <p:cNvSpPr txBox="1">
                <a:spLocks noRot="1" noChangeAspect="1" noMove="1" noResize="1" noEditPoints="1" noAdjustHandles="1" noChangeArrowheads="1" noChangeShapeType="1" noTextEdit="1"/>
              </p:cNvSpPr>
              <p:nvPr/>
            </p:nvSpPr>
            <p:spPr>
              <a:xfrm>
                <a:off x="1232541" y="4468048"/>
                <a:ext cx="6652929" cy="77695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Object 9">
                <a:extLst>
                  <a:ext uri="{FF2B5EF4-FFF2-40B4-BE49-F238E27FC236}">
                    <a16:creationId xmlns:a16="http://schemas.microsoft.com/office/drawing/2014/main" id="{00E46DDD-D210-4816-914F-6FCB037EFE05}"/>
                  </a:ext>
                </a:extLst>
              </p:cNvPr>
              <p:cNvSpPr txBox="1"/>
              <p:nvPr/>
            </p:nvSpPr>
            <p:spPr>
              <a:xfrm>
                <a:off x="1232541" y="5268091"/>
                <a:ext cx="6652928" cy="776288"/>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𝐶</m:t>
                          </m:r>
                        </m:e>
                        <m:sub>
                          <m:r>
                            <a:rPr lang="ro-RO" sz="2000" i="1">
                              <a:solidFill>
                                <a:srgbClr val="000000"/>
                              </a:solidFill>
                              <a:latin typeface="Cambria Math" panose="02040503050406030204" pitchFamily="18" charset="0"/>
                            </a:rPr>
                            <m:t>2</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𝑓</m:t>
                              </m:r>
                            </m:e>
                            <m:sup>
                              <m:r>
                                <a:rPr lang="ro-RO" sz="2000" i="1">
                                  <a:solidFill>
                                    <a:srgbClr val="000000"/>
                                  </a:solidFill>
                                  <a:latin typeface="Cambria Math" panose="02040503050406030204" pitchFamily="18" charset="0"/>
                                </a:rPr>
                                <m:t>∗</m:t>
                              </m:r>
                            </m:sup>
                          </m:sSup>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𝐿</m:t>
                              </m:r>
                            </m:sub>
                          </m:sSub>
                        </m:den>
                      </m:f>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m:t>
                          </m:r>
                        </m:num>
                        <m:den>
                          <m:r>
                            <a:rPr lang="ro-RO" sz="2000" i="1">
                              <a:solidFill>
                                <a:srgbClr val="000000"/>
                              </a:solidFill>
                              <a:latin typeface="Cambria Math" panose="02040503050406030204" pitchFamily="18" charset="0"/>
                            </a:rPr>
                            <m:t>2</m:t>
                          </m:r>
                          <m:r>
                            <a:rPr lang="ro-RO" sz="2000" i="1">
                              <a:solidFill>
                                <a:srgbClr val="000000"/>
                              </a:solidFill>
                              <a:latin typeface="Cambria Math" panose="02040503050406030204" pitchFamily="18" charset="0"/>
                            </a:rPr>
                            <m:t>𝜋</m:t>
                          </m:r>
                          <m:r>
                            <a:rPr lang="ro-RO" sz="2000" i="1">
                              <a:solidFill>
                                <a:srgbClr val="000000"/>
                              </a:solidFill>
                              <a:latin typeface="Cambria Math" panose="02040503050406030204" pitchFamily="18" charset="0"/>
                            </a:rPr>
                            <m:t>⋅12,87⋅1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4</m:t>
                              </m:r>
                            </m:sup>
                          </m:sSup>
                        </m:den>
                      </m:f>
                      <m:r>
                        <a:rPr lang="ro-RO" sz="2000" i="1">
                          <a:solidFill>
                            <a:srgbClr val="000000"/>
                          </a:solidFill>
                          <a:latin typeface="Cambria Math" panose="02040503050406030204" pitchFamily="18" charset="0"/>
                        </a:rPr>
                        <m:t>=1,24×1</m:t>
                      </m:r>
                      <m:sSup>
                        <m:sSupPr>
                          <m:ctrlPr>
                            <a:rPr lang="ro-RO" sz="2000" i="1">
                              <a:solidFill>
                                <a:srgbClr val="000000"/>
                              </a:solidFill>
                              <a:latin typeface="Cambria Math" panose="02040503050406030204" pitchFamily="18" charset="0"/>
                            </a:rPr>
                          </m:ctrlPr>
                        </m:sSupPr>
                        <m:e>
                          <m:r>
                            <a:rPr lang="ro-RO" sz="2000" i="1">
                              <a:solidFill>
                                <a:srgbClr val="000000"/>
                              </a:solidFill>
                              <a:latin typeface="Cambria Math" panose="02040503050406030204" pitchFamily="18" charset="0"/>
                            </a:rPr>
                            <m:t>0</m:t>
                          </m:r>
                        </m:e>
                        <m:sup>
                          <m:r>
                            <a:rPr lang="ro-RO" sz="2000" i="1">
                              <a:solidFill>
                                <a:srgbClr val="000000"/>
                              </a:solidFill>
                              <a:latin typeface="Cambria Math" panose="02040503050406030204" pitchFamily="18" charset="0"/>
                            </a:rPr>
                            <m:t>−6</m:t>
                          </m:r>
                        </m:sup>
                      </m:sSup>
                      <m:r>
                        <a:rPr lang="ro-RO" sz="2000" i="1">
                          <a:solidFill>
                            <a:srgbClr val="000000"/>
                          </a:solidFill>
                          <a:latin typeface="Cambria Math" panose="02040503050406030204" pitchFamily="18" charset="0"/>
                        </a:rPr>
                        <m:t>𝐹</m:t>
                      </m:r>
                      <m:r>
                        <a:rPr lang="ro-RO" sz="2000" i="1">
                          <a:solidFill>
                            <a:srgbClr val="000000"/>
                          </a:solidFill>
                          <a:latin typeface="Cambria Math" panose="02040503050406030204" pitchFamily="18" charset="0"/>
                        </a:rPr>
                        <m:t>=1,24</m:t>
                      </m:r>
                      <m:r>
                        <a:rPr lang="ro-RO" sz="2000" i="1">
                          <a:solidFill>
                            <a:srgbClr val="000000"/>
                          </a:solidFill>
                          <a:latin typeface="Cambria Math" panose="02040503050406030204" pitchFamily="18" charset="0"/>
                        </a:rPr>
                        <m:t>𝜇</m:t>
                      </m:r>
                      <m:r>
                        <a:rPr lang="ro-RO" sz="2000" i="1">
                          <a:solidFill>
                            <a:srgbClr val="000000"/>
                          </a:solidFill>
                          <a:latin typeface="Cambria Math" panose="02040503050406030204" pitchFamily="18" charset="0"/>
                        </a:rPr>
                        <m:t>𝐹</m:t>
                      </m:r>
                    </m:oMath>
                  </m:oMathPara>
                </a14:m>
                <a:endParaRPr lang="ro-RO" sz="2000"/>
              </a:p>
            </p:txBody>
          </p:sp>
        </mc:Choice>
        <mc:Fallback xmlns="">
          <p:sp>
            <p:nvSpPr>
              <p:cNvPr id="10" name="Object 9">
                <a:extLst>
                  <a:ext uri="{FF2B5EF4-FFF2-40B4-BE49-F238E27FC236}">
                    <a16:creationId xmlns:a16="http://schemas.microsoft.com/office/drawing/2014/main" id="{00E46DDD-D210-4816-914F-6FCB037EFE05}"/>
                  </a:ext>
                </a:extLst>
              </p:cNvPr>
              <p:cNvSpPr txBox="1">
                <a:spLocks noRot="1" noChangeAspect="1" noMove="1" noResize="1" noEditPoints="1" noAdjustHandles="1" noChangeArrowheads="1" noChangeShapeType="1" noTextEdit="1"/>
              </p:cNvSpPr>
              <p:nvPr/>
            </p:nvSpPr>
            <p:spPr>
              <a:xfrm>
                <a:off x="1232541" y="5268091"/>
                <a:ext cx="6652928" cy="776288"/>
              </a:xfrm>
              <a:prstGeom prst="rect">
                <a:avLst/>
              </a:prstGeom>
              <a:blipFill>
                <a:blip r:embed="rId4"/>
                <a:stretch>
                  <a:fillRect/>
                </a:stretch>
              </a:blipFill>
            </p:spPr>
            <p:txBody>
              <a:bodyPr/>
              <a:lstStyle/>
              <a:p>
                <a:r>
                  <a:rPr lang="ro-RO">
                    <a:noFill/>
                  </a:rPr>
                  <a:t> </a:t>
                </a:r>
              </a:p>
            </p:txBody>
          </p:sp>
        </mc:Fallback>
      </mc:AlternateContent>
      <p:graphicFrame>
        <p:nvGraphicFramePr>
          <p:cNvPr id="11" name="Table 10">
            <a:extLst>
              <a:ext uri="{FF2B5EF4-FFF2-40B4-BE49-F238E27FC236}">
                <a16:creationId xmlns:a16="http://schemas.microsoft.com/office/drawing/2014/main" id="{1F879504-35A1-4970-99E7-AFC5A388448B}"/>
              </a:ext>
            </a:extLst>
          </p:cNvPr>
          <p:cNvGraphicFramePr>
            <a:graphicFrameLocks noGrp="1"/>
          </p:cNvGraphicFramePr>
          <p:nvPr>
            <p:extLst>
              <p:ext uri="{D42A27DB-BD31-4B8C-83A1-F6EECF244321}">
                <p14:modId xmlns:p14="http://schemas.microsoft.com/office/powerpoint/2010/main" val="4025802261"/>
              </p:ext>
            </p:extLst>
          </p:nvPr>
        </p:nvGraphicFramePr>
        <p:xfrm>
          <a:off x="8889767" y="4415314"/>
          <a:ext cx="3200400" cy="640080"/>
        </p:xfrm>
        <a:graphic>
          <a:graphicData uri="http://schemas.openxmlformats.org/drawingml/2006/table">
            <a:tbl>
              <a:tblPr firstRow="1" firstCol="1" bandRow="1">
                <a:tableStyleId>{93296810-A885-4BE3-A3E7-6D5BEEA58F35}</a:tableStyleId>
              </a:tblPr>
              <a:tblGrid>
                <a:gridCol w="533400">
                  <a:extLst>
                    <a:ext uri="{9D8B030D-6E8A-4147-A177-3AD203B41FA5}">
                      <a16:colId xmlns:a16="http://schemas.microsoft.com/office/drawing/2014/main" val="2495241728"/>
                    </a:ext>
                  </a:extLst>
                </a:gridCol>
                <a:gridCol w="533400">
                  <a:extLst>
                    <a:ext uri="{9D8B030D-6E8A-4147-A177-3AD203B41FA5}">
                      <a16:colId xmlns:a16="http://schemas.microsoft.com/office/drawing/2014/main" val="2507401158"/>
                    </a:ext>
                  </a:extLst>
                </a:gridCol>
                <a:gridCol w="533400">
                  <a:extLst>
                    <a:ext uri="{9D8B030D-6E8A-4147-A177-3AD203B41FA5}">
                      <a16:colId xmlns:a16="http://schemas.microsoft.com/office/drawing/2014/main" val="2751557804"/>
                    </a:ext>
                  </a:extLst>
                </a:gridCol>
                <a:gridCol w="533400">
                  <a:extLst>
                    <a:ext uri="{9D8B030D-6E8A-4147-A177-3AD203B41FA5}">
                      <a16:colId xmlns:a16="http://schemas.microsoft.com/office/drawing/2014/main" val="3014832580"/>
                    </a:ext>
                  </a:extLst>
                </a:gridCol>
                <a:gridCol w="533400">
                  <a:extLst>
                    <a:ext uri="{9D8B030D-6E8A-4147-A177-3AD203B41FA5}">
                      <a16:colId xmlns:a16="http://schemas.microsoft.com/office/drawing/2014/main" val="2408082882"/>
                    </a:ext>
                  </a:extLst>
                </a:gridCol>
                <a:gridCol w="533400">
                  <a:extLst>
                    <a:ext uri="{9D8B030D-6E8A-4147-A177-3AD203B41FA5}">
                      <a16:colId xmlns:a16="http://schemas.microsoft.com/office/drawing/2014/main" val="2269469907"/>
                    </a:ext>
                  </a:extLst>
                </a:gridCol>
              </a:tblGrid>
              <a:tr h="640080">
                <a:tc>
                  <a:txBody>
                    <a:bodyPr/>
                    <a:lstStyle/>
                    <a:p>
                      <a:pPr algn="ctr">
                        <a:spcAft>
                          <a:spcPts val="0"/>
                        </a:spcAft>
                      </a:pPr>
                      <a:r>
                        <a:rPr lang="en-US" sz="1800">
                          <a:effectLst/>
                        </a:rPr>
                        <a:t>1.0</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1.5</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2.2</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3.3</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4.7</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US" sz="1800">
                          <a:effectLst/>
                        </a:rPr>
                        <a:t>6.8</a:t>
                      </a:r>
                      <a:endParaRPr lang="en-US" sz="3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825812561"/>
                  </a:ext>
                </a:extLst>
              </a:tr>
            </a:tbl>
          </a:graphicData>
        </a:graphic>
      </p:graphicFrame>
      <p:sp>
        <p:nvSpPr>
          <p:cNvPr id="12" name="TextBox 11">
            <a:extLst>
              <a:ext uri="{FF2B5EF4-FFF2-40B4-BE49-F238E27FC236}">
                <a16:creationId xmlns:a16="http://schemas.microsoft.com/office/drawing/2014/main" id="{230D2F34-B821-4FA5-9AC4-E1667B680E8B}"/>
              </a:ext>
            </a:extLst>
          </p:cNvPr>
          <p:cNvSpPr txBox="1"/>
          <p:nvPr/>
        </p:nvSpPr>
        <p:spPr>
          <a:xfrm>
            <a:off x="8889767" y="3678128"/>
            <a:ext cx="3047675" cy="646331"/>
          </a:xfrm>
          <a:prstGeom prst="rect">
            <a:avLst/>
          </a:prstGeom>
          <a:noFill/>
        </p:spPr>
        <p:txBody>
          <a:bodyPr wrap="square" rtlCol="0">
            <a:spAutoFit/>
          </a:bodyPr>
          <a:lstStyle/>
          <a:p>
            <a:r>
              <a:rPr lang="ro-RO"/>
              <a:t>Conform valorilor posibile din tabel, se aleg C</a:t>
            </a:r>
            <a:r>
              <a:rPr lang="ro-RO" baseline="-25000"/>
              <a:t>1</a:t>
            </a:r>
            <a:r>
              <a:rPr lang="ro-RO"/>
              <a:t>=C</a:t>
            </a:r>
            <a:r>
              <a:rPr lang="ro-RO" baseline="-25000"/>
              <a:t>2</a:t>
            </a:r>
            <a:r>
              <a:rPr lang="ro-RO"/>
              <a:t>=1,5uF</a:t>
            </a:r>
            <a:endParaRPr lang="en-US"/>
          </a:p>
        </p:txBody>
      </p:sp>
      <p:pic>
        <p:nvPicPr>
          <p:cNvPr id="13" name="Picture 12">
            <a:extLst>
              <a:ext uri="{FF2B5EF4-FFF2-40B4-BE49-F238E27FC236}">
                <a16:creationId xmlns:a16="http://schemas.microsoft.com/office/drawing/2014/main" id="{44C7F3E9-42E2-4215-AB55-0EC3DCFF9B6F}"/>
              </a:ext>
            </a:extLst>
          </p:cNvPr>
          <p:cNvPicPr>
            <a:picLocks noChangeAspect="1"/>
          </p:cNvPicPr>
          <p:nvPr/>
        </p:nvPicPr>
        <p:blipFill>
          <a:blip r:embed="rId5"/>
          <a:stretch>
            <a:fillRect/>
          </a:stretch>
        </p:blipFill>
        <p:spPr>
          <a:xfrm>
            <a:off x="9369827" y="104617"/>
            <a:ext cx="2720340" cy="1653540"/>
          </a:xfrm>
          <a:prstGeom prst="rect">
            <a:avLst/>
          </a:prstGeom>
        </p:spPr>
      </p:pic>
    </p:spTree>
    <p:extLst>
      <p:ext uri="{BB962C8B-B14F-4D97-AF65-F5344CB8AC3E}">
        <p14:creationId xmlns:p14="http://schemas.microsoft.com/office/powerpoint/2010/main" val="13588924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BEFD1-C928-45F0-A297-060FC7E964D3}"/>
              </a:ext>
            </a:extLst>
          </p:cNvPr>
          <p:cNvSpPr>
            <a:spLocks noGrp="1"/>
          </p:cNvSpPr>
          <p:nvPr>
            <p:ph type="title"/>
          </p:nvPr>
        </p:nvSpPr>
        <p:spPr/>
        <p:txBody>
          <a:bodyPr>
            <a:noAutofit/>
          </a:bodyPr>
          <a:lstStyle/>
          <a:p>
            <a:r>
              <a:rPr lang="ro-RO"/>
              <a:t>Probleme</a:t>
            </a:r>
            <a:br>
              <a:rPr lang="ro-RO"/>
            </a:br>
            <a:r>
              <a:rPr lang="ro-RO"/>
              <a:t>P1. Rezolvare</a:t>
            </a:r>
            <a:endParaRPr lang="en-US"/>
          </a:p>
        </p:txBody>
      </p:sp>
      <p:sp>
        <p:nvSpPr>
          <p:cNvPr id="3" name="Content Placeholder 2">
            <a:extLst>
              <a:ext uri="{FF2B5EF4-FFF2-40B4-BE49-F238E27FC236}">
                <a16:creationId xmlns:a16="http://schemas.microsoft.com/office/drawing/2014/main" id="{07559815-2CA9-4FA3-BA26-6EB8E86F5D60}"/>
              </a:ext>
            </a:extLst>
          </p:cNvPr>
          <p:cNvSpPr>
            <a:spLocks noGrp="1"/>
          </p:cNvSpPr>
          <p:nvPr>
            <p:ph idx="1"/>
          </p:nvPr>
        </p:nvSpPr>
        <p:spPr/>
        <p:txBody>
          <a:bodyPr>
            <a:normAutofit/>
          </a:bodyPr>
          <a:lstStyle/>
          <a:p>
            <a:pPr marL="457200" indent="-457200">
              <a:buFont typeface="+mj-lt"/>
              <a:buAutoNum type="alphaLcParenR" startAt="3"/>
            </a:pPr>
            <a:r>
              <a:rPr lang="ro-RO" sz="2400"/>
              <a:t>Schema echivalentă de c.a.</a:t>
            </a:r>
            <a:br>
              <a:rPr lang="ro-RO" sz="2400"/>
            </a:br>
            <a:r>
              <a:rPr lang="en-US" sz="2400"/>
              <a:t>Valoarea maximă a frecvenței semnalelor </a:t>
            </a:r>
            <a:br>
              <a:rPr lang="ro-RO" sz="2400"/>
            </a:br>
            <a:r>
              <a:rPr lang="en-US" sz="2400"/>
              <a:t>prelucrate trebuie să satisfacă simultan </a:t>
            </a:r>
            <a:br>
              <a:rPr lang="ro-RO" sz="2400"/>
            </a:br>
            <a:r>
              <a:rPr lang="en-US" sz="2400"/>
              <a:t>inegalitățile</a:t>
            </a:r>
            <a:br>
              <a:rPr lang="ro-RO" sz="2400"/>
            </a:br>
            <a:br>
              <a:rPr lang="ro-RO" sz="2400"/>
            </a:br>
            <a:br>
              <a:rPr lang="ro-RO" sz="2400"/>
            </a:br>
            <a:r>
              <a:rPr lang="ro-RO" sz="2400"/>
              <a:t>unde</a:t>
            </a:r>
            <a:br>
              <a:rPr lang="ro-RO" sz="2400"/>
            </a:br>
            <a:br>
              <a:rPr lang="ro-RO" sz="2400"/>
            </a:br>
            <a:br>
              <a:rPr lang="ro-RO" sz="2400"/>
            </a:br>
            <a:br>
              <a:rPr lang="ro-RO" sz="2400"/>
            </a:br>
            <a:br>
              <a:rPr lang="ro-RO" sz="2400"/>
            </a:br>
            <a:r>
              <a:rPr lang="en-US" sz="2400"/>
              <a:t>Rezultă </a:t>
            </a:r>
            <a:r>
              <a:rPr lang="en-US" sz="2400" i="1"/>
              <a:t>f</a:t>
            </a:r>
            <a:r>
              <a:rPr lang="en-US" sz="2400" i="1" baseline="-25000"/>
              <a:t>max</a:t>
            </a:r>
            <a:r>
              <a:rPr lang="en-US" sz="2400"/>
              <a:t>=100kHz.</a:t>
            </a:r>
            <a:endParaRPr lang="ro-RO"/>
          </a:p>
        </p:txBody>
      </p:sp>
      <p:sp>
        <p:nvSpPr>
          <p:cNvPr id="4" name="Date Placeholder 3">
            <a:extLst>
              <a:ext uri="{FF2B5EF4-FFF2-40B4-BE49-F238E27FC236}">
                <a16:creationId xmlns:a16="http://schemas.microsoft.com/office/drawing/2014/main" id="{4FBC6448-B0A4-44FE-95FF-ADC700345051}"/>
              </a:ext>
            </a:extLst>
          </p:cNvPr>
          <p:cNvSpPr>
            <a:spLocks noGrp="1"/>
          </p:cNvSpPr>
          <p:nvPr>
            <p:ph type="dt" sz="half" idx="10"/>
          </p:nvPr>
        </p:nvSpPr>
        <p:spPr/>
        <p:txBody>
          <a:bodyPr/>
          <a:lstStyle/>
          <a:p>
            <a:fld id="{C195693E-E847-473D-BE3D-58BC32841F0D}" type="datetime1">
              <a:rPr lang="en-US" smtClean="0"/>
              <a:t>4/28/2021</a:t>
            </a:fld>
            <a:endParaRPr lang="en-US"/>
          </a:p>
        </p:txBody>
      </p:sp>
      <p:sp>
        <p:nvSpPr>
          <p:cNvPr id="5" name="Footer Placeholder 4">
            <a:extLst>
              <a:ext uri="{FF2B5EF4-FFF2-40B4-BE49-F238E27FC236}">
                <a16:creationId xmlns:a16="http://schemas.microsoft.com/office/drawing/2014/main" id="{0714EAC4-F713-4267-9D1A-3C0544ACF2E4}"/>
              </a:ext>
            </a:extLst>
          </p:cNvPr>
          <p:cNvSpPr>
            <a:spLocks noGrp="1"/>
          </p:cNvSpPr>
          <p:nvPr>
            <p:ph type="ftr" sz="quarter" idx="11"/>
          </p:nvPr>
        </p:nvSpPr>
        <p:spPr/>
        <p:txBody>
          <a:bodyPr/>
          <a:lstStyle/>
          <a:p>
            <a:r>
              <a:rPr lang="en-US"/>
              <a:t>EA - Cursul nr. 10</a:t>
            </a:r>
          </a:p>
        </p:txBody>
      </p:sp>
      <p:sp>
        <p:nvSpPr>
          <p:cNvPr id="6" name="Slide Number Placeholder 5">
            <a:extLst>
              <a:ext uri="{FF2B5EF4-FFF2-40B4-BE49-F238E27FC236}">
                <a16:creationId xmlns:a16="http://schemas.microsoft.com/office/drawing/2014/main" id="{E23B2F48-0828-4990-804E-6CD707858B9A}"/>
              </a:ext>
            </a:extLst>
          </p:cNvPr>
          <p:cNvSpPr>
            <a:spLocks noGrp="1"/>
          </p:cNvSpPr>
          <p:nvPr>
            <p:ph type="sldNum" sz="quarter" idx="12"/>
          </p:nvPr>
        </p:nvSpPr>
        <p:spPr/>
        <p:txBody>
          <a:bodyPr/>
          <a:lstStyle/>
          <a:p>
            <a:fld id="{C8D03C79-9948-4E13-80CE-50CD36ACA350}" type="slidenum">
              <a:rPr lang="en-US" smtClean="0"/>
              <a:t>38</a:t>
            </a:fld>
            <a:endParaRPr lang="en-US"/>
          </a:p>
        </p:txBody>
      </p:sp>
      <mc:AlternateContent xmlns:mc="http://schemas.openxmlformats.org/markup-compatibility/2006" xmlns:a14="http://schemas.microsoft.com/office/drawing/2010/main">
        <mc:Choice Requires="a14">
          <p:sp>
            <p:nvSpPr>
              <p:cNvPr id="9" name="Object 8">
                <a:extLst>
                  <a:ext uri="{FF2B5EF4-FFF2-40B4-BE49-F238E27FC236}">
                    <a16:creationId xmlns:a16="http://schemas.microsoft.com/office/drawing/2014/main" id="{8977236F-E778-4B63-83F5-5DE0FAE95180}"/>
                  </a:ext>
                </a:extLst>
              </p:cNvPr>
              <p:cNvSpPr txBox="1"/>
              <p:nvPr/>
            </p:nvSpPr>
            <p:spPr>
              <a:xfrm>
                <a:off x="1330288" y="4039989"/>
                <a:ext cx="5911645" cy="777875"/>
              </a:xfrm>
              <a:prstGeom prst="rect">
                <a:avLst/>
              </a:prstGeom>
            </p:spPr>
            <p:txBody>
              <a:bodyPr>
                <a:noAutofit/>
              </a:bodyPr>
              <a:lstStyle/>
              <a:p>
                <a:pPr/>
                <a14:m>
                  <m:oMathPara xmlns:m="http://schemas.openxmlformats.org/officeDocument/2006/math">
                    <m:oMathParaPr>
                      <m:jc m:val="left"/>
                    </m:oMathParaPr>
                    <m:oMath xmlns:m="http://schemas.openxmlformats.org/officeDocument/2006/math">
                      <m:sSub>
                        <m:sSubPr>
                          <m:ctrlPr>
                            <a:rPr lang="ro-RO" sz="2000" i="1" smtClean="0">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a:rPr lang="ro-RO" sz="2000" i="1">
                              <a:solidFill>
                                <a:srgbClr val="000000"/>
                              </a:solidFill>
                              <a:latin typeface="Cambria Math" panose="02040503050406030204" pitchFamily="18" charset="0"/>
                            </a:rPr>
                            <m:t>𝐴</m:t>
                          </m:r>
                        </m:sub>
                      </m:sSub>
                      <m:r>
                        <a:rPr lang="ro-RO" sz="2000" i="1">
                          <a:solidFill>
                            <a:srgbClr val="000000"/>
                          </a:solidFill>
                          <a:latin typeface="Cambria Math" panose="02040503050406030204" pitchFamily="18" charset="0"/>
                        </a:rPr>
                        <m:t>=</m:t>
                      </m:r>
                      <m:r>
                        <a:rPr lang="ro-RO" sz="2000" i="1">
                          <a:solidFill>
                            <a:srgbClr val="000000"/>
                          </a:solidFill>
                          <a:latin typeface="Cambria Math" panose="02040503050406030204" pitchFamily="18" charset="0"/>
                        </a:rPr>
                        <m:t>𝑏</m:t>
                      </m:r>
                      <m:sSub>
                        <m:sSubPr>
                          <m:ctrlPr>
                            <a:rPr lang="ro-RO" sz="2000" i="1" smtClean="0">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a:rPr lang="ro-RO" sz="2000" b="0" i="1" smtClean="0">
                              <a:solidFill>
                                <a:srgbClr val="000000"/>
                              </a:solidFill>
                              <a:latin typeface="Cambria Math" panose="02040503050406030204" pitchFamily="18" charset="0"/>
                            </a:rPr>
                            <m:t>𝑡</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1</m:t>
                              </m:r>
                            </m:sub>
                          </m:sSub>
                        </m:num>
                        <m:den>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1</m:t>
                              </m:r>
                            </m:sub>
                          </m:sSub>
                          <m:r>
                            <a:rPr lang="ro-RO" sz="2000" i="1">
                              <a:solidFill>
                                <a:srgbClr val="000000"/>
                              </a:solidFill>
                              <a:latin typeface="Cambria Math" panose="02040503050406030204" pitchFamily="18" charset="0"/>
                            </a:rPr>
                            <m:t>+</m:t>
                          </m:r>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𝑅</m:t>
                              </m:r>
                            </m:e>
                            <m:sub>
                              <m:r>
                                <a:rPr lang="ro-RO" sz="2000" i="1">
                                  <a:solidFill>
                                    <a:srgbClr val="000000"/>
                                  </a:solidFill>
                                  <a:latin typeface="Cambria Math" panose="02040503050406030204" pitchFamily="18" charset="0"/>
                                </a:rPr>
                                <m:t>2</m:t>
                              </m:r>
                            </m:sub>
                          </m:sSub>
                        </m:den>
                      </m:f>
                      <m:r>
                        <a:rPr lang="ro-RO" sz="2000" i="1">
                          <a:solidFill>
                            <a:srgbClr val="000000"/>
                          </a:solidFill>
                          <a:latin typeface="Cambria Math" panose="02040503050406030204" pitchFamily="18" charset="0"/>
                        </a:rPr>
                        <m:t>⋅</m:t>
                      </m:r>
                      <m:sSub>
                        <m:sSubPr>
                          <m:ctrlPr>
                            <a:rPr lang="ro-RO" sz="2000" i="1">
                              <a:solidFill>
                                <a:srgbClr val="000000"/>
                              </a:solidFill>
                              <a:latin typeface="Cambria Math" panose="02040503050406030204" pitchFamily="18" charset="0"/>
                            </a:rPr>
                          </m:ctrlPr>
                        </m:sSubPr>
                        <m:e>
                          <m:r>
                            <a:rPr lang="ro-RO" sz="2000" i="1">
                              <a:solidFill>
                                <a:srgbClr val="000000"/>
                              </a:solidFill>
                              <a:latin typeface="Cambria Math" panose="02040503050406030204" pitchFamily="18" charset="0"/>
                            </a:rPr>
                            <m:t>𝑓</m:t>
                          </m:r>
                        </m:e>
                        <m:sub>
                          <m:r>
                            <a:rPr lang="ro-RO" sz="2000" b="0" i="1" smtClean="0">
                              <a:solidFill>
                                <a:srgbClr val="000000"/>
                              </a:solidFill>
                              <a:latin typeface="Cambria Math" panose="02040503050406030204" pitchFamily="18" charset="0"/>
                            </a:rPr>
                            <m:t>𝑡</m:t>
                          </m:r>
                        </m:sub>
                      </m:sSub>
                      <m:r>
                        <a:rPr lang="ro-RO" sz="2000" i="1">
                          <a:solidFill>
                            <a:srgbClr val="000000"/>
                          </a:solidFill>
                          <a:latin typeface="Cambria Math" panose="02040503050406030204" pitchFamily="18" charset="0"/>
                        </a:rPr>
                        <m:t>=</m:t>
                      </m:r>
                      <m:f>
                        <m:fPr>
                          <m:ctrlPr>
                            <a:rPr lang="ro-RO" sz="2000" i="1">
                              <a:solidFill>
                                <a:srgbClr val="000000"/>
                              </a:solidFill>
                              <a:latin typeface="Cambria Math" panose="02040503050406030204" pitchFamily="18" charset="0"/>
                            </a:rPr>
                          </m:ctrlPr>
                        </m:fPr>
                        <m:num>
                          <m:r>
                            <a:rPr lang="ro-RO" sz="2000" i="1">
                              <a:solidFill>
                                <a:srgbClr val="000000"/>
                              </a:solidFill>
                              <a:latin typeface="Cambria Math" panose="02040503050406030204" pitchFamily="18" charset="0"/>
                            </a:rPr>
                            <m:t>10</m:t>
                          </m:r>
                          <m:r>
                            <a:rPr lang="ro-RO" sz="2000" i="1">
                              <a:solidFill>
                                <a:srgbClr val="000000"/>
                              </a:solidFill>
                              <a:latin typeface="Cambria Math" panose="02040503050406030204" pitchFamily="18" charset="0"/>
                            </a:rPr>
                            <m:t>𝑘</m:t>
                          </m:r>
                        </m:num>
                        <m:den>
                          <m:r>
                            <a:rPr lang="ro-RO" sz="2000" i="1">
                              <a:solidFill>
                                <a:srgbClr val="000000"/>
                              </a:solidFill>
                              <a:latin typeface="Cambria Math" panose="02040503050406030204" pitchFamily="18" charset="0"/>
                            </a:rPr>
                            <m:t>110</m:t>
                          </m:r>
                          <m:r>
                            <a:rPr lang="ro-RO" sz="2000" i="1">
                              <a:solidFill>
                                <a:srgbClr val="000000"/>
                              </a:solidFill>
                              <a:latin typeface="Cambria Math" panose="02040503050406030204" pitchFamily="18" charset="0"/>
                            </a:rPr>
                            <m:t>𝑘</m:t>
                          </m:r>
                        </m:den>
                      </m:f>
                      <m:r>
                        <a:rPr lang="ro-RO" sz="2000" i="1">
                          <a:solidFill>
                            <a:srgbClr val="000000"/>
                          </a:solidFill>
                          <a:latin typeface="Cambria Math" panose="02040503050406030204" pitchFamily="18" charset="0"/>
                        </a:rPr>
                        <m:t>⋅1,1</m:t>
                      </m:r>
                      <m:r>
                        <a:rPr lang="ro-RO" sz="2000" i="1">
                          <a:solidFill>
                            <a:srgbClr val="000000"/>
                          </a:solidFill>
                          <a:latin typeface="Cambria Math" panose="02040503050406030204" pitchFamily="18" charset="0"/>
                        </a:rPr>
                        <m:t>𝑀𝐻𝑧</m:t>
                      </m:r>
                      <m:r>
                        <a:rPr lang="ro-RO" sz="2000" i="1">
                          <a:solidFill>
                            <a:srgbClr val="000000"/>
                          </a:solidFill>
                          <a:latin typeface="Cambria Math" panose="02040503050406030204" pitchFamily="18" charset="0"/>
                        </a:rPr>
                        <m:t>=100</m:t>
                      </m:r>
                      <m:r>
                        <a:rPr lang="ro-RO" sz="2000" i="1">
                          <a:solidFill>
                            <a:srgbClr val="000000"/>
                          </a:solidFill>
                          <a:latin typeface="Cambria Math" panose="02040503050406030204" pitchFamily="18" charset="0"/>
                        </a:rPr>
                        <m:t>𝑘𝐻𝑧</m:t>
                      </m:r>
                    </m:oMath>
                  </m:oMathPara>
                </a14:m>
                <a:endParaRPr lang="ro-RO" sz="2000"/>
              </a:p>
            </p:txBody>
          </p:sp>
        </mc:Choice>
        <mc:Fallback xmlns="">
          <p:sp>
            <p:nvSpPr>
              <p:cNvPr id="9" name="Object 8">
                <a:extLst>
                  <a:ext uri="{FF2B5EF4-FFF2-40B4-BE49-F238E27FC236}">
                    <a16:creationId xmlns:a16="http://schemas.microsoft.com/office/drawing/2014/main" id="{8977236F-E778-4B63-83F5-5DE0FAE95180}"/>
                  </a:ext>
                </a:extLst>
              </p:cNvPr>
              <p:cNvSpPr txBox="1">
                <a:spLocks noRot="1" noChangeAspect="1" noMove="1" noResize="1" noEditPoints="1" noAdjustHandles="1" noChangeArrowheads="1" noChangeShapeType="1" noTextEdit="1"/>
              </p:cNvSpPr>
              <p:nvPr/>
            </p:nvSpPr>
            <p:spPr>
              <a:xfrm>
                <a:off x="1330288" y="4039989"/>
                <a:ext cx="5911645" cy="777875"/>
              </a:xfrm>
              <a:prstGeom prst="rect">
                <a:avLst/>
              </a:prstGeom>
              <a:blipFill>
                <a:blip r:embed="rId2"/>
                <a:stretch>
                  <a:fillRect/>
                </a:stretch>
              </a:blipFill>
            </p:spPr>
            <p:txBody>
              <a:bodyPr/>
              <a:lstStyle/>
              <a:p>
                <a:r>
                  <a:rPr lang="ro-RO">
                    <a:noFill/>
                  </a:rPr>
                  <a:t> </a:t>
                </a:r>
              </a:p>
            </p:txBody>
          </p:sp>
        </mc:Fallback>
      </mc:AlternateContent>
      <p:pic>
        <p:nvPicPr>
          <p:cNvPr id="8" name="Picture 7">
            <a:extLst>
              <a:ext uri="{FF2B5EF4-FFF2-40B4-BE49-F238E27FC236}">
                <a16:creationId xmlns:a16="http://schemas.microsoft.com/office/drawing/2014/main" id="{0B226D4E-2A3A-4669-9301-7E9E54B191FE}"/>
              </a:ext>
            </a:extLst>
          </p:cNvPr>
          <p:cNvPicPr>
            <a:picLocks noChangeAspect="1"/>
          </p:cNvPicPr>
          <p:nvPr/>
        </p:nvPicPr>
        <p:blipFill>
          <a:blip r:embed="rId3"/>
          <a:stretch>
            <a:fillRect/>
          </a:stretch>
        </p:blipFill>
        <p:spPr>
          <a:xfrm>
            <a:off x="7429412" y="1257416"/>
            <a:ext cx="3882866" cy="2613184"/>
          </a:xfrm>
          <a:prstGeom prst="rect">
            <a:avLst/>
          </a:prstGeom>
        </p:spPr>
      </p:pic>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DCA0FE2B-E633-4247-91AA-1BFB89544255}"/>
                  </a:ext>
                </a:extLst>
              </p:cNvPr>
              <p:cNvSpPr/>
              <p:nvPr/>
            </p:nvSpPr>
            <p:spPr>
              <a:xfrm>
                <a:off x="1216741" y="3126184"/>
                <a:ext cx="1551515" cy="77886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𝐴</m:t>
                                  </m:r>
                                </m:sub>
                              </m:sSub>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&lt;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e>
                          </m:eqArr>
                        </m:e>
                      </m:d>
                    </m:oMath>
                  </m:oMathPara>
                </a14:m>
                <a:endParaRPr lang="ro-RO"/>
              </a:p>
            </p:txBody>
          </p:sp>
        </mc:Choice>
        <mc:Fallback xmlns="">
          <p:sp>
            <p:nvSpPr>
              <p:cNvPr id="10" name="Rectangle 9">
                <a:extLst>
                  <a:ext uri="{FF2B5EF4-FFF2-40B4-BE49-F238E27FC236}">
                    <a16:creationId xmlns:a16="http://schemas.microsoft.com/office/drawing/2014/main" id="{DCA0FE2B-E633-4247-91AA-1BFB89544255}"/>
                  </a:ext>
                </a:extLst>
              </p:cNvPr>
              <p:cNvSpPr>
                <a:spLocks noRot="1" noChangeAspect="1" noMove="1" noResize="1" noEditPoints="1" noAdjustHandles="1" noChangeArrowheads="1" noChangeShapeType="1" noTextEdit="1"/>
              </p:cNvSpPr>
              <p:nvPr/>
            </p:nvSpPr>
            <p:spPr>
              <a:xfrm>
                <a:off x="1216741" y="3126184"/>
                <a:ext cx="1551515" cy="778868"/>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7323BF26-3919-4202-8460-A0C597F2248C}"/>
                  </a:ext>
                </a:extLst>
              </p:cNvPr>
              <p:cNvSpPr/>
              <p:nvPr/>
            </p:nvSpPr>
            <p:spPr>
              <a:xfrm>
                <a:off x="1216741" y="4660101"/>
                <a:ext cx="4207114" cy="76181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1">
                              <a:latin typeface="Cambria Math" panose="02040503050406030204" pitchFamily="18" charset="0"/>
                            </a:rPr>
                            <m:t>𝑆𝑅</m:t>
                          </m:r>
                        </m:num>
                        <m:den>
                          <m:r>
                            <a:rPr lang="ro-RO" sz="2000" i="0">
                              <a:latin typeface="Cambria Math" panose="02040503050406030204" pitchFamily="18" charset="0"/>
                            </a:rPr>
                            <m:t>2</m:t>
                          </m:r>
                          <m:r>
                            <a:rPr lang="ro-RO" sz="2000" i="1">
                              <a:latin typeface="Cambria Math" panose="02040503050406030204" pitchFamily="18" charset="0"/>
                            </a:rPr>
                            <m:t>𝜋</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𝑜𝑚</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0,5×</m:t>
                          </m:r>
                          <m:sSup>
                            <m:sSupPr>
                              <m:ctrlPr>
                                <a:rPr lang="ro-RO" sz="2000" i="1">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6</m:t>
                              </m:r>
                            </m:sup>
                          </m:sSup>
                        </m:num>
                        <m:den>
                          <m:r>
                            <a:rPr lang="ro-RO" sz="2000" i="0">
                              <a:latin typeface="Cambria Math" panose="02040503050406030204" pitchFamily="18" charset="0"/>
                            </a:rPr>
                            <m:t>2</m:t>
                          </m:r>
                          <m:r>
                            <a:rPr lang="ro-RO" sz="2000" i="1">
                              <a:latin typeface="Cambria Math" panose="02040503050406030204" pitchFamily="18" charset="0"/>
                            </a:rPr>
                            <m:t>𝜋</m:t>
                          </m:r>
                          <m:r>
                            <a:rPr lang="ro-RO" sz="2000" i="0">
                              <a:latin typeface="Cambria Math" panose="02040503050406030204" pitchFamily="18" charset="0"/>
                            </a:rPr>
                            <m:t>×0,3</m:t>
                          </m:r>
                        </m:den>
                      </m:f>
                      <m:r>
                        <a:rPr lang="ro-RO" sz="2000" i="0">
                          <a:latin typeface="Cambria Math" panose="02040503050406030204" pitchFamily="18" charset="0"/>
                        </a:rPr>
                        <m:t>=265</m:t>
                      </m:r>
                      <m:r>
                        <a:rPr lang="ro-RO" sz="2000" i="1">
                          <a:latin typeface="Cambria Math" panose="02040503050406030204" pitchFamily="18" charset="0"/>
                        </a:rPr>
                        <m:t>𝑘𝐻𝑧</m:t>
                      </m:r>
                    </m:oMath>
                  </m:oMathPara>
                </a14:m>
                <a:endParaRPr lang="ro-RO" sz="2000"/>
              </a:p>
            </p:txBody>
          </p:sp>
        </mc:Choice>
        <mc:Fallback xmlns="">
          <p:sp>
            <p:nvSpPr>
              <p:cNvPr id="11" name="Rectangle 10">
                <a:extLst>
                  <a:ext uri="{FF2B5EF4-FFF2-40B4-BE49-F238E27FC236}">
                    <a16:creationId xmlns:a16="http://schemas.microsoft.com/office/drawing/2014/main" id="{7323BF26-3919-4202-8460-A0C597F2248C}"/>
                  </a:ext>
                </a:extLst>
              </p:cNvPr>
              <p:cNvSpPr>
                <a:spLocks noRot="1" noChangeAspect="1" noMove="1" noResize="1" noEditPoints="1" noAdjustHandles="1" noChangeArrowheads="1" noChangeShapeType="1" noTextEdit="1"/>
              </p:cNvSpPr>
              <p:nvPr/>
            </p:nvSpPr>
            <p:spPr>
              <a:xfrm>
                <a:off x="1216741" y="4660101"/>
                <a:ext cx="4207114" cy="761812"/>
              </a:xfrm>
              <a:prstGeom prst="rect">
                <a:avLst/>
              </a:prstGeom>
              <a:blipFill>
                <a:blip r:embed="rId5"/>
                <a:stretch>
                  <a:fillRect/>
                </a:stretch>
              </a:blipFill>
            </p:spPr>
            <p:txBody>
              <a:bodyPr/>
              <a:lstStyle/>
              <a:p>
                <a:r>
                  <a:rPr lang="ro-RO">
                    <a:noFill/>
                  </a:rPr>
                  <a:t> </a:t>
                </a:r>
              </a:p>
            </p:txBody>
          </p:sp>
        </mc:Fallback>
      </mc:AlternateContent>
      <p:sp>
        <p:nvSpPr>
          <p:cNvPr id="12" name="Arrow: Right 11">
            <a:extLst>
              <a:ext uri="{FF2B5EF4-FFF2-40B4-BE49-F238E27FC236}">
                <a16:creationId xmlns:a16="http://schemas.microsoft.com/office/drawing/2014/main" id="{6BA7804D-364A-43E6-9BA3-2F89E57C90CA}"/>
              </a:ext>
            </a:extLst>
          </p:cNvPr>
          <p:cNvSpPr/>
          <p:nvPr/>
        </p:nvSpPr>
        <p:spPr>
          <a:xfrm>
            <a:off x="5007153" y="1894390"/>
            <a:ext cx="2177694" cy="1966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Tree>
    <p:extLst>
      <p:ext uri="{BB962C8B-B14F-4D97-AF65-F5344CB8AC3E}">
        <p14:creationId xmlns:p14="http://schemas.microsoft.com/office/powerpoint/2010/main" val="527342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21A4-FD1A-4EF1-BF8C-C9B2E3E5228F}"/>
              </a:ext>
            </a:extLst>
          </p:cNvPr>
          <p:cNvSpPr>
            <a:spLocks noGrp="1"/>
          </p:cNvSpPr>
          <p:nvPr>
            <p:ph type="title"/>
          </p:nvPr>
        </p:nvSpPr>
        <p:spPr/>
        <p:txBody>
          <a:bodyPr/>
          <a:lstStyle/>
          <a:p>
            <a:r>
              <a:rPr lang="ro-RO"/>
              <a:t>Probleme</a:t>
            </a:r>
            <a:br>
              <a:rPr lang="ro-RO"/>
            </a:br>
            <a:r>
              <a:rPr lang="ro-RO"/>
              <a:t>P1. Rezolvare</a:t>
            </a:r>
          </a:p>
        </p:txBody>
      </p:sp>
      <p:sp>
        <p:nvSpPr>
          <p:cNvPr id="3" name="Content Placeholder 2">
            <a:extLst>
              <a:ext uri="{FF2B5EF4-FFF2-40B4-BE49-F238E27FC236}">
                <a16:creationId xmlns:a16="http://schemas.microsoft.com/office/drawing/2014/main" id="{53413227-BE5E-43D7-8164-0A6843E5DBDE}"/>
              </a:ext>
            </a:extLst>
          </p:cNvPr>
          <p:cNvSpPr>
            <a:spLocks noGrp="1"/>
          </p:cNvSpPr>
          <p:nvPr>
            <p:ph idx="1"/>
          </p:nvPr>
        </p:nvSpPr>
        <p:spPr/>
        <p:txBody>
          <a:bodyPr>
            <a:normAutofit/>
          </a:bodyPr>
          <a:lstStyle/>
          <a:p>
            <a:pPr marL="514350" lvl="0" indent="-514350">
              <a:buFont typeface="+mj-lt"/>
              <a:buAutoNum type="alphaLcParenR" startAt="4"/>
            </a:pPr>
            <a:r>
              <a:rPr lang="en-US"/>
              <a:t>Din nou valoarea maximă a frecvenței semnalelor prelucrate trebuie să satisfacă simultan inegalitățile</a:t>
            </a:r>
            <a:br>
              <a:rPr lang="ro-RO"/>
            </a:br>
            <a:br>
              <a:rPr lang="ro-RO"/>
            </a:br>
            <a:br>
              <a:rPr lang="ro-RO"/>
            </a:br>
            <a:r>
              <a:rPr lang="en-US"/>
              <a:t>unde</a:t>
            </a:r>
            <a:br>
              <a:rPr lang="ro-RO"/>
            </a:br>
            <a:br>
              <a:rPr lang="ro-RO"/>
            </a:br>
            <a:br>
              <a:rPr lang="ro-RO"/>
            </a:br>
            <a:endParaRPr lang="ro-RO"/>
          </a:p>
          <a:p>
            <a:endParaRPr lang="ro-RO"/>
          </a:p>
          <a:p>
            <a:r>
              <a:rPr lang="en-US"/>
              <a:t>Rezultă </a:t>
            </a:r>
            <a:r>
              <a:rPr lang="en-US" i="1"/>
              <a:t>f</a:t>
            </a:r>
            <a:r>
              <a:rPr lang="en-US" i="1" baseline="-25000"/>
              <a:t>max</a:t>
            </a:r>
            <a:r>
              <a:rPr lang="en-US"/>
              <a:t>=39,8kHz.</a:t>
            </a:r>
            <a:endParaRPr lang="ro-RO"/>
          </a:p>
          <a:p>
            <a:pPr marL="0" indent="0">
              <a:buNone/>
            </a:pPr>
            <a:endParaRPr lang="ro-RO"/>
          </a:p>
        </p:txBody>
      </p:sp>
      <p:sp>
        <p:nvSpPr>
          <p:cNvPr id="4" name="Date Placeholder 3">
            <a:extLst>
              <a:ext uri="{FF2B5EF4-FFF2-40B4-BE49-F238E27FC236}">
                <a16:creationId xmlns:a16="http://schemas.microsoft.com/office/drawing/2014/main" id="{73DAB11F-6B32-4F5B-BD27-3FF25BF86810}"/>
              </a:ext>
            </a:extLst>
          </p:cNvPr>
          <p:cNvSpPr>
            <a:spLocks noGrp="1"/>
          </p:cNvSpPr>
          <p:nvPr>
            <p:ph type="dt" sz="half" idx="10"/>
          </p:nvPr>
        </p:nvSpPr>
        <p:spPr/>
        <p:txBody>
          <a:bodyPr/>
          <a:lstStyle/>
          <a:p>
            <a:fld id="{F37E2908-9558-428C-881A-133CC7D91D11}" type="datetime1">
              <a:rPr lang="ro-RO" smtClean="0"/>
              <a:t>28.04.2021</a:t>
            </a:fld>
            <a:endParaRPr lang="ro-RO"/>
          </a:p>
        </p:txBody>
      </p:sp>
      <p:sp>
        <p:nvSpPr>
          <p:cNvPr id="5" name="Footer Placeholder 4">
            <a:extLst>
              <a:ext uri="{FF2B5EF4-FFF2-40B4-BE49-F238E27FC236}">
                <a16:creationId xmlns:a16="http://schemas.microsoft.com/office/drawing/2014/main" id="{7E9DC35A-17D2-4D23-B35A-72BAB3DB37CE}"/>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BFC4FB91-C0A0-4C82-8F60-D7B3460DECDE}"/>
              </a:ext>
            </a:extLst>
          </p:cNvPr>
          <p:cNvSpPr>
            <a:spLocks noGrp="1"/>
          </p:cNvSpPr>
          <p:nvPr>
            <p:ph type="sldNum" sz="quarter" idx="12"/>
          </p:nvPr>
        </p:nvSpPr>
        <p:spPr/>
        <p:txBody>
          <a:bodyPr/>
          <a:lstStyle/>
          <a:p>
            <a:fld id="{AF5D8DD5-2367-47BF-BE85-0E4DD8564336}" type="slidenum">
              <a:rPr lang="ro-RO" smtClean="0"/>
              <a:t>39</a:t>
            </a:fld>
            <a:endParaRPr lang="ro-RO"/>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EFB3419C-5550-4FFB-AF10-983BD8A3C48E}"/>
                  </a:ext>
                </a:extLst>
              </p:cNvPr>
              <p:cNvSpPr/>
              <p:nvPr/>
            </p:nvSpPr>
            <p:spPr>
              <a:xfrm>
                <a:off x="1007898" y="2650132"/>
                <a:ext cx="1551515" cy="77886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a:latin typeface="Cambria Math" panose="02040503050406030204" pitchFamily="18" charset="0"/>
                            </a:rPr>
                          </m:ctrlPr>
                        </m:dPr>
                        <m:e>
                          <m:eqArr>
                            <m:eqArrPr>
                              <m:ctrlPr>
                                <a:rPr lang="ro-RO" sz="2000" i="1">
                                  <a:latin typeface="Cambria Math" panose="02040503050406030204" pitchFamily="18" charset="0"/>
                                </a:rPr>
                              </m:ctrlPr>
                            </m:eqArrPr>
                            <m:e>
                              <m:r>
                                <a:rPr lang="ro-RO" sz="200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𝐴</m:t>
                                  </m:r>
                                </m:sub>
                              </m:sSub>
                            </m:e>
                            <m:e>
                              <m:r>
                                <a:rPr lang="ro-RO" sz="2000" i="0">
                                  <a:latin typeface="Cambria Math" panose="02040503050406030204" pitchFamily="18" charset="0"/>
                                </a:rPr>
                                <m:t>&amp;</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𝑚𝑎𝑥</m:t>
                                  </m:r>
                                </m:sub>
                              </m:sSub>
                              <m:r>
                                <a:rPr lang="ro-RO" sz="2000" i="0">
                                  <a:latin typeface="Cambria Math" panose="02040503050406030204" pitchFamily="18" charset="0"/>
                                </a:rPr>
                                <m:t>&lt;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e>
                          </m:eqArr>
                        </m:e>
                      </m:d>
                    </m:oMath>
                  </m:oMathPara>
                </a14:m>
                <a:endParaRPr lang="ro-RO" sz="2000"/>
              </a:p>
            </p:txBody>
          </p:sp>
        </mc:Choice>
        <mc:Fallback xmlns="">
          <p:sp>
            <p:nvSpPr>
              <p:cNvPr id="8" name="Rectangle 7">
                <a:extLst>
                  <a:ext uri="{FF2B5EF4-FFF2-40B4-BE49-F238E27FC236}">
                    <a16:creationId xmlns:a16="http://schemas.microsoft.com/office/drawing/2014/main" id="{EFB3419C-5550-4FFB-AF10-983BD8A3C48E}"/>
                  </a:ext>
                </a:extLst>
              </p:cNvPr>
              <p:cNvSpPr>
                <a:spLocks noRot="1" noChangeAspect="1" noMove="1" noResize="1" noEditPoints="1" noAdjustHandles="1" noChangeArrowheads="1" noChangeShapeType="1" noTextEdit="1"/>
              </p:cNvSpPr>
              <p:nvPr/>
            </p:nvSpPr>
            <p:spPr>
              <a:xfrm>
                <a:off x="1007898" y="2650132"/>
                <a:ext cx="1551515" cy="778868"/>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8406BDAE-3EB9-4026-B83E-5AFB3E7834C0}"/>
                  </a:ext>
                </a:extLst>
              </p:cNvPr>
              <p:cNvSpPr/>
              <p:nvPr/>
            </p:nvSpPr>
            <p:spPr>
              <a:xfrm>
                <a:off x="1056052" y="3697357"/>
                <a:ext cx="6061659" cy="7269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𝐴</m:t>
                          </m:r>
                        </m:sub>
                      </m:sSub>
                      <m:r>
                        <a:rPr lang="ro-RO" sz="2000" i="0">
                          <a:latin typeface="Cambria Math" panose="02040503050406030204" pitchFamily="18" charset="0"/>
                        </a:rPr>
                        <m:t>=</m:t>
                      </m:r>
                      <m:r>
                        <a:rPr lang="ro-RO" sz="2000" i="1">
                          <a:latin typeface="Cambria Math" panose="02040503050406030204" pitchFamily="18" charset="0"/>
                        </a:rPr>
                        <m:t>𝑏</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b="0" i="1" smtClean="0">
                              <a:latin typeface="Cambria Math" panose="02040503050406030204" pitchFamily="18" charset="0"/>
                            </a:rPr>
                            <m:t>𝑡</m:t>
                          </m:r>
                        </m:sub>
                      </m:sSub>
                      <m:r>
                        <a:rPr lang="ro-RO" sz="2000" i="0">
                          <a:latin typeface="Cambria Math" panose="02040503050406030204" pitchFamily="18" charset="0"/>
                        </a:rPr>
                        <m:t>=</m:t>
                      </m:r>
                      <m:f>
                        <m:fPr>
                          <m:ctrlPr>
                            <a:rPr lang="ro-RO" sz="2000" i="1">
                              <a:latin typeface="Cambria Math" panose="02040503050406030204" pitchFamily="18" charset="0"/>
                            </a:rPr>
                          </m:ctrlPr>
                        </m:fPr>
                        <m:num>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r>
                        <a:rPr lang="ro-RO" sz="2000" i="0">
                          <a:latin typeface="Cambria Math" panose="02040503050406030204" pitchFamily="18" charset="0"/>
                        </a:rPr>
                        <m:t>⋅</m:t>
                      </m:r>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b="0" i="1" smtClean="0">
                              <a:latin typeface="Cambria Math" panose="02040503050406030204" pitchFamily="18" charset="0"/>
                            </a:rPr>
                            <m:t>𝑡</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10</m:t>
                          </m:r>
                          <m:r>
                            <a:rPr lang="ro-RO" sz="2000" i="1">
                              <a:latin typeface="Cambria Math" panose="02040503050406030204" pitchFamily="18" charset="0"/>
                            </a:rPr>
                            <m:t>𝑘</m:t>
                          </m:r>
                        </m:num>
                        <m:den>
                          <m:r>
                            <a:rPr lang="ro-RO" sz="2000" i="0">
                              <a:latin typeface="Cambria Math" panose="02040503050406030204" pitchFamily="18" charset="0"/>
                            </a:rPr>
                            <m:t>110</m:t>
                          </m:r>
                          <m:r>
                            <a:rPr lang="ro-RO" sz="2000" i="1">
                              <a:latin typeface="Cambria Math" panose="02040503050406030204" pitchFamily="18" charset="0"/>
                            </a:rPr>
                            <m:t>𝑘</m:t>
                          </m:r>
                        </m:den>
                      </m:f>
                      <m:r>
                        <a:rPr lang="ro-RO" sz="2000" i="0">
                          <a:latin typeface="Cambria Math" panose="02040503050406030204" pitchFamily="18" charset="0"/>
                        </a:rPr>
                        <m:t>⋅1,1</m:t>
                      </m:r>
                      <m:r>
                        <a:rPr lang="ro-RO" sz="2000" i="1">
                          <a:latin typeface="Cambria Math" panose="02040503050406030204" pitchFamily="18" charset="0"/>
                        </a:rPr>
                        <m:t>𝑀𝐻𝑧</m:t>
                      </m:r>
                      <m:r>
                        <a:rPr lang="ro-RO" sz="2000" i="0">
                          <a:latin typeface="Cambria Math" panose="02040503050406030204" pitchFamily="18" charset="0"/>
                        </a:rPr>
                        <m:t>=100</m:t>
                      </m:r>
                      <m:r>
                        <a:rPr lang="ro-RO" sz="2000" i="1">
                          <a:latin typeface="Cambria Math" panose="02040503050406030204" pitchFamily="18" charset="0"/>
                        </a:rPr>
                        <m:t>𝑘𝐻𝑧</m:t>
                      </m:r>
                    </m:oMath>
                  </m:oMathPara>
                </a14:m>
                <a:endParaRPr lang="ro-RO" sz="2000"/>
              </a:p>
            </p:txBody>
          </p:sp>
        </mc:Choice>
        <mc:Fallback xmlns="">
          <p:sp>
            <p:nvSpPr>
              <p:cNvPr id="9" name="Rectangle 8">
                <a:extLst>
                  <a:ext uri="{FF2B5EF4-FFF2-40B4-BE49-F238E27FC236}">
                    <a16:creationId xmlns:a16="http://schemas.microsoft.com/office/drawing/2014/main" id="{8406BDAE-3EB9-4026-B83E-5AFB3E7834C0}"/>
                  </a:ext>
                </a:extLst>
              </p:cNvPr>
              <p:cNvSpPr>
                <a:spLocks noRot="1" noChangeAspect="1" noMove="1" noResize="1" noEditPoints="1" noAdjustHandles="1" noChangeArrowheads="1" noChangeShapeType="1" noTextEdit="1"/>
              </p:cNvSpPr>
              <p:nvPr/>
            </p:nvSpPr>
            <p:spPr>
              <a:xfrm>
                <a:off x="1056052" y="3697357"/>
                <a:ext cx="6061659" cy="726994"/>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012BC650-C34C-4461-8E5D-5A2403ECE90A}"/>
                  </a:ext>
                </a:extLst>
              </p:cNvPr>
              <p:cNvSpPr/>
              <p:nvPr/>
            </p:nvSpPr>
            <p:spPr>
              <a:xfrm>
                <a:off x="1056052" y="4605798"/>
                <a:ext cx="4260012" cy="76181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000" i="1">
                              <a:latin typeface="Cambria Math" panose="02040503050406030204" pitchFamily="18" charset="0"/>
                            </a:rPr>
                          </m:ctrlPr>
                        </m:sSubPr>
                        <m:e>
                          <m:r>
                            <a:rPr lang="ro-RO" sz="2000" i="1">
                              <a:latin typeface="Cambria Math" panose="02040503050406030204" pitchFamily="18" charset="0"/>
                            </a:rPr>
                            <m:t>𝑓</m:t>
                          </m:r>
                        </m:e>
                        <m:sub>
                          <m:r>
                            <a:rPr lang="ro-RO" sz="2000" i="1">
                              <a:latin typeface="Cambria Math" panose="02040503050406030204" pitchFamily="18" charset="0"/>
                            </a:rPr>
                            <m:t>𝑆𝑅</m:t>
                          </m:r>
                        </m:sub>
                      </m:sSub>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1">
                              <a:latin typeface="Cambria Math" panose="02040503050406030204" pitchFamily="18" charset="0"/>
                            </a:rPr>
                            <m:t>𝑆𝑅</m:t>
                          </m:r>
                        </m:num>
                        <m:den>
                          <m:r>
                            <a:rPr lang="ro-RO" sz="2000" i="0">
                              <a:latin typeface="Cambria Math" panose="02040503050406030204" pitchFamily="18" charset="0"/>
                            </a:rPr>
                            <m:t>2</m:t>
                          </m:r>
                          <m:r>
                            <a:rPr lang="ro-RO" sz="2000" i="1">
                              <a:latin typeface="Cambria Math" panose="02040503050406030204" pitchFamily="18" charset="0"/>
                            </a:rPr>
                            <m:t>𝜋</m:t>
                          </m:r>
                          <m:sSub>
                            <m:sSubPr>
                              <m:ctrlPr>
                                <a:rPr lang="ro-RO" sz="2000" i="1">
                                  <a:latin typeface="Cambria Math" panose="02040503050406030204" pitchFamily="18" charset="0"/>
                                </a:rPr>
                              </m:ctrlPr>
                            </m:sSubPr>
                            <m:e>
                              <m:r>
                                <a:rPr lang="ro-RO" sz="2000" i="1">
                                  <a:latin typeface="Cambria Math" panose="02040503050406030204" pitchFamily="18" charset="0"/>
                                </a:rPr>
                                <m:t>𝑉</m:t>
                              </m:r>
                            </m:e>
                            <m:sub>
                              <m:r>
                                <a:rPr lang="ro-RO" sz="2000" i="1">
                                  <a:latin typeface="Cambria Math" panose="02040503050406030204" pitchFamily="18" charset="0"/>
                                </a:rPr>
                                <m:t>𝑜𝑚</m:t>
                              </m:r>
                            </m:sub>
                          </m:sSub>
                        </m:den>
                      </m:f>
                      <m:r>
                        <a:rPr lang="ro-RO" sz="2000" i="0">
                          <a:latin typeface="Cambria Math" panose="02040503050406030204" pitchFamily="18" charset="0"/>
                        </a:rPr>
                        <m:t>=</m:t>
                      </m:r>
                      <m:f>
                        <m:fPr>
                          <m:ctrlPr>
                            <a:rPr lang="ro-RO" sz="2000" i="1">
                              <a:latin typeface="Cambria Math" panose="02040503050406030204" pitchFamily="18" charset="0"/>
                            </a:rPr>
                          </m:ctrlPr>
                        </m:fPr>
                        <m:num>
                          <m:r>
                            <a:rPr lang="ro-RO" sz="2000" i="0">
                              <a:latin typeface="Cambria Math" panose="02040503050406030204" pitchFamily="18" charset="0"/>
                            </a:rPr>
                            <m:t>0,5×</m:t>
                          </m:r>
                          <m:sSup>
                            <m:sSupPr>
                              <m:ctrlPr>
                                <a:rPr lang="ro-RO" sz="2000" i="1">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6</m:t>
                              </m:r>
                            </m:sup>
                          </m:sSup>
                        </m:num>
                        <m:den>
                          <m:r>
                            <a:rPr lang="ro-RO" sz="2000" i="0">
                              <a:latin typeface="Cambria Math" panose="02040503050406030204" pitchFamily="18" charset="0"/>
                            </a:rPr>
                            <m:t>2</m:t>
                          </m:r>
                          <m:r>
                            <a:rPr lang="ro-RO" sz="2000" i="1">
                              <a:latin typeface="Cambria Math" panose="02040503050406030204" pitchFamily="18" charset="0"/>
                            </a:rPr>
                            <m:t>𝜋</m:t>
                          </m:r>
                          <m:r>
                            <a:rPr lang="ro-RO" sz="2000" i="0">
                              <a:latin typeface="Cambria Math" panose="02040503050406030204" pitchFamily="18" charset="0"/>
                            </a:rPr>
                            <m:t>×2</m:t>
                          </m:r>
                        </m:den>
                      </m:f>
                      <m:r>
                        <a:rPr lang="ro-RO" sz="2000" i="0">
                          <a:latin typeface="Cambria Math" panose="02040503050406030204" pitchFamily="18" charset="0"/>
                        </a:rPr>
                        <m:t>=39,8</m:t>
                      </m:r>
                      <m:r>
                        <a:rPr lang="ro-RO" sz="2000" i="1">
                          <a:latin typeface="Cambria Math" panose="02040503050406030204" pitchFamily="18" charset="0"/>
                        </a:rPr>
                        <m:t>𝑘𝐻𝑧</m:t>
                      </m:r>
                    </m:oMath>
                  </m:oMathPara>
                </a14:m>
                <a:endParaRPr lang="ro-RO" sz="2000"/>
              </a:p>
            </p:txBody>
          </p:sp>
        </mc:Choice>
        <mc:Fallback xmlns="">
          <p:sp>
            <p:nvSpPr>
              <p:cNvPr id="10" name="Rectangle 9">
                <a:extLst>
                  <a:ext uri="{FF2B5EF4-FFF2-40B4-BE49-F238E27FC236}">
                    <a16:creationId xmlns:a16="http://schemas.microsoft.com/office/drawing/2014/main" id="{012BC650-C34C-4461-8E5D-5A2403ECE90A}"/>
                  </a:ext>
                </a:extLst>
              </p:cNvPr>
              <p:cNvSpPr>
                <a:spLocks noRot="1" noChangeAspect="1" noMove="1" noResize="1" noEditPoints="1" noAdjustHandles="1" noChangeArrowheads="1" noChangeShapeType="1" noTextEdit="1"/>
              </p:cNvSpPr>
              <p:nvPr/>
            </p:nvSpPr>
            <p:spPr>
              <a:xfrm>
                <a:off x="1056052" y="4605798"/>
                <a:ext cx="4260012" cy="761812"/>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68124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În majoritatea aplicațiilor cu alimentare dublă, sursele de semnal aplicate la intrările AO au ca referință masa, astfel încât cu o intrare a AO având ca referință masa, așa cum se arată în figură, nu este necesar să luăm în considerare probleme ale tensiunii de intrare de mod comun.</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68429A89-5C9B-4B6A-BB03-C0AC4FA65849}"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4</a:t>
            </a:fld>
            <a:endParaRPr lang="ro-RO"/>
          </a:p>
        </p:txBody>
      </p:sp>
      <p:pic>
        <p:nvPicPr>
          <p:cNvPr id="7" name="Picture 6">
            <a:extLst>
              <a:ext uri="{FF2B5EF4-FFF2-40B4-BE49-F238E27FC236}">
                <a16:creationId xmlns:a16="http://schemas.microsoft.com/office/drawing/2014/main" id="{5CF69412-EC31-4C92-AAF2-034D72F3F32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9975" y="3427395"/>
            <a:ext cx="5648771" cy="2749568"/>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7AD1F5CE-DE24-4530-BB92-3A0FDF6CB2D2}"/>
                  </a:ext>
                </a:extLst>
              </p:cNvPr>
              <p:cNvSpPr/>
              <p:nvPr/>
            </p:nvSpPr>
            <p:spPr>
              <a:xfrm>
                <a:off x="7576193" y="3343293"/>
                <a:ext cx="1881092" cy="84657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𝐼</m:t>
                          </m:r>
                        </m:sub>
                      </m:sSub>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𝐺</m:t>
                              </m:r>
                            </m:sub>
                          </m:sSub>
                        </m:den>
                      </m:f>
                    </m:oMath>
                  </m:oMathPara>
                </a14:m>
                <a:endParaRPr lang="ro-RO" sz="2400"/>
              </a:p>
            </p:txBody>
          </p:sp>
        </mc:Choice>
        <mc:Fallback xmlns="">
          <p:sp>
            <p:nvSpPr>
              <p:cNvPr id="8" name="Rectangle 7">
                <a:extLst>
                  <a:ext uri="{FF2B5EF4-FFF2-40B4-BE49-F238E27FC236}">
                    <a16:creationId xmlns:a16="http://schemas.microsoft.com/office/drawing/2014/main" id="{7AD1F5CE-DE24-4530-BB92-3A0FDF6CB2D2}"/>
                  </a:ext>
                </a:extLst>
              </p:cNvPr>
              <p:cNvSpPr>
                <a:spLocks noRot="1" noChangeAspect="1" noMove="1" noResize="1" noEditPoints="1" noAdjustHandles="1" noChangeArrowheads="1" noChangeShapeType="1" noTextEdit="1"/>
              </p:cNvSpPr>
              <p:nvPr/>
            </p:nvSpPr>
            <p:spPr>
              <a:xfrm>
                <a:off x="7576193" y="3343293"/>
                <a:ext cx="1881092" cy="846578"/>
              </a:xfrm>
              <a:prstGeom prst="rect">
                <a:avLst/>
              </a:prstGeom>
              <a:blipFill>
                <a:blip r:embed="rId3"/>
                <a:stretch>
                  <a:fillRect/>
                </a:stretch>
              </a:blipFill>
            </p:spPr>
            <p:txBody>
              <a:bodyPr/>
              <a:lstStyle/>
              <a:p>
                <a:r>
                  <a:rPr lang="ro-RO">
                    <a:noFill/>
                  </a:rPr>
                  <a:t> </a:t>
                </a:r>
              </a:p>
            </p:txBody>
          </p:sp>
        </mc:Fallback>
      </mc:AlternateContent>
      <p:sp>
        <p:nvSpPr>
          <p:cNvPr id="9" name="TextBox 8">
            <a:extLst>
              <a:ext uri="{FF2B5EF4-FFF2-40B4-BE49-F238E27FC236}">
                <a16:creationId xmlns:a16="http://schemas.microsoft.com/office/drawing/2014/main" id="{EEF4886B-2878-443C-AD1F-E12A934894CE}"/>
              </a:ext>
            </a:extLst>
          </p:cNvPr>
          <p:cNvSpPr txBox="1"/>
          <p:nvPr/>
        </p:nvSpPr>
        <p:spPr>
          <a:xfrm>
            <a:off x="7576193" y="4575139"/>
            <a:ext cx="4162425" cy="1477328"/>
          </a:xfrm>
          <a:prstGeom prst="rect">
            <a:avLst/>
          </a:prstGeom>
          <a:noFill/>
        </p:spPr>
        <p:txBody>
          <a:bodyPr wrap="square" rtlCol="0">
            <a:spAutoFit/>
          </a:bodyPr>
          <a:lstStyle/>
          <a:p>
            <a:r>
              <a:rPr lang="ro-RO"/>
              <a:t>Observații:</a:t>
            </a:r>
          </a:p>
          <a:p>
            <a:r>
              <a:rPr lang="ro-RO"/>
              <a:t>TLC071 este un AO de tipul BiMOS și face parte dintr-o familie de AO cu lățime de bandă mare (10MHz), SR mare (16V/us și alimentat cu o singură tensiune.</a:t>
            </a:r>
          </a:p>
        </p:txBody>
      </p:sp>
    </p:spTree>
    <p:extLst>
      <p:ext uri="{BB962C8B-B14F-4D97-AF65-F5344CB8AC3E}">
        <p14:creationId xmlns:p14="http://schemas.microsoft.com/office/powerpoint/2010/main" val="3534236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Atunci când sursa de semnal nu are ca referință masa relația lui </a:t>
            </a:r>
            <a:r>
              <a:rPr lang="ro-RO" sz="2400" i="1"/>
              <a:t>V</a:t>
            </a:r>
            <a:r>
              <a:rPr lang="ro-RO" sz="2400" i="1" baseline="-25000"/>
              <a:t>O</a:t>
            </a:r>
            <a:r>
              <a:rPr lang="ro-RO" sz="2400"/>
              <a:t> arată că tensiunea de referință apare, amplificată, în tensiunea de ieșire. Uneori, această situație este acceptabilă, dar alteori tensiunea de referință nu trebuie să se reflecte în tensiunea de ieșire.</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0B716EC3-C1CB-4B36-BF6E-AFADF3390D1F}"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5</a:t>
            </a:fld>
            <a:endParaRPr lang="ro-RO"/>
          </a:p>
        </p:txBody>
      </p:sp>
      <p:pic>
        <p:nvPicPr>
          <p:cNvPr id="7" name="Picture 6">
            <a:extLst>
              <a:ext uri="{FF2B5EF4-FFF2-40B4-BE49-F238E27FC236}">
                <a16:creationId xmlns:a16="http://schemas.microsoft.com/office/drawing/2014/main" id="{2367BF31-D9B7-42EC-BFD5-DBF7B3A8477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9030" y="3381522"/>
            <a:ext cx="5642535" cy="2930378"/>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2E442C66-B196-499A-8963-4F33AF019D51}"/>
                  </a:ext>
                </a:extLst>
              </p:cNvPr>
              <p:cNvSpPr/>
              <p:nvPr/>
            </p:nvSpPr>
            <p:spPr>
              <a:xfrm>
                <a:off x="7792005" y="3429000"/>
                <a:ext cx="3107389" cy="84657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latin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𝑅𝐸𝐹</m:t>
                              </m:r>
                            </m:sub>
                          </m:sSub>
                        </m:e>
                      </m:d>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𝐺</m:t>
                              </m:r>
                            </m:sub>
                          </m:sSub>
                        </m:den>
                      </m:f>
                    </m:oMath>
                  </m:oMathPara>
                </a14:m>
                <a:endParaRPr lang="ro-RO" sz="2400"/>
              </a:p>
            </p:txBody>
          </p:sp>
        </mc:Choice>
        <mc:Fallback xmlns="">
          <p:sp>
            <p:nvSpPr>
              <p:cNvPr id="8" name="Rectangle 7">
                <a:extLst>
                  <a:ext uri="{FF2B5EF4-FFF2-40B4-BE49-F238E27FC236}">
                    <a16:creationId xmlns:a16="http://schemas.microsoft.com/office/drawing/2014/main" id="{2E442C66-B196-499A-8963-4F33AF019D51}"/>
                  </a:ext>
                </a:extLst>
              </p:cNvPr>
              <p:cNvSpPr>
                <a:spLocks noRot="1" noChangeAspect="1" noMove="1" noResize="1" noEditPoints="1" noAdjustHandles="1" noChangeArrowheads="1" noChangeShapeType="1" noTextEdit="1"/>
              </p:cNvSpPr>
              <p:nvPr/>
            </p:nvSpPr>
            <p:spPr>
              <a:xfrm>
                <a:off x="7792005" y="3429000"/>
                <a:ext cx="3107389" cy="846578"/>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958223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Atunci când tensiunea de referință nu trebuie să apară în tensiunea de ieșire, se poate utiliza o tensiune de polarizare la intrarea fără semnal a AO, pentru a elimina efectul aceastei tensiuni de referință. Tensiunea, </a:t>
            </a:r>
            <a:r>
              <a:rPr lang="ro-RO" sz="2400" i="1"/>
              <a:t>V</a:t>
            </a:r>
            <a:r>
              <a:rPr lang="ro-RO" sz="2400" i="1" baseline="-25000"/>
              <a:t>REF</a:t>
            </a:r>
            <a:r>
              <a:rPr lang="ro-RO" sz="2400"/>
              <a:t>, este prezentă în ambele circuite de intrare, de aceea este numită tensiune de mod comun.</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12CA92E1-AF21-403D-884E-7CA17B38A4D5}"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6</a:t>
            </a:fld>
            <a:endParaRPr lang="ro-RO"/>
          </a:p>
        </p:txBody>
      </p:sp>
      <p:pic>
        <p:nvPicPr>
          <p:cNvPr id="7" name="Picture 6">
            <a:extLst>
              <a:ext uri="{FF2B5EF4-FFF2-40B4-BE49-F238E27FC236}">
                <a16:creationId xmlns:a16="http://schemas.microsoft.com/office/drawing/2014/main" id="{DE02122B-640E-47A2-8CB4-216DC043F39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305105"/>
            <a:ext cx="5636301" cy="2961552"/>
          </a:xfrm>
          <a:prstGeom prst="rect">
            <a:avLst/>
          </a:prstGeom>
          <a:noFill/>
          <a:ln>
            <a:noFill/>
          </a:ln>
        </p:spPr>
      </p:pic>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C3DB8294-6D3A-4A24-AC3A-3021909449A8}"/>
                  </a:ext>
                </a:extLst>
              </p:cNvPr>
              <p:cNvSpPr/>
              <p:nvPr/>
            </p:nvSpPr>
            <p:spPr>
              <a:xfrm>
                <a:off x="5787330" y="3324123"/>
                <a:ext cx="6276849" cy="71468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𝑂</m:t>
                          </m:r>
                        </m:sub>
                      </m:sSub>
                      <m:r>
                        <a:rPr lang="ro-RO" i="0">
                          <a:latin typeface="Cambria Math" panose="02040503050406030204" pitchFamily="18" charset="0"/>
                        </a:rPr>
                        <m:t>=−</m:t>
                      </m:r>
                      <m:d>
                        <m:dPr>
                          <m:ctrlPr>
                            <a:rPr lang="ro-RO" i="1">
                              <a:latin typeface="Cambria Math" panose="02040503050406030204" pitchFamily="18" charset="0"/>
                            </a:rPr>
                          </m:ctrlPr>
                        </m:dPr>
                        <m:e>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𝐼</m:t>
                              </m:r>
                            </m:sub>
                          </m:sSub>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𝑅𝐸𝐹</m:t>
                              </m:r>
                            </m:sub>
                          </m:sSub>
                        </m:e>
                      </m:d>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𝐹</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𝐺</m:t>
                              </m:r>
                            </m:sub>
                          </m:sSub>
                        </m:den>
                      </m:f>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𝑅𝐸𝐹</m:t>
                          </m:r>
                        </m:sub>
                      </m:sSub>
                      <m:d>
                        <m:dPr>
                          <m:ctrlPr>
                            <a:rPr lang="ro-RO" i="1">
                              <a:latin typeface="Cambria Math" panose="02040503050406030204" pitchFamily="18" charset="0"/>
                            </a:rPr>
                          </m:ctrlPr>
                        </m:dPr>
                        <m:e>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𝐹</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𝐹</m:t>
                                  </m:r>
                                </m:sub>
                              </m:sSub>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𝐺</m:t>
                                  </m:r>
                                </m:sub>
                              </m:sSub>
                            </m:den>
                          </m:f>
                        </m:e>
                      </m:d>
                      <m:d>
                        <m:dPr>
                          <m:ctrlPr>
                            <a:rPr lang="ro-RO" i="1">
                              <a:latin typeface="Cambria Math" panose="02040503050406030204" pitchFamily="18" charset="0"/>
                            </a:rPr>
                          </m:ctrlPr>
                        </m:dPr>
                        <m:e>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𝐹</m:t>
                                  </m:r>
                                </m:sub>
                              </m:sSub>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𝐺</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𝐺</m:t>
                                  </m:r>
                                </m:sub>
                              </m:sSub>
                            </m:den>
                          </m:f>
                        </m:e>
                      </m:d>
                      <m:r>
                        <a:rPr lang="ro-RO" i="0">
                          <a:latin typeface="Cambria Math" panose="02040503050406030204" pitchFamily="18" charset="0"/>
                        </a:rPr>
                        <m:t>=−</m:t>
                      </m:r>
                      <m:sSub>
                        <m:sSubPr>
                          <m:ctrlPr>
                            <a:rPr lang="ro-RO" i="1">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𝐼</m:t>
                          </m:r>
                        </m:sub>
                      </m:sSub>
                      <m:f>
                        <m:fPr>
                          <m:ctrlPr>
                            <a:rPr lang="ro-RO" i="1">
                              <a:latin typeface="Cambria Math" panose="02040503050406030204" pitchFamily="18" charset="0"/>
                            </a:rPr>
                          </m:ctrlPr>
                        </m:fPr>
                        <m:num>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𝐹</m:t>
                              </m:r>
                            </m:sub>
                          </m:sSub>
                        </m:num>
                        <m:den>
                          <m:sSub>
                            <m:sSubPr>
                              <m:ctrlPr>
                                <a:rPr lang="ro-RO" i="1">
                                  <a:latin typeface="Cambria Math" panose="02040503050406030204" pitchFamily="18" charset="0"/>
                                </a:rPr>
                              </m:ctrlPr>
                            </m:sSubPr>
                            <m:e>
                              <m:r>
                                <a:rPr lang="ro-RO" i="1">
                                  <a:latin typeface="Cambria Math" panose="02040503050406030204" pitchFamily="18" charset="0"/>
                                </a:rPr>
                                <m:t>𝑅</m:t>
                              </m:r>
                            </m:e>
                            <m:sub>
                              <m:r>
                                <a:rPr lang="ro-RO" i="1">
                                  <a:latin typeface="Cambria Math" panose="02040503050406030204" pitchFamily="18" charset="0"/>
                                </a:rPr>
                                <m:t>𝐺</m:t>
                              </m:r>
                            </m:sub>
                          </m:sSub>
                        </m:den>
                      </m:f>
                    </m:oMath>
                  </m:oMathPara>
                </a14:m>
                <a:endParaRPr lang="ro-RO" sz="1600"/>
              </a:p>
            </p:txBody>
          </p:sp>
        </mc:Choice>
        <mc:Fallback xmlns="">
          <p:sp>
            <p:nvSpPr>
              <p:cNvPr id="8" name="Rectangle 7">
                <a:extLst>
                  <a:ext uri="{FF2B5EF4-FFF2-40B4-BE49-F238E27FC236}">
                    <a16:creationId xmlns:a16="http://schemas.microsoft.com/office/drawing/2014/main" id="{C3DB8294-6D3A-4A24-AC3A-3021909449A8}"/>
                  </a:ext>
                </a:extLst>
              </p:cNvPr>
              <p:cNvSpPr>
                <a:spLocks noRot="1" noChangeAspect="1" noMove="1" noResize="1" noEditPoints="1" noAdjustHandles="1" noChangeArrowheads="1" noChangeShapeType="1" noTextEdit="1"/>
              </p:cNvSpPr>
              <p:nvPr/>
            </p:nvSpPr>
            <p:spPr>
              <a:xfrm>
                <a:off x="5787330" y="3324123"/>
                <a:ext cx="6276849" cy="714683"/>
              </a:xfrm>
              <a:prstGeom prst="rect">
                <a:avLst/>
              </a:prstGeom>
              <a:blipFill>
                <a:blip r:embed="rId3"/>
                <a:stretch>
                  <a:fillRect/>
                </a:stretch>
              </a:blipFill>
            </p:spPr>
            <p:txBody>
              <a:bodyPr/>
              <a:lstStyle/>
              <a:p>
                <a:r>
                  <a:rPr lang="ro-RO">
                    <a:noFill/>
                  </a:rPr>
                  <a:t> </a:t>
                </a:r>
              </a:p>
            </p:txBody>
          </p:sp>
        </mc:Fallback>
      </mc:AlternateContent>
      <p:sp>
        <p:nvSpPr>
          <p:cNvPr id="9" name="Rectangle 8">
            <a:extLst>
              <a:ext uri="{FF2B5EF4-FFF2-40B4-BE49-F238E27FC236}">
                <a16:creationId xmlns:a16="http://schemas.microsoft.com/office/drawing/2014/main" id="{B06FC490-3DB4-498A-98A3-5C126886F4EA}"/>
              </a:ext>
            </a:extLst>
          </p:cNvPr>
          <p:cNvSpPr/>
          <p:nvPr/>
        </p:nvSpPr>
        <p:spPr>
          <a:xfrm>
            <a:off x="5948516" y="4218193"/>
            <a:ext cx="5809725" cy="1631216"/>
          </a:xfrm>
          <a:prstGeom prst="rect">
            <a:avLst/>
          </a:prstGeom>
        </p:spPr>
        <p:txBody>
          <a:bodyPr wrap="square">
            <a:spAutoFit/>
          </a:bodyPr>
          <a:lstStyle/>
          <a:p>
            <a:r>
              <a:rPr lang="ro-RO" sz="2000">
                <a:ea typeface="Calibri" panose="020F0502020204030204" pitchFamily="34" charset="0"/>
              </a:rPr>
              <a:t>Amplificatoarele operaționale cu reacție de tensiune resping tensiunile de mod comun, deoarece circuitul lor de intrare este construit cu un amplificator diferențial, ales tocmai pentru că are, natural, capacitatea de a respinge tensiunea de mod comun.</a:t>
            </a:r>
            <a:endParaRPr lang="ro-RO" sz="2000"/>
          </a:p>
        </p:txBody>
      </p:sp>
    </p:spTree>
    <p:extLst>
      <p:ext uri="{BB962C8B-B14F-4D97-AF65-F5344CB8AC3E}">
        <p14:creationId xmlns:p14="http://schemas.microsoft.com/office/powerpoint/2010/main" val="3736968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Atunci când sursele de semnal au ca referință masa, circuitele în care AO este alimentat cu o singură tensiune au întotdeauna o tensiune de intrare de mod comun de valoare mare.</a:t>
            </a:r>
          </a:p>
          <a:p>
            <a:r>
              <a:rPr lang="ro-RO" sz="2400"/>
              <a:t>În figură se prezintă un circuit în care AO are o singură tensiune de alimentare iar tensiunea de intrare are ca referință masa.</a:t>
            </a:r>
          </a:p>
          <a:p>
            <a:r>
              <a:rPr lang="ro-RO" sz="2400"/>
              <a:t>În acest caz, tensiunea de intrare nu are ca referință nodul comun al unei surse duble de alimentare, așa cum ar fi într-o aplicație cu alimentare dublă, ci se consideră ca referință bara de alimentare joasă.</a:t>
            </a:r>
          </a:p>
          <a:p>
            <a:r>
              <a:rPr lang="ro-RO" sz="2400"/>
              <a:t>Acest circuit funcționează defectuos atunci când tensiunea de intrare este pozitivă, deoarece tensiunea de ieșire ar trebui să meargă spre valori negative - greu (imposibil) de realizat cu o alimentare pozitivă față de masă.</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55612E1C-8995-458D-8357-F8564A8205F6}"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7</a:t>
            </a:fld>
            <a:endParaRPr lang="ro-RO"/>
          </a:p>
        </p:txBody>
      </p:sp>
      <p:pic>
        <p:nvPicPr>
          <p:cNvPr id="7" name="Picture 6">
            <a:extLst>
              <a:ext uri="{FF2B5EF4-FFF2-40B4-BE49-F238E27FC236}">
                <a16:creationId xmlns:a16="http://schemas.microsoft.com/office/drawing/2014/main" id="{C5ABAF4E-863C-4396-889F-D18562CC9B6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5798" r="48319" b="32433"/>
          <a:stretch/>
        </p:blipFill>
        <p:spPr bwMode="auto">
          <a:xfrm>
            <a:off x="8068195" y="52533"/>
            <a:ext cx="3828010" cy="1773092"/>
          </a:xfrm>
          <a:prstGeom prst="rect">
            <a:avLst/>
          </a:prstGeom>
          <a:noFill/>
          <a:ln>
            <a:noFill/>
          </a:ln>
        </p:spPr>
      </p:pic>
    </p:spTree>
    <p:extLst>
      <p:ext uri="{BB962C8B-B14F-4D97-AF65-F5344CB8AC3E}">
        <p14:creationId xmlns:p14="http://schemas.microsoft.com/office/powerpoint/2010/main" val="2796601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ro-RO"/>
              <a:t>Noțiuni introductive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normAutofit/>
          </a:bodyPr>
          <a:lstStyle/>
          <a:p>
            <a:r>
              <a:rPr lang="ro-RO" sz="2400"/>
              <a:t>Circuitul funcționează doar cu tensiuni de intrare negative mici, deoarece majoritatea AO nu funcționează bine atunci când intrările sunt conectate la barele de alimentare.</a:t>
            </a:r>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B7BFBB2F-5ADF-4685-876E-85A46EE82166}"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8</a:t>
            </a:fld>
            <a:endParaRPr lang="ro-RO"/>
          </a:p>
        </p:txBody>
      </p:sp>
      <p:pic>
        <p:nvPicPr>
          <p:cNvPr id="7" name="Picture 6">
            <a:extLst>
              <a:ext uri="{FF2B5EF4-FFF2-40B4-BE49-F238E27FC236}">
                <a16:creationId xmlns:a16="http://schemas.microsoft.com/office/drawing/2014/main" id="{7B59EE73-7D34-4A65-8710-3303180FC18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62851" y="3023180"/>
            <a:ext cx="6666298" cy="3082507"/>
          </a:xfrm>
          <a:prstGeom prst="rect">
            <a:avLst/>
          </a:prstGeom>
          <a:noFill/>
          <a:ln>
            <a:noFill/>
          </a:ln>
        </p:spPr>
      </p:pic>
    </p:spTree>
    <p:extLst>
      <p:ext uri="{BB962C8B-B14F-4D97-AF65-F5344CB8AC3E}">
        <p14:creationId xmlns:p14="http://schemas.microsoft.com/office/powerpoint/2010/main" val="3896138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49DF-7EEA-4225-8DF0-4DDC6F5080F5}"/>
              </a:ext>
            </a:extLst>
          </p:cNvPr>
          <p:cNvSpPr>
            <a:spLocks noGrp="1"/>
          </p:cNvSpPr>
          <p:nvPr>
            <p:ph type="title"/>
          </p:nvPr>
        </p:nvSpPr>
        <p:spPr/>
        <p:txBody>
          <a:bodyPr/>
          <a:lstStyle/>
          <a:p>
            <a:r>
              <a:rPr lang="pt-BR"/>
              <a:t>Clasificarea circuitelor </a:t>
            </a:r>
            <a:r>
              <a:rPr lang="ro-RO"/>
              <a:t>realizate </a:t>
            </a:r>
            <a:r>
              <a:rPr lang="pt-BR"/>
              <a:t>cu AO și alimentate cu o singură tensiune</a:t>
            </a:r>
          </a:p>
        </p:txBody>
      </p:sp>
      <p:sp>
        <p:nvSpPr>
          <p:cNvPr id="3" name="Content Placeholder 2">
            <a:extLst>
              <a:ext uri="{FF2B5EF4-FFF2-40B4-BE49-F238E27FC236}">
                <a16:creationId xmlns:a16="http://schemas.microsoft.com/office/drawing/2014/main" id="{82A0CFFD-E63B-49B2-804F-4E4342BFC8A1}"/>
              </a:ext>
            </a:extLst>
          </p:cNvPr>
          <p:cNvSpPr>
            <a:spLocks noGrp="1"/>
          </p:cNvSpPr>
          <p:nvPr>
            <p:ph idx="1"/>
          </p:nvPr>
        </p:nvSpPr>
        <p:spPr/>
        <p:txBody>
          <a:bodyPr/>
          <a:lstStyle/>
          <a:p>
            <a:r>
              <a:rPr lang="ro-RO"/>
              <a:t>Există două categorii de circuite la care AO se alimentează cu o singură tensiune:</a:t>
            </a:r>
          </a:p>
          <a:p>
            <a:pPr lvl="1"/>
            <a:r>
              <a:rPr lang="ro-RO" b="1"/>
              <a:t>Circuite de curent continuu</a:t>
            </a:r>
            <a:r>
              <a:rPr lang="ro-RO"/>
              <a:t> - cele mai importante fiind </a:t>
            </a:r>
            <a:r>
              <a:rPr lang="ro-RO" i="1"/>
              <a:t>circuitele de condiționare a semnalului</a:t>
            </a:r>
            <a:r>
              <a:rPr lang="ro-RO"/>
              <a:t> cules de la traductoare, înainte de a fi aplicate convertoarelor analog-numerice.</a:t>
            </a:r>
          </a:p>
          <a:p>
            <a:pPr lvl="1"/>
            <a:r>
              <a:rPr lang="ro-RO" b="1"/>
              <a:t>Circuite de curent alternativ</a:t>
            </a:r>
            <a:r>
              <a:rPr lang="ro-RO"/>
              <a:t> - cele mai importante fiind </a:t>
            </a:r>
            <a:r>
              <a:rPr lang="ro-RO" i="1"/>
              <a:t>amplificatoarele de tensiune alternativă</a:t>
            </a:r>
            <a:r>
              <a:rPr lang="ro-RO"/>
              <a:t> (inversoare și neinversoare</a:t>
            </a:r>
            <a:r>
              <a:rPr lang="en-US"/>
              <a:t>)</a:t>
            </a:r>
            <a:r>
              <a:rPr lang="ro-RO"/>
              <a:t>.</a:t>
            </a:r>
          </a:p>
          <a:p>
            <a:endParaRPr lang="ro-RO"/>
          </a:p>
        </p:txBody>
      </p:sp>
      <p:sp>
        <p:nvSpPr>
          <p:cNvPr id="4" name="Date Placeholder 3">
            <a:extLst>
              <a:ext uri="{FF2B5EF4-FFF2-40B4-BE49-F238E27FC236}">
                <a16:creationId xmlns:a16="http://schemas.microsoft.com/office/drawing/2014/main" id="{65A4B4FB-1405-4ECE-8D0D-1439A4ABBBD9}"/>
              </a:ext>
            </a:extLst>
          </p:cNvPr>
          <p:cNvSpPr>
            <a:spLocks noGrp="1"/>
          </p:cNvSpPr>
          <p:nvPr>
            <p:ph type="dt" sz="half" idx="10"/>
          </p:nvPr>
        </p:nvSpPr>
        <p:spPr/>
        <p:txBody>
          <a:bodyPr/>
          <a:lstStyle/>
          <a:p>
            <a:fld id="{D45D18DB-FA9B-4D92-B156-C46611F85F79}" type="datetime1">
              <a:rPr lang="ro-RO" smtClean="0"/>
              <a:t>28.04.2021</a:t>
            </a:fld>
            <a:endParaRPr lang="ro-RO"/>
          </a:p>
        </p:txBody>
      </p:sp>
      <p:sp>
        <p:nvSpPr>
          <p:cNvPr id="5" name="Footer Placeholder 4">
            <a:extLst>
              <a:ext uri="{FF2B5EF4-FFF2-40B4-BE49-F238E27FC236}">
                <a16:creationId xmlns:a16="http://schemas.microsoft.com/office/drawing/2014/main" id="{21D3E9C9-AEA8-4655-877D-D90504965D55}"/>
              </a:ext>
            </a:extLst>
          </p:cNvPr>
          <p:cNvSpPr>
            <a:spLocks noGrp="1"/>
          </p:cNvSpPr>
          <p:nvPr>
            <p:ph type="ftr" sz="quarter" idx="11"/>
          </p:nvPr>
        </p:nvSpPr>
        <p:spPr/>
        <p:txBody>
          <a:bodyPr/>
          <a:lstStyle/>
          <a:p>
            <a:r>
              <a:rPr lang="ro-RO"/>
              <a:t>EA - cursul 10 - online</a:t>
            </a:r>
          </a:p>
        </p:txBody>
      </p:sp>
      <p:sp>
        <p:nvSpPr>
          <p:cNvPr id="6" name="Slide Number Placeholder 5">
            <a:extLst>
              <a:ext uri="{FF2B5EF4-FFF2-40B4-BE49-F238E27FC236}">
                <a16:creationId xmlns:a16="http://schemas.microsoft.com/office/drawing/2014/main" id="{4BB6548D-C2D7-44E3-9ACB-2ADAC810D50D}"/>
              </a:ext>
            </a:extLst>
          </p:cNvPr>
          <p:cNvSpPr>
            <a:spLocks noGrp="1"/>
          </p:cNvSpPr>
          <p:nvPr>
            <p:ph type="sldNum" sz="quarter" idx="12"/>
          </p:nvPr>
        </p:nvSpPr>
        <p:spPr/>
        <p:txBody>
          <a:bodyPr/>
          <a:lstStyle/>
          <a:p>
            <a:fld id="{AF5D8DD5-2367-47BF-BE85-0E4DD8564336}" type="slidenum">
              <a:rPr lang="ro-RO" smtClean="0"/>
              <a:t>9</a:t>
            </a:fld>
            <a:endParaRPr lang="ro-RO"/>
          </a:p>
        </p:txBody>
      </p:sp>
    </p:spTree>
    <p:extLst>
      <p:ext uri="{BB962C8B-B14F-4D97-AF65-F5344CB8AC3E}">
        <p14:creationId xmlns:p14="http://schemas.microsoft.com/office/powerpoint/2010/main" val="1361501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3889</TotalTime>
  <Words>2957</Words>
  <Application>Microsoft Office PowerPoint</Application>
  <PresentationFormat>Widescreen</PresentationFormat>
  <Paragraphs>318</Paragraphs>
  <Slides>39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Calibri Light</vt:lpstr>
      <vt:lpstr>Cambria Math</vt:lpstr>
      <vt:lpstr>Times New Roman</vt:lpstr>
      <vt:lpstr>UT Sans</vt:lpstr>
      <vt:lpstr>Office Theme</vt:lpstr>
      <vt:lpstr>ELECTRONICĂ ANALOGICĂ</vt:lpstr>
      <vt:lpstr>Probleme tratate</vt:lpstr>
      <vt:lpstr>Noțiuni introductive</vt:lpstr>
      <vt:lpstr>Noțiuni introductive</vt:lpstr>
      <vt:lpstr>Noțiuni introductive</vt:lpstr>
      <vt:lpstr>Noțiuni introductive</vt:lpstr>
      <vt:lpstr>Noțiuni introductive</vt:lpstr>
      <vt:lpstr>Noțiuni introductive</vt:lpstr>
      <vt:lpstr>Clasificarea circuitelor realizate cu AO și alimentate cu o singură tensiune</vt:lpstr>
      <vt:lpstr>Circuite de condiționare a semnalului</vt:lpstr>
      <vt:lpstr>Circuite de condiționare a semnalului</vt:lpstr>
      <vt:lpstr>Circuite de condiționare a semnalului</vt:lpstr>
      <vt:lpstr>Circuite de condiționare a semnalului Cazul 1</vt:lpstr>
      <vt:lpstr>Circuite de condiționare a semnalului Cazul 2</vt:lpstr>
      <vt:lpstr>Circuite de condiționare a semnalului Cazul 2</vt:lpstr>
      <vt:lpstr>Circuite de condiționare a semnalului Cazul 3</vt:lpstr>
      <vt:lpstr>Circuite de condiționare a semnalului Cazul 4</vt:lpstr>
      <vt:lpstr>Circuite de condiționare a semnalului Aspecte de proiectare</vt:lpstr>
      <vt:lpstr>Amplificatoare de tensiune alternativă</vt:lpstr>
      <vt:lpstr>Amplificatoare de tensiune alternativă Configurația inversoare</vt:lpstr>
      <vt:lpstr>Amplificatoare de tensiune alternativă Configurația inversoare</vt:lpstr>
      <vt:lpstr>Amplificatoare de tensiune alternativă Configurația inversoare</vt:lpstr>
      <vt:lpstr>Amplificatoare de tensiune alternativă Configurația inversoare</vt:lpstr>
      <vt:lpstr>Amplificatoare de tensiune alternativă Configurația inversoare</vt:lpstr>
      <vt:lpstr>Amplificatoare de tensiune alternativă Configurația neinversoare</vt:lpstr>
      <vt:lpstr>Amplificatoare de tensiune alternativă Configurația neinversoare</vt:lpstr>
      <vt:lpstr>Amplificatoare de tensiune alternativă Configurația neinversoare</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Alegerea valorii condensatoarelor</vt:lpstr>
      <vt:lpstr>Amplificatoare de tensiune alternativă Funcționarea liniară</vt:lpstr>
      <vt:lpstr>Amplificatoare de tensiune alternativă Concluzii</vt:lpstr>
      <vt:lpstr>Probleme P1.</vt:lpstr>
      <vt:lpstr>Probleme P1. Rezolvare</vt:lpstr>
      <vt:lpstr>Probleme P1. Rezolvare</vt:lpstr>
      <vt:lpstr>Probleme P1. Rezolvare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 CIA</dc:title>
  <dc:creator>geoic@yahoo.com</dc:creator>
  <cp:lastModifiedBy>geoic@yahoo.com</cp:lastModifiedBy>
  <cp:revision>452</cp:revision>
  <dcterms:created xsi:type="dcterms:W3CDTF">2020-03-31T16:50:34Z</dcterms:created>
  <dcterms:modified xsi:type="dcterms:W3CDTF">2021-04-28T10:15:02Z</dcterms:modified>
</cp:coreProperties>
</file>