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256" r:id="rId2"/>
    <p:sldId id="347" r:id="rId3"/>
    <p:sldId id="348" r:id="rId4"/>
    <p:sldId id="349" r:id="rId5"/>
    <p:sldId id="350" r:id="rId6"/>
    <p:sldId id="351" r:id="rId7"/>
    <p:sldId id="352" r:id="rId8"/>
    <p:sldId id="354" r:id="rId9"/>
    <p:sldId id="358" r:id="rId10"/>
    <p:sldId id="359" r:id="rId11"/>
    <p:sldId id="362" r:id="rId12"/>
    <p:sldId id="361" r:id="rId13"/>
    <p:sldId id="363" r:id="rId14"/>
    <p:sldId id="364" r:id="rId15"/>
    <p:sldId id="365" r:id="rId16"/>
    <p:sldId id="366" r:id="rId17"/>
    <p:sldId id="367" r:id="rId18"/>
    <p:sldId id="374" r:id="rId19"/>
    <p:sldId id="375" r:id="rId20"/>
    <p:sldId id="376" r:id="rId21"/>
    <p:sldId id="368" r:id="rId22"/>
    <p:sldId id="369" r:id="rId23"/>
    <p:sldId id="370" r:id="rId24"/>
    <p:sldId id="371" r:id="rId25"/>
    <p:sldId id="372" r:id="rId26"/>
    <p:sldId id="373" r:id="rId27"/>
    <p:sldId id="382" r:id="rId28"/>
    <p:sldId id="377" r:id="rId29"/>
    <p:sldId id="378" r:id="rId30"/>
    <p:sldId id="379" r:id="rId31"/>
    <p:sldId id="380" r:id="rId32"/>
    <p:sldId id="381" r:id="rId33"/>
    <p:sldId id="383" r:id="rId34"/>
    <p:sldId id="384" r:id="rId35"/>
    <p:sldId id="385" r:id="rId36"/>
    <p:sldId id="386" r:id="rId37"/>
    <p:sldId id="391" r:id="rId38"/>
    <p:sldId id="387" r:id="rId39"/>
    <p:sldId id="388" r:id="rId40"/>
    <p:sldId id="389" r:id="rId41"/>
    <p:sldId id="392" r:id="rId42"/>
    <p:sldId id="390" r:id="rId43"/>
    <p:sldId id="393" r:id="rId44"/>
    <p:sldId id="395" r:id="rId45"/>
    <p:sldId id="396" r:id="rId46"/>
    <p:sldId id="397" r:id="rId47"/>
    <p:sldId id="398" r:id="rId48"/>
    <p:sldId id="399" r:id="rId49"/>
    <p:sldId id="400" r:id="rId50"/>
    <p:sldId id="401" r:id="rId51"/>
    <p:sldId id="402" r:id="rId52"/>
    <p:sldId id="403" r:id="rId53"/>
    <p:sldId id="404" r:id="rId54"/>
    <p:sldId id="405" r:id="rId55"/>
    <p:sldId id="406" r:id="rId56"/>
    <p:sldId id="407" r:id="rId57"/>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6" autoAdjust="0"/>
    <p:restoredTop sz="94625" autoAdjust="0"/>
  </p:normalViewPr>
  <p:slideViewPr>
    <p:cSldViewPr snapToGrid="0">
      <p:cViewPr varScale="1">
        <p:scale>
          <a:sx n="78" d="100"/>
          <a:sy n="78" d="100"/>
        </p:scale>
        <p:origin x="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C4649-DABF-4368-A5DC-2638D6AD6187}" type="datetimeFigureOut">
              <a:rPr lang="ro-RO" smtClean="0"/>
              <a:t>14.04.2021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67355-E6C7-4D24-AEA7-F3B5DB135C16}" type="slidenum">
              <a:rPr lang="ro-RO" smtClean="0"/>
              <a:t>‹#›</a:t>
            </a:fld>
            <a:endParaRPr lang="ro-RO"/>
          </a:p>
        </p:txBody>
      </p:sp>
    </p:spTree>
    <p:extLst>
      <p:ext uri="{BB962C8B-B14F-4D97-AF65-F5344CB8AC3E}">
        <p14:creationId xmlns:p14="http://schemas.microsoft.com/office/powerpoint/2010/main" val="1000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CFF6-43A3-4AD9-BCBF-A9A446B6B3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292D0B4E-C204-478B-B5ED-1A6E82FC1C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10C1FBA3-50EC-4DEC-A861-1C8DE3F8566C}"/>
              </a:ext>
            </a:extLst>
          </p:cNvPr>
          <p:cNvSpPr>
            <a:spLocks noGrp="1"/>
          </p:cNvSpPr>
          <p:nvPr>
            <p:ph type="dt" sz="half" idx="10"/>
          </p:nvPr>
        </p:nvSpPr>
        <p:spPr/>
        <p:txBody>
          <a:bodyPr/>
          <a:lstStyle/>
          <a:p>
            <a:fld id="{B7EF27A2-2038-4E14-B276-4681D301683B}" type="datetime1">
              <a:rPr lang="ro-RO" smtClean="0"/>
              <a:t>14.04.2021</a:t>
            </a:fld>
            <a:endParaRPr lang="ro-RO"/>
          </a:p>
        </p:txBody>
      </p:sp>
      <p:sp>
        <p:nvSpPr>
          <p:cNvPr id="5" name="Footer Placeholder 4">
            <a:extLst>
              <a:ext uri="{FF2B5EF4-FFF2-40B4-BE49-F238E27FC236}">
                <a16:creationId xmlns:a16="http://schemas.microsoft.com/office/drawing/2014/main" id="{41764BF2-9758-46F4-8CCB-3BEA7D963CBD}"/>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81CFD30A-FDF6-42F4-BEBE-6B298454B60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72112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1220-17B8-4674-A688-4C0B067DA5AB}"/>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D2A4DDAD-C8B2-4A7B-925F-71FBE3A658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03193DB-7562-44C4-AFFF-64D0C82EE516}"/>
              </a:ext>
            </a:extLst>
          </p:cNvPr>
          <p:cNvSpPr>
            <a:spLocks noGrp="1"/>
          </p:cNvSpPr>
          <p:nvPr>
            <p:ph type="dt" sz="half" idx="10"/>
          </p:nvPr>
        </p:nvSpPr>
        <p:spPr/>
        <p:txBody>
          <a:bodyPr/>
          <a:lstStyle/>
          <a:p>
            <a:fld id="{1F87F198-6D83-4060-90F8-A5B2AB0A0665}" type="datetime1">
              <a:rPr lang="ro-RO" smtClean="0"/>
              <a:t>14.04.2021</a:t>
            </a:fld>
            <a:endParaRPr lang="ro-RO"/>
          </a:p>
        </p:txBody>
      </p:sp>
      <p:sp>
        <p:nvSpPr>
          <p:cNvPr id="5" name="Footer Placeholder 4">
            <a:extLst>
              <a:ext uri="{FF2B5EF4-FFF2-40B4-BE49-F238E27FC236}">
                <a16:creationId xmlns:a16="http://schemas.microsoft.com/office/drawing/2014/main" id="{0985A174-ACE4-4204-8C6A-5D8ADF899FEF}"/>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9F3884EA-2F5D-408A-9B20-9EB71485262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45307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68507-A65F-4CC1-A486-982CA4E8C4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BDDC83A8-1059-4575-A2AE-F425920C5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F7C30DB-05FC-4FA5-B380-ABBA299902C4}"/>
              </a:ext>
            </a:extLst>
          </p:cNvPr>
          <p:cNvSpPr>
            <a:spLocks noGrp="1"/>
          </p:cNvSpPr>
          <p:nvPr>
            <p:ph type="dt" sz="half" idx="10"/>
          </p:nvPr>
        </p:nvSpPr>
        <p:spPr/>
        <p:txBody>
          <a:bodyPr/>
          <a:lstStyle/>
          <a:p>
            <a:fld id="{208D6158-BA4B-4136-9D4D-D22DD9EE20B3}" type="datetime1">
              <a:rPr lang="ro-RO" smtClean="0"/>
              <a:t>14.04.2021</a:t>
            </a:fld>
            <a:endParaRPr lang="ro-RO"/>
          </a:p>
        </p:txBody>
      </p:sp>
      <p:sp>
        <p:nvSpPr>
          <p:cNvPr id="5" name="Footer Placeholder 4">
            <a:extLst>
              <a:ext uri="{FF2B5EF4-FFF2-40B4-BE49-F238E27FC236}">
                <a16:creationId xmlns:a16="http://schemas.microsoft.com/office/drawing/2014/main" id="{B93F66FF-1C9C-45C6-A253-E05F89B66DEB}"/>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B42E7CDA-76D3-4E25-95F8-FEB624EE9B52}"/>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58942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F606-40E1-49EC-BE9A-E01DA7A8ABB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6491098-0EF3-49D5-AAEC-40F66FD8FF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B086ECC-1E01-47D7-A7CC-65A4E7844635}"/>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CA849F88-2093-497B-B8D9-938AEC67A988}"/>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013582E0-2B78-4831-B9F9-D83D1B409D3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17443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CE5A-2297-4982-A20C-3FDB6DBECC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50039691-79BE-435A-9D4C-5DD4C6DFE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33DA0F-BFDD-4FB0-A0F7-05A6E24F7C2D}"/>
              </a:ext>
            </a:extLst>
          </p:cNvPr>
          <p:cNvSpPr>
            <a:spLocks noGrp="1"/>
          </p:cNvSpPr>
          <p:nvPr>
            <p:ph type="dt" sz="half" idx="10"/>
          </p:nvPr>
        </p:nvSpPr>
        <p:spPr/>
        <p:txBody>
          <a:bodyPr/>
          <a:lstStyle/>
          <a:p>
            <a:fld id="{10DE6ABF-E591-4B00-9710-A8B5FA2DF1A9}" type="datetime1">
              <a:rPr lang="ro-RO" smtClean="0"/>
              <a:t>14.04.2021</a:t>
            </a:fld>
            <a:endParaRPr lang="ro-RO"/>
          </a:p>
        </p:txBody>
      </p:sp>
      <p:sp>
        <p:nvSpPr>
          <p:cNvPr id="5" name="Footer Placeholder 4">
            <a:extLst>
              <a:ext uri="{FF2B5EF4-FFF2-40B4-BE49-F238E27FC236}">
                <a16:creationId xmlns:a16="http://schemas.microsoft.com/office/drawing/2014/main" id="{39389BBD-897D-4862-A24D-BD16AF60339A}"/>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EF0580F6-F5A0-4410-B8CB-391337EC079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485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9C29-4010-4D3D-871C-1817EB6A8A7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B370A3C7-D0A0-417B-88F6-8D2201BE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A90B2056-33DA-46ED-B039-00F557956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BF320C9F-BB27-4E05-8BDB-A1977B54D5B2}"/>
              </a:ext>
            </a:extLst>
          </p:cNvPr>
          <p:cNvSpPr>
            <a:spLocks noGrp="1"/>
          </p:cNvSpPr>
          <p:nvPr>
            <p:ph type="dt" sz="half" idx="10"/>
          </p:nvPr>
        </p:nvSpPr>
        <p:spPr/>
        <p:txBody>
          <a:bodyPr/>
          <a:lstStyle/>
          <a:p>
            <a:fld id="{30474BC5-EF8C-44E3-A0F2-465A51FE42EA}" type="datetime1">
              <a:rPr lang="ro-RO" smtClean="0"/>
              <a:t>14.04.2021</a:t>
            </a:fld>
            <a:endParaRPr lang="ro-RO"/>
          </a:p>
        </p:txBody>
      </p:sp>
      <p:sp>
        <p:nvSpPr>
          <p:cNvPr id="6" name="Footer Placeholder 5">
            <a:extLst>
              <a:ext uri="{FF2B5EF4-FFF2-40B4-BE49-F238E27FC236}">
                <a16:creationId xmlns:a16="http://schemas.microsoft.com/office/drawing/2014/main" id="{6D7009F3-3778-49D5-BFF6-6E2EBD465DB0}"/>
              </a:ext>
            </a:extLst>
          </p:cNvPr>
          <p:cNvSpPr>
            <a:spLocks noGrp="1"/>
          </p:cNvSpPr>
          <p:nvPr>
            <p:ph type="ftr" sz="quarter" idx="11"/>
          </p:nvPr>
        </p:nvSpPr>
        <p:spPr/>
        <p:txBody>
          <a:bodyPr/>
          <a:lstStyle/>
          <a:p>
            <a:r>
              <a:rPr lang="ro-RO"/>
              <a:t>EA - cursul 8 - online</a:t>
            </a:r>
          </a:p>
        </p:txBody>
      </p:sp>
      <p:sp>
        <p:nvSpPr>
          <p:cNvPr id="7" name="Slide Number Placeholder 6">
            <a:extLst>
              <a:ext uri="{FF2B5EF4-FFF2-40B4-BE49-F238E27FC236}">
                <a16:creationId xmlns:a16="http://schemas.microsoft.com/office/drawing/2014/main" id="{B825AA55-75E9-46EF-904D-CB5F4388FF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47828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99BA-598F-4E43-9953-91E7CA5D2655}"/>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54E8A8F-0269-43D9-B8C6-B56BFEC52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A1BC1F-E2BA-4B49-BF19-13CEEAD019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18C82869-B342-47CB-958E-81B658342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D82BE3-39AD-48C2-B536-860C6AD4A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538456AF-180A-4F88-B6F5-8204A052B269}"/>
              </a:ext>
            </a:extLst>
          </p:cNvPr>
          <p:cNvSpPr>
            <a:spLocks noGrp="1"/>
          </p:cNvSpPr>
          <p:nvPr>
            <p:ph type="dt" sz="half" idx="10"/>
          </p:nvPr>
        </p:nvSpPr>
        <p:spPr/>
        <p:txBody>
          <a:bodyPr/>
          <a:lstStyle/>
          <a:p>
            <a:fld id="{8C02F6B9-3EA6-476A-87B4-318BA07F2AB2}" type="datetime1">
              <a:rPr lang="ro-RO" smtClean="0"/>
              <a:t>14.04.2021</a:t>
            </a:fld>
            <a:endParaRPr lang="ro-RO"/>
          </a:p>
        </p:txBody>
      </p:sp>
      <p:sp>
        <p:nvSpPr>
          <p:cNvPr id="8" name="Footer Placeholder 7">
            <a:extLst>
              <a:ext uri="{FF2B5EF4-FFF2-40B4-BE49-F238E27FC236}">
                <a16:creationId xmlns:a16="http://schemas.microsoft.com/office/drawing/2014/main" id="{BE0C2973-7F82-45E5-B207-7BB56F91D062}"/>
              </a:ext>
            </a:extLst>
          </p:cNvPr>
          <p:cNvSpPr>
            <a:spLocks noGrp="1"/>
          </p:cNvSpPr>
          <p:nvPr>
            <p:ph type="ftr" sz="quarter" idx="11"/>
          </p:nvPr>
        </p:nvSpPr>
        <p:spPr/>
        <p:txBody>
          <a:bodyPr/>
          <a:lstStyle/>
          <a:p>
            <a:r>
              <a:rPr lang="ro-RO"/>
              <a:t>EA - cursul 8 - online</a:t>
            </a:r>
          </a:p>
        </p:txBody>
      </p:sp>
      <p:sp>
        <p:nvSpPr>
          <p:cNvPr id="9" name="Slide Number Placeholder 8">
            <a:extLst>
              <a:ext uri="{FF2B5EF4-FFF2-40B4-BE49-F238E27FC236}">
                <a16:creationId xmlns:a16="http://schemas.microsoft.com/office/drawing/2014/main" id="{E80A8F1A-CD7F-4BFE-A132-AC68589181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58848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EA13-251A-495E-8EA8-CDECC00AD68C}"/>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6492D42A-31AF-465E-AB55-C9DFAA5AE280}"/>
              </a:ext>
            </a:extLst>
          </p:cNvPr>
          <p:cNvSpPr>
            <a:spLocks noGrp="1"/>
          </p:cNvSpPr>
          <p:nvPr>
            <p:ph type="dt" sz="half" idx="10"/>
          </p:nvPr>
        </p:nvSpPr>
        <p:spPr/>
        <p:txBody>
          <a:bodyPr/>
          <a:lstStyle/>
          <a:p>
            <a:fld id="{C9A15AE4-44D4-4745-9222-E53F13479192}" type="datetime1">
              <a:rPr lang="ro-RO" smtClean="0"/>
              <a:t>14.04.2021</a:t>
            </a:fld>
            <a:endParaRPr lang="ro-RO"/>
          </a:p>
        </p:txBody>
      </p:sp>
      <p:sp>
        <p:nvSpPr>
          <p:cNvPr id="4" name="Footer Placeholder 3">
            <a:extLst>
              <a:ext uri="{FF2B5EF4-FFF2-40B4-BE49-F238E27FC236}">
                <a16:creationId xmlns:a16="http://schemas.microsoft.com/office/drawing/2014/main" id="{957ED6CE-FFEF-4A51-8912-FA1AB409DDBA}"/>
              </a:ext>
            </a:extLst>
          </p:cNvPr>
          <p:cNvSpPr>
            <a:spLocks noGrp="1"/>
          </p:cNvSpPr>
          <p:nvPr>
            <p:ph type="ftr" sz="quarter" idx="11"/>
          </p:nvPr>
        </p:nvSpPr>
        <p:spPr/>
        <p:txBody>
          <a:bodyPr/>
          <a:lstStyle/>
          <a:p>
            <a:r>
              <a:rPr lang="ro-RO"/>
              <a:t>EA - cursul 8 - online</a:t>
            </a:r>
          </a:p>
        </p:txBody>
      </p:sp>
      <p:sp>
        <p:nvSpPr>
          <p:cNvPr id="5" name="Slide Number Placeholder 4">
            <a:extLst>
              <a:ext uri="{FF2B5EF4-FFF2-40B4-BE49-F238E27FC236}">
                <a16:creationId xmlns:a16="http://schemas.microsoft.com/office/drawing/2014/main" id="{6963C5B3-DE9D-4EA1-A5FB-1AE2A94AC256}"/>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04925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C9BB9-0D93-43D0-A3FC-EBBF6AD381C7}"/>
              </a:ext>
            </a:extLst>
          </p:cNvPr>
          <p:cNvSpPr>
            <a:spLocks noGrp="1"/>
          </p:cNvSpPr>
          <p:nvPr>
            <p:ph type="dt" sz="half" idx="10"/>
          </p:nvPr>
        </p:nvSpPr>
        <p:spPr/>
        <p:txBody>
          <a:bodyPr/>
          <a:lstStyle/>
          <a:p>
            <a:fld id="{C396BBBA-F0D8-411F-B5D1-1FEF73C34111}" type="datetime1">
              <a:rPr lang="ro-RO" smtClean="0"/>
              <a:t>14.04.2021</a:t>
            </a:fld>
            <a:endParaRPr lang="ro-RO"/>
          </a:p>
        </p:txBody>
      </p:sp>
      <p:sp>
        <p:nvSpPr>
          <p:cNvPr id="3" name="Footer Placeholder 2">
            <a:extLst>
              <a:ext uri="{FF2B5EF4-FFF2-40B4-BE49-F238E27FC236}">
                <a16:creationId xmlns:a16="http://schemas.microsoft.com/office/drawing/2014/main" id="{FC82A297-9CA4-46C3-BDAF-0C59245EE5B9}"/>
              </a:ext>
            </a:extLst>
          </p:cNvPr>
          <p:cNvSpPr>
            <a:spLocks noGrp="1"/>
          </p:cNvSpPr>
          <p:nvPr>
            <p:ph type="ftr" sz="quarter" idx="11"/>
          </p:nvPr>
        </p:nvSpPr>
        <p:spPr/>
        <p:txBody>
          <a:bodyPr/>
          <a:lstStyle/>
          <a:p>
            <a:r>
              <a:rPr lang="ro-RO"/>
              <a:t>EA - cursul 8 - online</a:t>
            </a:r>
          </a:p>
        </p:txBody>
      </p:sp>
      <p:sp>
        <p:nvSpPr>
          <p:cNvPr id="4" name="Slide Number Placeholder 3">
            <a:extLst>
              <a:ext uri="{FF2B5EF4-FFF2-40B4-BE49-F238E27FC236}">
                <a16:creationId xmlns:a16="http://schemas.microsoft.com/office/drawing/2014/main" id="{BBC621ED-628F-4101-910B-ED58A4A4BB8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64646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EB17-2832-4C12-8B57-B929C8BB1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14C15E37-3E0D-498C-96B1-9A1F3754A5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BA6C8FD4-200A-4B3A-88AE-9AF16BBF2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406F1-7FD2-407B-A2F9-88815FB22A30}"/>
              </a:ext>
            </a:extLst>
          </p:cNvPr>
          <p:cNvSpPr>
            <a:spLocks noGrp="1"/>
          </p:cNvSpPr>
          <p:nvPr>
            <p:ph type="dt" sz="half" idx="10"/>
          </p:nvPr>
        </p:nvSpPr>
        <p:spPr/>
        <p:txBody>
          <a:bodyPr/>
          <a:lstStyle/>
          <a:p>
            <a:fld id="{EA2392CD-3755-4759-8A2D-0CC7B1700131}" type="datetime1">
              <a:rPr lang="ro-RO" smtClean="0"/>
              <a:t>14.04.2021</a:t>
            </a:fld>
            <a:endParaRPr lang="ro-RO"/>
          </a:p>
        </p:txBody>
      </p:sp>
      <p:sp>
        <p:nvSpPr>
          <p:cNvPr id="6" name="Footer Placeholder 5">
            <a:extLst>
              <a:ext uri="{FF2B5EF4-FFF2-40B4-BE49-F238E27FC236}">
                <a16:creationId xmlns:a16="http://schemas.microsoft.com/office/drawing/2014/main" id="{ABFE90E5-FA14-4696-A9FB-BEBD5981065B}"/>
              </a:ext>
            </a:extLst>
          </p:cNvPr>
          <p:cNvSpPr>
            <a:spLocks noGrp="1"/>
          </p:cNvSpPr>
          <p:nvPr>
            <p:ph type="ftr" sz="quarter" idx="11"/>
          </p:nvPr>
        </p:nvSpPr>
        <p:spPr/>
        <p:txBody>
          <a:bodyPr/>
          <a:lstStyle/>
          <a:p>
            <a:r>
              <a:rPr lang="ro-RO"/>
              <a:t>EA - cursul 8 - online</a:t>
            </a:r>
          </a:p>
        </p:txBody>
      </p:sp>
      <p:sp>
        <p:nvSpPr>
          <p:cNvPr id="7" name="Slide Number Placeholder 6">
            <a:extLst>
              <a:ext uri="{FF2B5EF4-FFF2-40B4-BE49-F238E27FC236}">
                <a16:creationId xmlns:a16="http://schemas.microsoft.com/office/drawing/2014/main" id="{40F2B4C5-1BB4-4D00-9B86-B6BA54887E5E}"/>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73073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A0A4-A2CC-4127-A857-BD7E27C64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DA67BF55-D971-4AD0-B17A-3E686759B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A23802D5-CD6B-4D1F-8F90-234F3FA4D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3D358-1B8D-4330-AE84-4D872C646157}"/>
              </a:ext>
            </a:extLst>
          </p:cNvPr>
          <p:cNvSpPr>
            <a:spLocks noGrp="1"/>
          </p:cNvSpPr>
          <p:nvPr>
            <p:ph type="dt" sz="half" idx="10"/>
          </p:nvPr>
        </p:nvSpPr>
        <p:spPr/>
        <p:txBody>
          <a:bodyPr/>
          <a:lstStyle/>
          <a:p>
            <a:fld id="{AE3AD819-6BBA-4D98-A0F1-CD19B0C4E132}" type="datetime1">
              <a:rPr lang="ro-RO" smtClean="0"/>
              <a:t>14.04.2021</a:t>
            </a:fld>
            <a:endParaRPr lang="ro-RO"/>
          </a:p>
        </p:txBody>
      </p:sp>
      <p:sp>
        <p:nvSpPr>
          <p:cNvPr id="6" name="Footer Placeholder 5">
            <a:extLst>
              <a:ext uri="{FF2B5EF4-FFF2-40B4-BE49-F238E27FC236}">
                <a16:creationId xmlns:a16="http://schemas.microsoft.com/office/drawing/2014/main" id="{C38A6B67-C072-4F4E-B993-ADB928E4377B}"/>
              </a:ext>
            </a:extLst>
          </p:cNvPr>
          <p:cNvSpPr>
            <a:spLocks noGrp="1"/>
          </p:cNvSpPr>
          <p:nvPr>
            <p:ph type="ftr" sz="quarter" idx="11"/>
          </p:nvPr>
        </p:nvSpPr>
        <p:spPr/>
        <p:txBody>
          <a:bodyPr/>
          <a:lstStyle/>
          <a:p>
            <a:r>
              <a:rPr lang="ro-RO"/>
              <a:t>EA - cursul 8 - online</a:t>
            </a:r>
          </a:p>
        </p:txBody>
      </p:sp>
      <p:sp>
        <p:nvSpPr>
          <p:cNvPr id="7" name="Slide Number Placeholder 6">
            <a:extLst>
              <a:ext uri="{FF2B5EF4-FFF2-40B4-BE49-F238E27FC236}">
                <a16:creationId xmlns:a16="http://schemas.microsoft.com/office/drawing/2014/main" id="{CBEB7022-8B74-48AB-94BA-9CA0EAC25307}"/>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0282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34CB4-67FB-4303-BE7C-7DC31A2E1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9202847-ADEB-4380-8995-632C319B3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7520EB7-22EB-4CD5-BD15-A8F0854E8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8FB85-B7F9-4A76-AD72-149F3FDA099A}" type="datetime1">
              <a:rPr lang="ro-RO" smtClean="0"/>
              <a:t>14.04.2021</a:t>
            </a:fld>
            <a:endParaRPr lang="ro-RO"/>
          </a:p>
        </p:txBody>
      </p:sp>
      <p:sp>
        <p:nvSpPr>
          <p:cNvPr id="5" name="Footer Placeholder 4">
            <a:extLst>
              <a:ext uri="{FF2B5EF4-FFF2-40B4-BE49-F238E27FC236}">
                <a16:creationId xmlns:a16="http://schemas.microsoft.com/office/drawing/2014/main" id="{A9B99D71-82AD-4610-88EC-201C5CFE64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EA - cursul 8 - online</a:t>
            </a:r>
          </a:p>
        </p:txBody>
      </p:sp>
      <p:sp>
        <p:nvSpPr>
          <p:cNvPr id="6" name="Slide Number Placeholder 5">
            <a:extLst>
              <a:ext uri="{FF2B5EF4-FFF2-40B4-BE49-F238E27FC236}">
                <a16:creationId xmlns:a16="http://schemas.microsoft.com/office/drawing/2014/main" id="{B5056719-2BEE-4F53-BD0E-B8B69881F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D8DD5-2367-47BF-BE85-0E4DD8564336}" type="slidenum">
              <a:rPr lang="ro-RO" smtClean="0"/>
              <a:t>‹#›</a:t>
            </a:fld>
            <a:endParaRPr lang="ro-RO"/>
          </a:p>
        </p:txBody>
      </p:sp>
    </p:spTree>
    <p:extLst>
      <p:ext uri="{BB962C8B-B14F-4D97-AF65-F5344CB8AC3E}">
        <p14:creationId xmlns:p14="http://schemas.microsoft.com/office/powerpoint/2010/main" val="144470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90.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90.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CE83-A48F-4913-AEF9-ABB205F4FC22}"/>
              </a:ext>
            </a:extLst>
          </p:cNvPr>
          <p:cNvSpPr>
            <a:spLocks noGrp="1"/>
          </p:cNvSpPr>
          <p:nvPr>
            <p:ph type="ctrTitle"/>
          </p:nvPr>
        </p:nvSpPr>
        <p:spPr/>
        <p:txBody>
          <a:bodyPr/>
          <a:lstStyle/>
          <a:p>
            <a:r>
              <a:rPr lang="ro-RO"/>
              <a:t>ELECTRONICĂ ANALOGICĂ</a:t>
            </a:r>
          </a:p>
        </p:txBody>
      </p:sp>
      <p:sp>
        <p:nvSpPr>
          <p:cNvPr id="3" name="Subtitle 2">
            <a:extLst>
              <a:ext uri="{FF2B5EF4-FFF2-40B4-BE49-F238E27FC236}">
                <a16:creationId xmlns:a16="http://schemas.microsoft.com/office/drawing/2014/main" id="{A0B5B92E-278B-4B60-A883-F6E0C9CA4CF4}"/>
              </a:ext>
            </a:extLst>
          </p:cNvPr>
          <p:cNvSpPr>
            <a:spLocks noGrp="1"/>
          </p:cNvSpPr>
          <p:nvPr>
            <p:ph type="subTitle" idx="1"/>
          </p:nvPr>
        </p:nvSpPr>
        <p:spPr/>
        <p:txBody>
          <a:bodyPr/>
          <a:lstStyle/>
          <a:p>
            <a:r>
              <a:rPr lang="ro-RO"/>
              <a:t>Cursul nr. 8 – online</a:t>
            </a:r>
          </a:p>
          <a:p>
            <a:r>
              <a:rPr lang="ro-RO"/>
              <a:t>Limitări statice ale AO</a:t>
            </a:r>
          </a:p>
        </p:txBody>
      </p:sp>
      <p:grpSp>
        <p:nvGrpSpPr>
          <p:cNvPr id="4" name="Group 3">
            <a:extLst>
              <a:ext uri="{FF2B5EF4-FFF2-40B4-BE49-F238E27FC236}">
                <a16:creationId xmlns:a16="http://schemas.microsoft.com/office/drawing/2014/main" id="{8BA13981-1FA8-4253-B880-BA6E4EE165D4}"/>
              </a:ext>
            </a:extLst>
          </p:cNvPr>
          <p:cNvGrpSpPr/>
          <p:nvPr/>
        </p:nvGrpSpPr>
        <p:grpSpPr>
          <a:xfrm>
            <a:off x="685800" y="338592"/>
            <a:ext cx="10349144" cy="1571021"/>
            <a:chOff x="685800" y="596055"/>
            <a:chExt cx="7498846" cy="1138340"/>
          </a:xfrm>
        </p:grpSpPr>
        <p:pic>
          <p:nvPicPr>
            <p:cNvPr id="5" name="Picture 4" descr="Logo-UT-IESC-RGB-RO">
              <a:extLst>
                <a:ext uri="{FF2B5EF4-FFF2-40B4-BE49-F238E27FC236}">
                  <a16:creationId xmlns:a16="http://schemas.microsoft.com/office/drawing/2014/main" id="{B4F34483-CD29-4311-95C1-5CFC49616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06287EA5-9AF8-4E13-A463-F946ED8A1ACA}"/>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itchFamily="50" charset="0"/>
                  <a:ea typeface="+mn-ea"/>
                  <a:cs typeface="+mn-cs"/>
                </a:rPr>
                <a:t>Departamentul de Electronică şi Calculatoare</a:t>
              </a:r>
              <a:endParaRPr lang="ro-RO" sz="1100" b="1">
                <a:latin typeface="UT Sans" pitchFamily="50" charset="0"/>
                <a:ea typeface="+mn-ea"/>
                <a:cs typeface="+mn-cs"/>
              </a:endParaRPr>
            </a:p>
            <a:p>
              <a:pPr algn="r"/>
              <a:r>
                <a:rPr lang="ro-RO" sz="1100" b="0">
                  <a:latin typeface="UT Sans" pitchFamily="50" charset="0"/>
                  <a:ea typeface="+mn-ea"/>
                  <a:cs typeface="+mn-cs"/>
                </a:rPr>
                <a:t>s</a:t>
              </a:r>
              <a:r>
                <a:rPr lang="en-US" sz="1100">
                  <a:latin typeface="UT Sans" pitchFamily="50" charset="0"/>
                  <a:ea typeface="+mn-ea"/>
                  <a:cs typeface="+mn-cs"/>
                </a:rPr>
                <a:t>tr. Politehnicii 1, 500024 Braşov</a:t>
              </a:r>
              <a:endParaRPr lang="ro-RO" sz="900">
                <a:latin typeface="UT Sans" pitchFamily="50" charset="0"/>
              </a:endParaRPr>
            </a:p>
            <a:p>
              <a:pPr algn="r"/>
              <a:r>
                <a:rPr lang="en-US" sz="1100">
                  <a:latin typeface="UT Sans" pitchFamily="50" charset="0"/>
                  <a:ea typeface="+mn-ea"/>
                  <a:cs typeface="+mn-cs"/>
                </a:rPr>
                <a:t>0268 478705</a:t>
              </a:r>
              <a:endParaRPr lang="ro-RO" sz="900">
                <a:latin typeface="UT Sans" pitchFamily="50" charset="0"/>
              </a:endParaRPr>
            </a:p>
            <a:p>
              <a:pPr algn="r" rtl="1">
                <a:defRPr sz="1000"/>
              </a:pPr>
              <a:endParaRPr lang="en-GB" sz="900" b="0" i="0" strike="noStrike">
                <a:solidFill>
                  <a:srgbClr val="333333"/>
                </a:solidFill>
                <a:latin typeface="UT Sans" pitchFamily="50" charset="0"/>
              </a:endParaRPr>
            </a:p>
          </p:txBody>
        </p:sp>
      </p:grpSp>
    </p:spTree>
    <p:extLst>
      <p:ext uri="{BB962C8B-B14F-4D97-AF65-F5344CB8AC3E}">
        <p14:creationId xmlns:p14="http://schemas.microsoft.com/office/powerpoint/2010/main" val="390772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74BC-58C3-45D9-B2AC-F862A7998207}"/>
              </a:ext>
            </a:extLst>
          </p:cNvPr>
          <p:cNvSpPr>
            <a:spLocks noGrp="1"/>
          </p:cNvSpPr>
          <p:nvPr>
            <p:ph type="title"/>
          </p:nvPr>
        </p:nvSpPr>
        <p:spPr/>
        <p:txBody>
          <a:bodyPr>
            <a:normAutofit fontScale="90000"/>
          </a:bodyPr>
          <a:lstStyle/>
          <a:p>
            <a:r>
              <a:rPr lang="ro-RO" sz="3600">
                <a:solidFill>
                  <a:prstClr val="black"/>
                </a:solidFill>
              </a:rPr>
              <a:t>Limitări statice ale AO</a:t>
            </a:r>
            <a:br>
              <a:rPr lang="ro-RO" sz="3600">
                <a:solidFill>
                  <a:prstClr val="black"/>
                </a:solidFill>
              </a:rPr>
            </a:br>
            <a:r>
              <a:rPr lang="ro-RO" sz="3600">
                <a:solidFill>
                  <a:prstClr val="black"/>
                </a:solidFill>
              </a:rPr>
              <a:t>Structura AO cu TB</a:t>
            </a:r>
            <a:br>
              <a:rPr lang="ro-RO" sz="2900">
                <a:solidFill>
                  <a:prstClr val="black"/>
                </a:solidFill>
              </a:rPr>
            </a:br>
            <a:r>
              <a:rPr lang="ro-RO" sz="3600" b="1">
                <a:solidFill>
                  <a:srgbClr val="0070C0"/>
                </a:solidFill>
              </a:rPr>
              <a:t>Etajul de ieșire</a:t>
            </a:r>
            <a:endParaRPr lang="ro-RO" b="1">
              <a:solidFill>
                <a:srgbClr val="0070C0"/>
              </a:solidFill>
            </a:endParaRPr>
          </a:p>
        </p:txBody>
      </p:sp>
      <p:sp>
        <p:nvSpPr>
          <p:cNvPr id="3" name="Content Placeholder 2">
            <a:extLst>
              <a:ext uri="{FF2B5EF4-FFF2-40B4-BE49-F238E27FC236}">
                <a16:creationId xmlns:a16="http://schemas.microsoft.com/office/drawing/2014/main" id="{69B548A6-5C86-4A60-A73F-1778B2346DE8}"/>
              </a:ext>
            </a:extLst>
          </p:cNvPr>
          <p:cNvSpPr>
            <a:spLocks noGrp="1"/>
          </p:cNvSpPr>
          <p:nvPr>
            <p:ph idx="1"/>
          </p:nvPr>
        </p:nvSpPr>
        <p:spPr/>
        <p:txBody>
          <a:bodyPr>
            <a:noAutofit/>
          </a:bodyPr>
          <a:lstStyle/>
          <a:p>
            <a:r>
              <a:rPr lang="en-US" sz="2400"/>
              <a:t>Acest etaj, bazat pe repetoarele pe emitor </a:t>
            </a:r>
            <a:r>
              <a:rPr lang="en-US" sz="2400" i="1"/>
              <a:t>Q</a:t>
            </a:r>
            <a:r>
              <a:rPr lang="en-US" sz="2400" baseline="-25000"/>
              <a:t>7</a:t>
            </a:r>
            <a:r>
              <a:rPr lang="en-US" sz="2400"/>
              <a:t> și </a:t>
            </a:r>
            <a:r>
              <a:rPr lang="en-US" sz="2400" i="1"/>
              <a:t>Q</a:t>
            </a:r>
            <a:r>
              <a:rPr lang="en-US" sz="2400" baseline="-25000"/>
              <a:t>8</a:t>
            </a:r>
            <a:r>
              <a:rPr lang="en-US" sz="2400"/>
              <a:t>, este </a:t>
            </a:r>
            <a:br>
              <a:rPr lang="ro-RO" sz="2400"/>
            </a:br>
            <a:r>
              <a:rPr lang="en-US" sz="2400"/>
              <a:t>proiectat pentru a oferi o impedanță de ieșire redusă.</a:t>
            </a:r>
            <a:endParaRPr lang="ro-RO" sz="2400"/>
          </a:p>
          <a:p>
            <a:r>
              <a:rPr lang="en-US" sz="2400"/>
              <a:t>Deși câștigul său de tensiune este doar aproximativ</a:t>
            </a:r>
            <a:r>
              <a:rPr lang="ro-RO" sz="2400"/>
              <a:t> egal </a:t>
            </a:r>
            <a:r>
              <a:rPr lang="en-US" sz="2400"/>
              <a:t>cu </a:t>
            </a:r>
            <a:br>
              <a:rPr lang="ro-RO" sz="2400"/>
            </a:br>
            <a:r>
              <a:rPr lang="en-US" sz="2400"/>
              <a:t>unitatea, câștigul său de curent este destul de mare, ceea ce până la urmă face ca acest etaj să acționeze ca un amplificator de putere.</a:t>
            </a:r>
            <a:endParaRPr lang="ro-RO" sz="2400"/>
          </a:p>
          <a:p>
            <a:r>
              <a:rPr lang="ro-RO" sz="2400"/>
              <a:t>Tranzistoarele Q7 și Q8 formează o pereche în contratimp (push-pull), deoarece în prezența unei sarcini legate la masă, Q7 va trimite curent în sarcină în timpul alternanței pozitive a tensiunii de ieșire, în timp ce Q8 va trage curent din sarcină în timpul alternanței negative. </a:t>
            </a:r>
          </a:p>
          <a:p>
            <a:r>
              <a:rPr lang="ro-RO" sz="2400"/>
              <a:t>Rolul diodelor D1 și D2 este de a polariza tranzistoarele Q7 și Q8 în regiunea activă normală (asigură căderi de tensiune egale cu cele ale joncțiunilor B-E) și de a minimiza distorsiunea de racordare (crossover) la ieșire.</a:t>
            </a:r>
          </a:p>
        </p:txBody>
      </p:sp>
      <p:sp>
        <p:nvSpPr>
          <p:cNvPr id="4" name="Date Placeholder 3">
            <a:extLst>
              <a:ext uri="{FF2B5EF4-FFF2-40B4-BE49-F238E27FC236}">
                <a16:creationId xmlns:a16="http://schemas.microsoft.com/office/drawing/2014/main" id="{3CE730A9-3C2C-43DE-A74F-C6EC5C95C8B9}"/>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1DB54ABC-78FF-456B-A215-8F5816C3074A}"/>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2433CC5-3A6D-421B-B076-F677DA0501A3}"/>
              </a:ext>
            </a:extLst>
          </p:cNvPr>
          <p:cNvSpPr>
            <a:spLocks noGrp="1"/>
          </p:cNvSpPr>
          <p:nvPr>
            <p:ph type="sldNum" sz="quarter" idx="12"/>
          </p:nvPr>
        </p:nvSpPr>
        <p:spPr/>
        <p:txBody>
          <a:bodyPr/>
          <a:lstStyle/>
          <a:p>
            <a:fld id="{AF5D8DD5-2367-47BF-BE85-0E4DD8564336}" type="slidenum">
              <a:rPr lang="ro-RO" smtClean="0"/>
              <a:t>10</a:t>
            </a:fld>
            <a:endParaRPr lang="ro-RO"/>
          </a:p>
        </p:txBody>
      </p:sp>
      <p:pic>
        <p:nvPicPr>
          <p:cNvPr id="7" name="Picture 6">
            <a:extLst>
              <a:ext uri="{FF2B5EF4-FFF2-40B4-BE49-F238E27FC236}">
                <a16:creationId xmlns:a16="http://schemas.microsoft.com/office/drawing/2014/main" id="{A8232311-76D6-49DE-8FEC-9742434AADB3}"/>
              </a:ext>
            </a:extLst>
          </p:cNvPr>
          <p:cNvPicPr>
            <a:picLocks noChangeAspect="1"/>
          </p:cNvPicPr>
          <p:nvPr/>
        </p:nvPicPr>
        <p:blipFill>
          <a:blip r:embed="rId2"/>
          <a:stretch>
            <a:fillRect/>
          </a:stretch>
        </p:blipFill>
        <p:spPr>
          <a:xfrm>
            <a:off x="9003346" y="22225"/>
            <a:ext cx="3128010" cy="2971800"/>
          </a:xfrm>
          <a:prstGeom prst="rect">
            <a:avLst/>
          </a:prstGeom>
        </p:spPr>
      </p:pic>
    </p:spTree>
    <p:extLst>
      <p:ext uri="{BB962C8B-B14F-4D97-AF65-F5344CB8AC3E}">
        <p14:creationId xmlns:p14="http://schemas.microsoft.com/office/powerpoint/2010/main" val="268798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BE7-9C14-494A-A1E1-E544C70A65D2}"/>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pt-BR">
                <a:solidFill>
                  <a:prstClr val="black"/>
                </a:solidFill>
              </a:rPr>
              <a:t>AO cu TECJ la intrare</a:t>
            </a:r>
            <a:endParaRPr lang="ro-RO"/>
          </a:p>
        </p:txBody>
      </p:sp>
      <p:sp>
        <p:nvSpPr>
          <p:cNvPr id="3" name="Content Placeholder 2">
            <a:extLst>
              <a:ext uri="{FF2B5EF4-FFF2-40B4-BE49-F238E27FC236}">
                <a16:creationId xmlns:a16="http://schemas.microsoft.com/office/drawing/2014/main" id="{9AAD0F75-9C84-4E2D-889D-6F95BBB78F71}"/>
              </a:ext>
            </a:extLst>
          </p:cNvPr>
          <p:cNvSpPr>
            <a:spLocks noGrp="1"/>
          </p:cNvSpPr>
          <p:nvPr>
            <p:ph idx="1"/>
          </p:nvPr>
        </p:nvSpPr>
        <p:spPr/>
        <p:txBody>
          <a:bodyPr/>
          <a:lstStyle/>
          <a:p>
            <a:pPr marL="0" indent="0">
              <a:buNone/>
            </a:pPr>
            <a:r>
              <a:rPr lang="ro-RO" sz="2400"/>
              <a:t>Structura internă simplificată</a:t>
            </a:r>
          </a:p>
          <a:p>
            <a:r>
              <a:rPr lang="en-US" sz="2400"/>
              <a:t>Un potențial dezavantaj al AO cu TB </a:t>
            </a:r>
            <a:br>
              <a:rPr lang="ro-RO" sz="2400"/>
            </a:br>
            <a:r>
              <a:rPr lang="en-US" sz="2400"/>
              <a:t>îl reprezintă curenții de bază de la </a:t>
            </a:r>
            <a:br>
              <a:rPr lang="ro-RO" sz="2400"/>
            </a:br>
            <a:r>
              <a:rPr lang="en-US" sz="2400"/>
              <a:t>intrările </a:t>
            </a:r>
            <a:r>
              <a:rPr lang="en-US" sz="2400" i="1"/>
              <a:t>v</a:t>
            </a:r>
            <a:r>
              <a:rPr lang="en-US" sz="2400" i="1" baseline="-25000"/>
              <a:t>P</a:t>
            </a:r>
            <a:r>
              <a:rPr lang="en-US" sz="2400"/>
              <a:t> și </a:t>
            </a:r>
            <a:r>
              <a:rPr lang="en-US" sz="2400" i="1"/>
              <a:t>v</a:t>
            </a:r>
            <a:r>
              <a:rPr lang="en-US" sz="2400" i="1" baseline="-25000"/>
              <a:t>N</a:t>
            </a:r>
            <a:r>
              <a:rPr lang="en-US" sz="2400"/>
              <a:t>.</a:t>
            </a:r>
            <a:endParaRPr lang="ro-RO" sz="2400"/>
          </a:p>
          <a:p>
            <a:r>
              <a:rPr lang="en-US" sz="2400"/>
              <a:t>Automat AO forțează circulația </a:t>
            </a:r>
            <a:br>
              <a:rPr lang="ro-RO" sz="2400"/>
            </a:br>
            <a:r>
              <a:rPr lang="en-US" sz="2400"/>
              <a:t>acestor curenți prin circuitele </a:t>
            </a:r>
            <a:br>
              <a:rPr lang="ro-RO" sz="2400"/>
            </a:br>
            <a:r>
              <a:rPr lang="en-US" sz="2400"/>
              <a:t>înconjurătoare</a:t>
            </a:r>
            <a:r>
              <a:rPr lang="ro-RO" sz="2400"/>
              <a:t> lui</a:t>
            </a:r>
            <a:r>
              <a:rPr lang="en-US" sz="2400"/>
              <a:t>, creând căderi de </a:t>
            </a:r>
            <a:br>
              <a:rPr lang="ro-RO" sz="2400"/>
            </a:br>
            <a:r>
              <a:rPr lang="en-US" sz="2400"/>
              <a:t>tensiune care pot fi inacceptabile în </a:t>
            </a:r>
            <a:br>
              <a:rPr lang="ro-RO" sz="2400"/>
            </a:br>
            <a:r>
              <a:rPr lang="en-US" sz="2400"/>
              <a:t>anumite aplicații de precizie.</a:t>
            </a:r>
            <a:endParaRPr lang="ro-RO" sz="2400"/>
          </a:p>
          <a:p>
            <a:r>
              <a:rPr lang="ro-RO" sz="2400"/>
              <a:t>TEC-J are curenții de poartă foarte mici, comparativ cu cei de bază de la TB.</a:t>
            </a:r>
          </a:p>
        </p:txBody>
      </p:sp>
      <p:sp>
        <p:nvSpPr>
          <p:cNvPr id="4" name="Date Placeholder 3">
            <a:extLst>
              <a:ext uri="{FF2B5EF4-FFF2-40B4-BE49-F238E27FC236}">
                <a16:creationId xmlns:a16="http://schemas.microsoft.com/office/drawing/2014/main" id="{678682F6-CE25-4E7B-907A-E1B8E578BF90}"/>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5A19DE97-9F9F-400C-A245-B8F800C7D4BB}"/>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4B62D6E9-574F-4721-AAB6-CA44C2EBBB98}"/>
              </a:ext>
            </a:extLst>
          </p:cNvPr>
          <p:cNvSpPr>
            <a:spLocks noGrp="1"/>
          </p:cNvSpPr>
          <p:nvPr>
            <p:ph type="sldNum" sz="quarter" idx="12"/>
          </p:nvPr>
        </p:nvSpPr>
        <p:spPr/>
        <p:txBody>
          <a:bodyPr/>
          <a:lstStyle/>
          <a:p>
            <a:fld id="{AF5D8DD5-2367-47BF-BE85-0E4DD8564336}" type="slidenum">
              <a:rPr lang="ro-RO" smtClean="0"/>
              <a:t>11</a:t>
            </a:fld>
            <a:endParaRPr lang="ro-RO"/>
          </a:p>
        </p:txBody>
      </p:sp>
      <p:pic>
        <p:nvPicPr>
          <p:cNvPr id="7" name="Picture 6">
            <a:extLst>
              <a:ext uri="{FF2B5EF4-FFF2-40B4-BE49-F238E27FC236}">
                <a16:creationId xmlns:a16="http://schemas.microsoft.com/office/drawing/2014/main" id="{C621640C-9C08-46B6-AE37-0DED05E7F67C}"/>
              </a:ext>
            </a:extLst>
          </p:cNvPr>
          <p:cNvPicPr>
            <a:picLocks noChangeAspect="1"/>
          </p:cNvPicPr>
          <p:nvPr/>
        </p:nvPicPr>
        <p:blipFill>
          <a:blip r:embed="rId2"/>
          <a:stretch>
            <a:fillRect/>
          </a:stretch>
        </p:blipFill>
        <p:spPr>
          <a:xfrm>
            <a:off x="5905502" y="1020447"/>
            <a:ext cx="6234113" cy="3860959"/>
          </a:xfrm>
          <a:prstGeom prst="rect">
            <a:avLst/>
          </a:prstGeom>
        </p:spPr>
      </p:pic>
    </p:spTree>
    <p:extLst>
      <p:ext uri="{BB962C8B-B14F-4D97-AF65-F5344CB8AC3E}">
        <p14:creationId xmlns:p14="http://schemas.microsoft.com/office/powerpoint/2010/main" val="138958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B4A6-9A5D-48AC-97B1-0D481FA260AB}"/>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AO cu CMOS</a:t>
            </a:r>
            <a:endParaRPr lang="ro-RO"/>
          </a:p>
        </p:txBody>
      </p:sp>
      <p:sp>
        <p:nvSpPr>
          <p:cNvPr id="3" name="Content Placeholder 2">
            <a:extLst>
              <a:ext uri="{FF2B5EF4-FFF2-40B4-BE49-F238E27FC236}">
                <a16:creationId xmlns:a16="http://schemas.microsoft.com/office/drawing/2014/main" id="{E5D2DBF6-D79D-4F37-8D9A-A1DAB4F62D12}"/>
              </a:ext>
            </a:extLst>
          </p:cNvPr>
          <p:cNvSpPr>
            <a:spLocks noGrp="1"/>
          </p:cNvSpPr>
          <p:nvPr>
            <p:ph idx="1"/>
          </p:nvPr>
        </p:nvSpPr>
        <p:spPr/>
        <p:txBody>
          <a:bodyPr/>
          <a:lstStyle/>
          <a:p>
            <a:r>
              <a:rPr lang="ro-RO" sz="2400"/>
              <a:t>Topologii de bază:</a:t>
            </a:r>
          </a:p>
          <a:p>
            <a:pPr marL="971550" lvl="1" indent="-514350">
              <a:buFont typeface="+mj-lt"/>
              <a:buAutoNum type="alphaLcParenR"/>
            </a:pPr>
            <a:r>
              <a:rPr lang="ro-RO" sz="2000"/>
              <a:t>topologia cu 2 etaje</a:t>
            </a:r>
          </a:p>
          <a:p>
            <a:pPr marL="971550" lvl="1" indent="-514350">
              <a:buFont typeface="+mj-lt"/>
              <a:buAutoNum type="alphaLcParenR"/>
            </a:pPr>
            <a:r>
              <a:rPr lang="ro-RO" sz="2000"/>
              <a:t>topologia cascadată</a:t>
            </a:r>
          </a:p>
          <a:p>
            <a:pPr marL="0" indent="0">
              <a:buNone/>
            </a:pPr>
            <a:r>
              <a:rPr lang="ro-RO" sz="2400" b="1">
                <a:solidFill>
                  <a:srgbClr val="0070C0"/>
                </a:solidFill>
              </a:rPr>
              <a:t>Aspect interesant</a:t>
            </a:r>
          </a:p>
          <a:p>
            <a:r>
              <a:rPr lang="en-US" sz="2400"/>
              <a:t>Etajul de ieșire dedicat </a:t>
            </a:r>
            <a:r>
              <a:rPr lang="ro-RO" sz="2400"/>
              <a:t>LIPSEȘTE</a:t>
            </a:r>
          </a:p>
          <a:p>
            <a:r>
              <a:rPr lang="ro-RO" sz="2400"/>
              <a:t>Cauza: </a:t>
            </a:r>
            <a:r>
              <a:rPr lang="en-US" sz="2400"/>
              <a:t>AO cu CMOS sunt, în </a:t>
            </a:r>
            <a:br>
              <a:rPr lang="ro-RO" sz="2400"/>
            </a:br>
            <a:r>
              <a:rPr lang="en-US" sz="2400"/>
              <a:t>prezent, cel mai frecvent utilizate </a:t>
            </a:r>
            <a:br>
              <a:rPr lang="ro-RO" sz="2400"/>
            </a:br>
            <a:r>
              <a:rPr lang="en-US" sz="2400"/>
              <a:t>ca subcircuite ale unor sisteme </a:t>
            </a:r>
            <a:br>
              <a:rPr lang="ro-RO" sz="2400"/>
            </a:br>
            <a:r>
              <a:rPr lang="en-US" sz="2400"/>
              <a:t>integrate mai mari, unde încărcarea </a:t>
            </a:r>
            <a:br>
              <a:rPr lang="ro-RO" sz="2400"/>
            </a:br>
            <a:r>
              <a:rPr lang="en-US" sz="2400"/>
              <a:t>la ieșire este cunoscută și de obicei suficient de mică pentru a nu fi nevoie de un etaj de ieșire dedicat.</a:t>
            </a:r>
            <a:endParaRPr lang="ro-RO"/>
          </a:p>
        </p:txBody>
      </p:sp>
      <p:sp>
        <p:nvSpPr>
          <p:cNvPr id="4" name="Date Placeholder 3">
            <a:extLst>
              <a:ext uri="{FF2B5EF4-FFF2-40B4-BE49-F238E27FC236}">
                <a16:creationId xmlns:a16="http://schemas.microsoft.com/office/drawing/2014/main" id="{AE98CE09-73FD-4D9E-AEE5-1D208A5B8761}"/>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C2CB9AD1-A134-44EB-9694-10D513648A60}"/>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BD35818C-3F5E-4426-BF6F-76A52A52F4AF}"/>
              </a:ext>
            </a:extLst>
          </p:cNvPr>
          <p:cNvSpPr>
            <a:spLocks noGrp="1"/>
          </p:cNvSpPr>
          <p:nvPr>
            <p:ph type="sldNum" sz="quarter" idx="12"/>
          </p:nvPr>
        </p:nvSpPr>
        <p:spPr/>
        <p:txBody>
          <a:bodyPr/>
          <a:lstStyle/>
          <a:p>
            <a:fld id="{AF5D8DD5-2367-47BF-BE85-0E4DD8564336}" type="slidenum">
              <a:rPr lang="ro-RO" smtClean="0"/>
              <a:t>12</a:t>
            </a:fld>
            <a:endParaRPr lang="ro-RO"/>
          </a:p>
        </p:txBody>
      </p:sp>
      <p:pic>
        <p:nvPicPr>
          <p:cNvPr id="7" name="Picture 6">
            <a:extLst>
              <a:ext uri="{FF2B5EF4-FFF2-40B4-BE49-F238E27FC236}">
                <a16:creationId xmlns:a16="http://schemas.microsoft.com/office/drawing/2014/main" id="{1CA17465-0829-4D60-A537-B5F362A95BDD}"/>
              </a:ext>
            </a:extLst>
          </p:cNvPr>
          <p:cNvPicPr>
            <a:picLocks noChangeAspect="1"/>
          </p:cNvPicPr>
          <p:nvPr/>
        </p:nvPicPr>
        <p:blipFill>
          <a:blip r:embed="rId2"/>
          <a:stretch>
            <a:fillRect/>
          </a:stretch>
        </p:blipFill>
        <p:spPr>
          <a:xfrm>
            <a:off x="5537121" y="1069975"/>
            <a:ext cx="6595586" cy="4007644"/>
          </a:xfrm>
          <a:prstGeom prst="rect">
            <a:avLst/>
          </a:prstGeom>
        </p:spPr>
      </p:pic>
    </p:spTree>
    <p:extLst>
      <p:ext uri="{BB962C8B-B14F-4D97-AF65-F5344CB8AC3E}">
        <p14:creationId xmlns:p14="http://schemas.microsoft.com/office/powerpoint/2010/main" val="131346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B90E-E932-435D-83C6-0644B55CA9DC}"/>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Modele SPICE</a:t>
            </a:r>
            <a:endParaRPr lang="ro-RO"/>
          </a:p>
        </p:txBody>
      </p:sp>
      <p:sp>
        <p:nvSpPr>
          <p:cNvPr id="3" name="Content Placeholder 2">
            <a:extLst>
              <a:ext uri="{FF2B5EF4-FFF2-40B4-BE49-F238E27FC236}">
                <a16:creationId xmlns:a16="http://schemas.microsoft.com/office/drawing/2014/main" id="{63BD9373-14DA-4EE5-8242-2012F9CE9955}"/>
              </a:ext>
            </a:extLst>
          </p:cNvPr>
          <p:cNvSpPr>
            <a:spLocks noGrp="1"/>
          </p:cNvSpPr>
          <p:nvPr>
            <p:ph idx="1"/>
          </p:nvPr>
        </p:nvSpPr>
        <p:spPr/>
        <p:txBody>
          <a:bodyPr>
            <a:normAutofit lnSpcReduction="10000"/>
          </a:bodyPr>
          <a:lstStyle/>
          <a:p>
            <a:r>
              <a:rPr lang="en-US"/>
              <a:t>În proiectarea circuitelor integrate,</a:t>
            </a:r>
            <a:br>
              <a:rPr lang="ro-RO"/>
            </a:br>
            <a:r>
              <a:rPr lang="en-US"/>
              <a:t>AO sunt simulate la nivel de </a:t>
            </a:r>
            <a:br>
              <a:rPr lang="ro-RO"/>
            </a:br>
            <a:r>
              <a:rPr lang="en-US"/>
              <a:t>tranzistor, numit </a:t>
            </a:r>
            <a:r>
              <a:rPr lang="en-US" b="1">
                <a:solidFill>
                  <a:srgbClr val="0070C0"/>
                </a:solidFill>
              </a:rPr>
              <a:t>micromodel</a:t>
            </a:r>
            <a:r>
              <a:rPr lang="en-US"/>
              <a:t>.</a:t>
            </a:r>
            <a:endParaRPr lang="ro-RO"/>
          </a:p>
          <a:p>
            <a:r>
              <a:rPr lang="en-US"/>
              <a:t>Simulările de către utilizator sunt </a:t>
            </a:r>
            <a:br>
              <a:rPr lang="ro-RO"/>
            </a:br>
            <a:r>
              <a:rPr lang="en-US"/>
              <a:t>efectuate de obicei la nivel de </a:t>
            </a:r>
            <a:br>
              <a:rPr lang="ro-RO"/>
            </a:br>
            <a:r>
              <a:rPr lang="en-US" b="1">
                <a:solidFill>
                  <a:srgbClr val="FF0000"/>
                </a:solidFill>
              </a:rPr>
              <a:t>macromodel</a:t>
            </a:r>
            <a:r>
              <a:rPr lang="en-US"/>
              <a:t>. </a:t>
            </a:r>
            <a:endParaRPr lang="ro-RO"/>
          </a:p>
          <a:p>
            <a:r>
              <a:rPr lang="en-US"/>
              <a:t>Un macromodel utilizează un set </a:t>
            </a:r>
            <a:br>
              <a:rPr lang="ro-RO"/>
            </a:br>
            <a:r>
              <a:rPr lang="en-US"/>
              <a:t>mult redus de elemente de circuit </a:t>
            </a:r>
            <a:br>
              <a:rPr lang="ro-RO"/>
            </a:br>
            <a:r>
              <a:rPr lang="en-US"/>
              <a:t>pentru a se potrivi cât mai bine cu </a:t>
            </a:r>
            <a:br>
              <a:rPr lang="ro-RO"/>
            </a:br>
            <a:r>
              <a:rPr lang="en-US"/>
              <a:t>comportamentul măsurat al </a:t>
            </a:r>
            <a:br>
              <a:rPr lang="ro-RO"/>
            </a:br>
            <a:r>
              <a:rPr lang="en-US"/>
              <a:t>dispozitivului, economisind un timp de simulare considerabil.</a:t>
            </a:r>
            <a:endParaRPr lang="ro-RO"/>
          </a:p>
        </p:txBody>
      </p:sp>
      <p:sp>
        <p:nvSpPr>
          <p:cNvPr id="4" name="Date Placeholder 3">
            <a:extLst>
              <a:ext uri="{FF2B5EF4-FFF2-40B4-BE49-F238E27FC236}">
                <a16:creationId xmlns:a16="http://schemas.microsoft.com/office/drawing/2014/main" id="{AA742965-034B-4374-8F9A-54AD542A9262}"/>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E1A89A6-2AAC-440A-A6D5-39737817AC83}"/>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5E665A8A-80B1-4843-8D09-EC30E0FA4770}"/>
              </a:ext>
            </a:extLst>
          </p:cNvPr>
          <p:cNvSpPr>
            <a:spLocks noGrp="1"/>
          </p:cNvSpPr>
          <p:nvPr>
            <p:ph type="sldNum" sz="quarter" idx="12"/>
          </p:nvPr>
        </p:nvSpPr>
        <p:spPr/>
        <p:txBody>
          <a:bodyPr/>
          <a:lstStyle/>
          <a:p>
            <a:fld id="{AF5D8DD5-2367-47BF-BE85-0E4DD8564336}" type="slidenum">
              <a:rPr lang="ro-RO" smtClean="0"/>
              <a:t>13</a:t>
            </a:fld>
            <a:endParaRPr lang="ro-RO"/>
          </a:p>
        </p:txBody>
      </p:sp>
      <p:pic>
        <p:nvPicPr>
          <p:cNvPr id="7" name="Picture 6">
            <a:extLst>
              <a:ext uri="{FF2B5EF4-FFF2-40B4-BE49-F238E27FC236}">
                <a16:creationId xmlns:a16="http://schemas.microsoft.com/office/drawing/2014/main" id="{2BABE552-0F60-4EFD-A860-4F757D006428}"/>
              </a:ext>
            </a:extLst>
          </p:cNvPr>
          <p:cNvPicPr>
            <a:picLocks noChangeAspect="1"/>
          </p:cNvPicPr>
          <p:nvPr/>
        </p:nvPicPr>
        <p:blipFill>
          <a:blip r:embed="rId2"/>
          <a:stretch>
            <a:fillRect/>
          </a:stretch>
        </p:blipFill>
        <p:spPr>
          <a:xfrm>
            <a:off x="6393030" y="68096"/>
            <a:ext cx="5720715" cy="4672965"/>
          </a:xfrm>
          <a:prstGeom prst="rect">
            <a:avLst/>
          </a:prstGeom>
        </p:spPr>
      </p:pic>
      <p:sp>
        <p:nvSpPr>
          <p:cNvPr id="8" name="TextBox 7">
            <a:extLst>
              <a:ext uri="{FF2B5EF4-FFF2-40B4-BE49-F238E27FC236}">
                <a16:creationId xmlns:a16="http://schemas.microsoft.com/office/drawing/2014/main" id="{4660E2A6-8CC2-4A3E-84BE-73AC55EE4E87}"/>
              </a:ext>
            </a:extLst>
          </p:cNvPr>
          <p:cNvSpPr txBox="1"/>
          <p:nvPr/>
        </p:nvSpPr>
        <p:spPr>
          <a:xfrm>
            <a:off x="7383294" y="4883285"/>
            <a:ext cx="4309353" cy="369332"/>
          </a:xfrm>
          <a:prstGeom prst="rect">
            <a:avLst/>
          </a:prstGeom>
          <a:noFill/>
        </p:spPr>
        <p:txBody>
          <a:bodyPr wrap="square" rtlCol="0">
            <a:spAutoFit/>
          </a:bodyPr>
          <a:lstStyle/>
          <a:p>
            <a:pPr algn="ctr"/>
            <a:r>
              <a:rPr lang="ro-RO"/>
              <a:t>Macromodelul BOYLE</a:t>
            </a:r>
          </a:p>
        </p:txBody>
      </p:sp>
    </p:spTree>
    <p:extLst>
      <p:ext uri="{BB962C8B-B14F-4D97-AF65-F5344CB8AC3E}">
        <p14:creationId xmlns:p14="http://schemas.microsoft.com/office/powerpoint/2010/main" val="241947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pt-BR">
                <a:solidFill>
                  <a:prstClr val="black"/>
                </a:solidFill>
              </a:rPr>
              <a:t>Curenții de polarizare a intrărilor și de offset</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ro-RO" i="1"/>
              <a:t>I</a:t>
            </a:r>
            <a:r>
              <a:rPr lang="ro-RO" i="1" baseline="-25000"/>
              <a:t>P</a:t>
            </a:r>
            <a:r>
              <a:rPr lang="ro-RO"/>
              <a:t> și </a:t>
            </a:r>
            <a:r>
              <a:rPr lang="ro-RO" i="1"/>
              <a:t>I</a:t>
            </a:r>
            <a:r>
              <a:rPr lang="ro-RO" i="1" baseline="-25000"/>
              <a:t>N</a:t>
            </a:r>
            <a:r>
              <a:rPr lang="ro-RO"/>
              <a:t> sunt curenții prin terminalele de comandă </a:t>
            </a:r>
            <a:br>
              <a:rPr lang="ro-RO"/>
            </a:br>
            <a:r>
              <a:rPr lang="ro-RO"/>
              <a:t>ale tranzistoarelor care alcătuiesc perechea</a:t>
            </a:r>
            <a:br>
              <a:rPr lang="ro-RO"/>
            </a:br>
            <a:r>
              <a:rPr lang="ro-RO"/>
              <a:t>diferențială de la intrarea AO (curenți de bază la TB, </a:t>
            </a:r>
            <a:br>
              <a:rPr lang="ro-RO"/>
            </a:br>
            <a:r>
              <a:rPr lang="ro-RO"/>
              <a:t>respectiv curenți de poartă la TEC-J)</a:t>
            </a:r>
          </a:p>
          <a:p>
            <a:r>
              <a:rPr lang="en-US"/>
              <a:t>Curenții </a:t>
            </a:r>
            <a:r>
              <a:rPr lang="en-US" i="1"/>
              <a:t>I</a:t>
            </a:r>
            <a:r>
              <a:rPr lang="en-US" i="1" baseline="-25000"/>
              <a:t>P</a:t>
            </a:r>
            <a:r>
              <a:rPr lang="en-US"/>
              <a:t> și </a:t>
            </a:r>
            <a:r>
              <a:rPr lang="en-US" i="1"/>
              <a:t>I</a:t>
            </a:r>
            <a:r>
              <a:rPr lang="en-US" i="1" baseline="-25000"/>
              <a:t>N</a:t>
            </a:r>
            <a:r>
              <a:rPr lang="en-US"/>
              <a:t> </a:t>
            </a:r>
            <a:r>
              <a:rPr lang="en-US" u="sng">
                <a:highlight>
                  <a:srgbClr val="FFFF00"/>
                </a:highlight>
              </a:rPr>
              <a:t>intră</a:t>
            </a:r>
            <a:r>
              <a:rPr lang="en-US"/>
              <a:t> în AO dacă tranzistoarele sale </a:t>
            </a:r>
            <a:br>
              <a:rPr lang="ro-RO"/>
            </a:br>
            <a:r>
              <a:rPr lang="en-US"/>
              <a:t>de intrare sunt </a:t>
            </a:r>
            <a:r>
              <a:rPr lang="en-US" i="1"/>
              <a:t>npn</a:t>
            </a:r>
            <a:r>
              <a:rPr lang="en-US"/>
              <a:t> sau TEC-J cu canal </a:t>
            </a:r>
            <a:r>
              <a:rPr lang="en-US" i="1"/>
              <a:t>p</a:t>
            </a:r>
            <a:r>
              <a:rPr lang="en-US"/>
              <a:t>, respectiv, </a:t>
            </a:r>
            <a:br>
              <a:rPr lang="ro-RO"/>
            </a:br>
            <a:r>
              <a:rPr lang="en-US" u="sng">
                <a:highlight>
                  <a:srgbClr val="FFFF00"/>
                </a:highlight>
              </a:rPr>
              <a:t>ies</a:t>
            </a:r>
            <a:r>
              <a:rPr lang="en-US"/>
              <a:t> din AO pentru tranzistoare </a:t>
            </a:r>
            <a:r>
              <a:rPr lang="en-US" i="1"/>
              <a:t>pnp</a:t>
            </a:r>
            <a:r>
              <a:rPr lang="en-US"/>
              <a:t> sau TEC-J </a:t>
            </a:r>
            <a:br>
              <a:rPr lang="ro-RO"/>
            </a:br>
            <a:r>
              <a:rPr lang="en-US"/>
              <a:t>cu canal </a:t>
            </a:r>
            <a:r>
              <a:rPr lang="en-US" i="1"/>
              <a:t>n</a:t>
            </a:r>
            <a:r>
              <a:rPr lang="en-US"/>
              <a:t>.</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14</a:t>
            </a:fld>
            <a:endParaRPr lang="ro-RO"/>
          </a:p>
        </p:txBody>
      </p:sp>
      <p:pic>
        <p:nvPicPr>
          <p:cNvPr id="7" name="Picture 6">
            <a:extLst>
              <a:ext uri="{FF2B5EF4-FFF2-40B4-BE49-F238E27FC236}">
                <a16:creationId xmlns:a16="http://schemas.microsoft.com/office/drawing/2014/main" id="{A7A8E9B1-5E12-4E79-9683-FA107715D471}"/>
              </a:ext>
            </a:extLst>
          </p:cNvPr>
          <p:cNvPicPr>
            <a:picLocks noChangeAspect="1"/>
          </p:cNvPicPr>
          <p:nvPr/>
        </p:nvPicPr>
        <p:blipFill>
          <a:blip r:embed="rId2"/>
          <a:stretch>
            <a:fillRect/>
          </a:stretch>
        </p:blipFill>
        <p:spPr>
          <a:xfrm>
            <a:off x="9108756" y="1690688"/>
            <a:ext cx="2971800" cy="4310063"/>
          </a:xfrm>
          <a:prstGeom prst="rect">
            <a:avLst/>
          </a:prstGeom>
        </p:spPr>
      </p:pic>
      <p:sp>
        <p:nvSpPr>
          <p:cNvPr id="8" name="Oval 7">
            <a:extLst>
              <a:ext uri="{FF2B5EF4-FFF2-40B4-BE49-F238E27FC236}">
                <a16:creationId xmlns:a16="http://schemas.microsoft.com/office/drawing/2014/main" id="{43FF5407-4286-4BF2-A125-5E512A74AF3C}"/>
              </a:ext>
            </a:extLst>
          </p:cNvPr>
          <p:cNvSpPr/>
          <p:nvPr/>
        </p:nvSpPr>
        <p:spPr>
          <a:xfrm>
            <a:off x="9639300" y="2590800"/>
            <a:ext cx="552450" cy="3619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Oval 8">
            <a:extLst>
              <a:ext uri="{FF2B5EF4-FFF2-40B4-BE49-F238E27FC236}">
                <a16:creationId xmlns:a16="http://schemas.microsoft.com/office/drawing/2014/main" id="{7253B540-A441-47A1-AAC7-DE6A2D112952}"/>
              </a:ext>
            </a:extLst>
          </p:cNvPr>
          <p:cNvSpPr/>
          <p:nvPr/>
        </p:nvSpPr>
        <p:spPr>
          <a:xfrm>
            <a:off x="11239500" y="2590800"/>
            <a:ext cx="552450" cy="3619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74360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pt-BR">
                <a:solidFill>
                  <a:prstClr val="black"/>
                </a:solidFill>
              </a:rPr>
              <a:t>Curenții de polarizare a intrărilor și de offset</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Din cauza nepotrivirilor inevitabile între cele două jumătăți ale etajului de intrare, în special între factorii </a:t>
            </a:r>
            <a:r>
              <a:rPr lang="en-US" i="1">
                <a:sym typeface="Symbol" panose="05050102010706020507" pitchFamily="18" charset="2"/>
              </a:rPr>
              <a:t></a:t>
            </a:r>
            <a:r>
              <a:rPr lang="en-US" i="1" baseline="-25000"/>
              <a:t>F</a:t>
            </a:r>
            <a:r>
              <a:rPr lang="en-US"/>
              <a:t> ai tranzistoarelor </a:t>
            </a:r>
            <a:r>
              <a:rPr lang="en-US" i="1"/>
              <a:t>Q</a:t>
            </a:r>
            <a:r>
              <a:rPr lang="en-US" baseline="-25000"/>
              <a:t>1</a:t>
            </a:r>
            <a:r>
              <a:rPr lang="en-US"/>
              <a:t> și </a:t>
            </a:r>
            <a:r>
              <a:rPr lang="en-US" i="1"/>
              <a:t>Q</a:t>
            </a:r>
            <a:r>
              <a:rPr lang="en-US" baseline="-25000"/>
              <a:t>2</a:t>
            </a:r>
            <a:r>
              <a:rPr lang="en-US"/>
              <a:t>, curenții </a:t>
            </a:r>
            <a:r>
              <a:rPr lang="en-US" i="1"/>
              <a:t>I</a:t>
            </a:r>
            <a:r>
              <a:rPr lang="en-US" i="1" baseline="-25000"/>
              <a:t>P</a:t>
            </a:r>
            <a:r>
              <a:rPr lang="en-US"/>
              <a:t> și </a:t>
            </a:r>
            <a:r>
              <a:rPr lang="en-US" i="1"/>
              <a:t>I</a:t>
            </a:r>
            <a:r>
              <a:rPr lang="en-US" i="1" baseline="-25000"/>
              <a:t>N</a:t>
            </a:r>
            <a:r>
              <a:rPr lang="en-US"/>
              <a:t> vor fi și ei inegali.</a:t>
            </a:r>
            <a:endParaRPr lang="ro-RO"/>
          </a:p>
          <a:p>
            <a:r>
              <a:rPr lang="en-US"/>
              <a:t>Media celor doi curenți se numește </a:t>
            </a:r>
            <a:r>
              <a:rPr lang="en-US" b="1">
                <a:solidFill>
                  <a:srgbClr val="0070C0"/>
                </a:solidFill>
              </a:rPr>
              <a:t>curent de polarizare a intrărilor</a:t>
            </a:r>
            <a:endParaRPr lang="ro-RO"/>
          </a:p>
          <a:p>
            <a:endParaRPr lang="ro-RO"/>
          </a:p>
          <a:p>
            <a:endParaRPr lang="ro-RO"/>
          </a:p>
          <a:p>
            <a:r>
              <a:rPr lang="en-US"/>
              <a:t>iar diferența lor se numește </a:t>
            </a:r>
            <a:r>
              <a:rPr lang="en-US" b="1">
                <a:solidFill>
                  <a:srgbClr val="FF0000"/>
                </a:solidFill>
              </a:rPr>
              <a:t>curent de offset (decalaj) la intrare</a:t>
            </a:r>
            <a:endParaRPr lang="ro-RO" b="1">
              <a:solidFill>
                <a:srgbClr val="FF0000"/>
              </a:solidFill>
            </a:endParaRPr>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15</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FAC8F37-3C8F-47C7-B6F1-71595FF492B3}"/>
                  </a:ext>
                </a:extLst>
              </p:cNvPr>
              <p:cNvSpPr/>
              <p:nvPr/>
            </p:nvSpPr>
            <p:spPr>
              <a:xfrm>
                <a:off x="5176133" y="3705860"/>
                <a:ext cx="1839734" cy="781368"/>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𝐵</m:t>
                          </m:r>
                        </m:sub>
                      </m:sSub>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𝑁</m:t>
                              </m:r>
                            </m:sub>
                          </m:sSub>
                        </m:num>
                        <m:den>
                          <m:r>
                            <a:rPr lang="ro-RO" sz="2400" i="0">
                              <a:latin typeface="Cambria Math" panose="02040503050406030204" pitchFamily="18" charset="0"/>
                            </a:rPr>
                            <m:t>2</m:t>
                          </m:r>
                        </m:den>
                      </m:f>
                    </m:oMath>
                  </m:oMathPara>
                </a14:m>
                <a:endParaRPr lang="ro-RO" sz="2400"/>
              </a:p>
            </p:txBody>
          </p:sp>
        </mc:Choice>
        <mc:Fallback xmlns="">
          <p:sp>
            <p:nvSpPr>
              <p:cNvPr id="7" name="Rectangle 6">
                <a:extLst>
                  <a:ext uri="{FF2B5EF4-FFF2-40B4-BE49-F238E27FC236}">
                    <a16:creationId xmlns:a16="http://schemas.microsoft.com/office/drawing/2014/main" id="{AFAC8F37-3C8F-47C7-B6F1-71595FF492B3}"/>
                  </a:ext>
                </a:extLst>
              </p:cNvPr>
              <p:cNvSpPr>
                <a:spLocks noRot="1" noChangeAspect="1" noMove="1" noResize="1" noEditPoints="1" noAdjustHandles="1" noChangeArrowheads="1" noChangeShapeType="1" noTextEdit="1"/>
              </p:cNvSpPr>
              <p:nvPr/>
            </p:nvSpPr>
            <p:spPr>
              <a:xfrm>
                <a:off x="5176133" y="3705860"/>
                <a:ext cx="1839734" cy="781368"/>
              </a:xfrm>
              <a:prstGeom prst="rect">
                <a:avLst/>
              </a:prstGeom>
              <a:blipFill>
                <a:blip r:embed="rId2"/>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E241C10-5E15-464B-8879-236122698E95}"/>
                  </a:ext>
                </a:extLst>
              </p:cNvPr>
              <p:cNvSpPr/>
              <p:nvPr/>
            </p:nvSpPr>
            <p:spPr>
              <a:xfrm>
                <a:off x="5176133" y="5168384"/>
                <a:ext cx="1966308" cy="46166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𝑁</m:t>
                          </m:r>
                        </m:sub>
                      </m:sSub>
                    </m:oMath>
                  </m:oMathPara>
                </a14:m>
                <a:endParaRPr lang="ro-RO" sz="2400"/>
              </a:p>
            </p:txBody>
          </p:sp>
        </mc:Choice>
        <mc:Fallback xmlns="">
          <p:sp>
            <p:nvSpPr>
              <p:cNvPr id="8" name="Rectangle 7">
                <a:extLst>
                  <a:ext uri="{FF2B5EF4-FFF2-40B4-BE49-F238E27FC236}">
                    <a16:creationId xmlns:a16="http://schemas.microsoft.com/office/drawing/2014/main" id="{0E241C10-5E15-464B-8879-236122698E95}"/>
                  </a:ext>
                </a:extLst>
              </p:cNvPr>
              <p:cNvSpPr>
                <a:spLocks noRot="1" noChangeAspect="1" noMove="1" noResize="1" noEditPoints="1" noAdjustHandles="1" noChangeArrowheads="1" noChangeShapeType="1" noTextEdit="1"/>
              </p:cNvSpPr>
              <p:nvPr/>
            </p:nvSpPr>
            <p:spPr>
              <a:xfrm>
                <a:off x="5176133" y="5168384"/>
                <a:ext cx="1966308" cy="461665"/>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22932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pt-BR">
                <a:solidFill>
                  <a:prstClr val="black"/>
                </a:solidFill>
              </a:rPr>
              <a:t>Curenții de polarizare a intrărilor și de offset</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De obicei, </a:t>
            </a:r>
            <a:r>
              <a:rPr lang="en-US" i="1">
                <a:highlight>
                  <a:srgbClr val="FFFF00"/>
                </a:highlight>
              </a:rPr>
              <a:t>I</a:t>
            </a:r>
            <a:r>
              <a:rPr lang="en-US" i="1" baseline="-25000">
                <a:highlight>
                  <a:srgbClr val="FFFF00"/>
                </a:highlight>
              </a:rPr>
              <a:t>OS</a:t>
            </a:r>
            <a:r>
              <a:rPr lang="en-US">
                <a:highlight>
                  <a:srgbClr val="FFFF00"/>
                </a:highlight>
              </a:rPr>
              <a:t> este cu un ordin de mărime mai mic decât </a:t>
            </a:r>
            <a:r>
              <a:rPr lang="en-US" i="1">
                <a:highlight>
                  <a:srgbClr val="FFFF00"/>
                </a:highlight>
              </a:rPr>
              <a:t>I</a:t>
            </a:r>
            <a:r>
              <a:rPr lang="en-US" i="1" baseline="-25000">
                <a:highlight>
                  <a:srgbClr val="FFFF00"/>
                </a:highlight>
              </a:rPr>
              <a:t>B</a:t>
            </a:r>
            <a:r>
              <a:rPr lang="en-US"/>
              <a:t>. În timp ce polaritatea lui </a:t>
            </a:r>
            <a:r>
              <a:rPr lang="en-US" i="1"/>
              <a:t>I</a:t>
            </a:r>
            <a:r>
              <a:rPr lang="en-US" i="1" baseline="-25000"/>
              <a:t>B</a:t>
            </a:r>
            <a:r>
              <a:rPr lang="en-US"/>
              <a:t> depinde de tipul tranzistoarelor de la intrare, cea a lui </a:t>
            </a:r>
            <a:r>
              <a:rPr lang="en-US" i="1"/>
              <a:t>I</a:t>
            </a:r>
            <a:r>
              <a:rPr lang="en-US" i="1" baseline="-25000"/>
              <a:t>OS</a:t>
            </a:r>
            <a:r>
              <a:rPr lang="en-US"/>
              <a:t> depinde de sensul nepotrivirii, astfel că unele exemplare dintr-o anumită familie de AO pot avea </a:t>
            </a:r>
            <a:r>
              <a:rPr lang="en-US" i="1"/>
              <a:t>I</a:t>
            </a:r>
            <a:r>
              <a:rPr lang="en-US" i="1" baseline="-25000"/>
              <a:t>OS</a:t>
            </a:r>
            <a:r>
              <a:rPr lang="en-US"/>
              <a:t>&gt;0, iar altele </a:t>
            </a:r>
            <a:r>
              <a:rPr lang="en-US" i="1"/>
              <a:t>I</a:t>
            </a:r>
            <a:r>
              <a:rPr lang="en-US" i="1" baseline="-25000"/>
              <a:t>OS</a:t>
            </a:r>
            <a:r>
              <a:rPr lang="en-US"/>
              <a:t>&lt;0.</a:t>
            </a:r>
            <a:endParaRPr lang="ro-RO"/>
          </a:p>
          <a:p>
            <a:r>
              <a:rPr lang="ro-RO"/>
              <a:t>Exemple de valori ale </a:t>
            </a:r>
            <a:r>
              <a:rPr lang="ro-RO" i="1"/>
              <a:t>I</a:t>
            </a:r>
            <a:r>
              <a:rPr lang="ro-RO" i="1" baseline="-25000"/>
              <a:t>B</a:t>
            </a:r>
            <a:r>
              <a:rPr lang="ro-RO"/>
              <a:t> și </a:t>
            </a:r>
            <a:r>
              <a:rPr lang="ro-RO" i="1"/>
              <a:t>I</a:t>
            </a:r>
            <a:r>
              <a:rPr lang="ro-RO" i="1" baseline="-25000"/>
              <a:t>OS</a:t>
            </a:r>
            <a:r>
              <a:rPr lang="ro-RO"/>
              <a:t>:</a:t>
            </a:r>
          </a:p>
          <a:p>
            <a:pPr lvl="1"/>
            <a:r>
              <a:rPr lang="en-US"/>
              <a:t>Pentru 741C, care este versiunea comercială a familiei 741, valorile la temperatura camerei sunt: </a:t>
            </a:r>
            <a:r>
              <a:rPr lang="en-US" i="1"/>
              <a:t>I</a:t>
            </a:r>
            <a:r>
              <a:rPr lang="en-US" i="1" baseline="-25000"/>
              <a:t>B</a:t>
            </a:r>
            <a:r>
              <a:rPr lang="en-US"/>
              <a:t>=80nA tipic, 500nA maxim; </a:t>
            </a:r>
            <a:r>
              <a:rPr lang="en-US" i="1"/>
              <a:t>I</a:t>
            </a:r>
            <a:r>
              <a:rPr lang="en-US" i="1" baseline="-25000"/>
              <a:t>OS</a:t>
            </a:r>
            <a:r>
              <a:rPr lang="en-US"/>
              <a:t>=20nA tipic, 200nA maxim</a:t>
            </a:r>
            <a:r>
              <a:rPr lang="ro-RO"/>
              <a:t>;</a:t>
            </a:r>
          </a:p>
          <a:p>
            <a:pPr lvl="1"/>
            <a:r>
              <a:rPr lang="en-US"/>
              <a:t>Amplificatorul OP77 are </a:t>
            </a:r>
            <a:r>
              <a:rPr lang="en-US" i="1"/>
              <a:t>I</a:t>
            </a:r>
            <a:r>
              <a:rPr lang="en-US" i="1" baseline="-25000"/>
              <a:t>B</a:t>
            </a:r>
            <a:r>
              <a:rPr lang="en-US"/>
              <a:t>=1,2nA tipic, maxim 2,0nA; </a:t>
            </a:r>
            <a:r>
              <a:rPr lang="en-US" i="1"/>
              <a:t>I</a:t>
            </a:r>
            <a:r>
              <a:rPr lang="en-US" i="1" baseline="-25000"/>
              <a:t>OS</a:t>
            </a:r>
            <a:r>
              <a:rPr lang="en-US"/>
              <a:t>=0,3nA tipic, maxim 1,5nA.</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16</a:t>
            </a:fld>
            <a:endParaRPr lang="ro-RO"/>
          </a:p>
        </p:txBody>
      </p:sp>
    </p:spTree>
    <p:extLst>
      <p:ext uri="{BB962C8B-B14F-4D97-AF65-F5344CB8AC3E}">
        <p14:creationId xmlns:p14="http://schemas.microsoft.com/office/powerpoint/2010/main" val="120030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baseline="-2500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normAutofit lnSpcReduction="10000"/>
              </a:bodyPr>
              <a:lstStyle/>
              <a:p>
                <a:r>
                  <a:rPr lang="en-US"/>
                  <a:t>evaluarea efectului curenților de intrare </a:t>
                </a:r>
                <a:r>
                  <a:rPr lang="ro-RO"/>
                  <a:t>se face </a:t>
                </a:r>
                <a:br>
                  <a:rPr lang="ro-RO"/>
                </a:br>
                <a:r>
                  <a:rPr lang="en-US"/>
                  <a:t>determin</a:t>
                </a:r>
                <a:r>
                  <a:rPr lang="ro-RO"/>
                  <a:t>ând</a:t>
                </a:r>
                <a:r>
                  <a:rPr lang="en-US"/>
                  <a:t> tensiunea de la ieșire cu toate </a:t>
                </a:r>
                <a:br>
                  <a:rPr lang="ro-RO"/>
                </a:br>
                <a:r>
                  <a:rPr lang="en-US"/>
                  <a:t>semnalele de intrare setate la zero</a:t>
                </a:r>
                <a:r>
                  <a:rPr lang="ro-RO"/>
                  <a:t> </a:t>
                </a:r>
                <a:br>
                  <a:rPr lang="ro-RO"/>
                </a:br>
                <a:r>
                  <a:rPr lang="ro-RO"/>
                  <a:t>(intrări pasivizate);</a:t>
                </a:r>
              </a:p>
              <a:p>
                <a:r>
                  <a:rPr lang="en-US"/>
                  <a:t>Analiza presupune că AO, în afară de prezența </a:t>
                </a:r>
                <a:br>
                  <a:rPr lang="ro-RO"/>
                </a:br>
                <a:r>
                  <a:rPr lang="en-US"/>
                  <a:t>curenților </a:t>
                </a:r>
                <a:r>
                  <a:rPr lang="en-US" i="1"/>
                  <a:t>I</a:t>
                </a:r>
                <a:r>
                  <a:rPr lang="en-US" i="1" baseline="-25000"/>
                  <a:t>P</a:t>
                </a:r>
                <a:r>
                  <a:rPr lang="en-US"/>
                  <a:t> și </a:t>
                </a:r>
                <a:r>
                  <a:rPr lang="en-US" i="1"/>
                  <a:t>I</a:t>
                </a:r>
                <a:r>
                  <a:rPr lang="en-US" i="1" baseline="-25000"/>
                  <a:t>N</a:t>
                </a:r>
                <a:r>
                  <a:rPr lang="en-US"/>
                  <a:t>, este ideal.</a:t>
                </a:r>
                <a:endParaRPr lang="ro-RO"/>
              </a:p>
              <a:p>
                <a:r>
                  <a:rPr lang="ro-RO"/>
                  <a:t>Tensiunea de ieșire se determină aplicând superpoziția</a:t>
                </a:r>
              </a:p>
              <a:p>
                <a:pPr lvl="1"/>
                <a:endParaRPr lang="ro-RO">
                  <a:sym typeface="Symbol" panose="05050102010706020507" pitchFamily="18" charset="2"/>
                </a:endParaRPr>
              </a:p>
              <a:p>
                <a:pPr lvl="1"/>
                <a:r>
                  <a:rPr lang="ro-RO">
                    <a:sym typeface="Symbol" panose="05050102010706020507" pitchFamily="18" charset="2"/>
                  </a:rPr>
                  <a:t> </a:t>
                </a:r>
                <a:r>
                  <a:rPr lang="ro-RO" i="1">
                    <a:sym typeface="Symbol" panose="05050102010706020507" pitchFamily="18" charset="2"/>
                  </a:rPr>
                  <a:t>I</a:t>
                </a:r>
                <a:r>
                  <a:rPr lang="ro-RO" i="1" baseline="-25000">
                    <a:sym typeface="Symbol" panose="05050102010706020507" pitchFamily="18" charset="2"/>
                  </a:rPr>
                  <a:t>P</a:t>
                </a:r>
                <a:r>
                  <a:rPr lang="ro-RO">
                    <a:sym typeface="Symbol" panose="05050102010706020507" pitchFamily="18" charset="2"/>
                  </a:rPr>
                  <a:t>, </a:t>
                </a:r>
                <a:r>
                  <a:rPr lang="ro-RO" i="1">
                    <a:sym typeface="Symbol" panose="05050102010706020507" pitchFamily="18" charset="2"/>
                  </a:rPr>
                  <a:t>I</a:t>
                </a:r>
                <a:r>
                  <a:rPr lang="ro-RO" i="1" baseline="-25000">
                    <a:sym typeface="Symbol" panose="05050102010706020507" pitchFamily="18" charset="2"/>
                  </a:rPr>
                  <a:t>N</a:t>
                </a:r>
                <a:r>
                  <a:rPr lang="ro-RO">
                    <a:sym typeface="Symbol" panose="05050102010706020507" pitchFamily="18" charset="2"/>
                  </a:rPr>
                  <a:t>=0 și rezultă</a:t>
                </a:r>
                <a:br>
                  <a:rPr lang="ro-RO">
                    <a:sym typeface="Symbol" panose="05050102010706020507" pitchFamily="18" charset="2"/>
                  </a:rPr>
                </a:br>
                <a:br>
                  <a:rPr lang="ro-RO">
                    <a:sym typeface="Symbol" panose="05050102010706020507" pitchFamily="18" charset="2"/>
                  </a:rPr>
                </a:br>
                <a:r>
                  <a:rPr lang="ro-RO">
                    <a:sym typeface="Symbol" panose="05050102010706020507" pitchFamily="18" charset="2"/>
                  </a:rPr>
                  <a:t>unde </a:t>
                </a:r>
                <a14:m>
                  <m:oMath xmlns:m="http://schemas.openxmlformats.org/officeDocument/2006/math">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𝑉</m:t>
                        </m:r>
                      </m:e>
                      <m:sub>
                        <m:r>
                          <a:rPr lang="ro-RO" i="1">
                            <a:latin typeface="Cambria Math" panose="02040503050406030204" pitchFamily="18" charset="0"/>
                            <a:sym typeface="Symbol" panose="05050102010706020507" pitchFamily="18" charset="2"/>
                          </a:rPr>
                          <m:t>𝑃</m:t>
                        </m:r>
                      </m:sub>
                    </m:sSub>
                    <m:r>
                      <a:rPr lang="ro-RO" i="1">
                        <a:latin typeface="Cambria Math" panose="02040503050406030204" pitchFamily="18" charset="0"/>
                        <a:sym typeface="Symbol" panose="05050102010706020507" pitchFamily="18" charset="2"/>
                      </a:rPr>
                      <m:t>=−</m:t>
                    </m:r>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𝑅</m:t>
                        </m:r>
                      </m:e>
                      <m:sub>
                        <m:r>
                          <a:rPr lang="ro-RO" i="1">
                            <a:latin typeface="Cambria Math" panose="02040503050406030204" pitchFamily="18" charset="0"/>
                            <a:sym typeface="Symbol" panose="05050102010706020507" pitchFamily="18" charset="2"/>
                          </a:rPr>
                          <m:t>𝑝</m:t>
                        </m:r>
                      </m:sub>
                    </m:sSub>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𝐼</m:t>
                        </m:r>
                      </m:e>
                      <m:sub>
                        <m:r>
                          <a:rPr lang="ro-RO" i="1">
                            <a:latin typeface="Cambria Math" panose="02040503050406030204" pitchFamily="18" charset="0"/>
                            <a:sym typeface="Symbol" panose="05050102010706020507" pitchFamily="18" charset="2"/>
                          </a:rPr>
                          <m:t>𝑃</m:t>
                        </m:r>
                      </m:sub>
                    </m:sSub>
                  </m:oMath>
                </a14:m>
                <a:endParaRPr lang="ro-RO"/>
              </a:p>
            </p:txBody>
          </p:sp>
        </mc:Choice>
        <mc:Fallback>
          <p:sp>
            <p:nvSpPr>
              <p:cNvPr id="3" name="Content Placeholder 2">
                <a:extLst>
                  <a:ext uri="{FF2B5EF4-FFF2-40B4-BE49-F238E27FC236}">
                    <a16:creationId xmlns:a16="http://schemas.microsoft.com/office/drawing/2014/main" id="{86485372-0E24-48D3-AA9E-0AF3FC147CEE}"/>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17</a:t>
            </a:fld>
            <a:endParaRPr lang="ro-RO"/>
          </a:p>
        </p:txBody>
      </p:sp>
      <p:pic>
        <p:nvPicPr>
          <p:cNvPr id="7" name="Picture 6">
            <a:extLst>
              <a:ext uri="{FF2B5EF4-FFF2-40B4-BE49-F238E27FC236}">
                <a16:creationId xmlns:a16="http://schemas.microsoft.com/office/drawing/2014/main" id="{977A1726-EE61-4EF8-A875-222A05A31E3D}"/>
              </a:ext>
            </a:extLst>
          </p:cNvPr>
          <p:cNvPicPr>
            <a:picLocks noChangeAspect="1"/>
          </p:cNvPicPr>
          <p:nvPr/>
        </p:nvPicPr>
        <p:blipFill>
          <a:blip r:embed="rId3"/>
          <a:stretch>
            <a:fillRect/>
          </a:stretch>
        </p:blipFill>
        <p:spPr>
          <a:xfrm>
            <a:off x="8158162" y="41275"/>
            <a:ext cx="3990975" cy="3686175"/>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203CF5D4-83F3-4DA7-BA8C-32ACBEDDB241}"/>
                  </a:ext>
                </a:extLst>
              </p:cNvPr>
              <p:cNvSpPr/>
              <p:nvPr/>
            </p:nvSpPr>
            <p:spPr>
              <a:xfrm>
                <a:off x="3950110" y="4574457"/>
                <a:ext cx="2705934" cy="9221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r>
                            <a:rPr lang="ro-RO" sz="2400" i="1">
                              <a:latin typeface="Cambria Math" panose="02040503050406030204" pitchFamily="18" charset="0"/>
                            </a:rPr>
                            <m:t>1</m:t>
                          </m:r>
                        </m:sub>
                      </m:sSub>
                      <m:r>
                        <a:rPr lang="ro-RO" sz="2400" i="1">
                          <a:latin typeface="Cambria Math" panose="02040503050406030204" pitchFamily="18" charset="0"/>
                        </a:rPr>
                        <m:t>=</m:t>
                      </m:r>
                      <m:d>
                        <m:dPr>
                          <m:ctrlPr>
                            <a:rPr lang="ro-RO" sz="2400" i="1">
                              <a:latin typeface="Cambria Math" panose="02040503050406030204" pitchFamily="18" charset="0"/>
                            </a:rPr>
                          </m:ctrlPr>
                        </m:dPr>
                        <m:e>
                          <m:r>
                            <a:rPr lang="ro-RO" sz="2400" i="1">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den>
                          </m:f>
                        </m:e>
                      </m:d>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𝑃</m:t>
                          </m:r>
                        </m:sub>
                      </m:sSub>
                    </m:oMath>
                  </m:oMathPara>
                </a14:m>
                <a:endParaRPr lang="ro-RO" sz="2000"/>
              </a:p>
            </p:txBody>
          </p:sp>
        </mc:Choice>
        <mc:Fallback>
          <p:sp>
            <p:nvSpPr>
              <p:cNvPr id="8" name="Rectangle 7">
                <a:extLst>
                  <a:ext uri="{FF2B5EF4-FFF2-40B4-BE49-F238E27FC236}">
                    <a16:creationId xmlns:a16="http://schemas.microsoft.com/office/drawing/2014/main" id="{203CF5D4-83F3-4DA7-BA8C-32ACBEDDB241}"/>
                  </a:ext>
                </a:extLst>
              </p:cNvPr>
              <p:cNvSpPr>
                <a:spLocks noRot="1" noChangeAspect="1" noMove="1" noResize="1" noEditPoints="1" noAdjustHandles="1" noChangeArrowheads="1" noChangeShapeType="1" noTextEdit="1"/>
              </p:cNvSpPr>
              <p:nvPr/>
            </p:nvSpPr>
            <p:spPr>
              <a:xfrm>
                <a:off x="3950110" y="4574457"/>
                <a:ext cx="2705934" cy="922176"/>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348810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baseline="-25000"/>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normAutofit/>
          </a:bodyPr>
          <a:lstStyle/>
          <a:p>
            <a:pPr lvl="1"/>
            <a:r>
              <a:rPr lang="ro-RO">
                <a:sym typeface="Symbol" panose="05050102010706020507" pitchFamily="18" charset="2"/>
              </a:rPr>
              <a:t> </a:t>
            </a:r>
            <a:r>
              <a:rPr lang="ro-RO" i="1">
                <a:sym typeface="Symbol" panose="05050102010706020507" pitchFamily="18" charset="2"/>
              </a:rPr>
              <a:t>I</a:t>
            </a:r>
            <a:r>
              <a:rPr lang="ro-RO" i="1" baseline="-25000">
                <a:sym typeface="Symbol" panose="05050102010706020507" pitchFamily="18" charset="2"/>
              </a:rPr>
              <a:t>N</a:t>
            </a:r>
            <a:r>
              <a:rPr lang="ro-RO">
                <a:sym typeface="Symbol" panose="05050102010706020507" pitchFamily="18" charset="2"/>
              </a:rPr>
              <a:t>, </a:t>
            </a:r>
            <a:r>
              <a:rPr lang="ro-RO" i="1">
                <a:sym typeface="Symbol" panose="05050102010706020507" pitchFamily="18" charset="2"/>
              </a:rPr>
              <a:t>I</a:t>
            </a:r>
            <a:r>
              <a:rPr lang="ro-RO" i="1" baseline="-25000">
                <a:sym typeface="Symbol" panose="05050102010706020507" pitchFamily="18" charset="2"/>
              </a:rPr>
              <a:t>P</a:t>
            </a:r>
            <a:r>
              <a:rPr lang="ro-RO">
                <a:sym typeface="Symbol" panose="05050102010706020507" pitchFamily="18" charset="2"/>
              </a:rPr>
              <a:t>=0, caz în care </a:t>
            </a:r>
            <a:r>
              <a:rPr lang="ro-RO" i="1">
                <a:sym typeface="Symbol" panose="05050102010706020507" pitchFamily="18" charset="2"/>
              </a:rPr>
              <a:t>V</a:t>
            </a:r>
            <a:r>
              <a:rPr lang="ro-RO" i="1" baseline="-25000">
                <a:sym typeface="Symbol" panose="05050102010706020507" pitchFamily="18" charset="2"/>
              </a:rPr>
              <a:t>N</a:t>
            </a:r>
            <a:r>
              <a:rPr lang="ro-RO">
                <a:sym typeface="Symbol" panose="05050102010706020507" pitchFamily="18" charset="2"/>
              </a:rPr>
              <a:t>=</a:t>
            </a:r>
            <a:r>
              <a:rPr lang="ro-RO" i="1">
                <a:sym typeface="Symbol" panose="05050102010706020507" pitchFamily="18" charset="2"/>
              </a:rPr>
              <a:t>V</a:t>
            </a:r>
            <a:r>
              <a:rPr lang="ro-RO" i="1" baseline="-25000">
                <a:sym typeface="Symbol" panose="05050102010706020507" pitchFamily="18" charset="2"/>
              </a:rPr>
              <a:t>P</a:t>
            </a:r>
            <a:r>
              <a:rPr lang="ro-RO">
                <a:sym typeface="Symbol" panose="05050102010706020507" pitchFamily="18" charset="2"/>
              </a:rPr>
              <a:t>=0 și rezultă că </a:t>
            </a:r>
            <a:r>
              <a:rPr lang="ro-RO" i="1">
                <a:sym typeface="Symbol" panose="05050102010706020507" pitchFamily="18" charset="2"/>
              </a:rPr>
              <a:t>I</a:t>
            </a:r>
            <a:r>
              <a:rPr lang="ro-RO" i="1" baseline="-25000">
                <a:sym typeface="Symbol" panose="05050102010706020507" pitchFamily="18" charset="2"/>
              </a:rPr>
              <a:t>N</a:t>
            </a:r>
            <a:r>
              <a:rPr lang="ro-RO">
                <a:sym typeface="Symbol" panose="05050102010706020507" pitchFamily="18" charset="2"/>
              </a:rPr>
              <a:t> circulă </a:t>
            </a:r>
            <a:br>
              <a:rPr lang="ro-RO">
                <a:sym typeface="Symbol" panose="05050102010706020507" pitchFamily="18" charset="2"/>
              </a:rPr>
            </a:br>
            <a:r>
              <a:rPr lang="ro-RO">
                <a:sym typeface="Symbol" panose="05050102010706020507" pitchFamily="18" charset="2"/>
              </a:rPr>
              <a:t>doar prin </a:t>
            </a:r>
            <a:r>
              <a:rPr lang="ro-RO" i="1">
                <a:sym typeface="Symbol" panose="05050102010706020507" pitchFamily="18" charset="2"/>
              </a:rPr>
              <a:t>R</a:t>
            </a:r>
            <a:r>
              <a:rPr lang="ro-RO" baseline="-25000">
                <a:sym typeface="Symbol" panose="05050102010706020507" pitchFamily="18" charset="2"/>
              </a:rPr>
              <a:t>2</a:t>
            </a:r>
            <a:r>
              <a:rPr lang="ro-RO">
                <a:sym typeface="Symbol" panose="05050102010706020507" pitchFamily="18" charset="2"/>
              </a:rPr>
              <a:t> deoarece </a:t>
            </a:r>
            <a:r>
              <a:rPr lang="ro-RO" i="1">
                <a:sym typeface="Symbol" panose="05050102010706020507" pitchFamily="18" charset="2"/>
              </a:rPr>
              <a:t>R</a:t>
            </a:r>
            <a:r>
              <a:rPr lang="ro-RO" baseline="-25000">
                <a:sym typeface="Symbol" panose="05050102010706020507" pitchFamily="18" charset="2"/>
              </a:rPr>
              <a:t>1</a:t>
            </a:r>
            <a:r>
              <a:rPr lang="ro-RO">
                <a:sym typeface="Symbol" panose="05050102010706020507" pitchFamily="18" charset="2"/>
              </a:rPr>
              <a:t> are 0V la ambele capete. </a:t>
            </a:r>
            <a:br>
              <a:rPr lang="ro-RO">
                <a:sym typeface="Symbol" panose="05050102010706020507" pitchFamily="18" charset="2"/>
              </a:rPr>
            </a:br>
            <a:r>
              <a:rPr lang="ro-RO">
                <a:sym typeface="Symbol" panose="05050102010706020507" pitchFamily="18" charset="2"/>
              </a:rPr>
              <a:t>Componenta </a:t>
            </a:r>
            <a:r>
              <a:rPr lang="ro-RO" i="1">
                <a:sym typeface="Symbol" panose="05050102010706020507" pitchFamily="18" charset="2"/>
              </a:rPr>
              <a:t>v</a:t>
            </a:r>
            <a:r>
              <a:rPr lang="ro-RO" i="1" baseline="-25000">
                <a:sym typeface="Symbol" panose="05050102010706020507" pitchFamily="18" charset="2"/>
              </a:rPr>
              <a:t>O</a:t>
            </a:r>
            <a:r>
              <a:rPr lang="ro-RO" baseline="-25000">
                <a:sym typeface="Symbol" panose="05050102010706020507" pitchFamily="18" charset="2"/>
              </a:rPr>
              <a:t>2</a:t>
            </a:r>
            <a:r>
              <a:rPr lang="ro-RO">
                <a:sym typeface="Symbol" panose="05050102010706020507" pitchFamily="18" charset="2"/>
              </a:rPr>
              <a:t> se scrie</a:t>
            </a:r>
          </a:p>
          <a:p>
            <a:pPr lvl="1"/>
            <a:endParaRPr lang="ro-RO">
              <a:sym typeface="Symbol" panose="05050102010706020507" pitchFamily="18" charset="2"/>
            </a:endParaRPr>
          </a:p>
          <a:p>
            <a:pPr lvl="1"/>
            <a:r>
              <a:rPr lang="ro-RO">
                <a:sym typeface="Symbol" panose="05050102010706020507" pitchFamily="18" charset="2"/>
              </a:rPr>
              <a:t>Prin superpoziție cele 2 componente se adună și</a:t>
            </a:r>
            <a:br>
              <a:rPr lang="ro-RO">
                <a:sym typeface="Symbol" panose="05050102010706020507" pitchFamily="18" charset="2"/>
              </a:rPr>
            </a:br>
            <a:br>
              <a:rPr lang="ro-RO">
                <a:sym typeface="Symbol" panose="05050102010706020507" pitchFamily="18" charset="2"/>
              </a:rPr>
            </a:br>
            <a:br>
              <a:rPr lang="ro-RO">
                <a:sym typeface="Symbol" panose="05050102010706020507" pitchFamily="18" charset="2"/>
              </a:rPr>
            </a:br>
            <a:br>
              <a:rPr lang="ro-RO">
                <a:sym typeface="Symbol" panose="05050102010706020507" pitchFamily="18" charset="2"/>
              </a:rPr>
            </a:br>
            <a:r>
              <a:rPr lang="ro-RO">
                <a:sym typeface="Symbol" panose="05050102010706020507" pitchFamily="18" charset="2"/>
              </a:rPr>
              <a:t>unde </a:t>
            </a:r>
            <a:r>
              <a:rPr lang="ro-RO" i="1">
                <a:sym typeface="Symbol" panose="05050102010706020507" pitchFamily="18" charset="2"/>
              </a:rPr>
              <a:t>E</a:t>
            </a:r>
            <a:r>
              <a:rPr lang="ro-RO" i="1" baseline="-25000">
                <a:sym typeface="Symbol" panose="05050102010706020507" pitchFamily="18" charset="2"/>
              </a:rPr>
              <a:t>O</a:t>
            </a:r>
            <a:r>
              <a:rPr lang="ro-RO">
                <a:sym typeface="Symbol" panose="05050102010706020507" pitchFamily="18" charset="2"/>
              </a:rPr>
              <a:t> este o tensiune de eroare.</a:t>
            </a:r>
            <a:endParaRPr lang="en-US">
              <a:sym typeface="Symbol" panose="05050102010706020507" pitchFamily="18" charset="2"/>
            </a:endParaRPr>
          </a:p>
          <a:p>
            <a:r>
              <a:rPr lang="en-US">
                <a:sym typeface="Symbol" panose="05050102010706020507" pitchFamily="18" charset="2"/>
              </a:rPr>
              <a:t>Obs. </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18</a:t>
            </a:fld>
            <a:endParaRPr lang="ro-RO"/>
          </a:p>
        </p:txBody>
      </p:sp>
      <p:pic>
        <p:nvPicPr>
          <p:cNvPr id="9" name="Picture 8">
            <a:extLst>
              <a:ext uri="{FF2B5EF4-FFF2-40B4-BE49-F238E27FC236}">
                <a16:creationId xmlns:a16="http://schemas.microsoft.com/office/drawing/2014/main" id="{1FB0CF2A-B08F-414F-A5BF-848C170F1748}"/>
              </a:ext>
            </a:extLst>
          </p:cNvPr>
          <p:cNvPicPr>
            <a:picLocks noChangeAspect="1"/>
          </p:cNvPicPr>
          <p:nvPr/>
        </p:nvPicPr>
        <p:blipFill>
          <a:blip r:embed="rId2"/>
          <a:stretch>
            <a:fillRect/>
          </a:stretch>
        </p:blipFill>
        <p:spPr>
          <a:xfrm>
            <a:off x="8158162" y="41275"/>
            <a:ext cx="3990975" cy="368617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18645D2-8BB6-40E0-AC99-78A4137EE307}"/>
                  </a:ext>
                </a:extLst>
              </p:cNvPr>
              <p:cNvSpPr txBox="1"/>
              <p:nvPr/>
            </p:nvSpPr>
            <p:spPr>
              <a:xfrm>
                <a:off x="4633914" y="2847217"/>
                <a:ext cx="1552348"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r>
                            <a:rPr lang="ro-RO" sz="2400" b="0" i="1" smtClean="0">
                              <a:latin typeface="Cambria Math" panose="02040503050406030204" pitchFamily="18" charset="0"/>
                            </a:rPr>
                            <m:t>2</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𝑁</m:t>
                          </m:r>
                        </m:sub>
                      </m:sSub>
                    </m:oMath>
                  </m:oMathPara>
                </a14:m>
                <a:endParaRPr lang="ro-RO" sz="2000"/>
              </a:p>
            </p:txBody>
          </p:sp>
        </mc:Choice>
        <mc:Fallback xmlns="">
          <p:sp>
            <p:nvSpPr>
              <p:cNvPr id="11" name="TextBox 10">
                <a:extLst>
                  <a:ext uri="{FF2B5EF4-FFF2-40B4-BE49-F238E27FC236}">
                    <a16:creationId xmlns:a16="http://schemas.microsoft.com/office/drawing/2014/main" id="{218645D2-8BB6-40E0-AC99-78A4137EE307}"/>
                  </a:ext>
                </a:extLst>
              </p:cNvPr>
              <p:cNvSpPr txBox="1">
                <a:spLocks noRot="1" noChangeAspect="1" noMove="1" noResize="1" noEditPoints="1" noAdjustHandles="1" noChangeArrowheads="1" noChangeShapeType="1" noTextEdit="1"/>
              </p:cNvSpPr>
              <p:nvPr/>
            </p:nvSpPr>
            <p:spPr>
              <a:xfrm>
                <a:off x="4633914" y="2847217"/>
                <a:ext cx="1552348" cy="369332"/>
              </a:xfrm>
              <a:prstGeom prst="rect">
                <a:avLst/>
              </a:prstGeom>
              <a:blipFill>
                <a:blip r:embed="rId3"/>
                <a:stretch>
                  <a:fillRect l="-5098" b="-14754"/>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0AFC5EB-86FA-48AE-BC7D-7C74D284382A}"/>
                  </a:ext>
                </a:extLst>
              </p:cNvPr>
              <p:cNvSpPr txBox="1"/>
              <p:nvPr/>
            </p:nvSpPr>
            <p:spPr>
              <a:xfrm>
                <a:off x="2209800" y="3707442"/>
                <a:ext cx="6552563" cy="82984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r>
                            <a:rPr lang="ro-RO" sz="2400" b="0" i="1" smtClean="0">
                              <a:latin typeface="Cambria Math" panose="02040503050406030204" pitchFamily="18" charset="0"/>
                            </a:rPr>
                            <m:t>2</m:t>
                          </m:r>
                        </m:sub>
                      </m:sSub>
                      <m:r>
                        <a:rPr lang="ro-RO" sz="2400" b="0" i="1" smtClean="0">
                          <a:latin typeface="Cambria Math" panose="02040503050406030204" pitchFamily="18" charset="0"/>
                        </a:rPr>
                        <m:t>=−</m:t>
                      </m:r>
                      <m:d>
                        <m:dPr>
                          <m:ctrlPr>
                            <a:rPr lang="ro-RO" sz="2400" i="1">
                              <a:latin typeface="Cambria Math" panose="02040503050406030204" pitchFamily="18" charset="0"/>
                            </a:rPr>
                          </m:ctrlPr>
                        </m:dPr>
                        <m:e>
                          <m:r>
                            <a:rPr lang="ro-RO" sz="2400" i="1">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den>
                          </m:f>
                        </m:e>
                      </m:d>
                      <m:sSub>
                        <m:sSubPr>
                          <m:ctrlPr>
                            <a:rPr lang="ro-RO" sz="2400" i="1">
                              <a:latin typeface="Cambria Math" panose="02040503050406030204" pitchFamily="18" charset="0"/>
                              <a:sym typeface="Symbol" panose="05050102010706020507" pitchFamily="18" charset="2"/>
                            </a:rPr>
                          </m:ctrlPr>
                        </m:sSubPr>
                        <m:e>
                          <m:r>
                            <a:rPr lang="ro-RO" sz="2400" i="1">
                              <a:latin typeface="Cambria Math" panose="02040503050406030204" pitchFamily="18" charset="0"/>
                              <a:sym typeface="Symbol" panose="05050102010706020507" pitchFamily="18" charset="2"/>
                            </a:rPr>
                            <m:t>𝑅</m:t>
                          </m:r>
                        </m:e>
                        <m:sub>
                          <m:r>
                            <a:rPr lang="ro-RO" sz="2400" i="1">
                              <a:latin typeface="Cambria Math" panose="02040503050406030204" pitchFamily="18" charset="0"/>
                              <a:sym typeface="Symbol" panose="05050102010706020507" pitchFamily="18" charset="2"/>
                            </a:rPr>
                            <m:t>𝑝</m:t>
                          </m:r>
                        </m:sub>
                      </m:sSub>
                      <m:sSub>
                        <m:sSubPr>
                          <m:ctrlPr>
                            <a:rPr lang="ro-RO" sz="2400" i="1">
                              <a:latin typeface="Cambria Math" panose="02040503050406030204" pitchFamily="18" charset="0"/>
                              <a:sym typeface="Symbol" panose="05050102010706020507" pitchFamily="18" charset="2"/>
                            </a:rPr>
                          </m:ctrlPr>
                        </m:sSubPr>
                        <m:e>
                          <m:r>
                            <a:rPr lang="ro-RO" sz="2400" i="1">
                              <a:latin typeface="Cambria Math" panose="02040503050406030204" pitchFamily="18" charset="0"/>
                              <a:sym typeface="Symbol" panose="05050102010706020507" pitchFamily="18" charset="2"/>
                            </a:rPr>
                            <m:t>𝐼</m:t>
                          </m:r>
                        </m:e>
                        <m:sub>
                          <m:r>
                            <a:rPr lang="ro-RO" sz="2400" i="1">
                              <a:latin typeface="Cambria Math" panose="02040503050406030204" pitchFamily="18" charset="0"/>
                              <a:sym typeface="Symbol" panose="05050102010706020507" pitchFamily="18" charset="2"/>
                            </a:rPr>
                            <m:t>𝑃</m:t>
                          </m:r>
                        </m:sub>
                      </m:sSub>
                      <m:r>
                        <a:rPr lang="ro-RO" sz="2400" b="0" i="1" smtClean="0">
                          <a:latin typeface="Cambria Math" panose="02040503050406030204" pitchFamily="18" charset="0"/>
                          <a:sym typeface="Symbol" panose="05050102010706020507" pitchFamily="18" charset="2"/>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𝑁</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𝐸</m:t>
                          </m:r>
                        </m:e>
                        <m:sub>
                          <m:r>
                            <a:rPr lang="ro-RO" sz="2400" b="0" i="1" smtClean="0">
                              <a:latin typeface="Cambria Math" panose="02040503050406030204" pitchFamily="18" charset="0"/>
                            </a:rPr>
                            <m:t>𝑂</m:t>
                          </m:r>
                        </m:sub>
                      </m:sSub>
                    </m:oMath>
                  </m:oMathPara>
                </a14:m>
                <a:endParaRPr lang="ro-RO" sz="2400"/>
              </a:p>
            </p:txBody>
          </p:sp>
        </mc:Choice>
        <mc:Fallback xmlns="">
          <p:sp>
            <p:nvSpPr>
              <p:cNvPr id="12" name="TextBox 11">
                <a:extLst>
                  <a:ext uri="{FF2B5EF4-FFF2-40B4-BE49-F238E27FC236}">
                    <a16:creationId xmlns:a16="http://schemas.microsoft.com/office/drawing/2014/main" id="{50AFC5EB-86FA-48AE-BC7D-7C74D284382A}"/>
                  </a:ext>
                </a:extLst>
              </p:cNvPr>
              <p:cNvSpPr txBox="1">
                <a:spLocks noRot="1" noChangeAspect="1" noMove="1" noResize="1" noEditPoints="1" noAdjustHandles="1" noChangeArrowheads="1" noChangeShapeType="1" noTextEdit="1"/>
              </p:cNvSpPr>
              <p:nvPr/>
            </p:nvSpPr>
            <p:spPr>
              <a:xfrm>
                <a:off x="2209800" y="3707442"/>
                <a:ext cx="6552563" cy="829843"/>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8F03FD7-57F2-4B81-A9D3-67919FEF9004}"/>
                  </a:ext>
                </a:extLst>
              </p:cNvPr>
              <p:cNvSpPr txBox="1"/>
              <p:nvPr/>
            </p:nvSpPr>
            <p:spPr>
              <a:xfrm>
                <a:off x="2388240" y="5254787"/>
                <a:ext cx="5765160" cy="92217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r>
                            <a:rPr lang="en-US" sz="2400" b="0" i="1" smtClean="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den>
                      </m:f>
                      <m:f>
                        <m:fPr>
                          <m:ctrlPr>
                            <a:rPr lang="ro-RO" sz="2400" b="0" i="1" smtClean="0">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r>
                            <a:rPr lang="en-US" sz="2400" b="0" i="1" smtClean="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den>
                      </m:f>
                      <m:r>
                        <a:rPr lang="en-US" sz="2400" b="0" i="1" smtClean="0">
                          <a:latin typeface="Cambria Math" panose="02040503050406030204" pitchFamily="18" charset="0"/>
                        </a:rPr>
                        <m:t>=</m:t>
                      </m:r>
                      <m:d>
                        <m:dPr>
                          <m:ctrlPr>
                            <a:rPr lang="ro-RO" sz="2400" i="1">
                              <a:latin typeface="Cambria Math" panose="02040503050406030204" pitchFamily="18" charset="0"/>
                            </a:rPr>
                          </m:ctrlPr>
                        </m:dPr>
                        <m:e>
                          <m:r>
                            <a:rPr lang="ro-RO" sz="2400" i="1">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den>
                          </m:f>
                        </m:e>
                      </m:d>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1</m:t>
                              </m:r>
                            </m:sub>
                          </m:sSub>
                          <m:r>
                            <a:rPr lang="en-US" sz="2400" i="1">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2</m:t>
                              </m:r>
                            </m:sub>
                          </m:sSub>
                        </m:e>
                      </m:d>
                    </m:oMath>
                  </m:oMathPara>
                </a14:m>
                <a:endParaRPr lang="ro-RO" sz="2400"/>
              </a:p>
            </p:txBody>
          </p:sp>
        </mc:Choice>
        <mc:Fallback xmlns="">
          <p:sp>
            <p:nvSpPr>
              <p:cNvPr id="13" name="TextBox 12">
                <a:extLst>
                  <a:ext uri="{FF2B5EF4-FFF2-40B4-BE49-F238E27FC236}">
                    <a16:creationId xmlns:a16="http://schemas.microsoft.com/office/drawing/2014/main" id="{58F03FD7-57F2-4B81-A9D3-67919FEF9004}"/>
                  </a:ext>
                </a:extLst>
              </p:cNvPr>
              <p:cNvSpPr txBox="1">
                <a:spLocks noRot="1" noChangeAspect="1" noMove="1" noResize="1" noEditPoints="1" noAdjustHandles="1" noChangeArrowheads="1" noChangeShapeType="1" noTextEdit="1"/>
              </p:cNvSpPr>
              <p:nvPr/>
            </p:nvSpPr>
            <p:spPr>
              <a:xfrm>
                <a:off x="2388240" y="5254787"/>
                <a:ext cx="5765160" cy="922176"/>
              </a:xfrm>
              <a:prstGeom prst="rect">
                <a:avLst/>
              </a:prstGeom>
              <a:blipFill>
                <a:blip r:embed="rId5"/>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640238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baseline="-25000"/>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normAutofit lnSpcReduction="10000"/>
          </a:bodyPr>
          <a:lstStyle/>
          <a:p>
            <a:r>
              <a:rPr lang="ro-RO" sz="2400"/>
              <a:t>Relația rescrisă a lui </a:t>
            </a:r>
            <a:r>
              <a:rPr lang="ro-RO" sz="2400" i="1"/>
              <a:t>E</a:t>
            </a:r>
            <a:r>
              <a:rPr lang="ro-RO" sz="2400" i="1" baseline="-25000"/>
              <a:t>O</a:t>
            </a:r>
            <a:r>
              <a:rPr lang="ro-RO" sz="2400"/>
              <a:t> este</a:t>
            </a:r>
          </a:p>
          <a:p>
            <a:endParaRPr lang="ro-RO" sz="2400"/>
          </a:p>
          <a:p>
            <a:pPr marL="0" indent="0">
              <a:buNone/>
            </a:pPr>
            <a:r>
              <a:rPr lang="ro-RO" sz="2400"/>
              <a:t>Observații</a:t>
            </a:r>
          </a:p>
          <a:p>
            <a:pPr marL="457200" indent="-457200">
              <a:buFont typeface="+mj-lt"/>
              <a:buAutoNum type="arabicPeriod"/>
            </a:pPr>
            <a:r>
              <a:rPr lang="en-US" sz="2400"/>
              <a:t>circuitul produce o ieșire </a:t>
            </a:r>
            <a:r>
              <a:rPr lang="en-US" sz="2400" i="1"/>
              <a:t>E</a:t>
            </a:r>
            <a:r>
              <a:rPr lang="en-US" sz="2400" i="1" baseline="-25000"/>
              <a:t>O</a:t>
            </a:r>
            <a:r>
              <a:rPr lang="ro-RO" sz="2400" i="1"/>
              <a:t> </a:t>
            </a:r>
            <a:r>
              <a:rPr lang="en-US" sz="2400"/>
              <a:t>în ciuda absenței vreunui </a:t>
            </a:r>
            <a:br>
              <a:rPr lang="ro-RO" sz="2400"/>
            </a:br>
            <a:r>
              <a:rPr lang="en-US" sz="2400"/>
              <a:t>semnal de intrare</a:t>
            </a:r>
            <a:r>
              <a:rPr lang="ro-RO" sz="2400"/>
              <a:t> și considerăm </a:t>
            </a:r>
            <a:r>
              <a:rPr lang="en-US" sz="2400"/>
              <a:t>această ieșire nedorită </a:t>
            </a:r>
            <a:br>
              <a:rPr lang="ro-RO" sz="2400"/>
            </a:br>
            <a:r>
              <a:rPr lang="en-US" sz="2400"/>
              <a:t>ca o eroare sau, mai corect, ca </a:t>
            </a:r>
            <a:r>
              <a:rPr lang="en-US" sz="2400" i="1"/>
              <a:t>zgomot de curent continuu</a:t>
            </a:r>
            <a:r>
              <a:rPr lang="ro-RO" sz="2400"/>
              <a:t>;</a:t>
            </a:r>
          </a:p>
          <a:p>
            <a:pPr marL="457200" indent="-457200">
              <a:buFont typeface="+mj-lt"/>
              <a:buAutoNum type="arabicPeriod"/>
            </a:pPr>
            <a:r>
              <a:rPr lang="en-US" sz="2400"/>
              <a:t>circuitul produce </a:t>
            </a:r>
            <a:r>
              <a:rPr lang="en-US" sz="2400" i="1"/>
              <a:t>E</a:t>
            </a:r>
            <a:r>
              <a:rPr lang="en-US" sz="2400" i="1" baseline="-25000"/>
              <a:t>O</a:t>
            </a:r>
            <a:r>
              <a:rPr lang="en-US" sz="2400"/>
              <a:t> luând o eroare de intrare sau </a:t>
            </a:r>
            <a:r>
              <a:rPr lang="en-US" sz="2400" i="1"/>
              <a:t>zgomot de intrare de curent continuu</a:t>
            </a:r>
            <a:r>
              <a:rPr lang="en-US" sz="2400"/>
              <a:t> și amplific</a:t>
            </a:r>
            <a:r>
              <a:rPr lang="ro-RO" sz="2400"/>
              <a:t>ă această eroare</a:t>
            </a:r>
            <a:r>
              <a:rPr lang="en-US" sz="2400"/>
              <a:t> cu (1+</a:t>
            </a:r>
            <a:r>
              <a:rPr lang="en-US" sz="2400" i="1"/>
              <a:t>R</a:t>
            </a:r>
            <a:r>
              <a:rPr lang="en-US" sz="2400" baseline="-25000"/>
              <a:t>2</a:t>
            </a:r>
            <a:r>
              <a:rPr lang="en-US" sz="2400"/>
              <a:t>/</a:t>
            </a:r>
            <a:r>
              <a:rPr lang="en-US" sz="2400" i="1"/>
              <a:t>R</a:t>
            </a:r>
            <a:r>
              <a:rPr lang="en-US" sz="2400" baseline="-25000"/>
              <a:t>1</a:t>
            </a:r>
            <a:r>
              <a:rPr lang="en-US" sz="2400"/>
              <a:t>), care este denumit în mod</a:t>
            </a:r>
            <a:r>
              <a:rPr lang="ro-RO" sz="2400"/>
              <a:t> </a:t>
            </a:r>
            <a:r>
              <a:rPr lang="en-US" sz="2400"/>
              <a:t>corespunzător </a:t>
            </a:r>
            <a:r>
              <a:rPr lang="en-US" sz="2400" b="1">
                <a:solidFill>
                  <a:srgbClr val="0070C0"/>
                </a:solidFill>
              </a:rPr>
              <a:t>câștig de zgomot de curent continuu</a:t>
            </a:r>
            <a:r>
              <a:rPr lang="ro-RO" sz="2400"/>
              <a:t> (egal cu 1/b);</a:t>
            </a:r>
          </a:p>
          <a:p>
            <a:pPr marL="457200" indent="-457200">
              <a:buFont typeface="+mj-lt"/>
              <a:buAutoNum type="arabicPeriod"/>
            </a:pPr>
            <a:r>
              <a:rPr lang="en-US" sz="2400"/>
              <a:t>eroarea de intrare constă din doi termeni, și anume, căderea de tensiune </a:t>
            </a:r>
            <a:r>
              <a:rPr lang="en-US" sz="2400">
                <a:highlight>
                  <a:srgbClr val="FFFF00"/>
                </a:highlight>
              </a:rPr>
              <a:t>–</a:t>
            </a:r>
            <a:r>
              <a:rPr lang="en-US" sz="2400" i="1">
                <a:highlight>
                  <a:srgbClr val="FFFF00"/>
                </a:highlight>
              </a:rPr>
              <a:t>R</a:t>
            </a:r>
            <a:r>
              <a:rPr lang="en-US" sz="2400" i="1" baseline="-25000">
                <a:highlight>
                  <a:srgbClr val="FFFF00"/>
                </a:highlight>
              </a:rPr>
              <a:t>p</a:t>
            </a:r>
            <a:r>
              <a:rPr lang="en-US" sz="2400" i="1">
                <a:highlight>
                  <a:srgbClr val="FFFF00"/>
                </a:highlight>
              </a:rPr>
              <a:t>I</a:t>
            </a:r>
            <a:r>
              <a:rPr lang="en-US" sz="2400" i="1" baseline="-25000">
                <a:highlight>
                  <a:srgbClr val="FFFF00"/>
                </a:highlight>
              </a:rPr>
              <a:t>P</a:t>
            </a:r>
            <a:r>
              <a:rPr lang="en-US" sz="2400">
                <a:highlight>
                  <a:srgbClr val="FFFF00"/>
                </a:highlight>
              </a:rPr>
              <a:t> </a:t>
            </a:r>
            <a:r>
              <a:rPr lang="en-US" sz="2400"/>
              <a:t>datorită curentului </a:t>
            </a:r>
            <a:r>
              <a:rPr lang="en-US" sz="2400" i="1"/>
              <a:t>I</a:t>
            </a:r>
            <a:r>
              <a:rPr lang="en-US" sz="2400" i="1" baseline="-25000"/>
              <a:t>P</a:t>
            </a:r>
            <a:r>
              <a:rPr lang="en-US" sz="2400"/>
              <a:t> care circulă prin </a:t>
            </a:r>
            <a:r>
              <a:rPr lang="en-US" sz="2400" i="1"/>
              <a:t>R</a:t>
            </a:r>
            <a:r>
              <a:rPr lang="en-US" sz="2400" i="1" baseline="-25000"/>
              <a:t>p</a:t>
            </a:r>
            <a:r>
              <a:rPr lang="en-US" sz="2400"/>
              <a:t> și termenul </a:t>
            </a:r>
            <a:r>
              <a:rPr lang="en-US" sz="2400">
                <a:highlight>
                  <a:srgbClr val="FFFF00"/>
                </a:highlight>
              </a:rPr>
              <a:t>(</a:t>
            </a:r>
            <a:r>
              <a:rPr lang="en-US" sz="2400" i="1">
                <a:highlight>
                  <a:srgbClr val="FFFF00"/>
                </a:highlight>
              </a:rPr>
              <a:t>R</a:t>
            </a:r>
            <a:r>
              <a:rPr lang="en-US" sz="2400" baseline="-25000">
                <a:highlight>
                  <a:srgbClr val="FFFF00"/>
                </a:highlight>
              </a:rPr>
              <a:t>1</a:t>
            </a:r>
            <a:r>
              <a:rPr lang="en-US" sz="2400">
                <a:highlight>
                  <a:srgbClr val="FFFF00"/>
                </a:highlight>
              </a:rPr>
              <a:t>||</a:t>
            </a:r>
            <a:r>
              <a:rPr lang="en-US" sz="2400" i="1">
                <a:highlight>
                  <a:srgbClr val="FFFF00"/>
                </a:highlight>
              </a:rPr>
              <a:t>R</a:t>
            </a:r>
            <a:r>
              <a:rPr lang="en-US" sz="2400" baseline="-25000">
                <a:highlight>
                  <a:srgbClr val="FFFF00"/>
                </a:highlight>
              </a:rPr>
              <a:t>2</a:t>
            </a:r>
            <a:r>
              <a:rPr lang="en-US" sz="2400">
                <a:highlight>
                  <a:srgbClr val="FFFF00"/>
                </a:highlight>
              </a:rPr>
              <a:t>)</a:t>
            </a:r>
            <a:r>
              <a:rPr lang="en-US" sz="2400" i="1">
                <a:highlight>
                  <a:srgbClr val="FFFF00"/>
                </a:highlight>
              </a:rPr>
              <a:t>I</a:t>
            </a:r>
            <a:r>
              <a:rPr lang="en-US" sz="2400" i="1" baseline="-25000">
                <a:highlight>
                  <a:srgbClr val="FFFF00"/>
                </a:highlight>
              </a:rPr>
              <a:t>N</a:t>
            </a:r>
            <a:r>
              <a:rPr lang="en-US" sz="2400"/>
              <a:t> care apare ca și cum </a:t>
            </a:r>
            <a:r>
              <a:rPr lang="en-US" sz="2400" i="1"/>
              <a:t>I</a:t>
            </a:r>
            <a:r>
              <a:rPr lang="en-US" sz="2400" i="1" baseline="-25000"/>
              <a:t>N</a:t>
            </a:r>
            <a:r>
              <a:rPr lang="en-US" sz="2400"/>
              <a:t> ar circula prin combinația paralel </a:t>
            </a:r>
            <a:r>
              <a:rPr lang="en-US" sz="2400" i="1"/>
              <a:t>R</a:t>
            </a:r>
            <a:r>
              <a:rPr lang="en-US" sz="2400" baseline="-25000"/>
              <a:t>1</a:t>
            </a:r>
            <a:r>
              <a:rPr lang="en-US" sz="2400"/>
              <a:t>||</a:t>
            </a:r>
            <a:r>
              <a:rPr lang="en-US" sz="2400" i="1"/>
              <a:t>R</a:t>
            </a:r>
            <a:r>
              <a:rPr lang="en-US" sz="2400" baseline="-25000"/>
              <a:t>2</a:t>
            </a:r>
            <a:r>
              <a:rPr lang="ro-RO" sz="2400"/>
              <a:t>.</a:t>
            </a:r>
          </a:p>
          <a:p>
            <a:pPr marL="457200" indent="-457200">
              <a:buFont typeface="+mj-lt"/>
              <a:buAutoNum type="arabicPeriod"/>
            </a:pPr>
            <a:endParaRPr lang="ro-RO" sz="2400"/>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19</a:t>
            </a:fld>
            <a:endParaRPr lang="ro-RO"/>
          </a:p>
        </p:txBody>
      </p:sp>
      <p:pic>
        <p:nvPicPr>
          <p:cNvPr id="7" name="Picture 6">
            <a:extLst>
              <a:ext uri="{FF2B5EF4-FFF2-40B4-BE49-F238E27FC236}">
                <a16:creationId xmlns:a16="http://schemas.microsoft.com/office/drawing/2014/main" id="{EFEE1B0E-AA56-4F0F-8D59-59BBEC2C4D2E}"/>
              </a:ext>
            </a:extLst>
          </p:cNvPr>
          <p:cNvPicPr>
            <a:picLocks noChangeAspect="1"/>
          </p:cNvPicPr>
          <p:nvPr/>
        </p:nvPicPr>
        <p:blipFill>
          <a:blip r:embed="rId2"/>
          <a:stretch>
            <a:fillRect/>
          </a:stretch>
        </p:blipFill>
        <p:spPr>
          <a:xfrm>
            <a:off x="8948739" y="41277"/>
            <a:ext cx="3192780" cy="294894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C455AD2-A609-4454-940F-506EFDF202A9}"/>
                  </a:ext>
                </a:extLst>
              </p:cNvPr>
              <p:cNvSpPr/>
              <p:nvPr/>
            </p:nvSpPr>
            <p:spPr>
              <a:xfrm>
                <a:off x="8948739" y="3071658"/>
                <a:ext cx="317048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i="1">
                              <a:latin typeface="Cambria Math" panose="02040503050406030204" pitchFamily="18" charset="0"/>
                            </a:rPr>
                          </m:ctrlPr>
                        </m:sSubPr>
                        <m:e>
                          <m:r>
                            <a:rPr lang="ro-RO" i="1">
                              <a:latin typeface="Cambria Math" panose="02040503050406030204" pitchFamily="18" charset="0"/>
                            </a:rPr>
                            <m:t>𝐸</m:t>
                          </m:r>
                        </m:e>
                        <m:sub>
                          <m:r>
                            <a:rPr lang="ro-RO" i="1">
                              <a:latin typeface="Cambria Math" panose="02040503050406030204" pitchFamily="18" charset="0"/>
                            </a:rPr>
                            <m:t>𝑂</m:t>
                          </m:r>
                        </m:sub>
                      </m:sSub>
                      <m:r>
                        <a:rPr lang="ro-RO" i="1">
                          <a:latin typeface="Cambria Math" panose="02040503050406030204" pitchFamily="18" charset="0"/>
                        </a:rPr>
                        <m:t>=−</m:t>
                      </m:r>
                      <m:d>
                        <m:dPr>
                          <m:ctrlPr>
                            <a:rPr lang="ro-RO" i="1">
                              <a:latin typeface="Cambria Math" panose="02040503050406030204" pitchFamily="18" charset="0"/>
                            </a:rPr>
                          </m:ctrlPr>
                        </m:dPr>
                        <m:e>
                          <m:r>
                            <a:rPr lang="ro-RO" i="1">
                              <a:latin typeface="Cambria Math" panose="02040503050406030204" pitchFamily="18" charset="0"/>
                            </a:rPr>
                            <m:t>1</m:t>
                          </m:r>
                          <m:r>
                            <a:rPr lang="ro-RO" i="1">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i="1">
                                      <a:latin typeface="Cambria Math" panose="02040503050406030204" pitchFamily="18" charset="0"/>
                                    </a:rPr>
                                    <m:t>2</m:t>
                                  </m:r>
                                </m:sub>
                              </m:sSub>
                            </m:num>
                            <m:den>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i="1">
                                      <a:latin typeface="Cambria Math" panose="02040503050406030204" pitchFamily="18" charset="0"/>
                                    </a:rPr>
                                    <m:t>1</m:t>
                                  </m:r>
                                </m:sub>
                              </m:sSub>
                            </m:den>
                          </m:f>
                        </m:e>
                      </m:d>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𝑅</m:t>
                          </m:r>
                        </m:e>
                        <m:sub>
                          <m:r>
                            <a:rPr lang="ro-RO" i="1">
                              <a:latin typeface="Cambria Math" panose="02040503050406030204" pitchFamily="18" charset="0"/>
                              <a:sym typeface="Symbol" panose="05050102010706020507" pitchFamily="18" charset="2"/>
                            </a:rPr>
                            <m:t>𝑝</m:t>
                          </m:r>
                        </m:sub>
                      </m:sSub>
                      <m:sSub>
                        <m:sSubPr>
                          <m:ctrlPr>
                            <a:rPr lang="ro-RO" i="1">
                              <a:latin typeface="Cambria Math" panose="02040503050406030204" pitchFamily="18" charset="0"/>
                              <a:sym typeface="Symbol" panose="05050102010706020507" pitchFamily="18" charset="2"/>
                            </a:rPr>
                          </m:ctrlPr>
                        </m:sSubPr>
                        <m:e>
                          <m:r>
                            <a:rPr lang="ro-RO" i="1">
                              <a:latin typeface="Cambria Math" panose="02040503050406030204" pitchFamily="18" charset="0"/>
                              <a:sym typeface="Symbol" panose="05050102010706020507" pitchFamily="18" charset="2"/>
                            </a:rPr>
                            <m:t>𝐼</m:t>
                          </m:r>
                        </m:e>
                        <m:sub>
                          <m:r>
                            <a:rPr lang="ro-RO" i="1">
                              <a:latin typeface="Cambria Math" panose="02040503050406030204" pitchFamily="18" charset="0"/>
                              <a:sym typeface="Symbol" panose="05050102010706020507" pitchFamily="18" charset="2"/>
                            </a:rPr>
                            <m:t>𝑃</m:t>
                          </m:r>
                        </m:sub>
                      </m:sSub>
                      <m:r>
                        <a:rPr lang="ro-RO" i="1">
                          <a:latin typeface="Cambria Math" panose="02040503050406030204" pitchFamily="18" charset="0"/>
                          <a:sym typeface="Symbol" panose="05050102010706020507" pitchFamily="18" charset="2"/>
                        </a:rPr>
                        <m:t>+</m:t>
                      </m:r>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i="1">
                              <a:latin typeface="Cambria Math" panose="02040503050406030204" pitchFamily="18" charset="0"/>
                            </a:rPr>
                            <m:t>2</m:t>
                          </m:r>
                        </m:sub>
                      </m:sSub>
                      <m:sSub>
                        <m:sSubPr>
                          <m:ctrlPr>
                            <a:rPr lang="ro-RO" i="1">
                              <a:latin typeface="Cambria Math" panose="02040503050406030204" pitchFamily="18" charset="0"/>
                            </a:rPr>
                          </m:ctrlPr>
                        </m:sSubPr>
                        <m:e>
                          <m:r>
                            <a:rPr lang="ro-RO" i="1">
                              <a:latin typeface="Cambria Math" panose="02040503050406030204" pitchFamily="18" charset="0"/>
                            </a:rPr>
                            <m:t>𝐼</m:t>
                          </m:r>
                        </m:e>
                        <m:sub>
                          <m:r>
                            <a:rPr lang="ro-RO" i="1">
                              <a:latin typeface="Cambria Math" panose="02040503050406030204" pitchFamily="18" charset="0"/>
                            </a:rPr>
                            <m:t>𝑁</m:t>
                          </m:r>
                        </m:sub>
                      </m:sSub>
                    </m:oMath>
                  </m:oMathPara>
                </a14:m>
                <a:endParaRPr lang="ro-RO"/>
              </a:p>
            </p:txBody>
          </p:sp>
        </mc:Choice>
        <mc:Fallback xmlns="">
          <p:sp>
            <p:nvSpPr>
              <p:cNvPr id="8" name="Rectangle 7">
                <a:extLst>
                  <a:ext uri="{FF2B5EF4-FFF2-40B4-BE49-F238E27FC236}">
                    <a16:creationId xmlns:a16="http://schemas.microsoft.com/office/drawing/2014/main" id="{1C455AD2-A609-4454-940F-506EFDF202A9}"/>
                  </a:ext>
                </a:extLst>
              </p:cNvPr>
              <p:cNvSpPr>
                <a:spLocks noRot="1" noChangeAspect="1" noMove="1" noResize="1" noEditPoints="1" noAdjustHandles="1" noChangeArrowheads="1" noChangeShapeType="1" noTextEdit="1"/>
              </p:cNvSpPr>
              <p:nvPr/>
            </p:nvSpPr>
            <p:spPr>
              <a:xfrm>
                <a:off x="8948739" y="3071658"/>
                <a:ext cx="3170483" cy="714683"/>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15E846D-124D-4F5A-97CB-BB58BF584310}"/>
                  </a:ext>
                </a:extLst>
              </p:cNvPr>
              <p:cNvSpPr/>
              <p:nvPr/>
            </p:nvSpPr>
            <p:spPr>
              <a:xfrm>
                <a:off x="3581400" y="2218604"/>
                <a:ext cx="4588692" cy="853054"/>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left"/>
                    </m:oMathParaPr>
                    <m:oMath xmlns:m="http://schemas.openxmlformats.org/officeDocument/2006/math">
                      <m:sSub>
                        <m:sSubPr>
                          <m:ctrlPr>
                            <a:rPr lang="ro-RO" sz="2200" i="1">
                              <a:latin typeface="Cambria Math" panose="02040503050406030204" pitchFamily="18" charset="0"/>
                            </a:rPr>
                          </m:ctrlPr>
                        </m:sSubPr>
                        <m:e>
                          <m:r>
                            <a:rPr lang="ro-RO" sz="2200" i="1">
                              <a:latin typeface="Cambria Math" panose="02040503050406030204" pitchFamily="18" charset="0"/>
                            </a:rPr>
                            <m:t>𝐸</m:t>
                          </m:r>
                        </m:e>
                        <m:sub>
                          <m:r>
                            <a:rPr lang="ro-RO" sz="2200" i="1">
                              <a:latin typeface="Cambria Math" panose="02040503050406030204" pitchFamily="18" charset="0"/>
                            </a:rPr>
                            <m:t>𝑂</m:t>
                          </m:r>
                        </m:sub>
                      </m:sSub>
                      <m:r>
                        <a:rPr lang="ro-RO" sz="2200" i="0">
                          <a:latin typeface="Cambria Math" panose="02040503050406030204" pitchFamily="18" charset="0"/>
                        </a:rPr>
                        <m:t>=</m:t>
                      </m:r>
                      <m:d>
                        <m:dPr>
                          <m:ctrlPr>
                            <a:rPr lang="ro-RO" sz="2200" i="1">
                              <a:latin typeface="Cambria Math" panose="02040503050406030204" pitchFamily="18" charset="0"/>
                            </a:rPr>
                          </m:ctrlPr>
                        </m:dPr>
                        <m:e>
                          <m:r>
                            <a:rPr lang="ro-RO" sz="2200" i="0">
                              <a:latin typeface="Cambria Math" panose="02040503050406030204" pitchFamily="18" charset="0"/>
                            </a:rPr>
                            <m:t>1</m:t>
                          </m:r>
                          <m:r>
                            <a:rPr lang="ro-RO" sz="2200" i="0">
                              <a:latin typeface="Cambria Math" panose="02040503050406030204" pitchFamily="18" charset="0"/>
                            </a:rPr>
                            <m:t>+</m:t>
                          </m:r>
                          <m:f>
                            <m:fPr>
                              <m:ctrlPr>
                                <a:rPr lang="ro-RO" sz="2200" i="1">
                                  <a:latin typeface="Cambria Math" panose="02040503050406030204" pitchFamily="18" charset="0"/>
                                </a:rPr>
                              </m:ctrlPr>
                            </m:fPr>
                            <m:num>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2</m:t>
                                  </m:r>
                                </m:sub>
                              </m:sSub>
                            </m:num>
                            <m:den>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1</m:t>
                                  </m:r>
                                </m:sub>
                              </m:sSub>
                            </m:den>
                          </m:f>
                        </m:e>
                      </m:d>
                      <m:d>
                        <m:dPr>
                          <m:begChr m:val="["/>
                          <m:endChr m:val="]"/>
                          <m:ctrlPr>
                            <a:rPr lang="ro-RO" sz="2200" i="1">
                              <a:latin typeface="Cambria Math" panose="02040503050406030204" pitchFamily="18" charset="0"/>
                            </a:rPr>
                          </m:ctrlPr>
                        </m:dPr>
                        <m:e>
                          <m:d>
                            <m:dPr>
                              <m:ctrlPr>
                                <a:rPr lang="ro-RO" sz="2200" i="1">
                                  <a:latin typeface="Cambria Math" panose="02040503050406030204" pitchFamily="18" charset="0"/>
                                </a:rPr>
                              </m:ctrlPr>
                            </m:dPr>
                            <m:e>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1</m:t>
                                  </m:r>
                                </m:sub>
                              </m:sSub>
                              <m:r>
                                <a:rPr lang="ro-RO" sz="2200" i="0">
                                  <a:latin typeface="Cambria Math" panose="02040503050406030204" pitchFamily="18" charset="0"/>
                                </a:rPr>
                                <m:t>∥</m:t>
                              </m:r>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2</m:t>
                                  </m:r>
                                </m:sub>
                              </m:sSub>
                            </m:e>
                          </m:d>
                          <m:sSub>
                            <m:sSubPr>
                              <m:ctrlPr>
                                <a:rPr lang="ro-RO" sz="2200" i="1">
                                  <a:latin typeface="Cambria Math" panose="02040503050406030204" pitchFamily="18" charset="0"/>
                                </a:rPr>
                              </m:ctrlPr>
                            </m:sSubPr>
                            <m:e>
                              <m:r>
                                <a:rPr lang="ro-RO" sz="2200" i="1">
                                  <a:latin typeface="Cambria Math" panose="02040503050406030204" pitchFamily="18" charset="0"/>
                                </a:rPr>
                                <m:t>𝐼</m:t>
                              </m:r>
                            </m:e>
                            <m:sub>
                              <m:r>
                                <a:rPr lang="ro-RO" sz="2200" i="1">
                                  <a:latin typeface="Cambria Math" panose="02040503050406030204" pitchFamily="18" charset="0"/>
                                </a:rPr>
                                <m:t>𝑁</m:t>
                              </m:r>
                            </m:sub>
                          </m:sSub>
                          <m:r>
                            <a:rPr lang="ro-RO" sz="2200" i="0">
                              <a:latin typeface="Cambria Math" panose="02040503050406030204" pitchFamily="18" charset="0"/>
                            </a:rPr>
                            <m:t>−</m:t>
                          </m:r>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1">
                                  <a:latin typeface="Cambria Math" panose="02040503050406030204" pitchFamily="18" charset="0"/>
                                </a:rPr>
                                <m:t>𝑝</m:t>
                              </m:r>
                            </m:sub>
                          </m:sSub>
                          <m:sSub>
                            <m:sSubPr>
                              <m:ctrlPr>
                                <a:rPr lang="ro-RO" sz="2200" i="1">
                                  <a:latin typeface="Cambria Math" panose="02040503050406030204" pitchFamily="18" charset="0"/>
                                </a:rPr>
                              </m:ctrlPr>
                            </m:sSubPr>
                            <m:e>
                              <m:r>
                                <a:rPr lang="ro-RO" sz="2200" i="1">
                                  <a:latin typeface="Cambria Math" panose="02040503050406030204" pitchFamily="18" charset="0"/>
                                </a:rPr>
                                <m:t>𝐼</m:t>
                              </m:r>
                            </m:e>
                            <m:sub>
                              <m:r>
                                <a:rPr lang="ro-RO" sz="2200" i="1">
                                  <a:latin typeface="Cambria Math" panose="02040503050406030204" pitchFamily="18" charset="0"/>
                                </a:rPr>
                                <m:t>𝑃</m:t>
                              </m:r>
                            </m:sub>
                          </m:sSub>
                        </m:e>
                      </m:d>
                    </m:oMath>
                  </m:oMathPara>
                </a14:m>
                <a:endParaRPr lang="ro-RO" sz="2200"/>
              </a:p>
            </p:txBody>
          </p:sp>
        </mc:Choice>
        <mc:Fallback xmlns="">
          <p:sp>
            <p:nvSpPr>
              <p:cNvPr id="10" name="Rectangle 9">
                <a:extLst>
                  <a:ext uri="{FF2B5EF4-FFF2-40B4-BE49-F238E27FC236}">
                    <a16:creationId xmlns:a16="http://schemas.microsoft.com/office/drawing/2014/main" id="{515E846D-124D-4F5A-97CB-BB58BF584310}"/>
                  </a:ext>
                </a:extLst>
              </p:cNvPr>
              <p:cNvSpPr>
                <a:spLocks noRot="1" noChangeAspect="1" noMove="1" noResize="1" noEditPoints="1" noAdjustHandles="1" noChangeArrowheads="1" noChangeShapeType="1" noTextEdit="1"/>
              </p:cNvSpPr>
              <p:nvPr/>
            </p:nvSpPr>
            <p:spPr>
              <a:xfrm>
                <a:off x="3581400" y="2218604"/>
                <a:ext cx="4588692" cy="853054"/>
              </a:xfrm>
              <a:prstGeom prst="rect">
                <a:avLst/>
              </a:prstGeom>
              <a:blipFill>
                <a:blip r:embed="rId4"/>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38768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Generalități</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lstStyle/>
          <a:p>
            <a:r>
              <a:rPr lang="en-US"/>
              <a:t>Atât timp cât amplificatoarele operaționale sunt folosite la frecvențe și câștiguri în buclă închisă de valori moderate, există, în general, un acord remarcabil între comportamentul real și cel prevăzut de modelul ideal al AO.</a:t>
            </a:r>
            <a:endParaRPr lang="ro-RO"/>
          </a:p>
          <a:p>
            <a:r>
              <a:rPr lang="en-US"/>
              <a:t>Creșterea frecvenței și/sau a câștigului este însă însoțită de o degradare progresivă atât a răspunsului în frecvență, cât și a răspunsului </a:t>
            </a:r>
            <a:r>
              <a:rPr lang="ro-RO"/>
              <a:t>î</a:t>
            </a:r>
            <a:r>
              <a:rPr lang="en-US"/>
              <a:t>n timp ale circuitului.</a:t>
            </a:r>
            <a:endParaRPr lang="ro-RO"/>
          </a:p>
          <a:p>
            <a:r>
              <a:rPr lang="en-US"/>
              <a:t>Comporta</a:t>
            </a:r>
            <a:r>
              <a:rPr lang="ro-RO"/>
              <a:t>rea</a:t>
            </a:r>
            <a:r>
              <a:rPr lang="en-US"/>
              <a:t> unui AO în domeniul frecvență și în domeniul timp ne dă o imagine a limitărilor dinamice ale AO.</a:t>
            </a:r>
            <a:endParaRPr lang="ro-RO"/>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2</a:t>
            </a:fld>
            <a:endParaRPr lang="ro-RO"/>
          </a:p>
        </p:txBody>
      </p:sp>
    </p:spTree>
    <p:extLst>
      <p:ext uri="{BB962C8B-B14F-4D97-AF65-F5344CB8AC3E}">
        <p14:creationId xmlns:p14="http://schemas.microsoft.com/office/powerpoint/2010/main" val="106587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baseline="-2500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normAutofit lnSpcReduction="10000"/>
              </a:bodyPr>
              <a:lstStyle/>
              <a:p>
                <a:r>
                  <a:rPr lang="ro-RO" sz="2400"/>
                  <a:t>Din relațiile de definiție pentru </a:t>
                </a:r>
                <a:r>
                  <a:rPr lang="ro-RO" sz="2400" i="1"/>
                  <a:t>I</a:t>
                </a:r>
                <a:r>
                  <a:rPr lang="ro-RO" sz="2400" i="1" baseline="-25000"/>
                  <a:t>B</a:t>
                </a:r>
                <a:r>
                  <a:rPr lang="ro-RO" sz="2400"/>
                  <a:t> și </a:t>
                </a:r>
                <a:r>
                  <a:rPr lang="ro-RO" sz="2400" i="1"/>
                  <a:t>I</a:t>
                </a:r>
                <a:r>
                  <a:rPr lang="ro-RO" sz="2400" i="1" baseline="-25000"/>
                  <a:t>OS</a:t>
                </a:r>
                <a:r>
                  <a:rPr lang="ro-RO" sz="2400"/>
                  <a:t>, valorile </a:t>
                </a:r>
                <a:r>
                  <a:rPr lang="ro-RO" sz="2400" i="1"/>
                  <a:t>I</a:t>
                </a:r>
                <a:r>
                  <a:rPr lang="ro-RO" sz="2400" i="1" baseline="-25000"/>
                  <a:t>P</a:t>
                </a:r>
                <a:r>
                  <a:rPr lang="ro-RO" sz="2400"/>
                  <a:t> și </a:t>
                </a:r>
                <a:r>
                  <a:rPr lang="ro-RO" sz="2400" i="1"/>
                  <a:t>I</a:t>
                </a:r>
                <a:r>
                  <a:rPr lang="ro-RO" sz="2400" i="1" baseline="-25000"/>
                  <a:t>N</a:t>
                </a:r>
                <a:r>
                  <a:rPr lang="ro-RO" sz="2400"/>
                  <a:t> se scriu</a:t>
                </a:r>
                <a:br>
                  <a:rPr lang="ro-RO" sz="2400"/>
                </a:br>
                <a:br>
                  <a:rPr lang="ro-RO" sz="2400"/>
                </a:br>
                <a:r>
                  <a:rPr lang="ro-RO" sz="2400"/>
                  <a:t>și înlocuind în relația lui </a:t>
                </a:r>
                <a:r>
                  <a:rPr lang="ro-RO" sz="2400" i="1"/>
                  <a:t>E</a:t>
                </a:r>
                <a:r>
                  <a:rPr lang="ro-RO" sz="2400" i="1" baseline="-25000"/>
                  <a:t>O</a:t>
                </a:r>
                <a:r>
                  <a:rPr lang="ro-RO" sz="2400"/>
                  <a:t> obținem</a:t>
                </a:r>
              </a:p>
              <a:p>
                <a:endParaRPr lang="ro-RO" sz="2400"/>
              </a:p>
              <a:p>
                <a:endParaRPr lang="ro-RO" sz="2400"/>
              </a:p>
              <a:p>
                <a:r>
                  <a:rPr lang="ro-RO" sz="2400"/>
                  <a:t>Se observă că dacă impunem </a:t>
                </a:r>
                <a14:m>
                  <m:oMath xmlns:m="http://schemas.openxmlformats.org/officeDocument/2006/math">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𝑝</m:t>
                        </m:r>
                      </m:sub>
                    </m:sSub>
                    <m:r>
                      <a:rPr lang="en-US" sz="2400">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1</m:t>
                        </m:r>
                      </m:sub>
                    </m:sSub>
                    <m:r>
                      <a:rPr lang="en-US" sz="2400">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2</m:t>
                        </m:r>
                      </m:sub>
                    </m:sSub>
                  </m:oMath>
                </a14:m>
                <a:r>
                  <a:rPr lang="ro-RO" sz="2400"/>
                  <a:t>, </a:t>
                </a:r>
                <a:r>
                  <a:rPr lang="en-US" sz="2400"/>
                  <a:t>atunci termenul care conține </a:t>
                </a:r>
                <a:r>
                  <a:rPr lang="en-US" sz="2400" i="1"/>
                  <a:t>I</a:t>
                </a:r>
                <a:r>
                  <a:rPr lang="en-US" sz="2400" i="1" baseline="-25000"/>
                  <a:t>B</a:t>
                </a:r>
                <a:r>
                  <a:rPr lang="en-US" sz="2400"/>
                  <a:t> va fi eliminat și rămâne</a:t>
                </a:r>
                <a:endParaRPr lang="ro-RO" sz="2400"/>
              </a:p>
              <a:p>
                <a:endParaRPr lang="ro-RO" sz="2400"/>
              </a:p>
              <a:p>
                <a:endParaRPr lang="ro-RO" sz="2400"/>
              </a:p>
              <a:p>
                <a:r>
                  <a:rPr lang="en-US" sz="2400"/>
                  <a:t>Eroarea este acum proporțională cu </a:t>
                </a:r>
                <a:r>
                  <a:rPr lang="en-US" sz="2400" i="1"/>
                  <a:t>I</a:t>
                </a:r>
                <a:r>
                  <a:rPr lang="en-US" sz="2400" i="1" baseline="-25000"/>
                  <a:t>OS</a:t>
                </a:r>
                <a:r>
                  <a:rPr lang="en-US" sz="2400"/>
                  <a:t>, care este de obicei cu un ordin de mărime mai mic decât </a:t>
                </a:r>
                <a:r>
                  <a:rPr lang="en-US" sz="2400" i="1"/>
                  <a:t>I</a:t>
                </a:r>
                <a:r>
                  <a:rPr lang="en-US" sz="2400" i="1" baseline="-25000"/>
                  <a:t>P</a:t>
                </a:r>
                <a:r>
                  <a:rPr lang="en-US" sz="2400"/>
                  <a:t> sau </a:t>
                </a:r>
                <a:r>
                  <a:rPr lang="en-US" sz="2400" i="1"/>
                  <a:t>I</a:t>
                </a:r>
                <a:r>
                  <a:rPr lang="en-US" sz="2400" i="1" baseline="-25000"/>
                  <a:t>N</a:t>
                </a:r>
                <a:r>
                  <a:rPr lang="en-US" sz="2400"/>
                  <a:t>.</a:t>
                </a:r>
                <a:endParaRPr lang="ro-RO" sz="2000"/>
              </a:p>
            </p:txBody>
          </p:sp>
        </mc:Choice>
        <mc:Fallback xmlns="">
          <p:sp>
            <p:nvSpPr>
              <p:cNvPr id="3" name="Content Placeholder 2">
                <a:extLst>
                  <a:ext uri="{FF2B5EF4-FFF2-40B4-BE49-F238E27FC236}">
                    <a16:creationId xmlns:a16="http://schemas.microsoft.com/office/drawing/2014/main" id="{86485372-0E24-48D3-AA9E-0AF3FC147CEE}"/>
                  </a:ext>
                </a:extLst>
              </p:cNvPr>
              <p:cNvSpPr>
                <a:spLocks noGrp="1" noRot="1" noChangeAspect="1" noMove="1" noResize="1" noEditPoints="1" noAdjustHandles="1" noChangeArrowheads="1" noChangeShapeType="1" noTextEdit="1"/>
              </p:cNvSpPr>
              <p:nvPr>
                <p:ph idx="1"/>
              </p:nvPr>
            </p:nvSpPr>
            <p:spPr>
              <a:blipFill>
                <a:blip r:embed="rId2"/>
                <a:stretch>
                  <a:fillRect l="-812" t="-266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20</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968BAE4-046E-4EF0-924D-9E70F4CBC935}"/>
                  </a:ext>
                </a:extLst>
              </p:cNvPr>
              <p:cNvSpPr/>
              <p:nvPr/>
            </p:nvSpPr>
            <p:spPr>
              <a:xfrm>
                <a:off x="10815085" y="681037"/>
                <a:ext cx="1291444" cy="551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𝐵</m:t>
                          </m:r>
                        </m:sub>
                      </m:sSub>
                      <m:r>
                        <a:rPr lang="ro-RO" sz="1600">
                          <a:latin typeface="Cambria Math" panose="02040503050406030204" pitchFamily="18" charset="0"/>
                        </a:rPr>
                        <m:t>=</m:t>
                      </m:r>
                      <m:f>
                        <m:fPr>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𝑃</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𝑁</m:t>
                              </m:r>
                            </m:sub>
                          </m:sSub>
                        </m:num>
                        <m:den>
                          <m:r>
                            <a:rPr lang="ro-RO" sz="1600">
                              <a:latin typeface="Cambria Math" panose="02040503050406030204" pitchFamily="18" charset="0"/>
                            </a:rPr>
                            <m:t>2</m:t>
                          </m:r>
                        </m:den>
                      </m:f>
                    </m:oMath>
                  </m:oMathPara>
                </a14:m>
                <a:endParaRPr lang="ro-RO" sz="1600"/>
              </a:p>
            </p:txBody>
          </p:sp>
        </mc:Choice>
        <mc:Fallback xmlns="">
          <p:sp>
            <p:nvSpPr>
              <p:cNvPr id="7" name="Rectangle 6">
                <a:extLst>
                  <a:ext uri="{FF2B5EF4-FFF2-40B4-BE49-F238E27FC236}">
                    <a16:creationId xmlns:a16="http://schemas.microsoft.com/office/drawing/2014/main" id="{8968BAE4-046E-4EF0-924D-9E70F4CBC935}"/>
                  </a:ext>
                </a:extLst>
              </p:cNvPr>
              <p:cNvSpPr>
                <a:spLocks noRot="1" noChangeAspect="1" noMove="1" noResize="1" noEditPoints="1" noAdjustHandles="1" noChangeArrowheads="1" noChangeShapeType="1" noTextEdit="1"/>
              </p:cNvSpPr>
              <p:nvPr/>
            </p:nvSpPr>
            <p:spPr>
              <a:xfrm>
                <a:off x="10815085" y="681037"/>
                <a:ext cx="1291444" cy="551754"/>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121A7A2-72D6-44AB-807D-B372F214058E}"/>
                  </a:ext>
                </a:extLst>
              </p:cNvPr>
              <p:cNvSpPr/>
              <p:nvPr/>
            </p:nvSpPr>
            <p:spPr>
              <a:xfrm>
                <a:off x="10815085" y="1214912"/>
                <a:ext cx="13769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𝑂𝑆</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𝑃</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𝑁</m:t>
                          </m:r>
                        </m:sub>
                      </m:sSub>
                    </m:oMath>
                  </m:oMathPara>
                </a14:m>
                <a:endParaRPr lang="ro-RO" sz="1600"/>
              </a:p>
            </p:txBody>
          </p:sp>
        </mc:Choice>
        <mc:Fallback xmlns="">
          <p:sp>
            <p:nvSpPr>
              <p:cNvPr id="8" name="Rectangle 7">
                <a:extLst>
                  <a:ext uri="{FF2B5EF4-FFF2-40B4-BE49-F238E27FC236}">
                    <a16:creationId xmlns:a16="http://schemas.microsoft.com/office/drawing/2014/main" id="{6121A7A2-72D6-44AB-807D-B372F214058E}"/>
                  </a:ext>
                </a:extLst>
              </p:cNvPr>
              <p:cNvSpPr>
                <a:spLocks noRot="1" noChangeAspect="1" noMove="1" noResize="1" noEditPoints="1" noAdjustHandles="1" noChangeArrowheads="1" noChangeShapeType="1" noTextEdit="1"/>
              </p:cNvSpPr>
              <p:nvPr/>
            </p:nvSpPr>
            <p:spPr>
              <a:xfrm>
                <a:off x="10815085" y="1214912"/>
                <a:ext cx="1376915" cy="338554"/>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F02C675-1DAA-4CC4-A029-2220BCC895F8}"/>
                  </a:ext>
                </a:extLst>
              </p:cNvPr>
              <p:cNvSpPr txBox="1"/>
              <p:nvPr/>
            </p:nvSpPr>
            <p:spPr>
              <a:xfrm>
                <a:off x="8857427" y="1670713"/>
                <a:ext cx="1906356" cy="686535"/>
              </a:xfrm>
              <a:prstGeom prst="rect">
                <a:avLst/>
              </a:prstGeom>
              <a:solidFill>
                <a:srgbClr val="FFFF00"/>
              </a:solid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o-RO" sz="2000" i="1" smtClean="0">
                              <a:latin typeface="Cambria Math" panose="02040503050406030204" pitchFamily="18" charset="0"/>
                            </a:rPr>
                          </m:ctrlPr>
                        </m:dPr>
                        <m:e>
                          <m:eqArr>
                            <m:eqArrPr>
                              <m:ctrlPr>
                                <a:rPr lang="ro-RO" sz="2000" i="1" smtClean="0">
                                  <a:latin typeface="Cambria Math" panose="02040503050406030204" pitchFamily="18" charset="0"/>
                                </a:rPr>
                              </m:ctrlPr>
                            </m:eqArrPr>
                            <m:e>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𝑃</m:t>
                                  </m:r>
                                </m:sub>
                              </m:sSub>
                              <m:r>
                                <a:rPr lang="ro-RO" sz="2000" b="0" i="1" smtClean="0">
                                  <a:latin typeface="Cambria Math" panose="02040503050406030204" pitchFamily="18" charset="0"/>
                                </a:rPr>
                                <m:t>=</m:t>
                              </m:r>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𝐵</m:t>
                                  </m:r>
                                </m:sub>
                              </m:sSub>
                              <m:r>
                                <a:rPr lang="ro-RO" sz="2000" b="0" i="1" smtClean="0">
                                  <a:latin typeface="Cambria Math" panose="02040503050406030204" pitchFamily="18" charset="0"/>
                                </a:rPr>
                                <m:t>+</m:t>
                              </m:r>
                              <m:f>
                                <m:fPr>
                                  <m:type m:val="lin"/>
                                  <m:ctrlPr>
                                    <a:rPr lang="ro-RO" sz="2000" b="0" i="1" smtClean="0">
                                      <a:latin typeface="Cambria Math" panose="02040503050406030204" pitchFamily="18" charset="0"/>
                                    </a:rPr>
                                  </m:ctrlPr>
                                </m:fPr>
                                <m:num>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𝑂𝑆</m:t>
                                      </m:r>
                                    </m:sub>
                                  </m:sSub>
                                </m:num>
                                <m:den>
                                  <m:r>
                                    <a:rPr lang="ro-RO" sz="2000" b="0" i="1" smtClean="0">
                                      <a:latin typeface="Cambria Math" panose="02040503050406030204" pitchFamily="18" charset="0"/>
                                    </a:rPr>
                                    <m:t>2</m:t>
                                  </m:r>
                                </m:den>
                              </m:f>
                            </m:e>
                            <m:e>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𝑁</m:t>
                                  </m:r>
                                </m:sub>
                              </m:sSub>
                              <m:r>
                                <a:rPr lang="ro-RO" sz="2000" b="0" i="1" smtClean="0">
                                  <a:latin typeface="Cambria Math" panose="02040503050406030204" pitchFamily="18" charset="0"/>
                                </a:rPr>
                                <m:t>=</m:t>
                              </m:r>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𝐼</m:t>
                                  </m:r>
                                </m:e>
                                <m:sub>
                                  <m:r>
                                    <a:rPr lang="ro-RO" sz="2000" b="0" i="1" smtClean="0">
                                      <a:latin typeface="Cambria Math" panose="02040503050406030204" pitchFamily="18" charset="0"/>
                                    </a:rPr>
                                    <m:t>𝐵</m:t>
                                  </m:r>
                                </m:sub>
                              </m:sSub>
                              <m:r>
                                <a:rPr lang="ro-RO" sz="2000" b="0" i="1" smtClean="0">
                                  <a:latin typeface="Cambria Math" panose="02040503050406030204" pitchFamily="18" charset="0"/>
                                </a:rPr>
                                <m:t>−</m:t>
                              </m:r>
                              <m:f>
                                <m:fPr>
                                  <m:type m:val="lin"/>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𝑂𝑆</m:t>
                                      </m:r>
                                    </m:sub>
                                  </m:sSub>
                                </m:num>
                                <m:den>
                                  <m:r>
                                    <a:rPr lang="ro-RO" sz="2000" i="1">
                                      <a:latin typeface="Cambria Math" panose="02040503050406030204" pitchFamily="18" charset="0"/>
                                    </a:rPr>
                                    <m:t>2</m:t>
                                  </m:r>
                                </m:den>
                              </m:f>
                            </m:e>
                          </m:eqArr>
                        </m:e>
                      </m:d>
                    </m:oMath>
                  </m:oMathPara>
                </a14:m>
                <a:endParaRPr lang="ro-RO" sz="2000"/>
              </a:p>
            </p:txBody>
          </p:sp>
        </mc:Choice>
        <mc:Fallback xmlns="">
          <p:sp>
            <p:nvSpPr>
              <p:cNvPr id="9" name="TextBox 8">
                <a:extLst>
                  <a:ext uri="{FF2B5EF4-FFF2-40B4-BE49-F238E27FC236}">
                    <a16:creationId xmlns:a16="http://schemas.microsoft.com/office/drawing/2014/main" id="{DF02C675-1DAA-4CC4-A029-2220BCC895F8}"/>
                  </a:ext>
                </a:extLst>
              </p:cNvPr>
              <p:cNvSpPr txBox="1">
                <a:spLocks noRot="1" noChangeAspect="1" noMove="1" noResize="1" noEditPoints="1" noAdjustHandles="1" noChangeArrowheads="1" noChangeShapeType="1" noTextEdit="1"/>
              </p:cNvSpPr>
              <p:nvPr/>
            </p:nvSpPr>
            <p:spPr>
              <a:xfrm>
                <a:off x="8857427" y="1670713"/>
                <a:ext cx="1906356" cy="686535"/>
              </a:xfrm>
              <a:prstGeom prst="rect">
                <a:avLst/>
              </a:prstGeom>
              <a:blipFill>
                <a:blip r:embed="rId5"/>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47294F9-CB13-4CA0-ADD3-0EBDDA8DFAFE}"/>
                  </a:ext>
                </a:extLst>
              </p:cNvPr>
              <p:cNvSpPr/>
              <p:nvPr/>
            </p:nvSpPr>
            <p:spPr>
              <a:xfrm>
                <a:off x="2829011" y="2790209"/>
                <a:ext cx="6934113" cy="7838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𝐸</m:t>
                          </m:r>
                        </m:e>
                        <m:sub>
                          <m:r>
                            <a:rPr lang="ro-RO" sz="2000" i="1">
                              <a:latin typeface="Cambria Math" panose="02040503050406030204" pitchFamily="18" charset="0"/>
                            </a:rPr>
                            <m:t>𝑂</m:t>
                          </m:r>
                        </m:sub>
                      </m:sSub>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0">
                              <a:latin typeface="Cambria Math" panose="02040503050406030204" pitchFamily="18" charset="0"/>
                            </a:rPr>
                            <m:t>1+</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e>
                      </m:d>
                      <m:d>
                        <m:dPr>
                          <m:begChr m:val="{"/>
                          <m:endChr m:val="}"/>
                          <m:ctrlPr>
                            <a:rPr lang="ro-RO" sz="2000" i="1">
                              <a:latin typeface="Cambria Math" panose="02040503050406030204" pitchFamily="18" charset="0"/>
                            </a:rPr>
                          </m:ctrlPr>
                        </m:dPr>
                        <m:e>
                          <m:d>
                            <m:dPr>
                              <m:begChr m:val="["/>
                              <m:endChr m:val="]"/>
                              <m:ctrlPr>
                                <a:rPr lang="ro-RO" sz="2000" i="1">
                                  <a:latin typeface="Cambria Math" panose="02040503050406030204" pitchFamily="18" charset="0"/>
                                </a:rPr>
                              </m:ctrlPr>
                            </m:dPr>
                            <m:e>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𝑝</m:t>
                                  </m:r>
                                </m:sub>
                              </m:sSub>
                            </m:e>
                          </m:d>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𝐵</m:t>
                              </m:r>
                            </m:sub>
                          </m:sSub>
                          <m:r>
                            <a:rPr lang="ro-RO" sz="2000" i="0">
                              <a:latin typeface="Cambria Math" panose="02040503050406030204" pitchFamily="18" charset="0"/>
                            </a:rPr>
                            <m:t>−</m:t>
                          </m:r>
                          <m:d>
                            <m:dPr>
                              <m:begChr m:val="["/>
                              <m:endChr m:val="]"/>
                              <m:ctrlPr>
                                <a:rPr lang="ro-RO" sz="2000" i="1">
                                  <a:latin typeface="Cambria Math" panose="02040503050406030204" pitchFamily="18" charset="0"/>
                                </a:rPr>
                              </m:ctrlPr>
                            </m:dPr>
                            <m:e>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𝑝</m:t>
                                  </m:r>
                                </m:sub>
                              </m:sSub>
                            </m:e>
                          </m:d>
                          <m:f>
                            <m:fPr>
                              <m:type m:val="lin"/>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𝐼</m:t>
                                  </m:r>
                                </m:e>
                                <m:sub>
                                  <m:r>
                                    <a:rPr lang="ro-RO" sz="2000" i="1">
                                      <a:latin typeface="Cambria Math" panose="02040503050406030204" pitchFamily="18" charset="0"/>
                                    </a:rPr>
                                    <m:t>𝑂𝑆</m:t>
                                  </m:r>
                                </m:sub>
                              </m:sSub>
                            </m:num>
                            <m:den>
                              <m:r>
                                <a:rPr lang="ro-RO" sz="2000" i="0">
                                  <a:latin typeface="Cambria Math" panose="02040503050406030204" pitchFamily="18" charset="0"/>
                                </a:rPr>
                                <m:t>2</m:t>
                              </m:r>
                            </m:den>
                          </m:f>
                        </m:e>
                      </m:d>
                    </m:oMath>
                  </m:oMathPara>
                </a14:m>
                <a:endParaRPr lang="ro-RO" sz="2000"/>
              </a:p>
            </p:txBody>
          </p:sp>
        </mc:Choice>
        <mc:Fallback xmlns="">
          <p:sp>
            <p:nvSpPr>
              <p:cNvPr id="10" name="Rectangle 9">
                <a:extLst>
                  <a:ext uri="{FF2B5EF4-FFF2-40B4-BE49-F238E27FC236}">
                    <a16:creationId xmlns:a16="http://schemas.microsoft.com/office/drawing/2014/main" id="{147294F9-CB13-4CA0-ADD3-0EBDDA8DFAFE}"/>
                  </a:ext>
                </a:extLst>
              </p:cNvPr>
              <p:cNvSpPr>
                <a:spLocks noRot="1" noChangeAspect="1" noMove="1" noResize="1" noEditPoints="1" noAdjustHandles="1" noChangeArrowheads="1" noChangeShapeType="1" noTextEdit="1"/>
              </p:cNvSpPr>
              <p:nvPr/>
            </p:nvSpPr>
            <p:spPr>
              <a:xfrm>
                <a:off x="2829011" y="2790209"/>
                <a:ext cx="6934113" cy="783869"/>
              </a:xfrm>
              <a:prstGeom prst="rect">
                <a:avLst/>
              </a:prstGeom>
              <a:blipFill>
                <a:blip r:embed="rId6"/>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0B6DB53-9237-450B-B03A-6850A7B41ED4}"/>
                  </a:ext>
                </a:extLst>
              </p:cNvPr>
              <p:cNvSpPr/>
              <p:nvPr/>
            </p:nvSpPr>
            <p:spPr>
              <a:xfrm>
                <a:off x="4094747" y="4270733"/>
                <a:ext cx="4002506" cy="853054"/>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200" i="1">
                              <a:latin typeface="Cambria Math" panose="02040503050406030204" pitchFamily="18" charset="0"/>
                            </a:rPr>
                          </m:ctrlPr>
                        </m:sSubPr>
                        <m:e>
                          <m:r>
                            <a:rPr lang="ro-RO" sz="2200" i="1">
                              <a:latin typeface="Cambria Math" panose="02040503050406030204" pitchFamily="18" charset="0"/>
                            </a:rPr>
                            <m:t>𝐸</m:t>
                          </m:r>
                        </m:e>
                        <m:sub>
                          <m:r>
                            <a:rPr lang="ro-RO" sz="2200" i="1">
                              <a:latin typeface="Cambria Math" panose="02040503050406030204" pitchFamily="18" charset="0"/>
                            </a:rPr>
                            <m:t>𝑂</m:t>
                          </m:r>
                        </m:sub>
                      </m:sSub>
                      <m:r>
                        <a:rPr lang="ro-RO" sz="2200" i="0">
                          <a:latin typeface="Cambria Math" panose="02040503050406030204" pitchFamily="18" charset="0"/>
                        </a:rPr>
                        <m:t>=</m:t>
                      </m:r>
                      <m:d>
                        <m:dPr>
                          <m:ctrlPr>
                            <a:rPr lang="ro-RO" sz="2200" i="1">
                              <a:latin typeface="Cambria Math" panose="02040503050406030204" pitchFamily="18" charset="0"/>
                            </a:rPr>
                          </m:ctrlPr>
                        </m:dPr>
                        <m:e>
                          <m:r>
                            <a:rPr lang="ro-RO" sz="2200" i="0">
                              <a:latin typeface="Cambria Math" panose="02040503050406030204" pitchFamily="18" charset="0"/>
                            </a:rPr>
                            <m:t>1+</m:t>
                          </m:r>
                          <m:f>
                            <m:fPr>
                              <m:ctrlPr>
                                <a:rPr lang="ro-RO" sz="2200" i="1">
                                  <a:latin typeface="Cambria Math" panose="02040503050406030204" pitchFamily="18" charset="0"/>
                                </a:rPr>
                              </m:ctrlPr>
                            </m:fPr>
                            <m:num>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2</m:t>
                                  </m:r>
                                </m:sub>
                              </m:sSub>
                            </m:num>
                            <m:den>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1</m:t>
                                  </m:r>
                                </m:sub>
                              </m:sSub>
                            </m:den>
                          </m:f>
                        </m:e>
                      </m:d>
                      <m:d>
                        <m:dPr>
                          <m:begChr m:val="["/>
                          <m:endChr m:val="]"/>
                          <m:ctrlPr>
                            <a:rPr lang="ro-RO" sz="2200" i="1">
                              <a:latin typeface="Cambria Math" panose="02040503050406030204" pitchFamily="18" charset="0"/>
                            </a:rPr>
                          </m:ctrlPr>
                        </m:dPr>
                        <m:e>
                          <m:r>
                            <a:rPr lang="ro-RO" sz="2200" i="0">
                              <a:latin typeface="Cambria Math" panose="02040503050406030204" pitchFamily="18" charset="0"/>
                            </a:rPr>
                            <m:t>−</m:t>
                          </m:r>
                          <m:d>
                            <m:dPr>
                              <m:ctrlPr>
                                <a:rPr lang="ro-RO" sz="2200" i="1">
                                  <a:latin typeface="Cambria Math" panose="02040503050406030204" pitchFamily="18" charset="0"/>
                                </a:rPr>
                              </m:ctrlPr>
                            </m:dPr>
                            <m:e>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1</m:t>
                                  </m:r>
                                </m:sub>
                              </m:sSub>
                              <m:r>
                                <a:rPr lang="ro-RO" sz="2200" i="0">
                                  <a:latin typeface="Cambria Math" panose="02040503050406030204" pitchFamily="18" charset="0"/>
                                </a:rPr>
                                <m:t>∥</m:t>
                              </m:r>
                              <m:sSub>
                                <m:sSubPr>
                                  <m:ctrlPr>
                                    <a:rPr lang="ro-RO" sz="2200" i="1">
                                      <a:latin typeface="Cambria Math" panose="02040503050406030204" pitchFamily="18" charset="0"/>
                                    </a:rPr>
                                  </m:ctrlPr>
                                </m:sSubPr>
                                <m:e>
                                  <m:r>
                                    <a:rPr lang="ro-RO" sz="2200" i="1">
                                      <a:latin typeface="Cambria Math" panose="02040503050406030204" pitchFamily="18" charset="0"/>
                                    </a:rPr>
                                    <m:t>𝑅</m:t>
                                  </m:r>
                                </m:e>
                                <m:sub>
                                  <m:r>
                                    <a:rPr lang="ro-RO" sz="2200" i="0">
                                      <a:latin typeface="Cambria Math" panose="02040503050406030204" pitchFamily="18" charset="0"/>
                                    </a:rPr>
                                    <m:t>2</m:t>
                                  </m:r>
                                </m:sub>
                              </m:sSub>
                            </m:e>
                          </m:d>
                        </m:e>
                      </m:d>
                      <m:sSub>
                        <m:sSubPr>
                          <m:ctrlPr>
                            <a:rPr lang="ro-RO" sz="2200" i="1">
                              <a:latin typeface="Cambria Math" panose="02040503050406030204" pitchFamily="18" charset="0"/>
                            </a:rPr>
                          </m:ctrlPr>
                        </m:sSubPr>
                        <m:e>
                          <m:r>
                            <a:rPr lang="ro-RO" sz="2200" i="1">
                              <a:latin typeface="Cambria Math" panose="02040503050406030204" pitchFamily="18" charset="0"/>
                            </a:rPr>
                            <m:t>𝐼</m:t>
                          </m:r>
                        </m:e>
                        <m:sub>
                          <m:r>
                            <a:rPr lang="ro-RO" sz="2200" i="1">
                              <a:latin typeface="Cambria Math" panose="02040503050406030204" pitchFamily="18" charset="0"/>
                            </a:rPr>
                            <m:t>𝑂𝑆</m:t>
                          </m:r>
                        </m:sub>
                      </m:sSub>
                    </m:oMath>
                  </m:oMathPara>
                </a14:m>
                <a:endParaRPr lang="ro-RO" sz="2200"/>
              </a:p>
            </p:txBody>
          </p:sp>
        </mc:Choice>
        <mc:Fallback xmlns="">
          <p:sp>
            <p:nvSpPr>
              <p:cNvPr id="11" name="Rectangle 10">
                <a:extLst>
                  <a:ext uri="{FF2B5EF4-FFF2-40B4-BE49-F238E27FC236}">
                    <a16:creationId xmlns:a16="http://schemas.microsoft.com/office/drawing/2014/main" id="{90B6DB53-9237-450B-B03A-6850A7B41ED4}"/>
                  </a:ext>
                </a:extLst>
              </p:cNvPr>
              <p:cNvSpPr>
                <a:spLocks noRot="1" noChangeAspect="1" noMove="1" noResize="1" noEditPoints="1" noAdjustHandles="1" noChangeArrowheads="1" noChangeShapeType="1" noTextEdit="1"/>
              </p:cNvSpPr>
              <p:nvPr/>
            </p:nvSpPr>
            <p:spPr>
              <a:xfrm>
                <a:off x="4094747" y="4270733"/>
                <a:ext cx="4002506" cy="853054"/>
              </a:xfrm>
              <a:prstGeom prst="rect">
                <a:avLst/>
              </a:prstGeom>
              <a:blipFill>
                <a:blip r:embed="rId7"/>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B31E1A1-5AE2-4393-9DCC-6CB5EDD6E02D}"/>
                  </a:ext>
                </a:extLst>
              </p:cNvPr>
              <p:cNvSpPr/>
              <p:nvPr/>
            </p:nvSpPr>
            <p:spPr>
              <a:xfrm>
                <a:off x="8857427" y="22911"/>
                <a:ext cx="3395481"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1600" i="1">
                              <a:latin typeface="Cambria Math" panose="02040503050406030204" pitchFamily="18" charset="0"/>
                            </a:rPr>
                          </m:ctrlPr>
                        </m:sSubPr>
                        <m:e>
                          <m:r>
                            <a:rPr lang="ro-RO" sz="1600" i="1">
                              <a:latin typeface="Cambria Math" panose="02040503050406030204" pitchFamily="18" charset="0"/>
                            </a:rPr>
                            <m:t>𝐸</m:t>
                          </m:r>
                        </m:e>
                        <m:sub>
                          <m:r>
                            <a:rPr lang="ro-RO" sz="1600" i="1">
                              <a:latin typeface="Cambria Math" panose="02040503050406030204" pitchFamily="18" charset="0"/>
                            </a:rPr>
                            <m:t>𝑂</m:t>
                          </m:r>
                        </m:sub>
                      </m:sSub>
                      <m:r>
                        <a:rPr lang="ro-RO" sz="1600">
                          <a:latin typeface="Cambria Math" panose="02040503050406030204" pitchFamily="18" charset="0"/>
                        </a:rPr>
                        <m:t>=</m:t>
                      </m:r>
                      <m:d>
                        <m:dPr>
                          <m:ctrlPr>
                            <a:rPr lang="ro-RO" sz="1600" i="1">
                              <a:latin typeface="Cambria Math" panose="02040503050406030204" pitchFamily="18" charset="0"/>
                            </a:rPr>
                          </m:ctrlPr>
                        </m:dPr>
                        <m:e>
                          <m:r>
                            <a:rPr lang="ro-RO" sz="1600">
                              <a:latin typeface="Cambria Math" panose="02040503050406030204" pitchFamily="18" charset="0"/>
                            </a:rPr>
                            <m:t>1+</m:t>
                          </m:r>
                          <m:f>
                            <m:fPr>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a:latin typeface="Cambria Math" panose="02040503050406030204" pitchFamily="18" charset="0"/>
                                    </a:rPr>
                                    <m:t>2</m:t>
                                  </m:r>
                                </m:sub>
                              </m:sSub>
                            </m:num>
                            <m:den>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a:latin typeface="Cambria Math" panose="02040503050406030204" pitchFamily="18" charset="0"/>
                                    </a:rPr>
                                    <m:t>1</m:t>
                                  </m:r>
                                </m:sub>
                              </m:sSub>
                            </m:den>
                          </m:f>
                        </m:e>
                      </m:d>
                      <m:d>
                        <m:dPr>
                          <m:begChr m:val="["/>
                          <m:endChr m:val="]"/>
                          <m:ctrlPr>
                            <a:rPr lang="ro-RO" sz="1600" i="1">
                              <a:latin typeface="Cambria Math" panose="02040503050406030204" pitchFamily="18" charset="0"/>
                            </a:rPr>
                          </m:ctrlPr>
                        </m:dPr>
                        <m:e>
                          <m:d>
                            <m:dPr>
                              <m:ctrlPr>
                                <a:rPr lang="ro-RO" sz="1600" i="1">
                                  <a:latin typeface="Cambria Math" panose="02040503050406030204" pitchFamily="18" charset="0"/>
                                </a:rPr>
                              </m:ctrlPr>
                            </m:dPr>
                            <m:e>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a:latin typeface="Cambria Math" panose="02040503050406030204" pitchFamily="18" charset="0"/>
                                    </a:rPr>
                                    <m:t>1</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a:latin typeface="Cambria Math" panose="02040503050406030204" pitchFamily="18" charset="0"/>
                                    </a:rPr>
                                    <m:t>2</m:t>
                                  </m:r>
                                </m:sub>
                              </m:sSub>
                            </m:e>
                          </m:d>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𝑁</m:t>
                              </m:r>
                            </m:sub>
                          </m:sSub>
                          <m:r>
                            <a:rPr lang="ro-RO" sz="160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i="1">
                                  <a:latin typeface="Cambria Math" panose="02040503050406030204" pitchFamily="18" charset="0"/>
                                </a:rPr>
                                <m:t>𝑝</m:t>
                              </m:r>
                            </m:sub>
                          </m:sSub>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𝑃</m:t>
                              </m:r>
                            </m:sub>
                          </m:sSub>
                        </m:e>
                      </m:d>
                    </m:oMath>
                  </m:oMathPara>
                </a14:m>
                <a:endParaRPr lang="ro-RO" sz="1600"/>
              </a:p>
            </p:txBody>
          </p:sp>
        </mc:Choice>
        <mc:Fallback xmlns="">
          <p:sp>
            <p:nvSpPr>
              <p:cNvPr id="12" name="Rectangle 11">
                <a:extLst>
                  <a:ext uri="{FF2B5EF4-FFF2-40B4-BE49-F238E27FC236}">
                    <a16:creationId xmlns:a16="http://schemas.microsoft.com/office/drawing/2014/main" id="{2B31E1A1-5AE2-4393-9DCC-6CB5EDD6E02D}"/>
                  </a:ext>
                </a:extLst>
              </p:cNvPr>
              <p:cNvSpPr>
                <a:spLocks noRot="1" noChangeAspect="1" noMove="1" noResize="1" noEditPoints="1" noAdjustHandles="1" noChangeArrowheads="1" noChangeShapeType="1" noTextEdit="1"/>
              </p:cNvSpPr>
              <p:nvPr/>
            </p:nvSpPr>
            <p:spPr>
              <a:xfrm>
                <a:off x="8857427" y="22911"/>
                <a:ext cx="3395481" cy="645561"/>
              </a:xfrm>
              <a:prstGeom prst="rect">
                <a:avLst/>
              </a:prstGeom>
              <a:blipFill>
                <a:blip r:embed="rId8"/>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73497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i="1"/>
              <a:t>E</a:t>
            </a:r>
            <a:r>
              <a:rPr lang="en-US" i="1" baseline="-25000"/>
              <a:t>O</a:t>
            </a:r>
            <a:r>
              <a:rPr lang="en-US"/>
              <a:t> poate fi redus în continuare prin reducerea valorii tuturor rezistențelor.</a:t>
            </a:r>
            <a:endParaRPr lang="ro-RO"/>
          </a:p>
          <a:p>
            <a:r>
              <a:rPr lang="en-US"/>
              <a:t>De exemplu, reducerea tuturor rezistențelor cu un factor de 10 nu va afecta câștigul, dar va duce la o reducere de zece ori a erorii de intrare </a:t>
            </a:r>
            <a:r>
              <a:rPr lang="ro-RO" i="1"/>
              <a:t>E</a:t>
            </a:r>
            <a:r>
              <a:rPr lang="ro-RO" i="1" baseline="-25000"/>
              <a:t>I</a:t>
            </a:r>
            <a:r>
              <a:rPr lang="ro-RO"/>
              <a:t>=</a:t>
            </a:r>
            <a:r>
              <a:rPr lang="en-US"/>
              <a:t>-</a:t>
            </a:r>
            <a:r>
              <a:rPr lang="en-US" i="1"/>
              <a:t>I</a:t>
            </a:r>
            <a:r>
              <a:rPr lang="en-US" i="1" baseline="-25000"/>
              <a:t>OS</a:t>
            </a:r>
            <a:r>
              <a:rPr lang="en-US"/>
              <a:t>(</a:t>
            </a:r>
            <a:r>
              <a:rPr lang="en-US" i="1"/>
              <a:t>R</a:t>
            </a:r>
            <a:r>
              <a:rPr lang="en-US" baseline="-25000"/>
              <a:t>1</a:t>
            </a:r>
            <a:r>
              <a:rPr lang="en-US"/>
              <a:t>||</a:t>
            </a:r>
            <a:r>
              <a:rPr lang="en-US" i="1"/>
              <a:t>R</a:t>
            </a:r>
            <a:r>
              <a:rPr lang="en-US" baseline="-25000"/>
              <a:t>2</a:t>
            </a:r>
            <a:r>
              <a:rPr lang="en-US"/>
              <a:t>).</a:t>
            </a:r>
            <a:endParaRPr lang="ro-RO"/>
          </a:p>
          <a:p>
            <a:r>
              <a:rPr lang="en-US"/>
              <a:t>Dar reducerea valorii rezistențelor, duce la creșterea puterii disipat</a:t>
            </a:r>
            <a:r>
              <a:rPr lang="ro-RO"/>
              <a:t>e</a:t>
            </a:r>
            <a:r>
              <a:rPr lang="en-US"/>
              <a:t>, astfel încât va trebui să se ajungă la un </a:t>
            </a:r>
            <a:r>
              <a:rPr lang="en-US" b="1"/>
              <a:t>compromis</a:t>
            </a:r>
            <a:r>
              <a:rPr lang="en-US"/>
              <a:t>.</a:t>
            </a:r>
            <a:endParaRPr lang="ro-RO"/>
          </a:p>
          <a:p>
            <a:r>
              <a:rPr lang="en-US"/>
              <a:t>Dacă </a:t>
            </a:r>
            <a:r>
              <a:rPr lang="en-US" i="1"/>
              <a:t>E</a:t>
            </a:r>
            <a:r>
              <a:rPr lang="en-US" i="1" baseline="-25000"/>
              <a:t>O</a:t>
            </a:r>
            <a:r>
              <a:rPr lang="en-US"/>
              <a:t> este încă inacceptabil de mare, următorul pas logic constă în selectarea unui alt tip de AO care să aibă o valoare </a:t>
            </a:r>
            <a:r>
              <a:rPr lang="en-US" i="1"/>
              <a:t>I</a:t>
            </a:r>
            <a:r>
              <a:rPr lang="en-US" i="1" baseline="-25000"/>
              <a:t>OS</a:t>
            </a:r>
            <a:r>
              <a:rPr lang="en-US"/>
              <a:t> mai mică.</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21</a:t>
            </a:fld>
            <a:endParaRPr lang="ro-RO"/>
          </a:p>
        </p:txBody>
      </p:sp>
    </p:spTree>
    <p:extLst>
      <p:ext uri="{BB962C8B-B14F-4D97-AF65-F5344CB8AC3E}">
        <p14:creationId xmlns:p14="http://schemas.microsoft.com/office/powerpoint/2010/main" val="189489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ro-RO"/>
                  <a:t>Cele prezentate până în acest moment sunt </a:t>
                </a:r>
                <a:br>
                  <a:rPr lang="ro-RO"/>
                </a:br>
                <a:r>
                  <a:rPr lang="ro-RO"/>
                  <a:t>valabile la </a:t>
                </a:r>
                <a:r>
                  <a:rPr lang="en-US"/>
                  <a:t>amplificatoarele inversoare și </a:t>
                </a:r>
                <a:br>
                  <a:rPr lang="ro-RO"/>
                </a:br>
                <a:r>
                  <a:rPr lang="en-US"/>
                  <a:t>neinversoare, amplificatoarele de sumă și </a:t>
                </a:r>
                <a:br>
                  <a:rPr lang="ro-RO"/>
                </a:br>
                <a:r>
                  <a:rPr lang="en-US"/>
                  <a:t>diferență, convertoarele I-V și altele</a:t>
                </a:r>
                <a:r>
                  <a:rPr lang="ro-RO"/>
                  <a:t>.</a:t>
                </a:r>
              </a:p>
              <a:p>
                <a:r>
                  <a:rPr lang="ro-RO"/>
                  <a:t>La integrator,</a:t>
                </a:r>
                <a14:m>
                  <m:oMath xmlns:m="http://schemas.openxmlformats.org/officeDocument/2006/math">
                    <m:r>
                      <m:rPr>
                        <m:nor/>
                      </m:rPr>
                      <a:rPr lang="en-US" i="1"/>
                      <m:t>V</m:t>
                    </m:r>
                    <m:r>
                      <m:rPr>
                        <m:nor/>
                      </m:rPr>
                      <a:rPr lang="en-US" i="1" baseline="-25000"/>
                      <m:t>N</m:t>
                    </m:r>
                    <m:r>
                      <m:rPr>
                        <m:nor/>
                      </m:rPr>
                      <a:rPr lang="en-US"/>
                      <m:t>=</m:t>
                    </m:r>
                    <m:r>
                      <m:rPr>
                        <m:nor/>
                      </m:rPr>
                      <a:rPr lang="en-US" i="1"/>
                      <m:t>V</m:t>
                    </m:r>
                    <m:r>
                      <m:rPr>
                        <m:nor/>
                      </m:rPr>
                      <a:rPr lang="en-US" i="1" baseline="-25000"/>
                      <m:t>P</m:t>
                    </m:r>
                    <m:r>
                      <m:rPr>
                        <m:nor/>
                      </m:rPr>
                      <a:rPr lang="en-US"/>
                      <m:t>=</m:t>
                    </m:r>
                    <m:r>
                      <m:rPr>
                        <m:nor/>
                      </m:rPr>
                      <a:rPr lang="en-US"/>
                      <m:t>−</m:t>
                    </m:r>
                    <m:r>
                      <m:rPr>
                        <m:nor/>
                      </m:rPr>
                      <a:rPr lang="en-US" i="1"/>
                      <m:t>R</m:t>
                    </m:r>
                    <m:r>
                      <m:rPr>
                        <m:nor/>
                      </m:rPr>
                      <a:rPr lang="en-US" i="1" baseline="-25000"/>
                      <m:t>p</m:t>
                    </m:r>
                    <m:r>
                      <m:rPr>
                        <m:nor/>
                      </m:rPr>
                      <a:rPr lang="en-US" i="1"/>
                      <m:t>I</m:t>
                    </m:r>
                    <m:r>
                      <m:rPr>
                        <m:nor/>
                      </m:rPr>
                      <a:rPr lang="en-US" i="1" baseline="-25000"/>
                      <m:t>P</m:t>
                    </m:r>
                  </m:oMath>
                </a14:m>
                <a:endParaRPr lang="ro-RO"/>
              </a:p>
              <a:p>
                <a:r>
                  <a:rPr lang="ro-RO"/>
                  <a:t>În </a:t>
                </a:r>
                <a:r>
                  <a:rPr lang="en-US"/>
                  <a:t>nodul de sumare inversor</a:t>
                </a:r>
                <a:r>
                  <a:rPr lang="ro-RO"/>
                  <a:t> </a:t>
                </a:r>
                <a14:m>
                  <m:oMath xmlns:m="http://schemas.openxmlformats.org/officeDocument/2006/math">
                    <m:f>
                      <m:fPr>
                        <m:ctrlPr>
                          <a:rPr lang="en-US" i="1" smtClean="0">
                            <a:latin typeface="Cambria Math" panose="02040503050406030204" pitchFamily="18" charset="0"/>
                          </a:rPr>
                        </m:ctrlPr>
                      </m:fPr>
                      <m:num>
                        <m:r>
                          <m:rPr>
                            <m:nor/>
                          </m:rPr>
                          <a:rPr lang="en-US" i="1"/>
                          <m:t>V</m:t>
                        </m:r>
                        <m:r>
                          <m:rPr>
                            <m:nor/>
                          </m:rPr>
                          <a:rPr lang="en-US" i="1" baseline="-25000"/>
                          <m:t>N</m:t>
                        </m:r>
                      </m:num>
                      <m:den>
                        <m:r>
                          <m:rPr>
                            <m:nor/>
                          </m:rPr>
                          <a:rPr lang="en-US" i="1"/>
                          <m:t>R</m:t>
                        </m:r>
                      </m:den>
                    </m:f>
                    <m:r>
                      <m:rPr>
                        <m:nor/>
                      </m:rPr>
                      <a:rPr lang="en-US"/>
                      <m:t>+</m:t>
                    </m:r>
                    <m:r>
                      <m:rPr>
                        <m:nor/>
                      </m:rPr>
                      <a:rPr lang="en-US" i="1"/>
                      <m:t>I</m:t>
                    </m:r>
                    <m:r>
                      <m:rPr>
                        <m:nor/>
                      </m:rPr>
                      <a:rPr lang="en-US" i="1" baseline="-25000"/>
                      <m:t>N</m:t>
                    </m:r>
                    <m:r>
                      <m:rPr>
                        <m:nor/>
                      </m:rPr>
                      <a:rPr lang="en-US"/>
                      <m:t>−</m:t>
                    </m:r>
                    <m:r>
                      <m:rPr>
                        <m:nor/>
                      </m:rPr>
                      <a:rPr lang="en-US" i="1"/>
                      <m:t>I</m:t>
                    </m:r>
                    <m:r>
                      <m:rPr>
                        <m:nor/>
                      </m:rPr>
                      <a:rPr lang="en-US" i="1" baseline="-25000"/>
                      <m:t>C</m:t>
                    </m:r>
                    <m:r>
                      <m:rPr>
                        <m:nor/>
                      </m:rPr>
                      <a:rPr lang="en-US"/>
                      <m:t>=</m:t>
                    </m:r>
                    <m:r>
                      <m:rPr>
                        <m:nor/>
                      </m:rPr>
                      <a:rPr lang="en-US"/>
                      <m:t>0</m:t>
                    </m:r>
                  </m:oMath>
                </a14:m>
                <a:r>
                  <a:rPr lang="ro-RO"/>
                  <a:t> și </a:t>
                </a:r>
                <a:r>
                  <a:rPr lang="en-US"/>
                  <a:t>eliminând </a:t>
                </a:r>
                <a:r>
                  <a:rPr lang="en-US" i="1"/>
                  <a:t>V</a:t>
                </a:r>
                <a:r>
                  <a:rPr lang="en-US" i="1" baseline="-25000"/>
                  <a:t>N</a:t>
                </a:r>
                <a:r>
                  <a:rPr lang="en-US"/>
                  <a:t>, obținem</a:t>
                </a:r>
                <a:endParaRPr lang="ro-RO"/>
              </a:p>
            </p:txBody>
          </p:sp>
        </mc:Choice>
        <mc:Fallback xmlns="">
          <p:sp>
            <p:nvSpPr>
              <p:cNvPr id="3" name="Content Placeholder 2">
                <a:extLst>
                  <a:ext uri="{FF2B5EF4-FFF2-40B4-BE49-F238E27FC236}">
                    <a16:creationId xmlns:a16="http://schemas.microsoft.com/office/drawing/2014/main" id="{86485372-0E24-48D3-AA9E-0AF3FC147CE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22</a:t>
            </a:fld>
            <a:endParaRPr lang="ro-RO"/>
          </a:p>
        </p:txBody>
      </p:sp>
      <p:pic>
        <p:nvPicPr>
          <p:cNvPr id="7" name="Picture 6">
            <a:extLst>
              <a:ext uri="{FF2B5EF4-FFF2-40B4-BE49-F238E27FC236}">
                <a16:creationId xmlns:a16="http://schemas.microsoft.com/office/drawing/2014/main" id="{8AF5F4CB-5E40-4FA3-AD5C-3743805EBEA4}"/>
              </a:ext>
            </a:extLst>
          </p:cNvPr>
          <p:cNvPicPr>
            <a:picLocks noChangeAspect="1"/>
          </p:cNvPicPr>
          <p:nvPr/>
        </p:nvPicPr>
        <p:blipFill>
          <a:blip r:embed="rId3"/>
          <a:stretch>
            <a:fillRect/>
          </a:stretch>
        </p:blipFill>
        <p:spPr>
          <a:xfrm>
            <a:off x="8072437" y="69850"/>
            <a:ext cx="4067175" cy="36957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4270FC3-1E7E-4FE6-B6B6-0149A6608C07}"/>
                  </a:ext>
                </a:extLst>
              </p:cNvPr>
              <p:cNvSpPr/>
              <p:nvPr/>
            </p:nvSpPr>
            <p:spPr>
              <a:xfrm>
                <a:off x="2296402" y="4717382"/>
                <a:ext cx="7599196"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𝐶</m:t>
                          </m:r>
                        </m:sub>
                      </m:sSub>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m:t>
                          </m:r>
                        </m:den>
                      </m:f>
                      <m:d>
                        <m:dPr>
                          <m:ctrlPr>
                            <a:rPr lang="ro-RO" sz="2400" i="1">
                              <a:latin typeface="Cambria Math" panose="02040503050406030204" pitchFamily="18" charset="0"/>
                            </a:rPr>
                          </m:ctrlPr>
                        </m:dPr>
                        <m:e>
                          <m:r>
                            <a:rPr lang="ro-RO" sz="2400" i="1">
                              <a:latin typeface="Cambria Math" panose="02040503050406030204" pitchFamily="18" charset="0"/>
                            </a:rPr>
                            <m:t>𝑅</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𝑁</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𝑃</m:t>
                              </m:r>
                            </m:sub>
                          </m:sSub>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m:t>
                          </m:r>
                        </m:den>
                      </m:f>
                      <m:d>
                        <m:dPr>
                          <m:begChr m:val="["/>
                          <m:endChr m:val="]"/>
                          <m:ctrlPr>
                            <a:rPr lang="ro-RO" sz="2400" i="1">
                              <a:latin typeface="Cambria Math" panose="02040503050406030204" pitchFamily="18" charset="0"/>
                            </a:rPr>
                          </m:ctrlPr>
                        </m:dPr>
                        <m:e>
                          <m:d>
                            <m:dPr>
                              <m:ctrlPr>
                                <a:rPr lang="ro-RO" sz="2400" i="1">
                                  <a:latin typeface="Cambria Math" panose="02040503050406030204" pitchFamily="18" charset="0"/>
                                </a:rPr>
                              </m:ctrlPr>
                            </m:dPr>
                            <m:e>
                              <m:r>
                                <a:rPr lang="ro-RO" sz="2400" i="1">
                                  <a:latin typeface="Cambria Math" panose="02040503050406030204" pitchFamily="18" charset="0"/>
                                </a:rPr>
                                <m:t>𝑅</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𝐵</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1">
                                  <a:latin typeface="Cambria Math" panose="02040503050406030204" pitchFamily="18" charset="0"/>
                                </a:rPr>
                                <m:t>𝑅</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e>
                          </m:d>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num>
                            <m:den>
                              <m:r>
                                <a:rPr lang="ro-RO" sz="2400" i="0">
                                  <a:latin typeface="Cambria Math" panose="02040503050406030204" pitchFamily="18" charset="0"/>
                                </a:rPr>
                                <m:t>2</m:t>
                              </m:r>
                            </m:den>
                          </m:f>
                        </m:e>
                      </m:d>
                    </m:oMath>
                  </m:oMathPara>
                </a14:m>
                <a:endParaRPr lang="ro-RO" sz="2400"/>
              </a:p>
            </p:txBody>
          </p:sp>
        </mc:Choice>
        <mc:Fallback xmlns="">
          <p:sp>
            <p:nvSpPr>
              <p:cNvPr id="9" name="Rectangle 8">
                <a:extLst>
                  <a:ext uri="{FF2B5EF4-FFF2-40B4-BE49-F238E27FC236}">
                    <a16:creationId xmlns:a16="http://schemas.microsoft.com/office/drawing/2014/main" id="{24270FC3-1E7E-4FE6-B6B6-0149A6608C07}"/>
                  </a:ext>
                </a:extLst>
              </p:cNvPr>
              <p:cNvSpPr>
                <a:spLocks noRot="1" noChangeAspect="1" noMove="1" noResize="1" noEditPoints="1" noAdjustHandles="1" noChangeArrowheads="1" noChangeShapeType="1" noTextEdit="1"/>
              </p:cNvSpPr>
              <p:nvPr/>
            </p:nvSpPr>
            <p:spPr>
              <a:xfrm>
                <a:off x="2296402" y="4717382"/>
                <a:ext cx="7599196" cy="783804"/>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35D4732-880E-4E63-BBD8-2E04C3A1FF35}"/>
                  </a:ext>
                </a:extLst>
              </p:cNvPr>
              <p:cNvSpPr/>
              <p:nvPr/>
            </p:nvSpPr>
            <p:spPr>
              <a:xfrm>
                <a:off x="958573" y="5571908"/>
                <a:ext cx="1711879" cy="641586"/>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ro-RO" sz="1600" i="1">
                              <a:latin typeface="Cambria Math" panose="02040503050406030204" pitchFamily="18" charset="0"/>
                            </a:rPr>
                          </m:ctrlPr>
                        </m:dPr>
                        <m:e>
                          <m:eqArr>
                            <m:eqArrPr>
                              <m:ctrlPr>
                                <a:rPr lang="ro-RO" sz="1600" i="1">
                                  <a:latin typeface="Cambria Math" panose="02040503050406030204" pitchFamily="18" charset="0"/>
                                </a:rPr>
                              </m:ctrlPr>
                            </m:eqArrPr>
                            <m:e>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𝑃</m:t>
                                  </m:r>
                                </m:sub>
                              </m:sSub>
                              <m:r>
                                <a:rPr lang="ro-RO" sz="1600" i="1">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𝐵</m:t>
                                  </m:r>
                                </m:sub>
                              </m:sSub>
                              <m:r>
                                <a:rPr lang="ro-RO" sz="1600" i="1">
                                  <a:latin typeface="Cambria Math" panose="02040503050406030204" pitchFamily="18" charset="0"/>
                                </a:rPr>
                                <m:t>+</m:t>
                              </m:r>
                              <m:f>
                                <m:fPr>
                                  <m:type m:val="lin"/>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𝑂𝑆</m:t>
                                      </m:r>
                                    </m:sub>
                                  </m:sSub>
                                </m:num>
                                <m:den>
                                  <m:r>
                                    <a:rPr lang="ro-RO" sz="1600" i="1">
                                      <a:latin typeface="Cambria Math" panose="02040503050406030204" pitchFamily="18" charset="0"/>
                                    </a:rPr>
                                    <m:t>2</m:t>
                                  </m:r>
                                </m:den>
                              </m:f>
                            </m:e>
                            <m:e>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𝑁</m:t>
                                  </m:r>
                                </m:sub>
                              </m:sSub>
                              <m:r>
                                <a:rPr lang="ro-RO" sz="1600" i="1">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𝐵</m:t>
                                  </m:r>
                                </m:sub>
                              </m:sSub>
                              <m:r>
                                <a:rPr lang="ro-RO" sz="1600" i="1">
                                  <a:latin typeface="Cambria Math" panose="02040503050406030204" pitchFamily="18" charset="0"/>
                                </a:rPr>
                                <m:t>−</m:t>
                              </m:r>
                              <m:f>
                                <m:fPr>
                                  <m:type m:val="lin"/>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𝑂𝑆</m:t>
                                      </m:r>
                                    </m:sub>
                                  </m:sSub>
                                </m:num>
                                <m:den>
                                  <m:r>
                                    <a:rPr lang="ro-RO" sz="1600" i="1">
                                      <a:latin typeface="Cambria Math" panose="02040503050406030204" pitchFamily="18" charset="0"/>
                                    </a:rPr>
                                    <m:t>2</m:t>
                                  </m:r>
                                </m:den>
                              </m:f>
                            </m:e>
                          </m:eqArr>
                        </m:e>
                      </m:d>
                    </m:oMath>
                  </m:oMathPara>
                </a14:m>
                <a:endParaRPr lang="ro-RO" sz="1600"/>
              </a:p>
            </p:txBody>
          </p:sp>
        </mc:Choice>
        <mc:Fallback xmlns="">
          <p:sp>
            <p:nvSpPr>
              <p:cNvPr id="8" name="Rectangle 7">
                <a:extLst>
                  <a:ext uri="{FF2B5EF4-FFF2-40B4-BE49-F238E27FC236}">
                    <a16:creationId xmlns:a16="http://schemas.microsoft.com/office/drawing/2014/main" id="{435D4732-880E-4E63-BBD8-2E04C3A1FF35}"/>
                  </a:ext>
                </a:extLst>
              </p:cNvPr>
              <p:cNvSpPr>
                <a:spLocks noRot="1" noChangeAspect="1" noMove="1" noResize="1" noEditPoints="1" noAdjustHandles="1" noChangeArrowheads="1" noChangeShapeType="1" noTextEdit="1"/>
              </p:cNvSpPr>
              <p:nvPr/>
            </p:nvSpPr>
            <p:spPr>
              <a:xfrm>
                <a:off x="958573" y="5571908"/>
                <a:ext cx="1711879" cy="641586"/>
              </a:xfrm>
              <a:prstGeom prst="rect">
                <a:avLst/>
              </a:prstGeom>
              <a:blipFill>
                <a:blip r:embed="rId5"/>
                <a:stretch>
                  <a:fillRect/>
                </a:stretch>
              </a:blipFill>
              <a:ln>
                <a:solidFill>
                  <a:schemeClr val="accent1"/>
                </a:solidFill>
              </a:ln>
            </p:spPr>
            <p:txBody>
              <a:bodyPr/>
              <a:lstStyle/>
              <a:p>
                <a:r>
                  <a:rPr lang="ro-RO">
                    <a:noFill/>
                  </a:rPr>
                  <a:t> </a:t>
                </a:r>
              </a:p>
            </p:txBody>
          </p:sp>
        </mc:Fallback>
      </mc:AlternateContent>
      <p:sp>
        <p:nvSpPr>
          <p:cNvPr id="11" name="Arrow: Bent-Up 10">
            <a:extLst>
              <a:ext uri="{FF2B5EF4-FFF2-40B4-BE49-F238E27FC236}">
                <a16:creationId xmlns:a16="http://schemas.microsoft.com/office/drawing/2014/main" id="{ED9BCD25-951B-4683-8EE0-7B77DEAF6269}"/>
              </a:ext>
            </a:extLst>
          </p:cNvPr>
          <p:cNvSpPr/>
          <p:nvPr/>
        </p:nvSpPr>
        <p:spPr>
          <a:xfrm>
            <a:off x="2790825" y="5558337"/>
            <a:ext cx="1518528" cy="3852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689209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Aplicând relaţia dintre curentul prin </a:t>
                </a:r>
                <a:br>
                  <a:rPr lang="ro-RO"/>
                </a:br>
                <a:r>
                  <a:rPr lang="en-US"/>
                  <a:t>condensator şi tensiunea la bornele </a:t>
                </a:r>
                <a:br>
                  <a:rPr lang="ro-RO"/>
                </a:br>
                <a:r>
                  <a:rPr lang="en-US"/>
                  <a:t>condensatorului,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d>
                      <m:dPr>
                        <m:ctrlPr>
                          <a:rPr lang="ro-RO" i="1">
                            <a:latin typeface="Cambria Math" panose="02040503050406030204" pitchFamily="18" charset="0"/>
                          </a:rPr>
                        </m:ctrlPr>
                      </m:dPr>
                      <m:e>
                        <m:f>
                          <m:fPr>
                            <m:type m:val="lin"/>
                            <m:ctrlPr>
                              <a:rPr lang="ro-RO"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𝐶</m:t>
                            </m:r>
                          </m:den>
                        </m:f>
                      </m:e>
                    </m:d>
                    <m:nary>
                      <m:naryPr>
                        <m:limLoc m:val="undOvr"/>
                        <m:subHide m:val="on"/>
                        <m:supHide m:val="on"/>
                        <m:ctrlPr>
                          <a:rPr lang="ro-RO" i="1">
                            <a:latin typeface="Cambria Math" panose="02040503050406030204" pitchFamily="18" charset="0"/>
                          </a:rPr>
                        </m:ctrlPr>
                      </m:naryPr>
                      <m:sub/>
                      <m:sup/>
                      <m:e>
                        <m:r>
                          <a:rPr lang="en-US" i="1">
                            <a:latin typeface="Cambria Math" panose="02040503050406030204" pitchFamily="18" charset="0"/>
                          </a:rPr>
                          <m:t>𝑖𝑑𝑡</m:t>
                        </m:r>
                      </m:e>
                    </m:nary>
                  </m:oMath>
                </a14:m>
                <a:r>
                  <a:rPr lang="en-US"/>
                  <a:t>, obținem</a:t>
                </a:r>
                <a:br>
                  <a:rPr lang="ro-RO"/>
                </a:br>
                <a:br>
                  <a:rPr lang="ro-RO"/>
                </a:br>
                <a:br>
                  <a:rPr lang="ro-RO"/>
                </a:br>
                <a:br>
                  <a:rPr lang="ro-RO"/>
                </a:br>
                <a:br>
                  <a:rPr lang="ro-RO"/>
                </a:br>
                <a:r>
                  <a:rPr lang="ro-RO"/>
                  <a:t>unde </a:t>
                </a:r>
                <a:r>
                  <a:rPr lang="en-US" i="1"/>
                  <a:t>v</a:t>
                </a:r>
                <a:r>
                  <a:rPr lang="en-US" i="1" baseline="-25000"/>
                  <a:t>O</a:t>
                </a:r>
                <a:r>
                  <a:rPr lang="en-US"/>
                  <a:t>(0) este valoarea inițială a lui </a:t>
                </a:r>
                <a:r>
                  <a:rPr lang="en-US" i="1"/>
                  <a:t>v</a:t>
                </a:r>
                <a:r>
                  <a:rPr lang="en-US" i="1" baseline="-25000"/>
                  <a:t>O</a:t>
                </a:r>
                <a:r>
                  <a:rPr lang="en-US"/>
                  <a:t>.</a:t>
                </a:r>
                <a:endParaRPr lang="ro-RO"/>
              </a:p>
              <a:p>
                <a:r>
                  <a:rPr lang="en-US"/>
                  <a:t>În absența unui semnal de intrare, ne așteptăm ca circuitul să producă o ieșire constantă, adică </a:t>
                </a:r>
                <a:r>
                  <a:rPr lang="en-US" i="1"/>
                  <a:t>v</a:t>
                </a:r>
                <a:r>
                  <a:rPr lang="en-US" i="1" baseline="-25000"/>
                  <a:t>O</a:t>
                </a:r>
                <a:r>
                  <a:rPr lang="en-US"/>
                  <a:t>(t)=</a:t>
                </a:r>
                <a:r>
                  <a:rPr lang="en-US" i="1"/>
                  <a:t>v</a:t>
                </a:r>
                <a:r>
                  <a:rPr lang="en-US" i="1" baseline="-25000"/>
                  <a:t>O</a:t>
                </a:r>
                <a:r>
                  <a:rPr lang="en-US"/>
                  <a:t>(0).</a:t>
                </a:r>
                <a:endParaRPr lang="ro-RO"/>
              </a:p>
            </p:txBody>
          </p:sp>
        </mc:Choice>
        <mc:Fallback xmlns="">
          <p:sp>
            <p:nvSpPr>
              <p:cNvPr id="3" name="Content Placeholder 2">
                <a:extLst>
                  <a:ext uri="{FF2B5EF4-FFF2-40B4-BE49-F238E27FC236}">
                    <a16:creationId xmlns:a16="http://schemas.microsoft.com/office/drawing/2014/main" id="{86485372-0E24-48D3-AA9E-0AF3FC147CEE}"/>
                  </a:ext>
                </a:extLst>
              </p:cNvPr>
              <p:cNvSpPr>
                <a:spLocks noGrp="1" noRot="1" noChangeAspect="1" noMove="1" noResize="1" noEditPoints="1" noAdjustHandles="1" noChangeArrowheads="1" noChangeShapeType="1" noTextEdit="1"/>
              </p:cNvSpPr>
              <p:nvPr>
                <p:ph idx="1"/>
              </p:nvPr>
            </p:nvSpPr>
            <p:spPr>
              <a:blipFill>
                <a:blip r:embed="rId2"/>
                <a:stretch>
                  <a:fillRect l="-1043" t="-2241" r="-1855"/>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23</a:t>
            </a:fld>
            <a:endParaRPr lang="ro-RO"/>
          </a:p>
        </p:txBody>
      </p:sp>
      <p:pic>
        <p:nvPicPr>
          <p:cNvPr id="7" name="Picture 6">
            <a:extLst>
              <a:ext uri="{FF2B5EF4-FFF2-40B4-BE49-F238E27FC236}">
                <a16:creationId xmlns:a16="http://schemas.microsoft.com/office/drawing/2014/main" id="{630B5E9E-50E9-4225-B03E-10A2D56BC31B}"/>
              </a:ext>
            </a:extLst>
          </p:cNvPr>
          <p:cNvPicPr>
            <a:picLocks noChangeAspect="1"/>
          </p:cNvPicPr>
          <p:nvPr/>
        </p:nvPicPr>
        <p:blipFill>
          <a:blip r:embed="rId3"/>
          <a:stretch>
            <a:fillRect/>
          </a:stretch>
        </p:blipFill>
        <p:spPr>
          <a:xfrm>
            <a:off x="8072437" y="69850"/>
            <a:ext cx="4067175" cy="369570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9BAE539-A0A0-4A7B-BB5A-8767B7F92431}"/>
                  </a:ext>
                </a:extLst>
              </p:cNvPr>
              <p:cNvSpPr/>
              <p:nvPr/>
            </p:nvSpPr>
            <p:spPr>
              <a:xfrm>
                <a:off x="4474049" y="3121967"/>
                <a:ext cx="324390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0">
                              <a:latin typeface="Cambria Math" panose="02040503050406030204" pitchFamily="18" charset="0"/>
                            </a:rPr>
                            <m:t>0</m:t>
                          </m:r>
                        </m:e>
                      </m:d>
                    </m:oMath>
                  </m:oMathPara>
                </a14:m>
                <a:endParaRPr lang="ro-RO" sz="2400"/>
              </a:p>
            </p:txBody>
          </p:sp>
        </mc:Choice>
        <mc:Fallback xmlns="">
          <p:sp>
            <p:nvSpPr>
              <p:cNvPr id="8" name="Rectangle 7">
                <a:extLst>
                  <a:ext uri="{FF2B5EF4-FFF2-40B4-BE49-F238E27FC236}">
                    <a16:creationId xmlns:a16="http://schemas.microsoft.com/office/drawing/2014/main" id="{79BAE539-A0A0-4A7B-BB5A-8767B7F92431}"/>
                  </a:ext>
                </a:extLst>
              </p:cNvPr>
              <p:cNvSpPr>
                <a:spLocks noRot="1" noChangeAspect="1" noMove="1" noResize="1" noEditPoints="1" noAdjustHandles="1" noChangeArrowheads="1" noChangeShapeType="1" noTextEdit="1"/>
              </p:cNvSpPr>
              <p:nvPr/>
            </p:nvSpPr>
            <p:spPr>
              <a:xfrm>
                <a:off x="4474049" y="3121967"/>
                <a:ext cx="3243901" cy="461665"/>
              </a:xfrm>
              <a:prstGeom prst="rect">
                <a:avLst/>
              </a:prstGeom>
              <a:blipFill>
                <a:blip r:embed="rId4"/>
                <a:stretch>
                  <a:fillRect b="-1316"/>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FA75815-A4D2-47CE-A285-CBC7E81D4A15}"/>
                  </a:ext>
                </a:extLst>
              </p:cNvPr>
              <p:cNvSpPr/>
              <p:nvPr/>
            </p:nvSpPr>
            <p:spPr>
              <a:xfrm>
                <a:off x="2810740" y="3642369"/>
                <a:ext cx="6570517" cy="918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𝑅𝐶</m:t>
                          </m:r>
                        </m:den>
                      </m:f>
                      <m:nary>
                        <m:naryPr>
                          <m:limLoc m:val="subSup"/>
                          <m:ctrlPr>
                            <a:rPr lang="ro-RO" sz="2400" i="1">
                              <a:latin typeface="Cambria Math" panose="02040503050406030204" pitchFamily="18" charset="0"/>
                            </a:rPr>
                          </m:ctrlPr>
                        </m:naryPr>
                        <m:sub>
                          <m:r>
                            <a:rPr lang="ro-RO" sz="2400" i="0">
                              <a:latin typeface="Cambria Math" panose="02040503050406030204" pitchFamily="18" charset="0"/>
                            </a:rPr>
                            <m:t>0</m:t>
                          </m:r>
                        </m:sub>
                        <m:sup>
                          <m:r>
                            <a:rPr lang="ro-RO" sz="2400" i="1">
                              <a:latin typeface="Cambria Math" panose="02040503050406030204" pitchFamily="18" charset="0"/>
                            </a:rPr>
                            <m:t>𝑡</m:t>
                          </m:r>
                        </m:sup>
                        <m:e>
                          <m:d>
                            <m:dPr>
                              <m:begChr m:val="["/>
                              <m:endChr m:val="]"/>
                              <m:ctrlPr>
                                <a:rPr lang="ro-RO" sz="2400" i="1">
                                  <a:latin typeface="Cambria Math" panose="02040503050406030204" pitchFamily="18" charset="0"/>
                                </a:rPr>
                              </m:ctrlPr>
                            </m:dPr>
                            <m:e>
                              <m:d>
                                <m:dPr>
                                  <m:ctrlPr>
                                    <a:rPr lang="ro-RO" sz="2400" i="1">
                                      <a:latin typeface="Cambria Math" panose="02040503050406030204" pitchFamily="18" charset="0"/>
                                    </a:rPr>
                                  </m:ctrlPr>
                                </m:dPr>
                                <m:e>
                                  <m:r>
                                    <a:rPr lang="ro-RO" sz="2400" i="1">
                                      <a:latin typeface="Cambria Math" panose="02040503050406030204" pitchFamily="18" charset="0"/>
                                    </a:rPr>
                                    <m:t>𝑅</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𝐵</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1">
                                      <a:latin typeface="Cambria Math" panose="02040503050406030204" pitchFamily="18" charset="0"/>
                                    </a:rPr>
                                    <m:t>𝑅</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e>
                              </m:d>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num>
                                <m:den>
                                  <m:r>
                                    <a:rPr lang="ro-RO" sz="2400" i="0">
                                      <a:latin typeface="Cambria Math" panose="02040503050406030204" pitchFamily="18" charset="0"/>
                                    </a:rPr>
                                    <m:t>2</m:t>
                                  </m:r>
                                </m:den>
                              </m:f>
                            </m:e>
                          </m:d>
                          <m:r>
                            <a:rPr lang="ro-RO" sz="2400" i="1">
                              <a:latin typeface="Cambria Math" panose="02040503050406030204" pitchFamily="18" charset="0"/>
                            </a:rPr>
                            <m:t>𝑑</m:t>
                          </m:r>
                          <m:r>
                            <a:rPr lang="ro-RO" sz="2400" i="1" smtClean="0">
                              <a:latin typeface="Cambria Math" panose="02040503050406030204" pitchFamily="18" charset="0"/>
                              <a:ea typeface="Cambria Math" panose="02040503050406030204" pitchFamily="18" charset="0"/>
                            </a:rPr>
                            <m:t>𝜉</m:t>
                          </m:r>
                        </m:e>
                      </m:nary>
                    </m:oMath>
                  </m:oMathPara>
                </a14:m>
                <a:endParaRPr lang="ro-RO" sz="2400"/>
              </a:p>
            </p:txBody>
          </p:sp>
        </mc:Choice>
        <mc:Fallback xmlns="">
          <p:sp>
            <p:nvSpPr>
              <p:cNvPr id="9" name="Rectangle 8">
                <a:extLst>
                  <a:ext uri="{FF2B5EF4-FFF2-40B4-BE49-F238E27FC236}">
                    <a16:creationId xmlns:a16="http://schemas.microsoft.com/office/drawing/2014/main" id="{0FA75815-A4D2-47CE-A285-CBC7E81D4A15}"/>
                  </a:ext>
                </a:extLst>
              </p:cNvPr>
              <p:cNvSpPr>
                <a:spLocks noRot="1" noChangeAspect="1" noMove="1" noResize="1" noEditPoints="1" noAdjustHandles="1" noChangeArrowheads="1" noChangeShapeType="1" noTextEdit="1"/>
              </p:cNvSpPr>
              <p:nvPr/>
            </p:nvSpPr>
            <p:spPr>
              <a:xfrm>
                <a:off x="2810740" y="3642369"/>
                <a:ext cx="6570517" cy="918265"/>
              </a:xfrm>
              <a:prstGeom prst="rect">
                <a:avLst/>
              </a:prstGeom>
              <a:blipFill>
                <a:blip r:embed="rId5"/>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4068668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În practică, pe lângă </a:t>
            </a:r>
            <a:r>
              <a:rPr lang="en-US" i="1"/>
              <a:t>v</a:t>
            </a:r>
            <a:r>
              <a:rPr lang="en-US" i="1" baseline="-25000"/>
              <a:t>O</a:t>
            </a:r>
            <a:r>
              <a:rPr lang="en-US"/>
              <a:t>(0), apare eroarea de </a:t>
            </a:r>
            <a:br>
              <a:rPr lang="ro-RO"/>
            </a:br>
            <a:r>
              <a:rPr lang="en-US"/>
              <a:t>ieșire </a:t>
            </a:r>
            <a:r>
              <a:rPr lang="en-US" i="1"/>
              <a:t>E</a:t>
            </a:r>
            <a:r>
              <a:rPr lang="en-US" i="1" baseline="-25000"/>
              <a:t>O</a:t>
            </a:r>
            <a:r>
              <a:rPr lang="en-US"/>
              <a:t>(</a:t>
            </a:r>
            <a:r>
              <a:rPr lang="en-US" i="1"/>
              <a:t>t</a:t>
            </a:r>
            <a:r>
              <a:rPr lang="en-US"/>
              <a:t>), care este rezultatul integrării în timp </a:t>
            </a:r>
            <a:br>
              <a:rPr lang="ro-RO"/>
            </a:br>
            <a:r>
              <a:rPr lang="en-US"/>
              <a:t>a erorii de intrare</a:t>
            </a:r>
            <a:endParaRPr lang="ro-RO"/>
          </a:p>
          <a:p>
            <a:endParaRPr lang="ro-RO"/>
          </a:p>
          <a:p>
            <a:r>
              <a:rPr lang="en-US"/>
              <a:t>Deoarece </a:t>
            </a:r>
            <a:r>
              <a:rPr lang="en-US" i="1"/>
              <a:t>I</a:t>
            </a:r>
            <a:r>
              <a:rPr lang="en-US" i="1" baseline="-25000"/>
              <a:t>B</a:t>
            </a:r>
            <a:r>
              <a:rPr lang="en-US"/>
              <a:t> și </a:t>
            </a:r>
            <a:r>
              <a:rPr lang="en-US" i="1"/>
              <a:t>I</a:t>
            </a:r>
            <a:r>
              <a:rPr lang="en-US" i="1" baseline="-25000"/>
              <a:t>OS</a:t>
            </a:r>
            <a:r>
              <a:rPr lang="en-US"/>
              <a:t> sunt relativ constante, </a:t>
            </a:r>
            <a:br>
              <a:rPr lang="ro-RO"/>
            </a:br>
            <a:r>
              <a:rPr lang="en-US"/>
              <a:t>putem scrie</a:t>
            </a:r>
            <a:endParaRPr lang="ro-RO"/>
          </a:p>
          <a:p>
            <a:endParaRPr lang="ro-RO"/>
          </a:p>
          <a:p>
            <a:r>
              <a:rPr lang="en-US"/>
              <a:t>Eroarea este astfel o rampă de tensiune, a cărei tendință este de a duce AO în saturație.</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24</a:t>
            </a:fld>
            <a:endParaRPr lang="ro-RO"/>
          </a:p>
        </p:txBody>
      </p:sp>
      <p:pic>
        <p:nvPicPr>
          <p:cNvPr id="7" name="Picture 6">
            <a:extLst>
              <a:ext uri="{FF2B5EF4-FFF2-40B4-BE49-F238E27FC236}">
                <a16:creationId xmlns:a16="http://schemas.microsoft.com/office/drawing/2014/main" id="{A5156C3B-43B7-44A6-8F93-00C6C3DF120C}"/>
              </a:ext>
            </a:extLst>
          </p:cNvPr>
          <p:cNvPicPr>
            <a:picLocks noChangeAspect="1"/>
          </p:cNvPicPr>
          <p:nvPr/>
        </p:nvPicPr>
        <p:blipFill>
          <a:blip r:embed="rId2"/>
          <a:stretch>
            <a:fillRect/>
          </a:stretch>
        </p:blipFill>
        <p:spPr>
          <a:xfrm>
            <a:off x="8072437" y="69850"/>
            <a:ext cx="4067175" cy="36957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8B6C1D1-4356-4317-8B25-EA76DB767DC3}"/>
                  </a:ext>
                </a:extLst>
              </p:cNvPr>
              <p:cNvSpPr/>
              <p:nvPr/>
            </p:nvSpPr>
            <p:spPr>
              <a:xfrm>
                <a:off x="3114926" y="4368452"/>
                <a:ext cx="59621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𝐸</m:t>
                          </m:r>
                        </m:e>
                        <m:sub>
                          <m:r>
                            <a:rPr lang="en-US" sz="2400" b="0" i="1" smtClean="0">
                              <a:latin typeface="Cambria Math" panose="02040503050406030204" pitchFamily="18" charset="0"/>
                              <a:ea typeface="Cambria Math" panose="02040503050406030204" pitchFamily="18" charset="0"/>
                            </a:rPr>
                            <m:t>𝑂</m:t>
                          </m:r>
                        </m:sub>
                      </m:sSub>
                      <m:d>
                        <m:dPr>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𝑡</m:t>
                          </m:r>
                        </m:e>
                      </m:d>
                      <m:r>
                        <m:rPr>
                          <m:nor/>
                        </m:rPr>
                        <a:rPr lang="en-US" sz="2400">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rPr>
                          </m:ctrlPr>
                        </m:dPr>
                        <m:e>
                          <m:d>
                            <m:dPr>
                              <m:ctrlPr>
                                <a:rPr lang="en-US" sz="2400" i="1">
                                  <a:latin typeface="Cambria Math" panose="02040503050406030204" pitchFamily="18" charset="0"/>
                                </a:rPr>
                              </m:ctrlPr>
                            </m:dPr>
                            <m:e>
                              <m:r>
                                <a:rPr lang="en-US" sz="2400" i="1">
                                  <a:latin typeface="Cambria Math" panose="02040503050406030204" pitchFamily="18" charset="0"/>
                                </a:rPr>
                                <m:t>𝑅</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𝑃</m:t>
                                  </m:r>
                                </m:sub>
                              </m:sSub>
                            </m:e>
                          </m:d>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𝐵</m:t>
                              </m:r>
                            </m:sub>
                          </m:sSub>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𝑅</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𝑃</m:t>
                                  </m:r>
                                </m:sub>
                              </m:sSub>
                            </m:e>
                          </m:d>
                          <m:f>
                            <m:fPr>
                              <m:type m:val="lin"/>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𝑂𝑆</m:t>
                                  </m:r>
                                </m:sub>
                              </m:sSub>
                            </m:num>
                            <m:den>
                              <m:r>
                                <a:rPr lang="en-US" sz="2400" i="1">
                                  <a:latin typeface="Cambria Math" panose="02040503050406030204" pitchFamily="18" charset="0"/>
                                </a:rPr>
                                <m:t>2</m:t>
                              </m:r>
                            </m:den>
                          </m:f>
                        </m:e>
                      </m:d>
                      <m:f>
                        <m:fPr>
                          <m:type m:val="lin"/>
                          <m:ctrlPr>
                            <a:rPr lang="en-US" sz="2400" i="1" smtClean="0">
                              <a:latin typeface="Cambria Math" panose="02040503050406030204" pitchFamily="18" charset="0"/>
                            </a:rPr>
                          </m:ctrlPr>
                        </m:fPr>
                        <m:num>
                          <m:r>
                            <a:rPr lang="en-US" sz="2400" b="0" i="1" smtClean="0">
                              <a:latin typeface="Cambria Math" panose="02040503050406030204" pitchFamily="18" charset="0"/>
                            </a:rPr>
                            <m:t>𝑡</m:t>
                          </m:r>
                        </m:num>
                        <m:den>
                          <m:r>
                            <a:rPr lang="en-US" sz="2400" b="0" i="1" smtClean="0">
                              <a:latin typeface="Cambria Math" panose="02040503050406030204" pitchFamily="18" charset="0"/>
                            </a:rPr>
                            <m:t>𝑅𝐶</m:t>
                          </m:r>
                        </m:den>
                      </m:f>
                    </m:oMath>
                  </m:oMathPara>
                </a14:m>
                <a:endParaRPr lang="ro-RO" sz="2400">
                  <a:latin typeface="Cambria Math" panose="02040503050406030204" pitchFamily="18" charset="0"/>
                  <a:ea typeface="Cambria Math" panose="02040503050406030204" pitchFamily="18" charset="0"/>
                </a:endParaRPr>
              </a:p>
            </p:txBody>
          </p:sp>
        </mc:Choice>
        <mc:Fallback xmlns="">
          <p:sp>
            <p:nvSpPr>
              <p:cNvPr id="9" name="Rectangle 8">
                <a:extLst>
                  <a:ext uri="{FF2B5EF4-FFF2-40B4-BE49-F238E27FC236}">
                    <a16:creationId xmlns:a16="http://schemas.microsoft.com/office/drawing/2014/main" id="{D8B6C1D1-4356-4317-8B25-EA76DB767DC3}"/>
                  </a:ext>
                </a:extLst>
              </p:cNvPr>
              <p:cNvSpPr>
                <a:spLocks noRot="1" noChangeAspect="1" noMove="1" noResize="1" noEditPoints="1" noAdjustHandles="1" noChangeArrowheads="1" noChangeShapeType="1" noTextEdit="1"/>
              </p:cNvSpPr>
              <p:nvPr/>
            </p:nvSpPr>
            <p:spPr>
              <a:xfrm>
                <a:off x="3114926" y="4368452"/>
                <a:ext cx="5962145" cy="461665"/>
              </a:xfrm>
              <a:prstGeom prst="rect">
                <a:avLst/>
              </a:prstGeom>
              <a:blipFill>
                <a:blip r:embed="rId3"/>
                <a:stretch>
                  <a:fillRect t="-124000" r="-7055" b="-197333"/>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0482371-F126-4286-9B8A-A9B9E3C85CCB}"/>
                  </a:ext>
                </a:extLst>
              </p:cNvPr>
              <p:cNvSpPr txBox="1"/>
              <p:nvPr/>
            </p:nvSpPr>
            <p:spPr>
              <a:xfrm>
                <a:off x="3719259" y="3059668"/>
                <a:ext cx="47534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𝑃</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𝐵</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𝑃</m:t>
                                  </m:r>
                                </m:sub>
                              </m:sSub>
                            </m:e>
                          </m:d>
                          <m:f>
                            <m:fPr>
                              <m:type m:val="lin"/>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𝑂𝑆</m:t>
                                  </m:r>
                                </m:sub>
                              </m:sSub>
                            </m:num>
                            <m:den>
                              <m:r>
                                <a:rPr lang="en-US" sz="2400" b="0" i="1" smtClean="0">
                                  <a:latin typeface="Cambria Math" panose="02040503050406030204" pitchFamily="18" charset="0"/>
                                </a:rPr>
                                <m:t>2</m:t>
                              </m:r>
                            </m:den>
                          </m:f>
                        </m:e>
                      </m:d>
                    </m:oMath>
                  </m:oMathPara>
                </a14:m>
                <a:endParaRPr lang="ro-RO"/>
              </a:p>
            </p:txBody>
          </p:sp>
        </mc:Choice>
        <mc:Fallback xmlns="">
          <p:sp>
            <p:nvSpPr>
              <p:cNvPr id="10" name="TextBox 9">
                <a:extLst>
                  <a:ext uri="{FF2B5EF4-FFF2-40B4-BE49-F238E27FC236}">
                    <a16:creationId xmlns:a16="http://schemas.microsoft.com/office/drawing/2014/main" id="{70482371-F126-4286-9B8A-A9B9E3C85CCB}"/>
                  </a:ext>
                </a:extLst>
              </p:cNvPr>
              <p:cNvSpPr txBox="1">
                <a:spLocks noRot="1" noChangeAspect="1" noMove="1" noResize="1" noEditPoints="1" noAdjustHandles="1" noChangeArrowheads="1" noChangeShapeType="1" noTextEdit="1"/>
              </p:cNvSpPr>
              <p:nvPr/>
            </p:nvSpPr>
            <p:spPr>
              <a:xfrm>
                <a:off x="3719259" y="3059668"/>
                <a:ext cx="4753481" cy="369332"/>
              </a:xfrm>
              <a:prstGeom prst="rect">
                <a:avLst/>
              </a:prstGeom>
              <a:blipFill>
                <a:blip r:embed="rId4"/>
                <a:stretch>
                  <a:fillRect l="-1026" t="-168852" r="-13333" b="-249180"/>
                </a:stretch>
              </a:blipFill>
            </p:spPr>
            <p:txBody>
              <a:bodyPr/>
              <a:lstStyle/>
              <a:p>
                <a:r>
                  <a:rPr lang="ro-RO">
                    <a:noFill/>
                  </a:rPr>
                  <a:t> </a:t>
                </a:r>
              </a:p>
            </p:txBody>
          </p:sp>
        </mc:Fallback>
      </mc:AlternateContent>
    </p:spTree>
    <p:extLst>
      <p:ext uri="{BB962C8B-B14F-4D97-AF65-F5344CB8AC3E}">
        <p14:creationId xmlns:p14="http://schemas.microsoft.com/office/powerpoint/2010/main" val="3090216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I</a:t>
            </a:r>
            <a:r>
              <a:rPr lang="ro-RO" baseline="-25000">
                <a:solidFill>
                  <a:prstClr val="black"/>
                </a:solidFill>
              </a:rPr>
              <a:t>B</a:t>
            </a:r>
            <a:r>
              <a:rPr lang="ro-RO">
                <a:solidFill>
                  <a:prstClr val="black"/>
                </a:solidFill>
              </a:rPr>
              <a:t> și I</a:t>
            </a:r>
            <a:r>
              <a:rPr lang="ro-RO" baseline="-25000">
                <a:solidFill>
                  <a:prstClr val="black"/>
                </a:solidFill>
              </a:rPr>
              <a:t>OS</a:t>
            </a:r>
            <a:endParaRPr lang="ro-RO"/>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Este evident că prin introducerea rezistenței </a:t>
            </a:r>
            <a:br>
              <a:rPr lang="ro-RO"/>
            </a:br>
            <a:r>
              <a:rPr lang="en-US" i="1"/>
              <a:t>R</a:t>
            </a:r>
            <a:r>
              <a:rPr lang="en-US" i="1" baseline="-25000"/>
              <a:t>p</a:t>
            </a:r>
            <a:r>
              <a:rPr lang="en-US"/>
              <a:t>, unde</a:t>
            </a:r>
            <a:br>
              <a:rPr lang="ro-RO"/>
            </a:br>
            <a:br>
              <a:rPr lang="ro-RO"/>
            </a:br>
            <a:r>
              <a:rPr lang="en-US"/>
              <a:t>eroarea se reduce la</a:t>
            </a:r>
            <a:endParaRPr lang="ro-RO"/>
          </a:p>
          <a:p>
            <a:endParaRPr lang="ro-RO"/>
          </a:p>
          <a:p>
            <a:endParaRPr lang="ro-RO"/>
          </a:p>
          <a:p>
            <a:r>
              <a:rPr lang="en-US"/>
              <a:t>Această eroare poate fi redusă în continuare </a:t>
            </a:r>
            <a:br>
              <a:rPr lang="ro-RO"/>
            </a:br>
            <a:r>
              <a:rPr lang="en-US"/>
              <a:t>prin scalarea componentelor sau prin utilizarea </a:t>
            </a:r>
            <a:br>
              <a:rPr lang="ro-RO"/>
            </a:br>
            <a:r>
              <a:rPr lang="en-US"/>
              <a:t>unui AO care are </a:t>
            </a:r>
            <a:r>
              <a:rPr lang="en-US" i="1"/>
              <a:t>I</a:t>
            </a:r>
            <a:r>
              <a:rPr lang="en-US" i="1" baseline="-25000"/>
              <a:t>OS</a:t>
            </a:r>
            <a:r>
              <a:rPr lang="en-US"/>
              <a:t> mai mic.</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25</a:t>
            </a:fld>
            <a:endParaRPr lang="ro-RO"/>
          </a:p>
        </p:txBody>
      </p:sp>
      <p:pic>
        <p:nvPicPr>
          <p:cNvPr id="7" name="Picture 6">
            <a:extLst>
              <a:ext uri="{FF2B5EF4-FFF2-40B4-BE49-F238E27FC236}">
                <a16:creationId xmlns:a16="http://schemas.microsoft.com/office/drawing/2014/main" id="{09525272-1348-4AA1-A88E-C4912ED7D318}"/>
              </a:ext>
            </a:extLst>
          </p:cNvPr>
          <p:cNvPicPr>
            <a:picLocks noChangeAspect="1"/>
          </p:cNvPicPr>
          <p:nvPr/>
        </p:nvPicPr>
        <p:blipFill>
          <a:blip r:embed="rId2"/>
          <a:stretch>
            <a:fillRect/>
          </a:stretch>
        </p:blipFill>
        <p:spPr>
          <a:xfrm>
            <a:off x="8072437" y="69850"/>
            <a:ext cx="4067175" cy="369570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3766C88-7517-406A-B25D-BD76E0FC33D3}"/>
                  </a:ext>
                </a:extLst>
              </p:cNvPr>
              <p:cNvSpPr/>
              <p:nvPr/>
            </p:nvSpPr>
            <p:spPr>
              <a:xfrm>
                <a:off x="3721717" y="2424391"/>
                <a:ext cx="1205266"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r>
                        <a:rPr lang="ro-RO" sz="2400" i="0">
                          <a:latin typeface="Cambria Math" panose="02040503050406030204" pitchFamily="18" charset="0"/>
                        </a:rPr>
                        <m:t>=</m:t>
                      </m:r>
                      <m:r>
                        <a:rPr lang="ro-RO" sz="2400" i="1">
                          <a:latin typeface="Cambria Math" panose="02040503050406030204" pitchFamily="18" charset="0"/>
                        </a:rPr>
                        <m:t>𝑅</m:t>
                      </m:r>
                    </m:oMath>
                  </m:oMathPara>
                </a14:m>
                <a:endParaRPr lang="ro-RO" sz="2400"/>
              </a:p>
            </p:txBody>
          </p:sp>
        </mc:Choice>
        <mc:Fallback xmlns="">
          <p:sp>
            <p:nvSpPr>
              <p:cNvPr id="8" name="Rectangle 7">
                <a:extLst>
                  <a:ext uri="{FF2B5EF4-FFF2-40B4-BE49-F238E27FC236}">
                    <a16:creationId xmlns:a16="http://schemas.microsoft.com/office/drawing/2014/main" id="{83766C88-7517-406A-B25D-BD76E0FC33D3}"/>
                  </a:ext>
                </a:extLst>
              </p:cNvPr>
              <p:cNvSpPr>
                <a:spLocks noRot="1" noChangeAspect="1" noMove="1" noResize="1" noEditPoints="1" noAdjustHandles="1" noChangeArrowheads="1" noChangeShapeType="1" noTextEdit="1"/>
              </p:cNvSpPr>
              <p:nvPr/>
            </p:nvSpPr>
            <p:spPr>
              <a:xfrm>
                <a:off x="3721717" y="2424391"/>
                <a:ext cx="1205266" cy="490199"/>
              </a:xfrm>
              <a:prstGeom prst="rect">
                <a:avLst/>
              </a:prstGeom>
              <a:blipFill>
                <a:blip r:embed="rId3"/>
                <a:stretch>
                  <a:fillRect b="-6250"/>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D502E92-174C-485E-8B31-9FE7FC32CAC1}"/>
                  </a:ext>
                </a:extLst>
              </p:cNvPr>
              <p:cNvSpPr/>
              <p:nvPr/>
            </p:nvSpPr>
            <p:spPr>
              <a:xfrm>
                <a:off x="2963540" y="3484278"/>
                <a:ext cx="3613105" cy="918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𝑅𝐶</m:t>
                          </m:r>
                        </m:den>
                      </m:f>
                      <m:nary>
                        <m:naryPr>
                          <m:limLoc m:val="subSup"/>
                          <m:ctrlPr>
                            <a:rPr lang="ro-RO" sz="2400" i="1">
                              <a:latin typeface="Cambria Math" panose="02040503050406030204" pitchFamily="18" charset="0"/>
                            </a:rPr>
                          </m:ctrlPr>
                        </m:naryPr>
                        <m:sub>
                          <m:r>
                            <a:rPr lang="ro-RO" sz="2400" i="0">
                              <a:latin typeface="Cambria Math" panose="02040503050406030204" pitchFamily="18" charset="0"/>
                            </a:rPr>
                            <m:t>0</m:t>
                          </m:r>
                        </m:sub>
                        <m:sup>
                          <m:r>
                            <a:rPr lang="ro-RO" sz="2400" i="1">
                              <a:latin typeface="Cambria Math" panose="02040503050406030204" pitchFamily="18" charset="0"/>
                            </a:rPr>
                            <m:t>𝑡</m:t>
                          </m:r>
                        </m:sup>
                        <m:e>
                          <m:d>
                            <m:dPr>
                              <m:ctrlPr>
                                <a:rPr lang="ro-RO" sz="2400" i="1" smtClean="0">
                                  <a:latin typeface="Cambria Math" panose="02040503050406030204" pitchFamily="18" charset="0"/>
                                </a:rPr>
                              </m:ctrlPr>
                            </m:dPr>
                            <m:e>
                              <m:r>
                                <a:rPr lang="ro-RO" sz="2400">
                                  <a:latin typeface="Cambria Math" panose="02040503050406030204" pitchFamily="18" charset="0"/>
                                </a:rPr>
                                <m:t>−</m:t>
                              </m:r>
                              <m:r>
                                <a:rPr lang="ro-RO" sz="2400" i="1">
                                  <a:latin typeface="Cambria Math" panose="02040503050406030204" pitchFamily="18" charset="0"/>
                                </a:rPr>
                                <m:t>𝑅</m:t>
                              </m:r>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e>
                          </m:d>
                          <m:r>
                            <a:rPr lang="ro-RO" sz="2400" i="1">
                              <a:latin typeface="Cambria Math" panose="02040503050406030204" pitchFamily="18" charset="0"/>
                            </a:rPr>
                            <m:t>𝑑</m:t>
                          </m:r>
                          <m:r>
                            <a:rPr lang="ro-RO" sz="2400" i="1" smtClean="0">
                              <a:latin typeface="Cambria Math" panose="02040503050406030204" pitchFamily="18" charset="0"/>
                              <a:ea typeface="Cambria Math" panose="02040503050406030204" pitchFamily="18" charset="0"/>
                            </a:rPr>
                            <m:t>𝜉</m:t>
                          </m:r>
                        </m:e>
                      </m:nary>
                    </m:oMath>
                  </m:oMathPara>
                </a14:m>
                <a:endParaRPr lang="ro-RO" sz="2400"/>
              </a:p>
            </p:txBody>
          </p:sp>
        </mc:Choice>
        <mc:Fallback xmlns="">
          <p:sp>
            <p:nvSpPr>
              <p:cNvPr id="9" name="Rectangle 8">
                <a:extLst>
                  <a:ext uri="{FF2B5EF4-FFF2-40B4-BE49-F238E27FC236}">
                    <a16:creationId xmlns:a16="http://schemas.microsoft.com/office/drawing/2014/main" id="{BD502E92-174C-485E-8B31-9FE7FC32CAC1}"/>
                  </a:ext>
                </a:extLst>
              </p:cNvPr>
              <p:cNvSpPr>
                <a:spLocks noRot="1" noChangeAspect="1" noMove="1" noResize="1" noEditPoints="1" noAdjustHandles="1" noChangeArrowheads="1" noChangeShapeType="1" noTextEdit="1"/>
              </p:cNvSpPr>
              <p:nvPr/>
            </p:nvSpPr>
            <p:spPr>
              <a:xfrm>
                <a:off x="2963540" y="3484278"/>
                <a:ext cx="3613105" cy="918265"/>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0AE6439-B295-4CE5-B59F-4F26E245CA5F}"/>
                  </a:ext>
                </a:extLst>
              </p:cNvPr>
              <p:cNvSpPr/>
              <p:nvPr/>
            </p:nvSpPr>
            <p:spPr>
              <a:xfrm>
                <a:off x="7620000" y="3830586"/>
                <a:ext cx="4444181" cy="642933"/>
              </a:xfrm>
              <a:prstGeom prst="rect">
                <a:avLst/>
              </a:prstGeom>
              <a:ln w="19050">
                <a:solidFill>
                  <a:schemeClr val="accent1"/>
                </a:solidFill>
              </a:ln>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1600" i="1">
                              <a:latin typeface="Cambria Math" panose="02040503050406030204" pitchFamily="18" charset="0"/>
                            </a:rPr>
                          </m:ctrlPr>
                        </m:sSubPr>
                        <m:e>
                          <m:r>
                            <a:rPr lang="ro-RO" sz="1600" i="1">
                              <a:latin typeface="Cambria Math" panose="02040503050406030204" pitchFamily="18" charset="0"/>
                            </a:rPr>
                            <m:t>𝐸</m:t>
                          </m:r>
                        </m:e>
                        <m:sub>
                          <m:r>
                            <a:rPr lang="ro-RO" sz="1600" i="1">
                              <a:latin typeface="Cambria Math" panose="02040503050406030204" pitchFamily="18" charset="0"/>
                            </a:rPr>
                            <m:t>𝑂</m:t>
                          </m:r>
                        </m:sub>
                      </m:sSub>
                      <m:d>
                        <m:dPr>
                          <m:ctrlPr>
                            <a:rPr lang="ro-RO" sz="1600" i="1">
                              <a:latin typeface="Cambria Math" panose="02040503050406030204" pitchFamily="18" charset="0"/>
                            </a:rPr>
                          </m:ctrlPr>
                        </m:dPr>
                        <m:e>
                          <m:r>
                            <a:rPr lang="ro-RO" sz="1600" i="1">
                              <a:latin typeface="Cambria Math" panose="02040503050406030204" pitchFamily="18" charset="0"/>
                            </a:rPr>
                            <m:t>𝑡</m:t>
                          </m:r>
                        </m:e>
                      </m:d>
                      <m:r>
                        <a:rPr lang="ro-RO" sz="1600" i="0">
                          <a:latin typeface="Cambria Math" panose="02040503050406030204" pitchFamily="18" charset="0"/>
                        </a:rPr>
                        <m:t>=</m:t>
                      </m:r>
                      <m:f>
                        <m:fPr>
                          <m:ctrlPr>
                            <a:rPr lang="ro-RO" sz="1600" i="1">
                              <a:latin typeface="Cambria Math" panose="02040503050406030204" pitchFamily="18" charset="0"/>
                            </a:rPr>
                          </m:ctrlPr>
                        </m:fPr>
                        <m:num>
                          <m:r>
                            <a:rPr lang="ro-RO" sz="1600" i="0">
                              <a:latin typeface="Cambria Math" panose="02040503050406030204" pitchFamily="18" charset="0"/>
                            </a:rPr>
                            <m:t>1</m:t>
                          </m:r>
                        </m:num>
                        <m:den>
                          <m:r>
                            <a:rPr lang="ro-RO" sz="1600" i="1">
                              <a:latin typeface="Cambria Math" panose="02040503050406030204" pitchFamily="18" charset="0"/>
                            </a:rPr>
                            <m:t>𝑅𝐶</m:t>
                          </m:r>
                        </m:den>
                      </m:f>
                      <m:nary>
                        <m:naryPr>
                          <m:limLoc m:val="subSup"/>
                          <m:ctrlPr>
                            <a:rPr lang="ro-RO" sz="1600" i="1">
                              <a:latin typeface="Cambria Math" panose="02040503050406030204" pitchFamily="18" charset="0"/>
                            </a:rPr>
                          </m:ctrlPr>
                        </m:naryPr>
                        <m:sub>
                          <m:r>
                            <a:rPr lang="ro-RO" sz="1600" i="0">
                              <a:latin typeface="Cambria Math" panose="02040503050406030204" pitchFamily="18" charset="0"/>
                            </a:rPr>
                            <m:t>0</m:t>
                          </m:r>
                        </m:sub>
                        <m:sup>
                          <m:r>
                            <a:rPr lang="ro-RO" sz="1600" i="1">
                              <a:latin typeface="Cambria Math" panose="02040503050406030204" pitchFamily="18" charset="0"/>
                            </a:rPr>
                            <m:t>𝑡</m:t>
                          </m:r>
                        </m:sup>
                        <m:e>
                          <m:d>
                            <m:dPr>
                              <m:begChr m:val="["/>
                              <m:endChr m:val="]"/>
                              <m:ctrlPr>
                                <a:rPr lang="ro-RO" sz="1600" i="1">
                                  <a:latin typeface="Cambria Math" panose="02040503050406030204" pitchFamily="18" charset="0"/>
                                </a:rPr>
                              </m:ctrlPr>
                            </m:dPr>
                            <m:e>
                              <m:d>
                                <m:dPr>
                                  <m:ctrlPr>
                                    <a:rPr lang="ro-RO" sz="1600" i="1">
                                      <a:latin typeface="Cambria Math" panose="02040503050406030204" pitchFamily="18" charset="0"/>
                                    </a:rPr>
                                  </m:ctrlPr>
                                </m:dPr>
                                <m:e>
                                  <m:r>
                                    <a:rPr lang="ro-RO" sz="1600" i="1">
                                      <a:latin typeface="Cambria Math" panose="02040503050406030204" pitchFamily="18" charset="0"/>
                                    </a:rPr>
                                    <m:t>𝑅</m:t>
                                  </m:r>
                                  <m:r>
                                    <a:rPr lang="ro-RO" sz="1600" i="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i="1">
                                          <a:latin typeface="Cambria Math" panose="02040503050406030204" pitchFamily="18" charset="0"/>
                                        </a:rPr>
                                        <m:t>𝑝</m:t>
                                      </m:r>
                                    </m:sub>
                                  </m:sSub>
                                </m:e>
                              </m:d>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𝐵</m:t>
                                  </m:r>
                                </m:sub>
                              </m:sSub>
                              <m:r>
                                <a:rPr lang="ro-RO" sz="1600" i="0">
                                  <a:latin typeface="Cambria Math" panose="02040503050406030204" pitchFamily="18" charset="0"/>
                                </a:rPr>
                                <m:t>−</m:t>
                              </m:r>
                              <m:d>
                                <m:dPr>
                                  <m:ctrlPr>
                                    <a:rPr lang="ro-RO" sz="1600" i="1">
                                      <a:latin typeface="Cambria Math" panose="02040503050406030204" pitchFamily="18" charset="0"/>
                                    </a:rPr>
                                  </m:ctrlPr>
                                </m:dPr>
                                <m:e>
                                  <m:r>
                                    <a:rPr lang="ro-RO" sz="1600" i="1">
                                      <a:latin typeface="Cambria Math" panose="02040503050406030204" pitchFamily="18" charset="0"/>
                                    </a:rPr>
                                    <m:t>𝑅</m:t>
                                  </m:r>
                                  <m:r>
                                    <a:rPr lang="ro-RO" sz="1600" i="0">
                                      <a:latin typeface="Cambria Math" panose="02040503050406030204" pitchFamily="18" charset="0"/>
                                    </a:rPr>
                                    <m:t>+</m:t>
                                  </m:r>
                                  <m:sSub>
                                    <m:sSubPr>
                                      <m:ctrlPr>
                                        <a:rPr lang="ro-RO" sz="1600" i="1">
                                          <a:latin typeface="Cambria Math" panose="02040503050406030204" pitchFamily="18" charset="0"/>
                                        </a:rPr>
                                      </m:ctrlPr>
                                    </m:sSubPr>
                                    <m:e>
                                      <m:r>
                                        <a:rPr lang="ro-RO" sz="1600" i="1">
                                          <a:latin typeface="Cambria Math" panose="02040503050406030204" pitchFamily="18" charset="0"/>
                                        </a:rPr>
                                        <m:t>𝑅</m:t>
                                      </m:r>
                                    </m:e>
                                    <m:sub>
                                      <m:r>
                                        <a:rPr lang="ro-RO" sz="1600" i="1">
                                          <a:latin typeface="Cambria Math" panose="02040503050406030204" pitchFamily="18" charset="0"/>
                                        </a:rPr>
                                        <m:t>𝑝</m:t>
                                      </m:r>
                                    </m:sub>
                                  </m:sSub>
                                </m:e>
                              </m:d>
                              <m:f>
                                <m:fPr>
                                  <m:type m:val="lin"/>
                                  <m:ctrlPr>
                                    <a:rPr lang="ro-RO" sz="1600" i="1">
                                      <a:latin typeface="Cambria Math" panose="02040503050406030204" pitchFamily="18" charset="0"/>
                                    </a:rPr>
                                  </m:ctrlPr>
                                </m:fPr>
                                <m:num>
                                  <m:sSub>
                                    <m:sSubPr>
                                      <m:ctrlPr>
                                        <a:rPr lang="ro-RO" sz="1600" i="1">
                                          <a:latin typeface="Cambria Math" panose="02040503050406030204" pitchFamily="18" charset="0"/>
                                        </a:rPr>
                                      </m:ctrlPr>
                                    </m:sSubPr>
                                    <m:e>
                                      <m:r>
                                        <a:rPr lang="ro-RO" sz="1600" i="1">
                                          <a:latin typeface="Cambria Math" panose="02040503050406030204" pitchFamily="18" charset="0"/>
                                        </a:rPr>
                                        <m:t>𝐼</m:t>
                                      </m:r>
                                    </m:e>
                                    <m:sub>
                                      <m:r>
                                        <a:rPr lang="ro-RO" sz="1600" i="1">
                                          <a:latin typeface="Cambria Math" panose="02040503050406030204" pitchFamily="18" charset="0"/>
                                        </a:rPr>
                                        <m:t>𝑂𝑆</m:t>
                                      </m:r>
                                    </m:sub>
                                  </m:sSub>
                                </m:num>
                                <m:den>
                                  <m:r>
                                    <a:rPr lang="ro-RO" sz="1600" i="0">
                                      <a:latin typeface="Cambria Math" panose="02040503050406030204" pitchFamily="18" charset="0"/>
                                    </a:rPr>
                                    <m:t>2</m:t>
                                  </m:r>
                                </m:den>
                              </m:f>
                            </m:e>
                          </m:d>
                          <m:r>
                            <a:rPr lang="ro-RO" sz="1600" i="1">
                              <a:latin typeface="Cambria Math" panose="02040503050406030204" pitchFamily="18" charset="0"/>
                            </a:rPr>
                            <m:t>𝑑</m:t>
                          </m:r>
                          <m:r>
                            <a:rPr lang="ro-RO" sz="1600" i="1" smtClean="0">
                              <a:latin typeface="Cambria Math" panose="02040503050406030204" pitchFamily="18" charset="0"/>
                              <a:ea typeface="Cambria Math" panose="02040503050406030204" pitchFamily="18" charset="0"/>
                            </a:rPr>
                            <m:t>𝜉</m:t>
                          </m:r>
                        </m:e>
                      </m:nary>
                    </m:oMath>
                  </m:oMathPara>
                </a14:m>
                <a:endParaRPr lang="ro-RO" sz="1600"/>
              </a:p>
            </p:txBody>
          </p:sp>
        </mc:Choice>
        <mc:Fallback xmlns="">
          <p:sp>
            <p:nvSpPr>
              <p:cNvPr id="10" name="Rectangle 9">
                <a:extLst>
                  <a:ext uri="{FF2B5EF4-FFF2-40B4-BE49-F238E27FC236}">
                    <a16:creationId xmlns:a16="http://schemas.microsoft.com/office/drawing/2014/main" id="{20AE6439-B295-4CE5-B59F-4F26E245CA5F}"/>
                  </a:ext>
                </a:extLst>
              </p:cNvPr>
              <p:cNvSpPr>
                <a:spLocks noRot="1" noChangeAspect="1" noMove="1" noResize="1" noEditPoints="1" noAdjustHandles="1" noChangeArrowheads="1" noChangeShapeType="1" noTextEdit="1"/>
              </p:cNvSpPr>
              <p:nvPr/>
            </p:nvSpPr>
            <p:spPr>
              <a:xfrm>
                <a:off x="7620000" y="3830586"/>
                <a:ext cx="4444181" cy="642933"/>
              </a:xfrm>
              <a:prstGeom prst="rect">
                <a:avLst/>
              </a:prstGeom>
              <a:blipFill>
                <a:blip r:embed="rId5"/>
                <a:stretch>
                  <a:fillRect/>
                </a:stretch>
              </a:blipFill>
              <a:ln w="1905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4128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7C5E-FFBD-42C1-9C63-4DAB0262B92A}"/>
              </a:ext>
            </a:extLst>
          </p:cNvPr>
          <p:cNvSpPr>
            <a:spLocks noGrp="1"/>
          </p:cNvSpPr>
          <p:nvPr>
            <p:ph type="title"/>
          </p:nvPr>
        </p:nvSpPr>
        <p:spPr/>
        <p:txBody>
          <a:bodyPr>
            <a:noAutofit/>
          </a:bodyPr>
          <a:lstStyle/>
          <a:p>
            <a:r>
              <a:rPr lang="ro-RO" sz="3200">
                <a:solidFill>
                  <a:prstClr val="black"/>
                </a:solidFill>
              </a:rPr>
              <a:t>Limitări statice ale AO</a:t>
            </a:r>
            <a:br>
              <a:rPr lang="ro-RO" sz="3200">
                <a:solidFill>
                  <a:prstClr val="black"/>
                </a:solidFill>
              </a:rPr>
            </a:br>
            <a:r>
              <a:rPr lang="ro-RO" sz="3200">
                <a:solidFill>
                  <a:prstClr val="black"/>
                </a:solidFill>
              </a:rPr>
              <a:t>Erori determinate de I</a:t>
            </a:r>
            <a:r>
              <a:rPr lang="ro-RO" sz="3200" baseline="-25000">
                <a:solidFill>
                  <a:prstClr val="black"/>
                </a:solidFill>
              </a:rPr>
              <a:t>B</a:t>
            </a:r>
            <a:r>
              <a:rPr lang="ro-RO" sz="3200">
                <a:solidFill>
                  <a:prstClr val="black"/>
                </a:solidFill>
              </a:rPr>
              <a:t> și I</a:t>
            </a:r>
            <a:r>
              <a:rPr lang="ro-RO" sz="3200" baseline="-25000">
                <a:solidFill>
                  <a:prstClr val="black"/>
                </a:solidFill>
              </a:rPr>
              <a:t>OS</a:t>
            </a:r>
            <a:br>
              <a:rPr lang="ro-RO" sz="3200">
                <a:solidFill>
                  <a:prstClr val="black"/>
                </a:solidFill>
              </a:rPr>
            </a:br>
            <a:r>
              <a:rPr lang="ro-RO" sz="3200">
                <a:solidFill>
                  <a:prstClr val="black"/>
                </a:solidFill>
              </a:rPr>
              <a:t>Reguli importante</a:t>
            </a:r>
            <a:endParaRPr lang="ro-RO" sz="3200"/>
          </a:p>
        </p:txBody>
      </p:sp>
      <p:sp>
        <p:nvSpPr>
          <p:cNvPr id="3" name="Content Placeholder 2">
            <a:extLst>
              <a:ext uri="{FF2B5EF4-FFF2-40B4-BE49-F238E27FC236}">
                <a16:creationId xmlns:a16="http://schemas.microsoft.com/office/drawing/2014/main" id="{86485372-0E24-48D3-AA9E-0AF3FC147CEE}"/>
              </a:ext>
            </a:extLst>
          </p:cNvPr>
          <p:cNvSpPr>
            <a:spLocks noGrp="1"/>
          </p:cNvSpPr>
          <p:nvPr>
            <p:ph idx="1"/>
          </p:nvPr>
        </p:nvSpPr>
        <p:spPr/>
        <p:txBody>
          <a:bodyPr/>
          <a:lstStyle/>
          <a:p>
            <a:r>
              <a:rPr lang="en-US"/>
              <a:t>Pentru a reduce la minimum erorile datorate lui </a:t>
            </a:r>
            <a:r>
              <a:rPr lang="en-US" i="1"/>
              <a:t>I</a:t>
            </a:r>
            <a:r>
              <a:rPr lang="en-US" i="1" baseline="-25000"/>
              <a:t>B</a:t>
            </a:r>
            <a:r>
              <a:rPr lang="en-US"/>
              <a:t> și </a:t>
            </a:r>
            <a:r>
              <a:rPr lang="en-US" i="1"/>
              <a:t>I</a:t>
            </a:r>
            <a:r>
              <a:rPr lang="en-US" i="1" baseline="-25000"/>
              <a:t>OS</a:t>
            </a:r>
            <a:r>
              <a:rPr lang="en-US"/>
              <a:t>, respectați următoarele reguli ori de câte ori este posibil:</a:t>
            </a:r>
            <a:endParaRPr lang="ro-RO"/>
          </a:p>
          <a:p>
            <a:pPr marL="514350" indent="-514350">
              <a:buFont typeface="+mj-lt"/>
              <a:buAutoNum type="arabicPeriod"/>
            </a:pPr>
            <a:r>
              <a:rPr lang="en-US"/>
              <a:t>modificați circuitul astfel încât rezistențele văzute de </a:t>
            </a:r>
            <a:r>
              <a:rPr lang="en-US" i="1"/>
              <a:t>I</a:t>
            </a:r>
            <a:r>
              <a:rPr lang="en-US" i="1" baseline="-25000"/>
              <a:t>P</a:t>
            </a:r>
            <a:r>
              <a:rPr lang="en-US"/>
              <a:t> și </a:t>
            </a:r>
            <a:r>
              <a:rPr lang="en-US" i="1"/>
              <a:t>I</a:t>
            </a:r>
            <a:r>
              <a:rPr lang="en-US" i="1" baseline="-25000"/>
              <a:t>N</a:t>
            </a:r>
            <a:r>
              <a:rPr lang="en-US"/>
              <a:t> să fie egale atunci când toate sursele de semnal de la intrare sunt suprimate, adică alegeți </a:t>
            </a:r>
            <a:r>
              <a:rPr lang="en-US" i="1">
                <a:highlight>
                  <a:srgbClr val="FFFF00"/>
                </a:highlight>
              </a:rPr>
              <a:t>R</a:t>
            </a:r>
            <a:r>
              <a:rPr lang="en-US" i="1" baseline="-25000">
                <a:highlight>
                  <a:srgbClr val="FFFF00"/>
                </a:highlight>
              </a:rPr>
              <a:t>p</a:t>
            </a:r>
            <a:r>
              <a:rPr lang="en-US">
                <a:highlight>
                  <a:srgbClr val="FFFF00"/>
                </a:highlight>
              </a:rPr>
              <a:t>=</a:t>
            </a:r>
            <a:r>
              <a:rPr lang="en-US" i="1">
                <a:highlight>
                  <a:srgbClr val="FFFF00"/>
                </a:highlight>
              </a:rPr>
              <a:t>R</a:t>
            </a:r>
            <a:r>
              <a:rPr lang="en-US" baseline="-25000">
                <a:highlight>
                  <a:srgbClr val="FFFF00"/>
                </a:highlight>
              </a:rPr>
              <a:t>1</a:t>
            </a:r>
            <a:r>
              <a:rPr lang="en-US">
                <a:highlight>
                  <a:srgbClr val="FFFF00"/>
                </a:highlight>
              </a:rPr>
              <a:t>||</a:t>
            </a:r>
            <a:r>
              <a:rPr lang="en-US" i="1">
                <a:highlight>
                  <a:srgbClr val="FFFF00"/>
                </a:highlight>
              </a:rPr>
              <a:t>R</a:t>
            </a:r>
            <a:r>
              <a:rPr lang="en-US" baseline="-25000">
                <a:highlight>
                  <a:srgbClr val="FFFF00"/>
                </a:highlight>
              </a:rPr>
              <a:t>2</a:t>
            </a:r>
            <a:r>
              <a:rPr lang="en-US"/>
              <a:t> în </a:t>
            </a:r>
            <a:r>
              <a:rPr lang="ro-RO"/>
              <a:t>cazul celor mai multe circuite</a:t>
            </a:r>
            <a:r>
              <a:rPr lang="en-US"/>
              <a:t> și </a:t>
            </a:r>
            <a:r>
              <a:rPr lang="en-US" i="1">
                <a:highlight>
                  <a:srgbClr val="FFFF00"/>
                </a:highlight>
              </a:rPr>
              <a:t>R</a:t>
            </a:r>
            <a:r>
              <a:rPr lang="en-US" i="1" baseline="-25000">
                <a:highlight>
                  <a:srgbClr val="FFFF00"/>
                </a:highlight>
              </a:rPr>
              <a:t>p</a:t>
            </a:r>
            <a:r>
              <a:rPr lang="en-US">
                <a:highlight>
                  <a:srgbClr val="FFFF00"/>
                </a:highlight>
              </a:rPr>
              <a:t>=</a:t>
            </a:r>
            <a:r>
              <a:rPr lang="en-US" i="1">
                <a:highlight>
                  <a:srgbClr val="FFFF00"/>
                </a:highlight>
              </a:rPr>
              <a:t>R</a:t>
            </a:r>
            <a:r>
              <a:rPr lang="en-US"/>
              <a:t> în </a:t>
            </a:r>
            <a:r>
              <a:rPr lang="ro-RO"/>
              <a:t>cazul integratorului;</a:t>
            </a:r>
          </a:p>
          <a:p>
            <a:pPr marL="514350" indent="-514350">
              <a:buFont typeface="+mj-lt"/>
              <a:buAutoNum type="arabicPeriod"/>
            </a:pPr>
            <a:r>
              <a:rPr lang="en-US"/>
              <a:t>păstrați rezistențele la valori reduse cât de mult vă permite aplicația; </a:t>
            </a:r>
            <a:endParaRPr lang="ro-RO"/>
          </a:p>
          <a:p>
            <a:pPr marL="514350" indent="-514350">
              <a:buFont typeface="+mj-lt"/>
              <a:buAutoNum type="arabicPeriod"/>
            </a:pPr>
            <a:r>
              <a:rPr lang="en-US"/>
              <a:t>folosiți </a:t>
            </a:r>
            <a:r>
              <a:rPr lang="ro-RO"/>
              <a:t>amplificatoare operaționale</a:t>
            </a:r>
            <a:r>
              <a:rPr lang="en-US"/>
              <a:t> care au </a:t>
            </a:r>
            <a:r>
              <a:rPr lang="en-US" i="1"/>
              <a:t>I</a:t>
            </a:r>
            <a:r>
              <a:rPr lang="en-US" i="1" baseline="-25000"/>
              <a:t>OS</a:t>
            </a:r>
            <a:r>
              <a:rPr lang="en-US"/>
              <a:t> suficient de scăzut.</a:t>
            </a:r>
            <a:endParaRPr lang="ro-RO"/>
          </a:p>
        </p:txBody>
      </p:sp>
      <p:sp>
        <p:nvSpPr>
          <p:cNvPr id="4" name="Date Placeholder 3">
            <a:extLst>
              <a:ext uri="{FF2B5EF4-FFF2-40B4-BE49-F238E27FC236}">
                <a16:creationId xmlns:a16="http://schemas.microsoft.com/office/drawing/2014/main" id="{C759CE69-23B0-45C3-B6C2-4B3E4236F3EB}"/>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A8DBF034-A318-4DA5-9A94-757AAC3A636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A3B5408F-F4E0-482E-AF03-08406405938A}"/>
              </a:ext>
            </a:extLst>
          </p:cNvPr>
          <p:cNvSpPr>
            <a:spLocks noGrp="1"/>
          </p:cNvSpPr>
          <p:nvPr>
            <p:ph type="sldNum" sz="quarter" idx="12"/>
          </p:nvPr>
        </p:nvSpPr>
        <p:spPr/>
        <p:txBody>
          <a:bodyPr/>
          <a:lstStyle/>
          <a:p>
            <a:fld id="{AF5D8DD5-2367-47BF-BE85-0E4DD8564336}" type="slidenum">
              <a:rPr lang="ro-RO" smtClean="0"/>
              <a:t>26</a:t>
            </a:fld>
            <a:endParaRPr lang="ro-RO"/>
          </a:p>
        </p:txBody>
      </p:sp>
    </p:spTree>
    <p:extLst>
      <p:ext uri="{BB962C8B-B14F-4D97-AF65-F5344CB8AC3E}">
        <p14:creationId xmlns:p14="http://schemas.microsoft.com/office/powerpoint/2010/main" val="189394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Tensiunea de offset la intrare</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fontScale="92500" lnSpcReduction="10000"/>
          </a:bodyPr>
          <a:lstStyle/>
          <a:p>
            <a:r>
              <a:rPr lang="en-US"/>
              <a:t>Scurtcircuirea intrărilor unui amplificator operațional ar </a:t>
            </a:r>
            <a:br>
              <a:rPr lang="en-US"/>
            </a:br>
            <a:r>
              <a:rPr lang="en-US"/>
              <a:t>trebui să producă </a:t>
            </a:r>
            <a:r>
              <a:rPr lang="en-US" i="1"/>
              <a:t>v</a:t>
            </a:r>
            <a:r>
              <a:rPr lang="en-US" i="1" baseline="-25000"/>
              <a:t>O</a:t>
            </a:r>
            <a:r>
              <a:rPr lang="en-US"/>
              <a:t>=</a:t>
            </a:r>
            <a:r>
              <a:rPr lang="en-US" i="1"/>
              <a:t>a</a:t>
            </a:r>
            <a:r>
              <a:rPr lang="en-US"/>
              <a:t>(</a:t>
            </a:r>
            <a:r>
              <a:rPr lang="en-US" i="1"/>
              <a:t>v</a:t>
            </a:r>
            <a:r>
              <a:rPr lang="en-US" i="1" baseline="-25000"/>
              <a:t>P</a:t>
            </a:r>
            <a:r>
              <a:rPr lang="en-US"/>
              <a:t>-</a:t>
            </a:r>
            <a:r>
              <a:rPr lang="en-US" i="1"/>
              <a:t>v</a:t>
            </a:r>
            <a:r>
              <a:rPr lang="en-US" i="1" baseline="-25000"/>
              <a:t>N</a:t>
            </a:r>
            <a:r>
              <a:rPr lang="en-US"/>
              <a:t>)=</a:t>
            </a:r>
            <a:r>
              <a:rPr lang="en-US" i="1"/>
              <a:t>a</a:t>
            </a:r>
            <a:r>
              <a:rPr lang="en-US"/>
              <a:t>×0=0V. </a:t>
            </a:r>
            <a:endParaRPr lang="ro-RO"/>
          </a:p>
          <a:p>
            <a:r>
              <a:rPr lang="en-US"/>
              <a:t>Cu toate acestea, din cauza nepotrivirilor inerente între cele dou</a:t>
            </a:r>
            <a:r>
              <a:rPr lang="ro-RO"/>
              <a:t>ă</a:t>
            </a:r>
            <a:r>
              <a:rPr lang="en-US"/>
              <a:t> jumătăți ale etajului de intrare în procesarea lui </a:t>
            </a:r>
            <a:r>
              <a:rPr lang="en-US" i="1"/>
              <a:t>v</a:t>
            </a:r>
            <a:r>
              <a:rPr lang="en-US" i="1" baseline="-25000"/>
              <a:t>P</a:t>
            </a:r>
            <a:r>
              <a:rPr lang="en-US"/>
              <a:t> și </a:t>
            </a:r>
            <a:r>
              <a:rPr lang="en-US" i="1"/>
              <a:t>v</a:t>
            </a:r>
            <a:r>
              <a:rPr lang="en-US" i="1" baseline="-25000"/>
              <a:t>N</a:t>
            </a:r>
            <a:r>
              <a:rPr lang="en-US"/>
              <a:t>, un AO practic va genera </a:t>
            </a:r>
            <a:r>
              <a:rPr lang="en-US" i="1"/>
              <a:t>v</a:t>
            </a:r>
            <a:r>
              <a:rPr lang="en-US" i="1" baseline="-25000"/>
              <a:t>O</a:t>
            </a:r>
            <a:r>
              <a:rPr lang="en-US"/>
              <a:t>≠0. </a:t>
            </a:r>
            <a:endParaRPr lang="ro-RO"/>
          </a:p>
          <a:p>
            <a:r>
              <a:rPr lang="en-US"/>
              <a:t>Pentru a forța </a:t>
            </a:r>
            <a:r>
              <a:rPr lang="en-US" i="1"/>
              <a:t>v</a:t>
            </a:r>
            <a:r>
              <a:rPr lang="en-US" i="1" baseline="-25000"/>
              <a:t>O</a:t>
            </a:r>
            <a:r>
              <a:rPr lang="en-US"/>
              <a:t> să fie zero, trebuie să se aplice o tensiune de corecție adecvată între pinii de intrare. </a:t>
            </a:r>
            <a:endParaRPr lang="ro-RO"/>
          </a:p>
          <a:p>
            <a:r>
              <a:rPr lang="en-US"/>
              <a:t>Datorită acestui lucru, caracteristica de transfer în buclă deschisă nu trece prin origine, ci este deplasat</a:t>
            </a:r>
            <a:r>
              <a:rPr lang="ro-RO"/>
              <a:t>ă</a:t>
            </a:r>
            <a:r>
              <a:rPr lang="en-US"/>
              <a:t> fie spre stânga, fie spre dreapta, în funcție de sensul nepotrivirii (abaterii). </a:t>
            </a:r>
            <a:endParaRPr lang="ro-RO"/>
          </a:p>
          <a:p>
            <a:r>
              <a:rPr lang="en-US"/>
              <a:t>Această deplasare se numește tensiunea de offset la intrare </a:t>
            </a:r>
            <a:r>
              <a:rPr lang="en-US" i="1">
                <a:highlight>
                  <a:srgbClr val="FFFF00"/>
                </a:highlight>
              </a:rPr>
              <a:t>V</a:t>
            </a:r>
            <a:r>
              <a:rPr lang="en-US" i="1" baseline="-25000">
                <a:highlight>
                  <a:srgbClr val="FFFF00"/>
                </a:highlight>
              </a:rPr>
              <a:t>OS</a:t>
            </a:r>
            <a:r>
              <a:rPr lang="en-US"/>
              <a:t>.</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27</a:t>
            </a:fld>
            <a:endParaRPr lang="ro-RO"/>
          </a:p>
        </p:txBody>
      </p:sp>
      <p:pic>
        <p:nvPicPr>
          <p:cNvPr id="7" name="Picture 6">
            <a:extLst>
              <a:ext uri="{FF2B5EF4-FFF2-40B4-BE49-F238E27FC236}">
                <a16:creationId xmlns:a16="http://schemas.microsoft.com/office/drawing/2014/main" id="{DCF85FED-AF42-4DDA-854F-FFBBCEBD9BFE}"/>
              </a:ext>
            </a:extLst>
          </p:cNvPr>
          <p:cNvPicPr>
            <a:picLocks noChangeAspect="1"/>
          </p:cNvPicPr>
          <p:nvPr/>
        </p:nvPicPr>
        <p:blipFill rotWithShape="1">
          <a:blip r:embed="rId2"/>
          <a:srcRect t="7162" r="53293" b="16287"/>
          <a:stretch/>
        </p:blipFill>
        <p:spPr>
          <a:xfrm>
            <a:off x="9158779" y="0"/>
            <a:ext cx="3033221" cy="2536723"/>
          </a:xfrm>
          <a:prstGeom prst="rect">
            <a:avLst/>
          </a:prstGeom>
        </p:spPr>
      </p:pic>
      <p:sp>
        <p:nvSpPr>
          <p:cNvPr id="8" name="Arrow: Up 7">
            <a:extLst>
              <a:ext uri="{FF2B5EF4-FFF2-40B4-BE49-F238E27FC236}">
                <a16:creationId xmlns:a16="http://schemas.microsoft.com/office/drawing/2014/main" id="{06630D69-C725-45C7-9EB2-AFCD7C762992}"/>
              </a:ext>
            </a:extLst>
          </p:cNvPr>
          <p:cNvSpPr/>
          <p:nvPr/>
        </p:nvSpPr>
        <p:spPr>
          <a:xfrm>
            <a:off x="11353800" y="2458064"/>
            <a:ext cx="157316" cy="21630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71187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Tensiunea de offset la intrare</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pPr marL="0" indent="0">
              <a:buNone/>
            </a:pPr>
            <a:r>
              <a:rPr lang="ro-RO"/>
              <a:t>(a) Caracteristica de transfer și (b) modelul de circuit al unui AO cu tensiune de offset la intrare </a:t>
            </a:r>
            <a:r>
              <a:rPr lang="ro-RO" i="1"/>
              <a:t>V</a:t>
            </a:r>
            <a:r>
              <a:rPr lang="ro-RO" i="1" baseline="-25000"/>
              <a:t>OS</a:t>
            </a:r>
          </a:p>
          <a:p>
            <a:r>
              <a:rPr lang="en-US"/>
              <a:t>putem modela AO practic cu </a:t>
            </a:r>
            <a:br>
              <a:rPr lang="ro-RO"/>
            </a:br>
            <a:r>
              <a:rPr lang="en-US"/>
              <a:t>un AO ideal sau fără offset, </a:t>
            </a:r>
            <a:br>
              <a:rPr lang="ro-RO"/>
            </a:br>
            <a:r>
              <a:rPr lang="en-US"/>
              <a:t>având o mică sursă de </a:t>
            </a:r>
            <a:br>
              <a:rPr lang="ro-RO"/>
            </a:br>
            <a:r>
              <a:rPr lang="en-US"/>
              <a:t>tensiune </a:t>
            </a:r>
            <a:r>
              <a:rPr lang="en-US" i="1"/>
              <a:t>V</a:t>
            </a:r>
            <a:r>
              <a:rPr lang="en-US" i="1" baseline="-25000"/>
              <a:t>OS</a:t>
            </a:r>
            <a:r>
              <a:rPr lang="en-US"/>
              <a:t> în serie, cu una </a:t>
            </a:r>
            <a:br>
              <a:rPr lang="ro-RO"/>
            </a:br>
            <a:r>
              <a:rPr lang="en-US"/>
              <a:t>dintre intrările sale.</a:t>
            </a:r>
            <a:endParaRPr lang="ro-RO"/>
          </a:p>
          <a:p>
            <a:r>
              <a:rPr lang="en-US"/>
              <a:t>Caracteristica de transfer </a:t>
            </a:r>
            <a:br>
              <a:rPr lang="ro-RO"/>
            </a:br>
            <a:r>
              <a:rPr lang="en-US"/>
              <a:t>devine acum</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28</a:t>
            </a:fld>
            <a:endParaRPr lang="ro-RO"/>
          </a:p>
        </p:txBody>
      </p:sp>
      <p:pic>
        <p:nvPicPr>
          <p:cNvPr id="7" name="Picture 6">
            <a:extLst>
              <a:ext uri="{FF2B5EF4-FFF2-40B4-BE49-F238E27FC236}">
                <a16:creationId xmlns:a16="http://schemas.microsoft.com/office/drawing/2014/main" id="{D7418E8B-8E99-4BB3-88B0-6AED25506129}"/>
              </a:ext>
            </a:extLst>
          </p:cNvPr>
          <p:cNvPicPr>
            <a:picLocks noChangeAspect="1"/>
          </p:cNvPicPr>
          <p:nvPr/>
        </p:nvPicPr>
        <p:blipFill>
          <a:blip r:embed="rId2"/>
          <a:stretch>
            <a:fillRect/>
          </a:stretch>
        </p:blipFill>
        <p:spPr>
          <a:xfrm>
            <a:off x="5668327" y="2358390"/>
            <a:ext cx="6494145" cy="3313748"/>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5FD3C7E-C5FE-4AAB-AFAE-182AF64B680A}"/>
                  </a:ext>
                </a:extLst>
              </p:cNvPr>
              <p:cNvSpPr/>
              <p:nvPr/>
            </p:nvSpPr>
            <p:spPr>
              <a:xfrm>
                <a:off x="1957525" y="5715298"/>
                <a:ext cx="3247749" cy="46166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r>
                        <a:rPr lang="ro-RO" sz="2400" i="0">
                          <a:latin typeface="Cambria Math" panose="02040503050406030204" pitchFamily="18" charset="0"/>
                        </a:rPr>
                        <m:t>=</m:t>
                      </m:r>
                      <m:r>
                        <a:rPr lang="ro-RO" sz="2400" i="1">
                          <a:latin typeface="Cambria Math" panose="02040503050406030204" pitchFamily="18" charset="0"/>
                        </a:rPr>
                        <m:t>𝑎</m:t>
                      </m:r>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𝑁</m:t>
                              </m:r>
                            </m:sub>
                          </m:sSub>
                        </m:e>
                      </m:d>
                    </m:oMath>
                  </m:oMathPara>
                </a14:m>
                <a:endParaRPr lang="ro-RO" sz="2000"/>
              </a:p>
            </p:txBody>
          </p:sp>
        </mc:Choice>
        <mc:Fallback xmlns="">
          <p:sp>
            <p:nvSpPr>
              <p:cNvPr id="8" name="Rectangle 7">
                <a:extLst>
                  <a:ext uri="{FF2B5EF4-FFF2-40B4-BE49-F238E27FC236}">
                    <a16:creationId xmlns:a16="http://schemas.microsoft.com/office/drawing/2014/main" id="{75FD3C7E-C5FE-4AAB-AFAE-182AF64B680A}"/>
                  </a:ext>
                </a:extLst>
              </p:cNvPr>
              <p:cNvSpPr>
                <a:spLocks noRot="1" noChangeAspect="1" noMove="1" noResize="1" noEditPoints="1" noAdjustHandles="1" noChangeArrowheads="1" noChangeShapeType="1" noTextEdit="1"/>
              </p:cNvSpPr>
              <p:nvPr/>
            </p:nvSpPr>
            <p:spPr>
              <a:xfrm>
                <a:off x="1957525" y="5715298"/>
                <a:ext cx="3247749" cy="461665"/>
              </a:xfrm>
              <a:prstGeom prst="rect">
                <a:avLst/>
              </a:prstGeom>
              <a:blipFill>
                <a:blip r:embed="rId3"/>
                <a:stretch>
                  <a:fillRect b="-1299"/>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4226534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Tensiunea de offset la intrare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a:t>Pentru a aduce tensiunea de ieșire la zero, trebuie ca </a:t>
                </a:r>
                <a:br>
                  <a:rPr lang="ro-RO"/>
                </a:br>
                <a14:m>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r>
                      <a:rPr lang="ro-RO" sz="2400" i="1">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1">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𝑁</m:t>
                        </m:r>
                      </m:sub>
                    </m:sSub>
                    <m:r>
                      <a:rPr lang="ro-RO" sz="2400" i="1">
                        <a:latin typeface="Cambria Math" panose="02040503050406030204" pitchFamily="18" charset="0"/>
                      </a:rPr>
                      <m:t>=0</m:t>
                    </m:r>
                  </m:oMath>
                </a14:m>
                <a:r>
                  <a:rPr lang="ro-RO"/>
                  <a:t>, sau</a:t>
                </a:r>
              </a:p>
              <a:p>
                <a:r>
                  <a:rPr lang="en-US"/>
                  <a:t>Rețineți că, din cauza lui </a:t>
                </a:r>
                <a:r>
                  <a:rPr lang="en-US" i="1"/>
                  <a:t>V</a:t>
                </a:r>
                <a:r>
                  <a:rPr lang="en-US" i="1" baseline="-25000"/>
                  <a:t>OS</a:t>
                </a:r>
                <a:r>
                  <a:rPr lang="en-US"/>
                  <a:t>, acum avem </a:t>
                </a:r>
                <a:r>
                  <a:rPr lang="en-US" i="1"/>
                  <a:t>v</a:t>
                </a:r>
                <a:r>
                  <a:rPr lang="en-US" i="1" baseline="-25000"/>
                  <a:t>N</a:t>
                </a:r>
                <a:r>
                  <a:rPr lang="en-US"/>
                  <a:t> ≠ </a:t>
                </a:r>
                <a:r>
                  <a:rPr lang="en-US" i="1"/>
                  <a:t>v</a:t>
                </a:r>
                <a:r>
                  <a:rPr lang="en-US" i="1" baseline="-25000"/>
                  <a:t>P</a:t>
                </a:r>
                <a:r>
                  <a:rPr lang="en-US"/>
                  <a:t>.</a:t>
                </a:r>
                <a:endParaRPr lang="ro-RO"/>
              </a:p>
              <a:p>
                <a:r>
                  <a:rPr lang="ro-RO"/>
                  <a:t>Valori tipice ale </a:t>
                </a:r>
                <a:r>
                  <a:rPr lang="ro-RO" i="1"/>
                  <a:t>V</a:t>
                </a:r>
                <a:r>
                  <a:rPr lang="ro-RO" i="1" baseline="-25000"/>
                  <a:t>OS</a:t>
                </a:r>
                <a:r>
                  <a:rPr lang="ro-RO"/>
                  <a:t>:</a:t>
                </a:r>
              </a:p>
              <a:p>
                <a:pPr lvl="1"/>
                <a:r>
                  <a:rPr lang="en-US"/>
                  <a:t>741C are </a:t>
                </a:r>
                <a:r>
                  <a:rPr lang="en-US" i="1"/>
                  <a:t>V</a:t>
                </a:r>
                <a:r>
                  <a:rPr lang="en-US" i="1" baseline="-25000"/>
                  <a:t>OS</a:t>
                </a:r>
                <a:r>
                  <a:rPr lang="en-US"/>
                  <a:t>=2mV tipic, </a:t>
                </a:r>
                <a:br>
                  <a:rPr lang="en-US"/>
                </a:br>
                <a:r>
                  <a:rPr lang="en-US"/>
                  <a:t>maxim 6mV</a:t>
                </a:r>
                <a:endParaRPr lang="ro-RO"/>
              </a:p>
              <a:p>
                <a:pPr lvl="1"/>
                <a:r>
                  <a:rPr lang="en-US"/>
                  <a:t>OP77 are </a:t>
                </a:r>
                <a:r>
                  <a:rPr lang="en-US" i="1"/>
                  <a:t>V</a:t>
                </a:r>
                <a:r>
                  <a:rPr lang="en-US" i="1" baseline="-25000"/>
                  <a:t>OS</a:t>
                </a:r>
                <a:r>
                  <a:rPr lang="en-US"/>
                  <a:t>=10μV tipic, </a:t>
                </a:r>
                <a:br>
                  <a:rPr lang="en-US"/>
                </a:br>
                <a:r>
                  <a:rPr lang="en-US"/>
                  <a:t>maxim 50μV</a:t>
                </a:r>
                <a:endParaRPr lang="ro-RO"/>
              </a:p>
            </p:txBody>
          </p:sp>
        </mc:Choice>
        <mc:Fallback xmlns="">
          <p:sp>
            <p:nvSpPr>
              <p:cNvPr id="3" name="Content Placeholder 2">
                <a:extLst>
                  <a:ext uri="{FF2B5EF4-FFF2-40B4-BE49-F238E27FC236}">
                    <a16:creationId xmlns:a16="http://schemas.microsoft.com/office/drawing/2014/main" id="{71E1A29C-B921-49EA-86AF-2BBE20A0064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29</a:t>
            </a:fld>
            <a:endParaRPr lang="ro-RO"/>
          </a:p>
        </p:txBody>
      </p:sp>
      <p:pic>
        <p:nvPicPr>
          <p:cNvPr id="7" name="Picture 6">
            <a:extLst>
              <a:ext uri="{FF2B5EF4-FFF2-40B4-BE49-F238E27FC236}">
                <a16:creationId xmlns:a16="http://schemas.microsoft.com/office/drawing/2014/main" id="{733C7F6F-8E6C-4E6A-A31B-B12127210C72}"/>
              </a:ext>
            </a:extLst>
          </p:cNvPr>
          <p:cNvPicPr>
            <a:picLocks noChangeAspect="1"/>
          </p:cNvPicPr>
          <p:nvPr/>
        </p:nvPicPr>
        <p:blipFill>
          <a:blip r:embed="rId3"/>
          <a:stretch>
            <a:fillRect/>
          </a:stretch>
        </p:blipFill>
        <p:spPr>
          <a:xfrm>
            <a:off x="6029561" y="3244645"/>
            <a:ext cx="6030278" cy="3077051"/>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19E2D6E-3320-4C0D-A59E-CBCC1C05365F}"/>
                  </a:ext>
                </a:extLst>
              </p:cNvPr>
              <p:cNvSpPr/>
              <p:nvPr/>
            </p:nvSpPr>
            <p:spPr>
              <a:xfrm>
                <a:off x="4239525" y="2203522"/>
                <a:ext cx="21482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𝑁</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oMath>
                  </m:oMathPara>
                </a14:m>
                <a:endParaRPr lang="ro-RO" sz="2400"/>
              </a:p>
            </p:txBody>
          </p:sp>
        </mc:Choice>
        <mc:Fallback xmlns="">
          <p:sp>
            <p:nvSpPr>
              <p:cNvPr id="8" name="Rectangle 7">
                <a:extLst>
                  <a:ext uri="{FF2B5EF4-FFF2-40B4-BE49-F238E27FC236}">
                    <a16:creationId xmlns:a16="http://schemas.microsoft.com/office/drawing/2014/main" id="{619E2D6E-3320-4C0D-A59E-CBCC1C05365F}"/>
                  </a:ext>
                </a:extLst>
              </p:cNvPr>
              <p:cNvSpPr>
                <a:spLocks noRot="1" noChangeAspect="1" noMove="1" noResize="1" noEditPoints="1" noAdjustHandles="1" noChangeArrowheads="1" noChangeShapeType="1" noTextEdit="1"/>
              </p:cNvSpPr>
              <p:nvPr/>
            </p:nvSpPr>
            <p:spPr>
              <a:xfrm>
                <a:off x="4239525" y="2203522"/>
                <a:ext cx="2148217" cy="461665"/>
              </a:xfrm>
              <a:prstGeom prst="rect">
                <a:avLst/>
              </a:prstGeom>
              <a:blipFill>
                <a:blip r:embed="rId4"/>
                <a:stretch>
                  <a:fillRect b="-1316"/>
                </a:stretch>
              </a:blipFill>
            </p:spPr>
            <p:txBody>
              <a:bodyPr/>
              <a:lstStyle/>
              <a:p>
                <a:r>
                  <a:rPr lang="ro-RO">
                    <a:noFill/>
                  </a:rPr>
                  <a:t> </a:t>
                </a:r>
              </a:p>
            </p:txBody>
          </p:sp>
        </mc:Fallback>
      </mc:AlternateContent>
    </p:spTree>
    <p:extLst>
      <p:ext uri="{BB962C8B-B14F-4D97-AF65-F5344CB8AC3E}">
        <p14:creationId xmlns:p14="http://schemas.microsoft.com/office/powerpoint/2010/main" val="72974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Generalități</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lstStyle/>
          <a:p>
            <a:r>
              <a:rPr lang="en-US"/>
              <a:t>Chiar dacă frecvențele de lucru sunt menținute corespunzător de scăzute, intră în joc alte limitări.</a:t>
            </a:r>
            <a:endParaRPr lang="ro-RO"/>
          </a:p>
          <a:p>
            <a:r>
              <a:rPr lang="en-US"/>
              <a:t>Desemnate în general ca </a:t>
            </a:r>
            <a:r>
              <a:rPr lang="en-US" i="1"/>
              <a:t>erori referite la intrare</a:t>
            </a:r>
            <a:r>
              <a:rPr lang="en-US"/>
              <a:t>, acestea sunt vizibile mai ales în aplicațiile de curent continuu și cu câștig mare.</a:t>
            </a:r>
            <a:endParaRPr lang="ro-RO"/>
          </a:p>
          <a:p>
            <a:r>
              <a:rPr lang="en-US"/>
              <a:t>Cele mai obișnuite sunt </a:t>
            </a:r>
            <a:endParaRPr lang="ro-RO"/>
          </a:p>
          <a:p>
            <a:pPr lvl="1"/>
            <a:r>
              <a:rPr lang="en-US" i="1"/>
              <a:t>curentul de polarizare a intrărilor</a:t>
            </a:r>
            <a:r>
              <a:rPr lang="en-US"/>
              <a:t>, </a:t>
            </a:r>
            <a:r>
              <a:rPr lang="en-US" i="1"/>
              <a:t>I</a:t>
            </a:r>
            <a:r>
              <a:rPr lang="en-US" i="1" baseline="-25000"/>
              <a:t>B</a:t>
            </a:r>
            <a:r>
              <a:rPr lang="en-US"/>
              <a:t>, </a:t>
            </a:r>
            <a:endParaRPr lang="ro-RO"/>
          </a:p>
          <a:p>
            <a:pPr lvl="1"/>
            <a:r>
              <a:rPr lang="en-US" i="1"/>
              <a:t>curentul de intrare de offset</a:t>
            </a:r>
            <a:r>
              <a:rPr lang="en-US"/>
              <a:t> (decalaj), </a:t>
            </a:r>
            <a:r>
              <a:rPr lang="en-US" i="1"/>
              <a:t>I</a:t>
            </a:r>
            <a:r>
              <a:rPr lang="en-US" i="1" baseline="-25000"/>
              <a:t>OS</a:t>
            </a:r>
            <a:r>
              <a:rPr lang="en-US"/>
              <a:t>, </a:t>
            </a:r>
            <a:endParaRPr lang="ro-RO"/>
          </a:p>
          <a:p>
            <a:pPr lvl="1"/>
            <a:r>
              <a:rPr lang="en-US" i="1"/>
              <a:t>tensiunea de intrare de offset</a:t>
            </a:r>
            <a:r>
              <a:rPr lang="en-US"/>
              <a:t> (decalaj), </a:t>
            </a:r>
            <a:r>
              <a:rPr lang="en-US" i="1"/>
              <a:t>V</a:t>
            </a:r>
            <a:r>
              <a:rPr lang="en-US" i="1" baseline="-25000"/>
              <a:t>OS</a:t>
            </a:r>
            <a:r>
              <a:rPr lang="en-US"/>
              <a:t> și </a:t>
            </a:r>
            <a:endParaRPr lang="ro-RO"/>
          </a:p>
          <a:p>
            <a:pPr lvl="1"/>
            <a:r>
              <a:rPr lang="en-US" i="1"/>
              <a:t>densitățile de zgomot</a:t>
            </a:r>
            <a:r>
              <a:rPr lang="en-US"/>
              <a:t> </a:t>
            </a:r>
            <a:r>
              <a:rPr lang="en-US" i="1"/>
              <a:t>e</a:t>
            </a:r>
            <a:r>
              <a:rPr lang="en-US" i="1" baseline="-25000"/>
              <a:t>n</a:t>
            </a:r>
            <a:r>
              <a:rPr lang="en-US"/>
              <a:t> și </a:t>
            </a:r>
            <a:r>
              <a:rPr lang="en-US" i="1"/>
              <a:t>i</a:t>
            </a:r>
            <a:r>
              <a:rPr lang="en-US" i="1" baseline="-25000"/>
              <a:t>n</a:t>
            </a:r>
            <a:r>
              <a:rPr lang="en-US"/>
              <a:t>.</a:t>
            </a:r>
            <a:endParaRPr lang="ro-RO"/>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3</a:t>
            </a:fld>
            <a:endParaRPr lang="ro-RO"/>
          </a:p>
        </p:txBody>
      </p:sp>
    </p:spTree>
    <p:extLst>
      <p:ext uri="{BB962C8B-B14F-4D97-AF65-F5344CB8AC3E}">
        <p14:creationId xmlns:p14="http://schemas.microsoft.com/office/powerpoint/2010/main" val="132439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VOS</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pPr marL="0" indent="0">
              <a:buNone/>
            </a:pPr>
            <a:r>
              <a:rPr lang="en-US"/>
              <a:t>Efectul lui </a:t>
            </a:r>
            <a:r>
              <a:rPr lang="en-US" i="1"/>
              <a:t>V</a:t>
            </a:r>
            <a:r>
              <a:rPr lang="en-US" i="1" baseline="-25000"/>
              <a:t>OS</a:t>
            </a:r>
            <a:r>
              <a:rPr lang="en-US"/>
              <a:t> pentru cazul cu reacție rezistivă </a:t>
            </a:r>
            <a:endParaRPr lang="ro-RO"/>
          </a:p>
          <a:p>
            <a:r>
              <a:rPr lang="en-US"/>
              <a:t>AO fără offset (ideal) acționează ca un amplificator neinversor în raport cu </a:t>
            </a:r>
            <a:r>
              <a:rPr lang="en-US" i="1"/>
              <a:t>V</a:t>
            </a:r>
            <a:r>
              <a:rPr lang="en-US" i="1" baseline="-25000"/>
              <a:t>OS</a:t>
            </a:r>
            <a:r>
              <a:rPr lang="en-US"/>
              <a:t>, deci </a:t>
            </a:r>
            <a:r>
              <a:rPr lang="en-US" i="1"/>
              <a:t>v</a:t>
            </a:r>
            <a:r>
              <a:rPr lang="en-US" i="1" baseline="-25000"/>
              <a:t>O</a:t>
            </a:r>
            <a:r>
              <a:rPr lang="en-US"/>
              <a:t>=</a:t>
            </a:r>
            <a:r>
              <a:rPr lang="en-US" i="1"/>
              <a:t>E</a:t>
            </a:r>
            <a:r>
              <a:rPr lang="en-US" i="1" baseline="-25000"/>
              <a:t>O</a:t>
            </a:r>
            <a:r>
              <a:rPr lang="en-US"/>
              <a:t>, unde</a:t>
            </a:r>
            <a:br>
              <a:rPr lang="ro-RO"/>
            </a:br>
            <a:br>
              <a:rPr lang="ro-RO"/>
            </a:br>
            <a:br>
              <a:rPr lang="ro-RO"/>
            </a:br>
            <a:br>
              <a:rPr lang="ro-RO"/>
            </a:br>
            <a:r>
              <a:rPr lang="en-US"/>
              <a:t>este eroarea de ieșire iar (1+</a:t>
            </a:r>
            <a:r>
              <a:rPr lang="en-US" i="1"/>
              <a:t>R</a:t>
            </a:r>
            <a:r>
              <a:rPr lang="en-US" baseline="-25000"/>
              <a:t>2</a:t>
            </a:r>
            <a:r>
              <a:rPr lang="en-US"/>
              <a:t>/</a:t>
            </a:r>
            <a:r>
              <a:rPr lang="en-US" i="1"/>
              <a:t>R</a:t>
            </a:r>
            <a:r>
              <a:rPr lang="en-US" baseline="-25000"/>
              <a:t>1</a:t>
            </a:r>
            <a:r>
              <a:rPr lang="en-US"/>
              <a:t>) este din nou </a:t>
            </a:r>
            <a:r>
              <a:rPr lang="en-US" i="1"/>
              <a:t>câștigul de zgomot de curent continuu</a:t>
            </a:r>
            <a:r>
              <a:rPr lang="en-US"/>
              <a:t>.</a:t>
            </a:r>
            <a:endParaRPr lang="ro-RO"/>
          </a:p>
          <a:p>
            <a:r>
              <a:rPr lang="en-US"/>
              <a:t>În mod clar, cu cât câștigul de zgomot este mai mare, cu atât </a:t>
            </a:r>
            <a:r>
              <a:rPr lang="ro-RO"/>
              <a:t>și </a:t>
            </a:r>
            <a:r>
              <a:rPr lang="en-US"/>
              <a:t>eroarea este mai mare.</a:t>
            </a:r>
            <a:endParaRPr lang="ro-RO"/>
          </a:p>
          <a:p>
            <a:endParaRPr lang="ro-RO"/>
          </a:p>
          <a:p>
            <a:endParaRPr lang="ro-RO"/>
          </a:p>
          <a:p>
            <a:endParaRPr lang="ro-RO"/>
          </a:p>
          <a:p>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30</a:t>
            </a:fld>
            <a:endParaRPr lang="ro-RO"/>
          </a:p>
        </p:txBody>
      </p:sp>
      <p:pic>
        <p:nvPicPr>
          <p:cNvPr id="7" name="Picture 6">
            <a:extLst>
              <a:ext uri="{FF2B5EF4-FFF2-40B4-BE49-F238E27FC236}">
                <a16:creationId xmlns:a16="http://schemas.microsoft.com/office/drawing/2014/main" id="{799385E6-C75F-4ED8-881C-814B3F028A00}"/>
              </a:ext>
            </a:extLst>
          </p:cNvPr>
          <p:cNvPicPr>
            <a:picLocks noChangeAspect="1"/>
          </p:cNvPicPr>
          <p:nvPr/>
        </p:nvPicPr>
        <p:blipFill rotWithShape="1">
          <a:blip r:embed="rId2"/>
          <a:srcRect r="50000" b="18170"/>
          <a:stretch/>
        </p:blipFill>
        <p:spPr>
          <a:xfrm>
            <a:off x="8742045" y="47625"/>
            <a:ext cx="3402330" cy="2350763"/>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F26BA2B-7B7E-49B2-AD36-286949017029}"/>
                  </a:ext>
                </a:extLst>
              </p:cNvPr>
              <p:cNvSpPr/>
              <p:nvPr/>
            </p:nvSpPr>
            <p:spPr>
              <a:xfrm>
                <a:off x="4732293" y="3235428"/>
                <a:ext cx="2727413" cy="922176"/>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oMath>
                  </m:oMathPara>
                </a14:m>
                <a:endParaRPr lang="ro-RO" sz="2400"/>
              </a:p>
            </p:txBody>
          </p:sp>
        </mc:Choice>
        <mc:Fallback xmlns="">
          <p:sp>
            <p:nvSpPr>
              <p:cNvPr id="8" name="Rectangle 7">
                <a:extLst>
                  <a:ext uri="{FF2B5EF4-FFF2-40B4-BE49-F238E27FC236}">
                    <a16:creationId xmlns:a16="http://schemas.microsoft.com/office/drawing/2014/main" id="{EF26BA2B-7B7E-49B2-AD36-286949017029}"/>
                  </a:ext>
                </a:extLst>
              </p:cNvPr>
              <p:cNvSpPr>
                <a:spLocks noRot="1" noChangeAspect="1" noMove="1" noResize="1" noEditPoints="1" noAdjustHandles="1" noChangeArrowheads="1" noChangeShapeType="1" noTextEdit="1"/>
              </p:cNvSpPr>
              <p:nvPr/>
            </p:nvSpPr>
            <p:spPr>
              <a:xfrm>
                <a:off x="4732293" y="3235428"/>
                <a:ext cx="2727413" cy="922176"/>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331128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Erori determinate de VOS</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lnSpcReduction="10000"/>
          </a:bodyPr>
          <a:lstStyle/>
          <a:p>
            <a:r>
              <a:rPr lang="en-US"/>
              <a:t>Deoarece AO fără offset păstrează egalitatea </a:t>
            </a:r>
            <a:br>
              <a:rPr lang="ro-RO"/>
            </a:br>
            <a:r>
              <a:rPr lang="en-US" i="1"/>
              <a:t>V</a:t>
            </a:r>
            <a:r>
              <a:rPr lang="en-US" i="1" baseline="-25000"/>
              <a:t>N</a:t>
            </a:r>
            <a:r>
              <a:rPr lang="en-US"/>
              <a:t>=</a:t>
            </a:r>
            <a:r>
              <a:rPr lang="ro-RO" i="1"/>
              <a:t>V</a:t>
            </a:r>
            <a:r>
              <a:rPr lang="ro-RO" i="1" baseline="-25000"/>
              <a:t>P</a:t>
            </a:r>
            <a:r>
              <a:rPr lang="ro-RO"/>
              <a:t>=</a:t>
            </a:r>
            <a:r>
              <a:rPr lang="en-US" i="1"/>
              <a:t>V</a:t>
            </a:r>
            <a:r>
              <a:rPr lang="en-US" i="1" baseline="-25000"/>
              <a:t>OS</a:t>
            </a:r>
            <a:r>
              <a:rPr lang="en-US"/>
              <a:t>, avem </a:t>
            </a:r>
            <a:r>
              <a:rPr lang="en-US" i="1"/>
              <a:t>I</a:t>
            </a:r>
            <a:r>
              <a:rPr lang="en-US" i="1" baseline="-25000"/>
              <a:t>C</a:t>
            </a:r>
            <a:r>
              <a:rPr lang="en-US"/>
              <a:t>=</a:t>
            </a:r>
            <a:r>
              <a:rPr lang="en-US" i="1"/>
              <a:t>I</a:t>
            </a:r>
            <a:r>
              <a:rPr lang="en-US" i="1" baseline="-25000"/>
              <a:t>R</a:t>
            </a:r>
            <a:r>
              <a:rPr lang="en-US"/>
              <a:t>=</a:t>
            </a:r>
            <a:r>
              <a:rPr lang="en-US" i="1"/>
              <a:t>V</a:t>
            </a:r>
            <a:r>
              <a:rPr lang="en-US" i="1" baseline="-25000"/>
              <a:t>OS</a:t>
            </a:r>
            <a:r>
              <a:rPr lang="en-US"/>
              <a:t>/</a:t>
            </a:r>
            <a:r>
              <a:rPr lang="en-US" i="1"/>
              <a:t>R</a:t>
            </a:r>
            <a:r>
              <a:rPr lang="en-US"/>
              <a:t>.</a:t>
            </a:r>
            <a:endParaRPr lang="ro-RO"/>
          </a:p>
          <a:p>
            <a:r>
              <a:rPr lang="en-US"/>
              <a:t>Folosind din nou relaţia dintre curentul prin condensator şi tensiunea la bornele lui, obținem </a:t>
            </a:r>
            <a:r>
              <a:rPr lang="en-US" i="1"/>
              <a:t>v</a:t>
            </a:r>
            <a:r>
              <a:rPr lang="en-US" i="1" baseline="-25000"/>
              <a:t>O</a:t>
            </a:r>
            <a:r>
              <a:rPr lang="en-US"/>
              <a:t>(</a:t>
            </a:r>
            <a:r>
              <a:rPr lang="en-US" i="1"/>
              <a:t>t</a:t>
            </a:r>
            <a:r>
              <a:rPr lang="en-US"/>
              <a:t>)=</a:t>
            </a:r>
            <a:r>
              <a:rPr lang="en-US" i="1"/>
              <a:t>E</a:t>
            </a:r>
            <a:r>
              <a:rPr lang="en-US" i="1" baseline="-25000"/>
              <a:t>O</a:t>
            </a:r>
            <a:r>
              <a:rPr lang="en-US"/>
              <a:t>(</a:t>
            </a:r>
            <a:r>
              <a:rPr lang="en-US" i="1"/>
              <a:t>t</a:t>
            </a:r>
            <a:r>
              <a:rPr lang="en-US"/>
              <a:t>)+</a:t>
            </a:r>
            <a:r>
              <a:rPr lang="en-US" i="1"/>
              <a:t>v</a:t>
            </a:r>
            <a:r>
              <a:rPr lang="en-US" i="1" baseline="-25000"/>
              <a:t>O</a:t>
            </a:r>
            <a:r>
              <a:rPr lang="en-US"/>
              <a:t>(0), unde eroarea de ieșire este acum</a:t>
            </a:r>
            <a:br>
              <a:rPr lang="ro-RO"/>
            </a:br>
            <a:br>
              <a:rPr lang="ro-RO"/>
            </a:br>
            <a:br>
              <a:rPr lang="ro-RO"/>
            </a:br>
            <a:br>
              <a:rPr lang="ro-RO"/>
            </a:br>
            <a:r>
              <a:rPr lang="en-US"/>
              <a:t>sau </a:t>
            </a:r>
            <a:r>
              <a:rPr lang="en-US" i="1"/>
              <a:t>E</a:t>
            </a:r>
            <a:r>
              <a:rPr lang="en-US" i="1" baseline="-25000"/>
              <a:t>O</a:t>
            </a:r>
            <a:r>
              <a:rPr lang="en-US"/>
              <a:t>(</a:t>
            </a:r>
            <a:r>
              <a:rPr lang="en-US" i="1"/>
              <a:t>t</a:t>
            </a:r>
            <a:r>
              <a:rPr lang="en-US"/>
              <a:t>)=(</a:t>
            </a:r>
            <a:r>
              <a:rPr lang="en-US" i="1"/>
              <a:t>V</a:t>
            </a:r>
            <a:r>
              <a:rPr lang="en-US" i="1" baseline="-25000"/>
              <a:t>OS</a:t>
            </a:r>
            <a:r>
              <a:rPr lang="en-US"/>
              <a:t>/</a:t>
            </a:r>
            <a:r>
              <a:rPr lang="en-US" i="1"/>
              <a:t>RC</a:t>
            </a:r>
            <a:r>
              <a:rPr lang="en-US"/>
              <a:t>)</a:t>
            </a:r>
            <a:r>
              <a:rPr lang="en-US" i="1"/>
              <a:t>t</a:t>
            </a:r>
            <a:r>
              <a:rPr lang="en-US"/>
              <a:t>. Această rampă de tensiune, rezultată din integrarea în timp a lui </a:t>
            </a:r>
            <a:r>
              <a:rPr lang="en-US" i="1"/>
              <a:t>V</a:t>
            </a:r>
            <a:r>
              <a:rPr lang="en-US" i="1" baseline="-25000"/>
              <a:t>OS</a:t>
            </a:r>
            <a:r>
              <a:rPr lang="en-US"/>
              <a:t>, tinde, după cum știm, să ducă AO în saturație.</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31</a:t>
            </a:fld>
            <a:endParaRPr lang="ro-RO"/>
          </a:p>
        </p:txBody>
      </p:sp>
      <p:pic>
        <p:nvPicPr>
          <p:cNvPr id="7" name="Picture 6">
            <a:extLst>
              <a:ext uri="{FF2B5EF4-FFF2-40B4-BE49-F238E27FC236}">
                <a16:creationId xmlns:a16="http://schemas.microsoft.com/office/drawing/2014/main" id="{46C297BD-91D4-432F-8A32-63BBE2C8AD72}"/>
              </a:ext>
            </a:extLst>
          </p:cNvPr>
          <p:cNvPicPr>
            <a:picLocks noChangeAspect="1"/>
          </p:cNvPicPr>
          <p:nvPr/>
        </p:nvPicPr>
        <p:blipFill rotWithShape="1">
          <a:blip r:embed="rId2"/>
          <a:srcRect l="50000" b="16180"/>
          <a:stretch/>
        </p:blipFill>
        <p:spPr>
          <a:xfrm>
            <a:off x="8658225" y="69850"/>
            <a:ext cx="3402330" cy="240793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9322F03-4ABC-435B-9BDE-A05863C1475C}"/>
                  </a:ext>
                </a:extLst>
              </p:cNvPr>
              <p:cNvSpPr/>
              <p:nvPr/>
            </p:nvSpPr>
            <p:spPr>
              <a:xfrm>
                <a:off x="4602001" y="3616059"/>
                <a:ext cx="2976328" cy="91826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𝑅𝐶</m:t>
                          </m:r>
                        </m:den>
                      </m:f>
                      <m:nary>
                        <m:naryPr>
                          <m:limLoc m:val="subSup"/>
                          <m:ctrlPr>
                            <a:rPr lang="ro-RO" sz="2400" i="1">
                              <a:latin typeface="Cambria Math" panose="02040503050406030204" pitchFamily="18" charset="0"/>
                            </a:rPr>
                          </m:ctrlPr>
                        </m:naryPr>
                        <m:sub>
                          <m:r>
                            <a:rPr lang="ro-RO" sz="2400" i="0">
                              <a:latin typeface="Cambria Math" panose="02040503050406030204" pitchFamily="18" charset="0"/>
                            </a:rPr>
                            <m:t>0</m:t>
                          </m:r>
                        </m:sub>
                        <m:sup>
                          <m:r>
                            <a:rPr lang="ro-RO" sz="2400" i="1">
                              <a:latin typeface="Cambria Math" panose="02040503050406030204" pitchFamily="18" charset="0"/>
                            </a:rPr>
                            <m:t>𝑡</m:t>
                          </m:r>
                        </m:sup>
                        <m:e>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1">
                              <a:latin typeface="Cambria Math" panose="02040503050406030204" pitchFamily="18" charset="0"/>
                            </a:rPr>
                            <m:t>𝑑</m:t>
                          </m:r>
                          <m:r>
                            <a:rPr lang="ro-RO" sz="2400" i="1" smtClean="0">
                              <a:latin typeface="Cambria Math" panose="02040503050406030204" pitchFamily="18" charset="0"/>
                              <a:ea typeface="Cambria Math" panose="02040503050406030204" pitchFamily="18" charset="0"/>
                            </a:rPr>
                            <m:t>𝜉</m:t>
                          </m:r>
                        </m:e>
                      </m:nary>
                    </m:oMath>
                  </m:oMathPara>
                </a14:m>
                <a:endParaRPr lang="ro-RO" sz="2400"/>
              </a:p>
            </p:txBody>
          </p:sp>
        </mc:Choice>
        <mc:Fallback xmlns="">
          <p:sp>
            <p:nvSpPr>
              <p:cNvPr id="8" name="Rectangle 7">
                <a:extLst>
                  <a:ext uri="{FF2B5EF4-FFF2-40B4-BE49-F238E27FC236}">
                    <a16:creationId xmlns:a16="http://schemas.microsoft.com/office/drawing/2014/main" id="{F9322F03-4ABC-435B-9BDE-A05863C1475C}"/>
                  </a:ext>
                </a:extLst>
              </p:cNvPr>
              <p:cNvSpPr>
                <a:spLocks noRot="1" noChangeAspect="1" noMove="1" noResize="1" noEditPoints="1" noAdjustHandles="1" noChangeArrowheads="1" noChangeShapeType="1" noTextEdit="1"/>
              </p:cNvSpPr>
              <p:nvPr/>
            </p:nvSpPr>
            <p:spPr>
              <a:xfrm>
                <a:off x="4602001" y="3616059"/>
                <a:ext cx="2976328" cy="918265"/>
              </a:xfrm>
              <a:prstGeom prst="rect">
                <a:avLst/>
              </a:prstGeom>
              <a:blipFill>
                <a:blip r:embed="rId3"/>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9ADCF4E-7C79-4102-AB00-745F769B68AE}"/>
                  </a:ext>
                </a:extLst>
              </p:cNvPr>
              <p:cNvSpPr/>
              <p:nvPr/>
            </p:nvSpPr>
            <p:spPr>
              <a:xfrm>
                <a:off x="10359390" y="5528441"/>
                <a:ext cx="1650837" cy="738215"/>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𝑣</m:t>
                      </m:r>
                      <m:r>
                        <a:rPr lang="en-US" sz="1600" i="1">
                          <a:latin typeface="Cambria Math" panose="02040503050406030204" pitchFamily="18" charset="0"/>
                        </a:rPr>
                        <m:t>=</m:t>
                      </m:r>
                      <m:d>
                        <m:dPr>
                          <m:ctrlPr>
                            <a:rPr lang="ro-RO" sz="1600" i="1">
                              <a:latin typeface="Cambria Math" panose="02040503050406030204" pitchFamily="18" charset="0"/>
                            </a:rPr>
                          </m:ctrlPr>
                        </m:dPr>
                        <m:e>
                          <m:f>
                            <m:fPr>
                              <m:type m:val="lin"/>
                              <m:ctrlPr>
                                <a:rPr lang="ro-RO"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𝐶</m:t>
                              </m:r>
                            </m:den>
                          </m:f>
                        </m:e>
                      </m:d>
                      <m:nary>
                        <m:naryPr>
                          <m:limLoc m:val="undOvr"/>
                          <m:subHide m:val="on"/>
                          <m:supHide m:val="on"/>
                          <m:ctrlPr>
                            <a:rPr lang="ro-RO" sz="1600" i="1">
                              <a:latin typeface="Cambria Math" panose="02040503050406030204" pitchFamily="18" charset="0"/>
                            </a:rPr>
                          </m:ctrlPr>
                        </m:naryPr>
                        <m:sub/>
                        <m:sup/>
                        <m:e>
                          <m:r>
                            <a:rPr lang="en-US" sz="1600" i="1">
                              <a:latin typeface="Cambria Math" panose="02040503050406030204" pitchFamily="18" charset="0"/>
                            </a:rPr>
                            <m:t>𝑖𝑑𝑡</m:t>
                          </m:r>
                        </m:e>
                      </m:nary>
                    </m:oMath>
                  </m:oMathPara>
                </a14:m>
                <a:endParaRPr lang="ro-RO" sz="1600"/>
              </a:p>
            </p:txBody>
          </p:sp>
        </mc:Choice>
        <mc:Fallback xmlns="">
          <p:sp>
            <p:nvSpPr>
              <p:cNvPr id="9" name="Rectangle 8">
                <a:extLst>
                  <a:ext uri="{FF2B5EF4-FFF2-40B4-BE49-F238E27FC236}">
                    <a16:creationId xmlns:a16="http://schemas.microsoft.com/office/drawing/2014/main" id="{C9ADCF4E-7C79-4102-AB00-745F769B68AE}"/>
                  </a:ext>
                </a:extLst>
              </p:cNvPr>
              <p:cNvSpPr>
                <a:spLocks noRot="1" noChangeAspect="1" noMove="1" noResize="1" noEditPoints="1" noAdjustHandles="1" noChangeArrowheads="1" noChangeShapeType="1" noTextEdit="1"/>
              </p:cNvSpPr>
              <p:nvPr/>
            </p:nvSpPr>
            <p:spPr>
              <a:xfrm>
                <a:off x="10359390" y="5528441"/>
                <a:ext cx="1650837" cy="738215"/>
              </a:xfrm>
              <a:prstGeom prst="rect">
                <a:avLst/>
              </a:prstGeom>
              <a:blipFill>
                <a:blip r:embed="rId4"/>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4040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Deriva termică (drift)</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r>
              <a:rPr lang="en-US" sz="2400" i="1"/>
              <a:t>V</a:t>
            </a:r>
            <a:r>
              <a:rPr lang="en-US" sz="2400" i="1" baseline="-25000"/>
              <a:t>OS</a:t>
            </a:r>
            <a:r>
              <a:rPr lang="en-US" sz="2400"/>
              <a:t> depinde de temperatură, caracteristică exprimată prin </a:t>
            </a:r>
            <a:r>
              <a:rPr lang="en-US" sz="2400" i="1"/>
              <a:t>coeficientul de temperatură</a:t>
            </a:r>
            <a:br>
              <a:rPr lang="ro-RO" sz="2400"/>
            </a:br>
            <a:br>
              <a:rPr lang="ro-RO" sz="2400"/>
            </a:br>
            <a:br>
              <a:rPr lang="ro-RO" sz="2400"/>
            </a:br>
            <a:r>
              <a:rPr lang="en-US" sz="2400"/>
              <a:t>unde T este temperatura absolută, în Kelvin, iar TC(</a:t>
            </a:r>
            <a:r>
              <a:rPr lang="en-US" sz="2400" i="1"/>
              <a:t>V</a:t>
            </a:r>
            <a:r>
              <a:rPr lang="en-US" sz="2400" i="1" baseline="-25000"/>
              <a:t>OS</a:t>
            </a:r>
            <a:r>
              <a:rPr lang="en-US" sz="2400"/>
              <a:t>) este exprimat în microvolți pe grade Celsius.</a:t>
            </a:r>
            <a:endParaRPr lang="ro-RO" sz="2400"/>
          </a:p>
          <a:p>
            <a:r>
              <a:rPr lang="ro-RO" sz="2400"/>
              <a:t>Valori uzuale ale </a:t>
            </a:r>
            <a:r>
              <a:rPr lang="en-US" sz="2400"/>
              <a:t>TC(</a:t>
            </a:r>
            <a:r>
              <a:rPr lang="en-US" sz="2400" i="1"/>
              <a:t>V</a:t>
            </a:r>
            <a:r>
              <a:rPr lang="en-US" sz="2400" i="1" baseline="-25000"/>
              <a:t>OS</a:t>
            </a:r>
            <a:r>
              <a:rPr lang="en-US" sz="2400"/>
              <a:t>)</a:t>
            </a:r>
            <a:r>
              <a:rPr lang="ro-RO" sz="2400"/>
              <a:t>:</a:t>
            </a:r>
          </a:p>
          <a:p>
            <a:pPr lvl="1"/>
            <a:r>
              <a:rPr lang="ro-RO" sz="2000"/>
              <a:t>AO de tipul 741 are </a:t>
            </a:r>
            <a:r>
              <a:rPr lang="en-US" sz="2000"/>
              <a:t>TC(</a:t>
            </a:r>
            <a:r>
              <a:rPr lang="en-US" sz="2000" i="1"/>
              <a:t>V</a:t>
            </a:r>
            <a:r>
              <a:rPr lang="en-US" sz="2000" i="1" baseline="-25000"/>
              <a:t>OS</a:t>
            </a:r>
            <a:r>
              <a:rPr lang="en-US" sz="2000"/>
              <a:t>)</a:t>
            </a:r>
            <a:r>
              <a:rPr lang="ro-RO" sz="2000"/>
              <a:t> = </a:t>
            </a:r>
            <a:r>
              <a:rPr lang="en-US" sz="2000"/>
              <a:t>5μV/</a:t>
            </a:r>
            <a:r>
              <a:rPr lang="en-US" sz="2000">
                <a:sym typeface="Symbol" panose="05050102010706020507" pitchFamily="18" charset="2"/>
              </a:rPr>
              <a:t></a:t>
            </a:r>
            <a:r>
              <a:rPr lang="en-US" sz="2000"/>
              <a:t>C</a:t>
            </a:r>
            <a:endParaRPr lang="ro-RO" sz="2000"/>
          </a:p>
          <a:p>
            <a:pPr lvl="1"/>
            <a:r>
              <a:rPr lang="ro-RO" sz="2000"/>
              <a:t>AO de tipul OP77 are </a:t>
            </a:r>
            <a:r>
              <a:rPr lang="en-US" sz="2000"/>
              <a:t>TC(</a:t>
            </a:r>
            <a:r>
              <a:rPr lang="en-US" sz="2000" i="1"/>
              <a:t>V</a:t>
            </a:r>
            <a:r>
              <a:rPr lang="en-US" sz="2000" i="1" baseline="-25000"/>
              <a:t>OS</a:t>
            </a:r>
            <a:r>
              <a:rPr lang="en-US" sz="2000"/>
              <a:t>)</a:t>
            </a:r>
            <a:r>
              <a:rPr lang="ro-RO" sz="2000"/>
              <a:t> = </a:t>
            </a:r>
            <a:r>
              <a:rPr lang="en-US" sz="2000"/>
              <a:t>0.1μV/</a:t>
            </a:r>
            <a:r>
              <a:rPr lang="en-US" sz="2000">
                <a:sym typeface="Symbol" panose="05050102010706020507" pitchFamily="18" charset="2"/>
              </a:rPr>
              <a:t></a:t>
            </a:r>
            <a:r>
              <a:rPr lang="en-US" sz="2000"/>
              <a:t>C tipic, maxim 0,3μV/</a:t>
            </a:r>
            <a:r>
              <a:rPr lang="en-US" sz="2000">
                <a:sym typeface="Symbol" panose="05050102010706020507" pitchFamily="18" charset="2"/>
              </a:rPr>
              <a:t></a:t>
            </a:r>
            <a:r>
              <a:rPr lang="en-US" sz="2000"/>
              <a:t>C</a:t>
            </a:r>
            <a:endParaRPr lang="ro-RO" sz="2000"/>
          </a:p>
          <a:p>
            <a:r>
              <a:rPr lang="en-US" sz="2400"/>
              <a:t>Folosind valoarea medie a coeficientului de temperatură, TC(</a:t>
            </a:r>
            <a:r>
              <a:rPr lang="en-US" sz="2400" i="1"/>
              <a:t>V</a:t>
            </a:r>
            <a:r>
              <a:rPr lang="en-US" sz="2400" i="1" baseline="-25000"/>
              <a:t>OS</a:t>
            </a:r>
            <a:r>
              <a:rPr lang="en-US" sz="2400"/>
              <a:t>)</a:t>
            </a:r>
            <a:r>
              <a:rPr lang="en-US" sz="2400" baseline="-25000"/>
              <a:t>mediu</a:t>
            </a:r>
            <a:r>
              <a:rPr lang="en-US" sz="2400"/>
              <a:t>, se poate estima </a:t>
            </a:r>
            <a:r>
              <a:rPr lang="en-US" sz="2400" i="1"/>
              <a:t>V</a:t>
            </a:r>
            <a:r>
              <a:rPr lang="en-US" sz="2400" i="1" baseline="-25000"/>
              <a:t>OS</a:t>
            </a:r>
            <a:r>
              <a:rPr lang="en-US" sz="2400"/>
              <a:t> la o temperatură diferită de 25</a:t>
            </a:r>
            <a:r>
              <a:rPr lang="en-US" sz="2400">
                <a:sym typeface="Symbol" panose="05050102010706020507" pitchFamily="18" charset="2"/>
              </a:rPr>
              <a:t></a:t>
            </a:r>
            <a:r>
              <a:rPr lang="en-US" sz="2400"/>
              <a:t>C</a:t>
            </a:r>
            <a:endParaRPr lang="ro-RO" sz="2000"/>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32</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BA8EA8F-ADA0-4B92-A490-57D9AAB19ECE}"/>
                  </a:ext>
                </a:extLst>
              </p:cNvPr>
              <p:cNvSpPr/>
              <p:nvPr/>
            </p:nvSpPr>
            <p:spPr>
              <a:xfrm>
                <a:off x="5098708" y="2409112"/>
                <a:ext cx="1994584" cy="677558"/>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𝑇𝐶</m:t>
                      </m:r>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e>
                      </m:d>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num>
                        <m:den>
                          <m:r>
                            <a:rPr lang="ro-RO" sz="2000" i="0">
                              <a:latin typeface="Cambria Math" panose="02040503050406030204" pitchFamily="18" charset="0"/>
                            </a:rPr>
                            <m:t>𝜕</m:t>
                          </m:r>
                          <m:r>
                            <a:rPr lang="ro-RO" sz="2000" i="1">
                              <a:latin typeface="Cambria Math" panose="02040503050406030204" pitchFamily="18" charset="0"/>
                            </a:rPr>
                            <m:t>𝑇</m:t>
                          </m:r>
                        </m:den>
                      </m:f>
                    </m:oMath>
                  </m:oMathPara>
                </a14:m>
                <a:endParaRPr lang="ro-RO" sz="2000"/>
              </a:p>
            </p:txBody>
          </p:sp>
        </mc:Choice>
        <mc:Fallback xmlns="">
          <p:sp>
            <p:nvSpPr>
              <p:cNvPr id="7" name="Rectangle 6">
                <a:extLst>
                  <a:ext uri="{FF2B5EF4-FFF2-40B4-BE49-F238E27FC236}">
                    <a16:creationId xmlns:a16="http://schemas.microsoft.com/office/drawing/2014/main" id="{2BA8EA8F-ADA0-4B92-A490-57D9AAB19ECE}"/>
                  </a:ext>
                </a:extLst>
              </p:cNvPr>
              <p:cNvSpPr>
                <a:spLocks noRot="1" noChangeAspect="1" noMove="1" noResize="1" noEditPoints="1" noAdjustHandles="1" noChangeArrowheads="1" noChangeShapeType="1" noTextEdit="1"/>
              </p:cNvSpPr>
              <p:nvPr/>
            </p:nvSpPr>
            <p:spPr>
              <a:xfrm>
                <a:off x="5098708" y="2409112"/>
                <a:ext cx="1994584" cy="677558"/>
              </a:xfrm>
              <a:prstGeom prst="rect">
                <a:avLst/>
              </a:prstGeom>
              <a:blipFill>
                <a:blip r:embed="rId2"/>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764F3E7-E93C-4963-95ED-5F9A6F23FDF3}"/>
                  </a:ext>
                </a:extLst>
              </p:cNvPr>
              <p:cNvSpPr/>
              <p:nvPr/>
            </p:nvSpPr>
            <p:spPr>
              <a:xfrm>
                <a:off x="3205401" y="5866547"/>
                <a:ext cx="5781198" cy="400110"/>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d>
                        <m:dPr>
                          <m:ctrlPr>
                            <a:rPr lang="ro-RO" sz="2000" i="1">
                              <a:latin typeface="Cambria Math" panose="02040503050406030204" pitchFamily="18" charset="0"/>
                            </a:rPr>
                          </m:ctrlPr>
                        </m:dPr>
                        <m:e>
                          <m:r>
                            <a:rPr lang="ro-RO" sz="2000" i="1">
                              <a:latin typeface="Cambria Math" panose="02040503050406030204" pitchFamily="18" charset="0"/>
                            </a:rPr>
                            <m:t>𝑇</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d>
                        <m:dPr>
                          <m:ctrlPr>
                            <a:rPr lang="ro-RO" sz="2000" i="1">
                              <a:latin typeface="Cambria Math" panose="02040503050406030204" pitchFamily="18" charset="0"/>
                            </a:rPr>
                          </m:ctrlPr>
                        </m:dPr>
                        <m:e>
                          <m:r>
                            <a:rPr lang="ro-RO" sz="2000" i="0">
                              <a:latin typeface="Cambria Math" panose="02040503050406030204" pitchFamily="18" charset="0"/>
                            </a:rPr>
                            <m:t>25</m:t>
                          </m:r>
                          <m:r>
                            <a:rPr lang="ro-RO" sz="2000" i="0">
                              <a:latin typeface="Cambria Math" panose="02040503050406030204" pitchFamily="18" charset="0"/>
                            </a:rPr>
                            <m:t>°</m:t>
                          </m:r>
                          <m:r>
                            <a:rPr lang="ro-RO" sz="2000" i="1">
                              <a:latin typeface="Cambria Math" panose="02040503050406030204" pitchFamily="18" charset="0"/>
                            </a:rPr>
                            <m:t>𝐶</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𝑇𝐶</m:t>
                          </m:r>
                          <m:d>
                            <m:dPr>
                              <m:ctrlPr>
                                <a:rPr lang="ro-RO" sz="2000" i="1">
                                  <a:latin typeface="Cambria Math" panose="02040503050406030204" pitchFamily="18" charset="0"/>
                                </a:rPr>
                              </m:ctrlPr>
                            </m:dPr>
                            <m:e>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𝑂𝑆</m:t>
                                  </m:r>
                                </m:sub>
                              </m:sSub>
                            </m:e>
                          </m:d>
                        </m:e>
                        <m:sub>
                          <m:r>
                            <a:rPr lang="ro-RO" sz="2000" i="1">
                              <a:latin typeface="Cambria Math" panose="02040503050406030204" pitchFamily="18" charset="0"/>
                            </a:rPr>
                            <m:t>𝑚𝑒𝑑𝑖𝑢</m:t>
                          </m:r>
                        </m:sub>
                      </m:sSub>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1">
                              <a:latin typeface="Cambria Math" panose="02040503050406030204" pitchFamily="18" charset="0"/>
                            </a:rPr>
                            <m:t>𝑇</m:t>
                          </m:r>
                          <m:r>
                            <a:rPr lang="ro-RO" sz="2000" i="0">
                              <a:latin typeface="Cambria Math" panose="02040503050406030204" pitchFamily="18" charset="0"/>
                            </a:rPr>
                            <m:t>−</m:t>
                          </m:r>
                          <m:r>
                            <a:rPr lang="ro-RO" sz="2000" i="0">
                              <a:latin typeface="Cambria Math" panose="02040503050406030204" pitchFamily="18" charset="0"/>
                            </a:rPr>
                            <m:t>25</m:t>
                          </m:r>
                          <m:r>
                            <a:rPr lang="ro-RO" sz="2000" i="0">
                              <a:latin typeface="Cambria Math" panose="02040503050406030204" pitchFamily="18" charset="0"/>
                            </a:rPr>
                            <m:t>°</m:t>
                          </m:r>
                          <m:r>
                            <a:rPr lang="ro-RO" sz="2000" i="1">
                              <a:latin typeface="Cambria Math" panose="02040503050406030204" pitchFamily="18" charset="0"/>
                            </a:rPr>
                            <m:t>𝐶</m:t>
                          </m:r>
                        </m:e>
                      </m:d>
                    </m:oMath>
                  </m:oMathPara>
                </a14:m>
                <a:endParaRPr lang="ro-RO" sz="2000"/>
              </a:p>
            </p:txBody>
          </p:sp>
        </mc:Choice>
        <mc:Fallback xmlns="">
          <p:sp>
            <p:nvSpPr>
              <p:cNvPr id="8" name="Rectangle 7">
                <a:extLst>
                  <a:ext uri="{FF2B5EF4-FFF2-40B4-BE49-F238E27FC236}">
                    <a16:creationId xmlns:a16="http://schemas.microsoft.com/office/drawing/2014/main" id="{A764F3E7-E93C-4963-95ED-5F9A6F23FDF3}"/>
                  </a:ext>
                </a:extLst>
              </p:cNvPr>
              <p:cNvSpPr>
                <a:spLocks noRot="1" noChangeAspect="1" noMove="1" noResize="1" noEditPoints="1" noAdjustHandles="1" noChangeArrowheads="1" noChangeShapeType="1" noTextEdit="1"/>
              </p:cNvSpPr>
              <p:nvPr/>
            </p:nvSpPr>
            <p:spPr>
              <a:xfrm>
                <a:off x="3205401" y="5866547"/>
                <a:ext cx="5781198" cy="400110"/>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113349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fr-FR" sz="2800">
                <a:solidFill>
                  <a:prstClr val="black"/>
                </a:solidFill>
              </a:rPr>
              <a:t>Rejecția modului comun, CMRR (Common-Mode Rejection Ratio)</a:t>
            </a:r>
            <a:endParaRPr lang="ro-RO" sz="28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sz="2600"/>
              <a:t>În absența offset-ului de la intrare, un amplificator operațional ar trebui să răspundă numai la diferența de tensiune dintre intrările sale, sau </a:t>
            </a:r>
            <a:br>
              <a:rPr lang="ro-RO" sz="2600"/>
            </a:br>
            <a:r>
              <a:rPr lang="en-US" sz="2600" i="1"/>
              <a:t>v</a:t>
            </a:r>
            <a:r>
              <a:rPr lang="en-US" sz="2600" i="1" baseline="-25000"/>
              <a:t>O</a:t>
            </a:r>
            <a:r>
              <a:rPr lang="en-US" sz="2600"/>
              <a:t>=</a:t>
            </a:r>
            <a:r>
              <a:rPr lang="en-US" sz="2600" i="1"/>
              <a:t>a</a:t>
            </a:r>
            <a:r>
              <a:rPr lang="en-US" sz="2600"/>
              <a:t>(</a:t>
            </a:r>
            <a:r>
              <a:rPr lang="en-US" sz="2600" i="1"/>
              <a:t>v</a:t>
            </a:r>
            <a:r>
              <a:rPr lang="en-US" sz="2600" i="1" baseline="-25000"/>
              <a:t>P</a:t>
            </a:r>
            <a:r>
              <a:rPr lang="en-US" sz="2600"/>
              <a:t>-</a:t>
            </a:r>
            <a:r>
              <a:rPr lang="en-US" sz="2600" i="1"/>
              <a:t>v</a:t>
            </a:r>
            <a:r>
              <a:rPr lang="en-US" sz="2600" i="1" baseline="-25000"/>
              <a:t>N</a:t>
            </a:r>
            <a:r>
              <a:rPr lang="en-US" sz="2600"/>
              <a:t>).</a:t>
            </a:r>
            <a:endParaRPr lang="ro-RO" sz="2600"/>
          </a:p>
          <a:p>
            <a:r>
              <a:rPr lang="en-US" sz="2600"/>
              <a:t>Un amplificator operațional practic este oarecum sensibil și la tensiunea de intrare de mod comun </a:t>
            </a:r>
            <a:r>
              <a:rPr lang="en-US" sz="2600" i="1"/>
              <a:t>v</a:t>
            </a:r>
            <a:r>
              <a:rPr lang="en-US" sz="2600" i="1" baseline="-25000"/>
              <a:t>CM</a:t>
            </a:r>
            <a:r>
              <a:rPr lang="en-US" sz="2600"/>
              <a:t>=(</a:t>
            </a:r>
            <a:r>
              <a:rPr lang="en-US" sz="2600" i="1"/>
              <a:t>v</a:t>
            </a:r>
            <a:r>
              <a:rPr lang="en-US" sz="2600" i="1" baseline="-25000"/>
              <a:t>P</a:t>
            </a:r>
            <a:r>
              <a:rPr lang="en-US" sz="2600"/>
              <a:t>+</a:t>
            </a:r>
            <a:r>
              <a:rPr lang="en-US" sz="2600" i="1"/>
              <a:t>v</a:t>
            </a:r>
            <a:r>
              <a:rPr lang="en-US" sz="2600" i="1" baseline="-25000"/>
              <a:t>N</a:t>
            </a:r>
            <a:r>
              <a:rPr lang="en-US" sz="2600"/>
              <a:t>)/2.</a:t>
            </a:r>
            <a:endParaRPr lang="ro-RO" sz="2600"/>
          </a:p>
          <a:p>
            <a:r>
              <a:rPr lang="en-US" sz="2600"/>
              <a:t>Caracteristica sa de transfer este astfel </a:t>
            </a:r>
            <a:r>
              <a:rPr lang="en-US" sz="2600" i="1"/>
              <a:t>v</a:t>
            </a:r>
            <a:r>
              <a:rPr lang="en-US" sz="2600" i="1" baseline="-25000"/>
              <a:t>O</a:t>
            </a:r>
            <a:r>
              <a:rPr lang="en-US" sz="2600"/>
              <a:t>=</a:t>
            </a:r>
            <a:r>
              <a:rPr lang="en-US" sz="2600" i="1"/>
              <a:t>a</a:t>
            </a:r>
            <a:r>
              <a:rPr lang="en-US" sz="2600"/>
              <a:t>(</a:t>
            </a:r>
            <a:r>
              <a:rPr lang="en-US" sz="2600" i="1"/>
              <a:t>v</a:t>
            </a:r>
            <a:r>
              <a:rPr lang="en-US" sz="2600" i="1" baseline="-25000"/>
              <a:t>P</a:t>
            </a:r>
            <a:r>
              <a:rPr lang="en-US" sz="2600"/>
              <a:t>−</a:t>
            </a:r>
            <a:r>
              <a:rPr lang="en-US" sz="2600" i="1"/>
              <a:t>v</a:t>
            </a:r>
            <a:r>
              <a:rPr lang="en-US" sz="2600" i="1" baseline="-25000"/>
              <a:t>N</a:t>
            </a:r>
            <a:r>
              <a:rPr lang="en-US" sz="2600"/>
              <a:t>)+</a:t>
            </a:r>
            <a:r>
              <a:rPr lang="en-US" sz="2600" i="1"/>
              <a:t>a</a:t>
            </a:r>
            <a:r>
              <a:rPr lang="en-US" sz="2600" i="1" baseline="-25000"/>
              <a:t>cm</a:t>
            </a:r>
            <a:r>
              <a:rPr lang="en-US" sz="2600" i="1"/>
              <a:t>v</a:t>
            </a:r>
            <a:r>
              <a:rPr lang="en-US" sz="2600" i="1" baseline="-25000"/>
              <a:t>CM</a:t>
            </a:r>
            <a:r>
              <a:rPr lang="en-US" sz="2600"/>
              <a:t>, unde </a:t>
            </a:r>
            <a:r>
              <a:rPr lang="en-US" sz="2600" i="1"/>
              <a:t>a</a:t>
            </a:r>
            <a:r>
              <a:rPr lang="en-US" sz="2600"/>
              <a:t> este câștigul de mod diferențial, iar </a:t>
            </a:r>
            <a:r>
              <a:rPr lang="en-US" sz="2600" i="1"/>
              <a:t>a</a:t>
            </a:r>
            <a:r>
              <a:rPr lang="en-US" sz="2600" i="1" baseline="-25000"/>
              <a:t>cm</a:t>
            </a:r>
            <a:r>
              <a:rPr lang="en-US" sz="2600"/>
              <a:t> este câștigul de mod comun.</a:t>
            </a:r>
            <a:endParaRPr lang="ro-RO" sz="2600"/>
          </a:p>
          <a:p>
            <a:r>
              <a:rPr lang="en-US" sz="2600"/>
              <a:t>Relația poate fi rescrisă sub forma </a:t>
            </a:r>
            <a:r>
              <a:rPr lang="en-US" sz="2600" i="1"/>
              <a:t>v</a:t>
            </a:r>
            <a:r>
              <a:rPr lang="en-US" sz="2600" i="1" baseline="-25000"/>
              <a:t>O</a:t>
            </a:r>
            <a:r>
              <a:rPr lang="en-US" sz="2600"/>
              <a:t>=</a:t>
            </a:r>
            <a:r>
              <a:rPr lang="en-US" sz="2600" i="1"/>
              <a:t>a</a:t>
            </a:r>
            <a:r>
              <a:rPr lang="en-US" sz="2600"/>
              <a:t>[</a:t>
            </a:r>
            <a:r>
              <a:rPr lang="en-US" sz="2600" i="1"/>
              <a:t>v</a:t>
            </a:r>
            <a:r>
              <a:rPr lang="en-US" sz="2600" i="1" baseline="-25000"/>
              <a:t>P</a:t>
            </a:r>
            <a:r>
              <a:rPr lang="en-US" sz="2600"/>
              <a:t>-</a:t>
            </a:r>
            <a:r>
              <a:rPr lang="en-US" sz="2600" i="1"/>
              <a:t>v</a:t>
            </a:r>
            <a:r>
              <a:rPr lang="en-US" sz="2600" i="1" baseline="-25000"/>
              <a:t>N</a:t>
            </a:r>
            <a:r>
              <a:rPr lang="en-US" sz="2600"/>
              <a:t>+(</a:t>
            </a:r>
            <a:r>
              <a:rPr lang="en-US" sz="2600" i="1"/>
              <a:t>a</a:t>
            </a:r>
            <a:r>
              <a:rPr lang="en-US" sz="2600" i="1" baseline="-25000"/>
              <a:t>cm</a:t>
            </a:r>
            <a:r>
              <a:rPr lang="en-US" sz="2600"/>
              <a:t>/</a:t>
            </a:r>
            <a:r>
              <a:rPr lang="en-US" sz="2600" i="1"/>
              <a:t>a</a:t>
            </a:r>
            <a:r>
              <a:rPr lang="en-US" sz="2600"/>
              <a:t>)</a:t>
            </a:r>
            <a:r>
              <a:rPr lang="en-US" sz="2600" i="1"/>
              <a:t>v</a:t>
            </a:r>
            <a:r>
              <a:rPr lang="en-US" sz="2600" i="1" baseline="-25000"/>
              <a:t>CM</a:t>
            </a:r>
            <a:r>
              <a:rPr lang="en-US" sz="2600"/>
              <a:t>] </a:t>
            </a:r>
            <a:r>
              <a:rPr lang="ro-RO" sz="2600"/>
              <a:t>unde</a:t>
            </a:r>
            <a:r>
              <a:rPr lang="en-US" sz="2600"/>
              <a:t> </a:t>
            </a:r>
            <a:r>
              <a:rPr lang="en-US" sz="2600" i="1"/>
              <a:t>a</a:t>
            </a:r>
            <a:r>
              <a:rPr lang="en-US" sz="2600"/>
              <a:t>/</a:t>
            </a:r>
            <a:r>
              <a:rPr lang="en-US" sz="2600" i="1"/>
              <a:t>a</a:t>
            </a:r>
            <a:r>
              <a:rPr lang="en-US" sz="2600" i="1" baseline="-25000"/>
              <a:t>cm</a:t>
            </a:r>
            <a:r>
              <a:rPr lang="en-US" sz="2600"/>
              <a:t> este raportul de rejecție a modului comun </a:t>
            </a:r>
            <a:r>
              <a:rPr lang="en-US" sz="2600" i="1"/>
              <a:t>CMRR</a:t>
            </a:r>
            <a:r>
              <a:rPr lang="en-US" sz="2600"/>
              <a:t>, deci</a:t>
            </a:r>
            <a:endParaRPr lang="ro-RO" sz="2600"/>
          </a:p>
          <a:p>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33</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F57AEE1-27EB-47D4-91AD-3DF9676B6F6C}"/>
                  </a:ext>
                </a:extLst>
              </p:cNvPr>
              <p:cNvSpPr/>
              <p:nvPr/>
            </p:nvSpPr>
            <p:spPr>
              <a:xfrm>
                <a:off x="4235491" y="5521197"/>
                <a:ext cx="3721017" cy="745460"/>
              </a:xfrm>
              <a:prstGeom prst="rect">
                <a:avLst/>
              </a:prstGeom>
              <a:solidFill>
                <a:srgbClr val="FFFF00"/>
              </a:solid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r>
                        <a:rPr lang="ro-RO" sz="2400" i="0">
                          <a:latin typeface="Cambria Math" panose="02040503050406030204" pitchFamily="18" charset="0"/>
                        </a:rPr>
                        <m:t>=</m:t>
                      </m:r>
                      <m:r>
                        <a:rPr lang="ro-RO" sz="2400" i="1">
                          <a:latin typeface="Cambria Math" panose="02040503050406030204" pitchFamily="18" charset="0"/>
                        </a:rPr>
                        <m:t>𝑎</m:t>
                      </m:r>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𝐶𝑀</m:t>
                                  </m:r>
                                </m:sub>
                              </m:sSub>
                            </m:num>
                            <m:den>
                              <m:r>
                                <a:rPr lang="ro-RO" sz="2400" i="1">
                                  <a:latin typeface="Cambria Math" panose="02040503050406030204" pitchFamily="18" charset="0"/>
                                </a:rPr>
                                <m:t>𝐶𝑀𝑅𝑅</m:t>
                              </m:r>
                            </m:den>
                          </m:f>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𝑁</m:t>
                              </m:r>
                            </m:sub>
                          </m:sSub>
                        </m:e>
                      </m:d>
                    </m:oMath>
                  </m:oMathPara>
                </a14:m>
                <a:endParaRPr lang="ro-RO" sz="2000"/>
              </a:p>
            </p:txBody>
          </p:sp>
        </mc:Choice>
        <mc:Fallback xmlns="">
          <p:sp>
            <p:nvSpPr>
              <p:cNvPr id="7" name="Rectangle 6">
                <a:extLst>
                  <a:ext uri="{FF2B5EF4-FFF2-40B4-BE49-F238E27FC236}">
                    <a16:creationId xmlns:a16="http://schemas.microsoft.com/office/drawing/2014/main" id="{DF57AEE1-27EB-47D4-91AD-3DF9676B6F6C}"/>
                  </a:ext>
                </a:extLst>
              </p:cNvPr>
              <p:cNvSpPr>
                <a:spLocks noRot="1" noChangeAspect="1" noMove="1" noResize="1" noEditPoints="1" noAdjustHandles="1" noChangeArrowheads="1" noChangeShapeType="1" noTextEdit="1"/>
              </p:cNvSpPr>
              <p:nvPr/>
            </p:nvSpPr>
            <p:spPr>
              <a:xfrm>
                <a:off x="4235491" y="5521197"/>
                <a:ext cx="3721017" cy="745460"/>
              </a:xfrm>
              <a:prstGeom prst="rect">
                <a:avLst/>
              </a:prstGeom>
              <a:blipFill>
                <a:blip r:embed="rId2"/>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358238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fr-FR" sz="2800">
                <a:solidFill>
                  <a:prstClr val="black"/>
                </a:solidFill>
              </a:rPr>
              <a:t>Rejecția modului comun, CMRR (Common-Mode Rejection Ratio)</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lnSpcReduction="10000"/>
          </a:bodyPr>
          <a:lstStyle/>
          <a:p>
            <a:r>
              <a:rPr lang="en-US"/>
              <a:t>observăm faptul că sensibilitatea la </a:t>
            </a:r>
            <a:r>
              <a:rPr lang="en-US" i="1"/>
              <a:t>v</a:t>
            </a:r>
            <a:r>
              <a:rPr lang="en-US" i="1" baseline="-25000"/>
              <a:t>CM</a:t>
            </a:r>
            <a:r>
              <a:rPr lang="en-US"/>
              <a:t> poate fi modelată cu un termen de tensiune de offset la intrare de valoare </a:t>
            </a:r>
            <a:r>
              <a:rPr lang="en-US" i="1"/>
              <a:t>v</a:t>
            </a:r>
            <a:r>
              <a:rPr lang="en-US" i="1" baseline="-25000"/>
              <a:t>CM</a:t>
            </a:r>
            <a:r>
              <a:rPr lang="en-US"/>
              <a:t>/</a:t>
            </a:r>
            <a:r>
              <a:rPr lang="en-US" i="1"/>
              <a:t>CMRR</a:t>
            </a:r>
            <a:r>
              <a:rPr lang="en-US"/>
              <a:t>.</a:t>
            </a:r>
            <a:endParaRPr lang="ro-RO"/>
          </a:p>
          <a:p>
            <a:r>
              <a:rPr lang="en-US"/>
              <a:t>Sensibilitatea la modul comun decurge din faptul că o modificare a </a:t>
            </a:r>
            <a:r>
              <a:rPr lang="en-US" i="1"/>
              <a:t>v</a:t>
            </a:r>
            <a:r>
              <a:rPr lang="en-US" i="1" baseline="-25000"/>
              <a:t>CM</a:t>
            </a:r>
            <a:r>
              <a:rPr lang="en-US"/>
              <a:t> va modifica punctele de funcționare ale tranzistoarelor din etajul de intrare și va provoca astfel o schimbare la ieșirea AO.</a:t>
            </a:r>
            <a:endParaRPr lang="ro-RO"/>
          </a:p>
          <a:p>
            <a:r>
              <a:rPr lang="en-US"/>
              <a:t>Redefinim CMRR</a:t>
            </a:r>
            <a:br>
              <a:rPr lang="ro-RO"/>
            </a:br>
            <a:br>
              <a:rPr lang="ro-RO"/>
            </a:br>
            <a:br>
              <a:rPr lang="ro-RO"/>
            </a:br>
            <a:r>
              <a:rPr lang="en-US"/>
              <a:t>și se poate interpreta ca fiind modificarea lui </a:t>
            </a:r>
            <a:r>
              <a:rPr lang="en-US" i="1"/>
              <a:t>V</a:t>
            </a:r>
            <a:r>
              <a:rPr lang="en-US" i="1" baseline="-25000"/>
              <a:t>OS</a:t>
            </a:r>
            <a:r>
              <a:rPr lang="en-US"/>
              <a:t> determinată de o modificare de 1V a tensiunii de mod comun </a:t>
            </a:r>
            <a:r>
              <a:rPr lang="en-US" i="1"/>
              <a:t>v</a:t>
            </a:r>
            <a:r>
              <a:rPr lang="en-US" i="1" baseline="-25000"/>
              <a:t>CM</a:t>
            </a:r>
            <a:r>
              <a:rPr lang="en-US"/>
              <a:t>.</a:t>
            </a:r>
          </a:p>
          <a:p>
            <a:r>
              <a:rPr lang="en-US"/>
              <a:t>1/CMRR se exprimă în microvolți pe volt.</a:t>
            </a:r>
            <a:endParaRPr lang="ro-RO"/>
          </a:p>
          <a:p>
            <a:endParaRPr lang="ro-RO"/>
          </a:p>
          <a:p>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34</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832F66F-7B04-40B8-A304-8AD7B4861BD9}"/>
                  </a:ext>
                </a:extLst>
              </p:cNvPr>
              <p:cNvSpPr/>
              <p:nvPr/>
            </p:nvSpPr>
            <p:spPr>
              <a:xfrm>
                <a:off x="8892614" y="160338"/>
                <a:ext cx="2889188" cy="582147"/>
              </a:xfrm>
              <a:prstGeom prst="rect">
                <a:avLst/>
              </a:prstGeom>
              <a:ln w="1905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𝑂</m:t>
                          </m:r>
                        </m:sub>
                      </m:sSub>
                      <m:r>
                        <a:rPr lang="ro-RO" i="0">
                          <a:latin typeface="Cambria Math" panose="02040503050406030204" pitchFamily="18" charset="0"/>
                        </a:rPr>
                        <m:t>=</m:t>
                      </m:r>
                      <m:r>
                        <a:rPr lang="ro-RO" i="1">
                          <a:latin typeface="Cambria Math" panose="02040503050406030204" pitchFamily="18" charset="0"/>
                        </a:rPr>
                        <m:t>𝑎</m:t>
                      </m:r>
                      <m:d>
                        <m:dPr>
                          <m:ctrlPr>
                            <a:rPr lang="ro-RO" i="1">
                              <a:latin typeface="Cambria Math" panose="02040503050406030204" pitchFamily="18" charset="0"/>
                            </a:rPr>
                          </m:ctrlPr>
                        </m:dPr>
                        <m:e>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𝑃</m:t>
                              </m:r>
                            </m:sub>
                          </m:sSub>
                          <m:r>
                            <a:rPr lang="ro-RO" i="0">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𝐶𝑀</m:t>
                                  </m:r>
                                </m:sub>
                              </m:sSub>
                            </m:num>
                            <m:den>
                              <m:r>
                                <a:rPr lang="ro-RO" i="1">
                                  <a:latin typeface="Cambria Math" panose="02040503050406030204" pitchFamily="18" charset="0"/>
                                </a:rPr>
                                <m:t>𝐶𝑀𝑅𝑅</m:t>
                              </m:r>
                            </m:den>
                          </m:f>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𝑣</m:t>
                              </m:r>
                            </m:e>
                            <m:sub>
                              <m:r>
                                <a:rPr lang="ro-RO" i="1">
                                  <a:latin typeface="Cambria Math" panose="02040503050406030204" pitchFamily="18" charset="0"/>
                                </a:rPr>
                                <m:t>𝑁</m:t>
                              </m:r>
                            </m:sub>
                          </m:sSub>
                        </m:e>
                      </m:d>
                    </m:oMath>
                  </m:oMathPara>
                </a14:m>
                <a:endParaRPr lang="ro-RO"/>
              </a:p>
            </p:txBody>
          </p:sp>
        </mc:Choice>
        <mc:Fallback xmlns="">
          <p:sp>
            <p:nvSpPr>
              <p:cNvPr id="7" name="Rectangle 6">
                <a:extLst>
                  <a:ext uri="{FF2B5EF4-FFF2-40B4-BE49-F238E27FC236}">
                    <a16:creationId xmlns:a16="http://schemas.microsoft.com/office/drawing/2014/main" id="{F832F66F-7B04-40B8-A304-8AD7B4861BD9}"/>
                  </a:ext>
                </a:extLst>
              </p:cNvPr>
              <p:cNvSpPr>
                <a:spLocks noRot="1" noChangeAspect="1" noMove="1" noResize="1" noEditPoints="1" noAdjustHandles="1" noChangeArrowheads="1" noChangeShapeType="1" noTextEdit="1"/>
              </p:cNvSpPr>
              <p:nvPr/>
            </p:nvSpPr>
            <p:spPr>
              <a:xfrm>
                <a:off x="8892614" y="160338"/>
                <a:ext cx="2889188" cy="582147"/>
              </a:xfrm>
              <a:prstGeom prst="rect">
                <a:avLst/>
              </a:prstGeom>
              <a:blipFill>
                <a:blip r:embed="rId2"/>
                <a:stretch>
                  <a:fillRect/>
                </a:stretch>
              </a:blipFill>
              <a:ln w="19050">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E8F5A74-66DD-4646-A8D7-2D0C78F14B2C}"/>
                  </a:ext>
                </a:extLst>
              </p:cNvPr>
              <p:cNvSpPr/>
              <p:nvPr/>
            </p:nvSpPr>
            <p:spPr>
              <a:xfrm>
                <a:off x="4998872" y="3876363"/>
                <a:ext cx="2194255" cy="857414"/>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𝐶𝑀𝑅𝑅</m:t>
                          </m:r>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num>
                        <m:den>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𝐶𝑀</m:t>
                              </m:r>
                            </m:sub>
                          </m:sSub>
                        </m:den>
                      </m:f>
                    </m:oMath>
                  </m:oMathPara>
                </a14:m>
                <a:endParaRPr lang="ro-RO" sz="2000"/>
              </a:p>
            </p:txBody>
          </p:sp>
        </mc:Choice>
        <mc:Fallback xmlns="">
          <p:sp>
            <p:nvSpPr>
              <p:cNvPr id="8" name="Rectangle 7">
                <a:extLst>
                  <a:ext uri="{FF2B5EF4-FFF2-40B4-BE49-F238E27FC236}">
                    <a16:creationId xmlns:a16="http://schemas.microsoft.com/office/drawing/2014/main" id="{3E8F5A74-66DD-4646-A8D7-2D0C78F14B2C}"/>
                  </a:ext>
                </a:extLst>
              </p:cNvPr>
              <p:cNvSpPr>
                <a:spLocks noRot="1" noChangeAspect="1" noMove="1" noResize="1" noEditPoints="1" noAdjustHandles="1" noChangeArrowheads="1" noChangeShapeType="1" noTextEdit="1"/>
              </p:cNvSpPr>
              <p:nvPr/>
            </p:nvSpPr>
            <p:spPr>
              <a:xfrm>
                <a:off x="4998872" y="3876363"/>
                <a:ext cx="2194255" cy="857414"/>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777912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fr-FR" sz="2800">
                <a:solidFill>
                  <a:prstClr val="black"/>
                </a:solidFill>
              </a:rPr>
              <a:t>Rejecția modului comun, CMRR (Common-Mode Rejection Ratio)</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ro-RO"/>
              <a:t>Foile de catalog dau, de obicei, CMRR în decibeli</a:t>
            </a:r>
          </a:p>
          <a:p>
            <a:endParaRPr lang="ro-RO"/>
          </a:p>
          <a:p>
            <a:endParaRPr lang="ro-RO"/>
          </a:p>
          <a:p>
            <a:r>
              <a:rPr lang="en-US"/>
              <a:t>În c.c. AO 741 are CMRR</a:t>
            </a:r>
            <a:r>
              <a:rPr lang="en-US" baseline="-25000"/>
              <a:t>dB</a:t>
            </a:r>
            <a:r>
              <a:rPr lang="en-US"/>
              <a:t>=90dB tipic, 70dB minim, ceea ce indică faptul că </a:t>
            </a:r>
            <a:r>
              <a:rPr lang="en-US" i="1"/>
              <a:t>V</a:t>
            </a:r>
            <a:r>
              <a:rPr lang="en-US" i="1" baseline="-25000"/>
              <a:t>OS</a:t>
            </a:r>
            <a:r>
              <a:rPr lang="en-US"/>
              <a:t> se schimbă odată cu </a:t>
            </a:r>
            <a:r>
              <a:rPr lang="en-US" i="1"/>
              <a:t>v</a:t>
            </a:r>
            <a:r>
              <a:rPr lang="en-US" i="1" baseline="-25000"/>
              <a:t>CM</a:t>
            </a:r>
            <a:r>
              <a:rPr lang="en-US"/>
              <a:t> cu 1/CMRR=10</a:t>
            </a:r>
            <a:r>
              <a:rPr lang="en-US" baseline="30000"/>
              <a:t>–90/20</a:t>
            </a:r>
            <a:r>
              <a:rPr lang="en-US"/>
              <a:t>=31,6μV/V tipic și maxim 10</a:t>
            </a:r>
            <a:r>
              <a:rPr lang="en-US" baseline="30000"/>
              <a:t>–70/20</a:t>
            </a:r>
            <a:r>
              <a:rPr lang="en-US"/>
              <a:t>=316μV/V.</a:t>
            </a:r>
            <a:endParaRPr lang="ro-RO"/>
          </a:p>
          <a:p>
            <a:r>
              <a:rPr lang="en-US"/>
              <a:t>AO OP77 are 1/CMRR=0.1μV/V tipic, maxim 1μV/V.</a:t>
            </a:r>
            <a:endParaRPr lang="ro-RO"/>
          </a:p>
          <a:p>
            <a:r>
              <a:rPr lang="en-US">
                <a:highlight>
                  <a:srgbClr val="FFFF00"/>
                </a:highlight>
              </a:rPr>
              <a:t>CMRR </a:t>
            </a:r>
            <a:r>
              <a:rPr lang="ro-RO">
                <a:highlight>
                  <a:srgbClr val="FFFF00"/>
                </a:highlight>
              </a:rPr>
              <a:t>la AO </a:t>
            </a:r>
            <a:r>
              <a:rPr lang="en-US">
                <a:highlight>
                  <a:srgbClr val="FFFF00"/>
                </a:highlight>
              </a:rPr>
              <a:t>741 începe să scadă de la aproximativ 100Hz.</a:t>
            </a:r>
            <a:endParaRPr lang="ro-RO">
              <a:highlight>
                <a:srgbClr val="FFFF00"/>
              </a:highlight>
            </a:endParaRPr>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35</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2A0CAE9-7C66-4A0F-B4B6-314BC570624F}"/>
                  </a:ext>
                </a:extLst>
              </p:cNvPr>
              <p:cNvSpPr/>
              <p:nvPr/>
            </p:nvSpPr>
            <p:spPr>
              <a:xfrm>
                <a:off x="4445035" y="2370212"/>
                <a:ext cx="3301930" cy="786177"/>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𝐶𝑀𝑅𝑅</m:t>
                          </m:r>
                        </m:den>
                      </m:f>
                      <m:r>
                        <a:rPr lang="ro-RO" sz="2400" i="0">
                          <a:latin typeface="Cambria Math" panose="02040503050406030204" pitchFamily="18" charset="0"/>
                        </a:rPr>
                        <m:t>=</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0">
                                      <a:latin typeface="Cambria Math" panose="02040503050406030204" pitchFamily="18" charset="0"/>
                                    </a:rPr>
                                    <m:t>−</m:t>
                                  </m:r>
                                  <m:r>
                                    <a:rPr lang="ro-RO" sz="2400" i="1">
                                      <a:latin typeface="Cambria Math" panose="02040503050406030204" pitchFamily="18" charset="0"/>
                                    </a:rPr>
                                    <m:t>𝐶𝑀𝑅𝑅</m:t>
                                  </m:r>
                                </m:e>
                                <m:sub>
                                  <m:r>
                                    <a:rPr lang="ro-RO" sz="2400" i="1">
                                      <a:latin typeface="Cambria Math" panose="02040503050406030204" pitchFamily="18" charset="0"/>
                                    </a:rPr>
                                    <m:t>𝑑𝐵</m:t>
                                  </m:r>
                                </m:sub>
                              </m:sSub>
                            </m:num>
                            <m:den>
                              <m:r>
                                <a:rPr lang="ro-RO" sz="2400" i="0">
                                  <a:latin typeface="Cambria Math" panose="02040503050406030204" pitchFamily="18" charset="0"/>
                                </a:rPr>
                                <m:t>20</m:t>
                              </m:r>
                            </m:den>
                          </m:f>
                        </m:sup>
                      </m:sSup>
                    </m:oMath>
                  </m:oMathPara>
                </a14:m>
                <a:endParaRPr lang="ro-RO" sz="2000"/>
              </a:p>
            </p:txBody>
          </p:sp>
        </mc:Choice>
        <mc:Fallback xmlns="">
          <p:sp>
            <p:nvSpPr>
              <p:cNvPr id="7" name="Rectangle 6">
                <a:extLst>
                  <a:ext uri="{FF2B5EF4-FFF2-40B4-BE49-F238E27FC236}">
                    <a16:creationId xmlns:a16="http://schemas.microsoft.com/office/drawing/2014/main" id="{D2A0CAE9-7C66-4A0F-B4B6-314BC570624F}"/>
                  </a:ext>
                </a:extLst>
              </p:cNvPr>
              <p:cNvSpPr>
                <a:spLocks noRot="1" noChangeAspect="1" noMove="1" noResize="1" noEditPoints="1" noAdjustHandles="1" noChangeArrowheads="1" noChangeShapeType="1" noTextEdit="1"/>
              </p:cNvSpPr>
              <p:nvPr/>
            </p:nvSpPr>
            <p:spPr>
              <a:xfrm>
                <a:off x="4445035" y="2370212"/>
                <a:ext cx="3301930" cy="786177"/>
              </a:xfrm>
              <a:prstGeom prst="rect">
                <a:avLst/>
              </a:prstGeom>
              <a:blipFill>
                <a:blip r:embed="rId2"/>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518042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Rejecția surselor de alimentare</a:t>
            </a:r>
            <a:r>
              <a:rPr lang="en-US" sz="2800">
                <a:solidFill>
                  <a:prstClr val="black"/>
                </a:solidFill>
              </a:rPr>
              <a:t>,</a:t>
            </a:r>
            <a:r>
              <a:rPr lang="ro-RO" sz="2800">
                <a:solidFill>
                  <a:prstClr val="black"/>
                </a:solidFill>
              </a:rPr>
              <a:t> PSRR </a:t>
            </a:r>
            <a:r>
              <a:rPr lang="en-US" sz="2800">
                <a:solidFill>
                  <a:prstClr val="black"/>
                </a:solidFill>
              </a:rPr>
              <a:t>(</a:t>
            </a:r>
            <a:r>
              <a:rPr lang="ro-RO" sz="2800">
                <a:solidFill>
                  <a:prstClr val="black"/>
                </a:solidFill>
              </a:rPr>
              <a:t>Power Supply Rejection Ratio)</a:t>
            </a:r>
            <a:endParaRPr lang="ro-RO" sz="28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r>
              <a:rPr lang="en-US"/>
              <a:t>Dacă modificăm valoarea uneia dintre tensiunile de alimentare ale AO cu o cantitate </a:t>
            </a:r>
            <a:r>
              <a:rPr lang="en-US">
                <a:sym typeface="Symbol" panose="05050102010706020507" pitchFamily="18" charset="2"/>
              </a:rPr>
              <a:t></a:t>
            </a:r>
            <a:r>
              <a:rPr lang="en-US" i="1"/>
              <a:t>V</a:t>
            </a:r>
            <a:r>
              <a:rPr lang="en-US" i="1" baseline="-25000"/>
              <a:t>S</a:t>
            </a:r>
            <a:r>
              <a:rPr lang="en-US"/>
              <a:t>, punctele statice de funcționare ale tranzistoarelor interne vor fi modificate, provocând în general o modificare mică și a tensiunii de ieșire </a:t>
            </a:r>
            <a:r>
              <a:rPr lang="en-US" i="1"/>
              <a:t>v</a:t>
            </a:r>
            <a:r>
              <a:rPr lang="en-US" i="1" baseline="-25000"/>
              <a:t>O</a:t>
            </a:r>
            <a:r>
              <a:rPr lang="en-US"/>
              <a:t>.</a:t>
            </a:r>
            <a:endParaRPr lang="ro-RO"/>
          </a:p>
          <a:p>
            <a:r>
              <a:rPr lang="en-US"/>
              <a:t>Prin analogie cu CMRR, modelăm acest fenomen cu o modificare a tensiunii de offset de intrare, pe care o exprimăm în ceea ce privește raportul de rejecție a surselor de alimentare sub forma</a:t>
            </a:r>
            <a:r>
              <a:rPr lang="ro-RO"/>
              <a:t> </a:t>
            </a:r>
            <a:br>
              <a:rPr lang="ro-RO"/>
            </a:br>
            <a:r>
              <a:rPr lang="en-US"/>
              <a:t>(1/PSRR)</a:t>
            </a:r>
            <a:r>
              <a:rPr lang="ro-RO"/>
              <a:t> </a:t>
            </a:r>
            <a:r>
              <a:rPr lang="en-US"/>
              <a:t>× </a:t>
            </a:r>
            <a:r>
              <a:rPr lang="en-US">
                <a:sym typeface="Symbol" panose="05050102010706020507" pitchFamily="18" charset="2"/>
              </a:rPr>
              <a:t></a:t>
            </a:r>
            <a:r>
              <a:rPr lang="en-US" i="1"/>
              <a:t>V</a:t>
            </a:r>
            <a:r>
              <a:rPr lang="en-US" i="1" baseline="-25000"/>
              <a:t>S</a:t>
            </a:r>
            <a:r>
              <a:rPr lang="en-US"/>
              <a:t>.</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36</a:t>
            </a:fld>
            <a:endParaRPr lang="ro-RO"/>
          </a:p>
        </p:txBody>
      </p:sp>
    </p:spTree>
    <p:extLst>
      <p:ext uri="{BB962C8B-B14F-4D97-AF65-F5344CB8AC3E}">
        <p14:creationId xmlns:p14="http://schemas.microsoft.com/office/powerpoint/2010/main" val="1754462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Rejecția surselor de alimentare</a:t>
            </a:r>
            <a:r>
              <a:rPr lang="en-US" sz="2800">
                <a:solidFill>
                  <a:prstClr val="black"/>
                </a:solidFill>
              </a:rPr>
              <a:t>,</a:t>
            </a:r>
            <a:r>
              <a:rPr lang="ro-RO" sz="2800">
                <a:solidFill>
                  <a:prstClr val="black"/>
                </a:solidFill>
              </a:rPr>
              <a:t> PSRR </a:t>
            </a:r>
            <a:r>
              <a:rPr lang="en-US" sz="2800">
                <a:solidFill>
                  <a:prstClr val="black"/>
                </a:solidFill>
              </a:rPr>
              <a:t>(</a:t>
            </a:r>
            <a:r>
              <a:rPr lang="ro-RO" sz="2800">
                <a:solidFill>
                  <a:prstClr val="black"/>
                </a:solidFill>
              </a:rPr>
              <a:t>Power Supply Rejection Ratio)</a:t>
            </a:r>
            <a:endParaRPr lang="ro-RO" sz="28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r>
              <a:rPr lang="en-US" sz="2400"/>
              <a:t>Parametrul</a:t>
            </a:r>
            <a:br>
              <a:rPr lang="ro-RO" sz="2400"/>
            </a:br>
            <a:br>
              <a:rPr lang="ro-RO" sz="2400"/>
            </a:br>
            <a:r>
              <a:rPr lang="en-US" sz="2400"/>
              <a:t>reprezintă modificarea tensiunii de offset </a:t>
            </a:r>
            <a:r>
              <a:rPr lang="en-US" sz="2400" i="1"/>
              <a:t>V</a:t>
            </a:r>
            <a:r>
              <a:rPr lang="en-US" sz="2400" i="1" baseline="-25000"/>
              <a:t>OS</a:t>
            </a:r>
            <a:r>
              <a:rPr lang="en-US" sz="2400"/>
              <a:t> determinată de o schimbare de 1V la sursa de alimentare </a:t>
            </a:r>
            <a:r>
              <a:rPr lang="en-US" sz="2400" i="1"/>
              <a:t>V</a:t>
            </a:r>
            <a:r>
              <a:rPr lang="en-US" sz="2400" i="1" baseline="-25000"/>
              <a:t>S</a:t>
            </a:r>
            <a:r>
              <a:rPr lang="en-US" sz="2400"/>
              <a:t> și este exprimată în microvolți pe volt. Ca și CMRR, PSRR se deteriorează odată cu creșterea frecvenței.</a:t>
            </a:r>
            <a:endParaRPr lang="ro-RO" sz="2400"/>
          </a:p>
          <a:p>
            <a:r>
              <a:rPr lang="ro-RO" sz="2400"/>
              <a:t>Valori tipice ale </a:t>
            </a:r>
            <a:r>
              <a:rPr lang="en-US" sz="2400"/>
              <a:t>1/PSRR </a:t>
            </a:r>
            <a:endParaRPr lang="ro-RO" sz="2400"/>
          </a:p>
          <a:p>
            <a:pPr lvl="1"/>
            <a:r>
              <a:rPr lang="en-US" sz="2000"/>
              <a:t>pentru 741C, date pentru modificări simetrice ale surselor de alimentare, sunt de 30μV/V tipic și 150μV/V maxim</a:t>
            </a:r>
            <a:r>
              <a:rPr lang="ro-RO" sz="2000"/>
              <a:t>;</a:t>
            </a:r>
          </a:p>
          <a:p>
            <a:pPr lvl="1"/>
            <a:r>
              <a:rPr lang="en-US" sz="2000"/>
              <a:t>AO de tipul OP77 are 1/PSRR=0,7μV/V tipic, maxim 3μV/V.</a:t>
            </a:r>
            <a:endParaRPr lang="ro-RO" sz="2000"/>
          </a:p>
          <a:p>
            <a:r>
              <a:rPr lang="en-US"/>
              <a:t>Când AO este alimentat de la surse bine stabilizate și filtrate în mod corespunzător, efectul PSRR este de obicei neglijabil.</a:t>
            </a:r>
            <a:endParaRPr lang="ro-RO" sz="2400"/>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37</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967D28A-31E6-46BE-82F2-103DCEF1CEDD}"/>
                  </a:ext>
                </a:extLst>
              </p:cNvPr>
              <p:cNvSpPr/>
              <p:nvPr/>
            </p:nvSpPr>
            <p:spPr>
              <a:xfrm>
                <a:off x="5077644" y="1655610"/>
                <a:ext cx="2036711" cy="857414"/>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ro-RO" sz="2400" i="1">
                              <a:latin typeface="Cambria Math" panose="02040503050406030204" pitchFamily="18" charset="0"/>
                            </a:rPr>
                          </m:ctrlPr>
                        </m:fPr>
                        <m:num>
                          <m:r>
                            <a:rPr lang="en-US" sz="2400">
                              <a:latin typeface="Cambria Math" panose="02040503050406030204" pitchFamily="18" charset="0"/>
                            </a:rPr>
                            <m:t>1</m:t>
                          </m:r>
                        </m:num>
                        <m:den>
                          <m:r>
                            <a:rPr lang="en-US" sz="2400" i="1">
                              <a:latin typeface="Cambria Math" panose="02040503050406030204" pitchFamily="18" charset="0"/>
                            </a:rPr>
                            <m:t>𝑃𝑆𝑅𝑅</m:t>
                          </m:r>
                        </m:den>
                      </m:f>
                      <m:r>
                        <a:rPr lang="en-US" sz="2400">
                          <a:latin typeface="Cambria Math" panose="02040503050406030204" pitchFamily="18" charset="0"/>
                        </a:rPr>
                        <m:t>=</m:t>
                      </m:r>
                      <m:f>
                        <m:fPr>
                          <m:ctrlPr>
                            <a:rPr lang="ro-RO" sz="2400" i="1">
                              <a:latin typeface="Cambria Math" panose="02040503050406030204" pitchFamily="18" charset="0"/>
                            </a:rPr>
                          </m:ctrlPr>
                        </m:fPr>
                        <m:num>
                          <m:r>
                            <a:rPr lang="en-US" sz="2400" i="1">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𝑂𝑆</m:t>
                              </m:r>
                            </m:sub>
                          </m:sSub>
                        </m:num>
                        <m:den>
                          <m:r>
                            <a:rPr lang="en-US" sz="2400" i="1">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𝑆</m:t>
                              </m:r>
                            </m:sub>
                          </m:sSub>
                        </m:den>
                      </m:f>
                    </m:oMath>
                  </m:oMathPara>
                </a14:m>
                <a:endParaRPr lang="ro-RO" sz="2000"/>
              </a:p>
            </p:txBody>
          </p:sp>
        </mc:Choice>
        <mc:Fallback xmlns="">
          <p:sp>
            <p:nvSpPr>
              <p:cNvPr id="7" name="Rectangle 6">
                <a:extLst>
                  <a:ext uri="{FF2B5EF4-FFF2-40B4-BE49-F238E27FC236}">
                    <a16:creationId xmlns:a16="http://schemas.microsoft.com/office/drawing/2014/main" id="{8967D28A-31E6-46BE-82F2-103DCEF1CEDD}"/>
                  </a:ext>
                </a:extLst>
              </p:cNvPr>
              <p:cNvSpPr>
                <a:spLocks noRot="1" noChangeAspect="1" noMove="1" noResize="1" noEditPoints="1" noAdjustHandles="1" noChangeArrowheads="1" noChangeShapeType="1" noTextEdit="1"/>
              </p:cNvSpPr>
              <p:nvPr/>
            </p:nvSpPr>
            <p:spPr>
              <a:xfrm>
                <a:off x="5077644" y="1655610"/>
                <a:ext cx="2036711" cy="857414"/>
              </a:xfrm>
              <a:prstGeom prst="rect">
                <a:avLst/>
              </a:prstGeom>
              <a:blipFill>
                <a:blip r:embed="rId2"/>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871743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Modificarea V</a:t>
            </a:r>
            <a:r>
              <a:rPr lang="ro-RO" sz="2800" baseline="-25000">
                <a:solidFill>
                  <a:prstClr val="black"/>
                </a:solidFill>
              </a:rPr>
              <a:t>OS</a:t>
            </a:r>
            <a:r>
              <a:rPr lang="ro-RO" sz="2800">
                <a:solidFill>
                  <a:prstClr val="black"/>
                </a:solidFill>
              </a:rPr>
              <a:t> odată cu modificarea amplitudinii la ieșire</a:t>
            </a:r>
            <a:endParaRPr lang="ro-RO" sz="28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a:t>La AO practic, câștigul în buclă deschisă </a:t>
            </a:r>
            <a:r>
              <a:rPr lang="en-US" i="1"/>
              <a:t>a</a:t>
            </a:r>
            <a:r>
              <a:rPr lang="en-US"/>
              <a:t> este finit, astfel încât diferența </a:t>
            </a:r>
            <a:r>
              <a:rPr lang="en-US" i="1"/>
              <a:t>v</a:t>
            </a:r>
            <a:r>
              <a:rPr lang="en-US" i="1" baseline="-25000"/>
              <a:t>P</a:t>
            </a:r>
            <a:r>
              <a:rPr lang="en-US" i="1"/>
              <a:t>−v</a:t>
            </a:r>
            <a:r>
              <a:rPr lang="en-US" i="1" baseline="-25000"/>
              <a:t>N</a:t>
            </a:r>
            <a:r>
              <a:rPr lang="en-US"/>
              <a:t> se modifică cu o cantitate </a:t>
            </a:r>
            <a:r>
              <a:rPr lang="en-US">
                <a:sym typeface="Symbol" panose="05050102010706020507" pitchFamily="18" charset="2"/>
              </a:rPr>
              <a:t></a:t>
            </a:r>
            <a:r>
              <a:rPr lang="en-US" i="1"/>
              <a:t>v</a:t>
            </a:r>
            <a:r>
              <a:rPr lang="en-US" i="1" baseline="-25000"/>
              <a:t>O</a:t>
            </a:r>
            <a:r>
              <a:rPr lang="en-US"/>
              <a:t>/</a:t>
            </a:r>
            <a:r>
              <a:rPr lang="en-US" i="1"/>
              <a:t>a</a:t>
            </a:r>
            <a:r>
              <a:rPr lang="ro-RO"/>
              <a:t> atunci când ieșirea se modifică cu</a:t>
            </a:r>
            <a:r>
              <a:rPr lang="en-US"/>
              <a:t> </a:t>
            </a:r>
            <a:r>
              <a:rPr lang="en-US">
                <a:sym typeface="Symbol" panose="05050102010706020507" pitchFamily="18" charset="2"/>
              </a:rPr>
              <a:t></a:t>
            </a:r>
            <a:r>
              <a:rPr lang="en-US" i="1"/>
              <a:t>v</a:t>
            </a:r>
            <a:r>
              <a:rPr lang="en-US" i="1" baseline="-25000"/>
              <a:t>O</a:t>
            </a:r>
            <a:r>
              <a:rPr lang="en-US"/>
              <a:t>.</a:t>
            </a:r>
            <a:endParaRPr lang="ro-RO"/>
          </a:p>
          <a:p>
            <a:r>
              <a:rPr lang="en-US"/>
              <a:t>Acest efect poate fi considerat în mod convenabil ca o schimbare efectivă a tensiunii de offset </a:t>
            </a:r>
            <a:r>
              <a:rPr lang="en-US">
                <a:sym typeface="Symbol" panose="05050102010706020507" pitchFamily="18" charset="2"/>
              </a:rPr>
              <a:t></a:t>
            </a:r>
            <a:r>
              <a:rPr lang="en-US" i="1"/>
              <a:t>V</a:t>
            </a:r>
            <a:r>
              <a:rPr lang="en-US" i="1" baseline="-25000"/>
              <a:t>OS</a:t>
            </a:r>
            <a:r>
              <a:rPr lang="en-US"/>
              <a:t>=</a:t>
            </a:r>
            <a:r>
              <a:rPr lang="en-US">
                <a:sym typeface="Symbol" panose="05050102010706020507" pitchFamily="18" charset="2"/>
              </a:rPr>
              <a:t></a:t>
            </a:r>
            <a:r>
              <a:rPr lang="en-US" i="1"/>
              <a:t>v</a:t>
            </a:r>
            <a:r>
              <a:rPr lang="en-US" i="1" baseline="-25000"/>
              <a:t>O</a:t>
            </a:r>
            <a:r>
              <a:rPr lang="en-US"/>
              <a:t>/</a:t>
            </a:r>
            <a:r>
              <a:rPr lang="en-US" i="1"/>
              <a:t>a</a:t>
            </a:r>
            <a:r>
              <a:rPr lang="en-US"/>
              <a:t>.</a:t>
            </a:r>
            <a:endParaRPr lang="ro-RO"/>
          </a:p>
          <a:p>
            <a:r>
              <a:rPr lang="en-US"/>
              <a:t>Chiar și un AO cu </a:t>
            </a:r>
            <a:r>
              <a:rPr lang="en-US" i="1"/>
              <a:t>V</a:t>
            </a:r>
            <a:r>
              <a:rPr lang="en-US" i="1" baseline="-25000"/>
              <a:t>OS</a:t>
            </a:r>
            <a:r>
              <a:rPr lang="en-US"/>
              <a:t>=0 pentru </a:t>
            </a:r>
            <a:r>
              <a:rPr lang="en-US" i="1"/>
              <a:t>v</a:t>
            </a:r>
            <a:r>
              <a:rPr lang="en-US" i="1" baseline="-25000"/>
              <a:t>O</a:t>
            </a:r>
            <a:r>
              <a:rPr lang="en-US"/>
              <a:t>=0, va prezenta un offset la intrare pentru </a:t>
            </a:r>
            <a:r>
              <a:rPr lang="en-US" i="1"/>
              <a:t>v</a:t>
            </a:r>
            <a:r>
              <a:rPr lang="en-US" i="1" baseline="-25000"/>
              <a:t>O</a:t>
            </a:r>
            <a:r>
              <a:rPr lang="en-US"/>
              <a:t> ≠ 0. </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38</a:t>
            </a:fld>
            <a:endParaRPr lang="ro-RO"/>
          </a:p>
        </p:txBody>
      </p:sp>
    </p:spTree>
    <p:extLst>
      <p:ext uri="{BB962C8B-B14F-4D97-AF65-F5344CB8AC3E}">
        <p14:creationId xmlns:p14="http://schemas.microsoft.com/office/powerpoint/2010/main" val="2428362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Modificarea VOS odată cu modificarea </a:t>
            </a:r>
            <a:br>
              <a:rPr lang="ro-RO" sz="2800">
                <a:solidFill>
                  <a:prstClr val="black"/>
                </a:solidFill>
              </a:rPr>
            </a:br>
            <a:r>
              <a:rPr lang="ro-RO" sz="2800">
                <a:solidFill>
                  <a:prstClr val="black"/>
                </a:solidFill>
              </a:rPr>
              <a:t>amplitudinii la ieșire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pPr marL="0" indent="0">
                  <a:buNone/>
                </a:pPr>
                <a:r>
                  <a:rPr lang="ro-RO" sz="2400" b="1"/>
                  <a:t>Exemplu:</a:t>
                </a:r>
                <a:r>
                  <a:rPr lang="ro-RO" sz="2400"/>
                  <a:t> </a:t>
                </a:r>
                <a:r>
                  <a:rPr lang="en-US" sz="2400"/>
                  <a:t>să considerăm amplificatorul inversor din fig. </a:t>
                </a:r>
                <a:r>
                  <a:rPr lang="ro-RO" sz="2400"/>
                  <a:t>(</a:t>
                </a:r>
                <a:r>
                  <a:rPr lang="en-US" sz="2400" i="1"/>
                  <a:t>a</a:t>
                </a:r>
                <a:r>
                  <a:rPr lang="ro-RO" sz="2400"/>
                  <a:t>) </a:t>
                </a:r>
                <a:br>
                  <a:rPr lang="ro-RO" sz="2400"/>
                </a:br>
                <a:r>
                  <a:rPr lang="ro-RO" sz="2400"/>
                  <a:t>la care</a:t>
                </a:r>
              </a:p>
              <a:p>
                <a:pPr marL="0" indent="0">
                  <a:buNone/>
                </a:pPr>
                <a:endParaRPr lang="ro-RO" sz="2400"/>
              </a:p>
              <a:p>
                <a:pPr marL="0" indent="0">
                  <a:buNone/>
                </a:pPr>
                <a:endParaRPr lang="ro-RO" sz="2400"/>
              </a:p>
              <a:p>
                <a:pPr marL="0" indent="0">
                  <a:buNone/>
                </a:pPr>
                <a:r>
                  <a:rPr lang="ro-RO" sz="2400"/>
                  <a:t>AO se caracterizează prin </a:t>
                </a:r>
                <a14:m>
                  <m:oMath xmlns:m="http://schemas.openxmlformats.org/officeDocument/2006/math">
                    <m:r>
                      <m:rPr>
                        <m:nor/>
                      </m:rPr>
                      <a:rPr lang="en-US" sz="2400" i="1"/>
                      <m:t>a</m:t>
                    </m:r>
                    <m:r>
                      <m:rPr>
                        <m:nor/>
                      </m:rPr>
                      <a:rPr lang="en-US" sz="2400"/>
                      <m:t>=</m:t>
                    </m:r>
                    <m:r>
                      <m:rPr>
                        <m:nor/>
                      </m:rPr>
                      <a:rPr lang="en-US" sz="2400"/>
                      <m:t>104</m:t>
                    </m:r>
                    <m:r>
                      <m:rPr>
                        <m:nor/>
                      </m:rPr>
                      <a:rPr lang="en-US" sz="2400"/>
                      <m:t>V</m:t>
                    </m:r>
                    <m:r>
                      <m:rPr>
                        <m:nor/>
                      </m:rPr>
                      <a:rPr lang="en-US" sz="2400"/>
                      <m:t>/</m:t>
                    </m:r>
                    <m:r>
                      <m:rPr>
                        <m:nor/>
                      </m:rPr>
                      <a:rPr lang="en-US" sz="2400"/>
                      <m:t>V</m:t>
                    </m:r>
                  </m:oMath>
                </a14:m>
                <a:endParaRPr lang="ro-RO" sz="2400"/>
              </a:p>
              <a:p>
                <a:pPr marL="0" indent="0">
                  <a:buNone/>
                </a:pPr>
                <a:r>
                  <a:rPr lang="ro-RO" sz="2400"/>
                  <a:t>Circuitul are </a:t>
                </a:r>
                <a14:m>
                  <m:oMath xmlns:m="http://schemas.openxmlformats.org/officeDocument/2006/math">
                    <m:r>
                      <a:rPr lang="ro-RO" sz="2400" b="0" i="1" smtClean="0">
                        <a:latin typeface="Cambria Math" panose="02040503050406030204" pitchFamily="18" charset="0"/>
                      </a:rPr>
                      <m:t>𝑏</m:t>
                    </m:r>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den>
                    </m:f>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2</m:t>
                        </m:r>
                        <m:r>
                          <a:rPr lang="ro-RO" sz="2400" b="0" i="1" smtClean="0">
                            <a:latin typeface="Cambria Math" panose="02040503050406030204" pitchFamily="18" charset="0"/>
                          </a:rPr>
                          <m:t>𝑘</m:t>
                        </m:r>
                      </m:num>
                      <m:den>
                        <m:r>
                          <a:rPr lang="ro-RO" sz="2400" b="0" i="1" smtClean="0">
                            <a:latin typeface="Cambria Math" panose="02040503050406030204" pitchFamily="18" charset="0"/>
                          </a:rPr>
                          <m:t>20</m:t>
                        </m:r>
                        <m:r>
                          <a:rPr lang="ro-RO" sz="2400" b="0" i="1" smtClean="0">
                            <a:latin typeface="Cambria Math" panose="02040503050406030204" pitchFamily="18" charset="0"/>
                          </a:rPr>
                          <m:t>𝑘</m:t>
                        </m:r>
                      </m:den>
                    </m:f>
                    <m:r>
                      <a:rPr lang="ro-RO" sz="2400" b="0" i="1" smtClean="0">
                        <a:latin typeface="Cambria Math" panose="02040503050406030204" pitchFamily="18" charset="0"/>
                      </a:rPr>
                      <m:t>=</m:t>
                    </m:r>
                    <m:r>
                      <a:rPr lang="ro-RO" sz="2400" b="0" i="1" smtClean="0">
                        <a:latin typeface="Cambria Math" panose="02040503050406030204" pitchFamily="18" charset="0"/>
                      </a:rPr>
                      <m:t>0</m:t>
                    </m:r>
                    <m:r>
                      <a:rPr lang="ro-RO" sz="2400" b="0" i="1" smtClean="0">
                        <a:latin typeface="Cambria Math" panose="02040503050406030204" pitchFamily="18" charset="0"/>
                      </a:rPr>
                      <m:t>,</m:t>
                    </m:r>
                    <m:r>
                      <a:rPr lang="ro-RO" sz="2400" b="0" i="1" smtClean="0">
                        <a:latin typeface="Cambria Math" panose="02040503050406030204" pitchFamily="18" charset="0"/>
                      </a:rPr>
                      <m:t>1</m:t>
                    </m:r>
                  </m:oMath>
                </a14:m>
                <a:r>
                  <a:rPr lang="ro-RO" sz="2400"/>
                  <a:t> și </a:t>
                </a:r>
                <a14:m>
                  <m:oMath xmlns:m="http://schemas.openxmlformats.org/officeDocument/2006/math">
                    <m:r>
                      <a:rPr lang="ro-RO" sz="2400" b="0" i="1" smtClean="0">
                        <a:latin typeface="Cambria Math" panose="02040503050406030204" pitchFamily="18" charset="0"/>
                      </a:rPr>
                      <m:t>𝑇</m:t>
                    </m:r>
                    <m:r>
                      <a:rPr lang="ro-RO" sz="2400" b="0" i="1" smtClean="0">
                        <a:latin typeface="Cambria Math" panose="02040503050406030204" pitchFamily="18" charset="0"/>
                      </a:rPr>
                      <m:t>=</m:t>
                    </m:r>
                    <m:r>
                      <a:rPr lang="ro-RO" sz="2400" b="0" i="1" smtClean="0">
                        <a:latin typeface="Cambria Math" panose="02040503050406030204" pitchFamily="18" charset="0"/>
                      </a:rPr>
                      <m:t>𝑎𝑏</m:t>
                    </m:r>
                    <m:r>
                      <a:rPr lang="ro-RO" sz="2400" b="0" i="1" smtClean="0">
                        <a:latin typeface="Cambria Math" panose="02040503050406030204" pitchFamily="18" charset="0"/>
                      </a:rPr>
                      <m:t>=</m:t>
                    </m:r>
                    <m:r>
                      <m:rPr>
                        <m:nor/>
                      </m:rPr>
                      <a:rPr lang="en-US" sz="2400"/>
                      <m:t>10</m:t>
                    </m:r>
                    <m:r>
                      <m:rPr>
                        <m:nor/>
                      </m:rPr>
                      <a:rPr lang="ro-RO" sz="2400" b="0" i="0" baseline="30000" smtClean="0"/>
                      <m:t>3</m:t>
                    </m:r>
                  </m:oMath>
                </a14:m>
                <a:endParaRPr lang="ro-RO" sz="2400"/>
              </a:p>
              <a:p>
                <a:pPr marL="0" indent="0">
                  <a:buNone/>
                </a:pPr>
                <a:r>
                  <a:rPr lang="ro-RO" sz="2400"/>
                  <a:t>Pentru </a:t>
                </a:r>
                <a:r>
                  <a:rPr lang="ro-RO" sz="2400" i="1"/>
                  <a:t>v</a:t>
                </a:r>
                <a:r>
                  <a:rPr lang="ro-RO" sz="2400" i="1" baseline="-25000"/>
                  <a:t>I</a:t>
                </a:r>
                <a:r>
                  <a:rPr lang="ro-RO" sz="2400"/>
                  <a:t>=1V rezultă </a:t>
                </a:r>
                <a14:m>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r>
                      <a:rPr lang="ro-RO" sz="240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𝑖𝑑𝑒𝑎𝑙</m:t>
                        </m:r>
                      </m:sub>
                    </m:sSub>
                    <m:f>
                      <m:fPr>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a:latin typeface="Cambria Math" panose="02040503050406030204" pitchFamily="18" charset="0"/>
                          </a:rPr>
                          <m:t>1</m:t>
                        </m:r>
                        <m:r>
                          <a:rPr lang="ro-RO" sz="2400">
                            <a:latin typeface="Cambria Math" panose="02040503050406030204" pitchFamily="18" charset="0"/>
                          </a:rPr>
                          <m:t>+</m:t>
                        </m:r>
                        <m:f>
                          <m:fPr>
                            <m:type m:val="lin"/>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𝑎𝑏</m:t>
                            </m:r>
                          </m:den>
                        </m:f>
                      </m:den>
                    </m:f>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𝐼</m:t>
                        </m:r>
                      </m:sub>
                    </m:sSub>
                    <m:r>
                      <a:rPr lang="ro-RO" sz="2400" b="0" i="1" smtClean="0">
                        <a:latin typeface="Cambria Math" panose="02040503050406030204" pitchFamily="18" charset="0"/>
                      </a:rPr>
                      <m:t>=−</m:t>
                    </m:r>
                    <m:r>
                      <a:rPr lang="ro-RO" sz="2400" b="0" i="1" smtClean="0">
                        <a:latin typeface="Cambria Math" panose="02040503050406030204" pitchFamily="18" charset="0"/>
                      </a:rPr>
                      <m:t>9</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1</m:t>
                        </m:r>
                      </m:num>
                      <m:den>
                        <m:r>
                          <a:rPr lang="ro-RO" sz="2400" b="0" i="1" smtClean="0">
                            <a:latin typeface="Cambria Math" panose="02040503050406030204" pitchFamily="18" charset="0"/>
                          </a:rPr>
                          <m:t>1</m:t>
                        </m:r>
                        <m:r>
                          <a:rPr lang="ro-RO" sz="2400" b="0" i="1" smtClean="0">
                            <a:latin typeface="Cambria Math" panose="02040503050406030204" pitchFamily="18" charset="0"/>
                          </a:rPr>
                          <m:t>,</m:t>
                        </m:r>
                        <m:r>
                          <a:rPr lang="ro-RO" sz="2400" b="0" i="1" smtClean="0">
                            <a:latin typeface="Cambria Math" panose="02040503050406030204" pitchFamily="18" charset="0"/>
                          </a:rPr>
                          <m:t>001</m:t>
                        </m:r>
                      </m:den>
                    </m:f>
                    <m:r>
                      <a:rPr lang="ro-RO" sz="2400" b="0" i="1" smtClean="0">
                        <a:latin typeface="Cambria Math" panose="02040503050406030204" pitchFamily="18" charset="0"/>
                        <a:ea typeface="Cambria Math" panose="02040503050406030204" pitchFamily="18" charset="0"/>
                      </a:rPr>
                      <m:t>×</m:t>
                    </m:r>
                    <m:r>
                      <a:rPr lang="ro-RO" sz="2400" b="0" i="1" smtClean="0">
                        <a:latin typeface="Cambria Math" panose="02040503050406030204" pitchFamily="18" charset="0"/>
                        <a:ea typeface="Cambria Math" panose="02040503050406030204" pitchFamily="18" charset="0"/>
                      </a:rPr>
                      <m:t>1</m:t>
                    </m:r>
                    <m:r>
                      <a:rPr lang="ro-RO" sz="2400" b="0" i="1" smtClean="0">
                        <a:latin typeface="Cambria Math" panose="02040503050406030204" pitchFamily="18" charset="0"/>
                        <a:ea typeface="Cambria Math" panose="02040503050406030204" pitchFamily="18" charset="0"/>
                      </a:rPr>
                      <m:t>𝑉</m:t>
                    </m:r>
                    <m:r>
                      <a:rPr lang="ro-RO" sz="2400" b="0" i="1" smtClean="0">
                        <a:latin typeface="Cambria Math" panose="02040503050406030204" pitchFamily="18" charset="0"/>
                        <a:ea typeface="Cambria Math" panose="02040503050406030204" pitchFamily="18" charset="0"/>
                      </a:rPr>
                      <m:t>=−</m:t>
                    </m:r>
                    <m:r>
                      <a:rPr lang="ro-RO" sz="2400" b="0" i="1" smtClean="0">
                        <a:latin typeface="Cambria Math" panose="02040503050406030204" pitchFamily="18" charset="0"/>
                        <a:ea typeface="Cambria Math" panose="02040503050406030204" pitchFamily="18" charset="0"/>
                      </a:rPr>
                      <m:t>8</m:t>
                    </m:r>
                    <m:r>
                      <a:rPr lang="ro-RO" sz="2400" b="0" i="1" smtClean="0">
                        <a:latin typeface="Cambria Math" panose="02040503050406030204" pitchFamily="18" charset="0"/>
                        <a:ea typeface="Cambria Math" panose="02040503050406030204" pitchFamily="18" charset="0"/>
                      </a:rPr>
                      <m:t>,</m:t>
                    </m:r>
                    <m:r>
                      <a:rPr lang="ro-RO" sz="2400" b="0" i="1" smtClean="0">
                        <a:latin typeface="Cambria Math" panose="02040503050406030204" pitchFamily="18" charset="0"/>
                        <a:ea typeface="Cambria Math" panose="02040503050406030204" pitchFamily="18" charset="0"/>
                      </a:rPr>
                      <m:t>991</m:t>
                    </m:r>
                    <m:r>
                      <a:rPr lang="ro-RO" sz="2400" b="0" i="1" smtClean="0">
                        <a:latin typeface="Cambria Math" panose="02040503050406030204" pitchFamily="18" charset="0"/>
                        <a:ea typeface="Cambria Math" panose="02040503050406030204" pitchFamily="18" charset="0"/>
                      </a:rPr>
                      <m:t>𝑉</m:t>
                    </m:r>
                  </m:oMath>
                </a14:m>
                <a:endParaRPr lang="ro-RO" sz="2400"/>
              </a:p>
              <a:p>
                <a:pPr marL="0" indent="0">
                  <a:buNone/>
                </a:pPr>
                <a:r>
                  <a:rPr lang="en-US" sz="2400"/>
                  <a:t>Pentru a menține această tensiune are nevoie de </a:t>
                </a:r>
                <a14:m>
                  <m:oMath xmlns:m="http://schemas.openxmlformats.org/officeDocument/2006/math">
                    <m:sSub>
                      <m:sSubPr>
                        <m:ctrlPr>
                          <a:rPr lang="en-US" sz="240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𝑁</m:t>
                        </m:r>
                      </m:sub>
                    </m:sSub>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𝑣</m:t>
                            </m:r>
                          </m:e>
                          <m:sub>
                            <m:r>
                              <a:rPr lang="ro-RO" sz="2400" b="0" i="1" smtClean="0">
                                <a:latin typeface="Cambria Math" panose="02040503050406030204" pitchFamily="18" charset="0"/>
                              </a:rPr>
                              <m:t>𝑂</m:t>
                            </m:r>
                          </m:sub>
                        </m:sSub>
                      </m:num>
                      <m:den>
                        <m:r>
                          <a:rPr lang="ro-RO" sz="2400" b="0" i="1" smtClean="0">
                            <a:latin typeface="Cambria Math" panose="02040503050406030204" pitchFamily="18" charset="0"/>
                          </a:rPr>
                          <m:t>𝑎</m:t>
                        </m:r>
                      </m:den>
                    </m:f>
                    <m:r>
                      <a:rPr lang="ro-RO" sz="2400" b="0" i="1" smtClean="0">
                        <a:latin typeface="Cambria Math" panose="02040503050406030204" pitchFamily="18" charset="0"/>
                      </a:rPr>
                      <m:t>=+</m:t>
                    </m:r>
                    <m:r>
                      <a:rPr lang="ro-RO" sz="2400" b="0" i="1" smtClean="0">
                        <a:latin typeface="Cambria Math" panose="02040503050406030204" pitchFamily="18" charset="0"/>
                      </a:rPr>
                      <m:t>0</m:t>
                    </m:r>
                    <m:r>
                      <a:rPr lang="ro-RO" sz="2400" b="0" i="1" smtClean="0">
                        <a:latin typeface="Cambria Math" panose="02040503050406030204" pitchFamily="18" charset="0"/>
                      </a:rPr>
                      <m:t>,</m:t>
                    </m:r>
                    <m:r>
                      <a:rPr lang="ro-RO" sz="2400" b="0" i="1" smtClean="0">
                        <a:latin typeface="Cambria Math" panose="02040503050406030204" pitchFamily="18" charset="0"/>
                      </a:rPr>
                      <m:t>8991</m:t>
                    </m:r>
                    <m:r>
                      <a:rPr lang="ro-RO" sz="2400" b="0" i="1" smtClean="0">
                        <a:latin typeface="Cambria Math" panose="02040503050406030204" pitchFamily="18" charset="0"/>
                      </a:rPr>
                      <m:t>𝑚𝑉</m:t>
                    </m:r>
                  </m:oMath>
                </a14:m>
                <a:endParaRPr lang="ro-RO" sz="2000"/>
              </a:p>
            </p:txBody>
          </p:sp>
        </mc:Choice>
        <mc:Fallback xmlns="">
          <p:sp>
            <p:nvSpPr>
              <p:cNvPr id="3" name="Content Placeholder 2">
                <a:extLst>
                  <a:ext uri="{FF2B5EF4-FFF2-40B4-BE49-F238E27FC236}">
                    <a16:creationId xmlns:a16="http://schemas.microsoft.com/office/drawing/2014/main" id="{71E1A29C-B921-49EA-86AF-2BBE20A00644}"/>
                  </a:ext>
                </a:extLst>
              </p:cNvPr>
              <p:cNvSpPr>
                <a:spLocks noGrp="1" noRot="1" noChangeAspect="1" noMove="1" noResize="1" noEditPoints="1" noAdjustHandles="1" noChangeArrowheads="1" noChangeShapeType="1" noTextEdit="1"/>
              </p:cNvSpPr>
              <p:nvPr>
                <p:ph idx="1"/>
              </p:nvPr>
            </p:nvSpPr>
            <p:spPr>
              <a:blipFill>
                <a:blip r:embed="rId2"/>
                <a:stretch>
                  <a:fillRect l="-928" t="-196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39</a:t>
            </a:fld>
            <a:endParaRPr lang="ro-RO"/>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3D2EF7-E4B7-41F6-AA21-0DE1075E4282}"/>
                  </a:ext>
                </a:extLst>
              </p:cNvPr>
              <p:cNvSpPr txBox="1"/>
              <p:nvPr/>
            </p:nvSpPr>
            <p:spPr>
              <a:xfrm>
                <a:off x="904875" y="2613818"/>
                <a:ext cx="3861635" cy="761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𝐴</m:t>
                          </m:r>
                        </m:e>
                        <m:sub>
                          <m:r>
                            <a:rPr lang="ro-RO" sz="2400" b="0" i="1" smtClean="0">
                              <a:latin typeface="Cambria Math" panose="02040503050406030204" pitchFamily="18" charset="0"/>
                            </a:rPr>
                            <m:t>𝑖𝑑𝑒𝑎𝑙</m:t>
                          </m:r>
                        </m:sub>
                      </m:sSub>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den>
                      </m:f>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18</m:t>
                          </m:r>
                          <m:r>
                            <a:rPr lang="ro-RO" sz="2400" b="0" i="1" smtClean="0">
                              <a:latin typeface="Cambria Math" panose="02040503050406030204" pitchFamily="18" charset="0"/>
                            </a:rPr>
                            <m:t>𝑘</m:t>
                          </m:r>
                        </m:num>
                        <m:den>
                          <m:r>
                            <a:rPr lang="ro-RO" sz="2400" b="0" i="1" smtClean="0">
                              <a:latin typeface="Cambria Math" panose="02040503050406030204" pitchFamily="18" charset="0"/>
                            </a:rPr>
                            <m:t>2</m:t>
                          </m:r>
                          <m:r>
                            <a:rPr lang="ro-RO" sz="2400" b="0" i="1" smtClean="0">
                              <a:latin typeface="Cambria Math" panose="02040503050406030204" pitchFamily="18" charset="0"/>
                            </a:rPr>
                            <m:t>𝑘</m:t>
                          </m:r>
                        </m:den>
                      </m:f>
                      <m:r>
                        <a:rPr lang="ro-RO" sz="2400" b="0" i="1" smtClean="0">
                          <a:latin typeface="Cambria Math" panose="02040503050406030204" pitchFamily="18" charset="0"/>
                        </a:rPr>
                        <m:t>=−</m:t>
                      </m:r>
                      <m:r>
                        <a:rPr lang="ro-RO" sz="2400" b="0" i="1" smtClean="0">
                          <a:latin typeface="Cambria Math" panose="02040503050406030204" pitchFamily="18" charset="0"/>
                        </a:rPr>
                        <m:t>9</m:t>
                      </m:r>
                    </m:oMath>
                  </m:oMathPara>
                </a14:m>
                <a:endParaRPr lang="ro-RO" sz="2400"/>
              </a:p>
            </p:txBody>
          </p:sp>
        </mc:Choice>
        <mc:Fallback xmlns="">
          <p:sp>
            <p:nvSpPr>
              <p:cNvPr id="7" name="TextBox 6">
                <a:extLst>
                  <a:ext uri="{FF2B5EF4-FFF2-40B4-BE49-F238E27FC236}">
                    <a16:creationId xmlns:a16="http://schemas.microsoft.com/office/drawing/2014/main" id="{B93D2EF7-E4B7-41F6-AA21-0DE1075E4282}"/>
                  </a:ext>
                </a:extLst>
              </p:cNvPr>
              <p:cNvSpPr txBox="1">
                <a:spLocks noRot="1" noChangeAspect="1" noMove="1" noResize="1" noEditPoints="1" noAdjustHandles="1" noChangeArrowheads="1" noChangeShapeType="1" noTextEdit="1"/>
              </p:cNvSpPr>
              <p:nvPr/>
            </p:nvSpPr>
            <p:spPr>
              <a:xfrm>
                <a:off x="904875" y="2613818"/>
                <a:ext cx="3861635" cy="761683"/>
              </a:xfrm>
              <a:prstGeom prst="rect">
                <a:avLst/>
              </a:prstGeom>
              <a:blipFill>
                <a:blip r:embed="rId3"/>
                <a:stretch>
                  <a:fillRect/>
                </a:stretch>
              </a:blipFill>
            </p:spPr>
            <p:txBody>
              <a:bodyPr/>
              <a:lstStyle/>
              <a:p>
                <a:r>
                  <a:rPr lang="ro-RO">
                    <a:noFill/>
                  </a:rPr>
                  <a:t> </a:t>
                </a:r>
              </a:p>
            </p:txBody>
          </p:sp>
        </mc:Fallback>
      </mc:AlternateContent>
      <p:pic>
        <p:nvPicPr>
          <p:cNvPr id="8" name="Picture 7">
            <a:extLst>
              <a:ext uri="{FF2B5EF4-FFF2-40B4-BE49-F238E27FC236}">
                <a16:creationId xmlns:a16="http://schemas.microsoft.com/office/drawing/2014/main" id="{F7306522-F76C-43D1-9CB9-70E5D1E7517C}"/>
              </a:ext>
            </a:extLst>
          </p:cNvPr>
          <p:cNvPicPr>
            <a:picLocks noChangeAspect="1"/>
          </p:cNvPicPr>
          <p:nvPr/>
        </p:nvPicPr>
        <p:blipFill rotWithShape="1">
          <a:blip r:embed="rId4"/>
          <a:srcRect r="51479"/>
          <a:stretch/>
        </p:blipFill>
        <p:spPr>
          <a:xfrm>
            <a:off x="8153400" y="19050"/>
            <a:ext cx="4030058" cy="291846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CC53D75-4EDC-4250-9F9B-AF9FF0B21803}"/>
                  </a:ext>
                </a:extLst>
              </p:cNvPr>
              <p:cNvSpPr txBox="1"/>
              <p:nvPr/>
            </p:nvSpPr>
            <p:spPr>
              <a:xfrm>
                <a:off x="10024370" y="3116897"/>
                <a:ext cx="1744259" cy="276999"/>
              </a:xfrm>
              <a:prstGeom prst="rect">
                <a:avLst/>
              </a:prstGeom>
              <a:noFill/>
              <a:ln w="19050">
                <a:solidFill>
                  <a:schemeClr val="accent1"/>
                </a:solidFill>
              </a:ln>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𝑂</m:t>
                          </m:r>
                        </m:sub>
                      </m:sSub>
                      <m:r>
                        <a:rPr lang="en-US" b="0" i="1" smtClean="0">
                          <a:latin typeface="Cambria Math" panose="02040503050406030204" pitchFamily="18" charset="0"/>
                        </a:rPr>
                        <m:t>=</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𝑁</m:t>
                              </m:r>
                            </m:sub>
                          </m:sSub>
                        </m:e>
                      </m:d>
                    </m:oMath>
                  </m:oMathPara>
                </a14:m>
                <a:endParaRPr lang="ro-RO"/>
              </a:p>
            </p:txBody>
          </p:sp>
        </mc:Choice>
        <mc:Fallback xmlns="">
          <p:sp>
            <p:nvSpPr>
              <p:cNvPr id="9" name="TextBox 8">
                <a:extLst>
                  <a:ext uri="{FF2B5EF4-FFF2-40B4-BE49-F238E27FC236}">
                    <a16:creationId xmlns:a16="http://schemas.microsoft.com/office/drawing/2014/main" id="{7CC53D75-4EDC-4250-9F9B-AF9FF0B21803}"/>
                  </a:ext>
                </a:extLst>
              </p:cNvPr>
              <p:cNvSpPr txBox="1">
                <a:spLocks noRot="1" noChangeAspect="1" noMove="1" noResize="1" noEditPoints="1" noAdjustHandles="1" noChangeArrowheads="1" noChangeShapeType="1" noTextEdit="1"/>
              </p:cNvSpPr>
              <p:nvPr/>
            </p:nvSpPr>
            <p:spPr>
              <a:xfrm>
                <a:off x="10024370" y="3116897"/>
                <a:ext cx="1744259" cy="276999"/>
              </a:xfrm>
              <a:prstGeom prst="rect">
                <a:avLst/>
              </a:prstGeom>
              <a:blipFill>
                <a:blip r:embed="rId5"/>
                <a:stretch>
                  <a:fillRect l="-3103" b="-10204"/>
                </a:stretch>
              </a:blipFill>
              <a:ln w="1905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62133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Generalități</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normAutofit fontScale="92500" lnSpcReduction="10000"/>
          </a:bodyPr>
          <a:lstStyle/>
          <a:p>
            <a:r>
              <a:rPr lang="en-US"/>
              <a:t>Subiecte înrudite sunt </a:t>
            </a:r>
            <a:r>
              <a:rPr lang="en-US" i="1"/>
              <a:t>deriva termică</a:t>
            </a:r>
            <a:r>
              <a:rPr lang="en-US"/>
              <a:t> (drift), </a:t>
            </a:r>
            <a:r>
              <a:rPr lang="en-US" i="1"/>
              <a:t>factorul de rejecție a modului comun</a:t>
            </a:r>
            <a:r>
              <a:rPr lang="en-US"/>
              <a:t>, </a:t>
            </a:r>
            <a:r>
              <a:rPr lang="en-US" i="1"/>
              <a:t>CMRR</a:t>
            </a:r>
            <a:r>
              <a:rPr lang="en-US"/>
              <a:t>, </a:t>
            </a:r>
            <a:r>
              <a:rPr lang="en-US" i="1"/>
              <a:t>factorul de rejecție a surselor de alimentare</a:t>
            </a:r>
            <a:r>
              <a:rPr lang="en-US"/>
              <a:t>, </a:t>
            </a:r>
            <a:r>
              <a:rPr lang="en-US" i="1"/>
              <a:t>PSRR</a:t>
            </a:r>
            <a:r>
              <a:rPr lang="en-US"/>
              <a:t> și </a:t>
            </a:r>
            <a:r>
              <a:rPr lang="en-US" i="1"/>
              <a:t>neliniaritatea câștigului</a:t>
            </a:r>
            <a:r>
              <a:rPr lang="en-US"/>
              <a:t>.</a:t>
            </a:r>
            <a:endParaRPr lang="ro-RO"/>
          </a:p>
          <a:p>
            <a:r>
              <a:rPr lang="en-US"/>
              <a:t>Aceste neidealități sunt, în general, neafectate de efectele benefice ale reacției negative, </a:t>
            </a:r>
            <a:r>
              <a:rPr lang="ro-RO"/>
              <a:t>de unde și numele de </a:t>
            </a:r>
            <a:r>
              <a:rPr lang="ro-RO" b="1">
                <a:solidFill>
                  <a:srgbClr val="0070C0"/>
                </a:solidFill>
              </a:rPr>
              <a:t>limitări statice</a:t>
            </a:r>
            <a:r>
              <a:rPr lang="ro-RO">
                <a:solidFill>
                  <a:srgbClr val="0070C0"/>
                </a:solidFill>
              </a:rPr>
              <a:t> </a:t>
            </a:r>
            <a:r>
              <a:rPr lang="en-US"/>
              <a:t>iar efectele lor trebuie atenuate unul câte unul cu alte mijloace.</a:t>
            </a:r>
            <a:endParaRPr lang="ro-RO"/>
          </a:p>
          <a:p>
            <a:r>
              <a:rPr lang="en-US"/>
              <a:t>În cele din urmă, pentru ca un amplificator operațional să funcționeze corect, trebuie respectate anumite limite de funcționare. Acestea includ</a:t>
            </a:r>
            <a:r>
              <a:rPr lang="ro-RO"/>
              <a:t>:</a:t>
            </a:r>
          </a:p>
          <a:p>
            <a:pPr lvl="1"/>
            <a:r>
              <a:rPr lang="en-US"/>
              <a:t>temperatura maximă de funcționare, </a:t>
            </a:r>
            <a:endParaRPr lang="ro-RO"/>
          </a:p>
          <a:p>
            <a:pPr lvl="1"/>
            <a:r>
              <a:rPr lang="en-US"/>
              <a:t>tensiunea de alimentare și disiparea puterii, </a:t>
            </a:r>
            <a:endParaRPr lang="ro-RO"/>
          </a:p>
          <a:p>
            <a:pPr lvl="1"/>
            <a:r>
              <a:rPr lang="en-US"/>
              <a:t>intervalul tensiunii de mod comun de la intrare și </a:t>
            </a:r>
            <a:endParaRPr lang="ro-RO"/>
          </a:p>
          <a:p>
            <a:pPr lvl="1"/>
            <a:r>
              <a:rPr lang="en-US"/>
              <a:t>curentul de scurtcircuit la ieșire.</a:t>
            </a:r>
            <a:endParaRPr lang="ro-RO"/>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4</a:t>
            </a:fld>
            <a:endParaRPr lang="ro-RO"/>
          </a:p>
        </p:txBody>
      </p:sp>
    </p:spTree>
    <p:extLst>
      <p:ext uri="{BB962C8B-B14F-4D97-AF65-F5344CB8AC3E}">
        <p14:creationId xmlns:p14="http://schemas.microsoft.com/office/powerpoint/2010/main" val="1002416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2500">
                <a:solidFill>
                  <a:prstClr val="black"/>
                </a:solidFill>
              </a:rPr>
              <a:t>Limitări statice ale AO</a:t>
            </a:r>
            <a:br>
              <a:rPr lang="ro-RO" sz="2500">
                <a:solidFill>
                  <a:prstClr val="black"/>
                </a:solidFill>
              </a:rPr>
            </a:br>
            <a:r>
              <a:rPr lang="ro-RO" sz="2500">
                <a:solidFill>
                  <a:prstClr val="black"/>
                </a:solidFill>
              </a:rPr>
              <a:t>Tensiunea de offset la intrare</a:t>
            </a:r>
            <a:br>
              <a:rPr lang="ro-RO" sz="2500">
                <a:solidFill>
                  <a:prstClr val="black"/>
                </a:solidFill>
              </a:rPr>
            </a:br>
            <a:r>
              <a:rPr lang="ro-RO" sz="2500">
                <a:solidFill>
                  <a:prstClr val="black"/>
                </a:solidFill>
              </a:rPr>
              <a:t>Modificarea VOS odată cu modificarea </a:t>
            </a:r>
            <a:br>
              <a:rPr lang="ro-RO" sz="2500">
                <a:solidFill>
                  <a:prstClr val="black"/>
                </a:solidFill>
              </a:rPr>
            </a:br>
            <a:r>
              <a:rPr lang="ro-RO" sz="2500">
                <a:solidFill>
                  <a:prstClr val="black"/>
                </a:solidFill>
              </a:rPr>
              <a:t>amplitudinii la ieșire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normAutofit/>
              </a:bodyPr>
              <a:lstStyle/>
              <a:p>
                <a:r>
                  <a:rPr lang="en-US" sz="2400"/>
                  <a:t>Pentru a ține seama de eroarea de câștig în </a:t>
                </a:r>
                <a:br>
                  <a:rPr lang="ro-RO" sz="2400"/>
                </a:br>
                <a:r>
                  <a:rPr lang="en-US" sz="2400"/>
                  <a:t>buclă închisă datorată lui </a:t>
                </a:r>
                <a:r>
                  <a:rPr lang="en-US" sz="2400" i="1"/>
                  <a:t>a</a:t>
                </a:r>
                <a:r>
                  <a:rPr lang="en-US" sz="2400"/>
                  <a:t>, putem considera </a:t>
                </a:r>
                <a:br>
                  <a:rPr lang="ro-RO" sz="2400"/>
                </a:br>
                <a:r>
                  <a:rPr lang="en-US" sz="2400"/>
                  <a:t>AO ca fiind ideal (</a:t>
                </a:r>
                <a:r>
                  <a:rPr lang="en-US" sz="2400" i="1"/>
                  <a:t>a</a:t>
                </a:r>
                <a:r>
                  <a:rPr lang="en-US" sz="2400"/>
                  <a:t>=</a:t>
                </a:r>
                <a:r>
                  <a:rPr lang="en-US" sz="2400">
                    <a:sym typeface="Symbol" panose="05050102010706020507" pitchFamily="18" charset="2"/>
                  </a:rPr>
                  <a:t></a:t>
                </a:r>
                <a:r>
                  <a:rPr lang="en-US" sz="2400"/>
                  <a:t>), dar afectat de o </a:t>
                </a:r>
                <a:br>
                  <a:rPr lang="ro-RO" sz="2400"/>
                </a:br>
                <a:r>
                  <a:rPr lang="en-US" sz="2400"/>
                  <a:t>tensiune de offset </a:t>
                </a:r>
                <a:r>
                  <a:rPr lang="en-US" sz="2400" i="1"/>
                  <a:t>V</a:t>
                </a:r>
                <a:r>
                  <a:rPr lang="en-US" sz="2400" i="1" baseline="-25000"/>
                  <a:t>OS</a:t>
                </a:r>
                <a:r>
                  <a:rPr lang="en-US" sz="2400"/>
                  <a:t>=0,8991 mV</a:t>
                </a:r>
                <a:r>
                  <a:rPr lang="ro-RO" sz="2400"/>
                  <a:t> (figura (b))</a:t>
                </a:r>
                <a:r>
                  <a:rPr lang="en-US" sz="2400"/>
                  <a:t>. </a:t>
                </a:r>
                <a:endParaRPr lang="ro-RO" sz="2400"/>
              </a:p>
              <a:p>
                <a:r>
                  <a:rPr lang="ro-RO" sz="2400"/>
                  <a:t>În acest caz </a:t>
                </a:r>
                <a14:m>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r>
                      <a:rPr lang="ro-RO" sz="240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𝑖𝑑𝑒𝑎𝑙</m:t>
                        </m:r>
                      </m:sub>
                    </m:sSub>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𝐼</m:t>
                        </m:r>
                      </m:sub>
                    </m:sSub>
                    <m:r>
                      <a:rPr lang="ro-RO" sz="2400">
                        <a:latin typeface="Cambria Math" panose="02040503050406030204" pitchFamily="18" charset="0"/>
                      </a:rPr>
                      <m:t>+</m:t>
                    </m:r>
                    <m:f>
                      <m:fPr>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𝑏</m:t>
                        </m:r>
                      </m:den>
                    </m:f>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a:latin typeface="Cambria Math" panose="02040503050406030204" pitchFamily="18" charset="0"/>
                      </a:rPr>
                      <m:t>=−9</m:t>
                    </m:r>
                    <m:r>
                      <a:rPr lang="ro-RO" sz="2400" i="1">
                        <a:latin typeface="Cambria Math" panose="02040503050406030204" pitchFamily="18" charset="0"/>
                        <a:ea typeface="Cambria Math" panose="02040503050406030204" pitchFamily="18" charset="0"/>
                      </a:rPr>
                      <m:t>×1</m:t>
                    </m:r>
                    <m:r>
                      <a:rPr lang="ro-RO" sz="2400" i="1">
                        <a:latin typeface="Cambria Math" panose="02040503050406030204" pitchFamily="18" charset="0"/>
                        <a:ea typeface="Cambria Math" panose="02040503050406030204" pitchFamily="18" charset="0"/>
                      </a:rPr>
                      <m:t>𝑉</m:t>
                    </m:r>
                    <m:r>
                      <a:rPr lang="ro-RO" sz="2400" i="1">
                        <a:latin typeface="Cambria Math" panose="02040503050406030204" pitchFamily="18" charset="0"/>
                        <a:ea typeface="Cambria Math" panose="02040503050406030204" pitchFamily="18" charset="0"/>
                      </a:rPr>
                      <m:t>+</m:t>
                    </m:r>
                    <m:f>
                      <m:fPr>
                        <m:ctrlPr>
                          <a:rPr lang="ro-RO" sz="2400" i="1">
                            <a:latin typeface="Cambria Math" panose="02040503050406030204" pitchFamily="18" charset="0"/>
                            <a:ea typeface="Cambria Math" panose="02040503050406030204" pitchFamily="18" charset="0"/>
                          </a:rPr>
                        </m:ctrlPr>
                      </m:fPr>
                      <m:num>
                        <m:r>
                          <a:rPr lang="ro-RO" sz="2400" i="1">
                            <a:latin typeface="Cambria Math" panose="02040503050406030204" pitchFamily="18" charset="0"/>
                            <a:ea typeface="Cambria Math" panose="02040503050406030204" pitchFamily="18" charset="0"/>
                          </a:rPr>
                          <m:t>1</m:t>
                        </m:r>
                      </m:num>
                      <m:den>
                        <m:r>
                          <a:rPr lang="ro-RO" sz="2400" i="1">
                            <a:latin typeface="Cambria Math" panose="02040503050406030204" pitchFamily="18" charset="0"/>
                            <a:ea typeface="Cambria Math" panose="02040503050406030204" pitchFamily="18" charset="0"/>
                          </a:rPr>
                          <m:t>0,1</m:t>
                        </m:r>
                      </m:den>
                    </m:f>
                    <m:r>
                      <a:rPr lang="ro-RO" sz="2400" i="1">
                        <a:latin typeface="Cambria Math" panose="02040503050406030204" pitchFamily="18" charset="0"/>
                        <a:ea typeface="Cambria Math" panose="02040503050406030204" pitchFamily="18" charset="0"/>
                      </a:rPr>
                      <m:t>×0,8991</m:t>
                    </m:r>
                    <m:r>
                      <a:rPr lang="ro-RO" sz="2400" i="1">
                        <a:latin typeface="Cambria Math" panose="02040503050406030204" pitchFamily="18" charset="0"/>
                        <a:ea typeface="Cambria Math" panose="02040503050406030204" pitchFamily="18" charset="0"/>
                      </a:rPr>
                      <m:t>𝑚𝑉</m:t>
                    </m:r>
                    <m:r>
                      <a:rPr lang="ro-RO" sz="2400" i="1">
                        <a:latin typeface="Cambria Math" panose="02040503050406030204" pitchFamily="18" charset="0"/>
                        <a:ea typeface="Cambria Math" panose="02040503050406030204" pitchFamily="18" charset="0"/>
                      </a:rPr>
                      <m:t>=−8,991</m:t>
                    </m:r>
                    <m:r>
                      <a:rPr lang="ro-RO" sz="2400" i="1">
                        <a:latin typeface="Cambria Math" panose="02040503050406030204" pitchFamily="18" charset="0"/>
                        <a:ea typeface="Cambria Math" panose="02040503050406030204" pitchFamily="18" charset="0"/>
                      </a:rPr>
                      <m:t>𝑉</m:t>
                    </m:r>
                  </m:oMath>
                </a14:m>
                <a:endParaRPr lang="ro-RO" sz="2400">
                  <a:ea typeface="Cambria Math" panose="02040503050406030204" pitchFamily="18" charset="0"/>
                </a:endParaRPr>
              </a:p>
              <a:p>
                <a:r>
                  <a:rPr lang="ro-RO"/>
                  <a:t>Astfel, se </a:t>
                </a:r>
                <a:r>
                  <a:rPr lang="en-US"/>
                  <a:t>face diferenț</a:t>
                </a:r>
                <a:r>
                  <a:rPr lang="ro-RO"/>
                  <a:t>iere</a:t>
                </a:r>
                <a:r>
                  <a:rPr lang="en-US"/>
                  <a:t> între câștigul de semnal </a:t>
                </a:r>
                <a:r>
                  <a:rPr lang="en-US" i="1"/>
                  <a:t>A</a:t>
                </a:r>
                <a:r>
                  <a:rPr lang="en-US" i="1" baseline="-25000"/>
                  <a:t>ideal</a:t>
                </a:r>
                <a:r>
                  <a:rPr lang="en-US"/>
                  <a:t> și câștigul de zgomot 1/</a:t>
                </a:r>
                <a:r>
                  <a:rPr lang="en-US" i="1"/>
                  <a:t>b</a:t>
                </a:r>
                <a:r>
                  <a:rPr lang="en-US"/>
                  <a:t>.</a:t>
                </a:r>
                <a:endParaRPr lang="ro-RO"/>
              </a:p>
              <a:p>
                <a:r>
                  <a:rPr lang="en-US"/>
                  <a:t>De asemenea, </a:t>
                </a:r>
                <a:r>
                  <a:rPr lang="ro-RO"/>
                  <a:t>ni se </a:t>
                </a:r>
                <a:r>
                  <a:rPr lang="en-US"/>
                  <a:t>oferă </a:t>
                </a:r>
                <a:r>
                  <a:rPr lang="ro-RO"/>
                  <a:t>și</a:t>
                </a:r>
                <a:r>
                  <a:rPr lang="en-US"/>
                  <a:t> o altă interpretare intuitivă a erorii de câștig, și anume, </a:t>
                </a:r>
                <a:r>
                  <a:rPr lang="ro-RO"/>
                  <a:t>că este </a:t>
                </a:r>
                <a:r>
                  <a:rPr lang="en-US"/>
                  <a:t>o formă de zgomot de intrare </a:t>
                </a:r>
                <a:r>
                  <a:rPr lang="en-US" i="1"/>
                  <a:t>V</a:t>
                </a:r>
                <a:r>
                  <a:rPr lang="en-US" i="1" baseline="-25000"/>
                  <a:t>OS</a:t>
                </a:r>
                <a:r>
                  <a:rPr lang="en-US"/>
                  <a:t>.</a:t>
                </a:r>
                <a:endParaRPr lang="ro-RO" sz="2400"/>
              </a:p>
            </p:txBody>
          </p:sp>
        </mc:Choice>
        <mc:Fallback xmlns="">
          <p:sp>
            <p:nvSpPr>
              <p:cNvPr id="3" name="Content Placeholder 2">
                <a:extLst>
                  <a:ext uri="{FF2B5EF4-FFF2-40B4-BE49-F238E27FC236}">
                    <a16:creationId xmlns:a16="http://schemas.microsoft.com/office/drawing/2014/main" id="{71E1A29C-B921-49EA-86AF-2BBE20A00644}"/>
                  </a:ext>
                </a:extLst>
              </p:cNvPr>
              <p:cNvSpPr>
                <a:spLocks noGrp="1" noRot="1" noChangeAspect="1" noMove="1" noResize="1" noEditPoints="1" noAdjustHandles="1" noChangeArrowheads="1" noChangeShapeType="1" noTextEdit="1"/>
              </p:cNvSpPr>
              <p:nvPr>
                <p:ph idx="1"/>
              </p:nvPr>
            </p:nvSpPr>
            <p:spPr>
              <a:blipFill>
                <a:blip r:embed="rId2"/>
                <a:stretch>
                  <a:fillRect l="-1043" t="-1961" r="-174"/>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40</a:t>
            </a:fld>
            <a:endParaRPr lang="ro-RO"/>
          </a:p>
        </p:txBody>
      </p:sp>
      <p:pic>
        <p:nvPicPr>
          <p:cNvPr id="7" name="Picture 6">
            <a:extLst>
              <a:ext uri="{FF2B5EF4-FFF2-40B4-BE49-F238E27FC236}">
                <a16:creationId xmlns:a16="http://schemas.microsoft.com/office/drawing/2014/main" id="{C1322A92-EC9B-4EF2-94C2-7149EFB88701}"/>
              </a:ext>
            </a:extLst>
          </p:cNvPr>
          <p:cNvPicPr>
            <a:picLocks noChangeAspect="1"/>
          </p:cNvPicPr>
          <p:nvPr/>
        </p:nvPicPr>
        <p:blipFill rotWithShape="1">
          <a:blip r:embed="rId3"/>
          <a:srcRect l="50000"/>
          <a:stretch/>
        </p:blipFill>
        <p:spPr>
          <a:xfrm>
            <a:off x="8020050" y="12383"/>
            <a:ext cx="4152900" cy="291846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783ABAF-05D4-45B8-A55E-9BA3CB12A04D}"/>
                  </a:ext>
                </a:extLst>
              </p:cNvPr>
              <p:cNvSpPr/>
              <p:nvPr/>
            </p:nvSpPr>
            <p:spPr>
              <a:xfrm>
                <a:off x="5752838" y="313223"/>
                <a:ext cx="2295244" cy="576376"/>
              </a:xfrm>
              <a:prstGeom prst="rect">
                <a:avLst/>
              </a:prstGeom>
              <a:ln w="1905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1400" i="1" smtClean="0">
                              <a:latin typeface="Cambria Math" panose="02040503050406030204" pitchFamily="18" charset="0"/>
                            </a:rPr>
                          </m:ctrlPr>
                        </m:sSubPr>
                        <m:e>
                          <m:r>
                            <a:rPr lang="ro-RO" sz="1400" i="1">
                              <a:latin typeface="Cambria Math" panose="02040503050406030204" pitchFamily="18" charset="0"/>
                            </a:rPr>
                            <m:t>𝐸</m:t>
                          </m:r>
                        </m:e>
                        <m:sub>
                          <m:r>
                            <a:rPr lang="ro-RO" sz="1400" i="1">
                              <a:latin typeface="Cambria Math" panose="02040503050406030204" pitchFamily="18" charset="0"/>
                            </a:rPr>
                            <m:t>𝑂</m:t>
                          </m:r>
                        </m:sub>
                      </m:sSub>
                      <m:r>
                        <a:rPr lang="ro-RO" sz="1400">
                          <a:latin typeface="Cambria Math" panose="02040503050406030204" pitchFamily="18" charset="0"/>
                        </a:rPr>
                        <m:t>=</m:t>
                      </m:r>
                      <m:d>
                        <m:dPr>
                          <m:ctrlPr>
                            <a:rPr lang="ro-RO" sz="1400" i="1">
                              <a:latin typeface="Cambria Math" panose="02040503050406030204" pitchFamily="18" charset="0"/>
                            </a:rPr>
                          </m:ctrlPr>
                        </m:dPr>
                        <m:e>
                          <m:r>
                            <a:rPr lang="ro-RO" sz="1400">
                              <a:latin typeface="Cambria Math" panose="02040503050406030204" pitchFamily="18" charset="0"/>
                            </a:rPr>
                            <m:t>1+</m:t>
                          </m:r>
                          <m:f>
                            <m:fPr>
                              <m:ctrlPr>
                                <a:rPr lang="ro-RO" sz="1400" i="1">
                                  <a:latin typeface="Cambria Math" panose="02040503050406030204" pitchFamily="18" charset="0"/>
                                </a:rPr>
                              </m:ctrlPr>
                            </m:fPr>
                            <m:num>
                              <m:sSub>
                                <m:sSubPr>
                                  <m:ctrlPr>
                                    <a:rPr lang="ro-RO" sz="1400" i="1">
                                      <a:latin typeface="Cambria Math" panose="02040503050406030204" pitchFamily="18" charset="0"/>
                                    </a:rPr>
                                  </m:ctrlPr>
                                </m:sSubPr>
                                <m:e>
                                  <m:r>
                                    <a:rPr lang="ro-RO" sz="1400" i="1">
                                      <a:latin typeface="Cambria Math" panose="02040503050406030204" pitchFamily="18" charset="0"/>
                                    </a:rPr>
                                    <m:t>𝑅</m:t>
                                  </m:r>
                                </m:e>
                                <m:sub>
                                  <m:r>
                                    <a:rPr lang="ro-RO" sz="1400">
                                      <a:latin typeface="Cambria Math" panose="02040503050406030204" pitchFamily="18" charset="0"/>
                                    </a:rPr>
                                    <m:t>2</m:t>
                                  </m:r>
                                </m:sub>
                              </m:sSub>
                            </m:num>
                            <m:den>
                              <m:sSub>
                                <m:sSubPr>
                                  <m:ctrlPr>
                                    <a:rPr lang="ro-RO" sz="1400" i="1">
                                      <a:latin typeface="Cambria Math" panose="02040503050406030204" pitchFamily="18" charset="0"/>
                                    </a:rPr>
                                  </m:ctrlPr>
                                </m:sSubPr>
                                <m:e>
                                  <m:r>
                                    <a:rPr lang="ro-RO" sz="1400" i="1">
                                      <a:latin typeface="Cambria Math" panose="02040503050406030204" pitchFamily="18" charset="0"/>
                                    </a:rPr>
                                    <m:t>𝑅</m:t>
                                  </m:r>
                                </m:e>
                                <m:sub>
                                  <m:r>
                                    <a:rPr lang="ro-RO" sz="1400">
                                      <a:latin typeface="Cambria Math" panose="02040503050406030204" pitchFamily="18" charset="0"/>
                                    </a:rPr>
                                    <m:t>1</m:t>
                                  </m:r>
                                </m:sub>
                              </m:sSub>
                            </m:den>
                          </m:f>
                        </m:e>
                      </m:d>
                      <m:sSub>
                        <m:sSubPr>
                          <m:ctrlPr>
                            <a:rPr lang="ro-RO" sz="1400" i="1" smtClean="0">
                              <a:latin typeface="Cambria Math" panose="02040503050406030204" pitchFamily="18" charset="0"/>
                            </a:rPr>
                          </m:ctrlPr>
                        </m:sSubPr>
                        <m:e>
                          <m:r>
                            <a:rPr lang="ro-RO" sz="1400" i="1">
                              <a:latin typeface="Cambria Math" panose="02040503050406030204" pitchFamily="18" charset="0"/>
                            </a:rPr>
                            <m:t>𝑉</m:t>
                          </m:r>
                        </m:e>
                        <m:sub>
                          <m:r>
                            <a:rPr lang="ro-RO" sz="1400" i="1">
                              <a:latin typeface="Cambria Math" panose="02040503050406030204" pitchFamily="18" charset="0"/>
                            </a:rPr>
                            <m:t>𝑂𝑆</m:t>
                          </m:r>
                        </m:sub>
                      </m:sSub>
                      <m:r>
                        <a:rPr lang="ro-RO" sz="1400" b="0" i="1" smtClean="0">
                          <a:latin typeface="Cambria Math" panose="02040503050406030204" pitchFamily="18" charset="0"/>
                        </a:rPr>
                        <m:t>=</m:t>
                      </m:r>
                      <m:f>
                        <m:fPr>
                          <m:ctrlPr>
                            <a:rPr lang="ro-RO" sz="1400" b="0" i="1" smtClean="0">
                              <a:latin typeface="Cambria Math" panose="02040503050406030204" pitchFamily="18" charset="0"/>
                            </a:rPr>
                          </m:ctrlPr>
                        </m:fPr>
                        <m:num>
                          <m:r>
                            <a:rPr lang="ro-RO" sz="1400" b="0" i="1" smtClean="0">
                              <a:latin typeface="Cambria Math" panose="02040503050406030204" pitchFamily="18" charset="0"/>
                            </a:rPr>
                            <m:t>1</m:t>
                          </m:r>
                        </m:num>
                        <m:den>
                          <m:r>
                            <a:rPr lang="ro-RO" sz="1400" b="0" i="1" smtClean="0">
                              <a:latin typeface="Cambria Math" panose="02040503050406030204" pitchFamily="18" charset="0"/>
                            </a:rPr>
                            <m:t>𝑏</m:t>
                          </m:r>
                        </m:den>
                      </m:f>
                      <m:sSub>
                        <m:sSubPr>
                          <m:ctrlPr>
                            <a:rPr lang="ro-RO" sz="1400" i="1">
                              <a:latin typeface="Cambria Math" panose="02040503050406030204" pitchFamily="18" charset="0"/>
                            </a:rPr>
                          </m:ctrlPr>
                        </m:sSubPr>
                        <m:e>
                          <m:r>
                            <a:rPr lang="ro-RO" sz="1400" i="1">
                              <a:latin typeface="Cambria Math" panose="02040503050406030204" pitchFamily="18" charset="0"/>
                            </a:rPr>
                            <m:t>𝑉</m:t>
                          </m:r>
                        </m:e>
                        <m:sub>
                          <m:r>
                            <a:rPr lang="ro-RO" sz="1400" i="1">
                              <a:latin typeface="Cambria Math" panose="02040503050406030204" pitchFamily="18" charset="0"/>
                            </a:rPr>
                            <m:t>𝑂𝑆</m:t>
                          </m:r>
                        </m:sub>
                      </m:sSub>
                    </m:oMath>
                  </m:oMathPara>
                </a14:m>
                <a:endParaRPr lang="ro-RO" sz="1400"/>
              </a:p>
            </p:txBody>
          </p:sp>
        </mc:Choice>
        <mc:Fallback xmlns="">
          <p:sp>
            <p:nvSpPr>
              <p:cNvPr id="8" name="Rectangle 7">
                <a:extLst>
                  <a:ext uri="{FF2B5EF4-FFF2-40B4-BE49-F238E27FC236}">
                    <a16:creationId xmlns:a16="http://schemas.microsoft.com/office/drawing/2014/main" id="{4783ABAF-05D4-45B8-A55E-9BA3CB12A04D}"/>
                  </a:ext>
                </a:extLst>
              </p:cNvPr>
              <p:cNvSpPr>
                <a:spLocks noRot="1" noChangeAspect="1" noMove="1" noResize="1" noEditPoints="1" noAdjustHandles="1" noChangeArrowheads="1" noChangeShapeType="1" noTextEdit="1"/>
              </p:cNvSpPr>
              <p:nvPr/>
            </p:nvSpPr>
            <p:spPr>
              <a:xfrm>
                <a:off x="5752838" y="313223"/>
                <a:ext cx="2295244" cy="576376"/>
              </a:xfrm>
              <a:prstGeom prst="rect">
                <a:avLst/>
              </a:prstGeom>
              <a:blipFill>
                <a:blip r:embed="rId4"/>
                <a:stretch>
                  <a:fillRect/>
                </a:stretch>
              </a:blipFill>
              <a:ln w="1905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194799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Autofit/>
          </a:bodyPr>
          <a:lstStyle/>
          <a:p>
            <a:r>
              <a:rPr lang="ro-RO" sz="2800">
                <a:solidFill>
                  <a:prstClr val="black"/>
                </a:solidFill>
              </a:rPr>
              <a:t>Limitări statice ale AO</a:t>
            </a:r>
            <a:br>
              <a:rPr lang="ro-RO" sz="2800">
                <a:solidFill>
                  <a:prstClr val="black"/>
                </a:solidFill>
              </a:rPr>
            </a:br>
            <a:r>
              <a:rPr lang="ro-RO" sz="2800">
                <a:solidFill>
                  <a:prstClr val="black"/>
                </a:solidFill>
              </a:rPr>
              <a:t>Tensiunea de offset la intrare</a:t>
            </a:r>
            <a:br>
              <a:rPr lang="ro-RO" sz="2800">
                <a:solidFill>
                  <a:prstClr val="black"/>
                </a:solidFill>
              </a:rPr>
            </a:br>
            <a:r>
              <a:rPr lang="ro-RO" sz="2800">
                <a:solidFill>
                  <a:prstClr val="black"/>
                </a:solidFill>
              </a:rPr>
              <a:t>Relația completă a tensiunii de offset de la intrare V</a:t>
            </a:r>
            <a:r>
              <a:rPr lang="ro-RO" sz="2800" baseline="-25000">
                <a:solidFill>
                  <a:prstClr val="black"/>
                </a:solidFill>
              </a:rPr>
              <a:t>OS</a:t>
            </a:r>
            <a:endParaRPr lang="ro-RO" sz="2800" baseline="-25000"/>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a:xfrm>
            <a:off x="857249" y="1847850"/>
            <a:ext cx="10515600" cy="4351338"/>
          </a:xfrm>
        </p:spPr>
        <p:txBody>
          <a:bodyPr>
            <a:normAutofit/>
          </a:bodyPr>
          <a:lstStyle/>
          <a:p>
            <a:r>
              <a:rPr lang="en-US"/>
              <a:t>expresi</a:t>
            </a:r>
            <a:r>
              <a:rPr lang="ro-RO"/>
              <a:t>a</a:t>
            </a:r>
            <a:r>
              <a:rPr lang="en-US"/>
              <a:t> cuprinzătoare pentru </a:t>
            </a:r>
            <a:r>
              <a:rPr lang="en-US" i="1"/>
              <a:t>V</a:t>
            </a:r>
            <a:r>
              <a:rPr lang="en-US" i="1" baseline="-25000"/>
              <a:t>OS</a:t>
            </a:r>
            <a:r>
              <a:rPr lang="ro-RO" i="1"/>
              <a:t> </a:t>
            </a:r>
            <a:br>
              <a:rPr lang="ro-RO" i="1"/>
            </a:br>
            <a:br>
              <a:rPr lang="ro-RO" i="1"/>
            </a:br>
            <a:br>
              <a:rPr lang="ro-RO" i="1"/>
            </a:br>
            <a:br>
              <a:rPr lang="ro-RO" i="1"/>
            </a:br>
            <a:br>
              <a:rPr lang="ro-RO" i="1"/>
            </a:br>
            <a:r>
              <a:rPr lang="en-US"/>
              <a:t>unde </a:t>
            </a:r>
            <a:r>
              <a:rPr lang="en-US" i="1"/>
              <a:t>V</a:t>
            </a:r>
            <a:r>
              <a:rPr lang="en-US" i="1" baseline="-25000"/>
              <a:t>OS0</a:t>
            </a:r>
            <a:r>
              <a:rPr lang="en-US"/>
              <a:t>, tensiunea inițială de offset de la intrare este valoarea </a:t>
            </a:r>
            <a:r>
              <a:rPr lang="en-US" i="1"/>
              <a:t>V</a:t>
            </a:r>
            <a:r>
              <a:rPr lang="en-US" i="1" baseline="-25000"/>
              <a:t>OS</a:t>
            </a:r>
            <a:r>
              <a:rPr lang="en-US"/>
              <a:t> într-un punct de funcționare de referință, cum ar fi temperatura ambiantă, tensiunile nominale de alimentare iar </a:t>
            </a:r>
            <a:r>
              <a:rPr lang="en-US" i="1"/>
              <a:t>v</a:t>
            </a:r>
            <a:r>
              <a:rPr lang="en-US" i="1" baseline="-25000"/>
              <a:t>P</a:t>
            </a:r>
            <a:r>
              <a:rPr lang="en-US"/>
              <a:t> și </a:t>
            </a:r>
            <a:r>
              <a:rPr lang="en-US" i="1"/>
              <a:t>v</a:t>
            </a:r>
            <a:r>
              <a:rPr lang="en-US" i="1" baseline="-25000"/>
              <a:t>O</a:t>
            </a:r>
            <a:r>
              <a:rPr lang="en-US"/>
              <a:t> la jumătatea distanței dintre tensiunile de alimentare.</a:t>
            </a:r>
            <a:endParaRPr lang="ro-RO" i="1"/>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41</a:t>
            </a:fld>
            <a:endParaRPr lang="ro-RO"/>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96BC9CD-508C-4A61-A858-8751DBEC5907}"/>
                  </a:ext>
                </a:extLst>
              </p:cNvPr>
              <p:cNvSpPr/>
              <p:nvPr/>
            </p:nvSpPr>
            <p:spPr>
              <a:xfrm>
                <a:off x="2774422" y="2642631"/>
                <a:ext cx="6681253" cy="786369"/>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r>
                            <a:rPr lang="ro-RO" sz="2400" i="0">
                              <a:latin typeface="Cambria Math" panose="02040503050406030204" pitchFamily="18" charset="0"/>
                            </a:rPr>
                            <m:t>0</m:t>
                          </m:r>
                        </m:sub>
                      </m:sSub>
                      <m:r>
                        <a:rPr lang="ro-RO" sz="2400" i="0">
                          <a:latin typeface="Cambria Math" panose="02040503050406030204" pitchFamily="18" charset="0"/>
                        </a:rPr>
                        <m:t>+</m:t>
                      </m:r>
                      <m:r>
                        <a:rPr lang="ro-RO" sz="2400" i="1">
                          <a:latin typeface="Cambria Math" panose="02040503050406030204" pitchFamily="18" charset="0"/>
                        </a:rPr>
                        <m:t>𝑇𝐶</m:t>
                      </m:r>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e>
                      </m:d>
                      <m:r>
                        <a:rPr lang="ro-RO" sz="2400" i="0">
                          <a:latin typeface="Cambria Math" panose="02040503050406030204" pitchFamily="18" charset="0"/>
                        </a:rPr>
                        <m:t>∆</m:t>
                      </m:r>
                      <m:r>
                        <a:rPr lang="ro-RO" sz="2400" i="1">
                          <a:latin typeface="Cambria Math" panose="02040503050406030204" pitchFamily="18" charset="0"/>
                        </a:rPr>
                        <m:t>𝑇</m:t>
                      </m:r>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num>
                        <m:den>
                          <m:r>
                            <a:rPr lang="ro-RO" sz="2400" i="1">
                              <a:latin typeface="Cambria Math" panose="02040503050406030204" pitchFamily="18" charset="0"/>
                            </a:rPr>
                            <m:t>𝐶𝑀𝑅𝑅</m:t>
                          </m:r>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𝑆</m:t>
                              </m:r>
                            </m:sub>
                          </m:sSub>
                        </m:num>
                        <m:den>
                          <m:r>
                            <a:rPr lang="ro-RO" sz="2400" i="1">
                              <a:latin typeface="Cambria Math" panose="02040503050406030204" pitchFamily="18" charset="0"/>
                            </a:rPr>
                            <m:t>𝑃𝑆𝑅𝑅</m:t>
                          </m:r>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num>
                        <m:den>
                          <m:r>
                            <a:rPr lang="ro-RO" sz="2400" i="1">
                              <a:latin typeface="Cambria Math" panose="02040503050406030204" pitchFamily="18" charset="0"/>
                            </a:rPr>
                            <m:t>𝑎</m:t>
                          </m:r>
                        </m:den>
                      </m:f>
                    </m:oMath>
                  </m:oMathPara>
                </a14:m>
                <a:endParaRPr lang="ro-RO" sz="2400"/>
              </a:p>
            </p:txBody>
          </p:sp>
        </mc:Choice>
        <mc:Fallback xmlns="">
          <p:sp>
            <p:nvSpPr>
              <p:cNvPr id="9" name="Rectangle 8">
                <a:extLst>
                  <a:ext uri="{FF2B5EF4-FFF2-40B4-BE49-F238E27FC236}">
                    <a16:creationId xmlns:a16="http://schemas.microsoft.com/office/drawing/2014/main" id="{C96BC9CD-508C-4A61-A858-8751DBEC5907}"/>
                  </a:ext>
                </a:extLst>
              </p:cNvPr>
              <p:cNvSpPr>
                <a:spLocks noRot="1" noChangeAspect="1" noMove="1" noResize="1" noEditPoints="1" noAdjustHandles="1" noChangeArrowheads="1" noChangeShapeType="1" noTextEdit="1"/>
              </p:cNvSpPr>
              <p:nvPr/>
            </p:nvSpPr>
            <p:spPr>
              <a:xfrm>
                <a:off x="2774422" y="2642631"/>
                <a:ext cx="6681253" cy="786369"/>
              </a:xfrm>
              <a:prstGeom prst="rect">
                <a:avLst/>
              </a:prstGeom>
              <a:blipFill>
                <a:blip r:embed="rId2"/>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12786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a:solidFill>
                  <a:prstClr val="black"/>
                </a:solidFill>
              </a:rPr>
              <a:t>Limitări statice ale AO</a:t>
            </a:r>
            <a:br>
              <a:rPr lang="ro-RO">
                <a:solidFill>
                  <a:prstClr val="black"/>
                </a:solidFill>
              </a:rPr>
            </a:br>
            <a:r>
              <a:rPr lang="it-IT">
                <a:solidFill>
                  <a:prstClr val="black"/>
                </a:solidFill>
              </a:rPr>
              <a:t>Erori de offset la intrare și tehnici de compensare</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a:t>să investigăm efectul lui </a:t>
            </a:r>
            <a:r>
              <a:rPr lang="en-US" i="1"/>
              <a:t>I</a:t>
            </a:r>
            <a:r>
              <a:rPr lang="en-US" i="1" baseline="-25000"/>
              <a:t>OS</a:t>
            </a:r>
            <a:r>
              <a:rPr lang="en-US"/>
              <a:t> și </a:t>
            </a:r>
            <a:r>
              <a:rPr lang="en-US" i="1"/>
              <a:t>V</a:t>
            </a:r>
            <a:r>
              <a:rPr lang="en-US" i="1" baseline="-25000"/>
              <a:t>OS</a:t>
            </a:r>
            <a:r>
              <a:rPr lang="en-US"/>
              <a:t> care acționează simultan</a:t>
            </a:r>
            <a:br>
              <a:rPr lang="ro-RO"/>
            </a:br>
            <a:br>
              <a:rPr lang="ro-RO"/>
            </a:br>
            <a:br>
              <a:rPr lang="ro-RO"/>
            </a:br>
            <a:br>
              <a:rPr lang="ro-RO"/>
            </a:br>
            <a:br>
              <a:rPr lang="ro-RO"/>
            </a:br>
            <a:r>
              <a:rPr lang="en-US"/>
              <a:t>unde </a:t>
            </a:r>
            <a:r>
              <a:rPr lang="en-US" i="1"/>
              <a:t>A</a:t>
            </a:r>
            <a:r>
              <a:rPr lang="en-US" i="1" baseline="-25000"/>
              <a:t>s</a:t>
            </a:r>
            <a:r>
              <a:rPr lang="en-US"/>
              <a:t>=−</a:t>
            </a:r>
            <a:r>
              <a:rPr lang="en-US" i="1"/>
              <a:t>R</a:t>
            </a:r>
            <a:r>
              <a:rPr lang="en-US" baseline="-25000"/>
              <a:t>2</a:t>
            </a:r>
            <a:r>
              <a:rPr lang="en-US"/>
              <a:t>/</a:t>
            </a:r>
            <a:r>
              <a:rPr lang="en-US" i="1"/>
              <a:t>R</a:t>
            </a:r>
            <a:r>
              <a:rPr lang="en-US" baseline="-25000"/>
              <a:t>1</a:t>
            </a:r>
            <a:r>
              <a:rPr lang="en-US"/>
              <a:t> pentru amplificatorul inversor și </a:t>
            </a:r>
            <a:r>
              <a:rPr lang="en-US" i="1"/>
              <a:t>A</a:t>
            </a:r>
            <a:r>
              <a:rPr lang="en-US" i="1" baseline="-25000"/>
              <a:t>s</a:t>
            </a:r>
            <a:r>
              <a:rPr lang="en-US"/>
              <a:t>=1+</a:t>
            </a:r>
            <a:r>
              <a:rPr lang="en-US" i="1"/>
              <a:t>R</a:t>
            </a:r>
            <a:r>
              <a:rPr lang="en-US" baseline="-25000"/>
              <a:t>2</a:t>
            </a:r>
            <a:r>
              <a:rPr lang="en-US"/>
              <a:t>/</a:t>
            </a:r>
            <a:r>
              <a:rPr lang="en-US" i="1"/>
              <a:t>R</a:t>
            </a:r>
            <a:r>
              <a:rPr lang="en-US" baseline="-25000"/>
              <a:t>1</a:t>
            </a:r>
            <a:r>
              <a:rPr lang="en-US"/>
              <a:t> pentru cel neinversor.</a:t>
            </a:r>
            <a:endParaRPr lang="ro-RO"/>
          </a:p>
          <a:p>
            <a:r>
              <a:rPr lang="en-US"/>
              <a:t>Numim </a:t>
            </a:r>
            <a:r>
              <a:rPr lang="en-US" i="1"/>
              <a:t>A</a:t>
            </a:r>
            <a:r>
              <a:rPr lang="en-US" i="1" baseline="-25000"/>
              <a:t>s</a:t>
            </a:r>
            <a:r>
              <a:rPr lang="en-US"/>
              <a:t> </a:t>
            </a:r>
            <a:r>
              <a:rPr lang="en-US" i="1"/>
              <a:t>câștigul de semnal </a:t>
            </a:r>
            <a:r>
              <a:rPr lang="en-US"/>
              <a:t>pentru a-l distinge de </a:t>
            </a:r>
            <a:r>
              <a:rPr lang="en-US" i="1"/>
              <a:t>câștigul de zgomot de curent continuu</a:t>
            </a:r>
            <a:r>
              <a:rPr lang="en-US"/>
              <a:t>, care este 1/</a:t>
            </a:r>
            <a:r>
              <a:rPr lang="en-US" i="1"/>
              <a:t>b</a:t>
            </a:r>
            <a:r>
              <a:rPr lang="en-US"/>
              <a:t>=1+</a:t>
            </a:r>
            <a:r>
              <a:rPr lang="en-US" i="1"/>
              <a:t>R</a:t>
            </a:r>
            <a:r>
              <a:rPr lang="en-US" baseline="-25000"/>
              <a:t>2</a:t>
            </a:r>
            <a:r>
              <a:rPr lang="en-US"/>
              <a:t>/</a:t>
            </a:r>
            <a:r>
              <a:rPr lang="en-US" i="1"/>
              <a:t>R</a:t>
            </a:r>
            <a:r>
              <a:rPr lang="en-US" baseline="-25000"/>
              <a:t>1</a:t>
            </a:r>
            <a:r>
              <a:rPr lang="en-US"/>
              <a:t> pentru ambele circuite. </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42</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AD6B7B-7A9D-4898-BF4F-91454E143656}"/>
                  </a:ext>
                </a:extLst>
              </p:cNvPr>
              <p:cNvSpPr/>
              <p:nvPr/>
            </p:nvSpPr>
            <p:spPr>
              <a:xfrm>
                <a:off x="4944176" y="2244892"/>
                <a:ext cx="23036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𝑠</m:t>
                          </m:r>
                        </m:sub>
                      </m:sSub>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𝐼</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oMath>
                  </m:oMathPara>
                </a14:m>
                <a:endParaRPr lang="ro-RO" sz="2000"/>
              </a:p>
            </p:txBody>
          </p:sp>
        </mc:Choice>
        <mc:Fallback xmlns="">
          <p:sp>
            <p:nvSpPr>
              <p:cNvPr id="7" name="Rectangle 6">
                <a:extLst>
                  <a:ext uri="{FF2B5EF4-FFF2-40B4-BE49-F238E27FC236}">
                    <a16:creationId xmlns:a16="http://schemas.microsoft.com/office/drawing/2014/main" id="{2DAD6B7B-7A9D-4898-BF4F-91454E143656}"/>
                  </a:ext>
                </a:extLst>
              </p:cNvPr>
              <p:cNvSpPr>
                <a:spLocks noRot="1" noChangeAspect="1" noMove="1" noResize="1" noEditPoints="1" noAdjustHandles="1" noChangeArrowheads="1" noChangeShapeType="1" noTextEdit="1"/>
              </p:cNvSpPr>
              <p:nvPr/>
            </p:nvSpPr>
            <p:spPr>
              <a:xfrm>
                <a:off x="4944176" y="2244892"/>
                <a:ext cx="2303644" cy="461665"/>
              </a:xfrm>
              <a:prstGeom prst="rect">
                <a:avLst/>
              </a:prstGeom>
              <a:blipFill>
                <a:blip r:embed="rId2"/>
                <a:stretch>
                  <a:fillRect b="-1316"/>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C32E28B-492D-4F77-999D-CCAC69F9314E}"/>
                  </a:ext>
                </a:extLst>
              </p:cNvPr>
              <p:cNvSpPr/>
              <p:nvPr/>
            </p:nvSpPr>
            <p:spPr>
              <a:xfrm>
                <a:off x="3174942" y="2765522"/>
                <a:ext cx="5842112" cy="922176"/>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0">
                              <a:latin typeface="Cambria Math" panose="02040503050406030204" pitchFamily="18" charset="0"/>
                            </a:rPr>
                            <m:t>−</m:t>
                          </m:r>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𝑏</m:t>
                          </m:r>
                        </m:den>
                      </m:f>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𝐼</m:t>
                          </m:r>
                        </m:sub>
                      </m:sSub>
                    </m:oMath>
                  </m:oMathPara>
                </a14:m>
                <a:endParaRPr lang="ro-RO" sz="2400"/>
              </a:p>
            </p:txBody>
          </p:sp>
        </mc:Choice>
        <mc:Fallback xmlns="">
          <p:sp>
            <p:nvSpPr>
              <p:cNvPr id="8" name="Rectangle 7">
                <a:extLst>
                  <a:ext uri="{FF2B5EF4-FFF2-40B4-BE49-F238E27FC236}">
                    <a16:creationId xmlns:a16="http://schemas.microsoft.com/office/drawing/2014/main" id="{BC32E28B-492D-4F77-999D-CCAC69F9314E}"/>
                  </a:ext>
                </a:extLst>
              </p:cNvPr>
              <p:cNvSpPr>
                <a:spLocks noRot="1" noChangeAspect="1" noMove="1" noResize="1" noEditPoints="1" noAdjustHandles="1" noChangeArrowheads="1" noChangeShapeType="1" noTextEdit="1"/>
              </p:cNvSpPr>
              <p:nvPr/>
            </p:nvSpPr>
            <p:spPr>
              <a:xfrm>
                <a:off x="3174942" y="2765522"/>
                <a:ext cx="5842112" cy="922176"/>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838518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a:solidFill>
                  <a:prstClr val="black"/>
                </a:solidFill>
              </a:rPr>
              <a:t>Limitări statice ale AO</a:t>
            </a:r>
            <a:br>
              <a:rPr lang="ro-RO">
                <a:solidFill>
                  <a:prstClr val="black"/>
                </a:solidFill>
              </a:rPr>
            </a:br>
            <a:r>
              <a:rPr lang="it-IT">
                <a:solidFill>
                  <a:prstClr val="black"/>
                </a:solidFill>
              </a:rPr>
              <a:t>Erori de offset la intrare și tehnici de compensare</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i="1"/>
              <a:t>E</a:t>
            </a:r>
            <a:r>
              <a:rPr lang="en-US" i="1" baseline="-25000"/>
              <a:t>I</a:t>
            </a:r>
            <a:r>
              <a:rPr lang="en-US"/>
              <a:t>=</a:t>
            </a:r>
            <a:r>
              <a:rPr lang="en-US" i="1"/>
              <a:t>V</a:t>
            </a:r>
            <a:r>
              <a:rPr lang="en-US" i="1" baseline="-25000"/>
              <a:t>OS</a:t>
            </a:r>
            <a:r>
              <a:rPr lang="en-US"/>
              <a:t>-(</a:t>
            </a:r>
            <a:r>
              <a:rPr lang="en-US" i="1"/>
              <a:t>R</a:t>
            </a:r>
            <a:r>
              <a:rPr lang="en-US" baseline="-25000"/>
              <a:t>1</a:t>
            </a:r>
            <a:r>
              <a:rPr lang="en-US"/>
              <a:t>||</a:t>
            </a:r>
            <a:r>
              <a:rPr lang="en-US" i="1"/>
              <a:t>R</a:t>
            </a:r>
            <a:r>
              <a:rPr lang="en-US" baseline="-25000"/>
              <a:t>2</a:t>
            </a:r>
            <a:r>
              <a:rPr lang="en-US"/>
              <a:t>)</a:t>
            </a:r>
            <a:r>
              <a:rPr lang="en-US" i="1"/>
              <a:t>I</a:t>
            </a:r>
            <a:r>
              <a:rPr lang="en-US" i="1" baseline="-25000"/>
              <a:t>OS</a:t>
            </a:r>
            <a:r>
              <a:rPr lang="en-US"/>
              <a:t> este eroarea totală de offset referit</a:t>
            </a:r>
            <a:r>
              <a:rPr lang="ro-RO"/>
              <a:t>ă </a:t>
            </a:r>
            <a:r>
              <a:rPr lang="en-US"/>
              <a:t>la intrare, iar </a:t>
            </a:r>
            <a:r>
              <a:rPr lang="en-US" i="1"/>
              <a:t>E</a:t>
            </a:r>
            <a:r>
              <a:rPr lang="en-US" i="1" baseline="-25000"/>
              <a:t>O</a:t>
            </a:r>
            <a:r>
              <a:rPr lang="en-US"/>
              <a:t> eroarea totală de offset referită la ieșire.</a:t>
            </a:r>
            <a:endParaRPr lang="ro-RO"/>
          </a:p>
          <a:p>
            <a:r>
              <a:rPr lang="en-US"/>
              <a:t>Semnul negativ nu implică neapărat o tendință a celor doi termeni de a se compensa reciproc, deoarece </a:t>
            </a:r>
            <a:r>
              <a:rPr lang="en-US" i="1"/>
              <a:t>V</a:t>
            </a:r>
            <a:r>
              <a:rPr lang="en-US" i="1" baseline="-25000"/>
              <a:t>OS</a:t>
            </a:r>
            <a:r>
              <a:rPr lang="en-US"/>
              <a:t> și </a:t>
            </a:r>
            <a:r>
              <a:rPr lang="en-US" i="1"/>
              <a:t>I</a:t>
            </a:r>
            <a:r>
              <a:rPr lang="en-US" i="1" baseline="-25000"/>
              <a:t>OS</a:t>
            </a:r>
            <a:r>
              <a:rPr lang="en-US"/>
              <a:t> pot avea oricare dintre polarități.</a:t>
            </a:r>
            <a:endParaRPr lang="ro-RO"/>
          </a:p>
          <a:p>
            <a:r>
              <a:rPr lang="en-US"/>
              <a:t>Un proiectant prudent va avea o atitudine conservatoare și le va combina în mod aditiv.</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43</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7731670-A4B8-49E5-B027-1D498EAC183D}"/>
                  </a:ext>
                </a:extLst>
              </p:cNvPr>
              <p:cNvSpPr/>
              <p:nvPr/>
            </p:nvSpPr>
            <p:spPr>
              <a:xfrm>
                <a:off x="6917009" y="4976659"/>
                <a:ext cx="4436791" cy="714683"/>
              </a:xfrm>
              <a:prstGeom prst="rect">
                <a:avLst/>
              </a:prstGeom>
              <a:ln w="1905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i="1">
                              <a:latin typeface="Cambria Math" panose="02040503050406030204" pitchFamily="18" charset="0"/>
                            </a:rPr>
                          </m:ctrlPr>
                        </m:sSubPr>
                        <m:e>
                          <m:r>
                            <a:rPr lang="ro-RO" i="1">
                              <a:latin typeface="Cambria Math" panose="02040503050406030204" pitchFamily="18" charset="0"/>
                            </a:rPr>
                            <m:t>𝐸</m:t>
                          </m:r>
                        </m:e>
                        <m:sub>
                          <m:r>
                            <a:rPr lang="ro-RO" i="1">
                              <a:latin typeface="Cambria Math" panose="02040503050406030204" pitchFamily="18" charset="0"/>
                            </a:rPr>
                            <m:t>𝑂</m:t>
                          </m:r>
                        </m:sub>
                      </m:sSub>
                      <m:r>
                        <a:rPr lang="ro-RO">
                          <a:latin typeface="Cambria Math" panose="02040503050406030204" pitchFamily="18" charset="0"/>
                        </a:rPr>
                        <m:t>=</m:t>
                      </m:r>
                      <m:d>
                        <m:dPr>
                          <m:ctrlPr>
                            <a:rPr lang="ro-RO" i="1">
                              <a:latin typeface="Cambria Math" panose="02040503050406030204" pitchFamily="18" charset="0"/>
                            </a:rPr>
                          </m:ctrlPr>
                        </m:dPr>
                        <m:e>
                          <m:r>
                            <a:rPr lang="ro-RO">
                              <a:latin typeface="Cambria Math" panose="02040503050406030204" pitchFamily="18" charset="0"/>
                            </a:rPr>
                            <m:t>1</m:t>
                          </m:r>
                          <m:r>
                            <a:rPr lang="ro-RO">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a:latin typeface="Cambria Math" panose="02040503050406030204" pitchFamily="18" charset="0"/>
                                    </a:rPr>
                                    <m:t>2</m:t>
                                  </m:r>
                                </m:sub>
                              </m:sSub>
                            </m:num>
                            <m:den>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a:latin typeface="Cambria Math" panose="02040503050406030204" pitchFamily="18" charset="0"/>
                                    </a:rPr>
                                    <m:t>1</m:t>
                                  </m:r>
                                </m:sub>
                              </m:sSub>
                            </m:den>
                          </m:f>
                        </m:e>
                      </m:d>
                      <m:d>
                        <m:dPr>
                          <m:begChr m:val="["/>
                          <m:endChr m:val="]"/>
                          <m:ctrlPr>
                            <a:rPr lang="ro-RO" i="1">
                              <a:latin typeface="Cambria Math" panose="02040503050406030204" pitchFamily="18" charset="0"/>
                            </a:rPr>
                          </m:ctrlPr>
                        </m:dPr>
                        <m:e>
                          <m:sSub>
                            <m:sSubPr>
                              <m:ctrlPr>
                                <a:rPr lang="ro-RO" i="1">
                                  <a:latin typeface="Cambria Math" panose="02040503050406030204" pitchFamily="18" charset="0"/>
                                </a:rPr>
                              </m:ctrlPr>
                            </m:sSubPr>
                            <m:e>
                              <m:r>
                                <a:rPr lang="ro-RO" i="1">
                                  <a:latin typeface="Cambria Math" panose="02040503050406030204" pitchFamily="18" charset="0"/>
                                </a:rPr>
                                <m:t>𝑉</m:t>
                              </m:r>
                            </m:e>
                            <m:sub>
                              <m:r>
                                <a:rPr lang="ro-RO" i="1">
                                  <a:latin typeface="Cambria Math" panose="02040503050406030204" pitchFamily="18" charset="0"/>
                                </a:rPr>
                                <m:t>𝑂𝑆</m:t>
                              </m:r>
                            </m:sub>
                          </m:sSub>
                          <m:r>
                            <a:rPr lang="ro-RO">
                              <a:latin typeface="Cambria Math" panose="02040503050406030204" pitchFamily="18" charset="0"/>
                            </a:rPr>
                            <m:t>−</m:t>
                          </m:r>
                          <m:d>
                            <m:dPr>
                              <m:ctrlPr>
                                <a:rPr lang="ro-RO" i="1">
                                  <a:latin typeface="Cambria Math" panose="02040503050406030204" pitchFamily="18" charset="0"/>
                                </a:rPr>
                              </m:ctrlPr>
                            </m:dPr>
                            <m:e>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a:latin typeface="Cambria Math" panose="02040503050406030204" pitchFamily="18" charset="0"/>
                                    </a:rPr>
                                    <m:t>1</m:t>
                                  </m:r>
                                </m:sub>
                              </m:sSub>
                              <m:r>
                                <a:rPr lang="ro-RO">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𝑅</m:t>
                                  </m:r>
                                </m:e>
                                <m:sub>
                                  <m:r>
                                    <a:rPr lang="ro-RO">
                                      <a:latin typeface="Cambria Math" panose="02040503050406030204" pitchFamily="18" charset="0"/>
                                    </a:rPr>
                                    <m:t>2</m:t>
                                  </m:r>
                                </m:sub>
                              </m:sSub>
                            </m:e>
                          </m:d>
                          <m:sSub>
                            <m:sSubPr>
                              <m:ctrlPr>
                                <a:rPr lang="ro-RO" i="1">
                                  <a:latin typeface="Cambria Math" panose="02040503050406030204" pitchFamily="18" charset="0"/>
                                </a:rPr>
                              </m:ctrlPr>
                            </m:sSubPr>
                            <m:e>
                              <m:r>
                                <a:rPr lang="ro-RO" i="1">
                                  <a:latin typeface="Cambria Math" panose="02040503050406030204" pitchFamily="18" charset="0"/>
                                </a:rPr>
                                <m:t>𝐼</m:t>
                              </m:r>
                            </m:e>
                            <m:sub>
                              <m:r>
                                <a:rPr lang="ro-RO" i="1">
                                  <a:latin typeface="Cambria Math" panose="02040503050406030204" pitchFamily="18" charset="0"/>
                                </a:rPr>
                                <m:t>𝑂𝑆</m:t>
                              </m:r>
                            </m:sub>
                          </m:sSub>
                        </m:e>
                      </m:d>
                      <m:r>
                        <a:rPr lang="ro-RO">
                          <a:latin typeface="Cambria Math" panose="02040503050406030204" pitchFamily="18" charset="0"/>
                        </a:rPr>
                        <m:t>=</m:t>
                      </m:r>
                      <m:f>
                        <m:fPr>
                          <m:ctrlPr>
                            <a:rPr lang="ro-RO" i="1">
                              <a:latin typeface="Cambria Math" panose="02040503050406030204" pitchFamily="18" charset="0"/>
                            </a:rPr>
                          </m:ctrlPr>
                        </m:fPr>
                        <m:num>
                          <m:r>
                            <a:rPr lang="ro-RO">
                              <a:latin typeface="Cambria Math" panose="02040503050406030204" pitchFamily="18" charset="0"/>
                            </a:rPr>
                            <m:t>1</m:t>
                          </m:r>
                        </m:num>
                        <m:den>
                          <m:r>
                            <a:rPr lang="ro-RO" i="1">
                              <a:latin typeface="Cambria Math" panose="02040503050406030204" pitchFamily="18" charset="0"/>
                            </a:rPr>
                            <m:t>𝑏</m:t>
                          </m:r>
                        </m:den>
                      </m:f>
                      <m:sSub>
                        <m:sSubPr>
                          <m:ctrlPr>
                            <a:rPr lang="ro-RO" i="1">
                              <a:latin typeface="Cambria Math" panose="02040503050406030204" pitchFamily="18" charset="0"/>
                            </a:rPr>
                          </m:ctrlPr>
                        </m:sSubPr>
                        <m:e>
                          <m:r>
                            <a:rPr lang="ro-RO" i="1">
                              <a:latin typeface="Cambria Math" panose="02040503050406030204" pitchFamily="18" charset="0"/>
                            </a:rPr>
                            <m:t>𝐸</m:t>
                          </m:r>
                        </m:e>
                        <m:sub>
                          <m:r>
                            <a:rPr lang="ro-RO" i="1">
                              <a:latin typeface="Cambria Math" panose="02040503050406030204" pitchFamily="18" charset="0"/>
                            </a:rPr>
                            <m:t>𝐼</m:t>
                          </m:r>
                        </m:sub>
                      </m:sSub>
                    </m:oMath>
                  </m:oMathPara>
                </a14:m>
                <a:endParaRPr lang="ro-RO"/>
              </a:p>
            </p:txBody>
          </p:sp>
        </mc:Choice>
        <mc:Fallback xmlns="">
          <p:sp>
            <p:nvSpPr>
              <p:cNvPr id="7" name="Rectangle 6">
                <a:extLst>
                  <a:ext uri="{FF2B5EF4-FFF2-40B4-BE49-F238E27FC236}">
                    <a16:creationId xmlns:a16="http://schemas.microsoft.com/office/drawing/2014/main" id="{C7731670-A4B8-49E5-B027-1D498EAC183D}"/>
                  </a:ext>
                </a:extLst>
              </p:cNvPr>
              <p:cNvSpPr>
                <a:spLocks noRot="1" noChangeAspect="1" noMove="1" noResize="1" noEditPoints="1" noAdjustHandles="1" noChangeArrowheads="1" noChangeShapeType="1" noTextEdit="1"/>
              </p:cNvSpPr>
              <p:nvPr/>
            </p:nvSpPr>
            <p:spPr>
              <a:xfrm>
                <a:off x="6917009" y="4976659"/>
                <a:ext cx="4436791" cy="714683"/>
              </a:xfrm>
              <a:prstGeom prst="rect">
                <a:avLst/>
              </a:prstGeom>
              <a:blipFill>
                <a:blip r:embed="rId2"/>
                <a:stretch>
                  <a:fillRect/>
                </a:stretch>
              </a:blipFill>
              <a:ln w="1905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054212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3200">
                <a:solidFill>
                  <a:prstClr val="black"/>
                </a:solidFill>
              </a:rPr>
              <a:t>Limitări statice ale AO</a:t>
            </a:r>
            <a:br>
              <a:rPr lang="ro-RO" sz="3200">
                <a:solidFill>
                  <a:prstClr val="black"/>
                </a:solidFill>
              </a:rPr>
            </a:br>
            <a:r>
              <a:rPr lang="it-IT" sz="3200">
                <a:solidFill>
                  <a:prstClr val="black"/>
                </a:solidFill>
              </a:rPr>
              <a:t>Erori de offset la intrare și tehnici de compensare</a:t>
            </a:r>
            <a:br>
              <a:rPr lang="ro-RO" sz="3200">
                <a:solidFill>
                  <a:prstClr val="black"/>
                </a:solidFill>
              </a:rPr>
            </a:br>
            <a:r>
              <a:rPr lang="ro-RO" sz="3200">
                <a:solidFill>
                  <a:prstClr val="black"/>
                </a:solidFill>
              </a:rPr>
              <a:t>Anularea internă a offset-ului</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b="1"/>
              <a:t>Anularea internă </a:t>
            </a:r>
            <a:r>
              <a:rPr lang="en-US"/>
              <a:t>se bazează pe o dezechilibrare </a:t>
            </a:r>
            <a:br>
              <a:rPr lang="ro-RO"/>
            </a:br>
            <a:r>
              <a:rPr lang="en-US"/>
              <a:t>deliberată a etajului de intrare pentru a </a:t>
            </a:r>
            <a:br>
              <a:rPr lang="ro-RO"/>
            </a:br>
            <a:r>
              <a:rPr lang="en-US"/>
              <a:t>compensa nepotrivirile inerente și a aduce </a:t>
            </a:r>
            <a:br>
              <a:rPr lang="ro-RO"/>
            </a:br>
            <a:r>
              <a:rPr lang="en-US"/>
              <a:t>eroarea la zero.</a:t>
            </a:r>
            <a:endParaRPr lang="ro-RO"/>
          </a:p>
          <a:p>
            <a:r>
              <a:rPr lang="en-US"/>
              <a:t>Acest dezechilibru este introdus cu ajutorul unui </a:t>
            </a:r>
            <a:br>
              <a:rPr lang="ro-RO"/>
            </a:br>
            <a:r>
              <a:rPr lang="en-US"/>
              <a:t>potențiometru (trimer) extern, așa cum </a:t>
            </a:r>
            <a:br>
              <a:rPr lang="ro-RO"/>
            </a:br>
            <a:r>
              <a:rPr lang="en-US"/>
              <a:t>se recomandă în foile de catalog.</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44</a:t>
            </a:fld>
            <a:endParaRPr lang="ro-RO"/>
          </a:p>
        </p:txBody>
      </p:sp>
      <p:pic>
        <p:nvPicPr>
          <p:cNvPr id="7" name="Content Placeholder 6">
            <a:extLst>
              <a:ext uri="{FF2B5EF4-FFF2-40B4-BE49-F238E27FC236}">
                <a16:creationId xmlns:a16="http://schemas.microsoft.com/office/drawing/2014/main" id="{CBFD0439-223A-4D4B-95E5-F840EAEC7D64}"/>
              </a:ext>
            </a:extLst>
          </p:cNvPr>
          <p:cNvPicPr>
            <a:picLocks/>
          </p:cNvPicPr>
          <p:nvPr/>
        </p:nvPicPr>
        <p:blipFill>
          <a:blip r:embed="rId2"/>
          <a:stretch>
            <a:fillRect/>
          </a:stretch>
        </p:blipFill>
        <p:spPr>
          <a:xfrm>
            <a:off x="9129770" y="63500"/>
            <a:ext cx="3000259" cy="4351338"/>
          </a:xfrm>
          <a:prstGeom prst="rect">
            <a:avLst/>
          </a:prstGeom>
        </p:spPr>
      </p:pic>
      <p:pic>
        <p:nvPicPr>
          <p:cNvPr id="8" name="Picture 7">
            <a:extLst>
              <a:ext uri="{FF2B5EF4-FFF2-40B4-BE49-F238E27FC236}">
                <a16:creationId xmlns:a16="http://schemas.microsoft.com/office/drawing/2014/main" id="{A96D16E2-FB42-4026-8F93-C1375D3AA9CC}"/>
              </a:ext>
            </a:extLst>
          </p:cNvPr>
          <p:cNvPicPr/>
          <p:nvPr/>
        </p:nvPicPr>
        <p:blipFill>
          <a:blip r:embed="rId3"/>
          <a:stretch>
            <a:fillRect/>
          </a:stretch>
        </p:blipFill>
        <p:spPr>
          <a:xfrm>
            <a:off x="7840345" y="4478496"/>
            <a:ext cx="4294505" cy="1814195"/>
          </a:xfrm>
          <a:prstGeom prst="rect">
            <a:avLst/>
          </a:prstGeom>
        </p:spPr>
      </p:pic>
    </p:spTree>
    <p:extLst>
      <p:ext uri="{BB962C8B-B14F-4D97-AF65-F5344CB8AC3E}">
        <p14:creationId xmlns:p14="http://schemas.microsoft.com/office/powerpoint/2010/main" val="4202284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3200">
                <a:solidFill>
                  <a:prstClr val="black"/>
                </a:solidFill>
              </a:rPr>
              <a:t>Limitări statice ale AO</a:t>
            </a:r>
            <a:br>
              <a:rPr lang="ro-RO" sz="3200">
                <a:solidFill>
                  <a:prstClr val="black"/>
                </a:solidFill>
              </a:rPr>
            </a:br>
            <a:r>
              <a:rPr lang="it-IT" sz="3200">
                <a:solidFill>
                  <a:prstClr val="black"/>
                </a:solidFill>
              </a:rPr>
              <a:t>Erori de offset la intrare și tehnici de compensare</a:t>
            </a:r>
            <a:br>
              <a:rPr lang="ro-RO" sz="3200">
                <a:solidFill>
                  <a:prstClr val="black"/>
                </a:solidFill>
              </a:rPr>
            </a:br>
            <a:r>
              <a:rPr lang="ro-RO" sz="3200">
                <a:solidFill>
                  <a:prstClr val="black"/>
                </a:solidFill>
              </a:rPr>
              <a:t>Anularea internă a offset-ului</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en-US" b="1"/>
              <a:t>Anularea externă </a:t>
            </a:r>
            <a:r>
              <a:rPr lang="en-US"/>
              <a:t>se bazează pe întroducerea în circuit a unei tensiuni sau a unui curent, reglabile, pentru a compensa eroarea de offset.</a:t>
            </a:r>
            <a:endParaRPr lang="ro-RO"/>
          </a:p>
          <a:p>
            <a:r>
              <a:rPr lang="en-US"/>
              <a:t>Această schemă nu introduce dezechilibre suplimentare în etajul de intrare, astfel încât nu există nicio degradare a derivei (driftului), </a:t>
            </a:r>
            <a:r>
              <a:rPr lang="ro-RO"/>
              <a:t>a </a:t>
            </a:r>
            <a:r>
              <a:rPr lang="en-US"/>
              <a:t>CMRR-ului sau </a:t>
            </a:r>
            <a:r>
              <a:rPr lang="ro-RO"/>
              <a:t>a </a:t>
            </a:r>
            <a:r>
              <a:rPr lang="en-US"/>
              <a:t>PSRR-ului.</a:t>
            </a:r>
            <a:endParaRPr lang="ro-RO"/>
          </a:p>
          <a:p>
            <a:r>
              <a:rPr lang="en-US"/>
              <a:t>Cel mai convenabil punct de injecție al semnalului de corecție depinde de circuitul particular analizat.</a:t>
            </a:r>
            <a:endParaRPr lang="ro-RO"/>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45</a:t>
            </a:fld>
            <a:endParaRPr lang="ro-RO"/>
          </a:p>
        </p:txBody>
      </p:sp>
    </p:spTree>
    <p:extLst>
      <p:ext uri="{BB962C8B-B14F-4D97-AF65-F5344CB8AC3E}">
        <p14:creationId xmlns:p14="http://schemas.microsoft.com/office/powerpoint/2010/main" val="3199618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3200">
                <a:solidFill>
                  <a:prstClr val="black"/>
                </a:solidFill>
              </a:rPr>
              <a:t>Limitări statice ale AO</a:t>
            </a:r>
            <a:br>
              <a:rPr lang="ro-RO" sz="3200">
                <a:solidFill>
                  <a:prstClr val="black"/>
                </a:solidFill>
              </a:rPr>
            </a:br>
            <a:r>
              <a:rPr lang="it-IT" sz="3200">
                <a:solidFill>
                  <a:prstClr val="black"/>
                </a:solidFill>
              </a:rPr>
              <a:t>Erori de offset la intrare și tehnici de compensare</a:t>
            </a:r>
            <a:br>
              <a:rPr lang="ro-RO" sz="3200">
                <a:solidFill>
                  <a:prstClr val="black"/>
                </a:solidFill>
              </a:rPr>
            </a:br>
            <a:r>
              <a:rPr lang="ro-RO" sz="3200">
                <a:solidFill>
                  <a:prstClr val="black"/>
                </a:solidFill>
              </a:rPr>
              <a:t>Anularea internă a offset-ului</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ro-RO"/>
              <a:t>Anularea externă a erorii de offset la </a:t>
            </a:r>
            <a:r>
              <a:rPr lang="ro-RO" b="1"/>
              <a:t>circuitul </a:t>
            </a:r>
            <a:br>
              <a:rPr lang="ro-RO" b="1"/>
            </a:br>
            <a:r>
              <a:rPr lang="ro-RO" b="1"/>
              <a:t>inversor</a:t>
            </a:r>
          </a:p>
          <a:p>
            <a:r>
              <a:rPr lang="en-US" sz="2400"/>
              <a:t>Conform principiului superpoziției, acum avem o eroare </a:t>
            </a:r>
            <a:br>
              <a:rPr lang="ro-RO" sz="2400"/>
            </a:br>
            <a:r>
              <a:rPr lang="en-US" sz="2400"/>
              <a:t>aparentă de intrare </a:t>
            </a:r>
            <a:r>
              <a:rPr lang="en-US" sz="2400" i="1"/>
              <a:t>E</a:t>
            </a:r>
            <a:r>
              <a:rPr lang="en-US" sz="2400" i="1" baseline="-25000"/>
              <a:t>I</a:t>
            </a:r>
            <a:r>
              <a:rPr lang="en-US" sz="2400"/>
              <a:t>+</a:t>
            </a:r>
            <a:r>
              <a:rPr lang="en-US" sz="2400" i="1"/>
              <a:t>V</a:t>
            </a:r>
            <a:r>
              <a:rPr lang="en-US" sz="2400" i="1" baseline="-25000"/>
              <a:t>X</a:t>
            </a:r>
            <a:r>
              <a:rPr lang="en-US" sz="2400"/>
              <a:t> și putem întotdeauna ajusta </a:t>
            </a:r>
            <a:r>
              <a:rPr lang="en-US" sz="2400" i="1"/>
              <a:t>V</a:t>
            </a:r>
            <a:r>
              <a:rPr lang="en-US" sz="2400" i="1" baseline="-25000"/>
              <a:t>X</a:t>
            </a:r>
            <a:r>
              <a:rPr lang="en-US" sz="2400"/>
              <a:t> </a:t>
            </a:r>
            <a:br>
              <a:rPr lang="ro-RO" sz="2400"/>
            </a:br>
            <a:r>
              <a:rPr lang="en-US" sz="2400"/>
              <a:t>pentru a neutraliza </a:t>
            </a:r>
            <a:r>
              <a:rPr lang="en-US" sz="2400" i="1"/>
              <a:t>E</a:t>
            </a:r>
            <a:r>
              <a:rPr lang="en-US" sz="2400" i="1" baseline="-25000"/>
              <a:t>I</a:t>
            </a:r>
            <a:r>
              <a:rPr lang="en-US" sz="2400"/>
              <a:t>.</a:t>
            </a:r>
            <a:endParaRPr lang="ro-RO" sz="2400"/>
          </a:p>
          <a:p>
            <a:r>
              <a:rPr lang="en-US" sz="2400" i="1"/>
              <a:t>V</a:t>
            </a:r>
            <a:r>
              <a:rPr lang="en-US" sz="2400" i="1" baseline="-25000"/>
              <a:t>X</a:t>
            </a:r>
            <a:r>
              <a:rPr lang="en-US" sz="2400"/>
              <a:t> este obținut dintr-o sursă dublă de referință, cum ar fi tensiunile de alimentare dacă sunt stabilizate și filtrate corespunzător.</a:t>
            </a:r>
            <a:endParaRPr lang="ro-RO" sz="2400"/>
          </a:p>
          <a:p>
            <a:r>
              <a:rPr lang="en-US" sz="2400"/>
              <a:t>În circuitele prezentate, impunem </a:t>
            </a:r>
            <a:r>
              <a:rPr lang="en-US" sz="2400" i="1"/>
              <a:t>R</a:t>
            </a:r>
            <a:r>
              <a:rPr lang="en-US" sz="2400" i="1" baseline="-25000"/>
              <a:t>B</a:t>
            </a:r>
            <a:r>
              <a:rPr lang="en-US" sz="2400">
                <a:sym typeface="Symbol" panose="05050102010706020507" pitchFamily="18" charset="2"/>
              </a:rPr>
              <a:t></a:t>
            </a:r>
            <a:r>
              <a:rPr lang="en-US" sz="2400" i="1"/>
              <a:t>R</a:t>
            </a:r>
            <a:r>
              <a:rPr lang="en-US" sz="2400" i="1" baseline="-25000"/>
              <a:t>C</a:t>
            </a:r>
            <a:r>
              <a:rPr lang="en-US" sz="2400"/>
              <a:t> pentru a evita încărcarea excesivă la cursorul potențiometrului și </a:t>
            </a:r>
            <a:r>
              <a:rPr lang="en-US" sz="2400" i="1"/>
              <a:t>R</a:t>
            </a:r>
            <a:r>
              <a:rPr lang="en-US" sz="2400" i="1" baseline="-25000"/>
              <a:t>A</a:t>
            </a:r>
            <a:r>
              <a:rPr lang="en-US" sz="2400">
                <a:sym typeface="Symbol" panose="05050102010706020507" pitchFamily="18" charset="2"/>
              </a:rPr>
              <a:t></a:t>
            </a:r>
            <a:r>
              <a:rPr lang="en-US" sz="2400" i="1"/>
              <a:t>R</a:t>
            </a:r>
            <a:r>
              <a:rPr lang="en-US" sz="2400" i="1" baseline="-25000"/>
              <a:t>p</a:t>
            </a:r>
            <a:r>
              <a:rPr lang="en-US" sz="2400"/>
              <a:t> pentru a evita perturbarea nivelurilor de rezistență existente. </a:t>
            </a:r>
            <a:endParaRPr lang="ro-RO" sz="2400"/>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46</a:t>
            </a:fld>
            <a:endParaRPr lang="ro-RO"/>
          </a:p>
        </p:txBody>
      </p:sp>
      <p:pic>
        <p:nvPicPr>
          <p:cNvPr id="7" name="Picture 6">
            <a:extLst>
              <a:ext uri="{FF2B5EF4-FFF2-40B4-BE49-F238E27FC236}">
                <a16:creationId xmlns:a16="http://schemas.microsoft.com/office/drawing/2014/main" id="{82DBD5B6-EF3A-4695-A796-0F8B9B1B06CF}"/>
              </a:ext>
            </a:extLst>
          </p:cNvPr>
          <p:cNvPicPr>
            <a:picLocks noChangeAspect="1"/>
          </p:cNvPicPr>
          <p:nvPr/>
        </p:nvPicPr>
        <p:blipFill rotWithShape="1">
          <a:blip r:embed="rId2"/>
          <a:srcRect r="50000" b="12404"/>
          <a:stretch/>
        </p:blipFill>
        <p:spPr>
          <a:xfrm>
            <a:off x="8385174" y="21590"/>
            <a:ext cx="3790950" cy="3484254"/>
          </a:xfrm>
          <a:prstGeom prst="rect">
            <a:avLst/>
          </a:prstGeom>
        </p:spPr>
      </p:pic>
    </p:spTree>
    <p:extLst>
      <p:ext uri="{BB962C8B-B14F-4D97-AF65-F5344CB8AC3E}">
        <p14:creationId xmlns:p14="http://schemas.microsoft.com/office/powerpoint/2010/main" val="929406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7E6-C619-4D3B-AFD6-29A71E5433B3}"/>
              </a:ext>
            </a:extLst>
          </p:cNvPr>
          <p:cNvSpPr>
            <a:spLocks noGrp="1"/>
          </p:cNvSpPr>
          <p:nvPr>
            <p:ph type="title"/>
          </p:nvPr>
        </p:nvSpPr>
        <p:spPr/>
        <p:txBody>
          <a:bodyPr>
            <a:normAutofit fontScale="90000"/>
          </a:bodyPr>
          <a:lstStyle/>
          <a:p>
            <a:r>
              <a:rPr lang="ro-RO" sz="3200">
                <a:solidFill>
                  <a:prstClr val="black"/>
                </a:solidFill>
              </a:rPr>
              <a:t>Limitări statice ale AO</a:t>
            </a:r>
            <a:br>
              <a:rPr lang="ro-RO" sz="3200">
                <a:solidFill>
                  <a:prstClr val="black"/>
                </a:solidFill>
              </a:rPr>
            </a:br>
            <a:r>
              <a:rPr lang="it-IT" sz="3200">
                <a:solidFill>
                  <a:prstClr val="black"/>
                </a:solidFill>
              </a:rPr>
              <a:t>Erori de offset la intrare și tehnici de compensare</a:t>
            </a:r>
            <a:br>
              <a:rPr lang="ro-RO" sz="3200">
                <a:solidFill>
                  <a:prstClr val="black"/>
                </a:solidFill>
              </a:rPr>
            </a:br>
            <a:r>
              <a:rPr lang="ro-RO" sz="3200">
                <a:solidFill>
                  <a:prstClr val="black"/>
                </a:solidFill>
              </a:rPr>
              <a:t>Anularea internă a offset-ului</a:t>
            </a:r>
            <a:endParaRPr lang="ro-RO"/>
          </a:p>
        </p:txBody>
      </p:sp>
      <p:sp>
        <p:nvSpPr>
          <p:cNvPr id="3" name="Content Placeholder 2">
            <a:extLst>
              <a:ext uri="{FF2B5EF4-FFF2-40B4-BE49-F238E27FC236}">
                <a16:creationId xmlns:a16="http://schemas.microsoft.com/office/drawing/2014/main" id="{71E1A29C-B921-49EA-86AF-2BBE20A00644}"/>
              </a:ext>
            </a:extLst>
          </p:cNvPr>
          <p:cNvSpPr>
            <a:spLocks noGrp="1"/>
          </p:cNvSpPr>
          <p:nvPr>
            <p:ph idx="1"/>
          </p:nvPr>
        </p:nvSpPr>
        <p:spPr/>
        <p:txBody>
          <a:bodyPr/>
          <a:lstStyle/>
          <a:p>
            <a:r>
              <a:rPr lang="ro-RO"/>
              <a:t>Anularea externă a erorii de offset la </a:t>
            </a:r>
            <a:r>
              <a:rPr lang="ro-RO" b="1"/>
              <a:t>circuitul neinversor</a:t>
            </a:r>
          </a:p>
          <a:p>
            <a:r>
              <a:rPr lang="en-US" sz="2400"/>
              <a:t>Pentru a nu afecta câștigul circuitului, trebuie să impunem </a:t>
            </a:r>
            <a:r>
              <a:rPr lang="en-US" sz="2400" i="1"/>
              <a:t>R</a:t>
            </a:r>
            <a:r>
              <a:rPr lang="en-US" sz="2400" i="1" baseline="-25000"/>
              <a:t>eq</a:t>
            </a:r>
            <a:r>
              <a:rPr lang="en-US" sz="2400">
                <a:sym typeface="Symbol" panose="05050102010706020507" pitchFamily="18" charset="2"/>
              </a:rPr>
              <a:t></a:t>
            </a:r>
            <a:r>
              <a:rPr lang="en-US" sz="2400" i="1"/>
              <a:t>R</a:t>
            </a:r>
            <a:r>
              <a:rPr lang="en-US" sz="2400" baseline="-25000"/>
              <a:t>1</a:t>
            </a:r>
            <a:r>
              <a:rPr lang="en-US" sz="2400"/>
              <a:t>, unde </a:t>
            </a:r>
            <a:r>
              <a:rPr lang="en-US" sz="2400" i="1"/>
              <a:t>R</a:t>
            </a:r>
            <a:r>
              <a:rPr lang="en-US" sz="2400" i="1" baseline="-25000"/>
              <a:t>eq</a:t>
            </a:r>
            <a:r>
              <a:rPr lang="en-US" sz="2400"/>
              <a:t> este rezistența echivalentă a rețelei de </a:t>
            </a:r>
            <a:br>
              <a:rPr lang="ro-RO" sz="2400"/>
            </a:br>
            <a:r>
              <a:rPr lang="en-US" sz="2400"/>
              <a:t>anulare așa cum este văzută de </a:t>
            </a:r>
            <a:r>
              <a:rPr lang="en-US" sz="2400" i="1"/>
              <a:t>R</a:t>
            </a:r>
            <a:r>
              <a:rPr lang="en-US" sz="2400" baseline="-25000"/>
              <a:t>1</a:t>
            </a:r>
            <a:r>
              <a:rPr lang="en-US" sz="2400"/>
              <a:t> </a:t>
            </a:r>
            <a:br>
              <a:rPr lang="ro-RO" sz="2400"/>
            </a:br>
            <a:r>
              <a:rPr lang="en-US" sz="2400"/>
              <a:t>(pentru </a:t>
            </a:r>
            <a:r>
              <a:rPr lang="en-US" sz="2400" i="1"/>
              <a:t>R</a:t>
            </a:r>
            <a:r>
              <a:rPr lang="en-US" sz="2400" i="1" baseline="-25000"/>
              <a:t>A</a:t>
            </a:r>
            <a:r>
              <a:rPr lang="en-US" sz="2400">
                <a:sym typeface="Symbol" panose="05050102010706020507" pitchFamily="18" charset="2"/>
              </a:rPr>
              <a:t></a:t>
            </a:r>
            <a:r>
              <a:rPr lang="en-US" sz="2400" i="1"/>
              <a:t>R</a:t>
            </a:r>
            <a:r>
              <a:rPr lang="en-US" sz="2400" i="1" baseline="-25000"/>
              <a:t>B</a:t>
            </a:r>
            <a:r>
              <a:rPr lang="en-US" sz="2400"/>
              <a:t> avem </a:t>
            </a:r>
            <a:r>
              <a:rPr lang="en-US" sz="2400" i="1"/>
              <a:t>R</a:t>
            </a:r>
            <a:r>
              <a:rPr lang="en-US" sz="2400" i="1" baseline="-25000"/>
              <a:t>eq</a:t>
            </a:r>
            <a:r>
              <a:rPr lang="en-US" sz="2400">
                <a:sym typeface="Symbol" panose="05050102010706020507" pitchFamily="18" charset="2"/>
              </a:rPr>
              <a:t></a:t>
            </a:r>
            <a:r>
              <a:rPr lang="en-US" sz="2400" i="1"/>
              <a:t>R</a:t>
            </a:r>
            <a:r>
              <a:rPr lang="en-US" sz="2400" i="1" baseline="-25000"/>
              <a:t>A</a:t>
            </a:r>
            <a:r>
              <a:rPr lang="en-US" sz="2400"/>
              <a:t>). </a:t>
            </a:r>
            <a:endParaRPr lang="ro-RO" sz="2400"/>
          </a:p>
          <a:p>
            <a:r>
              <a:rPr lang="en-US" sz="2400"/>
              <a:t>În mod alternativ, trebuie </a:t>
            </a:r>
            <a:br>
              <a:rPr lang="ro-RO" sz="2400"/>
            </a:br>
            <a:r>
              <a:rPr lang="en-US" sz="2400"/>
              <a:t>să micșorăm </a:t>
            </a:r>
            <a:r>
              <a:rPr lang="en-US" sz="2400" i="1"/>
              <a:t>R</a:t>
            </a:r>
            <a:r>
              <a:rPr lang="en-US" sz="2400" baseline="-25000"/>
              <a:t>1</a:t>
            </a:r>
            <a:r>
              <a:rPr lang="en-US" sz="2400"/>
              <a:t> la valoarea </a:t>
            </a:r>
            <a:r>
              <a:rPr lang="en-US" sz="2400" i="1"/>
              <a:t>R</a:t>
            </a:r>
            <a:r>
              <a:rPr lang="en-US" sz="2400" baseline="-25000"/>
              <a:t>1</a:t>
            </a:r>
            <a:r>
              <a:rPr lang="en-US" sz="2400"/>
              <a:t>-</a:t>
            </a:r>
            <a:r>
              <a:rPr lang="en-US" sz="2400" i="1"/>
              <a:t>R</a:t>
            </a:r>
            <a:r>
              <a:rPr lang="en-US" sz="2400" i="1" baseline="-25000"/>
              <a:t>eq</a:t>
            </a:r>
            <a:r>
              <a:rPr lang="en-US" sz="2400"/>
              <a:t>.</a:t>
            </a:r>
            <a:endParaRPr lang="ro-RO" sz="2400"/>
          </a:p>
        </p:txBody>
      </p:sp>
      <p:sp>
        <p:nvSpPr>
          <p:cNvPr id="4" name="Date Placeholder 3">
            <a:extLst>
              <a:ext uri="{FF2B5EF4-FFF2-40B4-BE49-F238E27FC236}">
                <a16:creationId xmlns:a16="http://schemas.microsoft.com/office/drawing/2014/main" id="{3CA46890-CC9A-499E-8B2F-72FF1F912B3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DFC5201-B0A3-4309-A256-D80643722091}"/>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7B1730B7-1806-490E-9CA1-3DFC05000383}"/>
              </a:ext>
            </a:extLst>
          </p:cNvPr>
          <p:cNvSpPr>
            <a:spLocks noGrp="1"/>
          </p:cNvSpPr>
          <p:nvPr>
            <p:ph type="sldNum" sz="quarter" idx="12"/>
          </p:nvPr>
        </p:nvSpPr>
        <p:spPr/>
        <p:txBody>
          <a:bodyPr/>
          <a:lstStyle/>
          <a:p>
            <a:fld id="{AF5D8DD5-2367-47BF-BE85-0E4DD8564336}" type="slidenum">
              <a:rPr lang="ro-RO" smtClean="0"/>
              <a:t>47</a:t>
            </a:fld>
            <a:endParaRPr lang="ro-RO"/>
          </a:p>
        </p:txBody>
      </p:sp>
      <p:pic>
        <p:nvPicPr>
          <p:cNvPr id="8" name="Picture 7">
            <a:extLst>
              <a:ext uri="{FF2B5EF4-FFF2-40B4-BE49-F238E27FC236}">
                <a16:creationId xmlns:a16="http://schemas.microsoft.com/office/drawing/2014/main" id="{F74A598F-F3F9-4742-90A1-78BA7615414E}"/>
              </a:ext>
            </a:extLst>
          </p:cNvPr>
          <p:cNvPicPr>
            <a:picLocks noChangeAspect="1"/>
          </p:cNvPicPr>
          <p:nvPr/>
        </p:nvPicPr>
        <p:blipFill>
          <a:blip r:embed="rId2"/>
          <a:stretch>
            <a:fillRect/>
          </a:stretch>
        </p:blipFill>
        <p:spPr>
          <a:xfrm>
            <a:off x="6339840" y="3111500"/>
            <a:ext cx="5852160" cy="3200400"/>
          </a:xfrm>
          <a:prstGeom prst="rect">
            <a:avLst/>
          </a:prstGeom>
        </p:spPr>
      </p:pic>
    </p:spTree>
    <p:extLst>
      <p:ext uri="{BB962C8B-B14F-4D97-AF65-F5344CB8AC3E}">
        <p14:creationId xmlns:p14="http://schemas.microsoft.com/office/powerpoint/2010/main" val="1472285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424C-D476-44C6-AB20-89C8C1ABC5D1}"/>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AO de tipul Rail-to-Rail</a:t>
            </a:r>
            <a:endParaRPr lang="ro-RO"/>
          </a:p>
        </p:txBody>
      </p:sp>
      <p:sp>
        <p:nvSpPr>
          <p:cNvPr id="3" name="Content Placeholder 2">
            <a:extLst>
              <a:ext uri="{FF2B5EF4-FFF2-40B4-BE49-F238E27FC236}">
                <a16:creationId xmlns:a16="http://schemas.microsoft.com/office/drawing/2014/main" id="{ACD94C5D-2B46-4C5C-818E-FCE9083B57A4}"/>
              </a:ext>
            </a:extLst>
          </p:cNvPr>
          <p:cNvSpPr>
            <a:spLocks noGrp="1"/>
          </p:cNvSpPr>
          <p:nvPr>
            <p:ph idx="1"/>
          </p:nvPr>
        </p:nvSpPr>
        <p:spPr/>
        <p:txBody>
          <a:bodyPr>
            <a:normAutofit/>
          </a:bodyPr>
          <a:lstStyle/>
          <a:p>
            <a:r>
              <a:rPr lang="ro-RO" sz="2400"/>
              <a:t>O combinație de progrese tehnologice și aplicații inovatoare a dus, de-a lungul anilor, la o reducere progresivă a tensiunilor de alimentare, în special în sistemele cu modul mixt (prelucare de semnale analogice și digitale) și în cele portabile (alimentarea dublă sau chiar cu o singură tensiune de doar 1-2V devinind din ce în ce mai frecventă).</a:t>
            </a:r>
          </a:p>
          <a:p>
            <a:r>
              <a:rPr lang="ro-RO" sz="2400"/>
              <a:t>Într-un sistem cu tensiune de alimentare scăzută, este imperativ ca gama dinamică de tensiuni analogice să fie maximizată sau, în mod echivalent, ca atât intervalul tensiunilor de intrare, cât și intervalul tensiunilor de ieșire să se extindă de la o linie de alimentare la </a:t>
            </a:r>
            <a:br>
              <a:rPr lang="en-US" sz="2400"/>
            </a:br>
            <a:r>
              <a:rPr lang="ro-RO" sz="2400"/>
              <a:t>cealaltă (sau chiar un pic dincolo </a:t>
            </a:r>
            <a:br>
              <a:rPr lang="en-US" sz="2400"/>
            </a:br>
            <a:r>
              <a:rPr lang="ro-RO" sz="2400"/>
              <a:t>de ele, dacă este posibil).</a:t>
            </a:r>
          </a:p>
        </p:txBody>
      </p:sp>
      <p:sp>
        <p:nvSpPr>
          <p:cNvPr id="4" name="Date Placeholder 3">
            <a:extLst>
              <a:ext uri="{FF2B5EF4-FFF2-40B4-BE49-F238E27FC236}">
                <a16:creationId xmlns:a16="http://schemas.microsoft.com/office/drawing/2014/main" id="{C195825E-CD35-4B57-9AA2-303D891F954F}"/>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4D2D0179-CDB0-4FDC-9D45-0778320E1EFF}"/>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5BBB642B-5AD7-4D11-A971-81138F130B0E}"/>
              </a:ext>
            </a:extLst>
          </p:cNvPr>
          <p:cNvSpPr>
            <a:spLocks noGrp="1"/>
          </p:cNvSpPr>
          <p:nvPr>
            <p:ph type="sldNum" sz="quarter" idx="12"/>
          </p:nvPr>
        </p:nvSpPr>
        <p:spPr/>
        <p:txBody>
          <a:bodyPr/>
          <a:lstStyle/>
          <a:p>
            <a:fld id="{AF5D8DD5-2367-47BF-BE85-0E4DD8564336}" type="slidenum">
              <a:rPr lang="ro-RO" smtClean="0"/>
              <a:t>48</a:t>
            </a:fld>
            <a:endParaRPr lang="ro-RO"/>
          </a:p>
        </p:txBody>
      </p:sp>
      <p:pic>
        <p:nvPicPr>
          <p:cNvPr id="7" name="Picture 6">
            <a:extLst>
              <a:ext uri="{FF2B5EF4-FFF2-40B4-BE49-F238E27FC236}">
                <a16:creationId xmlns:a16="http://schemas.microsoft.com/office/drawing/2014/main" id="{65F0392A-7167-401B-A8C7-7D6B69FD2200}"/>
              </a:ext>
            </a:extLst>
          </p:cNvPr>
          <p:cNvPicPr>
            <a:picLocks noChangeAspect="1"/>
          </p:cNvPicPr>
          <p:nvPr/>
        </p:nvPicPr>
        <p:blipFill>
          <a:blip r:embed="rId2"/>
          <a:stretch>
            <a:fillRect/>
          </a:stretch>
        </p:blipFill>
        <p:spPr>
          <a:xfrm>
            <a:off x="5271993" y="4683334"/>
            <a:ext cx="6854190" cy="1753553"/>
          </a:xfrm>
          <a:prstGeom prst="rect">
            <a:avLst/>
          </a:prstGeom>
        </p:spPr>
      </p:pic>
    </p:spTree>
    <p:extLst>
      <p:ext uri="{BB962C8B-B14F-4D97-AF65-F5344CB8AC3E}">
        <p14:creationId xmlns:p14="http://schemas.microsoft.com/office/powerpoint/2010/main" val="3360727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424C-D476-44C6-AB20-89C8C1ABC5D1}"/>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Protecția la suprasarcină</a:t>
            </a:r>
            <a:endParaRPr lang="ro-RO"/>
          </a:p>
        </p:txBody>
      </p:sp>
      <p:sp>
        <p:nvSpPr>
          <p:cNvPr id="3" name="Content Placeholder 2">
            <a:extLst>
              <a:ext uri="{FF2B5EF4-FFF2-40B4-BE49-F238E27FC236}">
                <a16:creationId xmlns:a16="http://schemas.microsoft.com/office/drawing/2014/main" id="{ACD94C5D-2B46-4C5C-818E-FCE9083B57A4}"/>
              </a:ext>
            </a:extLst>
          </p:cNvPr>
          <p:cNvSpPr>
            <a:spLocks noGrp="1"/>
          </p:cNvSpPr>
          <p:nvPr>
            <p:ph idx="1"/>
          </p:nvPr>
        </p:nvSpPr>
        <p:spPr/>
        <p:txBody>
          <a:bodyPr/>
          <a:lstStyle/>
          <a:p>
            <a:r>
              <a:rPr lang="ro-RO"/>
              <a:t>Pentru a preveni disiparea excesivă a puterii în caz de suprasarcină la ieșire, amplificatoarele operaționale sunt echipate cu circuite de protecție concepute pentru a limita curentul de ieșire sub un nivel de siguranță numit </a:t>
            </a:r>
            <a:r>
              <a:rPr lang="ro-RO" i="1"/>
              <a:t>curentul de scurtcircuit </a:t>
            </a:r>
            <a:br>
              <a:rPr lang="ro-RO" i="1"/>
            </a:br>
            <a:r>
              <a:rPr lang="ro-RO" i="1"/>
              <a:t>la ieșire</a:t>
            </a:r>
            <a:r>
              <a:rPr lang="ro-RO"/>
              <a:t> </a:t>
            </a:r>
            <a:r>
              <a:rPr lang="ro-RO" i="1"/>
              <a:t>I</a:t>
            </a:r>
            <a:r>
              <a:rPr lang="ro-RO" i="1" baseline="-25000"/>
              <a:t>sc</a:t>
            </a:r>
            <a:r>
              <a:rPr lang="ro-RO"/>
              <a:t>. </a:t>
            </a:r>
          </a:p>
          <a:p>
            <a:r>
              <a:rPr lang="ro-RO"/>
              <a:t>AO de tipul 741C are </a:t>
            </a:r>
            <a:r>
              <a:rPr lang="ro-RO" i="1"/>
              <a:t>I</a:t>
            </a:r>
            <a:r>
              <a:rPr lang="ro-RO" i="1" baseline="-25000"/>
              <a:t>sc</a:t>
            </a:r>
            <a:r>
              <a:rPr lang="ro-RO"/>
              <a:t> </a:t>
            </a:r>
            <a:r>
              <a:rPr lang="ro-RO">
                <a:sym typeface="Symbol" panose="05050102010706020507" pitchFamily="18" charset="2"/>
              </a:rPr>
              <a:t> </a:t>
            </a:r>
            <a:r>
              <a:rPr lang="ro-RO"/>
              <a:t>25 mA.</a:t>
            </a:r>
          </a:p>
        </p:txBody>
      </p:sp>
      <p:sp>
        <p:nvSpPr>
          <p:cNvPr id="4" name="Date Placeholder 3">
            <a:extLst>
              <a:ext uri="{FF2B5EF4-FFF2-40B4-BE49-F238E27FC236}">
                <a16:creationId xmlns:a16="http://schemas.microsoft.com/office/drawing/2014/main" id="{C195825E-CD35-4B57-9AA2-303D891F954F}"/>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4D2D0179-CDB0-4FDC-9D45-0778320E1EFF}"/>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5BBB642B-5AD7-4D11-A971-81138F130B0E}"/>
              </a:ext>
            </a:extLst>
          </p:cNvPr>
          <p:cNvSpPr>
            <a:spLocks noGrp="1"/>
          </p:cNvSpPr>
          <p:nvPr>
            <p:ph type="sldNum" sz="quarter" idx="12"/>
          </p:nvPr>
        </p:nvSpPr>
        <p:spPr/>
        <p:txBody>
          <a:bodyPr/>
          <a:lstStyle/>
          <a:p>
            <a:fld id="{AF5D8DD5-2367-47BF-BE85-0E4DD8564336}" type="slidenum">
              <a:rPr lang="ro-RO" smtClean="0"/>
              <a:t>49</a:t>
            </a:fld>
            <a:endParaRPr lang="ro-RO"/>
          </a:p>
        </p:txBody>
      </p:sp>
      <p:pic>
        <p:nvPicPr>
          <p:cNvPr id="7" name="Picture 6">
            <a:extLst>
              <a:ext uri="{FF2B5EF4-FFF2-40B4-BE49-F238E27FC236}">
                <a16:creationId xmlns:a16="http://schemas.microsoft.com/office/drawing/2014/main" id="{A498B335-6D10-4099-8725-92BA39BE3BFE}"/>
              </a:ext>
            </a:extLst>
          </p:cNvPr>
          <p:cNvPicPr>
            <a:picLocks noChangeAspect="1"/>
          </p:cNvPicPr>
          <p:nvPr/>
        </p:nvPicPr>
        <p:blipFill>
          <a:blip r:embed="rId2"/>
          <a:stretch>
            <a:fillRect/>
          </a:stretch>
        </p:blipFill>
        <p:spPr>
          <a:xfrm>
            <a:off x="7834627" y="3042443"/>
            <a:ext cx="3705225" cy="3224213"/>
          </a:xfrm>
          <a:prstGeom prst="rect">
            <a:avLst/>
          </a:prstGeom>
        </p:spPr>
      </p:pic>
    </p:spTree>
    <p:extLst>
      <p:ext uri="{BB962C8B-B14F-4D97-AF65-F5344CB8AC3E}">
        <p14:creationId xmlns:p14="http://schemas.microsoft.com/office/powerpoint/2010/main" val="132198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Structura internă simplificată a AO</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lstStyle/>
          <a:p>
            <a:r>
              <a:rPr lang="en-US"/>
              <a:t>Pe baza tehnologiei, AO se încadrează în trei mari categorii:</a:t>
            </a:r>
            <a:endParaRPr lang="ro-RO"/>
          </a:p>
          <a:p>
            <a:pPr marL="971550" lvl="1" indent="-514350">
              <a:buFont typeface="+mj-lt"/>
              <a:buAutoNum type="arabicPeriod"/>
            </a:pPr>
            <a:r>
              <a:rPr lang="en-US"/>
              <a:t>AO cu tranzistoare bipolare (TB)</a:t>
            </a:r>
            <a:endParaRPr lang="ro-RO"/>
          </a:p>
          <a:p>
            <a:pPr marL="971550" lvl="1" indent="-514350">
              <a:buFont typeface="+mj-lt"/>
              <a:buAutoNum type="arabicPeriod"/>
            </a:pPr>
            <a:r>
              <a:rPr lang="en-US"/>
              <a:t>AO cu TEC-J la intrare, numite și AO </a:t>
            </a:r>
            <a:r>
              <a:rPr lang="en-US" b="1"/>
              <a:t>biFET</a:t>
            </a:r>
            <a:r>
              <a:rPr lang="en-US"/>
              <a:t> și</a:t>
            </a:r>
            <a:endParaRPr lang="ro-RO"/>
          </a:p>
          <a:p>
            <a:pPr marL="971550" lvl="1" indent="-514350">
              <a:buFont typeface="+mj-lt"/>
              <a:buAutoNum type="arabicPeriod"/>
            </a:pPr>
            <a:r>
              <a:rPr lang="en-US"/>
              <a:t>AO cu CMOS</a:t>
            </a:r>
            <a:r>
              <a:rPr lang="ro-RO"/>
              <a:t>,</a:t>
            </a:r>
            <a:r>
              <a:rPr lang="en-US"/>
              <a:t> unele produse combin</a:t>
            </a:r>
            <a:r>
              <a:rPr lang="ro-RO"/>
              <a:t>ând</a:t>
            </a:r>
            <a:r>
              <a:rPr lang="en-US"/>
              <a:t> pe același cip ce e mai bun la AO cu TB și CMOS</a:t>
            </a:r>
            <a:r>
              <a:rPr lang="ro-RO"/>
              <a:t> și</a:t>
            </a:r>
            <a:r>
              <a:rPr lang="en-US"/>
              <a:t> obținându-se </a:t>
            </a:r>
            <a:r>
              <a:rPr lang="ro-RO"/>
              <a:t>astfel </a:t>
            </a:r>
            <a:r>
              <a:rPr lang="en-US"/>
              <a:t>AO </a:t>
            </a:r>
            <a:r>
              <a:rPr lang="en-US" b="1"/>
              <a:t>biCMOS</a:t>
            </a:r>
            <a:r>
              <a:rPr lang="ro-RO"/>
              <a:t>.</a:t>
            </a:r>
          </a:p>
          <a:p>
            <a:r>
              <a:rPr lang="en-US"/>
              <a:t>Pe baza topologiei, predomină două categorii principale: </a:t>
            </a:r>
            <a:endParaRPr lang="ro-RO"/>
          </a:p>
          <a:p>
            <a:pPr marL="971550" lvl="1" indent="-514350">
              <a:buFont typeface="+mj-lt"/>
              <a:buAutoNum type="arabicPeriod"/>
            </a:pPr>
            <a:r>
              <a:rPr lang="en-US"/>
              <a:t>AO cu reacție de tensiune (</a:t>
            </a:r>
            <a:r>
              <a:rPr lang="en-US" b="1"/>
              <a:t>VFA</a:t>
            </a:r>
            <a:r>
              <a:rPr lang="en-US"/>
              <a:t> – Voltage-Feedback Amplifier) și </a:t>
            </a:r>
            <a:endParaRPr lang="ro-RO"/>
          </a:p>
          <a:p>
            <a:pPr marL="971550" lvl="1" indent="-514350">
              <a:buFont typeface="+mj-lt"/>
              <a:buAutoNum type="arabicPeriod"/>
            </a:pPr>
            <a:r>
              <a:rPr lang="en-US"/>
              <a:t>AO cu reacție cu curent (</a:t>
            </a:r>
            <a:r>
              <a:rPr lang="en-US" b="1"/>
              <a:t>CFA</a:t>
            </a:r>
            <a:r>
              <a:rPr lang="en-US"/>
              <a:t> – Current-Feedback Amplifier)</a:t>
            </a:r>
            <a:endParaRPr lang="ro-RO"/>
          </a:p>
          <a:p>
            <a:r>
              <a:rPr lang="ro-RO"/>
              <a:t>Tot ce s-a prezentat/se prezintă în acest curs a fost/este realizat cu AO de tipul VFA</a:t>
            </a:r>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5</a:t>
            </a:fld>
            <a:endParaRPr lang="ro-RO"/>
          </a:p>
        </p:txBody>
      </p:sp>
    </p:spTree>
    <p:extLst>
      <p:ext uri="{BB962C8B-B14F-4D97-AF65-F5344CB8AC3E}">
        <p14:creationId xmlns:p14="http://schemas.microsoft.com/office/powerpoint/2010/main" val="853298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424C-D476-44C6-AB20-89C8C1ABC5D1}"/>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P1.</a:t>
            </a:r>
            <a:endParaRPr lang="ro-RO"/>
          </a:p>
        </p:txBody>
      </p:sp>
      <p:sp>
        <p:nvSpPr>
          <p:cNvPr id="3" name="Content Placeholder 2">
            <a:extLst>
              <a:ext uri="{FF2B5EF4-FFF2-40B4-BE49-F238E27FC236}">
                <a16:creationId xmlns:a16="http://schemas.microsoft.com/office/drawing/2014/main" id="{ACD94C5D-2B46-4C5C-818E-FCE9083B57A4}"/>
              </a:ext>
            </a:extLst>
          </p:cNvPr>
          <p:cNvSpPr>
            <a:spLocks noGrp="1"/>
          </p:cNvSpPr>
          <p:nvPr>
            <p:ph idx="1"/>
          </p:nvPr>
        </p:nvSpPr>
        <p:spPr/>
        <p:txBody>
          <a:bodyPr/>
          <a:lstStyle/>
          <a:p>
            <a:pPr marL="0" indent="0">
              <a:buNone/>
            </a:pPr>
            <a:r>
              <a:rPr lang="en-US"/>
              <a:t>În circuitul din fig</a:t>
            </a:r>
            <a:r>
              <a:rPr lang="ro-RO"/>
              <a:t>ură</a:t>
            </a:r>
            <a:r>
              <a:rPr lang="en-US"/>
              <a:t>, </a:t>
            </a:r>
            <a:r>
              <a:rPr lang="en-US" i="1"/>
              <a:t>R</a:t>
            </a:r>
            <a:r>
              <a:rPr lang="en-US" baseline="-25000"/>
              <a:t>1</a:t>
            </a:r>
            <a:r>
              <a:rPr lang="en-US"/>
              <a:t>=22k</a:t>
            </a:r>
            <a:r>
              <a:rPr lang="en-US">
                <a:sym typeface="Symbol" panose="05050102010706020507" pitchFamily="18" charset="2"/>
              </a:rPr>
              <a:t></a:t>
            </a:r>
            <a:r>
              <a:rPr lang="en-US"/>
              <a:t> și </a:t>
            </a:r>
            <a:r>
              <a:rPr lang="en-US" i="1"/>
              <a:t>R</a:t>
            </a:r>
            <a:r>
              <a:rPr lang="en-US" baseline="-25000"/>
              <a:t>2</a:t>
            </a:r>
            <a:r>
              <a:rPr lang="en-US"/>
              <a:t>=2,2M</a:t>
            </a:r>
            <a:r>
              <a:rPr lang="en-US">
                <a:sym typeface="Symbol" panose="05050102010706020507" pitchFamily="18" charset="2"/>
              </a:rPr>
              <a:t></a:t>
            </a:r>
            <a:r>
              <a:rPr lang="en-US"/>
              <a:t> și iar AO se caracterizează prin </a:t>
            </a:r>
            <a:r>
              <a:rPr lang="en-US" i="1"/>
              <a:t>I</a:t>
            </a:r>
            <a:r>
              <a:rPr lang="en-US" i="1" baseline="-25000"/>
              <a:t>B</a:t>
            </a:r>
            <a:r>
              <a:rPr lang="en-US"/>
              <a:t>=80nA și </a:t>
            </a:r>
            <a:r>
              <a:rPr lang="en-US" i="1"/>
              <a:t>I</a:t>
            </a:r>
            <a:r>
              <a:rPr lang="en-US" i="1" baseline="-25000"/>
              <a:t>OS</a:t>
            </a:r>
            <a:r>
              <a:rPr lang="en-US"/>
              <a:t>=20nA. (a) Calculați </a:t>
            </a:r>
            <a:r>
              <a:rPr lang="en-US" i="1"/>
              <a:t>E</a:t>
            </a:r>
            <a:r>
              <a:rPr lang="en-US" i="1" baseline="-25000"/>
              <a:t>O</a:t>
            </a:r>
            <a:r>
              <a:rPr lang="en-US"/>
              <a:t> pentru cazul </a:t>
            </a:r>
            <a:r>
              <a:rPr lang="en-US" i="1"/>
              <a:t>R</a:t>
            </a:r>
            <a:r>
              <a:rPr lang="en-US" i="1" baseline="-25000"/>
              <a:t>p</a:t>
            </a:r>
            <a:r>
              <a:rPr lang="en-US"/>
              <a:t>=0. (b) Repetați pentru </a:t>
            </a:r>
            <a:r>
              <a:rPr lang="en-US" i="1"/>
              <a:t>R</a:t>
            </a:r>
            <a:r>
              <a:rPr lang="en-US" i="1" baseline="-25000"/>
              <a:t>p</a:t>
            </a:r>
            <a:r>
              <a:rPr lang="en-US"/>
              <a:t>=</a:t>
            </a:r>
            <a:r>
              <a:rPr lang="en-US" i="1"/>
              <a:t>R</a:t>
            </a:r>
            <a:r>
              <a:rPr lang="en-US" baseline="-25000"/>
              <a:t>1</a:t>
            </a:r>
            <a:r>
              <a:rPr lang="en-US"/>
              <a:t>||</a:t>
            </a:r>
            <a:r>
              <a:rPr lang="en-US" i="1"/>
              <a:t>R</a:t>
            </a:r>
            <a:r>
              <a:rPr lang="en-US" baseline="-25000"/>
              <a:t>2</a:t>
            </a:r>
            <a:r>
              <a:rPr lang="en-US"/>
              <a:t>. (c) Repetați (b), dar cu toate rezistențele reduse simultan cu un factor de 10. (d) Repetați (c), dar cu AO înlocuit cu un altul care are </a:t>
            </a:r>
            <a:r>
              <a:rPr lang="en-US" i="1"/>
              <a:t>I</a:t>
            </a:r>
            <a:r>
              <a:rPr lang="en-US" i="1" baseline="-25000"/>
              <a:t>OS</a:t>
            </a:r>
            <a:r>
              <a:rPr lang="en-US"/>
              <a:t>=3nA. Comentați rezultatele.</a:t>
            </a:r>
            <a:endParaRPr lang="ro-RO"/>
          </a:p>
        </p:txBody>
      </p:sp>
      <p:sp>
        <p:nvSpPr>
          <p:cNvPr id="4" name="Date Placeholder 3">
            <a:extLst>
              <a:ext uri="{FF2B5EF4-FFF2-40B4-BE49-F238E27FC236}">
                <a16:creationId xmlns:a16="http://schemas.microsoft.com/office/drawing/2014/main" id="{C195825E-CD35-4B57-9AA2-303D891F954F}"/>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4D2D0179-CDB0-4FDC-9D45-0778320E1EFF}"/>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5BBB642B-5AD7-4D11-A971-81138F130B0E}"/>
              </a:ext>
            </a:extLst>
          </p:cNvPr>
          <p:cNvSpPr>
            <a:spLocks noGrp="1"/>
          </p:cNvSpPr>
          <p:nvPr>
            <p:ph type="sldNum" sz="quarter" idx="12"/>
          </p:nvPr>
        </p:nvSpPr>
        <p:spPr/>
        <p:txBody>
          <a:bodyPr/>
          <a:lstStyle/>
          <a:p>
            <a:fld id="{AF5D8DD5-2367-47BF-BE85-0E4DD8564336}" type="slidenum">
              <a:rPr lang="ro-RO" smtClean="0"/>
              <a:t>50</a:t>
            </a:fld>
            <a:endParaRPr lang="ro-RO"/>
          </a:p>
        </p:txBody>
      </p:sp>
      <p:pic>
        <p:nvPicPr>
          <p:cNvPr id="7" name="Picture 6">
            <a:extLst>
              <a:ext uri="{FF2B5EF4-FFF2-40B4-BE49-F238E27FC236}">
                <a16:creationId xmlns:a16="http://schemas.microsoft.com/office/drawing/2014/main" id="{977A1726-EE61-4EF8-A875-222A05A31E3D}"/>
              </a:ext>
            </a:extLst>
          </p:cNvPr>
          <p:cNvPicPr>
            <a:picLocks noChangeAspect="1"/>
          </p:cNvPicPr>
          <p:nvPr/>
        </p:nvPicPr>
        <p:blipFill>
          <a:blip r:embed="rId2"/>
          <a:stretch>
            <a:fillRect/>
          </a:stretch>
        </p:blipFill>
        <p:spPr>
          <a:xfrm>
            <a:off x="8153400" y="3429000"/>
            <a:ext cx="3192780" cy="2948940"/>
          </a:xfrm>
          <a:prstGeom prst="rect">
            <a:avLst/>
          </a:prstGeom>
        </p:spPr>
      </p:pic>
    </p:spTree>
    <p:extLst>
      <p:ext uri="{BB962C8B-B14F-4D97-AF65-F5344CB8AC3E}">
        <p14:creationId xmlns:p14="http://schemas.microsoft.com/office/powerpoint/2010/main" val="689905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2FE5-4BB0-49E1-B914-7FBC09C5CC2C}"/>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P1. Rezolvare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A479D-C9E3-4010-AA34-2B4F30837D0D}"/>
                  </a:ext>
                </a:extLst>
              </p:cNvPr>
              <p:cNvSpPr>
                <a:spLocks noGrp="1"/>
              </p:cNvSpPr>
              <p:nvPr>
                <p:ph idx="1"/>
              </p:nvPr>
            </p:nvSpPr>
            <p:spPr/>
            <p:txBody>
              <a:bodyPr/>
              <a:lstStyle/>
              <a:p>
                <a:pPr marL="514350" indent="-514350">
                  <a:buAutoNum type="alphaLcParenBoth"/>
                </a:pPr>
                <a:r>
                  <a:rPr lang="en-US"/>
                  <a:t>Câștigul de zgomot de curent continuu este</a:t>
                </a:r>
                <a:br>
                  <a:rPr lang="ro-RO"/>
                </a:br>
                <a:br>
                  <a:rPr lang="ro-RO"/>
                </a:br>
                <a:br>
                  <a:rPr lang="ro-RO"/>
                </a:br>
                <a:endParaRPr lang="en-US"/>
              </a:p>
              <a:p>
                <a:pPr marL="514350" indent="-514350">
                  <a:buAutoNum type="alphaLcParenBoth"/>
                </a:pPr>
                <a:r>
                  <a:rPr lang="en-US"/>
                  <a:t>Pentru </a:t>
                </a:r>
                <a:r>
                  <a:rPr lang="en-US" i="1"/>
                  <a:t>R</a:t>
                </a:r>
                <a:r>
                  <a:rPr lang="en-US" i="1" baseline="-25000"/>
                  <a:t>p</a:t>
                </a:r>
                <a:r>
                  <a:rPr lang="en-US"/>
                  <a:t> = 0 și obținem</a:t>
                </a:r>
                <a:r>
                  <a:rPr lang="ro-RO"/>
                  <a:t> </a:t>
                </a:r>
                <a14:m>
                  <m:oMath xmlns:m="http://schemas.openxmlformats.org/officeDocument/2006/math">
                    <m:sSub>
                      <m:sSubPr>
                        <m:ctrlPr>
                          <a:rPr lang="ro-RO"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𝑂</m:t>
                        </m:r>
                      </m:sub>
                    </m:sSub>
                    <m:r>
                      <a:rPr lang="en-US" sz="2400">
                        <a:latin typeface="Cambria Math" panose="02040503050406030204" pitchFamily="18" charset="0"/>
                      </a:rPr>
                      <m:t>=</m:t>
                    </m:r>
                    <m:d>
                      <m:dPr>
                        <m:ctrlPr>
                          <a:rPr lang="ro-RO" sz="2400" i="1">
                            <a:latin typeface="Cambria Math" panose="02040503050406030204" pitchFamily="18" charset="0"/>
                          </a:rPr>
                        </m:ctrlPr>
                      </m:dPr>
                      <m:e>
                        <m:r>
                          <a:rPr lang="en-US" sz="240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2</m:t>
                                </m:r>
                              </m:sub>
                            </m:sSub>
                          </m:num>
                          <m:den>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1</m:t>
                                </m:r>
                              </m:sub>
                            </m:sSub>
                          </m:den>
                        </m:f>
                      </m:e>
                    </m:d>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1</m:t>
                            </m:r>
                          </m:sub>
                        </m:sSub>
                        <m:r>
                          <a:rPr lang="en-US" sz="2400">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2</m:t>
                            </m:r>
                          </m:sub>
                        </m:sSub>
                      </m:e>
                    </m:d>
                    <m:sSub>
                      <m:sSubPr>
                        <m:ctrlPr>
                          <a:rPr lang="ro-RO"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𝑁</m:t>
                        </m:r>
                      </m:sub>
                    </m:sSub>
                  </m:oMath>
                </a14:m>
                <a:r>
                  <a:rPr lang="ro-RO"/>
                  <a:t> </a:t>
                </a:r>
                <a:br>
                  <a:rPr lang="ro-RO"/>
                </a:br>
                <a:r>
                  <a:rPr lang="en-US"/>
                  <a:t>unde </a:t>
                </a:r>
                <a14:m>
                  <m:oMath xmlns:m="http://schemas.openxmlformats.org/officeDocument/2006/math">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1</m:t>
                        </m:r>
                      </m:sub>
                    </m:sSub>
                    <m:r>
                      <a:rPr lang="en-US" sz="2400">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2</m:t>
                        </m:r>
                      </m:sub>
                    </m:sSub>
                    <m:r>
                      <a:rPr lang="en-US" sz="2400" i="1">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1</m:t>
                            </m:r>
                          </m:sub>
                        </m:sSub>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2</m:t>
                            </m:r>
                          </m:sub>
                        </m:sSub>
                      </m:num>
                      <m:den>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2</m:t>
                            </m:r>
                          </m:sub>
                        </m:sSub>
                      </m:den>
                    </m:f>
                    <m:r>
                      <a:rPr lang="en-US" sz="2400" i="1">
                        <a:latin typeface="Cambria Math" panose="02040503050406030204" pitchFamily="18" charset="0"/>
                      </a:rPr>
                      <m:t>=</m:t>
                    </m:r>
                    <m:f>
                      <m:fPr>
                        <m:ctrlPr>
                          <a:rPr lang="ro-RO" sz="2400" i="1">
                            <a:latin typeface="Cambria Math" panose="02040503050406030204" pitchFamily="18" charset="0"/>
                          </a:rPr>
                        </m:ctrlPr>
                      </m:fPr>
                      <m:num>
                        <m:r>
                          <a:rPr lang="en-US" sz="2400" i="1">
                            <a:latin typeface="Cambria Math" panose="02040503050406030204" pitchFamily="18" charset="0"/>
                          </a:rPr>
                          <m:t>22</m:t>
                        </m:r>
                        <m:r>
                          <a:rPr lang="en-US" sz="2400" i="1">
                            <a:latin typeface="Cambria Math" panose="02040503050406030204" pitchFamily="18" charset="0"/>
                          </a:rPr>
                          <m:t>𝑘</m:t>
                        </m:r>
                        <m:r>
                          <a:rPr lang="en-US" sz="2400" i="1">
                            <a:latin typeface="Cambria Math" panose="02040503050406030204" pitchFamily="18" charset="0"/>
                          </a:rPr>
                          <m:t>×2200</m:t>
                        </m:r>
                        <m:r>
                          <a:rPr lang="en-US" sz="2400" i="1">
                            <a:latin typeface="Cambria Math" panose="02040503050406030204" pitchFamily="18" charset="0"/>
                          </a:rPr>
                          <m:t>𝑘</m:t>
                        </m:r>
                      </m:num>
                      <m:den>
                        <m:r>
                          <a:rPr lang="en-US" sz="2400" i="1">
                            <a:latin typeface="Cambria Math" panose="02040503050406030204" pitchFamily="18" charset="0"/>
                          </a:rPr>
                          <m:t>2222</m:t>
                        </m:r>
                        <m:r>
                          <a:rPr lang="en-US" sz="2400" i="1">
                            <a:latin typeface="Cambria Math" panose="02040503050406030204" pitchFamily="18" charset="0"/>
                          </a:rPr>
                          <m:t>𝑘</m:t>
                        </m:r>
                      </m:den>
                    </m:f>
                    <m:r>
                      <a:rPr lang="en-US" sz="2400" i="1">
                        <a:latin typeface="Cambria Math" panose="02040503050406030204" pitchFamily="18" charset="0"/>
                      </a:rPr>
                      <m:t>=21,78</m:t>
                    </m:r>
                    <m:r>
                      <a:rPr lang="en-US" sz="2400" i="1">
                        <a:latin typeface="Cambria Math" panose="02040503050406030204" pitchFamily="18" charset="0"/>
                      </a:rPr>
                      <m:t>𝑘</m:t>
                    </m:r>
                  </m:oMath>
                </a14:m>
                <a:r>
                  <a:rPr lang="en-US" sz="2400"/>
                  <a:t> </a:t>
                </a:r>
                <a:br>
                  <a:rPr lang="en-US" sz="2400"/>
                </a:br>
                <a:r>
                  <a:rPr lang="en-US"/>
                  <a:t>iar</a:t>
                </a:r>
                <a:r>
                  <a:rPr lang="ro-RO"/>
                  <a:t> </a:t>
                </a:r>
                <a14:m>
                  <m:oMath xmlns:m="http://schemas.openxmlformats.org/officeDocument/2006/math">
                    <m:sSub>
                      <m:sSubPr>
                        <m:ctrlPr>
                          <a:rPr lang="ro-RO"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𝑁</m:t>
                        </m:r>
                      </m:sub>
                    </m:sSub>
                    <m:r>
                      <a:rPr lang="en-US" sz="2400" i="1">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𝐵</m:t>
                        </m:r>
                      </m:sub>
                    </m:sSub>
                    <m:r>
                      <a:rPr lang="en-US" sz="2400" i="1">
                        <a:latin typeface="Cambria Math" panose="02040503050406030204" pitchFamily="18" charset="0"/>
                      </a:rPr>
                      <m:t>−</m:t>
                    </m:r>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𝑂𝑆</m:t>
                            </m:r>
                          </m:sub>
                        </m:sSub>
                      </m:num>
                      <m:den>
                        <m:r>
                          <a:rPr lang="en-US" sz="2400" i="1">
                            <a:latin typeface="Cambria Math" panose="02040503050406030204" pitchFamily="18" charset="0"/>
                          </a:rPr>
                          <m:t>2</m:t>
                        </m:r>
                      </m:den>
                    </m:f>
                    <m:r>
                      <a:rPr lang="en-US" sz="2400" i="1">
                        <a:latin typeface="Cambria Math" panose="02040503050406030204" pitchFamily="18" charset="0"/>
                      </a:rPr>
                      <m:t>=80</m:t>
                    </m:r>
                    <m:r>
                      <a:rPr lang="en-US" sz="2400" i="1">
                        <a:latin typeface="Cambria Math" panose="02040503050406030204" pitchFamily="18" charset="0"/>
                      </a:rPr>
                      <m:t>𝑛𝐴</m:t>
                    </m:r>
                    <m:r>
                      <a:rPr lang="en-US" sz="2400" i="1">
                        <a:latin typeface="Cambria Math" panose="02040503050406030204" pitchFamily="18" charset="0"/>
                      </a:rPr>
                      <m:t>−10</m:t>
                    </m:r>
                    <m:r>
                      <a:rPr lang="en-US" sz="2400" i="1">
                        <a:latin typeface="Cambria Math" panose="02040503050406030204" pitchFamily="18" charset="0"/>
                      </a:rPr>
                      <m:t>𝑛𝐴</m:t>
                    </m:r>
                    <m:r>
                      <a:rPr lang="en-US" sz="2400" i="1">
                        <a:latin typeface="Cambria Math" panose="02040503050406030204" pitchFamily="18" charset="0"/>
                      </a:rPr>
                      <m:t>=70</m:t>
                    </m:r>
                    <m:r>
                      <a:rPr lang="en-US" sz="2400" i="1">
                        <a:latin typeface="Cambria Math" panose="02040503050406030204" pitchFamily="18" charset="0"/>
                      </a:rPr>
                      <m:t>𝑛𝐴</m:t>
                    </m:r>
                  </m:oMath>
                </a14:m>
                <a:endParaRPr lang="ro-RO"/>
              </a:p>
              <a:p>
                <a:pPr marL="0" indent="0">
                  <a:buNone/>
                </a:pPr>
                <a:r>
                  <a:rPr lang="ro-RO"/>
                  <a:t>și rezultă</a:t>
                </a:r>
              </a:p>
              <a:p>
                <a:pPr marL="0" indent="0">
                  <a:buNone/>
                </a:pPr>
                <a:endParaRPr lang="ro-RO"/>
              </a:p>
              <a:p>
                <a:pPr marL="0" indent="0">
                  <a:buNone/>
                </a:pPr>
                <a:endParaRPr lang="ro-RO"/>
              </a:p>
            </p:txBody>
          </p:sp>
        </mc:Choice>
        <mc:Fallback xmlns="">
          <p:sp>
            <p:nvSpPr>
              <p:cNvPr id="3" name="Content Placeholder 2">
                <a:extLst>
                  <a:ext uri="{FF2B5EF4-FFF2-40B4-BE49-F238E27FC236}">
                    <a16:creationId xmlns:a16="http://schemas.microsoft.com/office/drawing/2014/main" id="{D24A479D-C9E3-4010-AA34-2B4F30837D0D}"/>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A6126C16-BF40-488B-903A-97DEDA151BE8}"/>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9B4C853-E911-4471-B11C-ACCBFA68A0BD}"/>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F6920055-04AB-4FE6-B6A7-0670702C51CB}"/>
              </a:ext>
            </a:extLst>
          </p:cNvPr>
          <p:cNvSpPr>
            <a:spLocks noGrp="1"/>
          </p:cNvSpPr>
          <p:nvPr>
            <p:ph type="sldNum" sz="quarter" idx="12"/>
          </p:nvPr>
        </p:nvSpPr>
        <p:spPr/>
        <p:txBody>
          <a:bodyPr/>
          <a:lstStyle/>
          <a:p>
            <a:fld id="{AF5D8DD5-2367-47BF-BE85-0E4DD8564336}" type="slidenum">
              <a:rPr lang="ro-RO" smtClean="0"/>
              <a:t>51</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586C78C-EC6C-4979-9CBB-377C016E03CD}"/>
                  </a:ext>
                </a:extLst>
              </p:cNvPr>
              <p:cNvSpPr/>
              <p:nvPr/>
            </p:nvSpPr>
            <p:spPr>
              <a:xfrm>
                <a:off x="7911558" y="1622738"/>
                <a:ext cx="3639714"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a:latin typeface="Cambria Math" panose="02040503050406030204" pitchFamily="18" charset="0"/>
                        </a:rPr>
                        <m:t>1</m:t>
                      </m:r>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r>
                        <a:rPr lang="ro-RO" sz="2400" i="0">
                          <a:latin typeface="Cambria Math" panose="02040503050406030204" pitchFamily="18" charset="0"/>
                        </a:rPr>
                        <m:t>=1+</m:t>
                      </m:r>
                      <m:f>
                        <m:fPr>
                          <m:ctrlPr>
                            <a:rPr lang="ro-RO" sz="2400" i="1">
                              <a:latin typeface="Cambria Math" panose="02040503050406030204" pitchFamily="18" charset="0"/>
                            </a:rPr>
                          </m:ctrlPr>
                        </m:fPr>
                        <m:num>
                          <m:r>
                            <a:rPr lang="ro-RO" sz="2400" i="0">
                              <a:latin typeface="Cambria Math" panose="02040503050406030204" pitchFamily="18" charset="0"/>
                            </a:rPr>
                            <m:t>2,2</m:t>
                          </m:r>
                          <m:r>
                            <a:rPr lang="ro-RO" sz="2400" i="1">
                              <a:latin typeface="Cambria Math" panose="02040503050406030204" pitchFamily="18" charset="0"/>
                            </a:rPr>
                            <m:t>𝑀</m:t>
                          </m:r>
                        </m:num>
                        <m:den>
                          <m:r>
                            <a:rPr lang="ro-RO" sz="2400" i="0">
                              <a:latin typeface="Cambria Math" panose="02040503050406030204" pitchFamily="18" charset="0"/>
                            </a:rPr>
                            <m:t>22</m:t>
                          </m:r>
                          <m:r>
                            <a:rPr lang="ro-RO" sz="2400" i="1">
                              <a:latin typeface="Cambria Math" panose="02040503050406030204" pitchFamily="18" charset="0"/>
                            </a:rPr>
                            <m:t>𝑘</m:t>
                          </m:r>
                        </m:den>
                      </m:f>
                      <m:r>
                        <a:rPr lang="ro-RO" sz="2400" i="0">
                          <a:latin typeface="Cambria Math" panose="02040503050406030204" pitchFamily="18" charset="0"/>
                        </a:rPr>
                        <m:t>=101</m:t>
                      </m:r>
                    </m:oMath>
                  </m:oMathPara>
                </a14:m>
                <a:endParaRPr lang="ro-RO" sz="2000"/>
              </a:p>
            </p:txBody>
          </p:sp>
        </mc:Choice>
        <mc:Fallback xmlns="">
          <p:sp>
            <p:nvSpPr>
              <p:cNvPr id="7" name="Rectangle 6">
                <a:extLst>
                  <a:ext uri="{FF2B5EF4-FFF2-40B4-BE49-F238E27FC236}">
                    <a16:creationId xmlns:a16="http://schemas.microsoft.com/office/drawing/2014/main" id="{D586C78C-EC6C-4979-9CBB-377C016E03CD}"/>
                  </a:ext>
                </a:extLst>
              </p:cNvPr>
              <p:cNvSpPr>
                <a:spLocks noRot="1" noChangeAspect="1" noMove="1" noResize="1" noEditPoints="1" noAdjustHandles="1" noChangeArrowheads="1" noChangeShapeType="1" noTextEdit="1"/>
              </p:cNvSpPr>
              <p:nvPr/>
            </p:nvSpPr>
            <p:spPr>
              <a:xfrm>
                <a:off x="7911558" y="1622738"/>
                <a:ext cx="3639714" cy="846642"/>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265CBFC-615B-457B-A7B1-1F59C30EDB39}"/>
                  </a:ext>
                </a:extLst>
              </p:cNvPr>
              <p:cNvSpPr/>
              <p:nvPr/>
            </p:nvSpPr>
            <p:spPr>
              <a:xfrm>
                <a:off x="838200" y="2394290"/>
                <a:ext cx="4987969"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d>
                        <m:dPr>
                          <m:begChr m:val="["/>
                          <m:endChr m:val="]"/>
                          <m:ctrlPr>
                            <a:rPr lang="ro-RO" sz="2400" i="1">
                              <a:latin typeface="Cambria Math" panose="02040503050406030204" pitchFamily="18" charset="0"/>
                            </a:rPr>
                          </m:ctrlPr>
                        </m:dPr>
                        <m:e>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𝑁</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1">
                                  <a:latin typeface="Cambria Math" panose="02040503050406030204" pitchFamily="18" charset="0"/>
                                </a:rPr>
                                <m:t>𝑝</m:t>
                              </m:r>
                            </m:sub>
                          </m:sSub>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𝑃</m:t>
                              </m:r>
                            </m:sub>
                          </m:sSub>
                        </m:e>
                      </m:d>
                    </m:oMath>
                  </m:oMathPara>
                </a14:m>
                <a:endParaRPr lang="ro-RO" sz="2000"/>
              </a:p>
            </p:txBody>
          </p:sp>
        </mc:Choice>
        <mc:Fallback xmlns="">
          <p:sp>
            <p:nvSpPr>
              <p:cNvPr id="8" name="Rectangle 7">
                <a:extLst>
                  <a:ext uri="{FF2B5EF4-FFF2-40B4-BE49-F238E27FC236}">
                    <a16:creationId xmlns:a16="http://schemas.microsoft.com/office/drawing/2014/main" id="{6265CBFC-615B-457B-A7B1-1F59C30EDB39}"/>
                  </a:ext>
                </a:extLst>
              </p:cNvPr>
              <p:cNvSpPr>
                <a:spLocks noRot="1" noChangeAspect="1" noMove="1" noResize="1" noEditPoints="1" noAdjustHandles="1" noChangeArrowheads="1" noChangeShapeType="1" noTextEdit="1"/>
              </p:cNvSpPr>
              <p:nvPr/>
            </p:nvSpPr>
            <p:spPr>
              <a:xfrm>
                <a:off x="838200" y="2394290"/>
                <a:ext cx="4987969" cy="922176"/>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4944951-7C68-441B-AF15-64D57F8FAA96}"/>
                  </a:ext>
                </a:extLst>
              </p:cNvPr>
              <p:cNvSpPr/>
              <p:nvPr/>
            </p:nvSpPr>
            <p:spPr>
              <a:xfrm>
                <a:off x="838200" y="5574159"/>
                <a:ext cx="65145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=101×21,78×</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r>
                        <a:rPr lang="ro-RO" sz="2400" i="0">
                          <a:latin typeface="Cambria Math" panose="02040503050406030204" pitchFamily="18" charset="0"/>
                        </a:rPr>
                        <m:t>×70×</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−9</m:t>
                          </m:r>
                        </m:sup>
                      </m:sSup>
                      <m:r>
                        <a:rPr lang="ro-RO" sz="2400" i="0">
                          <a:latin typeface="Cambria Math" panose="02040503050406030204" pitchFamily="18" charset="0"/>
                        </a:rPr>
                        <m:t>=154</m:t>
                      </m:r>
                      <m:r>
                        <a:rPr lang="ro-RO" sz="2400" i="1">
                          <a:latin typeface="Cambria Math" panose="02040503050406030204" pitchFamily="18" charset="0"/>
                        </a:rPr>
                        <m:t>𝑚𝑉</m:t>
                      </m:r>
                    </m:oMath>
                  </m:oMathPara>
                </a14:m>
                <a:endParaRPr lang="ro-RO" sz="2400"/>
              </a:p>
            </p:txBody>
          </p:sp>
        </mc:Choice>
        <mc:Fallback xmlns="">
          <p:sp>
            <p:nvSpPr>
              <p:cNvPr id="9" name="Rectangle 8">
                <a:extLst>
                  <a:ext uri="{FF2B5EF4-FFF2-40B4-BE49-F238E27FC236}">
                    <a16:creationId xmlns:a16="http://schemas.microsoft.com/office/drawing/2014/main" id="{F4944951-7C68-441B-AF15-64D57F8FAA96}"/>
                  </a:ext>
                </a:extLst>
              </p:cNvPr>
              <p:cNvSpPr>
                <a:spLocks noRot="1" noChangeAspect="1" noMove="1" noResize="1" noEditPoints="1" noAdjustHandles="1" noChangeArrowheads="1" noChangeShapeType="1" noTextEdit="1"/>
              </p:cNvSpPr>
              <p:nvPr/>
            </p:nvSpPr>
            <p:spPr>
              <a:xfrm>
                <a:off x="838200" y="5574159"/>
                <a:ext cx="6514540" cy="461665"/>
              </a:xfrm>
              <a:prstGeom prst="rect">
                <a:avLst/>
              </a:prstGeom>
              <a:blipFill>
                <a:blip r:embed="rId5"/>
                <a:stretch>
                  <a:fillRect b="-1316"/>
                </a:stretch>
              </a:blipFill>
            </p:spPr>
            <p:txBody>
              <a:bodyPr/>
              <a:lstStyle/>
              <a:p>
                <a:r>
                  <a:rPr lang="ro-RO">
                    <a:noFill/>
                  </a:rPr>
                  <a:t> </a:t>
                </a:r>
              </a:p>
            </p:txBody>
          </p:sp>
        </mc:Fallback>
      </mc:AlternateContent>
    </p:spTree>
    <p:extLst>
      <p:ext uri="{BB962C8B-B14F-4D97-AF65-F5344CB8AC3E}">
        <p14:creationId xmlns:p14="http://schemas.microsoft.com/office/powerpoint/2010/main" val="4136781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2FE5-4BB0-49E1-B914-7FBC09C5CC2C}"/>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P1. Rezolvare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A479D-C9E3-4010-AA34-2B4F30837D0D}"/>
                  </a:ext>
                </a:extLst>
              </p:cNvPr>
              <p:cNvSpPr>
                <a:spLocks noGrp="1"/>
              </p:cNvSpPr>
              <p:nvPr>
                <p:ph idx="1"/>
              </p:nvPr>
            </p:nvSpPr>
            <p:spPr>
              <a:xfrm>
                <a:off x="838200" y="1847850"/>
                <a:ext cx="10515600" cy="4351338"/>
              </a:xfrm>
            </p:spPr>
            <p:txBody>
              <a:bodyPr/>
              <a:lstStyle/>
              <a:p>
                <a:pPr marL="0" indent="0">
                  <a:buNone/>
                </a:pPr>
                <a:r>
                  <a:rPr lang="en-US" sz="3200"/>
                  <a:t>(b) </a:t>
                </a:r>
                <a14:m>
                  <m:oMath xmlns:m="http://schemas.openxmlformats.org/officeDocument/2006/math">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1</m:t>
                        </m:r>
                      </m:sub>
                    </m:sSub>
                    <m:r>
                      <a:rPr lang="en-US" sz="2400">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2</m:t>
                        </m:r>
                      </m:sub>
                    </m:sSub>
                    <m:r>
                      <a:rPr lang="en-US" sz="2400" i="1">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1</m:t>
                            </m:r>
                          </m:sub>
                        </m:sSub>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2</m:t>
                            </m:r>
                          </m:sub>
                        </m:sSub>
                      </m:num>
                      <m:den>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2</m:t>
                            </m:r>
                          </m:sub>
                        </m:sSub>
                      </m:den>
                    </m:f>
                    <m:r>
                      <a:rPr lang="en-US" sz="2400" i="1">
                        <a:latin typeface="Cambria Math" panose="02040503050406030204" pitchFamily="18" charset="0"/>
                      </a:rPr>
                      <m:t>=</m:t>
                    </m:r>
                    <m:f>
                      <m:fPr>
                        <m:ctrlPr>
                          <a:rPr lang="ro-RO" sz="2400" i="1">
                            <a:latin typeface="Cambria Math" panose="02040503050406030204" pitchFamily="18" charset="0"/>
                          </a:rPr>
                        </m:ctrlPr>
                      </m:fPr>
                      <m:num>
                        <m:r>
                          <a:rPr lang="en-US" sz="2400" i="1">
                            <a:latin typeface="Cambria Math" panose="02040503050406030204" pitchFamily="18" charset="0"/>
                          </a:rPr>
                          <m:t>22</m:t>
                        </m:r>
                        <m:r>
                          <a:rPr lang="en-US" sz="2400" i="1">
                            <a:latin typeface="Cambria Math" panose="02040503050406030204" pitchFamily="18" charset="0"/>
                          </a:rPr>
                          <m:t>𝑘</m:t>
                        </m:r>
                        <m:r>
                          <a:rPr lang="en-US" sz="2400" i="1">
                            <a:latin typeface="Cambria Math" panose="02040503050406030204" pitchFamily="18" charset="0"/>
                          </a:rPr>
                          <m:t>×2200</m:t>
                        </m:r>
                        <m:r>
                          <a:rPr lang="en-US" sz="2400" i="1">
                            <a:latin typeface="Cambria Math" panose="02040503050406030204" pitchFamily="18" charset="0"/>
                          </a:rPr>
                          <m:t>𝑘</m:t>
                        </m:r>
                      </m:num>
                      <m:den>
                        <m:r>
                          <a:rPr lang="en-US" sz="2400" i="1">
                            <a:latin typeface="Cambria Math" panose="02040503050406030204" pitchFamily="18" charset="0"/>
                          </a:rPr>
                          <m:t>2222</m:t>
                        </m:r>
                        <m:r>
                          <a:rPr lang="en-US" sz="2400" i="1">
                            <a:latin typeface="Cambria Math" panose="02040503050406030204" pitchFamily="18" charset="0"/>
                          </a:rPr>
                          <m:t>𝑘</m:t>
                        </m:r>
                      </m:den>
                    </m:f>
                    <m:r>
                      <a:rPr lang="en-US" sz="2400" i="1">
                        <a:latin typeface="Cambria Math" panose="02040503050406030204" pitchFamily="18" charset="0"/>
                      </a:rPr>
                      <m:t>=21,78</m:t>
                    </m:r>
                    <m:r>
                      <a:rPr lang="en-US" sz="2400" i="1">
                        <a:latin typeface="Cambria Math" panose="02040503050406030204" pitchFamily="18" charset="0"/>
                      </a:rPr>
                      <m:t>𝑘</m:t>
                    </m:r>
                    <m:r>
                      <a:rPr lang="en-US" sz="2400" i="1">
                        <a:latin typeface="Cambria Math" panose="02040503050406030204" pitchFamily="18" charset="0"/>
                      </a:rPr>
                      <m:t>≅22</m:t>
                    </m:r>
                    <m:r>
                      <a:rPr lang="en-US" sz="2400" i="1">
                        <a:latin typeface="Cambria Math" panose="02040503050406030204" pitchFamily="18" charset="0"/>
                      </a:rPr>
                      <m:t>𝑘</m:t>
                    </m:r>
                    <m:r>
                      <m:rPr>
                        <m:sty m:val="p"/>
                      </m:rPr>
                      <a:rPr lang="en-US" sz="2400">
                        <a:latin typeface="Cambria Math" panose="02040503050406030204" pitchFamily="18" charset="0"/>
                      </a:rPr>
                      <m:t>Ω</m:t>
                    </m:r>
                  </m:oMath>
                </a14:m>
                <a:r>
                  <a:rPr lang="ro-RO"/>
                  <a:t> </a:t>
                </a:r>
                <a:br>
                  <a:rPr lang="ro-RO"/>
                </a:br>
                <a:br>
                  <a:rPr lang="ro-RO"/>
                </a:br>
                <a:br>
                  <a:rPr lang="ro-RO" sz="2400"/>
                </a:br>
                <a:br>
                  <a:rPr lang="ro-RO" sz="2400"/>
                </a:br>
                <a:br>
                  <a:rPr lang="ro-RO" sz="2400"/>
                </a:br>
                <a:br>
                  <a:rPr lang="ro-RO" sz="2400"/>
                </a:br>
                <a:r>
                  <a:rPr lang="en-US"/>
                  <a:t>(c) </a:t>
                </a:r>
                <a14:m>
                  <m:oMath xmlns:m="http://schemas.openxmlformats.org/officeDocument/2006/math">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1</m:t>
                        </m:r>
                      </m:sub>
                    </m:sSub>
                    <m:r>
                      <a:rPr lang="en-US" sz="2400" i="1">
                        <a:latin typeface="Cambria Math" panose="02040503050406030204" pitchFamily="18" charset="0"/>
                      </a:rPr>
                      <m:t>=2,2</m:t>
                    </m:r>
                    <m:r>
                      <a:rPr lang="en-US" sz="2400" i="1">
                        <a:latin typeface="Cambria Math" panose="02040503050406030204" pitchFamily="18" charset="0"/>
                      </a:rPr>
                      <m:t>𝑘</m:t>
                    </m:r>
                    <m:r>
                      <m:rPr>
                        <m:sty m:val="p"/>
                      </m:rPr>
                      <a:rPr lang="en-US" sz="2400">
                        <a:latin typeface="Cambria Math" panose="02040503050406030204" pitchFamily="18" charset="0"/>
                      </a:rPr>
                      <m:t>Ω</m:t>
                    </m:r>
                    <m:r>
                      <a:rPr lang="en-US" sz="2400" i="1">
                        <a:latin typeface="Cambria Math" panose="02040503050406030204" pitchFamily="18" charset="0"/>
                      </a:rPr>
                      <m:t>, </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2</m:t>
                        </m:r>
                      </m:sub>
                    </m:sSub>
                    <m:r>
                      <a:rPr lang="en-US" sz="2400" i="1">
                        <a:latin typeface="Cambria Math" panose="02040503050406030204" pitchFamily="18" charset="0"/>
                      </a:rPr>
                      <m:t>=220</m:t>
                    </m:r>
                    <m:r>
                      <a:rPr lang="en-US" sz="2400" i="1">
                        <a:latin typeface="Cambria Math" panose="02040503050406030204" pitchFamily="18" charset="0"/>
                      </a:rPr>
                      <m:t>𝑘</m:t>
                    </m:r>
                    <m:r>
                      <m:rPr>
                        <m:sty m:val="p"/>
                      </m:rPr>
                      <a:rPr lang="en-US" sz="2400">
                        <a:latin typeface="Cambria Math" panose="02040503050406030204" pitchFamily="18" charset="0"/>
                      </a:rPr>
                      <m:t>Ω</m:t>
                    </m:r>
                    <m:r>
                      <a:rPr lang="en-US" sz="2400">
                        <a:latin typeface="Cambria Math" panose="02040503050406030204" pitchFamily="18" charset="0"/>
                      </a:rPr>
                      <m:t> ⇒</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1</m:t>
                        </m:r>
                      </m:sub>
                    </m:sSub>
                    <m:r>
                      <a:rPr lang="en-US" sz="2400">
                        <a:latin typeface="Cambria Math" panose="02040503050406030204" pitchFamily="18" charset="0"/>
                      </a:rPr>
                      <m:t>∥</m:t>
                    </m:r>
                    <m:sSub>
                      <m:sSubPr>
                        <m:ctrlPr>
                          <a:rPr lang="ro-RO"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2</m:t>
                        </m:r>
                      </m:sub>
                    </m:sSub>
                    <m:r>
                      <a:rPr lang="en-US" sz="2400" i="1">
                        <a:latin typeface="Cambria Math" panose="02040503050406030204" pitchFamily="18" charset="0"/>
                      </a:rPr>
                      <m:t>≅2,18</m:t>
                    </m:r>
                    <m:r>
                      <a:rPr lang="en-US" sz="2400" i="1">
                        <a:latin typeface="Cambria Math" panose="02040503050406030204" pitchFamily="18" charset="0"/>
                      </a:rPr>
                      <m:t>𝑘</m:t>
                    </m:r>
                    <m:r>
                      <m:rPr>
                        <m:sty m:val="p"/>
                      </m:rPr>
                      <a:rPr lang="en-US" sz="2400">
                        <a:latin typeface="Cambria Math" panose="02040503050406030204" pitchFamily="18" charset="0"/>
                      </a:rPr>
                      <m:t>Ω</m:t>
                    </m:r>
                  </m:oMath>
                </a14:m>
                <a:endParaRPr lang="ro-RO" sz="2000"/>
              </a:p>
              <a:p>
                <a:pPr marL="0" indent="0">
                  <a:buNone/>
                </a:pPr>
                <a:endParaRPr lang="ro-RO" sz="2400"/>
              </a:p>
              <a:p>
                <a:pPr marL="0" indent="0">
                  <a:buNone/>
                </a:pPr>
                <a:br>
                  <a:rPr lang="ro-RO"/>
                </a:br>
                <a:endParaRPr lang="ro-RO"/>
              </a:p>
              <a:p>
                <a:pPr marL="0" indent="0">
                  <a:buNone/>
                </a:pPr>
                <a:endParaRPr lang="ro-RO"/>
              </a:p>
            </p:txBody>
          </p:sp>
        </mc:Choice>
        <mc:Fallback xmlns="">
          <p:sp>
            <p:nvSpPr>
              <p:cNvPr id="3" name="Content Placeholder 2">
                <a:extLst>
                  <a:ext uri="{FF2B5EF4-FFF2-40B4-BE49-F238E27FC236}">
                    <a16:creationId xmlns:a16="http://schemas.microsoft.com/office/drawing/2014/main" id="{D24A479D-C9E3-4010-AA34-2B4F30837D0D}"/>
                  </a:ext>
                </a:extLst>
              </p:cNvPr>
              <p:cNvSpPr>
                <a:spLocks noGrp="1" noRot="1" noChangeAspect="1" noMove="1" noResize="1" noEditPoints="1" noAdjustHandles="1" noChangeArrowheads="1" noChangeShapeType="1" noTextEdit="1"/>
              </p:cNvSpPr>
              <p:nvPr>
                <p:ph idx="1"/>
              </p:nvPr>
            </p:nvSpPr>
            <p:spPr>
              <a:xfrm>
                <a:off x="838200" y="1847850"/>
                <a:ext cx="10515600" cy="4351338"/>
              </a:xfrm>
              <a:blipFill>
                <a:blip r:embed="rId2"/>
                <a:stretch>
                  <a:fillRect l="-1507" t="-29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A6126C16-BF40-488B-903A-97DEDA151BE8}"/>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9B4C853-E911-4471-B11C-ACCBFA68A0BD}"/>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F6920055-04AB-4FE6-B6A7-0670702C51CB}"/>
              </a:ext>
            </a:extLst>
          </p:cNvPr>
          <p:cNvSpPr>
            <a:spLocks noGrp="1"/>
          </p:cNvSpPr>
          <p:nvPr>
            <p:ph type="sldNum" sz="quarter" idx="12"/>
          </p:nvPr>
        </p:nvSpPr>
        <p:spPr/>
        <p:txBody>
          <a:bodyPr/>
          <a:lstStyle/>
          <a:p>
            <a:fld id="{AF5D8DD5-2367-47BF-BE85-0E4DD8564336}" type="slidenum">
              <a:rPr lang="ro-RO" smtClean="0"/>
              <a:t>52</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F8FA46D-6A49-43C8-B082-BCC7C6A10A9D}"/>
                  </a:ext>
                </a:extLst>
              </p:cNvPr>
              <p:cNvSpPr/>
              <p:nvPr/>
            </p:nvSpPr>
            <p:spPr>
              <a:xfrm>
                <a:off x="838200" y="2693763"/>
                <a:ext cx="9917726" cy="9221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d>
                        <m:dPr>
                          <m:begChr m:val="["/>
                          <m:endChr m:val="]"/>
                          <m:ctrlPr>
                            <a:rPr lang="ro-RO" sz="2400" i="1">
                              <a:latin typeface="Cambria Math" panose="02040503050406030204" pitchFamily="18" charset="0"/>
                            </a:rPr>
                          </m:ctrlPr>
                        </m:dPr>
                        <m:e>
                          <m:r>
                            <a:rPr lang="ro-RO" sz="2400" i="0">
                              <a:latin typeface="Cambria Math" panose="02040503050406030204" pitchFamily="18" charset="0"/>
                            </a:rPr>
                            <m:t>−</m:t>
                          </m:r>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e>
                          </m:d>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r>
                        <a:rPr lang="ro-RO" sz="2400" i="0">
                          <a:latin typeface="Cambria Math" panose="02040503050406030204" pitchFamily="18" charset="0"/>
                        </a:rPr>
                        <m:t>=101×22×</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d>
                        <m:dPr>
                          <m:ctrlPr>
                            <a:rPr lang="ro-RO" sz="2400" i="1">
                              <a:latin typeface="Cambria Math" panose="02040503050406030204" pitchFamily="18" charset="0"/>
                            </a:rPr>
                          </m:ctrlPr>
                        </m:dPr>
                        <m:e>
                          <m:r>
                            <a:rPr lang="ro-RO" sz="2400" i="0">
                              <a:latin typeface="Cambria Math" panose="02040503050406030204" pitchFamily="18" charset="0"/>
                            </a:rPr>
                            <m:t>±20×</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−9</m:t>
                              </m:r>
                            </m:sup>
                          </m:sSup>
                        </m:e>
                      </m:d>
                      <m:r>
                        <a:rPr lang="ro-RO" sz="2400" i="0">
                          <a:latin typeface="Cambria Math" panose="02040503050406030204" pitchFamily="18" charset="0"/>
                        </a:rPr>
                        <m:t>=</m:t>
                      </m:r>
                      <m:r>
                        <a:rPr lang="ro-RO" sz="2400" i="1" smtClean="0">
                          <a:latin typeface="Cambria Math" panose="02040503050406030204" pitchFamily="18" charset="0"/>
                          <a:ea typeface="Cambria Math" panose="02040503050406030204" pitchFamily="18" charset="0"/>
                        </a:rPr>
                        <m:t>±</m:t>
                      </m:r>
                      <m:r>
                        <a:rPr lang="ro-RO" sz="2400" i="0">
                          <a:latin typeface="Cambria Math" panose="02040503050406030204" pitchFamily="18" charset="0"/>
                        </a:rPr>
                        <m:t>44</m:t>
                      </m:r>
                      <m:r>
                        <a:rPr lang="ro-RO" sz="2400" i="1">
                          <a:latin typeface="Cambria Math" panose="02040503050406030204" pitchFamily="18" charset="0"/>
                        </a:rPr>
                        <m:t>𝑚𝑉</m:t>
                      </m:r>
                    </m:oMath>
                  </m:oMathPara>
                </a14:m>
                <a:endParaRPr lang="ro-RO" sz="2400"/>
              </a:p>
            </p:txBody>
          </p:sp>
        </mc:Choice>
        <mc:Fallback xmlns="">
          <p:sp>
            <p:nvSpPr>
              <p:cNvPr id="7" name="Rectangle 6">
                <a:extLst>
                  <a:ext uri="{FF2B5EF4-FFF2-40B4-BE49-F238E27FC236}">
                    <a16:creationId xmlns:a16="http://schemas.microsoft.com/office/drawing/2014/main" id="{9F8FA46D-6A49-43C8-B082-BCC7C6A10A9D}"/>
                  </a:ext>
                </a:extLst>
              </p:cNvPr>
              <p:cNvSpPr>
                <a:spLocks noRot="1" noChangeAspect="1" noMove="1" noResize="1" noEditPoints="1" noAdjustHandles="1" noChangeArrowheads="1" noChangeShapeType="1" noTextEdit="1"/>
              </p:cNvSpPr>
              <p:nvPr/>
            </p:nvSpPr>
            <p:spPr>
              <a:xfrm>
                <a:off x="838200" y="2693763"/>
                <a:ext cx="9917726" cy="922176"/>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51F15B3-DAE4-487D-BED7-1280F1A34748}"/>
                  </a:ext>
                </a:extLst>
              </p:cNvPr>
              <p:cNvSpPr/>
              <p:nvPr/>
            </p:nvSpPr>
            <p:spPr>
              <a:xfrm>
                <a:off x="838200" y="4894505"/>
                <a:ext cx="10229900" cy="9221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d>
                        <m:dPr>
                          <m:begChr m:val="["/>
                          <m:endChr m:val="]"/>
                          <m:ctrlPr>
                            <a:rPr lang="ro-RO" sz="2400" i="1">
                              <a:latin typeface="Cambria Math" panose="02040503050406030204" pitchFamily="18" charset="0"/>
                            </a:rPr>
                          </m:ctrlPr>
                        </m:dPr>
                        <m:e>
                          <m:r>
                            <a:rPr lang="ro-RO" sz="2400" i="0">
                              <a:latin typeface="Cambria Math" panose="02040503050406030204" pitchFamily="18" charset="0"/>
                            </a:rPr>
                            <m:t>−</m:t>
                          </m:r>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e>
                          </m:d>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r>
                        <a:rPr lang="ro-RO" sz="2400" i="0">
                          <a:latin typeface="Cambria Math" panose="02040503050406030204" pitchFamily="18" charset="0"/>
                        </a:rPr>
                        <m:t>=101×2,18×</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d>
                        <m:dPr>
                          <m:ctrlPr>
                            <a:rPr lang="ro-RO" sz="2400" i="1">
                              <a:latin typeface="Cambria Math" panose="02040503050406030204" pitchFamily="18" charset="0"/>
                            </a:rPr>
                          </m:ctrlPr>
                        </m:dPr>
                        <m:e>
                          <m:r>
                            <a:rPr lang="ro-RO" sz="2400" i="0">
                              <a:latin typeface="Cambria Math" panose="02040503050406030204" pitchFamily="18" charset="0"/>
                            </a:rPr>
                            <m:t>±20×</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−9</m:t>
                              </m:r>
                            </m:sup>
                          </m:sSup>
                        </m:e>
                      </m:d>
                      <m:r>
                        <a:rPr lang="ro-RO" sz="2400" i="0">
                          <a:latin typeface="Cambria Math" panose="02040503050406030204" pitchFamily="18" charset="0"/>
                        </a:rPr>
                        <m:t>=</m:t>
                      </m:r>
                      <m:r>
                        <a:rPr lang="ro-RO" sz="2400" i="1" smtClean="0">
                          <a:latin typeface="Cambria Math" panose="02040503050406030204" pitchFamily="18" charset="0"/>
                          <a:ea typeface="Cambria Math" panose="02040503050406030204" pitchFamily="18" charset="0"/>
                        </a:rPr>
                        <m:t>±</m:t>
                      </m:r>
                      <m:r>
                        <a:rPr lang="ro-RO" sz="2400" i="0">
                          <a:latin typeface="Cambria Math" panose="02040503050406030204" pitchFamily="18" charset="0"/>
                        </a:rPr>
                        <m:t>4,4</m:t>
                      </m:r>
                      <m:r>
                        <a:rPr lang="ro-RO" sz="2400" i="1">
                          <a:latin typeface="Cambria Math" panose="02040503050406030204" pitchFamily="18" charset="0"/>
                        </a:rPr>
                        <m:t>𝑚𝑉</m:t>
                      </m:r>
                    </m:oMath>
                  </m:oMathPara>
                </a14:m>
                <a:endParaRPr lang="ro-RO" sz="2400"/>
              </a:p>
            </p:txBody>
          </p:sp>
        </mc:Choice>
        <mc:Fallback xmlns="">
          <p:sp>
            <p:nvSpPr>
              <p:cNvPr id="8" name="Rectangle 7">
                <a:extLst>
                  <a:ext uri="{FF2B5EF4-FFF2-40B4-BE49-F238E27FC236}">
                    <a16:creationId xmlns:a16="http://schemas.microsoft.com/office/drawing/2014/main" id="{451F15B3-DAE4-487D-BED7-1280F1A34748}"/>
                  </a:ext>
                </a:extLst>
              </p:cNvPr>
              <p:cNvSpPr>
                <a:spLocks noRot="1" noChangeAspect="1" noMove="1" noResize="1" noEditPoints="1" noAdjustHandles="1" noChangeArrowheads="1" noChangeShapeType="1" noTextEdit="1"/>
              </p:cNvSpPr>
              <p:nvPr/>
            </p:nvSpPr>
            <p:spPr>
              <a:xfrm>
                <a:off x="838200" y="4894505"/>
                <a:ext cx="10229900" cy="922176"/>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391766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2FE5-4BB0-49E1-B914-7FBC09C5CC2C}"/>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P1. Rezolvare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A479D-C9E3-4010-AA34-2B4F30837D0D}"/>
                  </a:ext>
                </a:extLst>
              </p:cNvPr>
              <p:cNvSpPr>
                <a:spLocks noGrp="1"/>
              </p:cNvSpPr>
              <p:nvPr>
                <p:ph idx="1"/>
              </p:nvPr>
            </p:nvSpPr>
            <p:spPr/>
            <p:txBody>
              <a:bodyPr/>
              <a:lstStyle/>
              <a:p>
                <a:pPr marL="0" indent="0">
                  <a:buNone/>
                </a:pPr>
                <a:r>
                  <a:rPr lang="en-US"/>
                  <a:t>(d) </a:t>
                </a:r>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𝑂𝑆</m:t>
                        </m:r>
                      </m:sub>
                    </m:sSub>
                    <m:r>
                      <a:rPr lang="en-US" i="1">
                        <a:latin typeface="Cambria Math" panose="02040503050406030204" pitchFamily="18" charset="0"/>
                      </a:rPr>
                      <m:t>=3</m:t>
                    </m:r>
                    <m:r>
                      <a:rPr lang="en-US" i="1">
                        <a:latin typeface="Cambria Math" panose="02040503050406030204" pitchFamily="18" charset="0"/>
                      </a:rPr>
                      <m:t>𝑛𝐴</m:t>
                    </m:r>
                  </m:oMath>
                </a14:m>
                <a:r>
                  <a:rPr lang="ro-RO"/>
                  <a:t> </a:t>
                </a:r>
              </a:p>
              <a:p>
                <a:pPr marL="0" indent="0">
                  <a:buNone/>
                </a:pPr>
                <a:endParaRPr lang="ro-RO"/>
              </a:p>
              <a:p>
                <a:pPr marL="0" indent="0">
                  <a:buNone/>
                </a:pPr>
                <a:endParaRPr lang="ro-RO"/>
              </a:p>
              <a:p>
                <a:pPr marL="0" indent="0">
                  <a:buNone/>
                </a:pPr>
                <a:endParaRPr lang="ro-RO"/>
              </a:p>
              <a:p>
                <a:r>
                  <a:rPr lang="en-US"/>
                  <a:t>Rezumând, cu </a:t>
                </a:r>
                <a:r>
                  <a:rPr lang="en-US" i="1"/>
                  <a:t>R</a:t>
                </a:r>
                <a:r>
                  <a:rPr lang="en-US" i="1" baseline="-25000"/>
                  <a:t>p</a:t>
                </a:r>
                <a:r>
                  <a:rPr lang="en-US"/>
                  <a:t> conectat, </a:t>
                </a:r>
                <a:r>
                  <a:rPr lang="en-US" i="1"/>
                  <a:t>E</a:t>
                </a:r>
                <a:r>
                  <a:rPr lang="en-US" i="1" baseline="-25000"/>
                  <a:t>O</a:t>
                </a:r>
                <a:r>
                  <a:rPr lang="en-US"/>
                  <a:t> este redus de 154mV/44mV= 3,5 ori; scalarea rezistențelor reduce </a:t>
                </a:r>
                <a:r>
                  <a:rPr lang="en-US" i="1"/>
                  <a:t>E</a:t>
                </a:r>
                <a:r>
                  <a:rPr lang="en-US" i="1" baseline="-25000"/>
                  <a:t>O</a:t>
                </a:r>
                <a:r>
                  <a:rPr lang="en-US"/>
                  <a:t> cu un factor suplimentar de 10; în sfârșit, prin utilizarea unui AO mai bun care are </a:t>
                </a:r>
                <a:r>
                  <a:rPr lang="en-US" i="1"/>
                  <a:t>I</a:t>
                </a:r>
                <a:r>
                  <a:rPr lang="en-US" i="1" baseline="-25000"/>
                  <a:t>OS</a:t>
                </a:r>
                <a:r>
                  <a:rPr lang="en-US"/>
                  <a:t> de aproximativ 6 ori mai mic, </a:t>
                </a:r>
                <a:r>
                  <a:rPr lang="en-US" i="1"/>
                  <a:t>E</a:t>
                </a:r>
                <a:r>
                  <a:rPr lang="en-US" i="1" baseline="-25000"/>
                  <a:t>O</a:t>
                </a:r>
                <a:r>
                  <a:rPr lang="en-US"/>
                  <a:t> se reduce cu încă un factor de 6.</a:t>
                </a:r>
                <a:endParaRPr lang="ro-RO"/>
              </a:p>
            </p:txBody>
          </p:sp>
        </mc:Choice>
        <mc:Fallback xmlns="">
          <p:sp>
            <p:nvSpPr>
              <p:cNvPr id="3" name="Content Placeholder 2">
                <a:extLst>
                  <a:ext uri="{FF2B5EF4-FFF2-40B4-BE49-F238E27FC236}">
                    <a16:creationId xmlns:a16="http://schemas.microsoft.com/office/drawing/2014/main" id="{D24A479D-C9E3-4010-AA34-2B4F30837D0D}"/>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A6126C16-BF40-488B-903A-97DEDA151BE8}"/>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9B4C853-E911-4471-B11C-ACCBFA68A0BD}"/>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F6920055-04AB-4FE6-B6A7-0670702C51CB}"/>
              </a:ext>
            </a:extLst>
          </p:cNvPr>
          <p:cNvSpPr>
            <a:spLocks noGrp="1"/>
          </p:cNvSpPr>
          <p:nvPr>
            <p:ph type="sldNum" sz="quarter" idx="12"/>
          </p:nvPr>
        </p:nvSpPr>
        <p:spPr/>
        <p:txBody>
          <a:bodyPr/>
          <a:lstStyle/>
          <a:p>
            <a:fld id="{AF5D8DD5-2367-47BF-BE85-0E4DD8564336}" type="slidenum">
              <a:rPr lang="ro-RO" smtClean="0"/>
              <a:t>53</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B13AB23-8FA6-4CAA-92F4-9CBF753C02A2}"/>
                  </a:ext>
                </a:extLst>
              </p:cNvPr>
              <p:cNvSpPr/>
              <p:nvPr/>
            </p:nvSpPr>
            <p:spPr>
              <a:xfrm>
                <a:off x="838200" y="2506824"/>
                <a:ext cx="10182226" cy="9221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d>
                        <m:dPr>
                          <m:begChr m:val="["/>
                          <m:endChr m:val="]"/>
                          <m:ctrlPr>
                            <a:rPr lang="ro-RO" sz="2400" i="1">
                              <a:latin typeface="Cambria Math" panose="02040503050406030204" pitchFamily="18" charset="0"/>
                            </a:rPr>
                          </m:ctrlPr>
                        </m:dPr>
                        <m:e>
                          <m:r>
                            <a:rPr lang="ro-RO" sz="2400" i="0">
                              <a:latin typeface="Cambria Math" panose="02040503050406030204" pitchFamily="18" charset="0"/>
                            </a:rPr>
                            <m:t>−</m:t>
                          </m:r>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e>
                          </m:d>
                        </m:e>
                      </m:d>
                      <m:sSub>
                        <m:sSubPr>
                          <m:ctrlPr>
                            <a:rPr lang="ro-RO" sz="2400" i="1">
                              <a:latin typeface="Cambria Math" panose="02040503050406030204" pitchFamily="18" charset="0"/>
                            </a:rPr>
                          </m:ctrlPr>
                        </m:sSubPr>
                        <m:e>
                          <m:r>
                            <a:rPr lang="ro-RO" sz="2400" i="1">
                              <a:latin typeface="Cambria Math" panose="02040503050406030204" pitchFamily="18" charset="0"/>
                            </a:rPr>
                            <m:t>𝐼</m:t>
                          </m:r>
                        </m:e>
                        <m:sub>
                          <m:r>
                            <a:rPr lang="ro-RO" sz="2400" i="1">
                              <a:latin typeface="Cambria Math" panose="02040503050406030204" pitchFamily="18" charset="0"/>
                            </a:rPr>
                            <m:t>𝑂𝑆</m:t>
                          </m:r>
                        </m:sub>
                      </m:sSub>
                      <m:r>
                        <a:rPr lang="ro-RO" sz="2400" i="0">
                          <a:latin typeface="Cambria Math" panose="02040503050406030204" pitchFamily="18" charset="0"/>
                        </a:rPr>
                        <m:t>=101×2,18×</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d>
                        <m:dPr>
                          <m:ctrlPr>
                            <a:rPr lang="ro-RO" sz="2400" i="1">
                              <a:latin typeface="Cambria Math" panose="02040503050406030204" pitchFamily="18" charset="0"/>
                            </a:rPr>
                          </m:ctrlPr>
                        </m:dPr>
                        <m:e>
                          <m:r>
                            <a:rPr lang="ro-RO" sz="2400" i="0">
                              <a:latin typeface="Cambria Math" panose="02040503050406030204" pitchFamily="18" charset="0"/>
                            </a:rPr>
                            <m:t>±3×</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−9</m:t>
                              </m:r>
                            </m:sup>
                          </m:sSup>
                        </m:e>
                      </m:d>
                      <m:r>
                        <a:rPr lang="ro-RO" sz="2400" i="0">
                          <a:latin typeface="Cambria Math" panose="02040503050406030204" pitchFamily="18" charset="0"/>
                        </a:rPr>
                        <m:t>=</m:t>
                      </m:r>
                      <m:r>
                        <a:rPr lang="ro-RO" sz="2400" i="1" smtClean="0">
                          <a:latin typeface="Cambria Math" panose="02040503050406030204" pitchFamily="18" charset="0"/>
                          <a:ea typeface="Cambria Math" panose="02040503050406030204" pitchFamily="18" charset="0"/>
                        </a:rPr>
                        <m:t>±</m:t>
                      </m:r>
                      <m:r>
                        <a:rPr lang="ro-RO" sz="2400" i="0">
                          <a:latin typeface="Cambria Math" panose="02040503050406030204" pitchFamily="18" charset="0"/>
                        </a:rPr>
                        <m:t>0,66</m:t>
                      </m:r>
                      <m:r>
                        <a:rPr lang="ro-RO" sz="2400" i="1">
                          <a:latin typeface="Cambria Math" panose="02040503050406030204" pitchFamily="18" charset="0"/>
                        </a:rPr>
                        <m:t>𝑚𝑉</m:t>
                      </m:r>
                    </m:oMath>
                  </m:oMathPara>
                </a14:m>
                <a:endParaRPr lang="ro-RO" sz="2400"/>
              </a:p>
            </p:txBody>
          </p:sp>
        </mc:Choice>
        <mc:Fallback xmlns="">
          <p:sp>
            <p:nvSpPr>
              <p:cNvPr id="7" name="Rectangle 6">
                <a:extLst>
                  <a:ext uri="{FF2B5EF4-FFF2-40B4-BE49-F238E27FC236}">
                    <a16:creationId xmlns:a16="http://schemas.microsoft.com/office/drawing/2014/main" id="{9B13AB23-8FA6-4CAA-92F4-9CBF753C02A2}"/>
                  </a:ext>
                </a:extLst>
              </p:cNvPr>
              <p:cNvSpPr>
                <a:spLocks noRot="1" noChangeAspect="1" noMove="1" noResize="1" noEditPoints="1" noAdjustHandles="1" noChangeArrowheads="1" noChangeShapeType="1" noTextEdit="1"/>
              </p:cNvSpPr>
              <p:nvPr/>
            </p:nvSpPr>
            <p:spPr>
              <a:xfrm>
                <a:off x="838200" y="2506824"/>
                <a:ext cx="10182226" cy="922176"/>
              </a:xfrm>
              <a:prstGeom prst="rect">
                <a:avLst/>
              </a:prstGeom>
              <a:blipFill>
                <a:blip r:embed="rId3"/>
                <a:stretch>
                  <a:fillRect/>
                </a:stretch>
              </a:blipFill>
            </p:spPr>
            <p:txBody>
              <a:bodyPr/>
              <a:lstStyle/>
              <a:p>
                <a:r>
                  <a:rPr lang="ro-RO">
                    <a:noFill/>
                  </a:rPr>
                  <a:t> </a:t>
                </a:r>
              </a:p>
            </p:txBody>
          </p:sp>
        </mc:Fallback>
      </mc:AlternateContent>
      <p:sp>
        <p:nvSpPr>
          <p:cNvPr id="8" name="TextBox 7">
            <a:extLst>
              <a:ext uri="{FF2B5EF4-FFF2-40B4-BE49-F238E27FC236}">
                <a16:creationId xmlns:a16="http://schemas.microsoft.com/office/drawing/2014/main" id="{F152A502-EDB0-4359-940F-58B7FC570AEA}"/>
              </a:ext>
            </a:extLst>
          </p:cNvPr>
          <p:cNvSpPr txBox="1"/>
          <p:nvPr/>
        </p:nvSpPr>
        <p:spPr>
          <a:xfrm>
            <a:off x="9582150" y="561696"/>
            <a:ext cx="1533525" cy="923330"/>
          </a:xfrm>
          <a:prstGeom prst="rect">
            <a:avLst/>
          </a:prstGeom>
          <a:noFill/>
          <a:ln>
            <a:solidFill>
              <a:schemeClr val="accent1"/>
            </a:solidFill>
          </a:ln>
        </p:spPr>
        <p:txBody>
          <a:bodyPr wrap="square" rtlCol="0">
            <a:spAutoFit/>
          </a:bodyPr>
          <a:lstStyle/>
          <a:p>
            <a:r>
              <a:rPr lang="ro-RO"/>
              <a:t>(a) </a:t>
            </a:r>
            <a:r>
              <a:rPr lang="ro-RO" i="1"/>
              <a:t>E</a:t>
            </a:r>
            <a:r>
              <a:rPr lang="ro-RO" i="1" baseline="-25000"/>
              <a:t>O</a:t>
            </a:r>
            <a:r>
              <a:rPr lang="ro-RO"/>
              <a:t>=154mV</a:t>
            </a:r>
          </a:p>
          <a:p>
            <a:r>
              <a:rPr lang="ro-RO"/>
              <a:t>(b) </a:t>
            </a:r>
            <a:r>
              <a:rPr lang="ro-RO" i="1"/>
              <a:t>E</a:t>
            </a:r>
            <a:r>
              <a:rPr lang="ro-RO" i="1" baseline="-25000"/>
              <a:t>O</a:t>
            </a:r>
            <a:r>
              <a:rPr lang="ro-RO"/>
              <a:t>=</a:t>
            </a:r>
            <a:r>
              <a:rPr lang="ro-RO">
                <a:latin typeface="Calibri" panose="020F0502020204030204" pitchFamily="34" charset="0"/>
                <a:cs typeface="Calibri" panose="020F0502020204030204" pitchFamily="34" charset="0"/>
              </a:rPr>
              <a:t>±</a:t>
            </a:r>
            <a:r>
              <a:rPr lang="ro-RO"/>
              <a:t>44mV</a:t>
            </a:r>
          </a:p>
          <a:p>
            <a:r>
              <a:rPr lang="ro-RO"/>
              <a:t>(c) </a:t>
            </a:r>
            <a:r>
              <a:rPr lang="ro-RO" i="1"/>
              <a:t>E</a:t>
            </a:r>
            <a:r>
              <a:rPr lang="ro-RO" i="1" baseline="-25000"/>
              <a:t>O</a:t>
            </a:r>
            <a:r>
              <a:rPr lang="ro-RO"/>
              <a:t>=</a:t>
            </a:r>
            <a:r>
              <a:rPr lang="ro-RO">
                <a:latin typeface="Calibri" panose="020F0502020204030204" pitchFamily="34" charset="0"/>
                <a:cs typeface="Calibri" panose="020F0502020204030204" pitchFamily="34" charset="0"/>
              </a:rPr>
              <a:t>±</a:t>
            </a:r>
            <a:r>
              <a:rPr lang="ro-RO"/>
              <a:t>4,4mV</a:t>
            </a:r>
          </a:p>
        </p:txBody>
      </p:sp>
    </p:spTree>
    <p:extLst>
      <p:ext uri="{BB962C8B-B14F-4D97-AF65-F5344CB8AC3E}">
        <p14:creationId xmlns:p14="http://schemas.microsoft.com/office/powerpoint/2010/main" val="2929481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2FE5-4BB0-49E1-B914-7FBC09C5CC2C}"/>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P2.</a:t>
            </a:r>
            <a:endParaRPr lang="ro-RO"/>
          </a:p>
        </p:txBody>
      </p:sp>
      <p:sp>
        <p:nvSpPr>
          <p:cNvPr id="3" name="Content Placeholder 2">
            <a:extLst>
              <a:ext uri="{FF2B5EF4-FFF2-40B4-BE49-F238E27FC236}">
                <a16:creationId xmlns:a16="http://schemas.microsoft.com/office/drawing/2014/main" id="{D24A479D-C9E3-4010-AA34-2B4F30837D0D}"/>
              </a:ext>
            </a:extLst>
          </p:cNvPr>
          <p:cNvSpPr>
            <a:spLocks noGrp="1"/>
          </p:cNvSpPr>
          <p:nvPr>
            <p:ph idx="1"/>
          </p:nvPr>
        </p:nvSpPr>
        <p:spPr/>
        <p:txBody>
          <a:bodyPr/>
          <a:lstStyle/>
          <a:p>
            <a:pPr marL="0" indent="0">
              <a:buNone/>
            </a:pPr>
            <a:r>
              <a:rPr lang="en-US"/>
              <a:t>Estimați eroarea la ieșirea unui circuit ca cel din fig</a:t>
            </a:r>
            <a:r>
              <a:rPr lang="ro-RO"/>
              <a:t>ură</a:t>
            </a:r>
            <a:r>
              <a:rPr lang="en-US"/>
              <a:t>, realizat cu un AO de tipul 741C care are </a:t>
            </a:r>
            <a:r>
              <a:rPr lang="en-US" i="1"/>
              <a:t>V</a:t>
            </a:r>
            <a:r>
              <a:rPr lang="en-US" i="1" baseline="-25000"/>
              <a:t>OS</a:t>
            </a:r>
            <a:r>
              <a:rPr lang="en-US"/>
              <a:t>=±2mV tipic și ±6mV maxim, dacă (a) </a:t>
            </a:r>
            <a:r>
              <a:rPr lang="en-US" i="1"/>
              <a:t>R</a:t>
            </a:r>
            <a:r>
              <a:rPr lang="en-US" baseline="-25000"/>
              <a:t>1</a:t>
            </a:r>
            <a:r>
              <a:rPr lang="en-US"/>
              <a:t>=</a:t>
            </a:r>
            <a:r>
              <a:rPr lang="en-US" i="1"/>
              <a:t>R</a:t>
            </a:r>
            <a:r>
              <a:rPr lang="en-US" baseline="-25000"/>
              <a:t>2</a:t>
            </a:r>
            <a:r>
              <a:rPr lang="en-US"/>
              <a:t> și (b) dacă </a:t>
            </a:r>
            <a:r>
              <a:rPr lang="en-US" i="1"/>
              <a:t>R</a:t>
            </a:r>
            <a:r>
              <a:rPr lang="en-US" baseline="-25000"/>
              <a:t>2</a:t>
            </a:r>
            <a:r>
              <a:rPr lang="en-US"/>
              <a:t>=10</a:t>
            </a:r>
            <a:r>
              <a:rPr lang="en-US" baseline="30000"/>
              <a:t>3</a:t>
            </a:r>
            <a:r>
              <a:rPr lang="en-US" i="1"/>
              <a:t>R</a:t>
            </a:r>
            <a:r>
              <a:rPr lang="en-US" baseline="-25000"/>
              <a:t>1</a:t>
            </a:r>
            <a:r>
              <a:rPr lang="en-US"/>
              <a:t>.</a:t>
            </a:r>
            <a:endParaRPr lang="ro-RO"/>
          </a:p>
        </p:txBody>
      </p:sp>
      <p:sp>
        <p:nvSpPr>
          <p:cNvPr id="4" name="Date Placeholder 3">
            <a:extLst>
              <a:ext uri="{FF2B5EF4-FFF2-40B4-BE49-F238E27FC236}">
                <a16:creationId xmlns:a16="http://schemas.microsoft.com/office/drawing/2014/main" id="{A6126C16-BF40-488B-903A-97DEDA151BE8}"/>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9B4C853-E911-4471-B11C-ACCBFA68A0BD}"/>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F6920055-04AB-4FE6-B6A7-0670702C51CB}"/>
              </a:ext>
            </a:extLst>
          </p:cNvPr>
          <p:cNvSpPr>
            <a:spLocks noGrp="1"/>
          </p:cNvSpPr>
          <p:nvPr>
            <p:ph type="sldNum" sz="quarter" idx="12"/>
          </p:nvPr>
        </p:nvSpPr>
        <p:spPr/>
        <p:txBody>
          <a:bodyPr/>
          <a:lstStyle/>
          <a:p>
            <a:fld id="{AF5D8DD5-2367-47BF-BE85-0E4DD8564336}" type="slidenum">
              <a:rPr lang="ro-RO" smtClean="0"/>
              <a:t>54</a:t>
            </a:fld>
            <a:endParaRPr lang="ro-RO"/>
          </a:p>
        </p:txBody>
      </p:sp>
      <p:pic>
        <p:nvPicPr>
          <p:cNvPr id="7" name="Picture 6">
            <a:extLst>
              <a:ext uri="{FF2B5EF4-FFF2-40B4-BE49-F238E27FC236}">
                <a16:creationId xmlns:a16="http://schemas.microsoft.com/office/drawing/2014/main" id="{FB8A3442-EFE6-4D2E-8CE6-35ACF070EFD6}"/>
              </a:ext>
            </a:extLst>
          </p:cNvPr>
          <p:cNvPicPr>
            <a:picLocks noChangeAspect="1"/>
          </p:cNvPicPr>
          <p:nvPr/>
        </p:nvPicPr>
        <p:blipFill rotWithShape="1">
          <a:blip r:embed="rId2"/>
          <a:srcRect r="50864" b="14391"/>
          <a:stretch/>
        </p:blipFill>
        <p:spPr bwMode="auto">
          <a:xfrm>
            <a:off x="4424231" y="3429000"/>
            <a:ext cx="3343538" cy="24593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9289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2FE5-4BB0-49E1-B914-7FBC09C5CC2C}"/>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P2. Rezolvare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A479D-C9E3-4010-AA34-2B4F30837D0D}"/>
                  </a:ext>
                </a:extLst>
              </p:cNvPr>
              <p:cNvSpPr>
                <a:spLocks noGrp="1"/>
              </p:cNvSpPr>
              <p:nvPr>
                <p:ph idx="1"/>
              </p:nvPr>
            </p:nvSpPr>
            <p:spPr/>
            <p:txBody>
              <a:bodyPr/>
              <a:lstStyle/>
              <a:p>
                <a:pPr marL="0" indent="0">
                  <a:buNone/>
                </a:pPr>
                <a:r>
                  <a:rPr lang="en-US"/>
                  <a:t>(a) Câștigul de zgomot de curent continuu este</a:t>
                </a:r>
                <a:endParaRPr lang="ro-RO"/>
              </a:p>
              <a:p>
                <a:pPr marL="0" indent="0">
                  <a:buNone/>
                </a:pPr>
                <a:endParaRPr lang="ro-RO"/>
              </a:p>
              <a:p>
                <a:pPr marL="0" indent="0">
                  <a:buNone/>
                </a:pPr>
                <a:endParaRPr lang="ro-RO"/>
              </a:p>
              <a:p>
                <a:pPr marL="0" indent="0">
                  <a:buNone/>
                </a:pPr>
                <a:endParaRPr lang="ro-RO"/>
              </a:p>
              <a:p>
                <a:pPr marL="0" indent="0">
                  <a:buNone/>
                </a:pPr>
                <a:endParaRPr lang="ro-RO"/>
              </a:p>
              <a:p>
                <a:pPr marL="0" indent="0">
                  <a:buNone/>
                </a:pPr>
                <a:r>
                  <a:rPr lang="en-US"/>
                  <a:t>și obținem </a:t>
                </a:r>
                <a:endParaRPr lang="ro-RO"/>
              </a:p>
              <a:p>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𝑂</m:t>
                        </m:r>
                      </m:sub>
                    </m:sSub>
                    <m:r>
                      <a:rPr lang="en-US">
                        <a:latin typeface="Cambria Math" panose="02040503050406030204" pitchFamily="18" charset="0"/>
                      </a:rPr>
                      <m:t>=</m:t>
                    </m:r>
                    <m:r>
                      <a:rPr lang="en-US" i="1">
                        <a:latin typeface="Cambria Math" panose="02040503050406030204" pitchFamily="18" charset="0"/>
                      </a:rPr>
                      <m:t>2×</m:t>
                    </m:r>
                    <m:d>
                      <m:dPr>
                        <m:ctrlPr>
                          <a:rPr lang="ro-RO"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𝑚𝑉</m:t>
                        </m:r>
                      </m:e>
                    </m:d>
                    <m:r>
                      <a:rPr lang="en-US" i="1">
                        <a:latin typeface="Cambria Math" panose="02040503050406030204" pitchFamily="18" charset="0"/>
                      </a:rPr>
                      <m:t>=±4</m:t>
                    </m:r>
                    <m:r>
                      <a:rPr lang="en-US" i="1">
                        <a:latin typeface="Cambria Math" panose="02040503050406030204" pitchFamily="18" charset="0"/>
                      </a:rPr>
                      <m:t>𝑚𝑉</m:t>
                    </m:r>
                  </m:oMath>
                </a14:m>
                <a:r>
                  <a:rPr lang="en-US"/>
                  <a:t> tipic, respectiv</a:t>
                </a:r>
                <a:endParaRPr lang="ro-RO"/>
              </a:p>
              <a:p>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𝑂</m:t>
                        </m:r>
                      </m:sub>
                    </m:sSub>
                    <m:r>
                      <a:rPr lang="en-US">
                        <a:latin typeface="Cambria Math" panose="02040503050406030204" pitchFamily="18" charset="0"/>
                      </a:rPr>
                      <m:t>=</m:t>
                    </m:r>
                    <m:r>
                      <a:rPr lang="en-US" i="1">
                        <a:latin typeface="Cambria Math" panose="02040503050406030204" pitchFamily="18" charset="0"/>
                      </a:rPr>
                      <m:t>2×</m:t>
                    </m:r>
                    <m:d>
                      <m:dPr>
                        <m:ctrlPr>
                          <a:rPr lang="ro-RO" i="1">
                            <a:latin typeface="Cambria Math" panose="02040503050406030204" pitchFamily="18" charset="0"/>
                          </a:rPr>
                        </m:ctrlPr>
                      </m:dPr>
                      <m:e>
                        <m:r>
                          <a:rPr lang="en-US" i="1">
                            <a:latin typeface="Cambria Math" panose="02040503050406030204" pitchFamily="18" charset="0"/>
                          </a:rPr>
                          <m:t>±6</m:t>
                        </m:r>
                        <m:r>
                          <a:rPr lang="en-US" i="1">
                            <a:latin typeface="Cambria Math" panose="02040503050406030204" pitchFamily="18" charset="0"/>
                          </a:rPr>
                          <m:t>𝑚𝑉</m:t>
                        </m:r>
                      </m:e>
                    </m:d>
                    <m:r>
                      <a:rPr lang="en-US" i="1">
                        <a:latin typeface="Cambria Math" panose="02040503050406030204" pitchFamily="18" charset="0"/>
                      </a:rPr>
                      <m:t>=±12</m:t>
                    </m:r>
                    <m:r>
                      <a:rPr lang="en-US" i="1">
                        <a:latin typeface="Cambria Math" panose="02040503050406030204" pitchFamily="18" charset="0"/>
                      </a:rPr>
                      <m:t>𝑚𝑉</m:t>
                    </m:r>
                  </m:oMath>
                </a14:m>
                <a:r>
                  <a:rPr lang="en-US"/>
                  <a:t> maxim</a:t>
                </a:r>
                <a:endParaRPr lang="ro-RO"/>
              </a:p>
              <a:p>
                <a:pPr marL="0" indent="0">
                  <a:buNone/>
                </a:pPr>
                <a:endParaRPr lang="ro-RO"/>
              </a:p>
              <a:p>
                <a:pPr marL="0" indent="0">
                  <a:buNone/>
                </a:pPr>
                <a:endParaRPr lang="ro-RO"/>
              </a:p>
              <a:p>
                <a:pPr marL="0" indent="0">
                  <a:buNone/>
                </a:pPr>
                <a:endParaRPr lang="ro-RO"/>
              </a:p>
            </p:txBody>
          </p:sp>
        </mc:Choice>
        <mc:Fallback xmlns="">
          <p:sp>
            <p:nvSpPr>
              <p:cNvPr id="3" name="Content Placeholder 2">
                <a:extLst>
                  <a:ext uri="{FF2B5EF4-FFF2-40B4-BE49-F238E27FC236}">
                    <a16:creationId xmlns:a16="http://schemas.microsoft.com/office/drawing/2014/main" id="{D24A479D-C9E3-4010-AA34-2B4F30837D0D}"/>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A6126C16-BF40-488B-903A-97DEDA151BE8}"/>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39B4C853-E911-4471-B11C-ACCBFA68A0BD}"/>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F6920055-04AB-4FE6-B6A7-0670702C51CB}"/>
              </a:ext>
            </a:extLst>
          </p:cNvPr>
          <p:cNvSpPr>
            <a:spLocks noGrp="1"/>
          </p:cNvSpPr>
          <p:nvPr>
            <p:ph type="sldNum" sz="quarter" idx="12"/>
          </p:nvPr>
        </p:nvSpPr>
        <p:spPr/>
        <p:txBody>
          <a:bodyPr/>
          <a:lstStyle/>
          <a:p>
            <a:fld id="{AF5D8DD5-2367-47BF-BE85-0E4DD8564336}" type="slidenum">
              <a:rPr lang="ro-RO" smtClean="0"/>
              <a:t>55</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3C3A0E0-0729-45D6-B935-FF21C9668C87}"/>
                  </a:ext>
                </a:extLst>
              </p:cNvPr>
              <p:cNvSpPr/>
              <p:nvPr/>
            </p:nvSpPr>
            <p:spPr>
              <a:xfrm>
                <a:off x="1207160" y="2253173"/>
                <a:ext cx="2798651"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a:latin typeface="Cambria Math" panose="02040503050406030204" pitchFamily="18" charset="0"/>
                        </a:rPr>
                        <m:t>1</m:t>
                      </m:r>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r>
                        <a:rPr lang="ro-RO" sz="2400" i="0">
                          <a:latin typeface="Cambria Math" panose="02040503050406030204" pitchFamily="18" charset="0"/>
                        </a:rPr>
                        <m:t>=1+1=2</m:t>
                      </m:r>
                    </m:oMath>
                  </m:oMathPara>
                </a14:m>
                <a:endParaRPr lang="ro-RO" sz="2400"/>
              </a:p>
            </p:txBody>
          </p:sp>
        </mc:Choice>
        <mc:Fallback xmlns="">
          <p:sp>
            <p:nvSpPr>
              <p:cNvPr id="7" name="Rectangle 6">
                <a:extLst>
                  <a:ext uri="{FF2B5EF4-FFF2-40B4-BE49-F238E27FC236}">
                    <a16:creationId xmlns:a16="http://schemas.microsoft.com/office/drawing/2014/main" id="{13C3A0E0-0729-45D6-B935-FF21C9668C87}"/>
                  </a:ext>
                </a:extLst>
              </p:cNvPr>
              <p:cNvSpPr>
                <a:spLocks noRot="1" noChangeAspect="1" noMove="1" noResize="1" noEditPoints="1" noAdjustHandles="1" noChangeArrowheads="1" noChangeShapeType="1" noTextEdit="1"/>
              </p:cNvSpPr>
              <p:nvPr/>
            </p:nvSpPr>
            <p:spPr>
              <a:xfrm>
                <a:off x="1207160" y="2253173"/>
                <a:ext cx="2798651" cy="844205"/>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03E3E2C-28CA-4EF2-B464-59F1AFFDE12F}"/>
                  </a:ext>
                </a:extLst>
              </p:cNvPr>
              <p:cNvSpPr/>
              <p:nvPr/>
            </p:nvSpPr>
            <p:spPr>
              <a:xfrm>
                <a:off x="1207160" y="3299535"/>
                <a:ext cx="4103111"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𝐸</m:t>
                          </m:r>
                        </m:e>
                        <m:sub>
                          <m:r>
                            <a:rPr lang="ro-RO" sz="2400" i="1">
                              <a:latin typeface="Cambria Math" panose="02040503050406030204" pitchFamily="18" charset="0"/>
                            </a:rPr>
                            <m:t>𝑂</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e>
                      </m:d>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r>
                        <a:rPr lang="ro-RO" sz="2400" i="0">
                          <a:latin typeface="Cambria Math" panose="02040503050406030204" pitchFamily="18" charset="0"/>
                        </a:rPr>
                        <m:t>=2×</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𝑂𝑆</m:t>
                          </m:r>
                        </m:sub>
                      </m:sSub>
                    </m:oMath>
                  </m:oMathPara>
                </a14:m>
                <a:endParaRPr lang="ro-RO" sz="2400"/>
              </a:p>
            </p:txBody>
          </p:sp>
        </mc:Choice>
        <mc:Fallback xmlns="">
          <p:sp>
            <p:nvSpPr>
              <p:cNvPr id="8" name="Rectangle 7">
                <a:extLst>
                  <a:ext uri="{FF2B5EF4-FFF2-40B4-BE49-F238E27FC236}">
                    <a16:creationId xmlns:a16="http://schemas.microsoft.com/office/drawing/2014/main" id="{603E3E2C-28CA-4EF2-B464-59F1AFFDE12F}"/>
                  </a:ext>
                </a:extLst>
              </p:cNvPr>
              <p:cNvSpPr>
                <a:spLocks noRot="1" noChangeAspect="1" noMove="1" noResize="1" noEditPoints="1" noAdjustHandles="1" noChangeArrowheads="1" noChangeShapeType="1" noTextEdit="1"/>
              </p:cNvSpPr>
              <p:nvPr/>
            </p:nvSpPr>
            <p:spPr>
              <a:xfrm>
                <a:off x="1207160" y="3299535"/>
                <a:ext cx="4103111" cy="922176"/>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802766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C484-57DC-46A5-A1BA-7EF3C845E67A}"/>
              </a:ext>
            </a:extLst>
          </p:cNvPr>
          <p:cNvSpPr>
            <a:spLocks noGrp="1"/>
          </p:cNvSpPr>
          <p:nvPr>
            <p:ph type="title"/>
          </p:nvPr>
        </p:nvSpPr>
        <p:spPr/>
        <p:txBody>
          <a:bodyPr/>
          <a:lstStyle/>
          <a:p>
            <a:r>
              <a:rPr lang="ro-RO">
                <a:solidFill>
                  <a:prstClr val="black"/>
                </a:solidFill>
              </a:rPr>
              <a:t>Limitări statice ale AO</a:t>
            </a:r>
            <a:br>
              <a:rPr lang="ro-RO">
                <a:solidFill>
                  <a:prstClr val="black"/>
                </a:solidFill>
              </a:rPr>
            </a:br>
            <a:r>
              <a:rPr lang="ro-RO">
                <a:solidFill>
                  <a:prstClr val="black"/>
                </a:solidFill>
              </a:rPr>
              <a:t>P2. Rezolvare</a:t>
            </a:r>
            <a:endParaRPr lang="ro-RO"/>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F93791-3842-42BB-9987-E75F93B16BB6}"/>
                  </a:ext>
                </a:extLst>
              </p:cNvPr>
              <p:cNvSpPr>
                <a:spLocks noGrp="1"/>
              </p:cNvSpPr>
              <p:nvPr>
                <p:ph idx="1"/>
              </p:nvPr>
            </p:nvSpPr>
            <p:spPr/>
            <p:txBody>
              <a:bodyPr>
                <a:normAutofit lnSpcReduction="10000"/>
              </a:bodyPr>
              <a:lstStyle/>
              <a:p>
                <a:pPr marL="0" indent="0">
                  <a:buNone/>
                </a:pPr>
                <a:r>
                  <a:rPr lang="en-US"/>
                  <a:t>(b) dacă </a:t>
                </a:r>
                <a:r>
                  <a:rPr lang="en-US" i="1"/>
                  <a:t>R</a:t>
                </a:r>
                <a:r>
                  <a:rPr lang="en-US" baseline="-25000"/>
                  <a:t>2</a:t>
                </a:r>
                <a:r>
                  <a:rPr lang="en-US"/>
                  <a:t>=10</a:t>
                </a:r>
                <a:r>
                  <a:rPr lang="en-US" baseline="30000"/>
                  <a:t>3</a:t>
                </a:r>
                <a:r>
                  <a:rPr lang="en-US" i="1"/>
                  <a:t>R</a:t>
                </a:r>
                <a:r>
                  <a:rPr lang="en-US" baseline="-25000"/>
                  <a:t>1</a:t>
                </a:r>
                <a:r>
                  <a:rPr lang="en-US"/>
                  <a:t>, atunci câștigul de zgomot de curent continuu devine</a:t>
                </a:r>
                <a:endParaRPr lang="ro-RO"/>
              </a:p>
              <a:p>
                <a:pPr marL="0" indent="0">
                  <a:buNone/>
                </a:pPr>
                <a:endParaRPr lang="ro-RO"/>
              </a:p>
              <a:p>
                <a:pPr marL="0" indent="0">
                  <a:buNone/>
                </a:pPr>
                <a:endParaRPr lang="ro-RO"/>
              </a:p>
              <a:p>
                <a:pPr marL="0" indent="0">
                  <a:buNone/>
                </a:pPr>
                <a:r>
                  <a:rPr lang="en-US"/>
                  <a:t>și obținem</a:t>
                </a:r>
                <a:endParaRPr lang="ro-RO"/>
              </a:p>
              <a:p>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𝑂</m:t>
                        </m:r>
                      </m:sub>
                    </m:sSub>
                    <m:r>
                      <a:rPr lang="en-US">
                        <a:latin typeface="Cambria Math" panose="02040503050406030204" pitchFamily="18" charset="0"/>
                      </a:rPr>
                      <m:t>=</m:t>
                    </m:r>
                    <m:r>
                      <a:rPr lang="en-US" i="1">
                        <a:latin typeface="Cambria Math" panose="02040503050406030204" pitchFamily="18" charset="0"/>
                      </a:rPr>
                      <m:t>1001×</m:t>
                    </m:r>
                    <m:d>
                      <m:dPr>
                        <m:ctrlPr>
                          <a:rPr lang="ro-RO"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𝑚𝑉</m:t>
                        </m:r>
                      </m:e>
                    </m:d>
                    <m:r>
                      <a:rPr lang="en-US" i="1">
                        <a:latin typeface="Cambria Math" panose="02040503050406030204" pitchFamily="18" charset="0"/>
                      </a:rPr>
                      <m:t>≅±2</m:t>
                    </m:r>
                    <m:r>
                      <a:rPr lang="en-US" i="1">
                        <a:latin typeface="Cambria Math" panose="02040503050406030204" pitchFamily="18" charset="0"/>
                      </a:rPr>
                      <m:t>𝑉</m:t>
                    </m:r>
                  </m:oMath>
                </a14:m>
                <a:r>
                  <a:rPr lang="en-US"/>
                  <a:t> tipic, respectiv</a:t>
                </a:r>
                <a:endParaRPr lang="ro-RO"/>
              </a:p>
              <a:p>
                <a14:m>
                  <m:oMath xmlns:m="http://schemas.openxmlformats.org/officeDocument/2006/math">
                    <m:sSub>
                      <m:sSubPr>
                        <m:ctrlPr>
                          <a:rPr lang="ro-RO"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𝑂</m:t>
                        </m:r>
                      </m:sub>
                    </m:sSub>
                    <m:r>
                      <a:rPr lang="en-US">
                        <a:latin typeface="Cambria Math" panose="02040503050406030204" pitchFamily="18" charset="0"/>
                      </a:rPr>
                      <m:t>=</m:t>
                    </m:r>
                    <m:r>
                      <a:rPr lang="ro-RO" b="0" i="1" smtClean="0">
                        <a:latin typeface="Cambria Math" panose="02040503050406030204" pitchFamily="18" charset="0"/>
                      </a:rPr>
                      <m:t>1001</m:t>
                    </m:r>
                    <m:r>
                      <a:rPr lang="en-US" i="1">
                        <a:latin typeface="Cambria Math" panose="02040503050406030204" pitchFamily="18" charset="0"/>
                      </a:rPr>
                      <m:t>×</m:t>
                    </m:r>
                    <m:d>
                      <m:dPr>
                        <m:ctrlPr>
                          <a:rPr lang="ro-RO" i="1">
                            <a:latin typeface="Cambria Math" panose="02040503050406030204" pitchFamily="18" charset="0"/>
                          </a:rPr>
                        </m:ctrlPr>
                      </m:dPr>
                      <m:e>
                        <m:r>
                          <a:rPr lang="en-US" i="1">
                            <a:latin typeface="Cambria Math" panose="02040503050406030204" pitchFamily="18" charset="0"/>
                          </a:rPr>
                          <m:t>±6</m:t>
                        </m:r>
                        <m:r>
                          <a:rPr lang="en-US" i="1">
                            <a:latin typeface="Cambria Math" panose="02040503050406030204" pitchFamily="18" charset="0"/>
                          </a:rPr>
                          <m:t>𝑚𝑉</m:t>
                        </m:r>
                      </m:e>
                    </m:d>
                    <m:r>
                      <a:rPr lang="en-US" i="1">
                        <a:latin typeface="Cambria Math" panose="02040503050406030204" pitchFamily="18" charset="0"/>
                      </a:rPr>
                      <m:t>≅±6</m:t>
                    </m:r>
                    <m:r>
                      <a:rPr lang="en-US" i="1">
                        <a:latin typeface="Cambria Math" panose="02040503050406030204" pitchFamily="18" charset="0"/>
                      </a:rPr>
                      <m:t>𝑉</m:t>
                    </m:r>
                  </m:oMath>
                </a14:m>
                <a:r>
                  <a:rPr lang="en-US"/>
                  <a:t> maxim</a:t>
                </a:r>
                <a:endParaRPr lang="ro-RO"/>
              </a:p>
              <a:p>
                <a:pPr marL="0" indent="0">
                  <a:buNone/>
                </a:pPr>
                <a:endParaRPr lang="ro-RO"/>
              </a:p>
              <a:p>
                <a:pPr marL="0" indent="0">
                  <a:buNone/>
                </a:pPr>
                <a:r>
                  <a:rPr lang="ro-RO"/>
                  <a:t>valori exagerat de mari care impun anularea efectului tensiunii de offset.</a:t>
                </a:r>
              </a:p>
            </p:txBody>
          </p:sp>
        </mc:Choice>
        <mc:Fallback xmlns="">
          <p:sp>
            <p:nvSpPr>
              <p:cNvPr id="3" name="Content Placeholder 2">
                <a:extLst>
                  <a:ext uri="{FF2B5EF4-FFF2-40B4-BE49-F238E27FC236}">
                    <a16:creationId xmlns:a16="http://schemas.microsoft.com/office/drawing/2014/main" id="{F5F93791-3842-42BB-9987-E75F93B16BB6}"/>
                  </a:ext>
                </a:extLst>
              </p:cNvPr>
              <p:cNvSpPr>
                <a:spLocks noGrp="1" noRot="1" noChangeAspect="1" noMove="1" noResize="1" noEditPoints="1" noAdjustHandles="1" noChangeArrowheads="1" noChangeShapeType="1" noTextEdit="1"/>
              </p:cNvSpPr>
              <p:nvPr>
                <p:ph idx="1"/>
              </p:nvPr>
            </p:nvSpPr>
            <p:spPr>
              <a:blipFill>
                <a:blip r:embed="rId2"/>
                <a:stretch>
                  <a:fillRect l="-1217" t="-3081" r="-174"/>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551B14DB-4AE4-4E1B-8B82-7524597E24B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6C942B01-C9EF-49B8-9C9E-789F4F4DAE54}"/>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407D7CAB-1652-4072-A657-94A88FC11722}"/>
              </a:ext>
            </a:extLst>
          </p:cNvPr>
          <p:cNvSpPr>
            <a:spLocks noGrp="1"/>
          </p:cNvSpPr>
          <p:nvPr>
            <p:ph type="sldNum" sz="quarter" idx="12"/>
          </p:nvPr>
        </p:nvSpPr>
        <p:spPr/>
        <p:txBody>
          <a:bodyPr/>
          <a:lstStyle/>
          <a:p>
            <a:fld id="{AF5D8DD5-2367-47BF-BE85-0E4DD8564336}" type="slidenum">
              <a:rPr lang="ro-RO" smtClean="0"/>
              <a:t>56</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A318BB7-BCCE-447C-9245-B295160F54E2}"/>
                  </a:ext>
                </a:extLst>
              </p:cNvPr>
              <p:cNvSpPr/>
              <p:nvPr/>
            </p:nvSpPr>
            <p:spPr>
              <a:xfrm>
                <a:off x="1194051" y="2283614"/>
                <a:ext cx="3620928"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a:latin typeface="Cambria Math" panose="02040503050406030204" pitchFamily="18" charset="0"/>
                        </a:rPr>
                        <m:t>1</m:t>
                      </m:r>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r>
                        <a:rPr lang="ro-RO" sz="2400" i="0">
                          <a:latin typeface="Cambria Math" panose="02040503050406030204" pitchFamily="18" charset="0"/>
                        </a:rPr>
                        <m:t>=1+</m:t>
                      </m:r>
                      <m:sSup>
                        <m:sSupPr>
                          <m:ctrlPr>
                            <a:rPr lang="ro-RO" sz="2400" i="1">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r>
                        <a:rPr lang="ro-RO" sz="2400" i="0">
                          <a:latin typeface="Cambria Math" panose="02040503050406030204" pitchFamily="18" charset="0"/>
                        </a:rPr>
                        <m:t>=1001</m:t>
                      </m:r>
                    </m:oMath>
                  </m:oMathPara>
                </a14:m>
                <a:endParaRPr lang="ro-RO" sz="2400"/>
              </a:p>
            </p:txBody>
          </p:sp>
        </mc:Choice>
        <mc:Fallback xmlns="">
          <p:sp>
            <p:nvSpPr>
              <p:cNvPr id="7" name="Rectangle 6">
                <a:extLst>
                  <a:ext uri="{FF2B5EF4-FFF2-40B4-BE49-F238E27FC236}">
                    <a16:creationId xmlns:a16="http://schemas.microsoft.com/office/drawing/2014/main" id="{2A318BB7-BCCE-447C-9245-B295160F54E2}"/>
                  </a:ext>
                </a:extLst>
              </p:cNvPr>
              <p:cNvSpPr>
                <a:spLocks noRot="1" noChangeAspect="1" noMove="1" noResize="1" noEditPoints="1" noAdjustHandles="1" noChangeArrowheads="1" noChangeShapeType="1" noTextEdit="1"/>
              </p:cNvSpPr>
              <p:nvPr/>
            </p:nvSpPr>
            <p:spPr>
              <a:xfrm>
                <a:off x="1194051" y="2283614"/>
                <a:ext cx="3620928" cy="844205"/>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24892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34C-C725-4389-AB22-8DB347CF9751}"/>
              </a:ext>
            </a:extLst>
          </p:cNvPr>
          <p:cNvSpPr>
            <a:spLocks noGrp="1"/>
          </p:cNvSpPr>
          <p:nvPr>
            <p:ph type="title"/>
          </p:nvPr>
        </p:nvSpPr>
        <p:spPr/>
        <p:txBody>
          <a:bodyPr/>
          <a:lstStyle/>
          <a:p>
            <a:r>
              <a:rPr lang="ro-RO"/>
              <a:t>Limitări statice ale AO</a:t>
            </a:r>
            <a:br>
              <a:rPr lang="ro-RO"/>
            </a:br>
            <a:r>
              <a:rPr lang="ro-RO"/>
              <a:t>Structura AO cu TB</a:t>
            </a:r>
          </a:p>
        </p:txBody>
      </p:sp>
      <p:sp>
        <p:nvSpPr>
          <p:cNvPr id="3" name="Content Placeholder 2">
            <a:extLst>
              <a:ext uri="{FF2B5EF4-FFF2-40B4-BE49-F238E27FC236}">
                <a16:creationId xmlns:a16="http://schemas.microsoft.com/office/drawing/2014/main" id="{81240827-7510-41C6-94A1-795648233744}"/>
              </a:ext>
            </a:extLst>
          </p:cNvPr>
          <p:cNvSpPr>
            <a:spLocks noGrp="1"/>
          </p:cNvSpPr>
          <p:nvPr>
            <p:ph idx="1"/>
          </p:nvPr>
        </p:nvSpPr>
        <p:spPr/>
        <p:txBody>
          <a:bodyPr/>
          <a:lstStyle/>
          <a:p>
            <a:r>
              <a:rPr lang="en-US"/>
              <a:t>Structura prezintă trei blocuri </a:t>
            </a:r>
            <a:br>
              <a:rPr lang="ro-RO"/>
            </a:br>
            <a:r>
              <a:rPr lang="en-US"/>
              <a:t>constructive de bază</a:t>
            </a:r>
            <a:r>
              <a:rPr lang="ro-RO"/>
              <a:t>:</a:t>
            </a:r>
          </a:p>
          <a:p>
            <a:pPr lvl="1"/>
            <a:r>
              <a:rPr lang="en-US"/>
              <a:t>etajul de intrare, </a:t>
            </a:r>
            <a:endParaRPr lang="ro-RO"/>
          </a:p>
          <a:p>
            <a:pPr lvl="1"/>
            <a:r>
              <a:rPr lang="en-US"/>
              <a:t>etajul intermediar și </a:t>
            </a:r>
            <a:endParaRPr lang="ro-RO"/>
          </a:p>
          <a:p>
            <a:pPr lvl="1"/>
            <a:r>
              <a:rPr lang="en-US"/>
              <a:t>etajul de ieșire.</a:t>
            </a:r>
            <a:endParaRPr lang="ro-RO"/>
          </a:p>
        </p:txBody>
      </p:sp>
      <p:sp>
        <p:nvSpPr>
          <p:cNvPr id="4" name="Date Placeholder 3">
            <a:extLst>
              <a:ext uri="{FF2B5EF4-FFF2-40B4-BE49-F238E27FC236}">
                <a16:creationId xmlns:a16="http://schemas.microsoft.com/office/drawing/2014/main" id="{E1A6C073-A4C4-43C0-822D-F5C180694195}"/>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1868C59E-A002-4503-9B76-0E3DA5C719BC}"/>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3C7A88B6-48C3-409C-AAED-6C1FBFB0E0D9}"/>
              </a:ext>
            </a:extLst>
          </p:cNvPr>
          <p:cNvSpPr>
            <a:spLocks noGrp="1"/>
          </p:cNvSpPr>
          <p:nvPr>
            <p:ph type="sldNum" sz="quarter" idx="12"/>
          </p:nvPr>
        </p:nvSpPr>
        <p:spPr/>
        <p:txBody>
          <a:bodyPr/>
          <a:lstStyle/>
          <a:p>
            <a:fld id="{AF5D8DD5-2367-47BF-BE85-0E4DD8564336}" type="slidenum">
              <a:rPr lang="ro-RO" smtClean="0"/>
              <a:t>6</a:t>
            </a:fld>
            <a:endParaRPr lang="ro-RO"/>
          </a:p>
        </p:txBody>
      </p:sp>
      <p:pic>
        <p:nvPicPr>
          <p:cNvPr id="7" name="Picture 6">
            <a:extLst>
              <a:ext uri="{FF2B5EF4-FFF2-40B4-BE49-F238E27FC236}">
                <a16:creationId xmlns:a16="http://schemas.microsoft.com/office/drawing/2014/main" id="{B3769A5C-23D2-4F68-8131-31F9048817C6}"/>
              </a:ext>
            </a:extLst>
          </p:cNvPr>
          <p:cNvPicPr>
            <a:picLocks noChangeAspect="1"/>
          </p:cNvPicPr>
          <p:nvPr/>
        </p:nvPicPr>
        <p:blipFill>
          <a:blip r:embed="rId2"/>
          <a:stretch>
            <a:fillRect/>
          </a:stretch>
        </p:blipFill>
        <p:spPr>
          <a:xfrm>
            <a:off x="5898196" y="233363"/>
            <a:ext cx="6256020" cy="5943600"/>
          </a:xfrm>
          <a:prstGeom prst="rect">
            <a:avLst/>
          </a:prstGeom>
        </p:spPr>
      </p:pic>
    </p:spTree>
    <p:extLst>
      <p:ext uri="{BB962C8B-B14F-4D97-AF65-F5344CB8AC3E}">
        <p14:creationId xmlns:p14="http://schemas.microsoft.com/office/powerpoint/2010/main" val="238667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7D69-53CA-4A0C-ABD1-2C2DFBC7B0D9}"/>
              </a:ext>
            </a:extLst>
          </p:cNvPr>
          <p:cNvSpPr>
            <a:spLocks noGrp="1"/>
          </p:cNvSpPr>
          <p:nvPr>
            <p:ph type="title"/>
          </p:nvPr>
        </p:nvSpPr>
        <p:spPr/>
        <p:txBody>
          <a:bodyPr>
            <a:noAutofit/>
          </a:bodyPr>
          <a:lstStyle/>
          <a:p>
            <a:r>
              <a:rPr lang="ro-RO" sz="3200"/>
              <a:t>Limitări statice ale AO</a:t>
            </a:r>
            <a:br>
              <a:rPr lang="ro-RO" sz="3200"/>
            </a:br>
            <a:r>
              <a:rPr lang="ro-RO" sz="3200"/>
              <a:t>Structura AO cu TB</a:t>
            </a:r>
            <a:br>
              <a:rPr lang="ro-RO" sz="3200"/>
            </a:br>
            <a:r>
              <a:rPr lang="ro-RO" sz="3200" b="1">
                <a:solidFill>
                  <a:srgbClr val="FF0000"/>
                </a:solidFill>
              </a:rPr>
              <a:t>Etajul de intrare</a:t>
            </a:r>
          </a:p>
        </p:txBody>
      </p:sp>
      <p:sp>
        <p:nvSpPr>
          <p:cNvPr id="3" name="Content Placeholder 2">
            <a:extLst>
              <a:ext uri="{FF2B5EF4-FFF2-40B4-BE49-F238E27FC236}">
                <a16:creationId xmlns:a16="http://schemas.microsoft.com/office/drawing/2014/main" id="{9AC6AF59-B3BF-4985-9B53-75CABF2EF92B}"/>
              </a:ext>
            </a:extLst>
          </p:cNvPr>
          <p:cNvSpPr>
            <a:spLocks noGrp="1"/>
          </p:cNvSpPr>
          <p:nvPr>
            <p:ph idx="1"/>
          </p:nvPr>
        </p:nvSpPr>
        <p:spPr/>
        <p:txBody>
          <a:bodyPr>
            <a:normAutofit/>
          </a:bodyPr>
          <a:lstStyle/>
          <a:p>
            <a:r>
              <a:rPr lang="en-US"/>
              <a:t>Acest etaj sesizează orice dezechilibru între </a:t>
            </a:r>
            <a:br>
              <a:rPr lang="ro-RO"/>
            </a:br>
            <a:r>
              <a:rPr lang="en-US"/>
              <a:t>tensiunile de pe intrarea inversoare și cea </a:t>
            </a:r>
            <a:br>
              <a:rPr lang="ro-RO"/>
            </a:br>
            <a:r>
              <a:rPr lang="en-US"/>
              <a:t>neinversoare, </a:t>
            </a:r>
            <a:r>
              <a:rPr lang="en-US" i="1"/>
              <a:t>v</a:t>
            </a:r>
            <a:r>
              <a:rPr lang="en-US" i="1" baseline="-25000"/>
              <a:t>N</a:t>
            </a:r>
            <a:r>
              <a:rPr lang="en-US"/>
              <a:t> și </a:t>
            </a:r>
            <a:r>
              <a:rPr lang="en-US" i="1"/>
              <a:t>v</a:t>
            </a:r>
            <a:r>
              <a:rPr lang="en-US" i="1" baseline="-25000"/>
              <a:t>P</a:t>
            </a:r>
            <a:r>
              <a:rPr lang="en-US"/>
              <a:t> și </a:t>
            </a:r>
            <a:r>
              <a:rPr lang="ro-RO"/>
              <a:t>îl</a:t>
            </a:r>
            <a:r>
              <a:rPr lang="en-US"/>
              <a:t> transformă într-un </a:t>
            </a:r>
            <a:br>
              <a:rPr lang="ro-RO"/>
            </a:br>
            <a:r>
              <a:rPr lang="en-US"/>
              <a:t>curent de ieșire ”single ended” (face trecerea de la </a:t>
            </a:r>
            <a:br>
              <a:rPr lang="ro-RO"/>
            </a:br>
            <a:r>
              <a:rPr lang="en-US"/>
              <a:t>modul diferențial – ”double ended” la modul </a:t>
            </a:r>
            <a:br>
              <a:rPr lang="ro-RO"/>
            </a:br>
            <a:r>
              <a:rPr lang="en-US"/>
              <a:t>simplu, cu referință masa - ”single ended”), </a:t>
            </a:r>
            <a:br>
              <a:rPr lang="ro-RO"/>
            </a:br>
            <a:r>
              <a:rPr lang="en-US" i="1"/>
              <a:t>i</a:t>
            </a:r>
            <a:r>
              <a:rPr lang="en-US" i="1" baseline="-25000"/>
              <a:t>O</a:t>
            </a:r>
            <a:r>
              <a:rPr lang="en-US" baseline="-25000"/>
              <a:t>1</a:t>
            </a:r>
            <a:r>
              <a:rPr lang="en-US"/>
              <a:t> conform relației</a:t>
            </a:r>
            <a:br>
              <a:rPr lang="ro-RO"/>
            </a:br>
            <a:br>
              <a:rPr lang="ro-RO"/>
            </a:br>
            <a:br>
              <a:rPr lang="ro-RO"/>
            </a:br>
            <a:r>
              <a:rPr lang="ro-RO"/>
              <a:t>unde </a:t>
            </a:r>
            <a:r>
              <a:rPr lang="en-US" i="1"/>
              <a:t>g</a:t>
            </a:r>
            <a:r>
              <a:rPr lang="en-US" i="1" baseline="-25000"/>
              <a:t>m</a:t>
            </a:r>
            <a:r>
              <a:rPr lang="en-US" baseline="-25000"/>
              <a:t>1</a:t>
            </a:r>
            <a:r>
              <a:rPr lang="en-US"/>
              <a:t> este transconductanța etajului de intrare.</a:t>
            </a:r>
            <a:endParaRPr lang="ro-RO"/>
          </a:p>
        </p:txBody>
      </p:sp>
      <p:sp>
        <p:nvSpPr>
          <p:cNvPr id="4" name="Date Placeholder 3">
            <a:extLst>
              <a:ext uri="{FF2B5EF4-FFF2-40B4-BE49-F238E27FC236}">
                <a16:creationId xmlns:a16="http://schemas.microsoft.com/office/drawing/2014/main" id="{04E4ED6D-4B03-44EA-A51B-FAEE3A70DE65}"/>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095F9339-907D-44E8-AB45-2C4D1432267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554DCAD5-4748-48BF-822F-F06EAA9C51C2}"/>
              </a:ext>
            </a:extLst>
          </p:cNvPr>
          <p:cNvSpPr>
            <a:spLocks noGrp="1"/>
          </p:cNvSpPr>
          <p:nvPr>
            <p:ph type="sldNum" sz="quarter" idx="12"/>
          </p:nvPr>
        </p:nvSpPr>
        <p:spPr/>
        <p:txBody>
          <a:bodyPr/>
          <a:lstStyle/>
          <a:p>
            <a:fld id="{AF5D8DD5-2367-47BF-BE85-0E4DD8564336}" type="slidenum">
              <a:rPr lang="ro-RO" smtClean="0"/>
              <a:t>7</a:t>
            </a:fld>
            <a:endParaRPr lang="ro-RO"/>
          </a:p>
        </p:txBody>
      </p:sp>
      <p:pic>
        <p:nvPicPr>
          <p:cNvPr id="7" name="Picture 6">
            <a:extLst>
              <a:ext uri="{FF2B5EF4-FFF2-40B4-BE49-F238E27FC236}">
                <a16:creationId xmlns:a16="http://schemas.microsoft.com/office/drawing/2014/main" id="{9C3863B1-2EE8-4EA4-9B83-3642EAC4DE93}"/>
              </a:ext>
            </a:extLst>
          </p:cNvPr>
          <p:cNvPicPr>
            <a:picLocks noChangeAspect="1"/>
          </p:cNvPicPr>
          <p:nvPr/>
        </p:nvPicPr>
        <p:blipFill rotWithShape="1">
          <a:blip r:embed="rId2"/>
          <a:srcRect r="50794" b="8130"/>
          <a:stretch/>
        </p:blipFill>
        <p:spPr>
          <a:xfrm>
            <a:off x="8620442" y="0"/>
            <a:ext cx="3543275" cy="4305304"/>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A6599DF-2F4C-4D85-92A3-E309FD9574BA}"/>
                  </a:ext>
                </a:extLst>
              </p:cNvPr>
              <p:cNvSpPr/>
              <p:nvPr/>
            </p:nvSpPr>
            <p:spPr>
              <a:xfrm>
                <a:off x="4655188" y="4606429"/>
                <a:ext cx="2881623" cy="46166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𝑖</m:t>
                          </m:r>
                        </m:e>
                        <m:sub>
                          <m:r>
                            <a:rPr lang="ro-RO" sz="2400" i="1">
                              <a:latin typeface="Cambria Math" panose="02040503050406030204" pitchFamily="18" charset="0"/>
                            </a:rPr>
                            <m:t>𝑂</m:t>
                          </m:r>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𝑔</m:t>
                          </m:r>
                        </m:e>
                        <m:sub>
                          <m:r>
                            <a:rPr lang="ro-RO" sz="2400" i="1">
                              <a:latin typeface="Cambria Math" panose="02040503050406030204" pitchFamily="18" charset="0"/>
                            </a:rPr>
                            <m:t>𝑚</m:t>
                          </m:r>
                          <m:r>
                            <a:rPr lang="ro-RO" sz="2400" i="0">
                              <a:latin typeface="Cambria Math" panose="02040503050406030204" pitchFamily="18" charset="0"/>
                            </a:rPr>
                            <m:t>1</m:t>
                          </m:r>
                        </m:sub>
                      </m:sSub>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𝑃</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𝑁</m:t>
                              </m:r>
                            </m:sub>
                          </m:sSub>
                        </m:e>
                      </m:d>
                    </m:oMath>
                  </m:oMathPara>
                </a14:m>
                <a:endParaRPr lang="ro-RO" sz="2400"/>
              </a:p>
            </p:txBody>
          </p:sp>
        </mc:Choice>
        <mc:Fallback xmlns="">
          <p:sp>
            <p:nvSpPr>
              <p:cNvPr id="8" name="Rectangle 7">
                <a:extLst>
                  <a:ext uri="{FF2B5EF4-FFF2-40B4-BE49-F238E27FC236}">
                    <a16:creationId xmlns:a16="http://schemas.microsoft.com/office/drawing/2014/main" id="{FA6599DF-2F4C-4D85-92A3-E309FD9574BA}"/>
                  </a:ext>
                </a:extLst>
              </p:cNvPr>
              <p:cNvSpPr>
                <a:spLocks noRot="1" noChangeAspect="1" noMove="1" noResize="1" noEditPoints="1" noAdjustHandles="1" noChangeArrowheads="1" noChangeShapeType="1" noTextEdit="1"/>
              </p:cNvSpPr>
              <p:nvPr/>
            </p:nvSpPr>
            <p:spPr>
              <a:xfrm>
                <a:off x="4655188" y="4606429"/>
                <a:ext cx="2881623" cy="461665"/>
              </a:xfrm>
              <a:prstGeom prst="rect">
                <a:avLst/>
              </a:prstGeom>
              <a:blipFill>
                <a:blip r:embed="rId3"/>
                <a:stretch>
                  <a:fillRect b="-9091"/>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08601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7D69-53CA-4A0C-ABD1-2C2DFBC7B0D9}"/>
              </a:ext>
            </a:extLst>
          </p:cNvPr>
          <p:cNvSpPr>
            <a:spLocks noGrp="1"/>
          </p:cNvSpPr>
          <p:nvPr>
            <p:ph type="title"/>
          </p:nvPr>
        </p:nvSpPr>
        <p:spPr/>
        <p:txBody>
          <a:bodyPr>
            <a:noAutofit/>
          </a:bodyPr>
          <a:lstStyle/>
          <a:p>
            <a:r>
              <a:rPr lang="ro-RO" sz="3200"/>
              <a:t>Limitări statice ale AO</a:t>
            </a:r>
            <a:br>
              <a:rPr lang="ro-RO" sz="3200"/>
            </a:br>
            <a:r>
              <a:rPr lang="ro-RO" sz="3200"/>
              <a:t>Structura AO cu TB</a:t>
            </a:r>
            <a:br>
              <a:rPr lang="ro-RO" sz="3200"/>
            </a:br>
            <a:r>
              <a:rPr lang="ro-RO" sz="3200" b="1">
                <a:solidFill>
                  <a:srgbClr val="FF0000"/>
                </a:solidFill>
              </a:rPr>
              <a:t>Etajul de intrare</a:t>
            </a:r>
          </a:p>
        </p:txBody>
      </p:sp>
      <p:sp>
        <p:nvSpPr>
          <p:cNvPr id="3" name="Content Placeholder 2">
            <a:extLst>
              <a:ext uri="{FF2B5EF4-FFF2-40B4-BE49-F238E27FC236}">
                <a16:creationId xmlns:a16="http://schemas.microsoft.com/office/drawing/2014/main" id="{9AC6AF59-B3BF-4985-9B53-75CABF2EF92B}"/>
              </a:ext>
            </a:extLst>
          </p:cNvPr>
          <p:cNvSpPr>
            <a:spLocks noGrp="1"/>
          </p:cNvSpPr>
          <p:nvPr>
            <p:ph idx="1"/>
          </p:nvPr>
        </p:nvSpPr>
        <p:spPr/>
        <p:txBody>
          <a:bodyPr>
            <a:normAutofit/>
          </a:bodyPr>
          <a:lstStyle/>
          <a:p>
            <a:r>
              <a:rPr lang="en-US" sz="2400"/>
              <a:t>Acest etaj este proiectat pentru a oferi </a:t>
            </a:r>
            <a:br>
              <a:rPr lang="ro-RO" sz="2400"/>
            </a:br>
            <a:r>
              <a:rPr lang="en-US" sz="2400"/>
              <a:t>o impedanță mare de intrare și pentru </a:t>
            </a:r>
            <a:br>
              <a:rPr lang="ro-RO" sz="2400"/>
            </a:br>
            <a:r>
              <a:rPr lang="en-US" sz="2400"/>
              <a:t>a avea curenți de intrare neglijabili.</a:t>
            </a:r>
            <a:endParaRPr lang="ro-RO" sz="2400"/>
          </a:p>
          <a:p>
            <a:r>
              <a:rPr lang="ro-RO" sz="2400"/>
              <a:t>L</a:t>
            </a:r>
            <a:r>
              <a:rPr lang="en-US" sz="2400"/>
              <a:t>a condiția de echilibru </a:t>
            </a:r>
            <a:r>
              <a:rPr lang="en-US" sz="2400" i="1"/>
              <a:t>v</a:t>
            </a:r>
            <a:r>
              <a:rPr lang="en-US" sz="2400" i="1" baseline="-25000"/>
              <a:t>P</a:t>
            </a:r>
            <a:r>
              <a:rPr lang="en-US" sz="2400"/>
              <a:t>=</a:t>
            </a:r>
            <a:r>
              <a:rPr lang="en-US" sz="2400" i="1"/>
              <a:t>v</a:t>
            </a:r>
            <a:r>
              <a:rPr lang="en-US" sz="2400" i="1" baseline="-25000"/>
              <a:t>N</a:t>
            </a:r>
            <a:r>
              <a:rPr lang="en-US" sz="2400"/>
              <a:t>, </a:t>
            </a:r>
            <a:r>
              <a:rPr lang="en-US" sz="2400" i="1"/>
              <a:t>I</a:t>
            </a:r>
            <a:r>
              <a:rPr lang="en-US" sz="2400" i="1" baseline="-25000"/>
              <a:t>A</a:t>
            </a:r>
            <a:r>
              <a:rPr lang="en-US" sz="2400"/>
              <a:t> se împarte </a:t>
            </a:r>
            <a:br>
              <a:rPr lang="ro-RO" sz="2400"/>
            </a:br>
            <a:r>
              <a:rPr lang="en-US" sz="2400"/>
              <a:t>în mod egal între </a:t>
            </a:r>
            <a:r>
              <a:rPr lang="en-US" sz="2400" i="1"/>
              <a:t>Q</a:t>
            </a:r>
            <a:r>
              <a:rPr lang="en-US" sz="2400" baseline="-25000"/>
              <a:t>1</a:t>
            </a:r>
            <a:r>
              <a:rPr lang="en-US" sz="2400"/>
              <a:t> și </a:t>
            </a:r>
            <a:r>
              <a:rPr lang="en-US" sz="2400" i="1"/>
              <a:t>Q</a:t>
            </a:r>
            <a:r>
              <a:rPr lang="en-US" sz="2400" baseline="-25000"/>
              <a:t>2</a:t>
            </a:r>
            <a:r>
              <a:rPr lang="en-US" sz="2400"/>
              <a:t>, obținându-se astfel </a:t>
            </a:r>
            <a:r>
              <a:rPr lang="en-US" sz="2400" i="1"/>
              <a:t>i</a:t>
            </a:r>
            <a:r>
              <a:rPr lang="en-US" sz="2400" i="1" baseline="-25000"/>
              <a:t>O</a:t>
            </a:r>
            <a:r>
              <a:rPr lang="en-US" sz="2400" baseline="-25000"/>
              <a:t>1</a:t>
            </a:r>
            <a:r>
              <a:rPr lang="en-US" sz="2400"/>
              <a:t>=0. </a:t>
            </a:r>
            <a:endParaRPr lang="ro-RO" sz="2400"/>
          </a:p>
          <a:p>
            <a:r>
              <a:rPr lang="en-US" sz="2400"/>
              <a:t>Orice dezechilibru între </a:t>
            </a:r>
            <a:r>
              <a:rPr lang="en-US" sz="2400" i="1"/>
              <a:t>v</a:t>
            </a:r>
            <a:r>
              <a:rPr lang="en-US" sz="2400" i="1" baseline="-25000"/>
              <a:t>P</a:t>
            </a:r>
            <a:r>
              <a:rPr lang="en-US" sz="2400"/>
              <a:t> și </a:t>
            </a:r>
            <a:r>
              <a:rPr lang="en-US" sz="2400" i="1"/>
              <a:t>v</a:t>
            </a:r>
            <a:r>
              <a:rPr lang="en-US" sz="2400" i="1" baseline="-25000"/>
              <a:t>N</a:t>
            </a:r>
            <a:r>
              <a:rPr lang="en-US" sz="2400"/>
              <a:t> va devia mai mult din curentul </a:t>
            </a:r>
            <a:r>
              <a:rPr lang="en-US" sz="2400" i="1"/>
              <a:t>I</a:t>
            </a:r>
            <a:r>
              <a:rPr lang="en-US" sz="2400" i="1" baseline="-25000"/>
              <a:t>A</a:t>
            </a:r>
            <a:r>
              <a:rPr lang="en-US" sz="2400"/>
              <a:t> prin </a:t>
            </a:r>
            <a:r>
              <a:rPr lang="en-US" sz="2400" i="1"/>
              <a:t>Q</a:t>
            </a:r>
            <a:r>
              <a:rPr lang="en-US" sz="2400" baseline="-25000"/>
              <a:t>1</a:t>
            </a:r>
            <a:r>
              <a:rPr lang="en-US" sz="2400"/>
              <a:t> și mai </a:t>
            </a:r>
            <a:br>
              <a:rPr lang="ro-RO" sz="2400"/>
            </a:br>
            <a:r>
              <a:rPr lang="en-US" sz="2400"/>
              <a:t>puțin prin </a:t>
            </a:r>
            <a:r>
              <a:rPr lang="en-US" sz="2400" i="1"/>
              <a:t>Q</a:t>
            </a:r>
            <a:r>
              <a:rPr lang="en-US" sz="2400" baseline="-25000"/>
              <a:t>2</a:t>
            </a:r>
            <a:r>
              <a:rPr lang="en-US" sz="2400"/>
              <a:t>, sau invers, producând </a:t>
            </a:r>
            <a:r>
              <a:rPr lang="en-US" sz="2400" i="1"/>
              <a:t>i</a:t>
            </a:r>
            <a:r>
              <a:rPr lang="en-US" sz="2400" i="1" baseline="-25000"/>
              <a:t>O</a:t>
            </a:r>
            <a:r>
              <a:rPr lang="en-US" sz="2400" baseline="-25000"/>
              <a:t>1</a:t>
            </a:r>
            <a:r>
              <a:rPr lang="en-US" sz="2400"/>
              <a:t>≠0. </a:t>
            </a:r>
            <a:endParaRPr lang="ro-RO" sz="2400"/>
          </a:p>
          <a:p>
            <a:r>
              <a:rPr lang="en-US" sz="2400"/>
              <a:t>Pentru dezechilibre suficient de mici, denumite și </a:t>
            </a:r>
            <a:r>
              <a:rPr lang="en-US" sz="2400" b="1">
                <a:solidFill>
                  <a:srgbClr val="0070C0"/>
                </a:solidFill>
              </a:rPr>
              <a:t>condiții de semnal mic</a:t>
            </a:r>
            <a:r>
              <a:rPr lang="en-US" sz="2400"/>
              <a:t>, caracteristica de transfer este aproximativ liniară</a:t>
            </a:r>
            <a:r>
              <a:rPr lang="ro-RO" sz="2400"/>
              <a:t>.</a:t>
            </a:r>
          </a:p>
          <a:p>
            <a:r>
              <a:rPr lang="en-US" sz="2400"/>
              <a:t>Condițiile de supracomandă sunt denumite </a:t>
            </a:r>
            <a:r>
              <a:rPr lang="en-US" sz="2400" b="1">
                <a:solidFill>
                  <a:srgbClr val="FF0000"/>
                </a:solidFill>
              </a:rPr>
              <a:t>condiții de semnal mare</a:t>
            </a:r>
            <a:r>
              <a:rPr lang="en-US" sz="2400"/>
              <a:t>. </a:t>
            </a:r>
            <a:endParaRPr lang="ro-RO" sz="2400"/>
          </a:p>
          <a:p>
            <a:r>
              <a:rPr lang="ro-RO" sz="2400"/>
              <a:t>La supracomandă, </a:t>
            </a:r>
            <a:r>
              <a:rPr lang="ro-RO" sz="2400" i="1"/>
              <a:t>I</a:t>
            </a:r>
            <a:r>
              <a:rPr lang="ro-RO" sz="2400" i="1" baseline="-25000"/>
              <a:t>A</a:t>
            </a:r>
            <a:r>
              <a:rPr lang="ro-RO" sz="2400"/>
              <a:t> trece integral prin </a:t>
            </a:r>
            <a:r>
              <a:rPr lang="en-US" sz="2400" i="1"/>
              <a:t>Q</a:t>
            </a:r>
            <a:r>
              <a:rPr lang="en-US" sz="2400" baseline="-25000"/>
              <a:t>1</a:t>
            </a:r>
            <a:r>
              <a:rPr lang="en-US" sz="2400"/>
              <a:t> </a:t>
            </a:r>
            <a:r>
              <a:rPr lang="ro-RO" sz="2400"/>
              <a:t>sau</a:t>
            </a:r>
            <a:r>
              <a:rPr lang="en-US" sz="2400"/>
              <a:t> prin </a:t>
            </a:r>
            <a:r>
              <a:rPr lang="en-US" sz="2400" i="1"/>
              <a:t>Q</a:t>
            </a:r>
            <a:r>
              <a:rPr lang="en-US" sz="2400" baseline="-25000"/>
              <a:t>2</a:t>
            </a:r>
            <a:r>
              <a:rPr lang="ro-RO" sz="2400"/>
              <a:t>.</a:t>
            </a:r>
          </a:p>
          <a:p>
            <a:endParaRPr lang="ro-RO" sz="2400"/>
          </a:p>
          <a:p>
            <a:endParaRPr lang="ro-RO" sz="2400"/>
          </a:p>
        </p:txBody>
      </p:sp>
      <p:sp>
        <p:nvSpPr>
          <p:cNvPr id="4" name="Date Placeholder 3">
            <a:extLst>
              <a:ext uri="{FF2B5EF4-FFF2-40B4-BE49-F238E27FC236}">
                <a16:creationId xmlns:a16="http://schemas.microsoft.com/office/drawing/2014/main" id="{04E4ED6D-4B03-44EA-A51B-FAEE3A70DE65}"/>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095F9339-907D-44E8-AB45-2C4D14322672}"/>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554DCAD5-4748-48BF-822F-F06EAA9C51C2}"/>
              </a:ext>
            </a:extLst>
          </p:cNvPr>
          <p:cNvSpPr>
            <a:spLocks noGrp="1"/>
          </p:cNvSpPr>
          <p:nvPr>
            <p:ph type="sldNum" sz="quarter" idx="12"/>
          </p:nvPr>
        </p:nvSpPr>
        <p:spPr/>
        <p:txBody>
          <a:bodyPr/>
          <a:lstStyle/>
          <a:p>
            <a:fld id="{AF5D8DD5-2367-47BF-BE85-0E4DD8564336}" type="slidenum">
              <a:rPr lang="ro-RO" smtClean="0"/>
              <a:t>8</a:t>
            </a:fld>
            <a:endParaRPr lang="ro-RO"/>
          </a:p>
        </p:txBody>
      </p:sp>
      <p:pic>
        <p:nvPicPr>
          <p:cNvPr id="10" name="Picture 9">
            <a:extLst>
              <a:ext uri="{FF2B5EF4-FFF2-40B4-BE49-F238E27FC236}">
                <a16:creationId xmlns:a16="http://schemas.microsoft.com/office/drawing/2014/main" id="{D86D018A-BEC6-4AE8-9805-9F9B4FABD91E}"/>
              </a:ext>
            </a:extLst>
          </p:cNvPr>
          <p:cNvPicPr>
            <a:picLocks noChangeAspect="1"/>
          </p:cNvPicPr>
          <p:nvPr/>
        </p:nvPicPr>
        <p:blipFill rotWithShape="1">
          <a:blip r:embed="rId2"/>
          <a:srcRect b="7724"/>
          <a:stretch/>
        </p:blipFill>
        <p:spPr>
          <a:xfrm>
            <a:off x="6763069" y="31750"/>
            <a:ext cx="5400675" cy="3243248"/>
          </a:xfrm>
          <a:prstGeom prst="rect">
            <a:avLst/>
          </a:prstGeom>
        </p:spPr>
      </p:pic>
    </p:spTree>
    <p:extLst>
      <p:ext uri="{BB962C8B-B14F-4D97-AF65-F5344CB8AC3E}">
        <p14:creationId xmlns:p14="http://schemas.microsoft.com/office/powerpoint/2010/main" val="372008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E458-55DE-4472-A5F9-1FEA6C796A0F}"/>
              </a:ext>
            </a:extLst>
          </p:cNvPr>
          <p:cNvSpPr>
            <a:spLocks noGrp="1"/>
          </p:cNvSpPr>
          <p:nvPr>
            <p:ph type="title"/>
          </p:nvPr>
        </p:nvSpPr>
        <p:spPr/>
        <p:txBody>
          <a:bodyPr>
            <a:normAutofit fontScale="90000"/>
          </a:bodyPr>
          <a:lstStyle/>
          <a:p>
            <a:r>
              <a:rPr lang="ro-RO" sz="3600"/>
              <a:t>Limitări statice ale AO</a:t>
            </a:r>
            <a:br>
              <a:rPr lang="ro-RO" sz="3600"/>
            </a:br>
            <a:r>
              <a:rPr lang="ro-RO" sz="3600"/>
              <a:t>Structura AO cu TB</a:t>
            </a:r>
            <a:br>
              <a:rPr lang="ro-RO" sz="3200"/>
            </a:br>
            <a:r>
              <a:rPr lang="ro-RO" sz="3600" b="1">
                <a:solidFill>
                  <a:srgbClr val="00B050"/>
                </a:solidFill>
              </a:rPr>
              <a:t>Etajul intermediar</a:t>
            </a:r>
            <a:endParaRPr lang="ro-RO" b="1">
              <a:solidFill>
                <a:srgbClr val="00B050"/>
              </a:solidFill>
            </a:endParaRPr>
          </a:p>
        </p:txBody>
      </p:sp>
      <p:sp>
        <p:nvSpPr>
          <p:cNvPr id="3" name="Content Placeholder 2">
            <a:extLst>
              <a:ext uri="{FF2B5EF4-FFF2-40B4-BE49-F238E27FC236}">
                <a16:creationId xmlns:a16="http://schemas.microsoft.com/office/drawing/2014/main" id="{FD689C08-2957-4587-AEDF-319237E06B8C}"/>
              </a:ext>
            </a:extLst>
          </p:cNvPr>
          <p:cNvSpPr>
            <a:spLocks noGrp="1"/>
          </p:cNvSpPr>
          <p:nvPr>
            <p:ph idx="1"/>
          </p:nvPr>
        </p:nvSpPr>
        <p:spPr/>
        <p:txBody>
          <a:bodyPr>
            <a:normAutofit/>
          </a:bodyPr>
          <a:lstStyle/>
          <a:p>
            <a:r>
              <a:rPr lang="en-US"/>
              <a:t>Acest etaj este format din perechea Darlington </a:t>
            </a:r>
            <a:br>
              <a:rPr lang="ro-RO"/>
            </a:br>
            <a:r>
              <a:rPr lang="en-US" i="1"/>
              <a:t>Q</a:t>
            </a:r>
            <a:r>
              <a:rPr lang="en-US" baseline="-25000"/>
              <a:t>5</a:t>
            </a:r>
            <a:r>
              <a:rPr lang="en-US"/>
              <a:t> și </a:t>
            </a:r>
            <a:r>
              <a:rPr lang="en-US" i="1"/>
              <a:t>Q</a:t>
            </a:r>
            <a:r>
              <a:rPr lang="en-US" baseline="-25000"/>
              <a:t>6</a:t>
            </a:r>
            <a:r>
              <a:rPr lang="en-US"/>
              <a:t> și condensatorul de compensare </a:t>
            </a:r>
            <a:br>
              <a:rPr lang="ro-RO"/>
            </a:br>
            <a:r>
              <a:rPr lang="en-US"/>
              <a:t>în frecvență </a:t>
            </a:r>
            <a:r>
              <a:rPr lang="en-US" i="1"/>
              <a:t>C</a:t>
            </a:r>
            <a:r>
              <a:rPr lang="en-US" i="1" baseline="-25000"/>
              <a:t>c</a:t>
            </a:r>
            <a:r>
              <a:rPr lang="en-US"/>
              <a:t>. </a:t>
            </a:r>
            <a:endParaRPr lang="ro-RO"/>
          </a:p>
          <a:p>
            <a:r>
              <a:rPr lang="en-US"/>
              <a:t>Perechea Darlington este proiectată pentru a oferi un câștig suplimentar, precum și o variație mai mare a semnalului.</a:t>
            </a:r>
            <a:endParaRPr lang="ro-RO"/>
          </a:p>
          <a:p>
            <a:r>
              <a:rPr lang="en-US"/>
              <a:t>Condensatorul </a:t>
            </a:r>
            <a:r>
              <a:rPr lang="en-US" i="1"/>
              <a:t>C</a:t>
            </a:r>
            <a:r>
              <a:rPr lang="en-US" i="1" baseline="-25000"/>
              <a:t>c</a:t>
            </a:r>
            <a:r>
              <a:rPr lang="ro-RO"/>
              <a:t> </a:t>
            </a:r>
            <a:r>
              <a:rPr lang="en-US"/>
              <a:t>este proiectat pentru a stabiliza AO împotriva oscilațiilor nedorite atunci când AO este utilizat în aplicații cu reacție negativă.</a:t>
            </a:r>
            <a:endParaRPr lang="ro-RO"/>
          </a:p>
          <a:p>
            <a:r>
              <a:rPr lang="en-US"/>
              <a:t>Deoarece </a:t>
            </a:r>
            <a:r>
              <a:rPr lang="en-US" i="1"/>
              <a:t>C</a:t>
            </a:r>
            <a:r>
              <a:rPr lang="en-US" i="1" baseline="-25000"/>
              <a:t>c</a:t>
            </a:r>
            <a:r>
              <a:rPr lang="en-US"/>
              <a:t> este fabricat pe cip, se spune că </a:t>
            </a:r>
            <a:r>
              <a:rPr lang="en-US" b="1"/>
              <a:t>AO</a:t>
            </a:r>
            <a:r>
              <a:rPr lang="en-US"/>
              <a:t> este </a:t>
            </a:r>
            <a:r>
              <a:rPr lang="en-US" b="1"/>
              <a:t>compensat intern</a:t>
            </a:r>
            <a:r>
              <a:rPr lang="en-US"/>
              <a:t>. </a:t>
            </a:r>
            <a:endParaRPr lang="ro-RO"/>
          </a:p>
        </p:txBody>
      </p:sp>
      <p:sp>
        <p:nvSpPr>
          <p:cNvPr id="4" name="Date Placeholder 3">
            <a:extLst>
              <a:ext uri="{FF2B5EF4-FFF2-40B4-BE49-F238E27FC236}">
                <a16:creationId xmlns:a16="http://schemas.microsoft.com/office/drawing/2014/main" id="{1DC89A32-D76B-4E6D-A1EF-01885B4D46ED}"/>
              </a:ext>
            </a:extLst>
          </p:cNvPr>
          <p:cNvSpPr>
            <a:spLocks noGrp="1"/>
          </p:cNvSpPr>
          <p:nvPr>
            <p:ph type="dt" sz="half" idx="10"/>
          </p:nvPr>
        </p:nvSpPr>
        <p:spPr/>
        <p:txBody>
          <a:bodyPr/>
          <a:lstStyle/>
          <a:p>
            <a:fld id="{CB019F52-5346-4F3C-A34F-6F399272A7C3}" type="datetime1">
              <a:rPr lang="ro-RO" smtClean="0"/>
              <a:t>14.04.2021</a:t>
            </a:fld>
            <a:endParaRPr lang="ro-RO"/>
          </a:p>
        </p:txBody>
      </p:sp>
      <p:sp>
        <p:nvSpPr>
          <p:cNvPr id="5" name="Footer Placeholder 4">
            <a:extLst>
              <a:ext uri="{FF2B5EF4-FFF2-40B4-BE49-F238E27FC236}">
                <a16:creationId xmlns:a16="http://schemas.microsoft.com/office/drawing/2014/main" id="{F0D4AFB7-D3D4-4778-83D7-F186BC001C9E}"/>
              </a:ext>
            </a:extLst>
          </p:cNvPr>
          <p:cNvSpPr>
            <a:spLocks noGrp="1"/>
          </p:cNvSpPr>
          <p:nvPr>
            <p:ph type="ftr" sz="quarter" idx="11"/>
          </p:nvPr>
        </p:nvSpPr>
        <p:spPr/>
        <p:txBody>
          <a:bodyPr/>
          <a:lstStyle/>
          <a:p>
            <a:r>
              <a:rPr lang="ro-RO"/>
              <a:t>EA - cursul 8 - online</a:t>
            </a:r>
          </a:p>
        </p:txBody>
      </p:sp>
      <p:sp>
        <p:nvSpPr>
          <p:cNvPr id="6" name="Slide Number Placeholder 5">
            <a:extLst>
              <a:ext uri="{FF2B5EF4-FFF2-40B4-BE49-F238E27FC236}">
                <a16:creationId xmlns:a16="http://schemas.microsoft.com/office/drawing/2014/main" id="{D912C5B4-F274-480A-800F-8E5D79EFD5BB}"/>
              </a:ext>
            </a:extLst>
          </p:cNvPr>
          <p:cNvSpPr>
            <a:spLocks noGrp="1"/>
          </p:cNvSpPr>
          <p:nvPr>
            <p:ph type="sldNum" sz="quarter" idx="12"/>
          </p:nvPr>
        </p:nvSpPr>
        <p:spPr/>
        <p:txBody>
          <a:bodyPr/>
          <a:lstStyle/>
          <a:p>
            <a:fld id="{AF5D8DD5-2367-47BF-BE85-0E4DD8564336}" type="slidenum">
              <a:rPr lang="ro-RO" smtClean="0"/>
              <a:t>9</a:t>
            </a:fld>
            <a:endParaRPr lang="ro-RO"/>
          </a:p>
        </p:txBody>
      </p:sp>
      <p:pic>
        <p:nvPicPr>
          <p:cNvPr id="7" name="Picture 6">
            <a:extLst>
              <a:ext uri="{FF2B5EF4-FFF2-40B4-BE49-F238E27FC236}">
                <a16:creationId xmlns:a16="http://schemas.microsoft.com/office/drawing/2014/main" id="{5B397923-346C-4159-9366-19CC4A80F899}"/>
              </a:ext>
            </a:extLst>
          </p:cNvPr>
          <p:cNvPicPr>
            <a:picLocks noChangeAspect="1"/>
          </p:cNvPicPr>
          <p:nvPr/>
        </p:nvPicPr>
        <p:blipFill>
          <a:blip r:embed="rId2"/>
          <a:stretch>
            <a:fillRect/>
          </a:stretch>
        </p:blipFill>
        <p:spPr>
          <a:xfrm>
            <a:off x="9003346" y="22225"/>
            <a:ext cx="3128010" cy="2971800"/>
          </a:xfrm>
          <a:prstGeom prst="rect">
            <a:avLst/>
          </a:prstGeom>
        </p:spPr>
      </p:pic>
    </p:spTree>
    <p:extLst>
      <p:ext uri="{BB962C8B-B14F-4D97-AF65-F5344CB8AC3E}">
        <p14:creationId xmlns:p14="http://schemas.microsoft.com/office/powerpoint/2010/main" val="137082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2669</TotalTime>
  <Words>5821</Words>
  <Application>Microsoft Office PowerPoint</Application>
  <PresentationFormat>Widescreen</PresentationFormat>
  <Paragraphs>506</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Cambria Math</vt:lpstr>
      <vt:lpstr>UT Sans</vt:lpstr>
      <vt:lpstr>Office Theme</vt:lpstr>
      <vt:lpstr>ELECTRONICĂ ANALOGICĂ</vt:lpstr>
      <vt:lpstr>Limitări statice ale AO Generalități</vt:lpstr>
      <vt:lpstr>Limitări statice ale AO Generalități</vt:lpstr>
      <vt:lpstr>Limitări statice ale AO Generalități</vt:lpstr>
      <vt:lpstr>Limitări statice ale AO Structura internă simplificată a AO</vt:lpstr>
      <vt:lpstr>Limitări statice ale AO Structura AO cu TB</vt:lpstr>
      <vt:lpstr>Limitări statice ale AO Structura AO cu TB Etajul de intrare</vt:lpstr>
      <vt:lpstr>Limitări statice ale AO Structura AO cu TB Etajul de intrare</vt:lpstr>
      <vt:lpstr>Limitări statice ale AO Structura AO cu TB Etajul intermediar</vt:lpstr>
      <vt:lpstr>Limitări statice ale AO Structura AO cu TB Etajul de ieșire</vt:lpstr>
      <vt:lpstr>Limitări statice ale AO AO cu TECJ la intrare</vt:lpstr>
      <vt:lpstr>Limitări statice ale AO AO cu CMOS</vt:lpstr>
      <vt:lpstr>Limitări statice ale AO Modele SPICE</vt:lpstr>
      <vt:lpstr>Limitări statice ale AO Curenții de polarizare a intrărilor și de offset</vt:lpstr>
      <vt:lpstr>Limitări statice ale AO Curenții de polarizare a intrărilor și de offset</vt:lpstr>
      <vt:lpstr>Limitări statice ale AO Curenții de polarizare a intrărilor și de offset</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vt:lpstr>
      <vt:lpstr>Limitări statice ale AO Erori determinate de IB și IOS Reguli importante</vt:lpstr>
      <vt:lpstr>Limitări statice ale AO Tensiunea de offset la intrare</vt:lpstr>
      <vt:lpstr>Limitări statice ale AO Tensiunea de offset la intrare</vt:lpstr>
      <vt:lpstr>Limitări statice ale AO Tensiunea de offset la intrare</vt:lpstr>
      <vt:lpstr>Limitări statice ale AO Erori determinate de VOS</vt:lpstr>
      <vt:lpstr>Limitări statice ale AO Erori determinate de VOS</vt:lpstr>
      <vt:lpstr>Limitări statice ale AO Deriva termică (drift)</vt:lpstr>
      <vt:lpstr>Limitări statice ale AO Tensiunea de offset la intrare Rejecția modului comun, CMRR (Common-Mode Rejection Ratio)</vt:lpstr>
      <vt:lpstr>Limitări statice ale AO Tensiunea de offset la intrare Rejecția modului comun, CMRR (Common-Mode Rejection Ratio)</vt:lpstr>
      <vt:lpstr>Limitări statice ale AO Tensiunea de offset la intrare Rejecția modului comun, CMRR (Common-Mode Rejection Ratio)</vt:lpstr>
      <vt:lpstr>Limitări statice ale AO Tensiunea de offset la intrare Rejecția surselor de alimentare, PSRR (Power Supply Rejection Ratio)</vt:lpstr>
      <vt:lpstr>Limitări statice ale AO Tensiunea de offset la intrare Rejecția surselor de alimentare, PSRR (Power Supply Rejection Ratio)</vt:lpstr>
      <vt:lpstr>Limitări statice ale AO Tensiunea de offset la intrare Modificarea VOS odată cu modificarea amplitudinii la ieșire</vt:lpstr>
      <vt:lpstr>Limitări statice ale AO Tensiunea de offset la intrare Modificarea VOS odată cu modificarea  amplitudinii la ieșire</vt:lpstr>
      <vt:lpstr>Limitări statice ale AO Tensiunea de offset la intrare Modificarea VOS odată cu modificarea  amplitudinii la ieșire</vt:lpstr>
      <vt:lpstr>Limitări statice ale AO Tensiunea de offset la intrare Relația completă a tensiunii de offset de la intrare VOS</vt:lpstr>
      <vt:lpstr>Limitări statice ale AO Erori de offset la intrare și tehnici de compensare</vt:lpstr>
      <vt:lpstr>Limitări statice ale AO Erori de offset la intrare și tehnici de compensare</vt:lpstr>
      <vt:lpstr>Limitări statice ale AO Erori de offset la intrare și tehnici de compensare Anularea internă a offset-ului</vt:lpstr>
      <vt:lpstr>Limitări statice ale AO Erori de offset la intrare și tehnici de compensare Anularea internă a offset-ului</vt:lpstr>
      <vt:lpstr>Limitări statice ale AO Erori de offset la intrare și tehnici de compensare Anularea internă a offset-ului</vt:lpstr>
      <vt:lpstr>Limitări statice ale AO Erori de offset la intrare și tehnici de compensare Anularea internă a offset-ului</vt:lpstr>
      <vt:lpstr>Limitări statice ale AO AO de tipul Rail-to-Rail</vt:lpstr>
      <vt:lpstr>Limitări statice ale AO Protecția la suprasarcină</vt:lpstr>
      <vt:lpstr>Limitări statice ale AO P1.</vt:lpstr>
      <vt:lpstr>Limitări statice ale AO P1. Rezolvare</vt:lpstr>
      <vt:lpstr>Limitări statice ale AO P1. Rezolvare</vt:lpstr>
      <vt:lpstr>Limitări statice ale AO P1. Rezolvare</vt:lpstr>
      <vt:lpstr>Limitări statice ale AO P2.</vt:lpstr>
      <vt:lpstr>Limitări statice ale AO P2. Rezolvare</vt:lpstr>
      <vt:lpstr>Limitări statice ale AO P2. Rezolvare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 CIA</dc:title>
  <dc:creator>geoic@yahoo.com</dc:creator>
  <cp:lastModifiedBy>geoic@yahoo.com</cp:lastModifiedBy>
  <cp:revision>315</cp:revision>
  <dcterms:created xsi:type="dcterms:W3CDTF">2020-03-31T16:50:34Z</dcterms:created>
  <dcterms:modified xsi:type="dcterms:W3CDTF">2021-04-14T10:40:02Z</dcterms:modified>
</cp:coreProperties>
</file>