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385" r:id="rId2"/>
    <p:sldId id="384" r:id="rId3"/>
    <p:sldId id="305" r:id="rId4"/>
    <p:sldId id="306" r:id="rId5"/>
    <p:sldId id="309" r:id="rId6"/>
    <p:sldId id="310" r:id="rId7"/>
    <p:sldId id="311" r:id="rId8"/>
    <p:sldId id="312" r:id="rId9"/>
    <p:sldId id="313" r:id="rId10"/>
    <p:sldId id="308" r:id="rId11"/>
    <p:sldId id="314" r:id="rId12"/>
    <p:sldId id="315" r:id="rId13"/>
    <p:sldId id="316" r:id="rId14"/>
    <p:sldId id="317" r:id="rId15"/>
    <p:sldId id="318" r:id="rId16"/>
    <p:sldId id="376" r:id="rId17"/>
    <p:sldId id="377" r:id="rId18"/>
    <p:sldId id="375" r:id="rId19"/>
    <p:sldId id="319" r:id="rId20"/>
    <p:sldId id="320" r:id="rId21"/>
    <p:sldId id="335" r:id="rId22"/>
    <p:sldId id="379" r:id="rId23"/>
    <p:sldId id="380" r:id="rId24"/>
    <p:sldId id="381" r:id="rId25"/>
    <p:sldId id="382" r:id="rId26"/>
    <p:sldId id="321" r:id="rId27"/>
    <p:sldId id="378" r:id="rId28"/>
    <p:sldId id="340" r:id="rId29"/>
    <p:sldId id="341" r:id="rId30"/>
    <p:sldId id="383" r:id="rId31"/>
    <p:sldId id="344" r:id="rId32"/>
    <p:sldId id="342" r:id="rId33"/>
    <p:sldId id="345" r:id="rId34"/>
    <p:sldId id="346" r:id="rId35"/>
    <p:sldId id="324" r:id="rId36"/>
    <p:sldId id="337" r:id="rId37"/>
    <p:sldId id="338" r:id="rId38"/>
    <p:sldId id="339" r:id="rId39"/>
    <p:sldId id="348" r:id="rId40"/>
    <p:sldId id="322" r:id="rId41"/>
    <p:sldId id="323" r:id="rId42"/>
    <p:sldId id="336" r:id="rId43"/>
    <p:sldId id="325" r:id="rId44"/>
    <p:sldId id="326" r:id="rId45"/>
    <p:sldId id="327" r:id="rId46"/>
    <p:sldId id="328" r:id="rId47"/>
    <p:sldId id="349" r:id="rId48"/>
    <p:sldId id="386" r:id="rId49"/>
    <p:sldId id="387" r:id="rId50"/>
    <p:sldId id="388" r:id="rId51"/>
    <p:sldId id="389" r:id="rId52"/>
    <p:sldId id="390" r:id="rId53"/>
    <p:sldId id="391" r:id="rId54"/>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6"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9DE16-7F43-4E03-BBD8-C31828A72AB7}" type="datetimeFigureOut">
              <a:rPr lang="ro-RO" smtClean="0"/>
              <a:t>07.04.2021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89C88-A4F9-43ED-82D0-DE417A8DBEC5}" type="slidenum">
              <a:rPr lang="ro-RO" smtClean="0"/>
              <a:t>‹#›</a:t>
            </a:fld>
            <a:endParaRPr lang="ro-RO"/>
          </a:p>
        </p:txBody>
      </p:sp>
    </p:spTree>
    <p:extLst>
      <p:ext uri="{BB962C8B-B14F-4D97-AF65-F5344CB8AC3E}">
        <p14:creationId xmlns:p14="http://schemas.microsoft.com/office/powerpoint/2010/main" val="2916941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E30C-1F56-4BC8-AC20-78D5B9BE48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491E41D7-47E5-4F9F-AB1A-DD18B232E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3462B43B-5998-4316-AD14-4DEC1D3D48BF}"/>
              </a:ext>
            </a:extLst>
          </p:cNvPr>
          <p:cNvSpPr>
            <a:spLocks noGrp="1"/>
          </p:cNvSpPr>
          <p:nvPr>
            <p:ph type="dt" sz="half" idx="10"/>
          </p:nvPr>
        </p:nvSpPr>
        <p:spPr/>
        <p:txBody>
          <a:bodyPr/>
          <a:lstStyle/>
          <a:p>
            <a:fld id="{8D3A45D5-D388-44D4-94F4-B6D55761F384}" type="datetime1">
              <a:rPr lang="ro-RO" smtClean="0"/>
              <a:t>07.04.2021</a:t>
            </a:fld>
            <a:endParaRPr lang="ro-RO"/>
          </a:p>
        </p:txBody>
      </p:sp>
      <p:sp>
        <p:nvSpPr>
          <p:cNvPr id="5" name="Footer Placeholder 4">
            <a:extLst>
              <a:ext uri="{FF2B5EF4-FFF2-40B4-BE49-F238E27FC236}">
                <a16:creationId xmlns:a16="http://schemas.microsoft.com/office/drawing/2014/main" id="{8A9B2396-48CE-4948-84D4-E84FAC211098}"/>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CBD8487-4D7E-4CBF-8220-A6DA8DF43A06}"/>
              </a:ext>
            </a:extLst>
          </p:cNvPr>
          <p:cNvSpPr>
            <a:spLocks noGrp="1"/>
          </p:cNvSpPr>
          <p:nvPr>
            <p:ph type="sldNum" sz="quarter" idx="12"/>
          </p:nvPr>
        </p:nvSpPr>
        <p:spPr/>
        <p:txBody>
          <a:bodyPr/>
          <a:lstStyle/>
          <a:p>
            <a:fld id="{D4A60E86-67DE-4E03-8C72-3B87068AFDAB}" type="slidenum">
              <a:rPr lang="ro-RO" smtClean="0"/>
              <a:t>‹#›</a:t>
            </a:fld>
            <a:endParaRPr lang="ro-RO"/>
          </a:p>
        </p:txBody>
      </p:sp>
    </p:spTree>
    <p:extLst>
      <p:ext uri="{BB962C8B-B14F-4D97-AF65-F5344CB8AC3E}">
        <p14:creationId xmlns:p14="http://schemas.microsoft.com/office/powerpoint/2010/main" val="76685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185B-5532-4B02-9D0C-48DAB4F281DB}"/>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555A0AFB-9D1B-4E07-8597-D0DB4FD40C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9BC5E81-9234-43C7-9031-9AEF14F9600B}"/>
              </a:ext>
            </a:extLst>
          </p:cNvPr>
          <p:cNvSpPr>
            <a:spLocks noGrp="1"/>
          </p:cNvSpPr>
          <p:nvPr>
            <p:ph type="dt" sz="half" idx="10"/>
          </p:nvPr>
        </p:nvSpPr>
        <p:spPr/>
        <p:txBody>
          <a:bodyPr/>
          <a:lstStyle/>
          <a:p>
            <a:fld id="{6D50EAFF-F308-42C2-8C9E-0D09E43F6881}" type="datetime1">
              <a:rPr lang="ro-RO" smtClean="0"/>
              <a:t>07.04.2021</a:t>
            </a:fld>
            <a:endParaRPr lang="ro-RO"/>
          </a:p>
        </p:txBody>
      </p:sp>
      <p:sp>
        <p:nvSpPr>
          <p:cNvPr id="5" name="Footer Placeholder 4">
            <a:extLst>
              <a:ext uri="{FF2B5EF4-FFF2-40B4-BE49-F238E27FC236}">
                <a16:creationId xmlns:a16="http://schemas.microsoft.com/office/drawing/2014/main" id="{A765FAE4-FE09-4D40-A01E-223265D0C6A9}"/>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C9E2E9CF-78F2-4AA9-B9A4-3A6E3DC4DC51}"/>
              </a:ext>
            </a:extLst>
          </p:cNvPr>
          <p:cNvSpPr>
            <a:spLocks noGrp="1"/>
          </p:cNvSpPr>
          <p:nvPr>
            <p:ph type="sldNum" sz="quarter" idx="12"/>
          </p:nvPr>
        </p:nvSpPr>
        <p:spPr/>
        <p:txBody>
          <a:bodyPr/>
          <a:lstStyle/>
          <a:p>
            <a:fld id="{D4A60E86-67DE-4E03-8C72-3B87068AFDAB}" type="slidenum">
              <a:rPr lang="ro-RO" smtClean="0"/>
              <a:t>‹#›</a:t>
            </a:fld>
            <a:endParaRPr lang="ro-RO"/>
          </a:p>
        </p:txBody>
      </p:sp>
    </p:spTree>
    <p:extLst>
      <p:ext uri="{BB962C8B-B14F-4D97-AF65-F5344CB8AC3E}">
        <p14:creationId xmlns:p14="http://schemas.microsoft.com/office/powerpoint/2010/main" val="220055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EAED08-D711-455C-AD91-472B00D273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B86FD192-CF2C-4251-BA8C-9E6652A227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CE674B4-D981-44A3-8013-0C7AAB5BDB4A}"/>
              </a:ext>
            </a:extLst>
          </p:cNvPr>
          <p:cNvSpPr>
            <a:spLocks noGrp="1"/>
          </p:cNvSpPr>
          <p:nvPr>
            <p:ph type="dt" sz="half" idx="10"/>
          </p:nvPr>
        </p:nvSpPr>
        <p:spPr/>
        <p:txBody>
          <a:bodyPr/>
          <a:lstStyle/>
          <a:p>
            <a:fld id="{010EC88E-CE95-4585-9971-2C6E079BBBE8}" type="datetime1">
              <a:rPr lang="ro-RO" smtClean="0"/>
              <a:t>07.04.2021</a:t>
            </a:fld>
            <a:endParaRPr lang="ro-RO"/>
          </a:p>
        </p:txBody>
      </p:sp>
      <p:sp>
        <p:nvSpPr>
          <p:cNvPr id="5" name="Footer Placeholder 4">
            <a:extLst>
              <a:ext uri="{FF2B5EF4-FFF2-40B4-BE49-F238E27FC236}">
                <a16:creationId xmlns:a16="http://schemas.microsoft.com/office/drawing/2014/main" id="{499FC054-5A48-4115-A6C7-E26EC5796001}"/>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1A71EFB3-8795-464C-BE5C-D9F845855F23}"/>
              </a:ext>
            </a:extLst>
          </p:cNvPr>
          <p:cNvSpPr>
            <a:spLocks noGrp="1"/>
          </p:cNvSpPr>
          <p:nvPr>
            <p:ph type="sldNum" sz="quarter" idx="12"/>
          </p:nvPr>
        </p:nvSpPr>
        <p:spPr/>
        <p:txBody>
          <a:bodyPr/>
          <a:lstStyle/>
          <a:p>
            <a:fld id="{D4A60E86-67DE-4E03-8C72-3B87068AFDAB}" type="slidenum">
              <a:rPr lang="ro-RO" smtClean="0"/>
              <a:t>‹#›</a:t>
            </a:fld>
            <a:endParaRPr lang="ro-RO"/>
          </a:p>
        </p:txBody>
      </p:sp>
    </p:spTree>
    <p:extLst>
      <p:ext uri="{BB962C8B-B14F-4D97-AF65-F5344CB8AC3E}">
        <p14:creationId xmlns:p14="http://schemas.microsoft.com/office/powerpoint/2010/main" val="13381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9912-D565-4D7E-BCC5-9095A94F250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2BEED991-34B2-42EA-9951-74A498D9BC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F5928283-1CDB-42BC-BBAE-0AF461F6D3A4}"/>
              </a:ext>
            </a:extLst>
          </p:cNvPr>
          <p:cNvSpPr>
            <a:spLocks noGrp="1"/>
          </p:cNvSpPr>
          <p:nvPr>
            <p:ph type="dt" sz="half" idx="10"/>
          </p:nvPr>
        </p:nvSpPr>
        <p:spPr/>
        <p:txBody>
          <a:bodyPr/>
          <a:lstStyle/>
          <a:p>
            <a:fld id="{4858661E-63C3-4EFA-A572-4A28889FEFF8}" type="datetime1">
              <a:rPr lang="ro-RO" smtClean="0"/>
              <a:t>07.04.2021</a:t>
            </a:fld>
            <a:endParaRPr lang="ro-RO"/>
          </a:p>
        </p:txBody>
      </p:sp>
      <p:sp>
        <p:nvSpPr>
          <p:cNvPr id="5" name="Footer Placeholder 4">
            <a:extLst>
              <a:ext uri="{FF2B5EF4-FFF2-40B4-BE49-F238E27FC236}">
                <a16:creationId xmlns:a16="http://schemas.microsoft.com/office/drawing/2014/main" id="{230381B5-CF0C-4887-9614-82DADF5D66F5}"/>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6A4DC37E-8FB0-44A9-8FE2-347FC8A14528}"/>
              </a:ext>
            </a:extLst>
          </p:cNvPr>
          <p:cNvSpPr>
            <a:spLocks noGrp="1"/>
          </p:cNvSpPr>
          <p:nvPr>
            <p:ph type="sldNum" sz="quarter" idx="12"/>
          </p:nvPr>
        </p:nvSpPr>
        <p:spPr/>
        <p:txBody>
          <a:bodyPr/>
          <a:lstStyle/>
          <a:p>
            <a:fld id="{D4A60E86-67DE-4E03-8C72-3B87068AFDAB}" type="slidenum">
              <a:rPr lang="ro-RO" smtClean="0"/>
              <a:t>‹#›</a:t>
            </a:fld>
            <a:endParaRPr lang="ro-RO"/>
          </a:p>
        </p:txBody>
      </p:sp>
    </p:spTree>
    <p:extLst>
      <p:ext uri="{BB962C8B-B14F-4D97-AF65-F5344CB8AC3E}">
        <p14:creationId xmlns:p14="http://schemas.microsoft.com/office/powerpoint/2010/main" val="3346577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6CC1-C467-499C-A64F-28C382D730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E87A2FF3-66F9-4B2A-930E-0DAF03C60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DE5DD3-F234-481A-B2C1-D07387C759D4}"/>
              </a:ext>
            </a:extLst>
          </p:cNvPr>
          <p:cNvSpPr>
            <a:spLocks noGrp="1"/>
          </p:cNvSpPr>
          <p:nvPr>
            <p:ph type="dt" sz="half" idx="10"/>
          </p:nvPr>
        </p:nvSpPr>
        <p:spPr/>
        <p:txBody>
          <a:bodyPr/>
          <a:lstStyle/>
          <a:p>
            <a:fld id="{FD9D0CD8-D48F-465E-B0FE-85E9ACC141EE}" type="datetime1">
              <a:rPr lang="ro-RO" smtClean="0"/>
              <a:t>07.04.2021</a:t>
            </a:fld>
            <a:endParaRPr lang="ro-RO"/>
          </a:p>
        </p:txBody>
      </p:sp>
      <p:sp>
        <p:nvSpPr>
          <p:cNvPr id="5" name="Footer Placeholder 4">
            <a:extLst>
              <a:ext uri="{FF2B5EF4-FFF2-40B4-BE49-F238E27FC236}">
                <a16:creationId xmlns:a16="http://schemas.microsoft.com/office/drawing/2014/main" id="{49BB7179-3D8A-4EB3-9DE2-8657F15EB13F}"/>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447CC4F-999F-48F3-876F-B136509175A5}"/>
              </a:ext>
            </a:extLst>
          </p:cNvPr>
          <p:cNvSpPr>
            <a:spLocks noGrp="1"/>
          </p:cNvSpPr>
          <p:nvPr>
            <p:ph type="sldNum" sz="quarter" idx="12"/>
          </p:nvPr>
        </p:nvSpPr>
        <p:spPr/>
        <p:txBody>
          <a:bodyPr/>
          <a:lstStyle/>
          <a:p>
            <a:fld id="{D4A60E86-67DE-4E03-8C72-3B87068AFDAB}" type="slidenum">
              <a:rPr lang="ro-RO" smtClean="0"/>
              <a:t>‹#›</a:t>
            </a:fld>
            <a:endParaRPr lang="ro-RO"/>
          </a:p>
        </p:txBody>
      </p:sp>
    </p:spTree>
    <p:extLst>
      <p:ext uri="{BB962C8B-B14F-4D97-AF65-F5344CB8AC3E}">
        <p14:creationId xmlns:p14="http://schemas.microsoft.com/office/powerpoint/2010/main" val="173184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DC29-5165-4552-8CB3-A5DF548262B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0DD752EF-C8B2-4A86-818C-7A02C05DB4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DFEB284D-5EAA-451A-9A93-34A57C6599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FBCBC10F-3B3E-4FED-8679-32C13690A1DA}"/>
              </a:ext>
            </a:extLst>
          </p:cNvPr>
          <p:cNvSpPr>
            <a:spLocks noGrp="1"/>
          </p:cNvSpPr>
          <p:nvPr>
            <p:ph type="dt" sz="half" idx="10"/>
          </p:nvPr>
        </p:nvSpPr>
        <p:spPr/>
        <p:txBody>
          <a:bodyPr/>
          <a:lstStyle/>
          <a:p>
            <a:fld id="{8DC76A1C-0B72-4EC8-8E34-7D47DEBC19BA}" type="datetime1">
              <a:rPr lang="ro-RO" smtClean="0"/>
              <a:t>07.04.2021</a:t>
            </a:fld>
            <a:endParaRPr lang="ro-RO"/>
          </a:p>
        </p:txBody>
      </p:sp>
      <p:sp>
        <p:nvSpPr>
          <p:cNvPr id="6" name="Footer Placeholder 5">
            <a:extLst>
              <a:ext uri="{FF2B5EF4-FFF2-40B4-BE49-F238E27FC236}">
                <a16:creationId xmlns:a16="http://schemas.microsoft.com/office/drawing/2014/main" id="{8F43D134-F890-4A8F-A97E-2019D86C9B09}"/>
              </a:ext>
            </a:extLst>
          </p:cNvPr>
          <p:cNvSpPr>
            <a:spLocks noGrp="1"/>
          </p:cNvSpPr>
          <p:nvPr>
            <p:ph type="ftr" sz="quarter" idx="11"/>
          </p:nvPr>
        </p:nvSpPr>
        <p:spPr/>
        <p:txBody>
          <a:bodyPr/>
          <a:lstStyle/>
          <a:p>
            <a:r>
              <a:rPr lang="ro-RO"/>
              <a:t>EA - cursul 7 - online</a:t>
            </a:r>
          </a:p>
        </p:txBody>
      </p:sp>
      <p:sp>
        <p:nvSpPr>
          <p:cNvPr id="7" name="Slide Number Placeholder 6">
            <a:extLst>
              <a:ext uri="{FF2B5EF4-FFF2-40B4-BE49-F238E27FC236}">
                <a16:creationId xmlns:a16="http://schemas.microsoft.com/office/drawing/2014/main" id="{0808560F-88E5-4BFB-B914-4E758D9F8AA2}"/>
              </a:ext>
            </a:extLst>
          </p:cNvPr>
          <p:cNvSpPr>
            <a:spLocks noGrp="1"/>
          </p:cNvSpPr>
          <p:nvPr>
            <p:ph type="sldNum" sz="quarter" idx="12"/>
          </p:nvPr>
        </p:nvSpPr>
        <p:spPr/>
        <p:txBody>
          <a:bodyPr/>
          <a:lstStyle/>
          <a:p>
            <a:fld id="{D4A60E86-67DE-4E03-8C72-3B87068AFDAB}" type="slidenum">
              <a:rPr lang="ro-RO" smtClean="0"/>
              <a:t>‹#›</a:t>
            </a:fld>
            <a:endParaRPr lang="ro-RO"/>
          </a:p>
        </p:txBody>
      </p:sp>
    </p:spTree>
    <p:extLst>
      <p:ext uri="{BB962C8B-B14F-4D97-AF65-F5344CB8AC3E}">
        <p14:creationId xmlns:p14="http://schemas.microsoft.com/office/powerpoint/2010/main" val="255009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FD76-2E89-4CE7-A595-42DDBBE04CFC}"/>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695FBFDD-9EB1-45E0-BDA7-F99D33BCE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F25C0C-8CA7-471E-8719-CAC713F8C5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264C9BD8-BEE8-4A8E-B432-DBFA67BA9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5DCA7-791D-44D4-99DD-8F9C7ECE15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58A7A0A4-EEAF-4BC1-B339-414C55B97DB2}"/>
              </a:ext>
            </a:extLst>
          </p:cNvPr>
          <p:cNvSpPr>
            <a:spLocks noGrp="1"/>
          </p:cNvSpPr>
          <p:nvPr>
            <p:ph type="dt" sz="half" idx="10"/>
          </p:nvPr>
        </p:nvSpPr>
        <p:spPr/>
        <p:txBody>
          <a:bodyPr/>
          <a:lstStyle/>
          <a:p>
            <a:fld id="{6D596312-E8E0-4A69-B78A-6CD98B4B099A}" type="datetime1">
              <a:rPr lang="ro-RO" smtClean="0"/>
              <a:t>07.04.2021</a:t>
            </a:fld>
            <a:endParaRPr lang="ro-RO"/>
          </a:p>
        </p:txBody>
      </p:sp>
      <p:sp>
        <p:nvSpPr>
          <p:cNvPr id="8" name="Footer Placeholder 7">
            <a:extLst>
              <a:ext uri="{FF2B5EF4-FFF2-40B4-BE49-F238E27FC236}">
                <a16:creationId xmlns:a16="http://schemas.microsoft.com/office/drawing/2014/main" id="{10ABCDD7-DB69-47C4-81CB-E5D221064282}"/>
              </a:ext>
            </a:extLst>
          </p:cNvPr>
          <p:cNvSpPr>
            <a:spLocks noGrp="1"/>
          </p:cNvSpPr>
          <p:nvPr>
            <p:ph type="ftr" sz="quarter" idx="11"/>
          </p:nvPr>
        </p:nvSpPr>
        <p:spPr/>
        <p:txBody>
          <a:bodyPr/>
          <a:lstStyle/>
          <a:p>
            <a:r>
              <a:rPr lang="ro-RO"/>
              <a:t>EA - cursul 7 - online</a:t>
            </a:r>
          </a:p>
        </p:txBody>
      </p:sp>
      <p:sp>
        <p:nvSpPr>
          <p:cNvPr id="9" name="Slide Number Placeholder 8">
            <a:extLst>
              <a:ext uri="{FF2B5EF4-FFF2-40B4-BE49-F238E27FC236}">
                <a16:creationId xmlns:a16="http://schemas.microsoft.com/office/drawing/2014/main" id="{C205F563-7C78-4980-92AA-D8B4F498982A}"/>
              </a:ext>
            </a:extLst>
          </p:cNvPr>
          <p:cNvSpPr>
            <a:spLocks noGrp="1"/>
          </p:cNvSpPr>
          <p:nvPr>
            <p:ph type="sldNum" sz="quarter" idx="12"/>
          </p:nvPr>
        </p:nvSpPr>
        <p:spPr/>
        <p:txBody>
          <a:bodyPr/>
          <a:lstStyle/>
          <a:p>
            <a:fld id="{D4A60E86-67DE-4E03-8C72-3B87068AFDAB}" type="slidenum">
              <a:rPr lang="ro-RO" smtClean="0"/>
              <a:t>‹#›</a:t>
            </a:fld>
            <a:endParaRPr lang="ro-RO"/>
          </a:p>
        </p:txBody>
      </p:sp>
    </p:spTree>
    <p:extLst>
      <p:ext uri="{BB962C8B-B14F-4D97-AF65-F5344CB8AC3E}">
        <p14:creationId xmlns:p14="http://schemas.microsoft.com/office/powerpoint/2010/main" val="268250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972B-33C3-47F8-8E86-2935A3115C78}"/>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DD729036-67D9-44B3-BA62-7A55ECC2566D}"/>
              </a:ext>
            </a:extLst>
          </p:cNvPr>
          <p:cNvSpPr>
            <a:spLocks noGrp="1"/>
          </p:cNvSpPr>
          <p:nvPr>
            <p:ph type="dt" sz="half" idx="10"/>
          </p:nvPr>
        </p:nvSpPr>
        <p:spPr/>
        <p:txBody>
          <a:bodyPr/>
          <a:lstStyle/>
          <a:p>
            <a:fld id="{E868F689-58C8-41F7-B671-37A8D94A8B65}" type="datetime1">
              <a:rPr lang="ro-RO" smtClean="0"/>
              <a:t>07.04.2021</a:t>
            </a:fld>
            <a:endParaRPr lang="ro-RO"/>
          </a:p>
        </p:txBody>
      </p:sp>
      <p:sp>
        <p:nvSpPr>
          <p:cNvPr id="4" name="Footer Placeholder 3">
            <a:extLst>
              <a:ext uri="{FF2B5EF4-FFF2-40B4-BE49-F238E27FC236}">
                <a16:creationId xmlns:a16="http://schemas.microsoft.com/office/drawing/2014/main" id="{6ADA1542-743E-4747-9708-D81C90CC700C}"/>
              </a:ext>
            </a:extLst>
          </p:cNvPr>
          <p:cNvSpPr>
            <a:spLocks noGrp="1"/>
          </p:cNvSpPr>
          <p:nvPr>
            <p:ph type="ftr" sz="quarter" idx="11"/>
          </p:nvPr>
        </p:nvSpPr>
        <p:spPr/>
        <p:txBody>
          <a:bodyPr/>
          <a:lstStyle/>
          <a:p>
            <a:r>
              <a:rPr lang="ro-RO"/>
              <a:t>EA - cursul 7 - online</a:t>
            </a:r>
          </a:p>
        </p:txBody>
      </p:sp>
      <p:sp>
        <p:nvSpPr>
          <p:cNvPr id="5" name="Slide Number Placeholder 4">
            <a:extLst>
              <a:ext uri="{FF2B5EF4-FFF2-40B4-BE49-F238E27FC236}">
                <a16:creationId xmlns:a16="http://schemas.microsoft.com/office/drawing/2014/main" id="{4585665C-24C7-4CFF-802A-464CE6C1832C}"/>
              </a:ext>
            </a:extLst>
          </p:cNvPr>
          <p:cNvSpPr>
            <a:spLocks noGrp="1"/>
          </p:cNvSpPr>
          <p:nvPr>
            <p:ph type="sldNum" sz="quarter" idx="12"/>
          </p:nvPr>
        </p:nvSpPr>
        <p:spPr/>
        <p:txBody>
          <a:bodyPr/>
          <a:lstStyle/>
          <a:p>
            <a:fld id="{D4A60E86-67DE-4E03-8C72-3B87068AFDAB}" type="slidenum">
              <a:rPr lang="ro-RO" smtClean="0"/>
              <a:t>‹#›</a:t>
            </a:fld>
            <a:endParaRPr lang="ro-RO"/>
          </a:p>
        </p:txBody>
      </p:sp>
    </p:spTree>
    <p:extLst>
      <p:ext uri="{BB962C8B-B14F-4D97-AF65-F5344CB8AC3E}">
        <p14:creationId xmlns:p14="http://schemas.microsoft.com/office/powerpoint/2010/main" val="25353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CF7F8-D3F8-47B5-AF06-658236F53F4E}"/>
              </a:ext>
            </a:extLst>
          </p:cNvPr>
          <p:cNvSpPr>
            <a:spLocks noGrp="1"/>
          </p:cNvSpPr>
          <p:nvPr>
            <p:ph type="dt" sz="half" idx="10"/>
          </p:nvPr>
        </p:nvSpPr>
        <p:spPr/>
        <p:txBody>
          <a:bodyPr/>
          <a:lstStyle/>
          <a:p>
            <a:fld id="{1FC426A5-6909-4E6E-9C45-F3D10DA42F97}" type="datetime1">
              <a:rPr lang="ro-RO" smtClean="0"/>
              <a:t>07.04.2021</a:t>
            </a:fld>
            <a:endParaRPr lang="ro-RO"/>
          </a:p>
        </p:txBody>
      </p:sp>
      <p:sp>
        <p:nvSpPr>
          <p:cNvPr id="3" name="Footer Placeholder 2">
            <a:extLst>
              <a:ext uri="{FF2B5EF4-FFF2-40B4-BE49-F238E27FC236}">
                <a16:creationId xmlns:a16="http://schemas.microsoft.com/office/drawing/2014/main" id="{63811DB3-8C82-43D5-96FA-70B33B13EEC4}"/>
              </a:ext>
            </a:extLst>
          </p:cNvPr>
          <p:cNvSpPr>
            <a:spLocks noGrp="1"/>
          </p:cNvSpPr>
          <p:nvPr>
            <p:ph type="ftr" sz="quarter" idx="11"/>
          </p:nvPr>
        </p:nvSpPr>
        <p:spPr/>
        <p:txBody>
          <a:bodyPr/>
          <a:lstStyle/>
          <a:p>
            <a:r>
              <a:rPr lang="ro-RO"/>
              <a:t>EA - cursul 7 - online</a:t>
            </a:r>
          </a:p>
        </p:txBody>
      </p:sp>
      <p:sp>
        <p:nvSpPr>
          <p:cNvPr id="4" name="Slide Number Placeholder 3">
            <a:extLst>
              <a:ext uri="{FF2B5EF4-FFF2-40B4-BE49-F238E27FC236}">
                <a16:creationId xmlns:a16="http://schemas.microsoft.com/office/drawing/2014/main" id="{51D8F6F1-11C6-462A-B40A-037F06AD7FEA}"/>
              </a:ext>
            </a:extLst>
          </p:cNvPr>
          <p:cNvSpPr>
            <a:spLocks noGrp="1"/>
          </p:cNvSpPr>
          <p:nvPr>
            <p:ph type="sldNum" sz="quarter" idx="12"/>
          </p:nvPr>
        </p:nvSpPr>
        <p:spPr/>
        <p:txBody>
          <a:bodyPr/>
          <a:lstStyle/>
          <a:p>
            <a:fld id="{D4A60E86-67DE-4E03-8C72-3B87068AFDAB}" type="slidenum">
              <a:rPr lang="ro-RO" smtClean="0"/>
              <a:t>‹#›</a:t>
            </a:fld>
            <a:endParaRPr lang="ro-RO"/>
          </a:p>
        </p:txBody>
      </p:sp>
    </p:spTree>
    <p:extLst>
      <p:ext uri="{BB962C8B-B14F-4D97-AF65-F5344CB8AC3E}">
        <p14:creationId xmlns:p14="http://schemas.microsoft.com/office/powerpoint/2010/main" val="199563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258A-43F4-4678-B9C8-2956DE6CC9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86D410CF-A287-4EB8-ACDC-8C208ECC3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64567DD5-9E13-463F-97E2-AFE9024FB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D6BA33-3521-46B7-B12F-D399A4F24C74}"/>
              </a:ext>
            </a:extLst>
          </p:cNvPr>
          <p:cNvSpPr>
            <a:spLocks noGrp="1"/>
          </p:cNvSpPr>
          <p:nvPr>
            <p:ph type="dt" sz="half" idx="10"/>
          </p:nvPr>
        </p:nvSpPr>
        <p:spPr/>
        <p:txBody>
          <a:bodyPr/>
          <a:lstStyle/>
          <a:p>
            <a:fld id="{B8298FBA-B133-4440-992A-184ECA5B7E4D}" type="datetime1">
              <a:rPr lang="ro-RO" smtClean="0"/>
              <a:t>07.04.2021</a:t>
            </a:fld>
            <a:endParaRPr lang="ro-RO"/>
          </a:p>
        </p:txBody>
      </p:sp>
      <p:sp>
        <p:nvSpPr>
          <p:cNvPr id="6" name="Footer Placeholder 5">
            <a:extLst>
              <a:ext uri="{FF2B5EF4-FFF2-40B4-BE49-F238E27FC236}">
                <a16:creationId xmlns:a16="http://schemas.microsoft.com/office/drawing/2014/main" id="{FF05F340-8647-4CA3-9010-4B9FB49DE0F6}"/>
              </a:ext>
            </a:extLst>
          </p:cNvPr>
          <p:cNvSpPr>
            <a:spLocks noGrp="1"/>
          </p:cNvSpPr>
          <p:nvPr>
            <p:ph type="ftr" sz="quarter" idx="11"/>
          </p:nvPr>
        </p:nvSpPr>
        <p:spPr/>
        <p:txBody>
          <a:bodyPr/>
          <a:lstStyle/>
          <a:p>
            <a:r>
              <a:rPr lang="ro-RO"/>
              <a:t>EA - cursul 7 - online</a:t>
            </a:r>
          </a:p>
        </p:txBody>
      </p:sp>
      <p:sp>
        <p:nvSpPr>
          <p:cNvPr id="7" name="Slide Number Placeholder 6">
            <a:extLst>
              <a:ext uri="{FF2B5EF4-FFF2-40B4-BE49-F238E27FC236}">
                <a16:creationId xmlns:a16="http://schemas.microsoft.com/office/drawing/2014/main" id="{2FE45732-1CE0-4BC4-AB89-482718CB19B0}"/>
              </a:ext>
            </a:extLst>
          </p:cNvPr>
          <p:cNvSpPr>
            <a:spLocks noGrp="1"/>
          </p:cNvSpPr>
          <p:nvPr>
            <p:ph type="sldNum" sz="quarter" idx="12"/>
          </p:nvPr>
        </p:nvSpPr>
        <p:spPr/>
        <p:txBody>
          <a:bodyPr/>
          <a:lstStyle/>
          <a:p>
            <a:fld id="{D4A60E86-67DE-4E03-8C72-3B87068AFDAB}" type="slidenum">
              <a:rPr lang="ro-RO" smtClean="0"/>
              <a:t>‹#›</a:t>
            </a:fld>
            <a:endParaRPr lang="ro-RO"/>
          </a:p>
        </p:txBody>
      </p:sp>
    </p:spTree>
    <p:extLst>
      <p:ext uri="{BB962C8B-B14F-4D97-AF65-F5344CB8AC3E}">
        <p14:creationId xmlns:p14="http://schemas.microsoft.com/office/powerpoint/2010/main" val="104493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8EE3-DD14-4B2A-A1E8-640814AA52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74D6502E-75B3-45DD-8FA0-3FE9D0F4D6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B6B18D6D-2549-41C9-812F-2E00D446D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770EB-E4E1-4648-9BD4-8E986FFF820C}"/>
              </a:ext>
            </a:extLst>
          </p:cNvPr>
          <p:cNvSpPr>
            <a:spLocks noGrp="1"/>
          </p:cNvSpPr>
          <p:nvPr>
            <p:ph type="dt" sz="half" idx="10"/>
          </p:nvPr>
        </p:nvSpPr>
        <p:spPr/>
        <p:txBody>
          <a:bodyPr/>
          <a:lstStyle/>
          <a:p>
            <a:fld id="{B3D949B8-E3F6-4964-AE2D-92DA7CFC75C8}" type="datetime1">
              <a:rPr lang="ro-RO" smtClean="0"/>
              <a:t>07.04.2021</a:t>
            </a:fld>
            <a:endParaRPr lang="ro-RO"/>
          </a:p>
        </p:txBody>
      </p:sp>
      <p:sp>
        <p:nvSpPr>
          <p:cNvPr id="6" name="Footer Placeholder 5">
            <a:extLst>
              <a:ext uri="{FF2B5EF4-FFF2-40B4-BE49-F238E27FC236}">
                <a16:creationId xmlns:a16="http://schemas.microsoft.com/office/drawing/2014/main" id="{82DC1AB0-BD8E-4267-B103-285AB0B7C7AF}"/>
              </a:ext>
            </a:extLst>
          </p:cNvPr>
          <p:cNvSpPr>
            <a:spLocks noGrp="1"/>
          </p:cNvSpPr>
          <p:nvPr>
            <p:ph type="ftr" sz="quarter" idx="11"/>
          </p:nvPr>
        </p:nvSpPr>
        <p:spPr/>
        <p:txBody>
          <a:bodyPr/>
          <a:lstStyle/>
          <a:p>
            <a:r>
              <a:rPr lang="ro-RO"/>
              <a:t>EA - cursul 7 - online</a:t>
            </a:r>
          </a:p>
        </p:txBody>
      </p:sp>
      <p:sp>
        <p:nvSpPr>
          <p:cNvPr id="7" name="Slide Number Placeholder 6">
            <a:extLst>
              <a:ext uri="{FF2B5EF4-FFF2-40B4-BE49-F238E27FC236}">
                <a16:creationId xmlns:a16="http://schemas.microsoft.com/office/drawing/2014/main" id="{711448E2-2298-4F40-900E-3DF69FC9574C}"/>
              </a:ext>
            </a:extLst>
          </p:cNvPr>
          <p:cNvSpPr>
            <a:spLocks noGrp="1"/>
          </p:cNvSpPr>
          <p:nvPr>
            <p:ph type="sldNum" sz="quarter" idx="12"/>
          </p:nvPr>
        </p:nvSpPr>
        <p:spPr/>
        <p:txBody>
          <a:bodyPr/>
          <a:lstStyle/>
          <a:p>
            <a:fld id="{D4A60E86-67DE-4E03-8C72-3B87068AFDAB}" type="slidenum">
              <a:rPr lang="ro-RO" smtClean="0"/>
              <a:t>‹#›</a:t>
            </a:fld>
            <a:endParaRPr lang="ro-RO"/>
          </a:p>
        </p:txBody>
      </p:sp>
    </p:spTree>
    <p:extLst>
      <p:ext uri="{BB962C8B-B14F-4D97-AF65-F5344CB8AC3E}">
        <p14:creationId xmlns:p14="http://schemas.microsoft.com/office/powerpoint/2010/main" val="390803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FDD9F-E0A5-4325-B104-B9F276F640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64C5BE52-BC34-47BA-A688-3C78BFEB0F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A65DE3C-7451-4885-9A9C-82ACDF7F1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1265A-3F56-4E54-86ED-91806B83B713}" type="datetime1">
              <a:rPr lang="ro-RO" smtClean="0"/>
              <a:t>07.04.2021</a:t>
            </a:fld>
            <a:endParaRPr lang="ro-RO"/>
          </a:p>
        </p:txBody>
      </p:sp>
      <p:sp>
        <p:nvSpPr>
          <p:cNvPr id="5" name="Footer Placeholder 4">
            <a:extLst>
              <a:ext uri="{FF2B5EF4-FFF2-40B4-BE49-F238E27FC236}">
                <a16:creationId xmlns:a16="http://schemas.microsoft.com/office/drawing/2014/main" id="{1589216C-03E6-48CB-A3F4-204A562110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EA - cursul 7 - online</a:t>
            </a:r>
          </a:p>
        </p:txBody>
      </p:sp>
      <p:sp>
        <p:nvSpPr>
          <p:cNvPr id="6" name="Slide Number Placeholder 5">
            <a:extLst>
              <a:ext uri="{FF2B5EF4-FFF2-40B4-BE49-F238E27FC236}">
                <a16:creationId xmlns:a16="http://schemas.microsoft.com/office/drawing/2014/main" id="{6918AEC7-A5CA-4A21-8E61-83E1713D4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60E86-67DE-4E03-8C72-3B87068AFDAB}" type="slidenum">
              <a:rPr lang="ro-RO" smtClean="0"/>
              <a:t>‹#›</a:t>
            </a:fld>
            <a:endParaRPr lang="ro-RO"/>
          </a:p>
        </p:txBody>
      </p:sp>
    </p:spTree>
    <p:extLst>
      <p:ext uri="{BB962C8B-B14F-4D97-AF65-F5344CB8AC3E}">
        <p14:creationId xmlns:p14="http://schemas.microsoft.com/office/powerpoint/2010/main" val="364513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CE83-A48F-4913-AEF9-ABB205F4FC22}"/>
              </a:ext>
            </a:extLst>
          </p:cNvPr>
          <p:cNvSpPr>
            <a:spLocks noGrp="1"/>
          </p:cNvSpPr>
          <p:nvPr>
            <p:ph type="ctrTitle"/>
          </p:nvPr>
        </p:nvSpPr>
        <p:spPr/>
        <p:txBody>
          <a:bodyPr/>
          <a:lstStyle/>
          <a:p>
            <a:r>
              <a:rPr lang="ro-RO"/>
              <a:t>ELECTRONICĂ ANALOGICĂ</a:t>
            </a:r>
          </a:p>
        </p:txBody>
      </p:sp>
      <p:sp>
        <p:nvSpPr>
          <p:cNvPr id="3" name="Subtitle 2">
            <a:extLst>
              <a:ext uri="{FF2B5EF4-FFF2-40B4-BE49-F238E27FC236}">
                <a16:creationId xmlns:a16="http://schemas.microsoft.com/office/drawing/2014/main" id="{A0B5B92E-278B-4B60-A883-F6E0C9CA4CF4}"/>
              </a:ext>
            </a:extLst>
          </p:cNvPr>
          <p:cNvSpPr>
            <a:spLocks noGrp="1"/>
          </p:cNvSpPr>
          <p:nvPr>
            <p:ph type="subTitle" idx="1"/>
          </p:nvPr>
        </p:nvSpPr>
        <p:spPr/>
        <p:txBody>
          <a:bodyPr/>
          <a:lstStyle/>
          <a:p>
            <a:r>
              <a:rPr lang="ro-RO"/>
              <a:t>Cursul nr. 7 – online</a:t>
            </a:r>
          </a:p>
          <a:p>
            <a:r>
              <a:rPr lang="ro-RO"/>
              <a:t>Filtre active</a:t>
            </a:r>
          </a:p>
        </p:txBody>
      </p:sp>
      <p:grpSp>
        <p:nvGrpSpPr>
          <p:cNvPr id="4" name="Group 3">
            <a:extLst>
              <a:ext uri="{FF2B5EF4-FFF2-40B4-BE49-F238E27FC236}">
                <a16:creationId xmlns:a16="http://schemas.microsoft.com/office/drawing/2014/main" id="{8BA13981-1FA8-4253-B880-BA6E4EE165D4}"/>
              </a:ext>
            </a:extLst>
          </p:cNvPr>
          <p:cNvGrpSpPr/>
          <p:nvPr/>
        </p:nvGrpSpPr>
        <p:grpSpPr>
          <a:xfrm>
            <a:off x="685800" y="338592"/>
            <a:ext cx="10349144" cy="1571021"/>
            <a:chOff x="685800" y="596055"/>
            <a:chExt cx="7498846" cy="1138340"/>
          </a:xfrm>
        </p:grpSpPr>
        <p:pic>
          <p:nvPicPr>
            <p:cNvPr id="5" name="Picture 4" descr="Logo-UT-IESC-RGB-RO">
              <a:extLst>
                <a:ext uri="{FF2B5EF4-FFF2-40B4-BE49-F238E27FC236}">
                  <a16:creationId xmlns:a16="http://schemas.microsoft.com/office/drawing/2014/main" id="{B4F34483-CD29-4311-95C1-5CFC49616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06287EA5-9AF8-4E13-A463-F946ED8A1ACA}"/>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itchFamily="50" charset="0"/>
                  <a:ea typeface="+mn-ea"/>
                  <a:cs typeface="+mn-cs"/>
                </a:rPr>
                <a:t>Departamentul de Electronică şi Calculatoare</a:t>
              </a:r>
              <a:endParaRPr lang="ro-RO" sz="1100" b="1">
                <a:latin typeface="UT Sans" pitchFamily="50" charset="0"/>
                <a:ea typeface="+mn-ea"/>
                <a:cs typeface="+mn-cs"/>
              </a:endParaRPr>
            </a:p>
            <a:p>
              <a:pPr algn="r"/>
              <a:r>
                <a:rPr lang="ro-RO" sz="1100" b="0">
                  <a:latin typeface="UT Sans" pitchFamily="50" charset="0"/>
                  <a:ea typeface="+mn-ea"/>
                  <a:cs typeface="+mn-cs"/>
                </a:rPr>
                <a:t>s</a:t>
              </a:r>
              <a:r>
                <a:rPr lang="en-US" sz="1100">
                  <a:latin typeface="UT Sans" pitchFamily="50" charset="0"/>
                  <a:ea typeface="+mn-ea"/>
                  <a:cs typeface="+mn-cs"/>
                </a:rPr>
                <a:t>tr. Politehnicii 1, 500024 Braşov</a:t>
              </a:r>
              <a:endParaRPr lang="ro-RO" sz="900">
                <a:latin typeface="UT Sans" pitchFamily="50" charset="0"/>
              </a:endParaRPr>
            </a:p>
            <a:p>
              <a:pPr algn="r"/>
              <a:r>
                <a:rPr lang="en-US" sz="1100">
                  <a:latin typeface="UT Sans" pitchFamily="50" charset="0"/>
                  <a:ea typeface="+mn-ea"/>
                  <a:cs typeface="+mn-cs"/>
                </a:rPr>
                <a:t>0268 478705</a:t>
              </a:r>
              <a:endParaRPr lang="ro-RO" sz="900">
                <a:latin typeface="UT Sans" pitchFamily="50" charset="0"/>
              </a:endParaRPr>
            </a:p>
            <a:p>
              <a:pPr algn="r" rtl="1">
                <a:defRPr sz="1000"/>
              </a:pPr>
              <a:endParaRPr lang="en-GB" sz="900" b="0" i="0" strike="noStrike">
                <a:solidFill>
                  <a:srgbClr val="333333"/>
                </a:solidFill>
                <a:latin typeface="UT Sans" pitchFamily="50" charset="0"/>
              </a:endParaRPr>
            </a:p>
          </p:txBody>
        </p:sp>
      </p:grpSp>
    </p:spTree>
    <p:extLst>
      <p:ext uri="{BB962C8B-B14F-4D97-AF65-F5344CB8AC3E}">
        <p14:creationId xmlns:p14="http://schemas.microsoft.com/office/powerpoint/2010/main" val="390772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31059-6B58-4EA2-ADB2-CC429F14264C}"/>
              </a:ext>
            </a:extLst>
          </p:cNvPr>
          <p:cNvSpPr>
            <a:spLocks noGrp="1"/>
          </p:cNvSpPr>
          <p:nvPr>
            <p:ph type="title"/>
          </p:nvPr>
        </p:nvSpPr>
        <p:spPr/>
        <p:txBody>
          <a:bodyPr/>
          <a:lstStyle/>
          <a:p>
            <a:r>
              <a:rPr lang="ro-RO"/>
              <a:t>Filtre active</a:t>
            </a:r>
            <a:br>
              <a:rPr lang="ro-RO"/>
            </a:br>
            <a:r>
              <a:rPr lang="ro-RO"/>
              <a:t>Efectul filtrării</a:t>
            </a:r>
          </a:p>
        </p:txBody>
      </p:sp>
      <p:sp>
        <p:nvSpPr>
          <p:cNvPr id="3" name="Content Placeholder 2">
            <a:extLst>
              <a:ext uri="{FF2B5EF4-FFF2-40B4-BE49-F238E27FC236}">
                <a16:creationId xmlns:a16="http://schemas.microsoft.com/office/drawing/2014/main" id="{C399DCDC-83FE-498C-8AF1-1F98AAF8BCA8}"/>
              </a:ext>
            </a:extLst>
          </p:cNvPr>
          <p:cNvSpPr>
            <a:spLocks noGrp="1"/>
          </p:cNvSpPr>
          <p:nvPr>
            <p:ph idx="1"/>
          </p:nvPr>
        </p:nvSpPr>
        <p:spPr/>
        <p:txBody>
          <a:bodyPr>
            <a:normAutofit lnSpcReduction="10000"/>
          </a:bodyPr>
          <a:lstStyle/>
          <a:p>
            <a:r>
              <a:rPr lang="ro-RO" sz="2400"/>
              <a:t>în domeniul frecvență (stânga)</a:t>
            </a:r>
          </a:p>
          <a:p>
            <a:r>
              <a:rPr lang="ro-RO" sz="2400"/>
              <a:t>în domeniul timp (dreapta)</a:t>
            </a:r>
          </a:p>
          <a:p>
            <a:r>
              <a:rPr lang="ro-RO" sz="2400"/>
              <a:t>Se urmărește efectul filtrării asupra </a:t>
            </a:r>
            <a:br>
              <a:rPr lang="ro-RO" sz="2400"/>
            </a:br>
            <a:r>
              <a:rPr lang="ro-RO" sz="2400"/>
              <a:t>semnalului</a:t>
            </a:r>
          </a:p>
          <a:p>
            <a:endParaRPr lang="ro-RO"/>
          </a:p>
          <a:p>
            <a:r>
              <a:rPr lang="ro-RO" sz="2400"/>
              <a:t>După primele 4 filtre rezultă semnalele:</a:t>
            </a:r>
          </a:p>
          <a:p>
            <a:pPr>
              <a:buFont typeface="Wingdings" panose="05000000000000000000" pitchFamily="2" charset="2"/>
              <a:buChar char="ü"/>
            </a:pPr>
            <a:r>
              <a:rPr lang="ro-RO" sz="2400"/>
              <a:t>FTJ:</a:t>
            </a:r>
          </a:p>
          <a:p>
            <a:pPr>
              <a:buFont typeface="Wingdings" panose="05000000000000000000" pitchFamily="2" charset="2"/>
              <a:buChar char="ü"/>
            </a:pPr>
            <a:r>
              <a:rPr lang="ro-RO" sz="2400"/>
              <a:t>FTS: </a:t>
            </a:r>
          </a:p>
          <a:p>
            <a:pPr>
              <a:buFont typeface="Wingdings" panose="05000000000000000000" pitchFamily="2" charset="2"/>
              <a:buChar char="ü"/>
            </a:pPr>
            <a:r>
              <a:rPr lang="ro-RO" sz="2400"/>
              <a:t>FTB:</a:t>
            </a:r>
          </a:p>
          <a:p>
            <a:pPr>
              <a:buFont typeface="Wingdings" panose="05000000000000000000" pitchFamily="2" charset="2"/>
              <a:buChar char="ü"/>
            </a:pPr>
            <a:r>
              <a:rPr lang="ro-RO" sz="2400"/>
              <a:t>FOB:</a:t>
            </a:r>
          </a:p>
        </p:txBody>
      </p:sp>
      <p:sp>
        <p:nvSpPr>
          <p:cNvPr id="4" name="Date Placeholder 3">
            <a:extLst>
              <a:ext uri="{FF2B5EF4-FFF2-40B4-BE49-F238E27FC236}">
                <a16:creationId xmlns:a16="http://schemas.microsoft.com/office/drawing/2014/main" id="{BC3FD773-D7FB-4711-AD50-90AFD0DD281D}"/>
              </a:ext>
            </a:extLst>
          </p:cNvPr>
          <p:cNvSpPr>
            <a:spLocks noGrp="1"/>
          </p:cNvSpPr>
          <p:nvPr>
            <p:ph type="dt" sz="half" idx="10"/>
          </p:nvPr>
        </p:nvSpPr>
        <p:spPr/>
        <p:txBody>
          <a:bodyPr/>
          <a:lstStyle/>
          <a:p>
            <a:fld id="{BE3E751B-BFAE-42EE-B187-CE3F4B56CE71}" type="datetime1">
              <a:rPr lang="ro-RO" smtClean="0"/>
              <a:t>07.04.2021</a:t>
            </a:fld>
            <a:endParaRPr lang="ro-RO"/>
          </a:p>
        </p:txBody>
      </p:sp>
      <p:sp>
        <p:nvSpPr>
          <p:cNvPr id="5" name="Footer Placeholder 4">
            <a:extLst>
              <a:ext uri="{FF2B5EF4-FFF2-40B4-BE49-F238E27FC236}">
                <a16:creationId xmlns:a16="http://schemas.microsoft.com/office/drawing/2014/main" id="{1773711A-0D87-4223-AD36-EE402349D866}"/>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F85CA5DA-6307-42B2-9D75-D410343B511D}"/>
              </a:ext>
            </a:extLst>
          </p:cNvPr>
          <p:cNvSpPr>
            <a:spLocks noGrp="1"/>
          </p:cNvSpPr>
          <p:nvPr>
            <p:ph type="sldNum" sz="quarter" idx="12"/>
          </p:nvPr>
        </p:nvSpPr>
        <p:spPr/>
        <p:txBody>
          <a:bodyPr/>
          <a:lstStyle/>
          <a:p>
            <a:fld id="{AF5D8DD5-2367-47BF-BE85-0E4DD8564336}" type="slidenum">
              <a:rPr lang="ro-RO" smtClean="0"/>
              <a:t>10</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BA31199-04AC-4585-918F-3CB44C8E45EC}"/>
                  </a:ext>
                </a:extLst>
              </p:cNvPr>
              <p:cNvSpPr/>
              <p:nvPr/>
            </p:nvSpPr>
            <p:spPr>
              <a:xfrm>
                <a:off x="501937" y="3306756"/>
                <a:ext cx="5777270" cy="4001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000" i="1" smtClean="0">
                              <a:solidFill>
                                <a:srgbClr val="0070C0"/>
                              </a:solidFill>
                              <a:latin typeface="Cambria Math" panose="02040503050406030204" pitchFamily="18" charset="0"/>
                            </a:rPr>
                          </m:ctrlPr>
                        </m:sSubPr>
                        <m:e>
                          <m:r>
                            <a:rPr lang="ro-RO" sz="2000" i="1">
                              <a:solidFill>
                                <a:srgbClr val="0070C0"/>
                              </a:solidFill>
                              <a:latin typeface="Cambria Math" panose="02040503050406030204" pitchFamily="18" charset="0"/>
                            </a:rPr>
                            <m:t>𝑣</m:t>
                          </m:r>
                        </m:e>
                        <m:sub>
                          <m:r>
                            <a:rPr lang="ro-RO" sz="2000" i="1">
                              <a:solidFill>
                                <a:srgbClr val="0070C0"/>
                              </a:solidFill>
                              <a:latin typeface="Cambria Math" panose="02040503050406030204" pitchFamily="18" charset="0"/>
                            </a:rPr>
                            <m:t>𝐼</m:t>
                          </m:r>
                        </m:sub>
                      </m:sSub>
                      <m:d>
                        <m:dPr>
                          <m:ctrlPr>
                            <a:rPr lang="ro-RO" sz="2000" i="1">
                              <a:solidFill>
                                <a:srgbClr val="0070C0"/>
                              </a:solidFill>
                              <a:latin typeface="Cambria Math" panose="02040503050406030204" pitchFamily="18" charset="0"/>
                            </a:rPr>
                          </m:ctrlPr>
                        </m:dPr>
                        <m:e>
                          <m:r>
                            <a:rPr lang="ro-RO" sz="2000" i="1">
                              <a:solidFill>
                                <a:srgbClr val="0070C0"/>
                              </a:solidFill>
                              <a:latin typeface="Cambria Math" panose="02040503050406030204" pitchFamily="18" charset="0"/>
                            </a:rPr>
                            <m:t>𝑡</m:t>
                          </m:r>
                        </m:e>
                      </m:d>
                      <m:r>
                        <a:rPr lang="ro-RO" sz="2000" i="0">
                          <a:solidFill>
                            <a:srgbClr val="0070C0"/>
                          </a:solidFill>
                          <a:latin typeface="Cambria Math" panose="02040503050406030204" pitchFamily="18" charset="0"/>
                        </a:rPr>
                        <m:t>=0,8</m:t>
                      </m:r>
                      <m:r>
                        <a:rPr lang="ro-RO" sz="2000" i="1">
                          <a:solidFill>
                            <a:srgbClr val="0070C0"/>
                          </a:solidFill>
                          <a:latin typeface="Cambria Math" panose="02040503050406030204" pitchFamily="18" charset="0"/>
                        </a:rPr>
                        <m:t>𝑠𝑖𝑛</m:t>
                      </m:r>
                      <m:sSub>
                        <m:sSubPr>
                          <m:ctrlPr>
                            <a:rPr lang="ro-RO" sz="2000" i="1">
                              <a:solidFill>
                                <a:srgbClr val="0070C0"/>
                              </a:solidFill>
                              <a:latin typeface="Cambria Math" panose="02040503050406030204" pitchFamily="18" charset="0"/>
                            </a:rPr>
                          </m:ctrlPr>
                        </m:sSubPr>
                        <m:e>
                          <m:r>
                            <a:rPr lang="ro-RO" sz="2000" i="1">
                              <a:solidFill>
                                <a:srgbClr val="0070C0"/>
                              </a:solidFill>
                              <a:latin typeface="Cambria Math" panose="02040503050406030204" pitchFamily="18" charset="0"/>
                            </a:rPr>
                            <m:t>𝜔</m:t>
                          </m:r>
                        </m:e>
                        <m:sub>
                          <m:r>
                            <a:rPr lang="ro-RO" sz="2000" i="0">
                              <a:solidFill>
                                <a:srgbClr val="0070C0"/>
                              </a:solidFill>
                              <a:latin typeface="Cambria Math" panose="02040503050406030204" pitchFamily="18" charset="0"/>
                            </a:rPr>
                            <m:t>0</m:t>
                          </m:r>
                        </m:sub>
                      </m:sSub>
                      <m:r>
                        <a:rPr lang="ro-RO" sz="2000" i="1">
                          <a:solidFill>
                            <a:srgbClr val="0070C0"/>
                          </a:solidFill>
                          <a:latin typeface="Cambria Math" panose="02040503050406030204" pitchFamily="18" charset="0"/>
                        </a:rPr>
                        <m:t>𝑡</m:t>
                      </m:r>
                      <m:r>
                        <a:rPr lang="ro-RO" sz="2000" i="0">
                          <a:solidFill>
                            <a:srgbClr val="0070C0"/>
                          </a:solidFill>
                          <a:latin typeface="Cambria Math" panose="02040503050406030204" pitchFamily="18" charset="0"/>
                        </a:rPr>
                        <m:t>+0,5</m:t>
                      </m:r>
                      <m:r>
                        <a:rPr lang="ro-RO" sz="2000" i="1">
                          <a:solidFill>
                            <a:srgbClr val="0070C0"/>
                          </a:solidFill>
                          <a:latin typeface="Cambria Math" panose="02040503050406030204" pitchFamily="18" charset="0"/>
                        </a:rPr>
                        <m:t>𝑠𝑖𝑛</m:t>
                      </m:r>
                      <m:r>
                        <a:rPr lang="ro-RO" sz="2000" i="0">
                          <a:solidFill>
                            <a:srgbClr val="0070C0"/>
                          </a:solidFill>
                          <a:latin typeface="Cambria Math" panose="02040503050406030204" pitchFamily="18" charset="0"/>
                        </a:rPr>
                        <m:t>4</m:t>
                      </m:r>
                      <m:sSub>
                        <m:sSubPr>
                          <m:ctrlPr>
                            <a:rPr lang="ro-RO" sz="2000" i="1">
                              <a:solidFill>
                                <a:srgbClr val="0070C0"/>
                              </a:solidFill>
                              <a:latin typeface="Cambria Math" panose="02040503050406030204" pitchFamily="18" charset="0"/>
                            </a:rPr>
                          </m:ctrlPr>
                        </m:sSubPr>
                        <m:e>
                          <m:r>
                            <a:rPr lang="ro-RO" sz="2000" i="1">
                              <a:solidFill>
                                <a:srgbClr val="0070C0"/>
                              </a:solidFill>
                              <a:latin typeface="Cambria Math" panose="02040503050406030204" pitchFamily="18" charset="0"/>
                            </a:rPr>
                            <m:t>𝜔</m:t>
                          </m:r>
                        </m:e>
                        <m:sub>
                          <m:r>
                            <a:rPr lang="ro-RO" sz="2000" i="0">
                              <a:solidFill>
                                <a:srgbClr val="0070C0"/>
                              </a:solidFill>
                              <a:latin typeface="Cambria Math" panose="02040503050406030204" pitchFamily="18" charset="0"/>
                            </a:rPr>
                            <m:t>0</m:t>
                          </m:r>
                        </m:sub>
                      </m:sSub>
                      <m:r>
                        <a:rPr lang="ro-RO" sz="2000" i="1">
                          <a:solidFill>
                            <a:srgbClr val="0070C0"/>
                          </a:solidFill>
                          <a:latin typeface="Cambria Math" panose="02040503050406030204" pitchFamily="18" charset="0"/>
                        </a:rPr>
                        <m:t>𝑡</m:t>
                      </m:r>
                      <m:r>
                        <a:rPr lang="ro-RO" sz="2000" i="0">
                          <a:solidFill>
                            <a:srgbClr val="0070C0"/>
                          </a:solidFill>
                          <a:latin typeface="Cambria Math" panose="02040503050406030204" pitchFamily="18" charset="0"/>
                        </a:rPr>
                        <m:t>+0,2</m:t>
                      </m:r>
                      <m:r>
                        <a:rPr lang="ro-RO" sz="2000" i="1">
                          <a:solidFill>
                            <a:srgbClr val="0070C0"/>
                          </a:solidFill>
                          <a:latin typeface="Cambria Math" panose="02040503050406030204" pitchFamily="18" charset="0"/>
                        </a:rPr>
                        <m:t>𝑠𝑖𝑛</m:t>
                      </m:r>
                      <m:r>
                        <a:rPr lang="ro-RO" sz="2000" i="0">
                          <a:solidFill>
                            <a:srgbClr val="0070C0"/>
                          </a:solidFill>
                          <a:latin typeface="Cambria Math" panose="02040503050406030204" pitchFamily="18" charset="0"/>
                        </a:rPr>
                        <m:t>16</m:t>
                      </m:r>
                      <m:sSub>
                        <m:sSubPr>
                          <m:ctrlPr>
                            <a:rPr lang="ro-RO" sz="2000" i="1">
                              <a:solidFill>
                                <a:srgbClr val="0070C0"/>
                              </a:solidFill>
                              <a:latin typeface="Cambria Math" panose="02040503050406030204" pitchFamily="18" charset="0"/>
                            </a:rPr>
                          </m:ctrlPr>
                        </m:sSubPr>
                        <m:e>
                          <m:r>
                            <a:rPr lang="ro-RO" sz="2000" i="1">
                              <a:solidFill>
                                <a:srgbClr val="0070C0"/>
                              </a:solidFill>
                              <a:latin typeface="Cambria Math" panose="02040503050406030204" pitchFamily="18" charset="0"/>
                            </a:rPr>
                            <m:t>𝜔</m:t>
                          </m:r>
                        </m:e>
                        <m:sub>
                          <m:r>
                            <a:rPr lang="ro-RO" sz="2000" i="0">
                              <a:solidFill>
                                <a:srgbClr val="0070C0"/>
                              </a:solidFill>
                              <a:latin typeface="Cambria Math" panose="02040503050406030204" pitchFamily="18" charset="0"/>
                            </a:rPr>
                            <m:t>0</m:t>
                          </m:r>
                        </m:sub>
                      </m:sSub>
                      <m:r>
                        <a:rPr lang="ro-RO" sz="2000" i="1">
                          <a:solidFill>
                            <a:srgbClr val="0070C0"/>
                          </a:solidFill>
                          <a:latin typeface="Cambria Math" panose="02040503050406030204" pitchFamily="18" charset="0"/>
                        </a:rPr>
                        <m:t>𝑡</m:t>
                      </m:r>
                      <m:r>
                        <a:rPr lang="ro-RO" sz="2000" i="0">
                          <a:solidFill>
                            <a:srgbClr val="0070C0"/>
                          </a:solidFill>
                          <a:latin typeface="Cambria Math" panose="02040503050406030204" pitchFamily="18" charset="0"/>
                        </a:rPr>
                        <m:t> </m:t>
                      </m:r>
                      <m:d>
                        <m:dPr>
                          <m:begChr m:val="["/>
                          <m:endChr m:val="]"/>
                          <m:ctrlPr>
                            <a:rPr lang="ro-RO" sz="2000" i="1">
                              <a:solidFill>
                                <a:srgbClr val="0070C0"/>
                              </a:solidFill>
                              <a:latin typeface="Cambria Math" panose="02040503050406030204" pitchFamily="18" charset="0"/>
                            </a:rPr>
                          </m:ctrlPr>
                        </m:dPr>
                        <m:e>
                          <m:r>
                            <a:rPr lang="ro-RO" sz="2000" i="1">
                              <a:solidFill>
                                <a:srgbClr val="0070C0"/>
                              </a:solidFill>
                              <a:latin typeface="Cambria Math" panose="02040503050406030204" pitchFamily="18" charset="0"/>
                            </a:rPr>
                            <m:t>𝑉</m:t>
                          </m:r>
                        </m:e>
                      </m:d>
                    </m:oMath>
                  </m:oMathPara>
                </a14:m>
                <a:endParaRPr lang="ro-RO" sz="2200"/>
              </a:p>
            </p:txBody>
          </p:sp>
        </mc:Choice>
        <mc:Fallback xmlns="">
          <p:sp>
            <p:nvSpPr>
              <p:cNvPr id="7" name="Rectangle 6">
                <a:extLst>
                  <a:ext uri="{FF2B5EF4-FFF2-40B4-BE49-F238E27FC236}">
                    <a16:creationId xmlns:a16="http://schemas.microsoft.com/office/drawing/2014/main" id="{EBA31199-04AC-4585-918F-3CB44C8E45EC}"/>
                  </a:ext>
                </a:extLst>
              </p:cNvPr>
              <p:cNvSpPr>
                <a:spLocks noRot="1" noChangeAspect="1" noMove="1" noResize="1" noEditPoints="1" noAdjustHandles="1" noChangeArrowheads="1" noChangeShapeType="1" noTextEdit="1"/>
              </p:cNvSpPr>
              <p:nvPr/>
            </p:nvSpPr>
            <p:spPr>
              <a:xfrm>
                <a:off x="501937" y="3306756"/>
                <a:ext cx="5777270" cy="400110"/>
              </a:xfrm>
              <a:prstGeom prst="rect">
                <a:avLst/>
              </a:prstGeom>
              <a:blipFill>
                <a:blip r:embed="rId2"/>
                <a:stretch>
                  <a:fillRect/>
                </a:stretch>
              </a:blipFill>
            </p:spPr>
            <p:txBody>
              <a:bodyPr/>
              <a:lstStyle/>
              <a:p>
                <a:r>
                  <a:rPr lang="ro-RO">
                    <a:noFill/>
                  </a:rPr>
                  <a:t> </a:t>
                </a:r>
              </a:p>
            </p:txBody>
          </p:sp>
        </mc:Fallback>
      </mc:AlternateContent>
      <p:pic>
        <p:nvPicPr>
          <p:cNvPr id="8" name="Picture 7">
            <a:extLst>
              <a:ext uri="{FF2B5EF4-FFF2-40B4-BE49-F238E27FC236}">
                <a16:creationId xmlns:a16="http://schemas.microsoft.com/office/drawing/2014/main" id="{977CFA8B-0D50-4018-A8D3-3223F7D8D4B1}"/>
              </a:ext>
            </a:extLst>
          </p:cNvPr>
          <p:cNvPicPr>
            <a:picLocks noChangeAspect="1"/>
          </p:cNvPicPr>
          <p:nvPr/>
        </p:nvPicPr>
        <p:blipFill>
          <a:blip r:embed="rId3"/>
          <a:stretch>
            <a:fillRect/>
          </a:stretch>
        </p:blipFill>
        <p:spPr>
          <a:xfrm>
            <a:off x="6279207" y="-1"/>
            <a:ext cx="5885498" cy="6385941"/>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A02BAB2-E859-4F2A-A18A-610C84BE135E}"/>
                  </a:ext>
                </a:extLst>
              </p:cNvPr>
              <p:cNvSpPr/>
              <p:nvPr/>
            </p:nvSpPr>
            <p:spPr>
              <a:xfrm>
                <a:off x="1669436" y="4241722"/>
                <a:ext cx="423474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d>
                        <m:dPr>
                          <m:ctrlPr>
                            <a:rPr lang="ro-RO" sz="2000" i="1">
                              <a:latin typeface="Cambria Math" panose="02040503050406030204" pitchFamily="18" charset="0"/>
                            </a:rPr>
                          </m:ctrlPr>
                        </m:dPr>
                        <m:e>
                          <m:r>
                            <a:rPr lang="ro-RO" sz="2000" i="1">
                              <a:latin typeface="Cambria Math" panose="02040503050406030204" pitchFamily="18" charset="0"/>
                            </a:rPr>
                            <m:t>𝑡</m:t>
                          </m:r>
                        </m:e>
                      </m:d>
                      <m:r>
                        <a:rPr lang="ro-RO" sz="2000" i="0">
                          <a:latin typeface="Cambria Math" panose="02040503050406030204" pitchFamily="18" charset="0"/>
                        </a:rPr>
                        <m:t>=0,8</m:t>
                      </m:r>
                      <m:r>
                        <a:rPr lang="ro-RO" sz="2000" i="1">
                          <a:latin typeface="Cambria Math" panose="02040503050406030204" pitchFamily="18" charset="0"/>
                        </a:rPr>
                        <m:t>𝑠𝑖𝑛</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1">
                          <a:latin typeface="Cambria Math" panose="02040503050406030204" pitchFamily="18" charset="0"/>
                        </a:rPr>
                        <m:t>𝑡</m:t>
                      </m:r>
                      <m:r>
                        <a:rPr lang="ro-RO" sz="2000" i="0">
                          <a:latin typeface="Cambria Math" panose="02040503050406030204" pitchFamily="18" charset="0"/>
                        </a:rPr>
                        <m:t>+0,5</m:t>
                      </m:r>
                      <m:r>
                        <a:rPr lang="ro-RO" sz="2000" i="1">
                          <a:latin typeface="Cambria Math" panose="02040503050406030204" pitchFamily="18" charset="0"/>
                        </a:rPr>
                        <m:t>𝑠𝑖𝑛</m:t>
                      </m:r>
                      <m:r>
                        <a:rPr lang="ro-RO" sz="2000" i="0">
                          <a:latin typeface="Cambria Math" panose="02040503050406030204" pitchFamily="18" charset="0"/>
                        </a:rPr>
                        <m:t>4</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1">
                          <a:latin typeface="Cambria Math" panose="02040503050406030204" pitchFamily="18" charset="0"/>
                        </a:rPr>
                        <m:t>𝑡</m:t>
                      </m:r>
                      <m:r>
                        <a:rPr lang="ro-RO" sz="2000" i="0">
                          <a:latin typeface="Cambria Math" panose="02040503050406030204" pitchFamily="18" charset="0"/>
                        </a:rPr>
                        <m:t> </m:t>
                      </m:r>
                      <m:d>
                        <m:dPr>
                          <m:begChr m:val="["/>
                          <m:endChr m:val="]"/>
                          <m:ctrlPr>
                            <a:rPr lang="ro-RO" sz="2000" i="1">
                              <a:latin typeface="Cambria Math" panose="02040503050406030204" pitchFamily="18" charset="0"/>
                            </a:rPr>
                          </m:ctrlPr>
                        </m:dPr>
                        <m:e>
                          <m:r>
                            <a:rPr lang="ro-RO" sz="2000" i="1">
                              <a:latin typeface="Cambria Math" panose="02040503050406030204" pitchFamily="18" charset="0"/>
                            </a:rPr>
                            <m:t>𝑉</m:t>
                          </m:r>
                        </m:e>
                      </m:d>
                    </m:oMath>
                  </m:oMathPara>
                </a14:m>
                <a:endParaRPr lang="ro-RO" sz="2200"/>
              </a:p>
            </p:txBody>
          </p:sp>
        </mc:Choice>
        <mc:Fallback xmlns="">
          <p:sp>
            <p:nvSpPr>
              <p:cNvPr id="9" name="Rectangle 8">
                <a:extLst>
                  <a:ext uri="{FF2B5EF4-FFF2-40B4-BE49-F238E27FC236}">
                    <a16:creationId xmlns:a16="http://schemas.microsoft.com/office/drawing/2014/main" id="{5A02BAB2-E859-4F2A-A18A-610C84BE135E}"/>
                  </a:ext>
                </a:extLst>
              </p:cNvPr>
              <p:cNvSpPr>
                <a:spLocks noRot="1" noChangeAspect="1" noMove="1" noResize="1" noEditPoints="1" noAdjustHandles="1" noChangeArrowheads="1" noChangeShapeType="1" noTextEdit="1"/>
              </p:cNvSpPr>
              <p:nvPr/>
            </p:nvSpPr>
            <p:spPr>
              <a:xfrm>
                <a:off x="1669436" y="4241722"/>
                <a:ext cx="4234749" cy="400110"/>
              </a:xfrm>
              <a:prstGeom prst="rect">
                <a:avLst/>
              </a:prstGeom>
              <a:blipFill>
                <a:blip r:embed="rId4"/>
                <a:stretch>
                  <a:fillRect b="-1538"/>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41A3B7F-FA22-4832-A494-AE3C59649EAC}"/>
                  </a:ext>
                </a:extLst>
              </p:cNvPr>
              <p:cNvSpPr txBox="1"/>
              <p:nvPr/>
            </p:nvSpPr>
            <p:spPr>
              <a:xfrm>
                <a:off x="1751206" y="4641832"/>
                <a:ext cx="4479903"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000" i="1" smtClean="0">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d>
                        <m:dPr>
                          <m:ctrlPr>
                            <a:rPr lang="ro-RO" sz="2000" i="1">
                              <a:latin typeface="Cambria Math" panose="02040503050406030204" pitchFamily="18" charset="0"/>
                            </a:rPr>
                          </m:ctrlPr>
                        </m:dPr>
                        <m:e>
                          <m:r>
                            <a:rPr lang="ro-RO" sz="2000" i="1">
                              <a:latin typeface="Cambria Math" panose="02040503050406030204" pitchFamily="18" charset="0"/>
                            </a:rPr>
                            <m:t>𝑡</m:t>
                          </m:r>
                        </m:e>
                      </m:d>
                      <m:r>
                        <a:rPr lang="ro-RO" sz="2000" i="0">
                          <a:latin typeface="Cambria Math" panose="02040503050406030204" pitchFamily="18" charset="0"/>
                        </a:rPr>
                        <m:t>=0,5</m:t>
                      </m:r>
                      <m:r>
                        <a:rPr lang="ro-RO" sz="2000" i="1">
                          <a:latin typeface="Cambria Math" panose="02040503050406030204" pitchFamily="18" charset="0"/>
                        </a:rPr>
                        <m:t>𝑠𝑖𝑛</m:t>
                      </m:r>
                      <m:r>
                        <a:rPr lang="ro-RO" sz="2000" i="0">
                          <a:latin typeface="Cambria Math" panose="02040503050406030204" pitchFamily="18" charset="0"/>
                        </a:rPr>
                        <m:t>4</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1">
                          <a:latin typeface="Cambria Math" panose="02040503050406030204" pitchFamily="18" charset="0"/>
                        </a:rPr>
                        <m:t>𝑡</m:t>
                      </m:r>
                      <m:r>
                        <a:rPr lang="ro-RO" sz="2000">
                          <a:latin typeface="Cambria Math" panose="02040503050406030204" pitchFamily="18" charset="0"/>
                        </a:rPr>
                        <m:t>+0,2</m:t>
                      </m:r>
                      <m:r>
                        <a:rPr lang="ro-RO" sz="2000" i="1">
                          <a:latin typeface="Cambria Math" panose="02040503050406030204" pitchFamily="18" charset="0"/>
                        </a:rPr>
                        <m:t>𝑠𝑖𝑛</m:t>
                      </m:r>
                      <m:r>
                        <a:rPr lang="ro-RO" sz="2000">
                          <a:latin typeface="Cambria Math" panose="02040503050406030204" pitchFamily="18" charset="0"/>
                        </a:rPr>
                        <m:t>16</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a:latin typeface="Cambria Math" panose="02040503050406030204" pitchFamily="18" charset="0"/>
                            </a:rPr>
                            <m:t>0</m:t>
                          </m:r>
                        </m:sub>
                      </m:sSub>
                      <m:r>
                        <a:rPr lang="ro-RO" sz="2000" i="1">
                          <a:latin typeface="Cambria Math" panose="02040503050406030204" pitchFamily="18" charset="0"/>
                        </a:rPr>
                        <m:t>𝑡</m:t>
                      </m:r>
                      <m:r>
                        <a:rPr lang="ro-RO" sz="2000" b="0" i="1" smtClean="0">
                          <a:latin typeface="Cambria Math" panose="02040503050406030204" pitchFamily="18" charset="0"/>
                        </a:rPr>
                        <m:t> </m:t>
                      </m:r>
                      <m:d>
                        <m:dPr>
                          <m:begChr m:val="["/>
                          <m:endChr m:val="]"/>
                          <m:ctrlPr>
                            <a:rPr lang="ro-RO" sz="2000" i="1">
                              <a:latin typeface="Cambria Math" panose="02040503050406030204" pitchFamily="18" charset="0"/>
                            </a:rPr>
                          </m:ctrlPr>
                        </m:dPr>
                        <m:e>
                          <m:r>
                            <a:rPr lang="ro-RO" sz="2000" i="1">
                              <a:latin typeface="Cambria Math" panose="02040503050406030204" pitchFamily="18" charset="0"/>
                            </a:rPr>
                            <m:t>𝑉</m:t>
                          </m:r>
                        </m:e>
                      </m:d>
                    </m:oMath>
                  </m:oMathPara>
                </a14:m>
                <a:endParaRPr lang="ro-RO"/>
              </a:p>
            </p:txBody>
          </p:sp>
        </mc:Choice>
        <mc:Fallback xmlns="">
          <p:sp>
            <p:nvSpPr>
              <p:cNvPr id="11" name="TextBox 10">
                <a:extLst>
                  <a:ext uri="{FF2B5EF4-FFF2-40B4-BE49-F238E27FC236}">
                    <a16:creationId xmlns:a16="http://schemas.microsoft.com/office/drawing/2014/main" id="{141A3B7F-FA22-4832-A494-AE3C59649EAC}"/>
                  </a:ext>
                </a:extLst>
              </p:cNvPr>
              <p:cNvSpPr txBox="1">
                <a:spLocks noRot="1" noChangeAspect="1" noMove="1" noResize="1" noEditPoints="1" noAdjustHandles="1" noChangeArrowheads="1" noChangeShapeType="1" noTextEdit="1"/>
              </p:cNvSpPr>
              <p:nvPr/>
            </p:nvSpPr>
            <p:spPr>
              <a:xfrm>
                <a:off x="1751206" y="4641832"/>
                <a:ext cx="4479903" cy="400110"/>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508864-03E0-4AD1-AC60-201009413D10}"/>
                  </a:ext>
                </a:extLst>
              </p:cNvPr>
              <p:cNvSpPr txBox="1"/>
              <p:nvPr/>
            </p:nvSpPr>
            <p:spPr>
              <a:xfrm>
                <a:off x="1751206" y="5078940"/>
                <a:ext cx="2794409"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000" i="1" smtClean="0">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d>
                        <m:dPr>
                          <m:ctrlPr>
                            <a:rPr lang="ro-RO" sz="2000" i="1">
                              <a:latin typeface="Cambria Math" panose="02040503050406030204" pitchFamily="18" charset="0"/>
                            </a:rPr>
                          </m:ctrlPr>
                        </m:dPr>
                        <m:e>
                          <m:r>
                            <a:rPr lang="ro-RO" sz="2000" i="1">
                              <a:latin typeface="Cambria Math" panose="02040503050406030204" pitchFamily="18" charset="0"/>
                            </a:rPr>
                            <m:t>𝑡</m:t>
                          </m:r>
                        </m:e>
                      </m:d>
                      <m:r>
                        <a:rPr lang="ro-RO" sz="2000" i="0">
                          <a:latin typeface="Cambria Math" panose="02040503050406030204" pitchFamily="18" charset="0"/>
                        </a:rPr>
                        <m:t>=0,5</m:t>
                      </m:r>
                      <m:r>
                        <a:rPr lang="ro-RO" sz="2000" i="1">
                          <a:latin typeface="Cambria Math" panose="02040503050406030204" pitchFamily="18" charset="0"/>
                        </a:rPr>
                        <m:t>𝑠𝑖𝑛</m:t>
                      </m:r>
                      <m:r>
                        <a:rPr lang="ro-RO" sz="2000" i="0">
                          <a:latin typeface="Cambria Math" panose="02040503050406030204" pitchFamily="18" charset="0"/>
                        </a:rPr>
                        <m:t>4</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1">
                          <a:latin typeface="Cambria Math" panose="02040503050406030204" pitchFamily="18" charset="0"/>
                        </a:rPr>
                        <m:t>𝑡</m:t>
                      </m:r>
                      <m:r>
                        <a:rPr lang="ro-RO" sz="2000" b="0" i="1" smtClean="0">
                          <a:latin typeface="Cambria Math" panose="02040503050406030204" pitchFamily="18" charset="0"/>
                        </a:rPr>
                        <m:t> </m:t>
                      </m:r>
                      <m:d>
                        <m:dPr>
                          <m:begChr m:val="["/>
                          <m:endChr m:val="]"/>
                          <m:ctrlPr>
                            <a:rPr lang="ro-RO" sz="2000" i="1">
                              <a:latin typeface="Cambria Math" panose="02040503050406030204" pitchFamily="18" charset="0"/>
                            </a:rPr>
                          </m:ctrlPr>
                        </m:dPr>
                        <m:e>
                          <m:r>
                            <a:rPr lang="ro-RO" sz="2000" i="1">
                              <a:latin typeface="Cambria Math" panose="02040503050406030204" pitchFamily="18" charset="0"/>
                            </a:rPr>
                            <m:t>𝑉</m:t>
                          </m:r>
                        </m:e>
                      </m:d>
                    </m:oMath>
                  </m:oMathPara>
                </a14:m>
                <a:endParaRPr lang="ro-RO"/>
              </a:p>
            </p:txBody>
          </p:sp>
        </mc:Choice>
        <mc:Fallback xmlns="">
          <p:sp>
            <p:nvSpPr>
              <p:cNvPr id="12" name="TextBox 11">
                <a:extLst>
                  <a:ext uri="{FF2B5EF4-FFF2-40B4-BE49-F238E27FC236}">
                    <a16:creationId xmlns:a16="http://schemas.microsoft.com/office/drawing/2014/main" id="{60508864-03E0-4AD1-AC60-201009413D10}"/>
                  </a:ext>
                </a:extLst>
              </p:cNvPr>
              <p:cNvSpPr txBox="1">
                <a:spLocks noRot="1" noChangeAspect="1" noMove="1" noResize="1" noEditPoints="1" noAdjustHandles="1" noChangeArrowheads="1" noChangeShapeType="1" noTextEdit="1"/>
              </p:cNvSpPr>
              <p:nvPr/>
            </p:nvSpPr>
            <p:spPr>
              <a:xfrm>
                <a:off x="1751206" y="5078940"/>
                <a:ext cx="2794409" cy="400110"/>
              </a:xfrm>
              <a:prstGeom prst="rect">
                <a:avLst/>
              </a:prstGeom>
              <a:blipFill>
                <a:blip r:embed="rId6"/>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84BDA9B-B9E4-4970-B3C1-90C599417474}"/>
                  </a:ext>
                </a:extLst>
              </p:cNvPr>
              <p:cNvSpPr txBox="1"/>
              <p:nvPr/>
            </p:nvSpPr>
            <p:spPr>
              <a:xfrm>
                <a:off x="1751206" y="5458382"/>
                <a:ext cx="4316362"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000" i="1" smtClean="0">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d>
                        <m:dPr>
                          <m:ctrlPr>
                            <a:rPr lang="ro-RO" sz="2000" i="1">
                              <a:latin typeface="Cambria Math" panose="02040503050406030204" pitchFamily="18" charset="0"/>
                            </a:rPr>
                          </m:ctrlPr>
                        </m:dPr>
                        <m:e>
                          <m:r>
                            <a:rPr lang="ro-RO" sz="2000" i="1">
                              <a:latin typeface="Cambria Math" panose="02040503050406030204" pitchFamily="18" charset="0"/>
                            </a:rPr>
                            <m:t>𝑡</m:t>
                          </m:r>
                        </m:e>
                      </m:d>
                      <m:r>
                        <a:rPr lang="ro-RO" sz="2000" i="0">
                          <a:latin typeface="Cambria Math" panose="02040503050406030204" pitchFamily="18" charset="0"/>
                        </a:rPr>
                        <m:t>=0,8</m:t>
                      </m:r>
                      <m:r>
                        <a:rPr lang="ro-RO" sz="2000" i="1">
                          <a:latin typeface="Cambria Math" panose="02040503050406030204" pitchFamily="18" charset="0"/>
                        </a:rPr>
                        <m:t>𝑠𝑖𝑛</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1">
                          <a:latin typeface="Cambria Math" panose="02040503050406030204" pitchFamily="18" charset="0"/>
                        </a:rPr>
                        <m:t>𝑡</m:t>
                      </m:r>
                      <m:r>
                        <a:rPr lang="ro-RO" sz="2000" i="0">
                          <a:latin typeface="Cambria Math" panose="02040503050406030204" pitchFamily="18" charset="0"/>
                        </a:rPr>
                        <m:t>+</m:t>
                      </m:r>
                      <m:r>
                        <a:rPr lang="ro-RO" sz="2000">
                          <a:latin typeface="Cambria Math" panose="02040503050406030204" pitchFamily="18" charset="0"/>
                        </a:rPr>
                        <m:t>0,2</m:t>
                      </m:r>
                      <m:r>
                        <a:rPr lang="ro-RO" sz="2000" i="1">
                          <a:latin typeface="Cambria Math" panose="02040503050406030204" pitchFamily="18" charset="0"/>
                        </a:rPr>
                        <m:t>𝑠𝑖𝑛</m:t>
                      </m:r>
                      <m:r>
                        <a:rPr lang="ro-RO" sz="2000">
                          <a:latin typeface="Cambria Math" panose="02040503050406030204" pitchFamily="18" charset="0"/>
                        </a:rPr>
                        <m:t>16</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a:latin typeface="Cambria Math" panose="02040503050406030204" pitchFamily="18" charset="0"/>
                            </a:rPr>
                            <m:t>0</m:t>
                          </m:r>
                        </m:sub>
                      </m:sSub>
                      <m:r>
                        <a:rPr lang="ro-RO" sz="2000" i="1">
                          <a:latin typeface="Cambria Math" panose="02040503050406030204" pitchFamily="18" charset="0"/>
                        </a:rPr>
                        <m:t>𝑡</m:t>
                      </m:r>
                      <m:r>
                        <a:rPr lang="ro-RO" sz="2000" i="1">
                          <a:latin typeface="Cambria Math" panose="02040503050406030204" pitchFamily="18" charset="0"/>
                        </a:rPr>
                        <m:t> </m:t>
                      </m:r>
                      <m:d>
                        <m:dPr>
                          <m:begChr m:val="["/>
                          <m:endChr m:val="]"/>
                          <m:ctrlPr>
                            <a:rPr lang="ro-RO" sz="2000" i="1">
                              <a:latin typeface="Cambria Math" panose="02040503050406030204" pitchFamily="18" charset="0"/>
                            </a:rPr>
                          </m:ctrlPr>
                        </m:dPr>
                        <m:e>
                          <m:r>
                            <a:rPr lang="ro-RO" sz="2000" i="1">
                              <a:latin typeface="Cambria Math" panose="02040503050406030204" pitchFamily="18" charset="0"/>
                            </a:rPr>
                            <m:t>𝑉</m:t>
                          </m:r>
                        </m:e>
                      </m:d>
                    </m:oMath>
                  </m:oMathPara>
                </a14:m>
                <a:endParaRPr lang="ro-RO" sz="2000"/>
              </a:p>
            </p:txBody>
          </p:sp>
        </mc:Choice>
        <mc:Fallback xmlns="">
          <p:sp>
            <p:nvSpPr>
              <p:cNvPr id="14" name="TextBox 13">
                <a:extLst>
                  <a:ext uri="{FF2B5EF4-FFF2-40B4-BE49-F238E27FC236}">
                    <a16:creationId xmlns:a16="http://schemas.microsoft.com/office/drawing/2014/main" id="{684BDA9B-B9E4-4970-B3C1-90C599417474}"/>
                  </a:ext>
                </a:extLst>
              </p:cNvPr>
              <p:cNvSpPr txBox="1">
                <a:spLocks noRot="1" noChangeAspect="1" noMove="1" noResize="1" noEditPoints="1" noAdjustHandles="1" noChangeArrowheads="1" noChangeShapeType="1" noTextEdit="1"/>
              </p:cNvSpPr>
              <p:nvPr/>
            </p:nvSpPr>
            <p:spPr>
              <a:xfrm>
                <a:off x="1751206" y="5458382"/>
                <a:ext cx="4316362" cy="400110"/>
              </a:xfrm>
              <a:prstGeom prst="rect">
                <a:avLst/>
              </a:prstGeom>
              <a:blipFill>
                <a:blip r:embed="rId7"/>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28453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en-US"/>
              <a:t>Filtrele pot fi construite și numai din rezistențe, bobine și condensatoare (filtre </a:t>
            </a:r>
            <a:r>
              <a:rPr lang="en-US" i="1"/>
              <a:t>RLC</a:t>
            </a:r>
            <a:r>
              <a:rPr lang="en-US"/>
              <a:t>), care sunt componente pasive</a:t>
            </a:r>
            <a:r>
              <a:rPr lang="ro-RO"/>
              <a:t>, </a:t>
            </a:r>
            <a:br>
              <a:rPr lang="ro-RO"/>
            </a:br>
            <a:r>
              <a:rPr lang="ro-RO"/>
              <a:t>obținându-se </a:t>
            </a:r>
            <a:r>
              <a:rPr lang="ro-RO" b="1">
                <a:highlight>
                  <a:srgbClr val="FFFF00"/>
                </a:highlight>
              </a:rPr>
              <a:t>filtrele pasive</a:t>
            </a:r>
            <a:r>
              <a:rPr lang="en-US"/>
              <a:t>.</a:t>
            </a:r>
            <a:endParaRPr lang="ro-RO"/>
          </a:p>
          <a:p>
            <a:r>
              <a:rPr lang="en-US"/>
              <a:t>Cu toate acestea, după apariția conceptului de reacție, s-a realizat că încorporarea unui amplificator într-un circuit de filtrare a făcut posibilă obținerea oricărui răspuns, dar fără utilizarea bobinelor</a:t>
            </a:r>
            <a:r>
              <a:rPr lang="ro-RO"/>
              <a:t>.</a:t>
            </a:r>
          </a:p>
          <a:p>
            <a:r>
              <a:rPr lang="en-US"/>
              <a:t> Acesta este un avantaj mare, deoarece bobinele sunt cel mai puțin ideale dintre elementele de bază ale circuitului, sunt voluminoase, grele și scumpe și nu se pretează la producția de masă de tip circuite integrate.</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3575269B-0D01-44D6-A085-5ACFCBA565D9}"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11</a:t>
            </a:fld>
            <a:endParaRPr lang="ro-RO"/>
          </a:p>
        </p:txBody>
      </p:sp>
    </p:spTree>
    <p:extLst>
      <p:ext uri="{BB962C8B-B14F-4D97-AF65-F5344CB8AC3E}">
        <p14:creationId xmlns:p14="http://schemas.microsoft.com/office/powerpoint/2010/main" val="256547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fontScale="92500" lnSpcReduction="10000"/>
          </a:bodyPr>
          <a:lstStyle/>
          <a:p>
            <a:r>
              <a:rPr lang="en-US"/>
              <a:t>Un amplificator poate prelua energie de la sursele de alimentare și o poate introduce în circuitul în care se află pentru a compensa pierderile de energie din rezistențe.</a:t>
            </a:r>
            <a:endParaRPr lang="ro-RO"/>
          </a:p>
          <a:p>
            <a:r>
              <a:rPr lang="en-US"/>
              <a:t>Bobinele și condensatoarele sunt elemente nedisipative care pot stoca energia în timpul unei părți a unui ciclu și o pot elibera în timpul rămas din ciclu.</a:t>
            </a:r>
            <a:endParaRPr lang="ro-RO"/>
          </a:p>
          <a:p>
            <a:r>
              <a:rPr lang="en-US"/>
              <a:t>Un amplificator, susținut de sursa de alimentare, poate face același lucru și chiar mai mult, deoarece, spre deosebire de bobine și condensatoare, amplificatorul poate fi făcut să elibereze mai multă energie decât cea absorbită de rezistențe.</a:t>
            </a:r>
            <a:endParaRPr lang="ro-RO"/>
          </a:p>
          <a:p>
            <a:r>
              <a:rPr lang="en-US"/>
              <a:t>Din această cauză se spune că amplificatoarele sunt elemente active, iar filtrele care încorporează amplificatoare se numesc </a:t>
            </a:r>
            <a:r>
              <a:rPr lang="en-US" b="1">
                <a:highlight>
                  <a:srgbClr val="FFFF00"/>
                </a:highlight>
              </a:rPr>
              <a:t>filtre active</a:t>
            </a:r>
            <a:r>
              <a:rPr lang="en-US"/>
              <a:t>.</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A417E1E8-E411-4C9F-A232-95685DFFB613}"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12</a:t>
            </a:fld>
            <a:endParaRPr lang="ro-RO"/>
          </a:p>
        </p:txBody>
      </p:sp>
    </p:spTree>
    <p:extLst>
      <p:ext uri="{BB962C8B-B14F-4D97-AF65-F5344CB8AC3E}">
        <p14:creationId xmlns:p14="http://schemas.microsoft.com/office/powerpoint/2010/main" val="150262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en-US"/>
              <a:t>Un filtru activ va funcționa corect numai în măsura în care funcționează și amplificatorul corect.</a:t>
            </a:r>
            <a:endParaRPr lang="ro-RO"/>
          </a:p>
          <a:p>
            <a:r>
              <a:rPr lang="en-US"/>
              <a:t>Cea mai gravă limitare a AO este scăderea câștigului în buclă deschisă odată cu creșterea frecvenței.</a:t>
            </a:r>
            <a:endParaRPr lang="ro-RO"/>
          </a:p>
          <a:p>
            <a:r>
              <a:rPr lang="en-US"/>
              <a:t>Această limitare restricționează, în general, aplicațiile filtrelor active sub valoarea de 100MHz a frecvenței.</a:t>
            </a:r>
            <a:endParaRPr lang="ro-RO"/>
          </a:p>
          <a:p>
            <a:r>
              <a:rPr lang="en-US"/>
              <a:t>Acest domeniu de frecvență include banda audio și domeniul de instrumentație, unde filtrele cu AO își găsesc cea mai largă aplicație și unde bobinele ar fi prea voluminoase pentru a concura cu miniaturizarea disponibilă oferită de CI.</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9325260A-CEFB-4CEB-A521-7A874B355D3B}"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13</a:t>
            </a:fld>
            <a:endParaRPr lang="ro-RO"/>
          </a:p>
        </p:txBody>
      </p:sp>
    </p:spTree>
    <p:extLst>
      <p:ext uri="{BB962C8B-B14F-4D97-AF65-F5344CB8AC3E}">
        <p14:creationId xmlns:p14="http://schemas.microsoft.com/office/powerpoint/2010/main" val="70410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en-US"/>
              <a:t>Dincolo de domeniul maxim de frecvență al AO, bobinele se folosesc din nou, astfel încât filtrele de înaltă frecvență sunt în continuare implementate cu componente </a:t>
            </a:r>
            <a:r>
              <a:rPr lang="en-US" i="1"/>
              <a:t>RLC</a:t>
            </a:r>
            <a:r>
              <a:rPr lang="en-US"/>
              <a:t> pasive.</a:t>
            </a:r>
            <a:endParaRPr lang="ro-RO"/>
          </a:p>
          <a:p>
            <a:r>
              <a:rPr lang="en-US"/>
              <a:t>În aceste filtre, dimensiunile și greutatea bobinelor sunt mai ușor de gestionat, deoarece valorile de inductanță și de capacitate scad odată cu creșterea frecvenței de lucru.</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64E20FA7-2909-4647-8F5E-F426CFD16C22}"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14</a:t>
            </a:fld>
            <a:endParaRPr lang="ro-RO"/>
          </a:p>
        </p:txBody>
      </p:sp>
    </p:spTree>
    <p:extLst>
      <p:ext uri="{BB962C8B-B14F-4D97-AF65-F5344CB8AC3E}">
        <p14:creationId xmlns:p14="http://schemas.microsoft.com/office/powerpoint/2010/main" val="134768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Funcția de transfer</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a:bodyPr>
          <a:lstStyle/>
          <a:p>
            <a:r>
              <a:rPr lang="en-US"/>
              <a:t>Comportamentul unui circuit este caracterizat în mod unic prin funcția de transfer </a:t>
            </a:r>
            <a:r>
              <a:rPr lang="en-US" i="1"/>
              <a:t>H(s)</a:t>
            </a:r>
            <a:r>
              <a:rPr lang="en-US"/>
              <a:t>.</a:t>
            </a:r>
            <a:endParaRPr lang="ro-RO"/>
          </a:p>
          <a:p>
            <a:r>
              <a:rPr lang="en-US">
                <a:solidFill>
                  <a:srgbClr val="242021"/>
                </a:solidFill>
                <a:effectLst/>
                <a:ea typeface="Calibri" panose="020F0502020204030204" pitchFamily="34" charset="0"/>
              </a:rPr>
              <a:t>Pentru a găsi această funcție, deducem mai întâi o expresie pentru ieșirea </a:t>
            </a:r>
            <a:r>
              <a:rPr lang="en-US" i="1">
                <a:solidFill>
                  <a:srgbClr val="242021"/>
                </a:solidFill>
                <a:effectLst/>
                <a:ea typeface="Calibri" panose="020F0502020204030204" pitchFamily="34" charset="0"/>
              </a:rPr>
              <a:t>X</a:t>
            </a:r>
            <a:r>
              <a:rPr lang="en-US" i="1" baseline="-25000">
                <a:solidFill>
                  <a:srgbClr val="242021"/>
                </a:solidFill>
                <a:effectLst/>
                <a:ea typeface="Calibri" panose="020F0502020204030204" pitchFamily="34" charset="0"/>
              </a:rPr>
              <a:t>o</a:t>
            </a:r>
            <a:r>
              <a:rPr lang="en-US">
                <a:solidFill>
                  <a:srgbClr val="242021"/>
                </a:solidFill>
                <a:effectLst/>
                <a:ea typeface="Calibri" panose="020F0502020204030204" pitchFamily="34" charset="0"/>
              </a:rPr>
              <a:t> în termeni de intrare </a:t>
            </a:r>
            <a:r>
              <a:rPr lang="en-US" i="1">
                <a:solidFill>
                  <a:srgbClr val="242021"/>
                </a:solidFill>
                <a:effectLst/>
                <a:ea typeface="Calibri" panose="020F0502020204030204" pitchFamily="34" charset="0"/>
              </a:rPr>
              <a:t>X</a:t>
            </a:r>
            <a:r>
              <a:rPr lang="en-US" i="1" baseline="-25000">
                <a:solidFill>
                  <a:srgbClr val="242021"/>
                </a:solidFill>
                <a:effectLst/>
                <a:ea typeface="Calibri" panose="020F0502020204030204" pitchFamily="34" charset="0"/>
              </a:rPr>
              <a:t>i</a:t>
            </a:r>
            <a:r>
              <a:rPr lang="en-US">
                <a:solidFill>
                  <a:srgbClr val="242021"/>
                </a:solidFill>
                <a:effectLst/>
                <a:ea typeface="Calibri" panose="020F0502020204030204" pitchFamily="34" charset="0"/>
              </a:rPr>
              <a:t> (</a:t>
            </a:r>
            <a:r>
              <a:rPr lang="en-US" i="1">
                <a:solidFill>
                  <a:srgbClr val="242021"/>
                </a:solidFill>
                <a:effectLst/>
                <a:ea typeface="Calibri" panose="020F0502020204030204" pitchFamily="34" charset="0"/>
              </a:rPr>
              <a:t>X</a:t>
            </a:r>
            <a:r>
              <a:rPr lang="en-US" i="1" baseline="-25000">
                <a:solidFill>
                  <a:srgbClr val="242021"/>
                </a:solidFill>
                <a:effectLst/>
                <a:ea typeface="Calibri" panose="020F0502020204030204" pitchFamily="34" charset="0"/>
              </a:rPr>
              <a:t>o</a:t>
            </a:r>
            <a:r>
              <a:rPr lang="en-US">
                <a:solidFill>
                  <a:srgbClr val="242021"/>
                </a:solidFill>
                <a:effectLst/>
                <a:ea typeface="Calibri" panose="020F0502020204030204" pitchFamily="34" charset="0"/>
              </a:rPr>
              <a:t> și </a:t>
            </a:r>
            <a:r>
              <a:rPr lang="en-US" i="1">
                <a:solidFill>
                  <a:srgbClr val="242021"/>
                </a:solidFill>
                <a:effectLst/>
                <a:ea typeface="Calibri" panose="020F0502020204030204" pitchFamily="34" charset="0"/>
              </a:rPr>
              <a:t>X</a:t>
            </a:r>
            <a:r>
              <a:rPr lang="en-US" i="1" baseline="-25000">
                <a:solidFill>
                  <a:srgbClr val="242021"/>
                </a:solidFill>
                <a:effectLst/>
                <a:ea typeface="Calibri" panose="020F0502020204030204" pitchFamily="34" charset="0"/>
              </a:rPr>
              <a:t>i</a:t>
            </a:r>
            <a:r>
              <a:rPr lang="en-US">
                <a:solidFill>
                  <a:srgbClr val="242021"/>
                </a:solidFill>
                <a:effectLst/>
                <a:ea typeface="Calibri" panose="020F0502020204030204" pitchFamily="34" charset="0"/>
              </a:rPr>
              <a:t> pot fi tensiuni sau curenți) folosind instrumente familiare, cum ar fi legea lui Ohm </a:t>
            </a:r>
            <a:r>
              <a:rPr lang="en-US" i="1">
                <a:solidFill>
                  <a:srgbClr val="242021"/>
                </a:solidFill>
                <a:effectLst/>
                <a:ea typeface="Calibri" panose="020F0502020204030204" pitchFamily="34" charset="0"/>
              </a:rPr>
              <a:t>V</a:t>
            </a:r>
            <a:r>
              <a:rPr lang="en-US">
                <a:solidFill>
                  <a:srgbClr val="242021"/>
                </a:solidFill>
                <a:effectLst/>
                <a:ea typeface="Calibri" panose="020F0502020204030204" pitchFamily="34" charset="0"/>
              </a:rPr>
              <a:t>=</a:t>
            </a:r>
            <a:r>
              <a:rPr lang="en-US" i="1">
                <a:solidFill>
                  <a:srgbClr val="242021"/>
                </a:solidFill>
                <a:effectLst/>
                <a:ea typeface="Calibri" panose="020F0502020204030204" pitchFamily="34" charset="0"/>
              </a:rPr>
              <a:t>Z</a:t>
            </a:r>
            <a:r>
              <a:rPr lang="en-US">
                <a:solidFill>
                  <a:srgbClr val="242021"/>
                </a:solidFill>
                <a:effectLst/>
                <a:ea typeface="Calibri" panose="020F0502020204030204" pitchFamily="34" charset="0"/>
              </a:rPr>
              <a:t>(</a:t>
            </a:r>
            <a:r>
              <a:rPr lang="en-US" i="1">
                <a:solidFill>
                  <a:srgbClr val="242021"/>
                </a:solidFill>
                <a:effectLst/>
                <a:ea typeface="Calibri" panose="020F0502020204030204" pitchFamily="34" charset="0"/>
              </a:rPr>
              <a:t>s</a:t>
            </a:r>
            <a:r>
              <a:rPr lang="en-US">
                <a:solidFill>
                  <a:srgbClr val="242021"/>
                </a:solidFill>
                <a:effectLst/>
                <a:ea typeface="Calibri" panose="020F0502020204030204" pitchFamily="34" charset="0"/>
              </a:rPr>
              <a:t>)</a:t>
            </a:r>
            <a:r>
              <a:rPr lang="en-US" i="1">
                <a:solidFill>
                  <a:srgbClr val="242021"/>
                </a:solidFill>
                <a:effectLst/>
                <a:ea typeface="Calibri" panose="020F0502020204030204" pitchFamily="34" charset="0"/>
              </a:rPr>
              <a:t>I</a:t>
            </a:r>
            <a:r>
              <a:rPr lang="en-US">
                <a:solidFill>
                  <a:srgbClr val="242021"/>
                </a:solidFill>
                <a:effectLst/>
                <a:ea typeface="Calibri" panose="020F0502020204030204" pitchFamily="34" charset="0"/>
              </a:rPr>
              <a:t>, teoremele lui Kirchhoff, formulele divizorului de tensiune și curent și principiul superpoziției.</a:t>
            </a:r>
            <a:endParaRPr lang="ro-RO">
              <a:solidFill>
                <a:srgbClr val="242021"/>
              </a:solidFill>
              <a:effectLst/>
              <a:ea typeface="Calibri" panose="020F0502020204030204" pitchFamily="34" charset="0"/>
            </a:endParaRPr>
          </a:p>
          <a:p>
            <a:r>
              <a:rPr lang="en-US">
                <a:solidFill>
                  <a:srgbClr val="242021"/>
                </a:solidFill>
                <a:effectLst/>
                <a:ea typeface="Calibri" panose="020F0502020204030204" pitchFamily="34" charset="0"/>
              </a:rPr>
              <a:t>Apoi, rezolvăm pentru a găsi raportul</a:t>
            </a:r>
            <a:endParaRPr lang="ro-RO"/>
          </a:p>
          <a:p>
            <a:endParaRPr lang="ro-RO" i="1"/>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FBC74A3D-30BF-4DF9-8FF6-8A120A83D91D}"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15</a:t>
            </a:fld>
            <a:endParaRPr lang="ro-RO"/>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EA9D34-6986-4E67-AB1E-E8E643A61135}"/>
                  </a:ext>
                </a:extLst>
              </p:cNvPr>
              <p:cNvSpPr txBox="1"/>
              <p:nvPr/>
            </p:nvSpPr>
            <p:spPr>
              <a:xfrm>
                <a:off x="5374520" y="5333999"/>
                <a:ext cx="1442959" cy="753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o-RO" sz="2400" b="0" i="1" smtClean="0">
                          <a:latin typeface="Cambria Math" panose="02040503050406030204" pitchFamily="18" charset="0"/>
                        </a:rPr>
                        <m:t>𝐻</m:t>
                      </m:r>
                      <m:d>
                        <m:dPr>
                          <m:ctrlPr>
                            <a:rPr lang="ro-RO" sz="2400" b="0" i="1" smtClean="0">
                              <a:latin typeface="Cambria Math" panose="02040503050406030204" pitchFamily="18" charset="0"/>
                            </a:rPr>
                          </m:ctrlPr>
                        </m:dPr>
                        <m:e>
                          <m:r>
                            <a:rPr lang="ro-RO" sz="2400" b="0" i="1" smtClean="0">
                              <a:latin typeface="Cambria Math" panose="02040503050406030204" pitchFamily="18" charset="0"/>
                            </a:rPr>
                            <m:t>𝑠</m:t>
                          </m:r>
                        </m:e>
                      </m:d>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𝑋</m:t>
                              </m:r>
                            </m:e>
                            <m:sub>
                              <m:r>
                                <a:rPr lang="ro-RO" sz="2400" b="0" i="1" smtClean="0">
                                  <a:latin typeface="Cambria Math" panose="02040503050406030204" pitchFamily="18" charset="0"/>
                                </a:rPr>
                                <m:t>𝑜</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𝑋</m:t>
                              </m:r>
                            </m:e>
                            <m:sub>
                              <m:r>
                                <a:rPr lang="ro-RO" sz="2400" b="0" i="1" smtClean="0">
                                  <a:latin typeface="Cambria Math" panose="02040503050406030204" pitchFamily="18" charset="0"/>
                                </a:rPr>
                                <m:t>𝑖</m:t>
                              </m:r>
                            </m:sub>
                          </m:sSub>
                        </m:den>
                      </m:f>
                    </m:oMath>
                  </m:oMathPara>
                </a14:m>
                <a:endParaRPr lang="ro-RO"/>
              </a:p>
            </p:txBody>
          </p:sp>
        </mc:Choice>
        <mc:Fallback xmlns="">
          <p:sp>
            <p:nvSpPr>
              <p:cNvPr id="11" name="TextBox 10">
                <a:extLst>
                  <a:ext uri="{FF2B5EF4-FFF2-40B4-BE49-F238E27FC236}">
                    <a16:creationId xmlns:a16="http://schemas.microsoft.com/office/drawing/2014/main" id="{62EA9D34-6986-4E67-AB1E-E8E643A61135}"/>
                  </a:ext>
                </a:extLst>
              </p:cNvPr>
              <p:cNvSpPr txBox="1">
                <a:spLocks noRot="1" noChangeAspect="1" noMove="1" noResize="1" noEditPoints="1" noAdjustHandles="1" noChangeArrowheads="1" noChangeShapeType="1" noTextEdit="1"/>
              </p:cNvSpPr>
              <p:nvPr/>
            </p:nvSpPr>
            <p:spPr>
              <a:xfrm>
                <a:off x="5374520" y="5333999"/>
                <a:ext cx="1442959" cy="753861"/>
              </a:xfrm>
              <a:prstGeom prst="rect">
                <a:avLst/>
              </a:prstGeom>
              <a:blipFill>
                <a:blip r:embed="rId2"/>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54585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Funcția de transfer</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a:bodyPr>
          <a:lstStyle/>
          <a:p>
            <a:r>
              <a:rPr lang="en-US"/>
              <a:t>Funcțiile de transfer se dovedesc a fi funcții raționale în </a:t>
            </a:r>
            <a:r>
              <a:rPr lang="en-US" i="1"/>
              <a:t>s</a:t>
            </a:r>
            <a:r>
              <a:rPr lang="ro-RO" i="1"/>
              <a:t>, </a:t>
            </a:r>
            <a:r>
              <a:rPr lang="en-US">
                <a:effectLst/>
                <a:ea typeface="Calibri" panose="020F0502020204030204" pitchFamily="34" charset="0"/>
              </a:rPr>
              <a:t>unde </a:t>
            </a:r>
            <a:r>
              <a:rPr lang="en-US" i="1">
                <a:effectLst/>
                <a:highlight>
                  <a:srgbClr val="FFFF00"/>
                </a:highlight>
                <a:ea typeface="Calibri" panose="020F0502020204030204" pitchFamily="34" charset="0"/>
              </a:rPr>
              <a:t>s</a:t>
            </a:r>
            <a:r>
              <a:rPr lang="en-US">
                <a:effectLst/>
                <a:highlight>
                  <a:srgbClr val="FFFF00"/>
                </a:highlight>
                <a:ea typeface="Calibri" panose="020F0502020204030204" pitchFamily="34" charset="0"/>
              </a:rPr>
              <a:t>=</a:t>
            </a:r>
            <a:r>
              <a:rPr lang="en-US" i="1">
                <a:effectLst/>
                <a:highlight>
                  <a:srgbClr val="FFFF00"/>
                </a:highlight>
                <a:ea typeface="Calibri" panose="020F0502020204030204" pitchFamily="34" charset="0"/>
              </a:rPr>
              <a:t>σ</a:t>
            </a:r>
            <a:r>
              <a:rPr lang="en-US">
                <a:effectLst/>
                <a:highlight>
                  <a:srgbClr val="FFFF00"/>
                </a:highlight>
                <a:ea typeface="Calibri" panose="020F0502020204030204" pitchFamily="34" charset="0"/>
              </a:rPr>
              <a:t>+</a:t>
            </a:r>
            <a:r>
              <a:rPr lang="en-US" i="1">
                <a:effectLst/>
                <a:highlight>
                  <a:srgbClr val="FFFF00"/>
                </a:highlight>
                <a:ea typeface="Calibri" panose="020F0502020204030204" pitchFamily="34" charset="0"/>
              </a:rPr>
              <a:t>jω</a:t>
            </a:r>
            <a:r>
              <a:rPr lang="en-US">
                <a:effectLst/>
                <a:ea typeface="Calibri" panose="020F0502020204030204" pitchFamily="34" charset="0"/>
              </a:rPr>
              <a:t> este frecvența complexă, exprimată în neperi complecși pe secundă (Np/s complex), </a:t>
            </a:r>
            <a:r>
              <a:rPr lang="ro-RO">
                <a:effectLst/>
                <a:ea typeface="Calibri" panose="020F0502020204030204" pitchFamily="34" charset="0"/>
              </a:rPr>
              <a:t>unde</a:t>
            </a:r>
          </a:p>
          <a:p>
            <a:r>
              <a:rPr lang="en-US">
                <a:effectLst/>
                <a:ea typeface="Calibri" panose="020F0502020204030204" pitchFamily="34" charset="0"/>
              </a:rPr>
              <a:t>σ este frecvența neper, exprimată în neperi pe secundă (Np/s) iar </a:t>
            </a:r>
            <a:endParaRPr lang="ro-RO">
              <a:ea typeface="Calibri" panose="020F0502020204030204" pitchFamily="34" charset="0"/>
            </a:endParaRPr>
          </a:p>
          <a:p>
            <a:r>
              <a:rPr lang="en-US">
                <a:effectLst/>
                <a:ea typeface="Calibri" panose="020F0502020204030204" pitchFamily="34" charset="0"/>
              </a:rPr>
              <a:t>ω este frecvența unghiulară, exprimată în radiani pe secundă (rad/s).</a:t>
            </a:r>
            <a:endParaRPr lang="ro-RO">
              <a:effectLst/>
              <a:ea typeface="Calibri" panose="020F0502020204030204" pitchFamily="34" charset="0"/>
            </a:endParaRPr>
          </a:p>
          <a:p>
            <a:endParaRPr lang="ro-RO" i="1"/>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EEB0F235-7BED-48BD-A7E2-4486AA006F8A}"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16</a:t>
            </a:fld>
            <a:endParaRPr lang="ro-RO"/>
          </a:p>
        </p:txBody>
      </p:sp>
    </p:spTree>
    <p:extLst>
      <p:ext uri="{BB962C8B-B14F-4D97-AF65-F5344CB8AC3E}">
        <p14:creationId xmlns:p14="http://schemas.microsoft.com/office/powerpoint/2010/main" val="2231334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Funcția de transfer</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a:bodyPr>
          <a:lstStyle/>
          <a:p>
            <a:r>
              <a:rPr lang="en-US"/>
              <a:t>Funcți</a:t>
            </a:r>
            <a:r>
              <a:rPr lang="ro-RO"/>
              <a:t>a</a:t>
            </a:r>
            <a:r>
              <a:rPr lang="en-US"/>
              <a:t> de transfer </a:t>
            </a:r>
            <a:r>
              <a:rPr lang="ro-RO" i="1"/>
              <a:t>H(s)</a:t>
            </a:r>
            <a:r>
              <a:rPr lang="ro-RO"/>
              <a:t> se exprimă sub forma</a:t>
            </a:r>
            <a:br>
              <a:rPr lang="ro-RO"/>
            </a:br>
            <a:br>
              <a:rPr lang="ro-RO"/>
            </a:br>
            <a:br>
              <a:rPr lang="ro-RO"/>
            </a:br>
            <a:br>
              <a:rPr lang="ro-RO"/>
            </a:br>
            <a:br>
              <a:rPr lang="ro-RO"/>
            </a:br>
            <a:r>
              <a:rPr lang="en-US">
                <a:effectLst/>
                <a:ea typeface="Calibri" panose="020F0502020204030204" pitchFamily="34" charset="0"/>
              </a:rPr>
              <a:t>unde polinoamele de la numărător și numitor sunt polinoame adecvate de </a:t>
            </a:r>
            <a:r>
              <a:rPr lang="en-US" i="1">
                <a:effectLst/>
                <a:ea typeface="Calibri" panose="020F0502020204030204" pitchFamily="34" charset="0"/>
              </a:rPr>
              <a:t>s</a:t>
            </a:r>
            <a:r>
              <a:rPr lang="en-US">
                <a:effectLst/>
                <a:ea typeface="Calibri" panose="020F0502020204030204" pitchFamily="34" charset="0"/>
              </a:rPr>
              <a:t> cu coeficienți reali și cu gradele </a:t>
            </a:r>
            <a:r>
              <a:rPr lang="en-US" i="1">
                <a:effectLst/>
                <a:ea typeface="Calibri" panose="020F0502020204030204" pitchFamily="34" charset="0"/>
              </a:rPr>
              <a:t>m</a:t>
            </a:r>
            <a:r>
              <a:rPr lang="en-US">
                <a:effectLst/>
                <a:ea typeface="Calibri" panose="020F0502020204030204" pitchFamily="34" charset="0"/>
              </a:rPr>
              <a:t> și </a:t>
            </a:r>
            <a:r>
              <a:rPr lang="en-US" i="1">
                <a:effectLst/>
                <a:ea typeface="Calibri" panose="020F0502020204030204" pitchFamily="34" charset="0"/>
              </a:rPr>
              <a:t>n</a:t>
            </a:r>
            <a:r>
              <a:rPr lang="en-US">
                <a:effectLst/>
                <a:ea typeface="Calibri" panose="020F0502020204030204" pitchFamily="34" charset="0"/>
              </a:rPr>
              <a:t>. </a:t>
            </a:r>
            <a:endParaRPr lang="ro-RO"/>
          </a:p>
          <a:p>
            <a:r>
              <a:rPr lang="en-US"/>
              <a:t>Gradul numitorului determină ordinul filtrului (ordinul 1, ordinul 2 </a:t>
            </a:r>
            <a:r>
              <a:rPr lang="ro-RO"/>
              <a:t>ș.a.m.d.</a:t>
            </a:r>
            <a:r>
              <a:rPr lang="en-US"/>
              <a:t>).</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1A4D9D45-626E-4AE7-977A-DFF843AA7BC3}"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17</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7F3A7C6-4AE4-4159-A6AF-17B46899CC3F}"/>
                  </a:ext>
                </a:extLst>
              </p:cNvPr>
              <p:cNvSpPr/>
              <p:nvPr/>
            </p:nvSpPr>
            <p:spPr>
              <a:xfrm>
                <a:off x="3145769" y="2533562"/>
                <a:ext cx="5900461" cy="895438"/>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sz="2400" b="0" i="1" smtClean="0">
                          <a:latin typeface="Cambria Math" panose="02040503050406030204" pitchFamily="18" charset="0"/>
                        </a:rPr>
                        <m:t>𝐻</m:t>
                      </m:r>
                      <m:d>
                        <m:dPr>
                          <m:ctrlPr>
                            <a:rPr lang="ro-RO" sz="2400" i="1">
                              <a:latin typeface="Cambria Math" panose="02040503050406030204" pitchFamily="18" charset="0"/>
                            </a:rPr>
                          </m:ctrlPr>
                        </m:dPr>
                        <m:e>
                          <m:r>
                            <a:rPr lang="ro-RO" sz="2400" i="1">
                              <a:latin typeface="Cambria Math" panose="02040503050406030204" pitchFamily="18" charset="0"/>
                            </a:rPr>
                            <m:t>𝑠</m:t>
                          </m:r>
                        </m:e>
                      </m:d>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1">
                                  <a:latin typeface="Cambria Math" panose="02040503050406030204" pitchFamily="18" charset="0"/>
                                </a:rPr>
                                <m:t>𝑚</m:t>
                              </m:r>
                            </m:sub>
                          </m:sSub>
                          <m:sSup>
                            <m:sSupPr>
                              <m:ctrlPr>
                                <a:rPr lang="ro-RO" sz="2400" i="1">
                                  <a:latin typeface="Cambria Math" panose="02040503050406030204" pitchFamily="18" charset="0"/>
                                </a:rPr>
                              </m:ctrlPr>
                            </m:sSupPr>
                            <m:e>
                              <m:r>
                                <a:rPr lang="ro-RO" sz="2400" i="1">
                                  <a:latin typeface="Cambria Math" panose="02040503050406030204" pitchFamily="18" charset="0"/>
                                </a:rPr>
                                <m:t>𝑠</m:t>
                              </m:r>
                            </m:e>
                            <m:sup>
                              <m:r>
                                <a:rPr lang="ro-RO" sz="2400" i="1">
                                  <a:latin typeface="Cambria Math" panose="02040503050406030204" pitchFamily="18" charset="0"/>
                                </a:rPr>
                                <m:t>𝑚</m:t>
                              </m:r>
                            </m:sup>
                          </m:sSup>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1">
                                  <a:latin typeface="Cambria Math" panose="02040503050406030204" pitchFamily="18" charset="0"/>
                                </a:rPr>
                                <m:t>𝑚</m:t>
                              </m:r>
                              <m:r>
                                <a:rPr lang="ro-RO" sz="2400" i="0">
                                  <a:latin typeface="Cambria Math" panose="02040503050406030204" pitchFamily="18" charset="0"/>
                                </a:rPr>
                                <m:t>−1</m:t>
                              </m:r>
                            </m:sub>
                          </m:sSub>
                          <m:sSup>
                            <m:sSupPr>
                              <m:ctrlPr>
                                <a:rPr lang="ro-RO" sz="2400" i="1">
                                  <a:latin typeface="Cambria Math" panose="02040503050406030204" pitchFamily="18" charset="0"/>
                                </a:rPr>
                              </m:ctrlPr>
                            </m:sSupPr>
                            <m:e>
                              <m:r>
                                <a:rPr lang="ro-RO" sz="2400" i="1">
                                  <a:latin typeface="Cambria Math" panose="02040503050406030204" pitchFamily="18" charset="0"/>
                                </a:rPr>
                                <m:t>𝑠</m:t>
                              </m:r>
                            </m:e>
                            <m:sup>
                              <m:r>
                                <a:rPr lang="ro-RO" sz="2400" i="1">
                                  <a:latin typeface="Cambria Math" panose="02040503050406030204" pitchFamily="18" charset="0"/>
                                </a:rPr>
                                <m:t>𝑚</m:t>
                              </m:r>
                              <m:r>
                                <a:rPr lang="ro-RO" sz="2400" i="0">
                                  <a:latin typeface="Cambria Math" panose="02040503050406030204" pitchFamily="18" charset="0"/>
                                </a:rPr>
                                <m:t>−1</m:t>
                              </m:r>
                            </m:sup>
                          </m:sSup>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1</m:t>
                              </m:r>
                            </m:sub>
                          </m:sSub>
                          <m:r>
                            <a:rPr lang="ro-RO" sz="2400" i="1">
                              <a:latin typeface="Cambria Math" panose="02040503050406030204" pitchFamily="18" charset="0"/>
                            </a:rPr>
                            <m:t>𝑠</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𝑏</m:t>
                              </m:r>
                            </m:e>
                            <m:sub>
                              <m:r>
                                <a:rPr lang="ro-RO" sz="2400" i="1">
                                  <a:latin typeface="Cambria Math" panose="02040503050406030204" pitchFamily="18" charset="0"/>
                                </a:rPr>
                                <m:t>𝑛</m:t>
                              </m:r>
                            </m:sub>
                          </m:sSub>
                          <m:sSup>
                            <m:sSupPr>
                              <m:ctrlPr>
                                <a:rPr lang="ro-RO" sz="2400" i="1">
                                  <a:latin typeface="Cambria Math" panose="02040503050406030204" pitchFamily="18" charset="0"/>
                                </a:rPr>
                              </m:ctrlPr>
                            </m:sSupPr>
                            <m:e>
                              <m:r>
                                <a:rPr lang="ro-RO" sz="2400" i="1">
                                  <a:latin typeface="Cambria Math" panose="02040503050406030204" pitchFamily="18" charset="0"/>
                                </a:rPr>
                                <m:t>𝑠</m:t>
                              </m:r>
                            </m:e>
                            <m:sup>
                              <m:r>
                                <a:rPr lang="ro-RO" sz="2400" i="1">
                                  <a:latin typeface="Cambria Math" panose="02040503050406030204" pitchFamily="18" charset="0"/>
                                </a:rPr>
                                <m:t>𝑛</m:t>
                              </m:r>
                            </m:sup>
                          </m:sSup>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𝑏</m:t>
                              </m:r>
                            </m:e>
                            <m:sub>
                              <m:r>
                                <a:rPr lang="ro-RO" sz="2400" i="1">
                                  <a:latin typeface="Cambria Math" panose="02040503050406030204" pitchFamily="18" charset="0"/>
                                </a:rPr>
                                <m:t>𝑛</m:t>
                              </m:r>
                              <m:r>
                                <a:rPr lang="ro-RO" sz="2400" i="0">
                                  <a:latin typeface="Cambria Math" panose="02040503050406030204" pitchFamily="18" charset="0"/>
                                </a:rPr>
                                <m:t>−1</m:t>
                              </m:r>
                            </m:sub>
                          </m:sSub>
                          <m:sSup>
                            <m:sSupPr>
                              <m:ctrlPr>
                                <a:rPr lang="ro-RO" sz="2400" i="1">
                                  <a:latin typeface="Cambria Math" panose="02040503050406030204" pitchFamily="18" charset="0"/>
                                </a:rPr>
                              </m:ctrlPr>
                            </m:sSupPr>
                            <m:e>
                              <m:r>
                                <a:rPr lang="ro-RO" sz="2400" i="1">
                                  <a:latin typeface="Cambria Math" panose="02040503050406030204" pitchFamily="18" charset="0"/>
                                </a:rPr>
                                <m:t>𝑠</m:t>
                              </m:r>
                            </m:e>
                            <m:sup>
                              <m:r>
                                <a:rPr lang="ro-RO" sz="2400" i="1">
                                  <a:latin typeface="Cambria Math" panose="02040503050406030204" pitchFamily="18" charset="0"/>
                                </a:rPr>
                                <m:t>𝑛</m:t>
                              </m:r>
                              <m:r>
                                <a:rPr lang="ro-RO" sz="2400" i="0">
                                  <a:latin typeface="Cambria Math" panose="02040503050406030204" pitchFamily="18" charset="0"/>
                                </a:rPr>
                                <m:t>−1</m:t>
                              </m:r>
                            </m:sup>
                          </m:sSup>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𝑏</m:t>
                              </m:r>
                            </m:e>
                            <m:sub>
                              <m:r>
                                <a:rPr lang="ro-RO" sz="2400" i="0">
                                  <a:latin typeface="Cambria Math" panose="02040503050406030204" pitchFamily="18" charset="0"/>
                                </a:rPr>
                                <m:t>1</m:t>
                              </m:r>
                            </m:sub>
                          </m:sSub>
                          <m:r>
                            <a:rPr lang="ro-RO" sz="2400" i="1">
                              <a:latin typeface="Cambria Math" panose="02040503050406030204" pitchFamily="18" charset="0"/>
                            </a:rPr>
                            <m:t>𝑠</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𝑏</m:t>
                              </m:r>
                            </m:e>
                            <m:sub>
                              <m:r>
                                <a:rPr lang="ro-RO" sz="2400" i="0">
                                  <a:latin typeface="Cambria Math" panose="02040503050406030204" pitchFamily="18" charset="0"/>
                                </a:rPr>
                                <m:t>0</m:t>
                              </m:r>
                            </m:sub>
                          </m:sSub>
                        </m:den>
                      </m:f>
                    </m:oMath>
                  </m:oMathPara>
                </a14:m>
                <a:endParaRPr lang="ro-RO"/>
              </a:p>
            </p:txBody>
          </p:sp>
        </mc:Choice>
        <mc:Fallback xmlns="">
          <p:sp>
            <p:nvSpPr>
              <p:cNvPr id="7" name="Rectangle 6">
                <a:extLst>
                  <a:ext uri="{FF2B5EF4-FFF2-40B4-BE49-F238E27FC236}">
                    <a16:creationId xmlns:a16="http://schemas.microsoft.com/office/drawing/2014/main" id="{97F3A7C6-4AE4-4159-A6AF-17B46899CC3F}"/>
                  </a:ext>
                </a:extLst>
              </p:cNvPr>
              <p:cNvSpPr>
                <a:spLocks noRot="1" noChangeAspect="1" noMove="1" noResize="1" noEditPoints="1" noAdjustHandles="1" noChangeArrowheads="1" noChangeShapeType="1" noTextEdit="1"/>
              </p:cNvSpPr>
              <p:nvPr/>
            </p:nvSpPr>
            <p:spPr>
              <a:xfrm>
                <a:off x="3145769" y="2533562"/>
                <a:ext cx="5900461" cy="895438"/>
              </a:xfrm>
              <a:prstGeom prst="rect">
                <a:avLst/>
              </a:prstGeom>
              <a:blipFill>
                <a:blip r:embed="rId2"/>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25052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Funcția de transfer</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a:bodyPr>
          <a:lstStyle/>
          <a:p>
            <a:endParaRPr lang="ro-RO"/>
          </a:p>
          <a:p>
            <a:endParaRPr lang="ro-RO"/>
          </a:p>
          <a:p>
            <a:endParaRPr lang="ro-RO"/>
          </a:p>
          <a:p>
            <a:r>
              <a:rPr lang="en-US"/>
              <a:t>Rădăcinile polinomului de la numărător, egalat cu zero, sunt numite </a:t>
            </a:r>
            <a:r>
              <a:rPr lang="en-US" i="1">
                <a:highlight>
                  <a:srgbClr val="FFFF00"/>
                </a:highlight>
              </a:rPr>
              <a:t>zerouri</a:t>
            </a:r>
            <a:r>
              <a:rPr lang="ro-RO"/>
              <a:t> a</a:t>
            </a:r>
            <a:r>
              <a:rPr lang="en-US"/>
              <a:t>le lui </a:t>
            </a:r>
            <a:r>
              <a:rPr lang="en-US" i="1"/>
              <a:t>H(s)</a:t>
            </a:r>
            <a:r>
              <a:rPr lang="en-US"/>
              <a:t> și se notează cu</a:t>
            </a:r>
            <a:r>
              <a:rPr lang="ro-RO"/>
              <a:t> </a:t>
            </a:r>
            <a:r>
              <a:rPr lang="ro-RO" i="1"/>
              <a:t>z</a:t>
            </a:r>
            <a:r>
              <a:rPr lang="ro-RO" baseline="-25000"/>
              <a:t>1</a:t>
            </a:r>
            <a:r>
              <a:rPr lang="ro-RO"/>
              <a:t>, </a:t>
            </a:r>
            <a:r>
              <a:rPr lang="ro-RO" i="1"/>
              <a:t>z</a:t>
            </a:r>
            <a:r>
              <a:rPr lang="ro-RO" baseline="-25000"/>
              <a:t>2</a:t>
            </a:r>
            <a:r>
              <a:rPr lang="ro-RO"/>
              <a:t>,...,</a:t>
            </a:r>
            <a:r>
              <a:rPr lang="ro-RO" i="1"/>
              <a:t>z</a:t>
            </a:r>
            <a:r>
              <a:rPr lang="ro-RO" i="1" baseline="-25000"/>
              <a:t>m</a:t>
            </a:r>
            <a:r>
              <a:rPr lang="ro-RO" i="1"/>
              <a:t>;</a:t>
            </a:r>
          </a:p>
          <a:p>
            <a:r>
              <a:rPr lang="en-US"/>
              <a:t>rădăcinile polinumului de la numitor, egalat cu zero, sunt numite </a:t>
            </a:r>
            <a:r>
              <a:rPr lang="en-US">
                <a:highlight>
                  <a:srgbClr val="00FFFF"/>
                </a:highlight>
              </a:rPr>
              <a:t>poli</a:t>
            </a:r>
            <a:r>
              <a:rPr lang="ro-RO">
                <a:highlight>
                  <a:srgbClr val="00FFFF"/>
                </a:highlight>
              </a:rPr>
              <a:t> </a:t>
            </a:r>
            <a:r>
              <a:rPr lang="ro-RO"/>
              <a:t>ai</a:t>
            </a:r>
            <a:r>
              <a:rPr lang="en-US"/>
              <a:t> lui </a:t>
            </a:r>
            <a:r>
              <a:rPr lang="en-US" i="1"/>
              <a:t>H(s)</a:t>
            </a:r>
            <a:r>
              <a:rPr lang="en-US"/>
              <a:t>, și se notează cu</a:t>
            </a:r>
            <a:r>
              <a:rPr lang="ro-RO"/>
              <a:t> </a:t>
            </a:r>
            <a:r>
              <a:rPr lang="ro-RO" i="1"/>
              <a:t>p</a:t>
            </a:r>
            <a:r>
              <a:rPr lang="ro-RO" baseline="-25000"/>
              <a:t>1</a:t>
            </a:r>
            <a:r>
              <a:rPr lang="ro-RO"/>
              <a:t>, </a:t>
            </a:r>
            <a:r>
              <a:rPr lang="ro-RO" i="1"/>
              <a:t>p</a:t>
            </a:r>
            <a:r>
              <a:rPr lang="ro-RO" baseline="-25000"/>
              <a:t>2</a:t>
            </a:r>
            <a:r>
              <a:rPr lang="ro-RO"/>
              <a:t>,...,</a:t>
            </a:r>
            <a:r>
              <a:rPr lang="ro-RO" i="1"/>
              <a:t>p</a:t>
            </a:r>
            <a:r>
              <a:rPr lang="ro-RO" baseline="-25000"/>
              <a:t>n</a:t>
            </a:r>
            <a:r>
              <a:rPr lang="en-US"/>
              <a:t>.</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480285DD-A357-46CF-83D6-B103F5DEBC9F}"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18</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7F3A7C6-4AE4-4159-A6AF-17B46899CC3F}"/>
                  </a:ext>
                </a:extLst>
              </p:cNvPr>
              <p:cNvSpPr/>
              <p:nvPr/>
            </p:nvSpPr>
            <p:spPr>
              <a:xfrm>
                <a:off x="3609774" y="2132648"/>
                <a:ext cx="4972451" cy="761491"/>
              </a:xfrm>
              <a:prstGeom prst="rect">
                <a:avLst/>
              </a:prstGeom>
              <a:solidFill>
                <a:schemeClr val="bg1"/>
              </a:solidFill>
              <a:ln w="2540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sz="2000" b="0" i="1" smtClean="0">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𝑎</m:t>
                              </m:r>
                            </m:e>
                            <m:sub>
                              <m:r>
                                <a:rPr lang="ro-RO" sz="2000" i="1">
                                  <a:latin typeface="Cambria Math" panose="02040503050406030204" pitchFamily="18" charset="0"/>
                                </a:rPr>
                                <m:t>𝑚</m:t>
                              </m:r>
                            </m:sub>
                          </m:sSub>
                          <m:sSup>
                            <m:sSupPr>
                              <m:ctrlPr>
                                <a:rPr lang="ro-RO" sz="2000" i="1">
                                  <a:latin typeface="Cambria Math" panose="02040503050406030204" pitchFamily="18" charset="0"/>
                                </a:rPr>
                              </m:ctrlPr>
                            </m:sSupPr>
                            <m:e>
                              <m:r>
                                <a:rPr lang="ro-RO" sz="2000" i="1">
                                  <a:latin typeface="Cambria Math" panose="02040503050406030204" pitchFamily="18" charset="0"/>
                                </a:rPr>
                                <m:t>𝑠</m:t>
                              </m:r>
                            </m:e>
                            <m:sup>
                              <m:r>
                                <a:rPr lang="ro-RO" sz="2000" i="1">
                                  <a:latin typeface="Cambria Math" panose="02040503050406030204" pitchFamily="18" charset="0"/>
                                </a:rPr>
                                <m:t>𝑚</m:t>
                              </m:r>
                            </m:sup>
                          </m:sSup>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𝑎</m:t>
                              </m:r>
                            </m:e>
                            <m:sub>
                              <m:r>
                                <a:rPr lang="ro-RO" sz="2000" i="1">
                                  <a:latin typeface="Cambria Math" panose="02040503050406030204" pitchFamily="18" charset="0"/>
                                </a:rPr>
                                <m:t>𝑚</m:t>
                              </m:r>
                              <m:r>
                                <a:rPr lang="ro-RO" sz="2000" i="0">
                                  <a:latin typeface="Cambria Math" panose="02040503050406030204" pitchFamily="18" charset="0"/>
                                </a:rPr>
                                <m:t>−1</m:t>
                              </m:r>
                            </m:sub>
                          </m:sSub>
                          <m:sSup>
                            <m:sSupPr>
                              <m:ctrlPr>
                                <a:rPr lang="ro-RO" sz="2000" i="1">
                                  <a:latin typeface="Cambria Math" panose="02040503050406030204" pitchFamily="18" charset="0"/>
                                </a:rPr>
                              </m:ctrlPr>
                            </m:sSupPr>
                            <m:e>
                              <m:r>
                                <a:rPr lang="ro-RO" sz="2000" i="1">
                                  <a:latin typeface="Cambria Math" panose="02040503050406030204" pitchFamily="18" charset="0"/>
                                </a:rPr>
                                <m:t>𝑠</m:t>
                              </m:r>
                            </m:e>
                            <m:sup>
                              <m:r>
                                <a:rPr lang="ro-RO" sz="2000" i="1">
                                  <a:latin typeface="Cambria Math" panose="02040503050406030204" pitchFamily="18" charset="0"/>
                                </a:rPr>
                                <m:t>𝑚</m:t>
                              </m:r>
                              <m:r>
                                <a:rPr lang="ro-RO" sz="2000" i="0">
                                  <a:latin typeface="Cambria Math" panose="02040503050406030204" pitchFamily="18" charset="0"/>
                                </a:rPr>
                                <m:t>−1</m:t>
                              </m:r>
                            </m:sup>
                          </m:sSup>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𝑎</m:t>
                              </m:r>
                            </m:e>
                            <m:sub>
                              <m:r>
                                <a:rPr lang="ro-RO" sz="2000" i="0">
                                  <a:latin typeface="Cambria Math" panose="02040503050406030204" pitchFamily="18" charset="0"/>
                                </a:rPr>
                                <m:t>1</m:t>
                              </m:r>
                            </m:sub>
                          </m:sSub>
                          <m:r>
                            <a:rPr lang="ro-RO" sz="2000" i="1">
                              <a:latin typeface="Cambria Math" panose="02040503050406030204" pitchFamily="18" charset="0"/>
                            </a:rPr>
                            <m:t>𝑠</m:t>
                          </m:r>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𝑎</m:t>
                              </m:r>
                            </m:e>
                            <m:sub>
                              <m:r>
                                <a:rPr lang="ro-RO" sz="2000" i="0">
                                  <a:latin typeface="Cambria Math" panose="02040503050406030204" pitchFamily="18" charset="0"/>
                                </a:rPr>
                                <m:t>0</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𝑏</m:t>
                              </m:r>
                            </m:e>
                            <m:sub>
                              <m:r>
                                <a:rPr lang="ro-RO" sz="2000" i="1">
                                  <a:latin typeface="Cambria Math" panose="02040503050406030204" pitchFamily="18" charset="0"/>
                                </a:rPr>
                                <m:t>𝑛</m:t>
                              </m:r>
                            </m:sub>
                          </m:sSub>
                          <m:sSup>
                            <m:sSupPr>
                              <m:ctrlPr>
                                <a:rPr lang="ro-RO" sz="2000" i="1">
                                  <a:latin typeface="Cambria Math" panose="02040503050406030204" pitchFamily="18" charset="0"/>
                                </a:rPr>
                              </m:ctrlPr>
                            </m:sSupPr>
                            <m:e>
                              <m:r>
                                <a:rPr lang="ro-RO" sz="2000" i="1">
                                  <a:latin typeface="Cambria Math" panose="02040503050406030204" pitchFamily="18" charset="0"/>
                                </a:rPr>
                                <m:t>𝑠</m:t>
                              </m:r>
                            </m:e>
                            <m:sup>
                              <m:r>
                                <a:rPr lang="ro-RO" sz="2000" i="1">
                                  <a:latin typeface="Cambria Math" panose="02040503050406030204" pitchFamily="18" charset="0"/>
                                </a:rPr>
                                <m:t>𝑛</m:t>
                              </m:r>
                            </m:sup>
                          </m:sSup>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𝑏</m:t>
                              </m:r>
                            </m:e>
                            <m:sub>
                              <m:r>
                                <a:rPr lang="ro-RO" sz="2000" i="1">
                                  <a:latin typeface="Cambria Math" panose="02040503050406030204" pitchFamily="18" charset="0"/>
                                </a:rPr>
                                <m:t>𝑛</m:t>
                              </m:r>
                              <m:r>
                                <a:rPr lang="ro-RO" sz="2000" i="0">
                                  <a:latin typeface="Cambria Math" panose="02040503050406030204" pitchFamily="18" charset="0"/>
                                </a:rPr>
                                <m:t>−1</m:t>
                              </m:r>
                            </m:sub>
                          </m:sSub>
                          <m:sSup>
                            <m:sSupPr>
                              <m:ctrlPr>
                                <a:rPr lang="ro-RO" sz="2000" i="1">
                                  <a:latin typeface="Cambria Math" panose="02040503050406030204" pitchFamily="18" charset="0"/>
                                </a:rPr>
                              </m:ctrlPr>
                            </m:sSupPr>
                            <m:e>
                              <m:r>
                                <a:rPr lang="ro-RO" sz="2000" i="1">
                                  <a:latin typeface="Cambria Math" panose="02040503050406030204" pitchFamily="18" charset="0"/>
                                </a:rPr>
                                <m:t>𝑠</m:t>
                              </m:r>
                            </m:e>
                            <m:sup>
                              <m:r>
                                <a:rPr lang="ro-RO" sz="2000" i="1">
                                  <a:latin typeface="Cambria Math" panose="02040503050406030204" pitchFamily="18" charset="0"/>
                                </a:rPr>
                                <m:t>𝑛</m:t>
                              </m:r>
                              <m:r>
                                <a:rPr lang="ro-RO" sz="2000" i="0">
                                  <a:latin typeface="Cambria Math" panose="02040503050406030204" pitchFamily="18" charset="0"/>
                                </a:rPr>
                                <m:t>−1</m:t>
                              </m:r>
                            </m:sup>
                          </m:sSup>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𝑏</m:t>
                              </m:r>
                            </m:e>
                            <m:sub>
                              <m:r>
                                <a:rPr lang="ro-RO" sz="2000" i="0">
                                  <a:latin typeface="Cambria Math" panose="02040503050406030204" pitchFamily="18" charset="0"/>
                                </a:rPr>
                                <m:t>1</m:t>
                              </m:r>
                            </m:sub>
                          </m:sSub>
                          <m:r>
                            <a:rPr lang="ro-RO" sz="2000" i="1">
                              <a:latin typeface="Cambria Math" panose="02040503050406030204" pitchFamily="18" charset="0"/>
                            </a:rPr>
                            <m:t>𝑠</m:t>
                          </m:r>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𝑏</m:t>
                              </m:r>
                            </m:e>
                            <m:sub>
                              <m:r>
                                <a:rPr lang="ro-RO" sz="2000" i="0">
                                  <a:latin typeface="Cambria Math" panose="02040503050406030204" pitchFamily="18" charset="0"/>
                                </a:rPr>
                                <m:t>0</m:t>
                              </m:r>
                            </m:sub>
                          </m:sSub>
                        </m:den>
                      </m:f>
                    </m:oMath>
                  </m:oMathPara>
                </a14:m>
                <a:endParaRPr lang="ro-RO"/>
              </a:p>
            </p:txBody>
          </p:sp>
        </mc:Choice>
        <mc:Fallback xmlns="">
          <p:sp>
            <p:nvSpPr>
              <p:cNvPr id="7" name="Rectangle 6">
                <a:extLst>
                  <a:ext uri="{FF2B5EF4-FFF2-40B4-BE49-F238E27FC236}">
                    <a16:creationId xmlns:a16="http://schemas.microsoft.com/office/drawing/2014/main" id="{97F3A7C6-4AE4-4159-A6AF-17B46899CC3F}"/>
                  </a:ext>
                </a:extLst>
              </p:cNvPr>
              <p:cNvSpPr>
                <a:spLocks noRot="1" noChangeAspect="1" noMove="1" noResize="1" noEditPoints="1" noAdjustHandles="1" noChangeArrowheads="1" noChangeShapeType="1" noTextEdit="1"/>
              </p:cNvSpPr>
              <p:nvPr/>
            </p:nvSpPr>
            <p:spPr>
              <a:xfrm>
                <a:off x="3609774" y="2132648"/>
                <a:ext cx="4972451" cy="761491"/>
              </a:xfrm>
              <a:prstGeom prst="rect">
                <a:avLst/>
              </a:prstGeom>
              <a:blipFill>
                <a:blip r:embed="rId2"/>
                <a:stretch>
                  <a:fillRect/>
                </a:stretch>
              </a:blipFill>
              <a:ln w="2540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47928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Funcția de transfer</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en-US"/>
              <a:t>Putem scrie</a:t>
            </a:r>
            <a:endParaRPr lang="ro-RO"/>
          </a:p>
          <a:p>
            <a:endParaRPr lang="ro-RO"/>
          </a:p>
          <a:p>
            <a:r>
              <a:rPr lang="en-US"/>
              <a:t>unde </a:t>
            </a:r>
            <a:r>
              <a:rPr lang="en-US" i="1"/>
              <a:t>H</a:t>
            </a:r>
            <a:r>
              <a:rPr lang="en-US" baseline="-25000"/>
              <a:t>0</a:t>
            </a:r>
            <a:r>
              <a:rPr lang="en-US"/>
              <a:t>=</a:t>
            </a:r>
            <a:r>
              <a:rPr lang="en-US" i="1"/>
              <a:t>a</a:t>
            </a:r>
            <a:r>
              <a:rPr lang="en-US" i="1" baseline="-25000"/>
              <a:t>m</a:t>
            </a:r>
            <a:r>
              <a:rPr lang="en-US"/>
              <a:t>/</a:t>
            </a:r>
            <a:r>
              <a:rPr lang="en-US" i="1"/>
              <a:t>b</a:t>
            </a:r>
            <a:r>
              <a:rPr lang="en-US" i="1" baseline="-25000"/>
              <a:t>n</a:t>
            </a:r>
            <a:r>
              <a:rPr lang="en-US"/>
              <a:t> se numește factor de scalare.</a:t>
            </a:r>
            <a:endParaRPr lang="ro-RO"/>
          </a:p>
          <a:p>
            <a:r>
              <a:rPr lang="en-US"/>
              <a:t>În afară de </a:t>
            </a:r>
            <a:r>
              <a:rPr lang="en-US" i="1"/>
              <a:t>H</a:t>
            </a:r>
            <a:r>
              <a:rPr lang="en-US" baseline="-25000"/>
              <a:t>0</a:t>
            </a:r>
            <a:r>
              <a:rPr lang="en-US"/>
              <a:t>, </a:t>
            </a:r>
            <a:r>
              <a:rPr lang="en-US" i="1"/>
              <a:t>H</a:t>
            </a:r>
            <a:r>
              <a:rPr lang="en-US"/>
              <a:t>(</a:t>
            </a:r>
            <a:r>
              <a:rPr lang="en-US" i="1"/>
              <a:t>s</a:t>
            </a:r>
            <a:r>
              <a:rPr lang="en-US"/>
              <a:t>) este determinat în mod unic odată ce sunt cunoscute zerourile și polii.</a:t>
            </a:r>
            <a:endParaRPr lang="ro-RO"/>
          </a:p>
          <a:p>
            <a:r>
              <a:rPr lang="en-US"/>
              <a:t>Rădăcinile mai sunt denumite </a:t>
            </a:r>
            <a:r>
              <a:rPr lang="en-US" b="1"/>
              <a:t>frecvențe critice </a:t>
            </a:r>
            <a:r>
              <a:rPr lang="en-US"/>
              <a:t>sau </a:t>
            </a:r>
            <a:r>
              <a:rPr lang="en-US" b="1"/>
              <a:t>caracteristice</a:t>
            </a:r>
            <a:r>
              <a:rPr lang="en-US"/>
              <a:t>, deoarece depind exclusiv de circuit, adică de elementele sale și de modul în care sunt interconectate, indiferent de semnalele aplicate sau de energia stocată în elementele sale reactive.</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4C52ED99-B9B5-4454-B92E-49676CCD8418}"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19</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6117544-D8F2-4F69-AD13-852EA30BDCAC}"/>
                  </a:ext>
                </a:extLst>
              </p:cNvPr>
              <p:cNvSpPr/>
              <p:nvPr/>
            </p:nvSpPr>
            <p:spPr>
              <a:xfrm>
                <a:off x="6876677" y="365125"/>
                <a:ext cx="4477123" cy="694614"/>
              </a:xfrm>
              <a:prstGeom prst="rect">
                <a:avLst/>
              </a:prstGeom>
              <a:solidFill>
                <a:schemeClr val="bg1"/>
              </a:solidFill>
              <a:ln w="2540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b="0" i="1" smtClean="0">
                          <a:latin typeface="Cambria Math" panose="02040503050406030204" pitchFamily="18" charset="0"/>
                        </a:rPr>
                        <m:t>𝐻</m:t>
                      </m:r>
                      <m:d>
                        <m:dPr>
                          <m:ctrlPr>
                            <a:rPr lang="ro-RO" i="1">
                              <a:latin typeface="Cambria Math" panose="02040503050406030204" pitchFamily="18" charset="0"/>
                            </a:rPr>
                          </m:ctrlPr>
                        </m:dPr>
                        <m:e>
                          <m:r>
                            <a:rPr lang="ro-RO" i="1">
                              <a:latin typeface="Cambria Math" panose="02040503050406030204" pitchFamily="18" charset="0"/>
                            </a:rPr>
                            <m:t>𝑠</m:t>
                          </m:r>
                        </m:e>
                      </m:d>
                      <m:r>
                        <a:rPr lang="ro-RO" i="0">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𝑎</m:t>
                              </m:r>
                            </m:e>
                            <m:sub>
                              <m:r>
                                <a:rPr lang="ro-RO" i="1">
                                  <a:latin typeface="Cambria Math" panose="02040503050406030204" pitchFamily="18" charset="0"/>
                                </a:rPr>
                                <m:t>𝑚</m:t>
                              </m:r>
                            </m:sub>
                          </m:sSub>
                          <m:sSup>
                            <m:sSupPr>
                              <m:ctrlPr>
                                <a:rPr lang="ro-RO" i="1">
                                  <a:latin typeface="Cambria Math" panose="02040503050406030204" pitchFamily="18" charset="0"/>
                                </a:rPr>
                              </m:ctrlPr>
                            </m:sSupPr>
                            <m:e>
                              <m:r>
                                <a:rPr lang="ro-RO" i="1">
                                  <a:latin typeface="Cambria Math" panose="02040503050406030204" pitchFamily="18" charset="0"/>
                                </a:rPr>
                                <m:t>𝑠</m:t>
                              </m:r>
                            </m:e>
                            <m:sup>
                              <m:r>
                                <a:rPr lang="ro-RO" i="1">
                                  <a:latin typeface="Cambria Math" panose="02040503050406030204" pitchFamily="18" charset="0"/>
                                </a:rPr>
                                <m:t>𝑚</m:t>
                              </m:r>
                            </m:sup>
                          </m:sSup>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𝑎</m:t>
                              </m:r>
                            </m:e>
                            <m:sub>
                              <m:r>
                                <a:rPr lang="ro-RO" i="1">
                                  <a:latin typeface="Cambria Math" panose="02040503050406030204" pitchFamily="18" charset="0"/>
                                </a:rPr>
                                <m:t>𝑚</m:t>
                              </m:r>
                              <m:r>
                                <a:rPr lang="ro-RO" i="0">
                                  <a:latin typeface="Cambria Math" panose="02040503050406030204" pitchFamily="18" charset="0"/>
                                </a:rPr>
                                <m:t>−1</m:t>
                              </m:r>
                            </m:sub>
                          </m:sSub>
                          <m:sSup>
                            <m:sSupPr>
                              <m:ctrlPr>
                                <a:rPr lang="ro-RO" i="1">
                                  <a:latin typeface="Cambria Math" panose="02040503050406030204" pitchFamily="18" charset="0"/>
                                </a:rPr>
                              </m:ctrlPr>
                            </m:sSupPr>
                            <m:e>
                              <m:r>
                                <a:rPr lang="ro-RO" i="1">
                                  <a:latin typeface="Cambria Math" panose="02040503050406030204" pitchFamily="18" charset="0"/>
                                </a:rPr>
                                <m:t>𝑠</m:t>
                              </m:r>
                            </m:e>
                            <m:sup>
                              <m:r>
                                <a:rPr lang="ro-RO" i="1">
                                  <a:latin typeface="Cambria Math" panose="02040503050406030204" pitchFamily="18" charset="0"/>
                                </a:rPr>
                                <m:t>𝑚</m:t>
                              </m:r>
                              <m:r>
                                <a:rPr lang="ro-RO" i="0">
                                  <a:latin typeface="Cambria Math" panose="02040503050406030204" pitchFamily="18" charset="0"/>
                                </a:rPr>
                                <m:t>−1</m:t>
                              </m:r>
                            </m:sup>
                          </m:sSup>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𝑎</m:t>
                              </m:r>
                            </m:e>
                            <m:sub>
                              <m:r>
                                <a:rPr lang="ro-RO" i="0">
                                  <a:latin typeface="Cambria Math" panose="02040503050406030204" pitchFamily="18" charset="0"/>
                                </a:rPr>
                                <m:t>1</m:t>
                              </m:r>
                            </m:sub>
                          </m:sSub>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𝑎</m:t>
                              </m:r>
                            </m:e>
                            <m:sub>
                              <m:r>
                                <a:rPr lang="ro-RO" i="0">
                                  <a:latin typeface="Cambria Math" panose="02040503050406030204" pitchFamily="18" charset="0"/>
                                </a:rPr>
                                <m:t>0</m:t>
                              </m:r>
                            </m:sub>
                          </m:sSub>
                        </m:num>
                        <m:den>
                          <m:sSub>
                            <m:sSubPr>
                              <m:ctrlPr>
                                <a:rPr lang="ro-RO" i="1">
                                  <a:latin typeface="Cambria Math" panose="02040503050406030204" pitchFamily="18" charset="0"/>
                                </a:rPr>
                              </m:ctrlPr>
                            </m:sSubPr>
                            <m:e>
                              <m:r>
                                <a:rPr lang="ro-RO" i="1">
                                  <a:latin typeface="Cambria Math" panose="02040503050406030204" pitchFamily="18" charset="0"/>
                                </a:rPr>
                                <m:t>𝑏</m:t>
                              </m:r>
                            </m:e>
                            <m:sub>
                              <m:r>
                                <a:rPr lang="ro-RO" i="1">
                                  <a:latin typeface="Cambria Math" panose="02040503050406030204" pitchFamily="18" charset="0"/>
                                </a:rPr>
                                <m:t>𝑛</m:t>
                              </m:r>
                            </m:sub>
                          </m:sSub>
                          <m:sSup>
                            <m:sSupPr>
                              <m:ctrlPr>
                                <a:rPr lang="ro-RO" i="1">
                                  <a:latin typeface="Cambria Math" panose="02040503050406030204" pitchFamily="18" charset="0"/>
                                </a:rPr>
                              </m:ctrlPr>
                            </m:sSupPr>
                            <m:e>
                              <m:r>
                                <a:rPr lang="ro-RO" i="1">
                                  <a:latin typeface="Cambria Math" panose="02040503050406030204" pitchFamily="18" charset="0"/>
                                </a:rPr>
                                <m:t>𝑠</m:t>
                              </m:r>
                            </m:e>
                            <m:sup>
                              <m:r>
                                <a:rPr lang="ro-RO" i="1">
                                  <a:latin typeface="Cambria Math" panose="02040503050406030204" pitchFamily="18" charset="0"/>
                                </a:rPr>
                                <m:t>𝑛</m:t>
                              </m:r>
                            </m:sup>
                          </m:sSup>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𝑏</m:t>
                              </m:r>
                            </m:e>
                            <m:sub>
                              <m:r>
                                <a:rPr lang="ro-RO" i="1">
                                  <a:latin typeface="Cambria Math" panose="02040503050406030204" pitchFamily="18" charset="0"/>
                                </a:rPr>
                                <m:t>𝑛</m:t>
                              </m:r>
                              <m:r>
                                <a:rPr lang="ro-RO" i="0">
                                  <a:latin typeface="Cambria Math" panose="02040503050406030204" pitchFamily="18" charset="0"/>
                                </a:rPr>
                                <m:t>−1</m:t>
                              </m:r>
                            </m:sub>
                          </m:sSub>
                          <m:sSup>
                            <m:sSupPr>
                              <m:ctrlPr>
                                <a:rPr lang="ro-RO" i="1">
                                  <a:latin typeface="Cambria Math" panose="02040503050406030204" pitchFamily="18" charset="0"/>
                                </a:rPr>
                              </m:ctrlPr>
                            </m:sSupPr>
                            <m:e>
                              <m:r>
                                <a:rPr lang="ro-RO" i="1">
                                  <a:latin typeface="Cambria Math" panose="02040503050406030204" pitchFamily="18" charset="0"/>
                                </a:rPr>
                                <m:t>𝑠</m:t>
                              </m:r>
                            </m:e>
                            <m:sup>
                              <m:r>
                                <a:rPr lang="ro-RO" i="1">
                                  <a:latin typeface="Cambria Math" panose="02040503050406030204" pitchFamily="18" charset="0"/>
                                </a:rPr>
                                <m:t>𝑛</m:t>
                              </m:r>
                              <m:r>
                                <a:rPr lang="ro-RO" i="0">
                                  <a:latin typeface="Cambria Math" panose="02040503050406030204" pitchFamily="18" charset="0"/>
                                </a:rPr>
                                <m:t>−1</m:t>
                              </m:r>
                            </m:sup>
                          </m:sSup>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𝑏</m:t>
                              </m:r>
                            </m:e>
                            <m:sub>
                              <m:r>
                                <a:rPr lang="ro-RO" i="0">
                                  <a:latin typeface="Cambria Math" panose="02040503050406030204" pitchFamily="18" charset="0"/>
                                </a:rPr>
                                <m:t>1</m:t>
                              </m:r>
                            </m:sub>
                          </m:sSub>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𝑏</m:t>
                              </m:r>
                            </m:e>
                            <m:sub>
                              <m:r>
                                <a:rPr lang="ro-RO" i="0">
                                  <a:latin typeface="Cambria Math" panose="02040503050406030204" pitchFamily="18" charset="0"/>
                                </a:rPr>
                                <m:t>0</m:t>
                              </m:r>
                            </m:sub>
                          </m:sSub>
                        </m:den>
                      </m:f>
                    </m:oMath>
                  </m:oMathPara>
                </a14:m>
                <a:endParaRPr lang="ro-RO"/>
              </a:p>
            </p:txBody>
          </p:sp>
        </mc:Choice>
        <mc:Fallback xmlns="">
          <p:sp>
            <p:nvSpPr>
              <p:cNvPr id="7" name="Rectangle 6">
                <a:extLst>
                  <a:ext uri="{FF2B5EF4-FFF2-40B4-BE49-F238E27FC236}">
                    <a16:creationId xmlns:a16="http://schemas.microsoft.com/office/drawing/2014/main" id="{C6117544-D8F2-4F69-AD13-852EA30BDCAC}"/>
                  </a:ext>
                </a:extLst>
              </p:cNvPr>
              <p:cNvSpPr>
                <a:spLocks noRot="1" noChangeAspect="1" noMove="1" noResize="1" noEditPoints="1" noAdjustHandles="1" noChangeArrowheads="1" noChangeShapeType="1" noTextEdit="1"/>
              </p:cNvSpPr>
              <p:nvPr/>
            </p:nvSpPr>
            <p:spPr>
              <a:xfrm>
                <a:off x="6876677" y="365125"/>
                <a:ext cx="4477123" cy="694614"/>
              </a:xfrm>
              <a:prstGeom prst="rect">
                <a:avLst/>
              </a:prstGeom>
              <a:blipFill>
                <a:blip r:embed="rId2"/>
                <a:stretch>
                  <a:fillRect/>
                </a:stretch>
              </a:blipFill>
              <a:ln w="25400">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398F72D-661A-4EDA-B03C-7B3C4617EAB2}"/>
                  </a:ext>
                </a:extLst>
              </p:cNvPr>
              <p:cNvSpPr/>
              <p:nvPr/>
            </p:nvSpPr>
            <p:spPr>
              <a:xfrm>
                <a:off x="4093336" y="2025441"/>
                <a:ext cx="4005327" cy="676660"/>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i="1">
                          <a:latin typeface="Cambria Math" panose="02040503050406030204" pitchFamily="18" charset="0"/>
                        </a:rPr>
                        <m:t>𝐻</m:t>
                      </m:r>
                      <m:d>
                        <m:dPr>
                          <m:ctrlPr>
                            <a:rPr lang="ro-RO" i="1">
                              <a:latin typeface="Cambria Math" panose="02040503050406030204" pitchFamily="18" charset="0"/>
                            </a:rPr>
                          </m:ctrlPr>
                        </m:dPr>
                        <m:e>
                          <m:r>
                            <a:rPr lang="ro-RO" i="1">
                              <a:latin typeface="Cambria Math" panose="02040503050406030204" pitchFamily="18" charset="0"/>
                            </a:rPr>
                            <m:t>𝑠</m:t>
                          </m:r>
                        </m:e>
                      </m:d>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𝐻</m:t>
                          </m:r>
                        </m:e>
                        <m:sub>
                          <m:r>
                            <a:rPr lang="ro-RO" i="0">
                              <a:latin typeface="Cambria Math" panose="02040503050406030204" pitchFamily="18" charset="0"/>
                            </a:rPr>
                            <m:t>0</m:t>
                          </m:r>
                        </m:sub>
                      </m:sSub>
                      <m:f>
                        <m:fPr>
                          <m:ctrlPr>
                            <a:rPr lang="ro-RO" i="1">
                              <a:latin typeface="Cambria Math" panose="02040503050406030204" pitchFamily="18" charset="0"/>
                            </a:rPr>
                          </m:ctrlPr>
                        </m:fPr>
                        <m:num>
                          <m:d>
                            <m:dPr>
                              <m:ctrlPr>
                                <a:rPr lang="ro-RO" i="1">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𝑧</m:t>
                                  </m:r>
                                </m:e>
                                <m:sub>
                                  <m:r>
                                    <a:rPr lang="ro-RO" i="0">
                                      <a:latin typeface="Cambria Math" panose="02040503050406030204" pitchFamily="18" charset="0"/>
                                    </a:rPr>
                                    <m:t>1</m:t>
                                  </m:r>
                                </m:sub>
                              </m:sSub>
                            </m:e>
                          </m:d>
                          <m:d>
                            <m:dPr>
                              <m:ctrlPr>
                                <a:rPr lang="ro-RO" i="1">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𝑧</m:t>
                                  </m:r>
                                </m:e>
                                <m:sub>
                                  <m:r>
                                    <a:rPr lang="ro-RO" i="0">
                                      <a:latin typeface="Cambria Math" panose="02040503050406030204" pitchFamily="18" charset="0"/>
                                    </a:rPr>
                                    <m:t>2</m:t>
                                  </m:r>
                                </m:sub>
                              </m:sSub>
                            </m:e>
                          </m:d>
                          <m:r>
                            <a:rPr lang="ro-RO" i="0">
                              <a:latin typeface="Cambria Math" panose="02040503050406030204" pitchFamily="18" charset="0"/>
                            </a:rPr>
                            <m:t>…</m:t>
                          </m:r>
                          <m:d>
                            <m:dPr>
                              <m:ctrlPr>
                                <a:rPr lang="ro-RO" i="1">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𝑧</m:t>
                                  </m:r>
                                </m:e>
                                <m:sub>
                                  <m:r>
                                    <a:rPr lang="ro-RO" i="1">
                                      <a:latin typeface="Cambria Math" panose="02040503050406030204" pitchFamily="18" charset="0"/>
                                    </a:rPr>
                                    <m:t>𝑚</m:t>
                                  </m:r>
                                </m:sub>
                              </m:sSub>
                            </m:e>
                          </m:d>
                        </m:num>
                        <m:den>
                          <m:d>
                            <m:dPr>
                              <m:ctrlPr>
                                <a:rPr lang="ro-RO" i="1">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𝑝</m:t>
                                  </m:r>
                                </m:e>
                                <m:sub>
                                  <m:r>
                                    <a:rPr lang="ro-RO" i="0">
                                      <a:latin typeface="Cambria Math" panose="02040503050406030204" pitchFamily="18" charset="0"/>
                                    </a:rPr>
                                    <m:t>1</m:t>
                                  </m:r>
                                </m:sub>
                              </m:sSub>
                            </m:e>
                          </m:d>
                          <m:d>
                            <m:dPr>
                              <m:ctrlPr>
                                <a:rPr lang="ro-RO" i="1">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𝑝</m:t>
                                  </m:r>
                                </m:e>
                                <m:sub>
                                  <m:r>
                                    <a:rPr lang="ro-RO" i="0">
                                      <a:latin typeface="Cambria Math" panose="02040503050406030204" pitchFamily="18" charset="0"/>
                                    </a:rPr>
                                    <m:t>2</m:t>
                                  </m:r>
                                </m:sub>
                              </m:sSub>
                            </m:e>
                          </m:d>
                          <m:r>
                            <a:rPr lang="ro-RO" i="0">
                              <a:latin typeface="Cambria Math" panose="02040503050406030204" pitchFamily="18" charset="0"/>
                            </a:rPr>
                            <m:t>…</m:t>
                          </m:r>
                          <m:d>
                            <m:dPr>
                              <m:ctrlPr>
                                <a:rPr lang="ro-RO" i="1">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𝑝</m:t>
                                  </m:r>
                                </m:e>
                                <m:sub>
                                  <m:r>
                                    <a:rPr lang="ro-RO" i="1">
                                      <a:latin typeface="Cambria Math" panose="02040503050406030204" pitchFamily="18" charset="0"/>
                                    </a:rPr>
                                    <m:t>𝑛</m:t>
                                  </m:r>
                                </m:sub>
                              </m:sSub>
                            </m:e>
                          </m:d>
                        </m:den>
                      </m:f>
                    </m:oMath>
                  </m:oMathPara>
                </a14:m>
                <a:endParaRPr lang="ro-RO"/>
              </a:p>
            </p:txBody>
          </p:sp>
        </mc:Choice>
        <mc:Fallback xmlns="">
          <p:sp>
            <p:nvSpPr>
              <p:cNvPr id="8" name="Rectangle 7">
                <a:extLst>
                  <a:ext uri="{FF2B5EF4-FFF2-40B4-BE49-F238E27FC236}">
                    <a16:creationId xmlns:a16="http://schemas.microsoft.com/office/drawing/2014/main" id="{1398F72D-661A-4EDA-B03C-7B3C4617EAB2}"/>
                  </a:ext>
                </a:extLst>
              </p:cNvPr>
              <p:cNvSpPr>
                <a:spLocks noRot="1" noChangeAspect="1" noMove="1" noResize="1" noEditPoints="1" noAdjustHandles="1" noChangeArrowheads="1" noChangeShapeType="1" noTextEdit="1"/>
              </p:cNvSpPr>
              <p:nvPr/>
            </p:nvSpPr>
            <p:spPr>
              <a:xfrm>
                <a:off x="4093336" y="2025441"/>
                <a:ext cx="4005327" cy="676660"/>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61372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03E0C-504B-4BD2-AD23-359CBD6A6E5B}"/>
              </a:ext>
            </a:extLst>
          </p:cNvPr>
          <p:cNvSpPr>
            <a:spLocks noGrp="1"/>
          </p:cNvSpPr>
          <p:nvPr>
            <p:ph type="title"/>
          </p:nvPr>
        </p:nvSpPr>
        <p:spPr/>
        <p:txBody>
          <a:bodyPr/>
          <a:lstStyle/>
          <a:p>
            <a:r>
              <a:rPr lang="ro-RO"/>
              <a:t>Probleme tratate</a:t>
            </a:r>
          </a:p>
        </p:txBody>
      </p:sp>
      <p:sp>
        <p:nvSpPr>
          <p:cNvPr id="3" name="Content Placeholder 2">
            <a:extLst>
              <a:ext uri="{FF2B5EF4-FFF2-40B4-BE49-F238E27FC236}">
                <a16:creationId xmlns:a16="http://schemas.microsoft.com/office/drawing/2014/main" id="{75AADD86-82B7-4749-AF20-26E5D07F1231}"/>
              </a:ext>
            </a:extLst>
          </p:cNvPr>
          <p:cNvSpPr>
            <a:spLocks noGrp="1"/>
          </p:cNvSpPr>
          <p:nvPr>
            <p:ph idx="1"/>
          </p:nvPr>
        </p:nvSpPr>
        <p:spPr/>
        <p:txBody>
          <a:bodyPr>
            <a:normAutofit lnSpcReduction="10000"/>
          </a:bodyPr>
          <a:lstStyle/>
          <a:p>
            <a:r>
              <a:rPr lang="ro-RO"/>
              <a:t>Filtre active</a:t>
            </a:r>
          </a:p>
          <a:p>
            <a:pPr lvl="1"/>
            <a:r>
              <a:rPr lang="ro-RO"/>
              <a:t>Definiție</a:t>
            </a:r>
          </a:p>
          <a:p>
            <a:pPr lvl="1"/>
            <a:r>
              <a:rPr lang="ro-RO"/>
              <a:t>Clasificare</a:t>
            </a:r>
          </a:p>
          <a:p>
            <a:pPr lvl="1"/>
            <a:r>
              <a:rPr lang="ro-RO"/>
              <a:t>Tipuri de răspunsuri în frecvență</a:t>
            </a:r>
          </a:p>
          <a:p>
            <a:pPr lvl="1"/>
            <a:r>
              <a:rPr lang="ro-RO"/>
              <a:t>Funcția de transfer</a:t>
            </a:r>
          </a:p>
          <a:p>
            <a:pPr lvl="1"/>
            <a:r>
              <a:rPr lang="ro-RO"/>
              <a:t>Caracteristici Bode</a:t>
            </a:r>
          </a:p>
          <a:p>
            <a:pPr lvl="1"/>
            <a:r>
              <a:rPr lang="ro-RO"/>
              <a:t>Filtre active de ordinul I</a:t>
            </a:r>
          </a:p>
          <a:p>
            <a:pPr lvl="2"/>
            <a:r>
              <a:rPr lang="ro-RO"/>
              <a:t>Diferențiatorul și integratorul</a:t>
            </a:r>
          </a:p>
          <a:p>
            <a:pPr lvl="2"/>
            <a:r>
              <a:rPr lang="ro-RO"/>
              <a:t>FTJ cu amplificare</a:t>
            </a:r>
          </a:p>
          <a:p>
            <a:pPr lvl="2"/>
            <a:r>
              <a:rPr lang="ro-RO"/>
              <a:t>FTS cu amplificare</a:t>
            </a:r>
          </a:p>
          <a:p>
            <a:pPr lvl="2"/>
            <a:r>
              <a:rPr lang="ro-RO"/>
              <a:t>FTB</a:t>
            </a:r>
          </a:p>
          <a:p>
            <a:pPr lvl="2"/>
            <a:r>
              <a:rPr lang="ro-RO"/>
              <a:t>FTT</a:t>
            </a:r>
          </a:p>
        </p:txBody>
      </p:sp>
      <p:sp>
        <p:nvSpPr>
          <p:cNvPr id="4" name="Date Placeholder 3">
            <a:extLst>
              <a:ext uri="{FF2B5EF4-FFF2-40B4-BE49-F238E27FC236}">
                <a16:creationId xmlns:a16="http://schemas.microsoft.com/office/drawing/2014/main" id="{B402D5F1-F7D3-4A35-A4D0-09C697C47B77}"/>
              </a:ext>
            </a:extLst>
          </p:cNvPr>
          <p:cNvSpPr>
            <a:spLocks noGrp="1"/>
          </p:cNvSpPr>
          <p:nvPr>
            <p:ph type="dt" sz="half" idx="10"/>
          </p:nvPr>
        </p:nvSpPr>
        <p:spPr/>
        <p:txBody>
          <a:bodyPr/>
          <a:lstStyle/>
          <a:p>
            <a:fld id="{7CF36271-4690-46B7-8DB2-98C9B7A158CE}" type="datetime1">
              <a:rPr lang="ro-RO" smtClean="0"/>
              <a:t>07.04.2021</a:t>
            </a:fld>
            <a:endParaRPr lang="ro-RO"/>
          </a:p>
        </p:txBody>
      </p:sp>
      <p:sp>
        <p:nvSpPr>
          <p:cNvPr id="5" name="Footer Placeholder 4">
            <a:extLst>
              <a:ext uri="{FF2B5EF4-FFF2-40B4-BE49-F238E27FC236}">
                <a16:creationId xmlns:a16="http://schemas.microsoft.com/office/drawing/2014/main" id="{AB6CAAD7-D261-42B3-BF1D-FB4CDEC58731}"/>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039A6E62-8948-421A-9B5D-81CF821D3DE4}"/>
              </a:ext>
            </a:extLst>
          </p:cNvPr>
          <p:cNvSpPr>
            <a:spLocks noGrp="1"/>
          </p:cNvSpPr>
          <p:nvPr>
            <p:ph type="sldNum" sz="quarter" idx="12"/>
          </p:nvPr>
        </p:nvSpPr>
        <p:spPr/>
        <p:txBody>
          <a:bodyPr/>
          <a:lstStyle/>
          <a:p>
            <a:fld id="{AF5D8DD5-2367-47BF-BE85-0E4DD8564336}" type="slidenum">
              <a:rPr lang="ro-RO" smtClean="0"/>
              <a:t>2</a:t>
            </a:fld>
            <a:endParaRPr lang="ro-RO"/>
          </a:p>
        </p:txBody>
      </p:sp>
    </p:spTree>
    <p:extLst>
      <p:ext uri="{BB962C8B-B14F-4D97-AF65-F5344CB8AC3E}">
        <p14:creationId xmlns:p14="http://schemas.microsoft.com/office/powerpoint/2010/main" val="4066919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Funcția de transfer</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lnSpcReduction="10000"/>
          </a:bodyPr>
          <a:lstStyle/>
          <a:p>
            <a:r>
              <a:rPr lang="en-US"/>
              <a:t>Rădăcinile pot fi reale sau complexe.</a:t>
            </a:r>
            <a:endParaRPr lang="ro-RO"/>
          </a:p>
          <a:p>
            <a:r>
              <a:rPr lang="en-US"/>
              <a:t>Când zerourile sau polii sunt complecși, acestea</a:t>
            </a:r>
            <a:r>
              <a:rPr lang="ro-RO"/>
              <a:t>/aceștia</a:t>
            </a:r>
            <a:r>
              <a:rPr lang="en-US"/>
              <a:t> apar în perechi conjugate. </a:t>
            </a:r>
            <a:endParaRPr lang="ro-RO"/>
          </a:p>
          <a:p>
            <a:r>
              <a:rPr lang="en-US"/>
              <a:t>De exemplu, dacă </a:t>
            </a:r>
            <a:r>
              <a:rPr lang="en-US" i="1"/>
              <a:t>p</a:t>
            </a:r>
            <a:r>
              <a:rPr lang="en-US" i="1" baseline="-25000"/>
              <a:t>k</a:t>
            </a:r>
            <a:r>
              <a:rPr lang="en-US"/>
              <a:t>=</a:t>
            </a:r>
            <a:r>
              <a:rPr lang="en-US" i="1"/>
              <a:t>σ</a:t>
            </a:r>
            <a:r>
              <a:rPr lang="en-US" i="1" baseline="-25000"/>
              <a:t>k</a:t>
            </a:r>
            <a:r>
              <a:rPr lang="en-US"/>
              <a:t>+</a:t>
            </a:r>
            <a:r>
              <a:rPr lang="en-US" i="1"/>
              <a:t>jω</a:t>
            </a:r>
            <a:r>
              <a:rPr lang="en-US" i="1" baseline="-25000"/>
              <a:t>k</a:t>
            </a:r>
            <a:r>
              <a:rPr lang="en-US"/>
              <a:t> este un pol, atunci </a:t>
            </a:r>
            <a:r>
              <a:rPr lang="en-US" i="1"/>
              <a:t>p</a:t>
            </a:r>
            <a:r>
              <a:rPr lang="en-US" i="1" baseline="-25000"/>
              <a:t>k</a:t>
            </a:r>
            <a:r>
              <a:rPr lang="en-US" baseline="30000"/>
              <a:t>∗</a:t>
            </a:r>
            <a:r>
              <a:rPr lang="en-US"/>
              <a:t>=</a:t>
            </a:r>
            <a:r>
              <a:rPr lang="en-US" i="1"/>
              <a:t>σ</a:t>
            </a:r>
            <a:r>
              <a:rPr lang="en-US" i="1" baseline="-25000"/>
              <a:t>k</a:t>
            </a:r>
            <a:r>
              <a:rPr lang="en-US"/>
              <a:t>-</a:t>
            </a:r>
            <a:r>
              <a:rPr lang="en-US" i="1"/>
              <a:t>jω</a:t>
            </a:r>
            <a:r>
              <a:rPr lang="en-US" i="1" baseline="-25000"/>
              <a:t>k</a:t>
            </a:r>
            <a:r>
              <a:rPr lang="en-US"/>
              <a:t> este de asemenea un pol. </a:t>
            </a:r>
            <a:endParaRPr lang="ro-RO"/>
          </a:p>
          <a:p>
            <a:r>
              <a:rPr lang="en-US"/>
              <a:t>Rădăcinile sunt vizualizate în mod convenabil ca puncte în </a:t>
            </a:r>
            <a:r>
              <a:rPr lang="en-US" i="1"/>
              <a:t>planul complex</a:t>
            </a:r>
            <a:r>
              <a:rPr lang="en-US"/>
              <a:t> sau </a:t>
            </a:r>
            <a:r>
              <a:rPr lang="en-US" i="1"/>
              <a:t>planul s</a:t>
            </a:r>
            <a:r>
              <a:rPr lang="en-US"/>
              <a:t>:</a:t>
            </a:r>
            <a:endParaRPr lang="ro-RO"/>
          </a:p>
          <a:p>
            <a:pPr lvl="1"/>
            <a:r>
              <a:rPr lang="en-US" i="1"/>
              <a:t>σ</a:t>
            </a:r>
            <a:r>
              <a:rPr lang="en-US" i="1" baseline="-25000"/>
              <a:t>k</a:t>
            </a:r>
            <a:r>
              <a:rPr lang="en-US"/>
              <a:t> este reprezentat pe axa orizontală sau reală, care este calibrată în neperi pe secundă (Np/s);</a:t>
            </a:r>
            <a:endParaRPr lang="ro-RO"/>
          </a:p>
          <a:p>
            <a:pPr lvl="1"/>
            <a:r>
              <a:rPr lang="en-US" i="1"/>
              <a:t>ω</a:t>
            </a:r>
            <a:r>
              <a:rPr lang="en-US" i="1" baseline="-25000"/>
              <a:t>k</a:t>
            </a:r>
            <a:r>
              <a:rPr lang="en-US"/>
              <a:t> este reprezentat pe axa verticală, sau imaginară, care este calibrată în radiani pe secundă (rad/s).</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0CD2EF5D-7DFA-422F-851A-4726DC328E8E}"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20</a:t>
            </a:fld>
            <a:endParaRPr lang="ro-RO"/>
          </a:p>
        </p:txBody>
      </p:sp>
    </p:spTree>
    <p:extLst>
      <p:ext uri="{BB962C8B-B14F-4D97-AF65-F5344CB8AC3E}">
        <p14:creationId xmlns:p14="http://schemas.microsoft.com/office/powerpoint/2010/main" val="258752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Observație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Neperul este unitate de măsură a nivelului de transmisiune al unui semnal electric sau acustic, exprimat ca logaritm natural al unui raport al valorilor de interes </a:t>
            </a:r>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E36F18D1-B990-43F0-8866-30CCC3854190}"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21</a:t>
            </a:fld>
            <a:endParaRPr lang="ro-RO"/>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D051A4D-C235-4FDB-8A2E-8D4A79070747}"/>
                  </a:ext>
                </a:extLst>
              </p:cNvPr>
              <p:cNvSpPr txBox="1"/>
              <p:nvPr/>
            </p:nvSpPr>
            <p:spPr>
              <a:xfrm>
                <a:off x="4337537" y="3172119"/>
                <a:ext cx="3516925" cy="6929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𝐿</m:t>
                          </m:r>
                        </m:e>
                        <m:sub>
                          <m:r>
                            <a:rPr lang="ro-RO" sz="2400" b="0" i="1" smtClean="0">
                              <a:latin typeface="Cambria Math" panose="02040503050406030204" pitchFamily="18" charset="0"/>
                            </a:rPr>
                            <m:t>𝑁𝑝</m:t>
                          </m:r>
                        </m:sub>
                      </m:sSub>
                      <m:r>
                        <a:rPr lang="ro-RO" sz="2400" b="0" i="1" smtClean="0">
                          <a:latin typeface="Cambria Math" panose="02040503050406030204" pitchFamily="18" charset="0"/>
                        </a:rPr>
                        <m:t>=</m:t>
                      </m:r>
                      <m:r>
                        <a:rPr lang="ro-RO" sz="2400" b="0" i="1" smtClean="0">
                          <a:latin typeface="Cambria Math" panose="02040503050406030204" pitchFamily="18" charset="0"/>
                        </a:rPr>
                        <m:t>𝑙𝑛</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𝑥</m:t>
                              </m:r>
                            </m:e>
                            <m:sub>
                              <m:r>
                                <a:rPr lang="ro-RO" sz="2400" b="0" i="1" smtClean="0">
                                  <a:latin typeface="Cambria Math" panose="02040503050406030204" pitchFamily="18" charset="0"/>
                                </a:rPr>
                                <m:t>1</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𝑥</m:t>
                              </m:r>
                            </m:e>
                            <m:sub>
                              <m:r>
                                <a:rPr lang="ro-RO" sz="2400" b="0" i="1" smtClean="0">
                                  <a:latin typeface="Cambria Math" panose="02040503050406030204" pitchFamily="18" charset="0"/>
                                </a:rPr>
                                <m:t>2</m:t>
                              </m:r>
                            </m:sub>
                          </m:sSub>
                        </m:den>
                      </m:f>
                      <m:r>
                        <a:rPr lang="ro-RO" sz="2400" b="0" i="1" smtClean="0">
                          <a:latin typeface="Cambria Math" panose="02040503050406030204" pitchFamily="18" charset="0"/>
                        </a:rPr>
                        <m:t>=</m:t>
                      </m:r>
                      <m:r>
                        <a:rPr lang="ro-RO" sz="2400" b="0" i="1" smtClean="0">
                          <a:latin typeface="Cambria Math" panose="02040503050406030204" pitchFamily="18" charset="0"/>
                        </a:rPr>
                        <m:t>𝑙𝑛</m:t>
                      </m:r>
                      <m:sSub>
                        <m:sSubPr>
                          <m:ctrlPr>
                            <a:rPr lang="ro-RO" sz="2400" i="1">
                              <a:latin typeface="Cambria Math" panose="02040503050406030204" pitchFamily="18" charset="0"/>
                            </a:rPr>
                          </m:ctrlPr>
                        </m:sSubPr>
                        <m:e>
                          <m:r>
                            <a:rPr lang="ro-RO" sz="2400" i="1">
                              <a:latin typeface="Cambria Math" panose="02040503050406030204" pitchFamily="18" charset="0"/>
                            </a:rPr>
                            <m:t>𝑥</m:t>
                          </m:r>
                        </m:e>
                        <m:sub>
                          <m:r>
                            <a:rPr lang="ro-RO" sz="2400" i="1">
                              <a:latin typeface="Cambria Math" panose="02040503050406030204" pitchFamily="18" charset="0"/>
                            </a:rPr>
                            <m:t>1</m:t>
                          </m:r>
                        </m:sub>
                      </m:sSub>
                      <m:r>
                        <a:rPr lang="ro-RO" sz="2400" b="0" i="0" smtClean="0">
                          <a:latin typeface="Cambria Math" panose="02040503050406030204" pitchFamily="18" charset="0"/>
                        </a:rPr>
                        <m:t>−</m:t>
                      </m:r>
                      <m:r>
                        <a:rPr lang="ro-RO" sz="2400" b="0" i="1" smtClean="0">
                          <a:latin typeface="Cambria Math" panose="02040503050406030204" pitchFamily="18" charset="0"/>
                        </a:rPr>
                        <m:t>𝑙𝑛</m:t>
                      </m:r>
                      <m:sSub>
                        <m:sSubPr>
                          <m:ctrlPr>
                            <a:rPr lang="ro-RO" sz="2400" i="1">
                              <a:latin typeface="Cambria Math" panose="02040503050406030204" pitchFamily="18" charset="0"/>
                            </a:rPr>
                          </m:ctrlPr>
                        </m:sSubPr>
                        <m:e>
                          <m:r>
                            <a:rPr lang="ro-RO" sz="2400" i="1">
                              <a:latin typeface="Cambria Math" panose="02040503050406030204" pitchFamily="18" charset="0"/>
                            </a:rPr>
                            <m:t>𝑥</m:t>
                          </m:r>
                        </m:e>
                        <m:sub>
                          <m:r>
                            <a:rPr lang="ro-RO" sz="2400" i="1">
                              <a:latin typeface="Cambria Math" panose="02040503050406030204" pitchFamily="18" charset="0"/>
                            </a:rPr>
                            <m:t>2</m:t>
                          </m:r>
                        </m:sub>
                      </m:sSub>
                    </m:oMath>
                  </m:oMathPara>
                </a14:m>
                <a:endParaRPr lang="ro-RO" sz="2400" i="1"/>
              </a:p>
            </p:txBody>
          </p:sp>
        </mc:Choice>
        <mc:Fallback xmlns="">
          <p:sp>
            <p:nvSpPr>
              <p:cNvPr id="8" name="TextBox 7">
                <a:extLst>
                  <a:ext uri="{FF2B5EF4-FFF2-40B4-BE49-F238E27FC236}">
                    <a16:creationId xmlns:a16="http://schemas.microsoft.com/office/drawing/2014/main" id="{2D051A4D-C235-4FDB-8A2E-8D4A79070747}"/>
                  </a:ext>
                </a:extLst>
              </p:cNvPr>
              <p:cNvSpPr txBox="1">
                <a:spLocks noRot="1" noChangeAspect="1" noMove="1" noResize="1" noEditPoints="1" noAdjustHandles="1" noChangeArrowheads="1" noChangeShapeType="1" noTextEdit="1"/>
              </p:cNvSpPr>
              <p:nvPr/>
            </p:nvSpPr>
            <p:spPr>
              <a:xfrm>
                <a:off x="4337537" y="3172119"/>
                <a:ext cx="3516925" cy="692947"/>
              </a:xfrm>
              <a:prstGeom prst="rect">
                <a:avLst/>
              </a:prstGeom>
              <a:blipFill>
                <a:blip r:embed="rId2"/>
                <a:stretch>
                  <a:fillRect/>
                </a:stretch>
              </a:blipFill>
            </p:spPr>
            <p:txBody>
              <a:bodyPr/>
              <a:lstStyle/>
              <a:p>
                <a:r>
                  <a:rPr lang="ro-RO">
                    <a:noFill/>
                  </a:rPr>
                  <a:t> </a:t>
                </a:r>
              </a:p>
            </p:txBody>
          </p:sp>
        </mc:Fallback>
      </mc:AlternateContent>
      <p:pic>
        <p:nvPicPr>
          <p:cNvPr id="9" name="Picture 8">
            <a:extLst>
              <a:ext uri="{FF2B5EF4-FFF2-40B4-BE49-F238E27FC236}">
                <a16:creationId xmlns:a16="http://schemas.microsoft.com/office/drawing/2014/main" id="{5756B08E-C633-4A11-B00B-EA1D772BB8F8}"/>
              </a:ext>
            </a:extLst>
          </p:cNvPr>
          <p:cNvPicPr>
            <a:picLocks noChangeAspect="1"/>
          </p:cNvPicPr>
          <p:nvPr/>
        </p:nvPicPr>
        <p:blipFill>
          <a:blip r:embed="rId3"/>
          <a:stretch>
            <a:fillRect/>
          </a:stretch>
        </p:blipFill>
        <p:spPr>
          <a:xfrm>
            <a:off x="1173232" y="4308117"/>
            <a:ext cx="4298052" cy="388653"/>
          </a:xfrm>
          <a:prstGeom prst="rect">
            <a:avLst/>
          </a:prstGeom>
        </p:spPr>
      </p:pic>
      <p:pic>
        <p:nvPicPr>
          <p:cNvPr id="10" name="Picture 9">
            <a:extLst>
              <a:ext uri="{FF2B5EF4-FFF2-40B4-BE49-F238E27FC236}">
                <a16:creationId xmlns:a16="http://schemas.microsoft.com/office/drawing/2014/main" id="{EB0D599B-93E4-469F-90FC-02F396EAE2D6}"/>
              </a:ext>
            </a:extLst>
          </p:cNvPr>
          <p:cNvPicPr>
            <a:picLocks noChangeAspect="1"/>
          </p:cNvPicPr>
          <p:nvPr/>
        </p:nvPicPr>
        <p:blipFill>
          <a:blip r:embed="rId4"/>
          <a:stretch>
            <a:fillRect/>
          </a:stretch>
        </p:blipFill>
        <p:spPr>
          <a:xfrm>
            <a:off x="1173231" y="4852273"/>
            <a:ext cx="4240898" cy="594411"/>
          </a:xfrm>
          <a:prstGeom prst="rect">
            <a:avLst/>
          </a:prstGeom>
        </p:spPr>
      </p:pic>
    </p:spTree>
    <p:extLst>
      <p:ext uri="{BB962C8B-B14F-4D97-AF65-F5344CB8AC3E}">
        <p14:creationId xmlns:p14="http://schemas.microsoft.com/office/powerpoint/2010/main" val="2810767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5B6D-40FF-4808-AEFC-636C08A89D7C}"/>
              </a:ext>
            </a:extLst>
          </p:cNvPr>
          <p:cNvSpPr>
            <a:spLocks noGrp="1"/>
          </p:cNvSpPr>
          <p:nvPr>
            <p:ph type="title"/>
          </p:nvPr>
        </p:nvSpPr>
        <p:spPr/>
        <p:txBody>
          <a:bodyPr/>
          <a:lstStyle/>
          <a:p>
            <a:r>
              <a:rPr lang="ro-RO"/>
              <a:t>Exemplul 1</a:t>
            </a:r>
          </a:p>
        </p:txBody>
      </p:sp>
      <p:sp>
        <p:nvSpPr>
          <p:cNvPr id="3" name="Content Placeholder 2">
            <a:extLst>
              <a:ext uri="{FF2B5EF4-FFF2-40B4-BE49-F238E27FC236}">
                <a16:creationId xmlns:a16="http://schemas.microsoft.com/office/drawing/2014/main" id="{AF2151E5-1437-4EDE-9DF0-782C4EF6A67E}"/>
              </a:ext>
            </a:extLst>
          </p:cNvPr>
          <p:cNvSpPr>
            <a:spLocks noGrp="1"/>
          </p:cNvSpPr>
          <p:nvPr>
            <p:ph idx="1"/>
          </p:nvPr>
        </p:nvSpPr>
        <p:spPr/>
        <p:txBody>
          <a:bodyPr>
            <a:normAutofit/>
          </a:bodyPr>
          <a:lstStyle/>
          <a:p>
            <a:r>
              <a:rPr lang="en-US">
                <a:effectLst/>
                <a:ea typeface="Calibri" panose="020F0502020204030204" pitchFamily="34" charset="0"/>
              </a:rPr>
              <a:t>Determinați diagrama pol-zero pentru circuitul din fig</a:t>
            </a:r>
            <a:r>
              <a:rPr lang="ro-RO">
                <a:effectLst/>
                <a:ea typeface="Calibri" panose="020F0502020204030204" pitchFamily="34" charset="0"/>
              </a:rPr>
              <a:t>ură</a:t>
            </a:r>
            <a:endParaRPr lang="ro-RO" sz="4000"/>
          </a:p>
        </p:txBody>
      </p:sp>
      <p:sp>
        <p:nvSpPr>
          <p:cNvPr id="4" name="Date Placeholder 3">
            <a:extLst>
              <a:ext uri="{FF2B5EF4-FFF2-40B4-BE49-F238E27FC236}">
                <a16:creationId xmlns:a16="http://schemas.microsoft.com/office/drawing/2014/main" id="{1704B6E6-F682-4C9B-9B71-A9533B2FBDF1}"/>
              </a:ext>
            </a:extLst>
          </p:cNvPr>
          <p:cNvSpPr>
            <a:spLocks noGrp="1"/>
          </p:cNvSpPr>
          <p:nvPr>
            <p:ph type="dt" sz="half" idx="10"/>
          </p:nvPr>
        </p:nvSpPr>
        <p:spPr/>
        <p:txBody>
          <a:bodyPr/>
          <a:lstStyle/>
          <a:p>
            <a:fld id="{B68CC120-3838-44D7-A258-F8D135F5BD2E}" type="datetime1">
              <a:rPr lang="ro-RO" smtClean="0"/>
              <a:t>07.04.2021</a:t>
            </a:fld>
            <a:endParaRPr lang="ro-RO"/>
          </a:p>
        </p:txBody>
      </p:sp>
      <p:sp>
        <p:nvSpPr>
          <p:cNvPr id="5" name="Footer Placeholder 4">
            <a:extLst>
              <a:ext uri="{FF2B5EF4-FFF2-40B4-BE49-F238E27FC236}">
                <a16:creationId xmlns:a16="http://schemas.microsoft.com/office/drawing/2014/main" id="{58F71D1C-1FA6-4973-AA9B-534548A5CE6F}"/>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6941D006-6A5F-4C2E-8F89-AB6D15D2CA8B}"/>
              </a:ext>
            </a:extLst>
          </p:cNvPr>
          <p:cNvSpPr>
            <a:spLocks noGrp="1"/>
          </p:cNvSpPr>
          <p:nvPr>
            <p:ph type="sldNum" sz="quarter" idx="12"/>
          </p:nvPr>
        </p:nvSpPr>
        <p:spPr/>
        <p:txBody>
          <a:bodyPr/>
          <a:lstStyle/>
          <a:p>
            <a:fld id="{AF5D8DD5-2367-47BF-BE85-0E4DD8564336}" type="slidenum">
              <a:rPr lang="ro-RO" smtClean="0"/>
              <a:t>22</a:t>
            </a:fld>
            <a:endParaRPr lang="ro-RO"/>
          </a:p>
        </p:txBody>
      </p:sp>
      <p:pic>
        <p:nvPicPr>
          <p:cNvPr id="7" name="Picture 6">
            <a:extLst>
              <a:ext uri="{FF2B5EF4-FFF2-40B4-BE49-F238E27FC236}">
                <a16:creationId xmlns:a16="http://schemas.microsoft.com/office/drawing/2014/main" id="{F98F3CD7-7E5A-453D-97D9-CC9B555CCB4D}"/>
              </a:ext>
            </a:extLst>
          </p:cNvPr>
          <p:cNvPicPr>
            <a:picLocks noChangeAspect="1"/>
          </p:cNvPicPr>
          <p:nvPr/>
        </p:nvPicPr>
        <p:blipFill rotWithShape="1">
          <a:blip r:embed="rId2"/>
          <a:srcRect t="17282" r="50867" b="14944"/>
          <a:stretch/>
        </p:blipFill>
        <p:spPr>
          <a:xfrm>
            <a:off x="3756049" y="2723100"/>
            <a:ext cx="4679901" cy="2556387"/>
          </a:xfrm>
          <a:prstGeom prst="rect">
            <a:avLst/>
          </a:prstGeom>
        </p:spPr>
      </p:pic>
    </p:spTree>
    <p:extLst>
      <p:ext uri="{BB962C8B-B14F-4D97-AF65-F5344CB8AC3E}">
        <p14:creationId xmlns:p14="http://schemas.microsoft.com/office/powerpoint/2010/main" val="1930520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B870-0A32-4072-9DD7-F9240E9057B9}"/>
              </a:ext>
            </a:extLst>
          </p:cNvPr>
          <p:cNvSpPr>
            <a:spLocks noGrp="1"/>
          </p:cNvSpPr>
          <p:nvPr>
            <p:ph type="title"/>
          </p:nvPr>
        </p:nvSpPr>
        <p:spPr/>
        <p:txBody>
          <a:bodyPr/>
          <a:lstStyle/>
          <a:p>
            <a:r>
              <a:rPr lang="ro-RO"/>
              <a:t>Exemplul 1</a:t>
            </a:r>
            <a:br>
              <a:rPr lang="ro-RO"/>
            </a:br>
            <a:r>
              <a:rPr lang="ro-RO"/>
              <a:t>Rezolvare</a:t>
            </a:r>
          </a:p>
        </p:txBody>
      </p:sp>
      <p:sp>
        <p:nvSpPr>
          <p:cNvPr id="3" name="Content Placeholder 2">
            <a:extLst>
              <a:ext uri="{FF2B5EF4-FFF2-40B4-BE49-F238E27FC236}">
                <a16:creationId xmlns:a16="http://schemas.microsoft.com/office/drawing/2014/main" id="{2FE1BCC3-1F47-47C6-A5F6-59BA1C1947DA}"/>
              </a:ext>
            </a:extLst>
          </p:cNvPr>
          <p:cNvSpPr>
            <a:spLocks noGrp="1"/>
          </p:cNvSpPr>
          <p:nvPr>
            <p:ph idx="1"/>
          </p:nvPr>
        </p:nvSpPr>
        <p:spPr/>
        <p:txBody>
          <a:bodyPr>
            <a:normAutofit/>
          </a:bodyPr>
          <a:lstStyle/>
          <a:p>
            <a:r>
              <a:rPr lang="en-US">
                <a:effectLst/>
                <a:ea typeface="Calibri" panose="020F0502020204030204" pitchFamily="34" charset="0"/>
              </a:rPr>
              <a:t>se aplică regula divizorului de tensiune</a:t>
            </a:r>
            <a:endParaRPr lang="ro-RO" sz="4000"/>
          </a:p>
        </p:txBody>
      </p:sp>
      <p:sp>
        <p:nvSpPr>
          <p:cNvPr id="4" name="Date Placeholder 3">
            <a:extLst>
              <a:ext uri="{FF2B5EF4-FFF2-40B4-BE49-F238E27FC236}">
                <a16:creationId xmlns:a16="http://schemas.microsoft.com/office/drawing/2014/main" id="{7412A69D-B2F9-4F3D-97AC-B713677198B8}"/>
              </a:ext>
            </a:extLst>
          </p:cNvPr>
          <p:cNvSpPr>
            <a:spLocks noGrp="1"/>
          </p:cNvSpPr>
          <p:nvPr>
            <p:ph type="dt" sz="half" idx="10"/>
          </p:nvPr>
        </p:nvSpPr>
        <p:spPr/>
        <p:txBody>
          <a:bodyPr/>
          <a:lstStyle/>
          <a:p>
            <a:fld id="{9D18A9E6-A6A0-4CF2-A70E-6A244B26B0AE}" type="datetime1">
              <a:rPr lang="ro-RO" smtClean="0"/>
              <a:t>07.04.2021</a:t>
            </a:fld>
            <a:endParaRPr lang="ro-RO"/>
          </a:p>
        </p:txBody>
      </p:sp>
      <p:sp>
        <p:nvSpPr>
          <p:cNvPr id="5" name="Footer Placeholder 4">
            <a:extLst>
              <a:ext uri="{FF2B5EF4-FFF2-40B4-BE49-F238E27FC236}">
                <a16:creationId xmlns:a16="http://schemas.microsoft.com/office/drawing/2014/main" id="{13062A70-2A75-4541-99E0-814A494CD5B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9834EB42-9407-4B3B-9308-25EB6A9B0B2A}"/>
              </a:ext>
            </a:extLst>
          </p:cNvPr>
          <p:cNvSpPr>
            <a:spLocks noGrp="1"/>
          </p:cNvSpPr>
          <p:nvPr>
            <p:ph type="sldNum" sz="quarter" idx="12"/>
          </p:nvPr>
        </p:nvSpPr>
        <p:spPr/>
        <p:txBody>
          <a:bodyPr/>
          <a:lstStyle/>
          <a:p>
            <a:fld id="{AF5D8DD5-2367-47BF-BE85-0E4DD8564336}" type="slidenum">
              <a:rPr lang="ro-RO" smtClean="0"/>
              <a:t>23</a:t>
            </a:fld>
            <a:endParaRPr lang="ro-RO"/>
          </a:p>
        </p:txBody>
      </p:sp>
      <p:pic>
        <p:nvPicPr>
          <p:cNvPr id="7" name="Picture 6">
            <a:extLst>
              <a:ext uri="{FF2B5EF4-FFF2-40B4-BE49-F238E27FC236}">
                <a16:creationId xmlns:a16="http://schemas.microsoft.com/office/drawing/2014/main" id="{AC64D435-3493-4D82-8844-6A7A76D512B9}"/>
              </a:ext>
            </a:extLst>
          </p:cNvPr>
          <p:cNvPicPr>
            <a:picLocks noChangeAspect="1"/>
          </p:cNvPicPr>
          <p:nvPr/>
        </p:nvPicPr>
        <p:blipFill rotWithShape="1">
          <a:blip r:embed="rId2"/>
          <a:srcRect t="17282" r="50867" b="14944"/>
          <a:stretch/>
        </p:blipFill>
        <p:spPr>
          <a:xfrm>
            <a:off x="7482471" y="0"/>
            <a:ext cx="4679901" cy="255638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FC0DD5-E293-44C5-A4B8-A9E2476A064D}"/>
                  </a:ext>
                </a:extLst>
              </p:cNvPr>
              <p:cNvSpPr txBox="1"/>
              <p:nvPr/>
            </p:nvSpPr>
            <p:spPr>
              <a:xfrm>
                <a:off x="1071717" y="2300156"/>
                <a:ext cx="3342968" cy="8359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836967"/>
                              </a:solidFill>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𝑜</m:t>
                          </m:r>
                        </m:sub>
                      </m:sSub>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r>
                            <a:rPr lang="ro-RO" sz="2400" i="1">
                              <a:latin typeface="Cambria Math" panose="02040503050406030204" pitchFamily="18" charset="0"/>
                            </a:rPr>
                            <m:t>𝑅</m:t>
                          </m:r>
                        </m:num>
                        <m:den>
                          <m:r>
                            <a:rPr lang="ro-RO" sz="2400" i="1">
                              <a:latin typeface="Cambria Math" panose="02040503050406030204" pitchFamily="18" charset="0"/>
                            </a:rPr>
                            <m:t>𝑠𝐿</m:t>
                          </m:r>
                          <m:r>
                            <a:rPr lang="ro-RO" sz="2400" i="0">
                              <a:latin typeface="Cambria Math" panose="02040503050406030204" pitchFamily="18" charset="0"/>
                            </a:rPr>
                            <m:t>+</m:t>
                          </m:r>
                          <m:d>
                            <m:dPr>
                              <m:ctrlPr>
                                <a:rPr lang="ro-RO" sz="2400" i="1">
                                  <a:solidFill>
                                    <a:srgbClr val="836967"/>
                                  </a:solidFill>
                                  <a:latin typeface="Cambria Math" panose="02040503050406030204" pitchFamily="18" charset="0"/>
                                </a:rPr>
                              </m:ctrlPr>
                            </m:dPr>
                            <m:e>
                              <m:f>
                                <m:fPr>
                                  <m:type m:val="lin"/>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𝑠𝐶</m:t>
                                  </m:r>
                                </m:den>
                              </m:f>
                            </m:e>
                          </m:d>
                          <m:r>
                            <a:rPr lang="ro-RO" sz="2400" i="0">
                              <a:latin typeface="Cambria Math" panose="02040503050406030204" pitchFamily="18" charset="0"/>
                            </a:rPr>
                            <m:t>+</m:t>
                          </m:r>
                          <m:r>
                            <a:rPr lang="ro-RO" sz="2400" i="1">
                              <a:latin typeface="Cambria Math" panose="02040503050406030204" pitchFamily="18" charset="0"/>
                            </a:rPr>
                            <m:t>𝑅</m:t>
                          </m:r>
                        </m:den>
                      </m:f>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𝑖</m:t>
                          </m:r>
                        </m:sub>
                      </m:sSub>
                    </m:oMath>
                  </m:oMathPara>
                </a14:m>
                <a:endParaRPr lang="ro-RO"/>
              </a:p>
            </p:txBody>
          </p:sp>
        </mc:Choice>
        <mc:Fallback xmlns="">
          <p:sp>
            <p:nvSpPr>
              <p:cNvPr id="9" name="TextBox 8">
                <a:extLst>
                  <a:ext uri="{FF2B5EF4-FFF2-40B4-BE49-F238E27FC236}">
                    <a16:creationId xmlns:a16="http://schemas.microsoft.com/office/drawing/2014/main" id="{BBFC0DD5-E293-44C5-A4B8-A9E2476A064D}"/>
                  </a:ext>
                </a:extLst>
              </p:cNvPr>
              <p:cNvSpPr txBox="1">
                <a:spLocks noRot="1" noChangeAspect="1" noMove="1" noResize="1" noEditPoints="1" noAdjustHandles="1" noChangeArrowheads="1" noChangeShapeType="1" noTextEdit="1"/>
              </p:cNvSpPr>
              <p:nvPr/>
            </p:nvSpPr>
            <p:spPr>
              <a:xfrm>
                <a:off x="1071717" y="2300156"/>
                <a:ext cx="3342968" cy="835998"/>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E6DD559-23EF-4A9C-A9C2-CFE36A1E7588}"/>
                  </a:ext>
                </a:extLst>
              </p:cNvPr>
              <p:cNvSpPr txBox="1"/>
              <p:nvPr/>
            </p:nvSpPr>
            <p:spPr>
              <a:xfrm>
                <a:off x="1071717" y="3271091"/>
                <a:ext cx="7600335" cy="84863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o-RO" sz="2400" i="1" smtClean="0">
                          <a:latin typeface="Cambria Math" panose="02040503050406030204" pitchFamily="18" charset="0"/>
                        </a:rPr>
                        <m:t>𝐻</m:t>
                      </m:r>
                      <m:d>
                        <m:dPr>
                          <m:ctrlPr>
                            <a:rPr lang="ro-RO" sz="2400" i="1">
                              <a:solidFill>
                                <a:srgbClr val="836967"/>
                              </a:solidFill>
                              <a:latin typeface="Cambria Math" panose="02040503050406030204" pitchFamily="18" charset="0"/>
                            </a:rPr>
                          </m:ctrlPr>
                        </m:dPr>
                        <m:e>
                          <m:r>
                            <a:rPr lang="ro-RO" sz="2400" i="1">
                              <a:latin typeface="Cambria Math" panose="02040503050406030204" pitchFamily="18" charset="0"/>
                            </a:rPr>
                            <m:t>𝑠</m:t>
                          </m:r>
                        </m:e>
                      </m:d>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𝑜</m:t>
                              </m:r>
                            </m:sub>
                          </m:sSub>
                        </m:num>
                        <m:den>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𝑖</m:t>
                              </m:r>
                            </m:sub>
                          </m:sSub>
                        </m:den>
                      </m:f>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r>
                            <a:rPr lang="ro-RO" sz="2400" i="1">
                              <a:latin typeface="Cambria Math" panose="02040503050406030204" pitchFamily="18" charset="0"/>
                            </a:rPr>
                            <m:t>𝑅𝐶𝑠</m:t>
                          </m:r>
                        </m:num>
                        <m:den>
                          <m:r>
                            <a:rPr lang="ro-RO" sz="2400" i="1">
                              <a:latin typeface="Cambria Math" panose="02040503050406030204" pitchFamily="18" charset="0"/>
                            </a:rPr>
                            <m:t>𝐿𝐶</m:t>
                          </m:r>
                          <m:sSup>
                            <m:sSupPr>
                              <m:ctrlPr>
                                <a:rPr lang="ro-RO" sz="2400" i="1">
                                  <a:solidFill>
                                    <a:srgbClr val="836967"/>
                                  </a:solidFill>
                                  <a:latin typeface="Cambria Math" panose="02040503050406030204" pitchFamily="18" charset="0"/>
                                </a:rPr>
                              </m:ctrlPr>
                            </m:sSupPr>
                            <m:e>
                              <m:r>
                                <a:rPr lang="ro-RO" sz="2400" i="1">
                                  <a:latin typeface="Cambria Math" panose="02040503050406030204" pitchFamily="18" charset="0"/>
                                </a:rPr>
                                <m:t>𝑠</m:t>
                              </m:r>
                            </m:e>
                            <m:sup>
                              <m:r>
                                <a:rPr lang="ro-RO" sz="2400" i="0">
                                  <a:latin typeface="Cambria Math" panose="02040503050406030204" pitchFamily="18" charset="0"/>
                                </a:rPr>
                                <m:t>2</m:t>
                              </m:r>
                            </m:sup>
                          </m:sSup>
                          <m:r>
                            <a:rPr lang="ro-RO" sz="2400" i="0">
                              <a:latin typeface="Cambria Math" panose="02040503050406030204" pitchFamily="18" charset="0"/>
                            </a:rPr>
                            <m:t>+</m:t>
                          </m:r>
                          <m:r>
                            <a:rPr lang="ro-RO" sz="2400" i="1">
                              <a:latin typeface="Cambria Math" panose="02040503050406030204" pitchFamily="18" charset="0"/>
                            </a:rPr>
                            <m:t>𝑅𝐶𝑠</m:t>
                          </m:r>
                          <m:r>
                            <a:rPr lang="ro-RO" sz="2400" i="0">
                              <a:latin typeface="Cambria Math" panose="02040503050406030204" pitchFamily="18" charset="0"/>
                            </a:rPr>
                            <m:t>+1</m:t>
                          </m:r>
                        </m:den>
                      </m:f>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r>
                            <a:rPr lang="ro-RO" sz="2400" i="1">
                              <a:latin typeface="Cambria Math" panose="02040503050406030204" pitchFamily="18" charset="0"/>
                            </a:rPr>
                            <m:t>𝑅</m:t>
                          </m:r>
                        </m:num>
                        <m:den>
                          <m:r>
                            <a:rPr lang="ro-RO" sz="2400" i="1">
                              <a:latin typeface="Cambria Math" panose="02040503050406030204" pitchFamily="18" charset="0"/>
                            </a:rPr>
                            <m:t>𝐿</m:t>
                          </m:r>
                        </m:den>
                      </m:f>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r>
                            <a:rPr lang="ro-RO" sz="2400" i="1">
                              <a:latin typeface="Cambria Math" panose="02040503050406030204" pitchFamily="18" charset="0"/>
                            </a:rPr>
                            <m:t>𝑠</m:t>
                          </m:r>
                        </m:num>
                        <m:den>
                          <m:sSup>
                            <m:sSupPr>
                              <m:ctrlPr>
                                <a:rPr lang="ro-RO" sz="2400" i="1">
                                  <a:solidFill>
                                    <a:srgbClr val="836967"/>
                                  </a:solidFill>
                                  <a:latin typeface="Cambria Math" panose="02040503050406030204" pitchFamily="18" charset="0"/>
                                </a:rPr>
                              </m:ctrlPr>
                            </m:sSupPr>
                            <m:e>
                              <m:r>
                                <a:rPr lang="ro-RO" sz="2400" i="1">
                                  <a:latin typeface="Cambria Math" panose="02040503050406030204" pitchFamily="18" charset="0"/>
                                </a:rPr>
                                <m:t>𝑠</m:t>
                              </m:r>
                            </m:e>
                            <m:sup>
                              <m:r>
                                <a:rPr lang="ro-RO" sz="2400" i="0">
                                  <a:latin typeface="Cambria Math" panose="02040503050406030204" pitchFamily="18" charset="0"/>
                                </a:rPr>
                                <m:t>2</m:t>
                              </m:r>
                            </m:sup>
                          </m:sSup>
                          <m:r>
                            <a:rPr lang="ro-RO" sz="2400" i="0">
                              <a:latin typeface="Cambria Math" panose="02040503050406030204" pitchFamily="18" charset="0"/>
                            </a:rPr>
                            <m:t>+</m:t>
                          </m:r>
                          <m:d>
                            <m:dPr>
                              <m:ctrlPr>
                                <a:rPr lang="ro-RO" sz="2400" i="1">
                                  <a:solidFill>
                                    <a:srgbClr val="836967"/>
                                  </a:solidFill>
                                  <a:latin typeface="Cambria Math" panose="02040503050406030204" pitchFamily="18" charset="0"/>
                                </a:rPr>
                              </m:ctrlPr>
                            </m:dPr>
                            <m:e>
                              <m:f>
                                <m:fPr>
                                  <m:type m:val="lin"/>
                                  <m:ctrlPr>
                                    <a:rPr lang="ro-RO" sz="2400" i="1">
                                      <a:latin typeface="Cambria Math" panose="02040503050406030204" pitchFamily="18" charset="0"/>
                                    </a:rPr>
                                  </m:ctrlPr>
                                </m:fPr>
                                <m:num>
                                  <m:r>
                                    <a:rPr lang="ro-RO" sz="2400" i="1">
                                      <a:latin typeface="Cambria Math" panose="02040503050406030204" pitchFamily="18" charset="0"/>
                                    </a:rPr>
                                    <m:t>𝑅</m:t>
                                  </m:r>
                                </m:num>
                                <m:den>
                                  <m:r>
                                    <a:rPr lang="ro-RO" sz="2400" i="1">
                                      <a:latin typeface="Cambria Math" panose="02040503050406030204" pitchFamily="18" charset="0"/>
                                    </a:rPr>
                                    <m:t>𝐿</m:t>
                                  </m:r>
                                </m:den>
                              </m:f>
                            </m:e>
                          </m:d>
                          <m:r>
                            <a:rPr lang="ro-RO" sz="2400" i="1">
                              <a:latin typeface="Cambria Math" panose="02040503050406030204" pitchFamily="18" charset="0"/>
                            </a:rPr>
                            <m:t>𝑠</m:t>
                          </m:r>
                          <m:r>
                            <a:rPr lang="ro-RO" sz="2400" i="0">
                              <a:latin typeface="Cambria Math" panose="02040503050406030204" pitchFamily="18" charset="0"/>
                            </a:rPr>
                            <m:t>+</m:t>
                          </m:r>
                          <m:f>
                            <m:fPr>
                              <m:type m:val="lin"/>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𝐿𝐶</m:t>
                              </m:r>
                            </m:den>
                          </m:f>
                        </m:den>
                      </m:f>
                    </m:oMath>
                  </m:oMathPara>
                </a14:m>
                <a:endParaRPr lang="ro-RO"/>
              </a:p>
            </p:txBody>
          </p:sp>
        </mc:Choice>
        <mc:Fallback xmlns="">
          <p:sp>
            <p:nvSpPr>
              <p:cNvPr id="11" name="TextBox 10">
                <a:extLst>
                  <a:ext uri="{FF2B5EF4-FFF2-40B4-BE49-F238E27FC236}">
                    <a16:creationId xmlns:a16="http://schemas.microsoft.com/office/drawing/2014/main" id="{0E6DD559-23EF-4A9C-A9C2-CFE36A1E7588}"/>
                  </a:ext>
                </a:extLst>
              </p:cNvPr>
              <p:cNvSpPr txBox="1">
                <a:spLocks noRot="1" noChangeAspect="1" noMove="1" noResize="1" noEditPoints="1" noAdjustHandles="1" noChangeArrowheads="1" noChangeShapeType="1" noTextEdit="1"/>
              </p:cNvSpPr>
              <p:nvPr/>
            </p:nvSpPr>
            <p:spPr>
              <a:xfrm>
                <a:off x="1071717" y="3271091"/>
                <a:ext cx="7600335" cy="848630"/>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6942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B870-0A32-4072-9DD7-F9240E9057B9}"/>
              </a:ext>
            </a:extLst>
          </p:cNvPr>
          <p:cNvSpPr>
            <a:spLocks noGrp="1"/>
          </p:cNvSpPr>
          <p:nvPr>
            <p:ph type="title"/>
          </p:nvPr>
        </p:nvSpPr>
        <p:spPr/>
        <p:txBody>
          <a:bodyPr/>
          <a:lstStyle/>
          <a:p>
            <a:r>
              <a:rPr lang="ro-RO"/>
              <a:t>Exemplul 1</a:t>
            </a:r>
            <a:br>
              <a:rPr lang="ro-RO"/>
            </a:br>
            <a:r>
              <a:rPr lang="ro-RO"/>
              <a:t>Rezolvare</a:t>
            </a:r>
          </a:p>
        </p:txBody>
      </p:sp>
      <p:sp>
        <p:nvSpPr>
          <p:cNvPr id="3" name="Content Placeholder 2">
            <a:extLst>
              <a:ext uri="{FF2B5EF4-FFF2-40B4-BE49-F238E27FC236}">
                <a16:creationId xmlns:a16="http://schemas.microsoft.com/office/drawing/2014/main" id="{2FE1BCC3-1F47-47C6-A5F6-59BA1C1947DA}"/>
              </a:ext>
            </a:extLst>
          </p:cNvPr>
          <p:cNvSpPr>
            <a:spLocks noGrp="1"/>
          </p:cNvSpPr>
          <p:nvPr>
            <p:ph idx="1"/>
          </p:nvPr>
        </p:nvSpPr>
        <p:spPr/>
        <p:txBody>
          <a:bodyPr>
            <a:normAutofit/>
          </a:bodyPr>
          <a:lstStyle/>
          <a:p>
            <a:r>
              <a:rPr lang="en-US">
                <a:effectLst/>
                <a:ea typeface="Calibri" panose="020F0502020204030204" pitchFamily="34" charset="0"/>
              </a:rPr>
              <a:t>Înlocuind valorile componentelor și </a:t>
            </a:r>
            <a:br>
              <a:rPr lang="ro-RO">
                <a:effectLst/>
                <a:ea typeface="Calibri" panose="020F0502020204030204" pitchFamily="34" charset="0"/>
              </a:rPr>
            </a:br>
            <a:r>
              <a:rPr lang="en-US">
                <a:effectLst/>
                <a:ea typeface="Calibri" panose="020F0502020204030204" pitchFamily="34" charset="0"/>
              </a:rPr>
              <a:t>determinând rădăcinile polinomului </a:t>
            </a:r>
            <a:br>
              <a:rPr lang="ro-RO">
                <a:effectLst/>
                <a:ea typeface="Calibri" panose="020F0502020204030204" pitchFamily="34" charset="0"/>
              </a:rPr>
            </a:br>
            <a:r>
              <a:rPr lang="en-US">
                <a:effectLst/>
                <a:ea typeface="Calibri" panose="020F0502020204030204" pitchFamily="34" charset="0"/>
              </a:rPr>
              <a:t>de la numitor egalat cu zero, obținem</a:t>
            </a:r>
            <a:endParaRPr lang="ro-RO" sz="4000"/>
          </a:p>
        </p:txBody>
      </p:sp>
      <p:sp>
        <p:nvSpPr>
          <p:cNvPr id="4" name="Date Placeholder 3">
            <a:extLst>
              <a:ext uri="{FF2B5EF4-FFF2-40B4-BE49-F238E27FC236}">
                <a16:creationId xmlns:a16="http://schemas.microsoft.com/office/drawing/2014/main" id="{7412A69D-B2F9-4F3D-97AC-B713677198B8}"/>
              </a:ext>
            </a:extLst>
          </p:cNvPr>
          <p:cNvSpPr>
            <a:spLocks noGrp="1"/>
          </p:cNvSpPr>
          <p:nvPr>
            <p:ph type="dt" sz="half" idx="10"/>
          </p:nvPr>
        </p:nvSpPr>
        <p:spPr/>
        <p:txBody>
          <a:bodyPr/>
          <a:lstStyle/>
          <a:p>
            <a:fld id="{7342DF19-3604-4C53-B132-9CE0173D028C}" type="datetime1">
              <a:rPr lang="ro-RO" smtClean="0"/>
              <a:t>07.04.2021</a:t>
            </a:fld>
            <a:endParaRPr lang="ro-RO"/>
          </a:p>
        </p:txBody>
      </p:sp>
      <p:sp>
        <p:nvSpPr>
          <p:cNvPr id="5" name="Footer Placeholder 4">
            <a:extLst>
              <a:ext uri="{FF2B5EF4-FFF2-40B4-BE49-F238E27FC236}">
                <a16:creationId xmlns:a16="http://schemas.microsoft.com/office/drawing/2014/main" id="{13062A70-2A75-4541-99E0-814A494CD5B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9834EB42-9407-4B3B-9308-25EB6A9B0B2A}"/>
              </a:ext>
            </a:extLst>
          </p:cNvPr>
          <p:cNvSpPr>
            <a:spLocks noGrp="1"/>
          </p:cNvSpPr>
          <p:nvPr>
            <p:ph type="sldNum" sz="quarter" idx="12"/>
          </p:nvPr>
        </p:nvSpPr>
        <p:spPr/>
        <p:txBody>
          <a:bodyPr/>
          <a:lstStyle/>
          <a:p>
            <a:fld id="{AF5D8DD5-2367-47BF-BE85-0E4DD8564336}" type="slidenum">
              <a:rPr lang="ro-RO" smtClean="0"/>
              <a:t>24</a:t>
            </a:fld>
            <a:endParaRPr lang="ro-RO"/>
          </a:p>
        </p:txBody>
      </p:sp>
      <p:pic>
        <p:nvPicPr>
          <p:cNvPr id="7" name="Picture 6">
            <a:extLst>
              <a:ext uri="{FF2B5EF4-FFF2-40B4-BE49-F238E27FC236}">
                <a16:creationId xmlns:a16="http://schemas.microsoft.com/office/drawing/2014/main" id="{A0D05725-C1A7-4E8C-A9BC-D9EA68AFEAD2}"/>
              </a:ext>
            </a:extLst>
          </p:cNvPr>
          <p:cNvPicPr>
            <a:picLocks noChangeAspect="1"/>
          </p:cNvPicPr>
          <p:nvPr/>
        </p:nvPicPr>
        <p:blipFill rotWithShape="1">
          <a:blip r:embed="rId2"/>
          <a:srcRect t="17282" r="50867" b="14944"/>
          <a:stretch/>
        </p:blipFill>
        <p:spPr>
          <a:xfrm>
            <a:off x="7482471" y="0"/>
            <a:ext cx="4679901" cy="255638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003995-1FBE-4BCE-B84F-16A65BEBD355}"/>
                  </a:ext>
                </a:extLst>
              </p:cNvPr>
              <p:cNvSpPr txBox="1"/>
              <p:nvPr/>
            </p:nvSpPr>
            <p:spPr>
              <a:xfrm>
                <a:off x="1071716" y="3099309"/>
                <a:ext cx="4218039"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type m:val="lin"/>
                          <m:ctrlPr>
                            <a:rPr lang="ro-RO" sz="2400" i="1" smtClean="0">
                              <a:latin typeface="Cambria Math" panose="02040503050406030204" pitchFamily="18" charset="0"/>
                            </a:rPr>
                          </m:ctrlPr>
                        </m:fPr>
                        <m:num>
                          <m:r>
                            <a:rPr lang="ro-RO" sz="2400" i="1">
                              <a:latin typeface="Cambria Math" panose="02040503050406030204" pitchFamily="18" charset="0"/>
                            </a:rPr>
                            <m:t>𝑅</m:t>
                          </m:r>
                        </m:num>
                        <m:den>
                          <m:r>
                            <a:rPr lang="ro-RO" sz="2400" i="1">
                              <a:latin typeface="Cambria Math" panose="02040503050406030204" pitchFamily="18" charset="0"/>
                            </a:rPr>
                            <m:t>𝐿</m:t>
                          </m:r>
                        </m:den>
                      </m:f>
                      <m:r>
                        <a:rPr lang="ro-RO" sz="2400" i="0">
                          <a:latin typeface="Cambria Math" panose="02040503050406030204" pitchFamily="18" charset="0"/>
                        </a:rPr>
                        <m:t>=</m:t>
                      </m:r>
                      <m:f>
                        <m:fPr>
                          <m:type m:val="lin"/>
                          <m:ctrlPr>
                            <a:rPr lang="ro-RO" sz="2400" i="1">
                              <a:latin typeface="Cambria Math" panose="02040503050406030204" pitchFamily="18" charset="0"/>
                            </a:rPr>
                          </m:ctrlPr>
                        </m:fPr>
                        <m:num>
                          <m:r>
                            <a:rPr lang="ro-RO" sz="2400" i="0">
                              <a:latin typeface="Cambria Math" panose="02040503050406030204" pitchFamily="18" charset="0"/>
                            </a:rPr>
                            <m:t>10</m:t>
                          </m:r>
                        </m:num>
                        <m:den>
                          <m:r>
                            <a:rPr lang="ro-RO" sz="2400" i="0">
                              <a:latin typeface="Cambria Math" panose="02040503050406030204" pitchFamily="18" charset="0"/>
                            </a:rPr>
                            <m:t>5</m:t>
                          </m:r>
                          <m:r>
                            <a:rPr lang="ro-RO" sz="2400" i="0">
                              <a:latin typeface="Cambria Math" panose="02040503050406030204" pitchFamily="18" charset="0"/>
                            </a:rPr>
                            <m:t>×</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m:t>
                              </m:r>
                              <m:r>
                                <a:rPr lang="ro-RO" sz="2400" i="0">
                                  <a:latin typeface="Cambria Math" panose="02040503050406030204" pitchFamily="18" charset="0"/>
                                </a:rPr>
                                <m:t>3</m:t>
                              </m:r>
                            </m:sup>
                          </m:sSup>
                          <m:r>
                            <a:rPr lang="ro-RO" sz="2400" i="0">
                              <a:latin typeface="Cambria Math" panose="02040503050406030204" pitchFamily="18" charset="0"/>
                            </a:rPr>
                            <m:t>=</m:t>
                          </m:r>
                          <m:r>
                            <a:rPr lang="ro-RO" sz="2400" i="0">
                              <a:latin typeface="Cambria Math" panose="02040503050406030204" pitchFamily="18" charset="0"/>
                            </a:rPr>
                            <m:t>2</m:t>
                          </m:r>
                          <m:r>
                            <a:rPr lang="ro-RO" sz="2400" i="0">
                              <a:latin typeface="Cambria Math" panose="02040503050406030204" pitchFamily="18" charset="0"/>
                            </a:rPr>
                            <m:t>×</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den>
                      </m:f>
                    </m:oMath>
                  </m:oMathPara>
                </a14:m>
                <a:endParaRPr lang="ro-RO"/>
              </a:p>
            </p:txBody>
          </p:sp>
        </mc:Choice>
        <mc:Fallback xmlns="">
          <p:sp>
            <p:nvSpPr>
              <p:cNvPr id="9" name="TextBox 8">
                <a:extLst>
                  <a:ext uri="{FF2B5EF4-FFF2-40B4-BE49-F238E27FC236}">
                    <a16:creationId xmlns:a16="http://schemas.microsoft.com/office/drawing/2014/main" id="{ED003995-1FBE-4BCE-B84F-16A65BEBD355}"/>
                  </a:ext>
                </a:extLst>
              </p:cNvPr>
              <p:cNvSpPr txBox="1">
                <a:spLocks noRot="1" noChangeAspect="1" noMove="1" noResize="1" noEditPoints="1" noAdjustHandles="1" noChangeArrowheads="1" noChangeShapeType="1" noTextEdit="1"/>
              </p:cNvSpPr>
              <p:nvPr/>
            </p:nvSpPr>
            <p:spPr>
              <a:xfrm>
                <a:off x="1071716" y="3099309"/>
                <a:ext cx="4218039" cy="461665"/>
              </a:xfrm>
              <a:prstGeom prst="rect">
                <a:avLst/>
              </a:prstGeom>
              <a:blipFill>
                <a:blip r:embed="rId3"/>
                <a:stretch>
                  <a:fillRect l="-6214" t="-125000" b="-190789"/>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B6DBF1B-A281-4CA5-8F52-263E6458E229}"/>
                  </a:ext>
                </a:extLst>
              </p:cNvPr>
              <p:cNvSpPr txBox="1"/>
              <p:nvPr/>
            </p:nvSpPr>
            <p:spPr>
              <a:xfrm>
                <a:off x="7713408" y="2672397"/>
                <a:ext cx="3873908" cy="65774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o-RO" i="1" smtClean="0">
                          <a:latin typeface="Cambria Math" panose="02040503050406030204" pitchFamily="18" charset="0"/>
                        </a:rPr>
                        <m:t>𝐻</m:t>
                      </m:r>
                      <m:d>
                        <m:dPr>
                          <m:ctrlPr>
                            <a:rPr lang="ro-RO" i="1">
                              <a:solidFill>
                                <a:srgbClr val="836967"/>
                              </a:solidFill>
                              <a:latin typeface="Cambria Math" panose="02040503050406030204" pitchFamily="18" charset="0"/>
                            </a:rPr>
                          </m:ctrlPr>
                        </m:dPr>
                        <m:e>
                          <m:r>
                            <a:rPr lang="ro-RO" i="1">
                              <a:latin typeface="Cambria Math" panose="02040503050406030204" pitchFamily="18" charset="0"/>
                            </a:rPr>
                            <m:t>𝑠</m:t>
                          </m:r>
                        </m:e>
                      </m:d>
                      <m:r>
                        <a:rPr lang="ro-RO" i="0">
                          <a:latin typeface="Cambria Math" panose="02040503050406030204" pitchFamily="18" charset="0"/>
                        </a:rPr>
                        <m:t>=</m:t>
                      </m:r>
                      <m:f>
                        <m:fPr>
                          <m:ctrlPr>
                            <a:rPr lang="ro-RO" i="1">
                              <a:solidFill>
                                <a:srgbClr val="836967"/>
                              </a:solidFill>
                              <a:latin typeface="Cambria Math" panose="02040503050406030204" pitchFamily="18" charset="0"/>
                            </a:rPr>
                          </m:ctrlPr>
                        </m:fPr>
                        <m:num>
                          <m:sSub>
                            <m:sSubPr>
                              <m:ctrlPr>
                                <a:rPr lang="ro-RO" i="1">
                                  <a:solidFill>
                                    <a:srgbClr val="836967"/>
                                  </a:solidFill>
                                  <a:latin typeface="Cambria Math" panose="02040503050406030204" pitchFamily="18" charset="0"/>
                                </a:rPr>
                              </m:ctrlPr>
                            </m:sSubPr>
                            <m:e>
                              <m:r>
                                <a:rPr lang="ro-RO" i="1">
                                  <a:latin typeface="Cambria Math" panose="02040503050406030204" pitchFamily="18" charset="0"/>
                                </a:rPr>
                                <m:t>𝑉</m:t>
                              </m:r>
                            </m:e>
                            <m:sub>
                              <m:r>
                                <a:rPr lang="ro-RO" i="1">
                                  <a:latin typeface="Cambria Math" panose="02040503050406030204" pitchFamily="18" charset="0"/>
                                </a:rPr>
                                <m:t>𝑜</m:t>
                              </m:r>
                            </m:sub>
                          </m:sSub>
                        </m:num>
                        <m:den>
                          <m:sSub>
                            <m:sSubPr>
                              <m:ctrlPr>
                                <a:rPr lang="ro-RO" i="1">
                                  <a:solidFill>
                                    <a:srgbClr val="836967"/>
                                  </a:solidFill>
                                  <a:latin typeface="Cambria Math" panose="02040503050406030204" pitchFamily="18" charset="0"/>
                                </a:rPr>
                              </m:ctrlPr>
                            </m:sSubPr>
                            <m:e>
                              <m:r>
                                <a:rPr lang="ro-RO" i="1">
                                  <a:latin typeface="Cambria Math" panose="02040503050406030204" pitchFamily="18" charset="0"/>
                                </a:rPr>
                                <m:t>𝑉</m:t>
                              </m:r>
                            </m:e>
                            <m:sub>
                              <m:r>
                                <a:rPr lang="ro-RO" i="1">
                                  <a:latin typeface="Cambria Math" panose="02040503050406030204" pitchFamily="18" charset="0"/>
                                </a:rPr>
                                <m:t>𝑖</m:t>
                              </m:r>
                            </m:sub>
                          </m:sSub>
                        </m:den>
                      </m:f>
                      <m:r>
                        <a:rPr lang="ro-RO" i="0">
                          <a:latin typeface="Cambria Math" panose="02040503050406030204" pitchFamily="18" charset="0"/>
                        </a:rPr>
                        <m:t>=</m:t>
                      </m:r>
                      <m:f>
                        <m:fPr>
                          <m:ctrlPr>
                            <a:rPr lang="ro-RO" i="1">
                              <a:solidFill>
                                <a:srgbClr val="836967"/>
                              </a:solidFill>
                              <a:latin typeface="Cambria Math" panose="02040503050406030204" pitchFamily="18" charset="0"/>
                            </a:rPr>
                          </m:ctrlPr>
                        </m:fPr>
                        <m:num>
                          <m:r>
                            <a:rPr lang="ro-RO" i="1">
                              <a:latin typeface="Cambria Math" panose="02040503050406030204" pitchFamily="18" charset="0"/>
                            </a:rPr>
                            <m:t>𝑅</m:t>
                          </m:r>
                        </m:num>
                        <m:den>
                          <m:r>
                            <a:rPr lang="ro-RO" i="1">
                              <a:latin typeface="Cambria Math" panose="02040503050406030204" pitchFamily="18" charset="0"/>
                            </a:rPr>
                            <m:t>𝐿</m:t>
                          </m:r>
                        </m:den>
                      </m:f>
                      <m:r>
                        <a:rPr lang="ro-RO" i="0">
                          <a:latin typeface="Cambria Math" panose="02040503050406030204" pitchFamily="18" charset="0"/>
                        </a:rPr>
                        <m:t>×</m:t>
                      </m:r>
                      <m:f>
                        <m:fPr>
                          <m:ctrlPr>
                            <a:rPr lang="ro-RO" i="1">
                              <a:solidFill>
                                <a:srgbClr val="836967"/>
                              </a:solidFill>
                              <a:latin typeface="Cambria Math" panose="02040503050406030204" pitchFamily="18" charset="0"/>
                            </a:rPr>
                          </m:ctrlPr>
                        </m:fPr>
                        <m:num>
                          <m:r>
                            <a:rPr lang="ro-RO" i="1">
                              <a:latin typeface="Cambria Math" panose="02040503050406030204" pitchFamily="18" charset="0"/>
                            </a:rPr>
                            <m:t>𝑠</m:t>
                          </m:r>
                        </m:num>
                        <m:den>
                          <m:sSup>
                            <m:sSupPr>
                              <m:ctrlPr>
                                <a:rPr lang="ro-RO" i="1">
                                  <a:solidFill>
                                    <a:srgbClr val="836967"/>
                                  </a:solidFill>
                                  <a:latin typeface="Cambria Math" panose="02040503050406030204" pitchFamily="18" charset="0"/>
                                </a:rPr>
                              </m:ctrlPr>
                            </m:sSupPr>
                            <m:e>
                              <m:r>
                                <a:rPr lang="ro-RO" i="1">
                                  <a:latin typeface="Cambria Math" panose="02040503050406030204" pitchFamily="18" charset="0"/>
                                </a:rPr>
                                <m:t>𝑠</m:t>
                              </m:r>
                            </m:e>
                            <m:sup>
                              <m:r>
                                <a:rPr lang="ro-RO" i="0">
                                  <a:latin typeface="Cambria Math" panose="02040503050406030204" pitchFamily="18" charset="0"/>
                                </a:rPr>
                                <m:t>2</m:t>
                              </m:r>
                            </m:sup>
                          </m:sSup>
                          <m:r>
                            <a:rPr lang="ro-RO" i="0">
                              <a:latin typeface="Cambria Math" panose="02040503050406030204" pitchFamily="18" charset="0"/>
                            </a:rPr>
                            <m:t>+</m:t>
                          </m:r>
                          <m:d>
                            <m:dPr>
                              <m:ctrlPr>
                                <a:rPr lang="ro-RO" i="1">
                                  <a:solidFill>
                                    <a:srgbClr val="836967"/>
                                  </a:solidFill>
                                  <a:latin typeface="Cambria Math" panose="02040503050406030204" pitchFamily="18" charset="0"/>
                                </a:rPr>
                              </m:ctrlPr>
                            </m:dPr>
                            <m:e>
                              <m:f>
                                <m:fPr>
                                  <m:type m:val="lin"/>
                                  <m:ctrlPr>
                                    <a:rPr lang="ro-RO" i="1">
                                      <a:latin typeface="Cambria Math" panose="02040503050406030204" pitchFamily="18" charset="0"/>
                                    </a:rPr>
                                  </m:ctrlPr>
                                </m:fPr>
                                <m:num>
                                  <m:r>
                                    <a:rPr lang="ro-RO" i="1">
                                      <a:latin typeface="Cambria Math" panose="02040503050406030204" pitchFamily="18" charset="0"/>
                                    </a:rPr>
                                    <m:t>𝑅</m:t>
                                  </m:r>
                                </m:num>
                                <m:den>
                                  <m:r>
                                    <a:rPr lang="ro-RO" i="1">
                                      <a:latin typeface="Cambria Math" panose="02040503050406030204" pitchFamily="18" charset="0"/>
                                    </a:rPr>
                                    <m:t>𝐿</m:t>
                                  </m:r>
                                </m:den>
                              </m:f>
                            </m:e>
                          </m:d>
                          <m:r>
                            <a:rPr lang="ro-RO" i="1">
                              <a:latin typeface="Cambria Math" panose="02040503050406030204" pitchFamily="18" charset="0"/>
                            </a:rPr>
                            <m:t>𝑠</m:t>
                          </m:r>
                          <m:r>
                            <a:rPr lang="ro-RO" i="0">
                              <a:latin typeface="Cambria Math" panose="02040503050406030204" pitchFamily="18" charset="0"/>
                            </a:rPr>
                            <m:t>+</m:t>
                          </m:r>
                          <m:f>
                            <m:fPr>
                              <m:type m:val="lin"/>
                              <m:ctrlPr>
                                <a:rPr lang="ro-RO" i="1">
                                  <a:latin typeface="Cambria Math" panose="02040503050406030204" pitchFamily="18" charset="0"/>
                                </a:rPr>
                              </m:ctrlPr>
                            </m:fPr>
                            <m:num>
                              <m:r>
                                <a:rPr lang="ro-RO" i="0">
                                  <a:latin typeface="Cambria Math" panose="02040503050406030204" pitchFamily="18" charset="0"/>
                                </a:rPr>
                                <m:t>1</m:t>
                              </m:r>
                            </m:num>
                            <m:den>
                              <m:r>
                                <a:rPr lang="ro-RO" i="1">
                                  <a:latin typeface="Cambria Math" panose="02040503050406030204" pitchFamily="18" charset="0"/>
                                </a:rPr>
                                <m:t>𝐿𝐶</m:t>
                              </m:r>
                            </m:den>
                          </m:f>
                        </m:den>
                      </m:f>
                    </m:oMath>
                  </m:oMathPara>
                </a14:m>
                <a:endParaRPr lang="ro-RO" sz="1400"/>
              </a:p>
            </p:txBody>
          </p:sp>
        </mc:Choice>
        <mc:Fallback xmlns="">
          <p:sp>
            <p:nvSpPr>
              <p:cNvPr id="10" name="TextBox 9">
                <a:extLst>
                  <a:ext uri="{FF2B5EF4-FFF2-40B4-BE49-F238E27FC236}">
                    <a16:creationId xmlns:a16="http://schemas.microsoft.com/office/drawing/2014/main" id="{7B6DBF1B-A281-4CA5-8F52-263E6458E229}"/>
                  </a:ext>
                </a:extLst>
              </p:cNvPr>
              <p:cNvSpPr txBox="1">
                <a:spLocks noRot="1" noChangeAspect="1" noMove="1" noResize="1" noEditPoints="1" noAdjustHandles="1" noChangeArrowheads="1" noChangeShapeType="1" noTextEdit="1"/>
              </p:cNvSpPr>
              <p:nvPr/>
            </p:nvSpPr>
            <p:spPr>
              <a:xfrm>
                <a:off x="7713408" y="2672397"/>
                <a:ext cx="3873908" cy="657744"/>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B31C2E4-3DC3-4168-AFA0-3B19E3501C94}"/>
                  </a:ext>
                </a:extLst>
              </p:cNvPr>
              <p:cNvSpPr txBox="1"/>
              <p:nvPr/>
            </p:nvSpPr>
            <p:spPr>
              <a:xfrm>
                <a:off x="1071716" y="3658278"/>
                <a:ext cx="7511845"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type m:val="lin"/>
                          <m:ctrlPr>
                            <a:rPr lang="ro-RO" sz="2400" i="1" smtClean="0">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𝐿𝐶</m:t>
                          </m:r>
                        </m:den>
                      </m:f>
                      <m:r>
                        <a:rPr lang="ro-RO" sz="2400" i="0">
                          <a:latin typeface="Cambria Math" panose="02040503050406030204" pitchFamily="18" charset="0"/>
                        </a:rPr>
                        <m:t>=</m:t>
                      </m:r>
                      <m:f>
                        <m:fPr>
                          <m:type m:val="lin"/>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5</m:t>
                          </m:r>
                          <m:r>
                            <a:rPr lang="ro-RO" sz="2400" i="0">
                              <a:latin typeface="Cambria Math" panose="02040503050406030204" pitchFamily="18" charset="0"/>
                            </a:rPr>
                            <m:t>×</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m:t>
                              </m:r>
                              <m:r>
                                <a:rPr lang="ro-RO" sz="2400" i="0">
                                  <a:latin typeface="Cambria Math" panose="02040503050406030204" pitchFamily="18" charset="0"/>
                                </a:rPr>
                                <m:t>3</m:t>
                              </m:r>
                            </m:sup>
                          </m:sSup>
                          <m:r>
                            <a:rPr lang="ro-RO" sz="2400" i="0">
                              <a:latin typeface="Cambria Math" panose="02040503050406030204" pitchFamily="18" charset="0"/>
                            </a:rPr>
                            <m:t>×</m:t>
                          </m:r>
                          <m:r>
                            <a:rPr lang="ro-RO" sz="2400" i="0">
                              <a:latin typeface="Cambria Math" panose="02040503050406030204" pitchFamily="18" charset="0"/>
                            </a:rPr>
                            <m:t>40</m:t>
                          </m:r>
                          <m:r>
                            <a:rPr lang="ro-RO" sz="2400" i="0">
                              <a:latin typeface="Cambria Math" panose="02040503050406030204" pitchFamily="18" charset="0"/>
                            </a:rPr>
                            <m:t>×</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m:t>
                              </m:r>
                              <m:r>
                                <a:rPr lang="ro-RO" sz="2400" i="0">
                                  <a:latin typeface="Cambria Math" panose="02040503050406030204" pitchFamily="18" charset="0"/>
                                </a:rPr>
                                <m:t>6</m:t>
                              </m:r>
                            </m:sup>
                          </m:sSup>
                          <m:r>
                            <a:rPr lang="ro-RO" sz="2400" i="0">
                              <a:latin typeface="Cambria Math" panose="02040503050406030204" pitchFamily="18" charset="0"/>
                            </a:rPr>
                            <m:t>=</m:t>
                          </m:r>
                          <m:f>
                            <m:fPr>
                              <m:type m:val="lin"/>
                              <m:ctrlPr>
                                <a:rPr lang="ro-RO" sz="2400" i="1">
                                  <a:latin typeface="Cambria Math" panose="02040503050406030204" pitchFamily="18" charset="0"/>
                                </a:rPr>
                              </m:ctrlPr>
                            </m:fPr>
                            <m:num>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9</m:t>
                                  </m:r>
                                </m:sup>
                              </m:sSup>
                            </m:num>
                            <m:den>
                              <m:r>
                                <a:rPr lang="ro-RO" sz="2400" i="0">
                                  <a:latin typeface="Cambria Math" panose="02040503050406030204" pitchFamily="18" charset="0"/>
                                </a:rPr>
                                <m:t>200</m:t>
                              </m:r>
                              <m:r>
                                <a:rPr lang="ro-RO" sz="2400" i="0">
                                  <a:latin typeface="Cambria Math" panose="02040503050406030204" pitchFamily="18" charset="0"/>
                                </a:rPr>
                                <m:t>=</m:t>
                              </m:r>
                              <m:r>
                                <a:rPr lang="ro-RO" sz="2400" i="0">
                                  <a:latin typeface="Cambria Math" panose="02040503050406030204" pitchFamily="18" charset="0"/>
                                </a:rPr>
                                <m:t>5</m:t>
                              </m:r>
                              <m:r>
                                <a:rPr lang="ro-RO" sz="2400" i="0">
                                  <a:latin typeface="Cambria Math" panose="02040503050406030204" pitchFamily="18" charset="0"/>
                                </a:rPr>
                                <m:t>×</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6</m:t>
                                  </m:r>
                                </m:sup>
                              </m:sSup>
                            </m:den>
                          </m:f>
                        </m:den>
                      </m:f>
                    </m:oMath>
                  </m:oMathPara>
                </a14:m>
                <a:endParaRPr lang="ro-RO"/>
              </a:p>
            </p:txBody>
          </p:sp>
        </mc:Choice>
        <mc:Fallback xmlns="">
          <p:sp>
            <p:nvSpPr>
              <p:cNvPr id="12" name="TextBox 11">
                <a:extLst>
                  <a:ext uri="{FF2B5EF4-FFF2-40B4-BE49-F238E27FC236}">
                    <a16:creationId xmlns:a16="http://schemas.microsoft.com/office/drawing/2014/main" id="{3B31C2E4-3DC3-4168-AFA0-3B19E3501C94}"/>
                  </a:ext>
                </a:extLst>
              </p:cNvPr>
              <p:cNvSpPr txBox="1">
                <a:spLocks noRot="1" noChangeAspect="1" noMove="1" noResize="1" noEditPoints="1" noAdjustHandles="1" noChangeArrowheads="1" noChangeShapeType="1" noTextEdit="1"/>
              </p:cNvSpPr>
              <p:nvPr/>
            </p:nvSpPr>
            <p:spPr>
              <a:xfrm>
                <a:off x="1071716" y="3658278"/>
                <a:ext cx="7511845" cy="461665"/>
              </a:xfrm>
              <a:prstGeom prst="rect">
                <a:avLst/>
              </a:prstGeom>
              <a:blipFill>
                <a:blip r:embed="rId5"/>
                <a:stretch>
                  <a:fillRect l="-3896" t="-125000" b="-190789"/>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F054880-49C6-44F6-8A9A-DBDADCF6CE81}"/>
                  </a:ext>
                </a:extLst>
              </p:cNvPr>
              <p:cNvSpPr txBox="1"/>
              <p:nvPr/>
            </p:nvSpPr>
            <p:spPr>
              <a:xfrm>
                <a:off x="1071716" y="4299330"/>
                <a:ext cx="7919884" cy="78951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o-RO" sz="2400" i="1" smtClean="0">
                          <a:latin typeface="Cambria Math" panose="02040503050406030204" pitchFamily="18" charset="0"/>
                        </a:rPr>
                        <m:t>𝐻</m:t>
                      </m:r>
                      <m:d>
                        <m:dPr>
                          <m:ctrlPr>
                            <a:rPr lang="ro-RO" sz="2400" i="1">
                              <a:solidFill>
                                <a:srgbClr val="836967"/>
                              </a:solidFill>
                              <a:latin typeface="Cambria Math" panose="02040503050406030204" pitchFamily="18" charset="0"/>
                            </a:rPr>
                          </m:ctrlPr>
                        </m:dPr>
                        <m:e>
                          <m:r>
                            <a:rPr lang="ro-RO" sz="2400" i="1">
                              <a:latin typeface="Cambria Math" panose="02040503050406030204" pitchFamily="18" charset="0"/>
                            </a:rPr>
                            <m:t>𝑠</m:t>
                          </m:r>
                        </m:e>
                      </m:d>
                      <m:r>
                        <a:rPr lang="ro-RO" sz="2400" i="0">
                          <a:latin typeface="Cambria Math" panose="02040503050406030204" pitchFamily="18" charset="0"/>
                        </a:rPr>
                        <m:t>=</m:t>
                      </m:r>
                      <m:r>
                        <a:rPr lang="ro-RO" sz="2400" i="0">
                          <a:latin typeface="Cambria Math" panose="02040503050406030204" pitchFamily="18" charset="0"/>
                        </a:rPr>
                        <m:t>2</m:t>
                      </m:r>
                      <m:r>
                        <a:rPr lang="ro-RO" sz="2400" i="0">
                          <a:latin typeface="Cambria Math" panose="02040503050406030204" pitchFamily="18" charset="0"/>
                        </a:rPr>
                        <m:t>×</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r>
                            <a:rPr lang="ro-RO" sz="2400" i="1">
                              <a:latin typeface="Cambria Math" panose="02040503050406030204" pitchFamily="18" charset="0"/>
                            </a:rPr>
                            <m:t>𝑠</m:t>
                          </m:r>
                        </m:num>
                        <m:den>
                          <m:d>
                            <m:dPr>
                              <m:begChr m:val="["/>
                              <m:endChr m:val="]"/>
                              <m:ctrlPr>
                                <a:rPr lang="ro-RO" sz="2400" i="1">
                                  <a:solidFill>
                                    <a:srgbClr val="836967"/>
                                  </a:solidFill>
                                  <a:latin typeface="Cambria Math" panose="02040503050406030204" pitchFamily="18" charset="0"/>
                                </a:rPr>
                              </m:ctrlPr>
                            </m:dPr>
                            <m:e>
                              <m:r>
                                <a:rPr lang="ro-RO" sz="2400" i="1">
                                  <a:latin typeface="Cambria Math" panose="02040503050406030204" pitchFamily="18" charset="0"/>
                                </a:rPr>
                                <m:t>𝑠</m:t>
                              </m:r>
                              <m:r>
                                <a:rPr lang="ro-RO" sz="2400" i="0">
                                  <a:latin typeface="Cambria Math" panose="02040503050406030204" pitchFamily="18" charset="0"/>
                                </a:rPr>
                                <m:t>−</m:t>
                              </m:r>
                              <m:d>
                                <m:dPr>
                                  <m:ctrlPr>
                                    <a:rPr lang="ro-RO" sz="2400" i="1">
                                      <a:solidFill>
                                        <a:srgbClr val="836967"/>
                                      </a:solidFill>
                                      <a:latin typeface="Cambria Math" panose="02040503050406030204" pitchFamily="18" charset="0"/>
                                    </a:rPr>
                                  </m:ctrlPr>
                                </m:dPr>
                                <m:e>
                                  <m:r>
                                    <a:rPr lang="ro-RO" sz="2400" i="0">
                                      <a:latin typeface="Cambria Math" panose="02040503050406030204" pitchFamily="18" charset="0"/>
                                    </a:rPr>
                                    <m:t>−</m:t>
                                  </m:r>
                                  <m:r>
                                    <a:rPr lang="ro-RO" sz="2400" i="0">
                                      <a:latin typeface="Cambria Math" panose="02040503050406030204" pitchFamily="18" charset="0"/>
                                    </a:rPr>
                                    <m:t>1</m:t>
                                  </m:r>
                                  <m:r>
                                    <a:rPr lang="ro-RO" sz="2400" i="0">
                                      <a:latin typeface="Cambria Math" panose="02040503050406030204" pitchFamily="18" charset="0"/>
                                    </a:rPr>
                                    <m:t>+</m:t>
                                  </m:r>
                                  <m:r>
                                    <a:rPr lang="ro-RO" sz="2400" i="1">
                                      <a:latin typeface="Cambria Math" panose="02040503050406030204" pitchFamily="18" charset="0"/>
                                    </a:rPr>
                                    <m:t>𝑗</m:t>
                                  </m:r>
                                  <m:r>
                                    <a:rPr lang="ro-RO" sz="2400" i="0">
                                      <a:latin typeface="Cambria Math" panose="02040503050406030204" pitchFamily="18" charset="0"/>
                                    </a:rPr>
                                    <m:t>2</m:t>
                                  </m:r>
                                </m:e>
                              </m:d>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e>
                          </m:d>
                          <m:r>
                            <a:rPr lang="ro-RO" sz="2400" i="0">
                              <a:latin typeface="Cambria Math" panose="02040503050406030204" pitchFamily="18" charset="0"/>
                            </a:rPr>
                            <m:t>×</m:t>
                          </m:r>
                          <m:d>
                            <m:dPr>
                              <m:begChr m:val="["/>
                              <m:endChr m:val="]"/>
                              <m:ctrlPr>
                                <a:rPr lang="ro-RO" sz="2400" i="1">
                                  <a:solidFill>
                                    <a:srgbClr val="836967"/>
                                  </a:solidFill>
                                  <a:latin typeface="Cambria Math" panose="02040503050406030204" pitchFamily="18" charset="0"/>
                                </a:rPr>
                              </m:ctrlPr>
                            </m:dPr>
                            <m:e>
                              <m:r>
                                <a:rPr lang="ro-RO" sz="2400" i="1">
                                  <a:latin typeface="Cambria Math" panose="02040503050406030204" pitchFamily="18" charset="0"/>
                                </a:rPr>
                                <m:t>𝑠</m:t>
                              </m:r>
                              <m:r>
                                <a:rPr lang="ro-RO" sz="2400" i="0">
                                  <a:latin typeface="Cambria Math" panose="02040503050406030204" pitchFamily="18" charset="0"/>
                                </a:rPr>
                                <m:t>−</m:t>
                              </m:r>
                              <m:d>
                                <m:dPr>
                                  <m:ctrlPr>
                                    <a:rPr lang="ro-RO" sz="2400" i="1">
                                      <a:solidFill>
                                        <a:srgbClr val="836967"/>
                                      </a:solidFill>
                                      <a:latin typeface="Cambria Math" panose="02040503050406030204" pitchFamily="18" charset="0"/>
                                    </a:rPr>
                                  </m:ctrlPr>
                                </m:dPr>
                                <m:e>
                                  <m:r>
                                    <a:rPr lang="ro-RO" sz="2400" i="0">
                                      <a:latin typeface="Cambria Math" panose="02040503050406030204" pitchFamily="18" charset="0"/>
                                    </a:rPr>
                                    <m:t>−</m:t>
                                  </m:r>
                                  <m:r>
                                    <a:rPr lang="ro-RO" sz="2400" i="0">
                                      <a:latin typeface="Cambria Math" panose="02040503050406030204" pitchFamily="18" charset="0"/>
                                    </a:rPr>
                                    <m:t>1</m:t>
                                  </m:r>
                                  <m:r>
                                    <a:rPr lang="ro-RO" sz="2400" i="0">
                                      <a:latin typeface="Cambria Math" panose="02040503050406030204" pitchFamily="18" charset="0"/>
                                    </a:rPr>
                                    <m:t>−</m:t>
                                  </m:r>
                                  <m:r>
                                    <a:rPr lang="ro-RO" sz="2400" i="1">
                                      <a:latin typeface="Cambria Math" panose="02040503050406030204" pitchFamily="18" charset="0"/>
                                    </a:rPr>
                                    <m:t>𝑗</m:t>
                                  </m:r>
                                  <m:r>
                                    <a:rPr lang="ro-RO" sz="2400" i="0">
                                      <a:latin typeface="Cambria Math" panose="02040503050406030204" pitchFamily="18" charset="0"/>
                                    </a:rPr>
                                    <m:t>2</m:t>
                                  </m:r>
                                </m:e>
                              </m:d>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e>
                          </m:d>
                        </m:den>
                      </m:f>
                    </m:oMath>
                  </m:oMathPara>
                </a14:m>
                <a:endParaRPr lang="ro-RO"/>
              </a:p>
            </p:txBody>
          </p:sp>
        </mc:Choice>
        <mc:Fallback xmlns="">
          <p:sp>
            <p:nvSpPr>
              <p:cNvPr id="14" name="TextBox 13">
                <a:extLst>
                  <a:ext uri="{FF2B5EF4-FFF2-40B4-BE49-F238E27FC236}">
                    <a16:creationId xmlns:a16="http://schemas.microsoft.com/office/drawing/2014/main" id="{4F054880-49C6-44F6-8A9A-DBDADCF6CE81}"/>
                  </a:ext>
                </a:extLst>
              </p:cNvPr>
              <p:cNvSpPr txBox="1">
                <a:spLocks noRot="1" noChangeAspect="1" noMove="1" noResize="1" noEditPoints="1" noAdjustHandles="1" noChangeArrowheads="1" noChangeShapeType="1" noTextEdit="1"/>
              </p:cNvSpPr>
              <p:nvPr/>
            </p:nvSpPr>
            <p:spPr>
              <a:xfrm>
                <a:off x="1071716" y="4299330"/>
                <a:ext cx="7919884" cy="789512"/>
              </a:xfrm>
              <a:prstGeom prst="rect">
                <a:avLst/>
              </a:prstGeom>
              <a:blipFill>
                <a:blip r:embed="rId6"/>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266447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B870-0A32-4072-9DD7-F9240E9057B9}"/>
              </a:ext>
            </a:extLst>
          </p:cNvPr>
          <p:cNvSpPr>
            <a:spLocks noGrp="1"/>
          </p:cNvSpPr>
          <p:nvPr>
            <p:ph type="title"/>
          </p:nvPr>
        </p:nvSpPr>
        <p:spPr/>
        <p:txBody>
          <a:bodyPr/>
          <a:lstStyle/>
          <a:p>
            <a:r>
              <a:rPr lang="ro-RO"/>
              <a:t>Exemplul 1</a:t>
            </a:r>
            <a:br>
              <a:rPr lang="ro-RO"/>
            </a:br>
            <a:r>
              <a:rPr lang="ro-RO"/>
              <a:t>Rezolvare</a:t>
            </a:r>
          </a:p>
        </p:txBody>
      </p:sp>
      <p:sp>
        <p:nvSpPr>
          <p:cNvPr id="3" name="Content Placeholder 2">
            <a:extLst>
              <a:ext uri="{FF2B5EF4-FFF2-40B4-BE49-F238E27FC236}">
                <a16:creationId xmlns:a16="http://schemas.microsoft.com/office/drawing/2014/main" id="{2FE1BCC3-1F47-47C6-A5F6-59BA1C1947DA}"/>
              </a:ext>
            </a:extLst>
          </p:cNvPr>
          <p:cNvSpPr>
            <a:spLocks noGrp="1"/>
          </p:cNvSpPr>
          <p:nvPr>
            <p:ph idx="1"/>
          </p:nvPr>
        </p:nvSpPr>
        <p:spPr/>
        <p:txBody>
          <a:bodyPr>
            <a:normAutofit/>
          </a:bodyPr>
          <a:lstStyle/>
          <a:p>
            <a:r>
              <a:rPr lang="en-US">
                <a:effectLst/>
                <a:ea typeface="Calibri" panose="020F0502020204030204" pitchFamily="34" charset="0"/>
              </a:rPr>
              <a:t>Această funcție are </a:t>
            </a:r>
            <a:r>
              <a:rPr lang="en-US" i="1">
                <a:effectLst/>
                <a:ea typeface="Calibri" panose="020F0502020204030204" pitchFamily="34" charset="0"/>
              </a:rPr>
              <a:t>H</a:t>
            </a:r>
            <a:r>
              <a:rPr lang="en-US" baseline="-25000">
                <a:effectLst/>
                <a:ea typeface="Calibri" panose="020F0502020204030204" pitchFamily="34" charset="0"/>
              </a:rPr>
              <a:t>0</a:t>
            </a:r>
            <a:r>
              <a:rPr lang="en-US">
                <a:effectLst/>
                <a:ea typeface="Calibri" panose="020F0502020204030204" pitchFamily="34" charset="0"/>
              </a:rPr>
              <a:t>=2×10</a:t>
            </a:r>
            <a:r>
              <a:rPr lang="en-US" baseline="30000">
                <a:effectLst/>
                <a:ea typeface="Calibri" panose="020F0502020204030204" pitchFamily="34" charset="0"/>
              </a:rPr>
              <a:t>3</a:t>
            </a:r>
            <a:r>
              <a:rPr lang="en-US">
                <a:effectLst/>
                <a:ea typeface="Calibri" panose="020F0502020204030204" pitchFamily="34" charset="0"/>
              </a:rPr>
              <a:t>V/V, un zero </a:t>
            </a:r>
            <a:br>
              <a:rPr lang="ro-RO">
                <a:effectLst/>
                <a:ea typeface="Calibri" panose="020F0502020204030204" pitchFamily="34" charset="0"/>
              </a:rPr>
            </a:br>
            <a:r>
              <a:rPr lang="en-US">
                <a:effectLst/>
                <a:ea typeface="Calibri" panose="020F0502020204030204" pitchFamily="34" charset="0"/>
              </a:rPr>
              <a:t>în origine și o pereche de </a:t>
            </a:r>
            <a:br>
              <a:rPr lang="ro-RO">
                <a:effectLst/>
                <a:ea typeface="Calibri" panose="020F0502020204030204" pitchFamily="34" charset="0"/>
              </a:rPr>
            </a:br>
            <a:r>
              <a:rPr lang="en-US">
                <a:effectLst/>
                <a:ea typeface="Calibri" panose="020F0502020204030204" pitchFamily="34" charset="0"/>
              </a:rPr>
              <a:t>poli complex conjugați </a:t>
            </a:r>
            <a:br>
              <a:rPr lang="ro-RO">
                <a:effectLst/>
                <a:ea typeface="Calibri" panose="020F0502020204030204" pitchFamily="34" charset="0"/>
              </a:rPr>
            </a:br>
            <a:r>
              <a:rPr lang="en-US">
                <a:effectLst/>
                <a:ea typeface="Calibri" panose="020F0502020204030204" pitchFamily="34" charset="0"/>
              </a:rPr>
              <a:t>(−1±j2)10</a:t>
            </a:r>
            <a:r>
              <a:rPr lang="en-US" baseline="30000">
                <a:effectLst/>
                <a:ea typeface="Calibri" panose="020F0502020204030204" pitchFamily="34" charset="0"/>
              </a:rPr>
              <a:t>3</a:t>
            </a:r>
            <a:r>
              <a:rPr lang="en-US">
                <a:effectLst/>
                <a:ea typeface="Calibri" panose="020F0502020204030204" pitchFamily="34" charset="0"/>
              </a:rPr>
              <a:t>=(−1±j2) kNp/s</a:t>
            </a:r>
            <a:endParaRPr lang="ro-RO">
              <a:effectLst/>
              <a:ea typeface="Calibri" panose="020F0502020204030204" pitchFamily="34" charset="0"/>
            </a:endParaRPr>
          </a:p>
          <a:p>
            <a:r>
              <a:rPr lang="ro-RO"/>
              <a:t>Diagrama pol-zero</a:t>
            </a:r>
          </a:p>
        </p:txBody>
      </p:sp>
      <p:sp>
        <p:nvSpPr>
          <p:cNvPr id="4" name="Date Placeholder 3">
            <a:extLst>
              <a:ext uri="{FF2B5EF4-FFF2-40B4-BE49-F238E27FC236}">
                <a16:creationId xmlns:a16="http://schemas.microsoft.com/office/drawing/2014/main" id="{7412A69D-B2F9-4F3D-97AC-B713677198B8}"/>
              </a:ext>
            </a:extLst>
          </p:cNvPr>
          <p:cNvSpPr>
            <a:spLocks noGrp="1"/>
          </p:cNvSpPr>
          <p:nvPr>
            <p:ph type="dt" sz="half" idx="10"/>
          </p:nvPr>
        </p:nvSpPr>
        <p:spPr/>
        <p:txBody>
          <a:bodyPr/>
          <a:lstStyle/>
          <a:p>
            <a:fld id="{85E1C4C8-D4A8-435A-8DE4-605776E1689B}" type="datetime1">
              <a:rPr lang="ro-RO" smtClean="0"/>
              <a:t>07.04.2021</a:t>
            </a:fld>
            <a:endParaRPr lang="ro-RO"/>
          </a:p>
        </p:txBody>
      </p:sp>
      <p:sp>
        <p:nvSpPr>
          <p:cNvPr id="5" name="Footer Placeholder 4">
            <a:extLst>
              <a:ext uri="{FF2B5EF4-FFF2-40B4-BE49-F238E27FC236}">
                <a16:creationId xmlns:a16="http://schemas.microsoft.com/office/drawing/2014/main" id="{13062A70-2A75-4541-99E0-814A494CD5B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9834EB42-9407-4B3B-9308-25EB6A9B0B2A}"/>
              </a:ext>
            </a:extLst>
          </p:cNvPr>
          <p:cNvSpPr>
            <a:spLocks noGrp="1"/>
          </p:cNvSpPr>
          <p:nvPr>
            <p:ph type="sldNum" sz="quarter" idx="12"/>
          </p:nvPr>
        </p:nvSpPr>
        <p:spPr/>
        <p:txBody>
          <a:bodyPr/>
          <a:lstStyle/>
          <a:p>
            <a:fld id="{AF5D8DD5-2367-47BF-BE85-0E4DD8564336}" type="slidenum">
              <a:rPr lang="ro-RO" smtClean="0"/>
              <a:t>25</a:t>
            </a:fld>
            <a:endParaRPr lang="ro-RO"/>
          </a:p>
        </p:txBody>
      </p:sp>
      <p:pic>
        <p:nvPicPr>
          <p:cNvPr id="7" name="Picture 6">
            <a:extLst>
              <a:ext uri="{FF2B5EF4-FFF2-40B4-BE49-F238E27FC236}">
                <a16:creationId xmlns:a16="http://schemas.microsoft.com/office/drawing/2014/main" id="{5EF84259-5206-49F4-8F13-4DCF4E7923BD}"/>
              </a:ext>
            </a:extLst>
          </p:cNvPr>
          <p:cNvPicPr>
            <a:picLocks noChangeAspect="1"/>
          </p:cNvPicPr>
          <p:nvPr/>
        </p:nvPicPr>
        <p:blipFill rotWithShape="1">
          <a:blip r:embed="rId2"/>
          <a:srcRect t="17282" r="50867" b="14944"/>
          <a:stretch/>
        </p:blipFill>
        <p:spPr>
          <a:xfrm>
            <a:off x="7482471" y="0"/>
            <a:ext cx="4679901" cy="255638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16A819D-05ED-4061-9FB1-01B9057655AD}"/>
                  </a:ext>
                </a:extLst>
              </p:cNvPr>
              <p:cNvSpPr txBox="1"/>
              <p:nvPr/>
            </p:nvSpPr>
            <p:spPr>
              <a:xfrm>
                <a:off x="6096000" y="2494172"/>
                <a:ext cx="6037007" cy="61516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o-RO" i="1" smtClean="0">
                          <a:latin typeface="Cambria Math" panose="02040503050406030204" pitchFamily="18" charset="0"/>
                        </a:rPr>
                        <m:t>𝐻</m:t>
                      </m:r>
                      <m:d>
                        <m:dPr>
                          <m:ctrlPr>
                            <a:rPr lang="ro-RO" i="1">
                              <a:solidFill>
                                <a:srgbClr val="836967"/>
                              </a:solidFill>
                              <a:latin typeface="Cambria Math" panose="02040503050406030204" pitchFamily="18" charset="0"/>
                            </a:rPr>
                          </m:ctrlPr>
                        </m:dPr>
                        <m:e>
                          <m:r>
                            <a:rPr lang="ro-RO" i="1">
                              <a:latin typeface="Cambria Math" panose="02040503050406030204" pitchFamily="18" charset="0"/>
                            </a:rPr>
                            <m:t>𝑠</m:t>
                          </m:r>
                        </m:e>
                      </m:d>
                      <m:r>
                        <a:rPr lang="ro-RO" i="0">
                          <a:latin typeface="Cambria Math" panose="02040503050406030204" pitchFamily="18" charset="0"/>
                        </a:rPr>
                        <m:t>=2×</m:t>
                      </m:r>
                      <m:sSup>
                        <m:sSupPr>
                          <m:ctrlPr>
                            <a:rPr lang="ro-RO" i="1">
                              <a:solidFill>
                                <a:srgbClr val="836967"/>
                              </a:solidFill>
                              <a:latin typeface="Cambria Math" panose="02040503050406030204" pitchFamily="18" charset="0"/>
                            </a:rPr>
                          </m:ctrlPr>
                        </m:sSupPr>
                        <m:e>
                          <m:r>
                            <a:rPr lang="ro-RO" i="0">
                              <a:latin typeface="Cambria Math" panose="02040503050406030204" pitchFamily="18" charset="0"/>
                            </a:rPr>
                            <m:t>10</m:t>
                          </m:r>
                        </m:e>
                        <m:sup>
                          <m:r>
                            <a:rPr lang="ro-RO" i="0">
                              <a:latin typeface="Cambria Math" panose="02040503050406030204" pitchFamily="18" charset="0"/>
                            </a:rPr>
                            <m:t>3</m:t>
                          </m:r>
                        </m:sup>
                      </m:sSup>
                      <m:r>
                        <a:rPr lang="ro-RO" i="0">
                          <a:latin typeface="Cambria Math" panose="02040503050406030204" pitchFamily="18" charset="0"/>
                        </a:rPr>
                        <m:t>×</m:t>
                      </m:r>
                      <m:f>
                        <m:fPr>
                          <m:ctrlPr>
                            <a:rPr lang="ro-RO" i="1">
                              <a:solidFill>
                                <a:srgbClr val="836967"/>
                              </a:solidFill>
                              <a:latin typeface="Cambria Math" panose="02040503050406030204" pitchFamily="18" charset="0"/>
                            </a:rPr>
                          </m:ctrlPr>
                        </m:fPr>
                        <m:num>
                          <m:r>
                            <a:rPr lang="ro-RO" i="1">
                              <a:latin typeface="Cambria Math" panose="02040503050406030204" pitchFamily="18" charset="0"/>
                            </a:rPr>
                            <m:t>𝑠</m:t>
                          </m:r>
                        </m:num>
                        <m:den>
                          <m:d>
                            <m:dPr>
                              <m:begChr m:val="["/>
                              <m:endChr m:val="]"/>
                              <m:ctrlPr>
                                <a:rPr lang="ro-RO" i="1">
                                  <a:solidFill>
                                    <a:srgbClr val="836967"/>
                                  </a:solidFill>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d>
                                <m:dPr>
                                  <m:ctrlPr>
                                    <a:rPr lang="ro-RO" i="1">
                                      <a:solidFill>
                                        <a:srgbClr val="836967"/>
                                      </a:solidFill>
                                      <a:latin typeface="Cambria Math" panose="02040503050406030204" pitchFamily="18" charset="0"/>
                                    </a:rPr>
                                  </m:ctrlPr>
                                </m:dPr>
                                <m:e>
                                  <m:r>
                                    <a:rPr lang="ro-RO" i="0">
                                      <a:latin typeface="Cambria Math" panose="02040503050406030204" pitchFamily="18" charset="0"/>
                                    </a:rPr>
                                    <m:t>−1+</m:t>
                                  </m:r>
                                  <m:r>
                                    <a:rPr lang="ro-RO" i="1">
                                      <a:latin typeface="Cambria Math" panose="02040503050406030204" pitchFamily="18" charset="0"/>
                                    </a:rPr>
                                    <m:t>𝑗</m:t>
                                  </m:r>
                                  <m:r>
                                    <a:rPr lang="ro-RO" i="0">
                                      <a:latin typeface="Cambria Math" panose="02040503050406030204" pitchFamily="18" charset="0"/>
                                    </a:rPr>
                                    <m:t>2</m:t>
                                  </m:r>
                                </m:e>
                              </m:d>
                              <m:sSup>
                                <m:sSupPr>
                                  <m:ctrlPr>
                                    <a:rPr lang="ro-RO" i="1">
                                      <a:solidFill>
                                        <a:srgbClr val="836967"/>
                                      </a:solidFill>
                                      <a:latin typeface="Cambria Math" panose="02040503050406030204" pitchFamily="18" charset="0"/>
                                    </a:rPr>
                                  </m:ctrlPr>
                                </m:sSupPr>
                                <m:e>
                                  <m:r>
                                    <a:rPr lang="ro-RO" i="0">
                                      <a:latin typeface="Cambria Math" panose="02040503050406030204" pitchFamily="18" charset="0"/>
                                    </a:rPr>
                                    <m:t>10</m:t>
                                  </m:r>
                                </m:e>
                                <m:sup>
                                  <m:r>
                                    <a:rPr lang="ro-RO" i="0">
                                      <a:latin typeface="Cambria Math" panose="02040503050406030204" pitchFamily="18" charset="0"/>
                                    </a:rPr>
                                    <m:t>3</m:t>
                                  </m:r>
                                </m:sup>
                              </m:sSup>
                            </m:e>
                          </m:d>
                          <m:r>
                            <a:rPr lang="ro-RO" i="0">
                              <a:latin typeface="Cambria Math" panose="02040503050406030204" pitchFamily="18" charset="0"/>
                            </a:rPr>
                            <m:t>×</m:t>
                          </m:r>
                          <m:d>
                            <m:dPr>
                              <m:begChr m:val="["/>
                              <m:endChr m:val="]"/>
                              <m:ctrlPr>
                                <a:rPr lang="ro-RO" i="1">
                                  <a:solidFill>
                                    <a:srgbClr val="836967"/>
                                  </a:solidFill>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d>
                                <m:dPr>
                                  <m:ctrlPr>
                                    <a:rPr lang="ro-RO" i="1">
                                      <a:solidFill>
                                        <a:srgbClr val="836967"/>
                                      </a:solidFill>
                                      <a:latin typeface="Cambria Math" panose="02040503050406030204" pitchFamily="18" charset="0"/>
                                    </a:rPr>
                                  </m:ctrlPr>
                                </m:dPr>
                                <m:e>
                                  <m:r>
                                    <a:rPr lang="ro-RO" i="0">
                                      <a:latin typeface="Cambria Math" panose="02040503050406030204" pitchFamily="18" charset="0"/>
                                    </a:rPr>
                                    <m:t>−1−</m:t>
                                  </m:r>
                                  <m:r>
                                    <a:rPr lang="ro-RO" i="1">
                                      <a:latin typeface="Cambria Math" panose="02040503050406030204" pitchFamily="18" charset="0"/>
                                    </a:rPr>
                                    <m:t>𝑗</m:t>
                                  </m:r>
                                  <m:r>
                                    <a:rPr lang="ro-RO" i="0">
                                      <a:latin typeface="Cambria Math" panose="02040503050406030204" pitchFamily="18" charset="0"/>
                                    </a:rPr>
                                    <m:t>2</m:t>
                                  </m:r>
                                </m:e>
                              </m:d>
                              <m:sSup>
                                <m:sSupPr>
                                  <m:ctrlPr>
                                    <a:rPr lang="ro-RO" i="1">
                                      <a:solidFill>
                                        <a:srgbClr val="836967"/>
                                      </a:solidFill>
                                      <a:latin typeface="Cambria Math" panose="02040503050406030204" pitchFamily="18" charset="0"/>
                                    </a:rPr>
                                  </m:ctrlPr>
                                </m:sSupPr>
                                <m:e>
                                  <m:r>
                                    <a:rPr lang="ro-RO" i="0">
                                      <a:latin typeface="Cambria Math" panose="02040503050406030204" pitchFamily="18" charset="0"/>
                                    </a:rPr>
                                    <m:t>10</m:t>
                                  </m:r>
                                </m:e>
                                <m:sup>
                                  <m:r>
                                    <a:rPr lang="ro-RO" i="0">
                                      <a:latin typeface="Cambria Math" panose="02040503050406030204" pitchFamily="18" charset="0"/>
                                    </a:rPr>
                                    <m:t>3</m:t>
                                  </m:r>
                                </m:sup>
                              </m:sSup>
                            </m:e>
                          </m:d>
                        </m:den>
                      </m:f>
                    </m:oMath>
                  </m:oMathPara>
                </a14:m>
                <a:endParaRPr lang="ro-RO" sz="1400"/>
              </a:p>
            </p:txBody>
          </p:sp>
        </mc:Choice>
        <mc:Fallback xmlns="">
          <p:sp>
            <p:nvSpPr>
              <p:cNvPr id="8" name="TextBox 7">
                <a:extLst>
                  <a:ext uri="{FF2B5EF4-FFF2-40B4-BE49-F238E27FC236}">
                    <a16:creationId xmlns:a16="http://schemas.microsoft.com/office/drawing/2014/main" id="{616A819D-05ED-4061-9FB1-01B9057655AD}"/>
                  </a:ext>
                </a:extLst>
              </p:cNvPr>
              <p:cNvSpPr txBox="1">
                <a:spLocks noRot="1" noChangeAspect="1" noMove="1" noResize="1" noEditPoints="1" noAdjustHandles="1" noChangeArrowheads="1" noChangeShapeType="1" noTextEdit="1"/>
              </p:cNvSpPr>
              <p:nvPr/>
            </p:nvSpPr>
            <p:spPr>
              <a:xfrm>
                <a:off x="6096000" y="2494172"/>
                <a:ext cx="6037007" cy="615168"/>
              </a:xfrm>
              <a:prstGeom prst="rect">
                <a:avLst/>
              </a:prstGeom>
              <a:blipFill>
                <a:blip r:embed="rId3"/>
                <a:stretch>
                  <a:fillRect/>
                </a:stretch>
              </a:blipFill>
            </p:spPr>
            <p:txBody>
              <a:bodyPr/>
              <a:lstStyle/>
              <a:p>
                <a:r>
                  <a:rPr lang="ro-RO">
                    <a:noFill/>
                  </a:rPr>
                  <a:t> </a:t>
                </a:r>
              </a:p>
            </p:txBody>
          </p:sp>
        </mc:Fallback>
      </mc:AlternateContent>
      <p:pic>
        <p:nvPicPr>
          <p:cNvPr id="9" name="Picture 8">
            <a:extLst>
              <a:ext uri="{FF2B5EF4-FFF2-40B4-BE49-F238E27FC236}">
                <a16:creationId xmlns:a16="http://schemas.microsoft.com/office/drawing/2014/main" id="{0BBC9B30-6AC3-418E-BD90-4A74B6F9BB73}"/>
              </a:ext>
            </a:extLst>
          </p:cNvPr>
          <p:cNvPicPr>
            <a:picLocks noChangeAspect="1"/>
          </p:cNvPicPr>
          <p:nvPr/>
        </p:nvPicPr>
        <p:blipFill rotWithShape="1">
          <a:blip r:embed="rId2"/>
          <a:srcRect l="54279" b="19457"/>
          <a:stretch/>
        </p:blipFill>
        <p:spPr>
          <a:xfrm>
            <a:off x="5627309" y="3234592"/>
            <a:ext cx="4354891" cy="3037980"/>
          </a:xfrm>
          <a:prstGeom prst="rect">
            <a:avLst/>
          </a:prstGeom>
        </p:spPr>
      </p:pic>
    </p:spTree>
    <p:extLst>
      <p:ext uri="{BB962C8B-B14F-4D97-AF65-F5344CB8AC3E}">
        <p14:creationId xmlns:p14="http://schemas.microsoft.com/office/powerpoint/2010/main" val="1648553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a:bodyPr>
              <a:lstStyle/>
              <a:p>
                <a:r>
                  <a:rPr lang="en-US"/>
                  <a:t>Pentru a reprezenta grafic răspunsul în frecvență al unui filtru, trebuie să găsim analitic </a:t>
                </a:r>
                <a:r>
                  <a:rPr lang="en-US" i="1"/>
                  <a:t>H</a:t>
                </a:r>
                <a:r>
                  <a:rPr lang="en-US"/>
                  <a:t>(</a:t>
                </a:r>
                <a:r>
                  <a:rPr lang="en-US" i="1"/>
                  <a:t>s</a:t>
                </a:r>
                <a:r>
                  <a:rPr lang="en-US"/>
                  <a:t>), apoi să reprezentăm grafic modulul |</a:t>
                </a:r>
                <a:r>
                  <a:rPr lang="en-US" i="1"/>
                  <a:t>H</a:t>
                </a:r>
                <a:r>
                  <a:rPr lang="en-US"/>
                  <a:t>(</a:t>
                </a:r>
                <a:r>
                  <a:rPr lang="en-US" i="1"/>
                  <a:t>jω</a:t>
                </a:r>
                <a:r>
                  <a:rPr lang="en-US"/>
                  <a:t>)| și faza </a:t>
                </a:r>
                <a14:m>
                  <m:oMath xmlns:m="http://schemas.openxmlformats.org/officeDocument/2006/math">
                    <m:r>
                      <a:rPr lang="en-US" i="1">
                        <a:latin typeface="Cambria Math" panose="02040503050406030204" pitchFamily="18" charset="0"/>
                      </a:rPr>
                      <m:t>∢</m:t>
                    </m:r>
                  </m:oMath>
                </a14:m>
                <a:r>
                  <a:rPr lang="en-US" i="1"/>
                  <a:t>H</a:t>
                </a:r>
                <a:r>
                  <a:rPr lang="en-US"/>
                  <a:t>(</a:t>
                </a:r>
                <a:r>
                  <a:rPr lang="en-US" i="1"/>
                  <a:t>jω</a:t>
                </a:r>
                <a:r>
                  <a:rPr lang="en-US"/>
                  <a:t>) în funcție de </a:t>
                </a:r>
                <a:r>
                  <a:rPr lang="en-US" i="1"/>
                  <a:t>ω</a:t>
                </a:r>
                <a:r>
                  <a:rPr lang="en-US"/>
                  <a:t> (sau </a:t>
                </a:r>
                <a:r>
                  <a:rPr lang="en-US" i="1"/>
                  <a:t>f</a:t>
                </a:r>
                <a:r>
                  <a:rPr lang="en-US"/>
                  <a:t>).</a:t>
                </a:r>
                <a:endParaRPr lang="ro-RO"/>
              </a:p>
              <a:p>
                <a:r>
                  <a:rPr lang="en-US"/>
                  <a:t>Aceste reprezentări grafice denumite </a:t>
                </a:r>
                <a:r>
                  <a:rPr lang="en-US" b="1"/>
                  <a:t>caracteristici Bode</a:t>
                </a:r>
                <a:r>
                  <a:rPr lang="en-US"/>
                  <a:t>, pot fi generate manual sau utilizând PSpice.</a:t>
                </a:r>
                <a:endParaRPr lang="ro-RO"/>
              </a:p>
            </p:txBody>
          </p:sp>
        </mc:Choice>
        <mc:Fallback xmlns="">
          <p:sp>
            <p:nvSpPr>
              <p:cNvPr id="3" name="Content Placeholder 2">
                <a:extLst>
                  <a:ext uri="{FF2B5EF4-FFF2-40B4-BE49-F238E27FC236}">
                    <a16:creationId xmlns:a16="http://schemas.microsoft.com/office/drawing/2014/main" id="{092C8F5B-1E6C-4CAB-93DD-1A947ECCA6D3}"/>
                  </a:ext>
                </a:extLst>
              </p:cNvPr>
              <p:cNvSpPr>
                <a:spLocks noGrp="1" noRot="1" noChangeAspect="1" noMove="1" noResize="1" noEditPoints="1" noAdjustHandles="1" noChangeArrowheads="1" noChangeShapeType="1" noTextEdit="1"/>
              </p:cNvSpPr>
              <p:nvPr>
                <p:ph idx="1"/>
              </p:nvPr>
            </p:nvSpPr>
            <p:spPr>
              <a:blipFill>
                <a:blip r:embed="rId2"/>
                <a:stretch>
                  <a:fillRect l="-1043" t="-2241" r="-1333"/>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BA25936B-2147-4D9E-83CB-4FFB60886690}"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26</a:t>
            </a:fld>
            <a:endParaRPr lang="ro-RO"/>
          </a:p>
        </p:txBody>
      </p:sp>
    </p:spTree>
    <p:extLst>
      <p:ext uri="{BB962C8B-B14F-4D97-AF65-F5344CB8AC3E}">
        <p14:creationId xmlns:p14="http://schemas.microsoft.com/office/powerpoint/2010/main" val="989379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a:bodyPr>
          <a:lstStyle/>
          <a:p>
            <a:r>
              <a:rPr lang="en-US"/>
              <a:t>Invers, având funcția de transfer </a:t>
            </a:r>
            <a:r>
              <a:rPr lang="en-US" i="1"/>
              <a:t>H</a:t>
            </a:r>
            <a:r>
              <a:rPr lang="en-US"/>
              <a:t>(</a:t>
            </a:r>
            <a:r>
              <a:rPr lang="en-US" i="1"/>
              <a:t>j</a:t>
            </a:r>
            <a:r>
              <a:rPr lang="en-US" i="1">
                <a:sym typeface="Symbol" panose="05050102010706020507" pitchFamily="18" charset="2"/>
              </a:rPr>
              <a:t></a:t>
            </a:r>
            <a:r>
              <a:rPr lang="en-US"/>
              <a:t>), putem face înlocuirea </a:t>
            </a:r>
            <a:r>
              <a:rPr lang="en-US" i="1"/>
              <a:t>jω</a:t>
            </a:r>
            <a:r>
              <a:rPr lang="en-US"/>
              <a:t> → </a:t>
            </a:r>
            <a:r>
              <a:rPr lang="en-US" i="1"/>
              <a:t>s</a:t>
            </a:r>
            <a:r>
              <a:rPr lang="en-US"/>
              <a:t> pentru a obține </a:t>
            </a:r>
            <a:r>
              <a:rPr lang="en-US" i="1"/>
              <a:t>H</a:t>
            </a:r>
            <a:r>
              <a:rPr lang="en-US"/>
              <a:t>(</a:t>
            </a:r>
            <a:r>
              <a:rPr lang="en-US" i="1"/>
              <a:t>s</a:t>
            </a:r>
            <a:r>
              <a:rPr lang="en-US"/>
              <a:t>), îi găsim rădăcinile și construim diagrama </a:t>
            </a:r>
            <a:br>
              <a:rPr lang="ro-RO"/>
            </a:br>
            <a:r>
              <a:rPr lang="en-US"/>
              <a:t>pol-zero.</a:t>
            </a:r>
            <a:endParaRPr lang="ro-RO"/>
          </a:p>
          <a:p>
            <a:r>
              <a:rPr lang="en-US"/>
              <a:t>În mod alternativ, </a:t>
            </a:r>
            <a:r>
              <a:rPr lang="en-US" i="1"/>
              <a:t>H</a:t>
            </a:r>
            <a:r>
              <a:rPr lang="en-US"/>
              <a:t>(</a:t>
            </a:r>
            <a:r>
              <a:rPr lang="en-US" i="1"/>
              <a:t>jω</a:t>
            </a:r>
            <a:r>
              <a:rPr lang="en-US"/>
              <a:t>) ne poate fi dat, fie analitic, fie </a:t>
            </a:r>
            <a:r>
              <a:rPr lang="ro-RO"/>
              <a:t>sub</a:t>
            </a:r>
            <a:r>
              <a:rPr lang="en-US"/>
              <a:t> formă grafică sau în termeni de specificații ale filtrului și ni se poate cere să proiectăm un circuit care implementează această funcție.</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81E2E981-86FA-4A77-AFE0-2224299D6B81}"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27</a:t>
            </a:fld>
            <a:endParaRPr lang="ro-RO"/>
          </a:p>
        </p:txBody>
      </p:sp>
    </p:spTree>
    <p:extLst>
      <p:ext uri="{BB962C8B-B14F-4D97-AF65-F5344CB8AC3E}">
        <p14:creationId xmlns:p14="http://schemas.microsoft.com/office/powerpoint/2010/main" val="2739579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DA22-40E7-4FA2-AA98-6BC8C5FBFC59}"/>
              </a:ext>
            </a:extLst>
          </p:cNvPr>
          <p:cNvSpPr>
            <a:spLocks noGrp="1"/>
          </p:cNvSpPr>
          <p:nvPr>
            <p:ph type="title"/>
          </p:nvPr>
        </p:nvSpPr>
        <p:spPr/>
        <p:txBody>
          <a:bodyPr/>
          <a:lstStyle/>
          <a:p>
            <a:r>
              <a:rPr lang="ro-RO"/>
              <a:t>Filtre active</a:t>
            </a:r>
            <a:br>
              <a:rPr lang="ro-RO"/>
            </a:br>
            <a:r>
              <a:rPr lang="ro-RO"/>
              <a:t>Caracteristici Bode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0E5008-366B-4766-8D98-1DB73F4DDC97}"/>
                  </a:ext>
                </a:extLst>
              </p:cNvPr>
              <p:cNvSpPr>
                <a:spLocks noGrp="1"/>
              </p:cNvSpPr>
              <p:nvPr>
                <p:ph idx="1"/>
              </p:nvPr>
            </p:nvSpPr>
            <p:spPr/>
            <p:txBody>
              <a:bodyPr/>
              <a:lstStyle/>
              <a:p>
                <a:r>
                  <a:rPr lang="en-US"/>
                  <a:t>Domeniile pentru amplitudine și frecvență ale unui filtru pot fi destul de largi. De exemplu, în filtrele audio, frecvența este de obicei de la 20Hz la 20kHz, ceea ce reprezintă un interval de 1000:1.</a:t>
                </a:r>
                <a:endParaRPr lang="ro-RO"/>
              </a:p>
              <a:p>
                <a:r>
                  <a:rPr lang="en-US"/>
                  <a:t>Pentru a vizualiza detalii mici, precum și mari, cu același grad de claritate, |</a:t>
                </a:r>
                <a:r>
                  <a:rPr lang="en-US" i="1"/>
                  <a:t>H</a:t>
                </a:r>
                <a:r>
                  <a:rPr lang="en-US"/>
                  <a:t>| și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𝐻</m:t>
                    </m:r>
                  </m:oMath>
                </a14:m>
                <a:r>
                  <a:rPr lang="en-US"/>
                  <a:t> sunt reprezentate pe scări logaritmice sau semilogaritmice. Adică, intervalele de frecvență sunt exprimate în </a:t>
                </a:r>
                <a:r>
                  <a:rPr lang="en-US" b="1"/>
                  <a:t>decade</a:t>
                </a:r>
                <a:r>
                  <a:rPr lang="en-US"/>
                  <a:t> (de exemplu, 0.01, 0.1, 1, 10, 100, ...) sau în </a:t>
                </a:r>
                <a:r>
                  <a:rPr lang="en-US" b="1"/>
                  <a:t>octave</a:t>
                </a:r>
                <a:r>
                  <a:rPr lang="en-US"/>
                  <a:t> </a:t>
                </a:r>
                <a14:m>
                  <m:oMath xmlns:m="http://schemas.openxmlformats.org/officeDocument/2006/math">
                    <m:d>
                      <m:dPr>
                        <m:ctrlPr>
                          <a:rPr lang="ro-RO" i="1">
                            <a:latin typeface="Cambria Math" panose="02040503050406030204" pitchFamily="18" charset="0"/>
                          </a:rPr>
                        </m:ctrlPr>
                      </m:dPr>
                      <m:e>
                        <m:r>
                          <a:rPr lang="en-US" i="1">
                            <a:latin typeface="Cambria Math" panose="02040503050406030204" pitchFamily="18" charset="0"/>
                          </a:rPr>
                          <m:t>…, </m:t>
                        </m:r>
                        <m:f>
                          <m:fPr>
                            <m:ctrlPr>
                              <a:rPr lang="ro-RO"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8</m:t>
                            </m:r>
                          </m:den>
                        </m:f>
                        <m:r>
                          <a:rPr lang="en-US" i="1">
                            <a:latin typeface="Cambria Math" panose="02040503050406030204" pitchFamily="18" charset="0"/>
                          </a:rPr>
                          <m:t>, </m:t>
                        </m:r>
                        <m:f>
                          <m:fPr>
                            <m:ctrlPr>
                              <a:rPr lang="ro-RO"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f>
                          <m:fPr>
                            <m:ctrlPr>
                              <a:rPr lang="ro-RO"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1, 2, 4, 8, …</m:t>
                        </m:r>
                      </m:e>
                    </m:d>
                  </m:oMath>
                </a14:m>
                <a:r>
                  <a:rPr lang="en-US"/>
                  <a:t> iar |</a:t>
                </a:r>
                <a:r>
                  <a:rPr lang="en-US" i="1"/>
                  <a:t>H</a:t>
                </a:r>
                <a:r>
                  <a:rPr lang="en-US"/>
                  <a:t>| este exprimat în decibeli (dB) sub forma</a:t>
                </a:r>
                <a:endParaRPr lang="ro-RO"/>
              </a:p>
            </p:txBody>
          </p:sp>
        </mc:Choice>
        <mc:Fallback xmlns="">
          <p:sp>
            <p:nvSpPr>
              <p:cNvPr id="3" name="Content Placeholder 2">
                <a:extLst>
                  <a:ext uri="{FF2B5EF4-FFF2-40B4-BE49-F238E27FC236}">
                    <a16:creationId xmlns:a16="http://schemas.microsoft.com/office/drawing/2014/main" id="{5A0E5008-366B-4766-8D98-1DB73F4DDC97}"/>
                  </a:ext>
                </a:extLst>
              </p:cNvPr>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B08A3DFE-EC7F-4A0C-BFB6-DF7D73E34B44}"/>
              </a:ext>
            </a:extLst>
          </p:cNvPr>
          <p:cNvSpPr>
            <a:spLocks noGrp="1"/>
          </p:cNvSpPr>
          <p:nvPr>
            <p:ph type="dt" sz="half" idx="10"/>
          </p:nvPr>
        </p:nvSpPr>
        <p:spPr/>
        <p:txBody>
          <a:bodyPr/>
          <a:lstStyle/>
          <a:p>
            <a:fld id="{B9D33983-7576-49DC-9409-9852C8378F35}" type="datetime1">
              <a:rPr lang="ro-RO" smtClean="0"/>
              <a:t>07.04.2021</a:t>
            </a:fld>
            <a:endParaRPr lang="ro-RO"/>
          </a:p>
        </p:txBody>
      </p:sp>
      <p:sp>
        <p:nvSpPr>
          <p:cNvPr id="5" name="Footer Placeholder 4">
            <a:extLst>
              <a:ext uri="{FF2B5EF4-FFF2-40B4-BE49-F238E27FC236}">
                <a16:creationId xmlns:a16="http://schemas.microsoft.com/office/drawing/2014/main" id="{BFF8C01B-EFAB-4E7A-85DA-B35A3545E9C4}"/>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3E6CF29D-5E5D-4177-958A-A3F6347ADC7A}"/>
              </a:ext>
            </a:extLst>
          </p:cNvPr>
          <p:cNvSpPr>
            <a:spLocks noGrp="1"/>
          </p:cNvSpPr>
          <p:nvPr>
            <p:ph type="sldNum" sz="quarter" idx="12"/>
          </p:nvPr>
        </p:nvSpPr>
        <p:spPr/>
        <p:txBody>
          <a:bodyPr/>
          <a:lstStyle/>
          <a:p>
            <a:fld id="{AF5D8DD5-2367-47BF-BE85-0E4DD8564336}" type="slidenum">
              <a:rPr lang="ro-RO" smtClean="0"/>
              <a:t>28</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415DEE3-6C04-4974-9B36-4181DCFBE9FE}"/>
                  </a:ext>
                </a:extLst>
              </p:cNvPr>
              <p:cNvSpPr/>
              <p:nvPr/>
            </p:nvSpPr>
            <p:spPr>
              <a:xfrm>
                <a:off x="4661440" y="5574159"/>
                <a:ext cx="286911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r>
                                <a:rPr lang="ro-RO" sz="2400" i="1">
                                  <a:latin typeface="Cambria Math" panose="02040503050406030204" pitchFamily="18" charset="0"/>
                                </a:rPr>
                                <m:t>𝐻</m:t>
                              </m:r>
                            </m:e>
                          </m:d>
                        </m:e>
                        <m:sub>
                          <m:r>
                            <a:rPr lang="ro-RO" sz="2400" i="1">
                              <a:latin typeface="Cambria Math" panose="02040503050406030204" pitchFamily="18" charset="0"/>
                            </a:rPr>
                            <m:t>𝑑𝐵</m:t>
                          </m:r>
                        </m:sub>
                      </m:sSub>
                      <m:r>
                        <a:rPr lang="ro-RO" sz="2400" i="0">
                          <a:latin typeface="Cambria Math" panose="02040503050406030204" pitchFamily="18" charset="0"/>
                        </a:rPr>
                        <m:t>=20</m:t>
                      </m:r>
                      <m:sSub>
                        <m:sSubPr>
                          <m:ctrlPr>
                            <a:rPr lang="ro-RO" sz="2400" i="1">
                              <a:latin typeface="Cambria Math" panose="02040503050406030204" pitchFamily="18" charset="0"/>
                            </a:rPr>
                          </m:ctrlPr>
                        </m:sSubPr>
                        <m:e>
                          <m:r>
                            <a:rPr lang="ro-RO" sz="2400" i="1">
                              <a:latin typeface="Cambria Math" panose="02040503050406030204" pitchFamily="18" charset="0"/>
                            </a:rPr>
                            <m:t>𝑙𝑜𝑔</m:t>
                          </m:r>
                        </m:e>
                        <m:sub>
                          <m:r>
                            <a:rPr lang="ro-RO" sz="2400" i="0">
                              <a:latin typeface="Cambria Math" panose="02040503050406030204" pitchFamily="18" charset="0"/>
                            </a:rPr>
                            <m:t>10</m:t>
                          </m:r>
                        </m:sub>
                      </m:sSub>
                      <m:d>
                        <m:dPr>
                          <m:begChr m:val="|"/>
                          <m:endChr m:val="|"/>
                          <m:ctrlPr>
                            <a:rPr lang="ro-RO" sz="2400" i="1">
                              <a:latin typeface="Cambria Math" panose="02040503050406030204" pitchFamily="18" charset="0"/>
                            </a:rPr>
                          </m:ctrlPr>
                        </m:dPr>
                        <m:e>
                          <m:r>
                            <a:rPr lang="ro-RO" sz="2400" i="1">
                              <a:latin typeface="Cambria Math" panose="02040503050406030204" pitchFamily="18" charset="0"/>
                            </a:rPr>
                            <m:t>𝐻</m:t>
                          </m:r>
                        </m:e>
                      </m:d>
                    </m:oMath>
                  </m:oMathPara>
                </a14:m>
                <a:endParaRPr lang="ro-RO" sz="2400"/>
              </a:p>
            </p:txBody>
          </p:sp>
        </mc:Choice>
        <mc:Fallback xmlns="">
          <p:sp>
            <p:nvSpPr>
              <p:cNvPr id="7" name="Rectangle 6">
                <a:extLst>
                  <a:ext uri="{FF2B5EF4-FFF2-40B4-BE49-F238E27FC236}">
                    <a16:creationId xmlns:a16="http://schemas.microsoft.com/office/drawing/2014/main" id="{1415DEE3-6C04-4974-9B36-4181DCFBE9FE}"/>
                  </a:ext>
                </a:extLst>
              </p:cNvPr>
              <p:cNvSpPr>
                <a:spLocks noRot="1" noChangeAspect="1" noMove="1" noResize="1" noEditPoints="1" noAdjustHandles="1" noChangeArrowheads="1" noChangeShapeType="1" noTextEdit="1"/>
              </p:cNvSpPr>
              <p:nvPr/>
            </p:nvSpPr>
            <p:spPr>
              <a:xfrm>
                <a:off x="4661440" y="5574159"/>
                <a:ext cx="2869119" cy="461665"/>
              </a:xfrm>
              <a:prstGeom prst="rect">
                <a:avLst/>
              </a:prstGeom>
              <a:blipFill>
                <a:blip r:embed="rId3"/>
                <a:stretch>
                  <a:fillRect b="-17105"/>
                </a:stretch>
              </a:blipFill>
            </p:spPr>
            <p:txBody>
              <a:bodyPr/>
              <a:lstStyle/>
              <a:p>
                <a:r>
                  <a:rPr lang="ro-RO">
                    <a:noFill/>
                  </a:rPr>
                  <a:t> </a:t>
                </a:r>
              </a:p>
            </p:txBody>
          </p:sp>
        </mc:Fallback>
      </mc:AlternateContent>
    </p:spTree>
    <p:extLst>
      <p:ext uri="{BB962C8B-B14F-4D97-AF65-F5344CB8AC3E}">
        <p14:creationId xmlns:p14="http://schemas.microsoft.com/office/powerpoint/2010/main" val="2258480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0B81-B27C-4883-8D83-D0ED01A94676}"/>
              </a:ext>
            </a:extLst>
          </p:cNvPr>
          <p:cNvSpPr>
            <a:spLocks noGrp="1"/>
          </p:cNvSpPr>
          <p:nvPr>
            <p:ph type="title"/>
          </p:nvPr>
        </p:nvSpPr>
        <p:spPr/>
        <p:txBody>
          <a:bodyPr/>
          <a:lstStyle/>
          <a:p>
            <a:r>
              <a:rPr lang="ro-RO"/>
              <a:t>Filtre active</a:t>
            </a:r>
            <a:br>
              <a:rPr lang="ro-RO"/>
            </a:br>
            <a:r>
              <a:rPr lang="ro-RO"/>
              <a:t>Caracteristici Bode</a:t>
            </a:r>
          </a:p>
        </p:txBody>
      </p:sp>
      <p:sp>
        <p:nvSpPr>
          <p:cNvPr id="3" name="Content Placeholder 2">
            <a:extLst>
              <a:ext uri="{FF2B5EF4-FFF2-40B4-BE49-F238E27FC236}">
                <a16:creationId xmlns:a16="http://schemas.microsoft.com/office/drawing/2014/main" id="{D50208F4-9FAC-4245-BE0E-7C39390DEE4F}"/>
              </a:ext>
            </a:extLst>
          </p:cNvPr>
          <p:cNvSpPr>
            <a:spLocks noGrp="1"/>
          </p:cNvSpPr>
          <p:nvPr>
            <p:ph idx="1"/>
          </p:nvPr>
        </p:nvSpPr>
        <p:spPr/>
        <p:txBody>
          <a:bodyPr/>
          <a:lstStyle/>
          <a:p>
            <a:r>
              <a:rPr lang="en-US"/>
              <a:t>Caracteristicile Bode sunt grafice la care pe ordonată avem decibeli și</a:t>
            </a:r>
            <a:r>
              <a:rPr lang="ro-RO"/>
              <a:t>/sau</a:t>
            </a:r>
            <a:r>
              <a:rPr lang="en-US"/>
              <a:t> grade iar pe abscisă frecvența în decade (sau octave).</a:t>
            </a:r>
            <a:endParaRPr lang="ro-RO"/>
          </a:p>
          <a:p>
            <a:r>
              <a:rPr lang="ro-RO"/>
              <a:t>Proprietăți</a:t>
            </a:r>
          </a:p>
          <a:p>
            <a:endParaRPr lang="ro-RO"/>
          </a:p>
          <a:p>
            <a:endParaRPr lang="ro-RO"/>
          </a:p>
        </p:txBody>
      </p:sp>
      <p:sp>
        <p:nvSpPr>
          <p:cNvPr id="4" name="Date Placeholder 3">
            <a:extLst>
              <a:ext uri="{FF2B5EF4-FFF2-40B4-BE49-F238E27FC236}">
                <a16:creationId xmlns:a16="http://schemas.microsoft.com/office/drawing/2014/main" id="{C6AFAC8F-18AA-4298-8FED-AA8B4CA1213A}"/>
              </a:ext>
            </a:extLst>
          </p:cNvPr>
          <p:cNvSpPr>
            <a:spLocks noGrp="1"/>
          </p:cNvSpPr>
          <p:nvPr>
            <p:ph type="dt" sz="half" idx="10"/>
          </p:nvPr>
        </p:nvSpPr>
        <p:spPr/>
        <p:txBody>
          <a:bodyPr/>
          <a:lstStyle/>
          <a:p>
            <a:fld id="{EE9B4F6A-F9B1-478C-B747-165B35E45CCE}" type="datetime1">
              <a:rPr lang="ro-RO" smtClean="0"/>
              <a:t>07.04.2021</a:t>
            </a:fld>
            <a:endParaRPr lang="ro-RO"/>
          </a:p>
        </p:txBody>
      </p:sp>
      <p:sp>
        <p:nvSpPr>
          <p:cNvPr id="5" name="Footer Placeholder 4">
            <a:extLst>
              <a:ext uri="{FF2B5EF4-FFF2-40B4-BE49-F238E27FC236}">
                <a16:creationId xmlns:a16="http://schemas.microsoft.com/office/drawing/2014/main" id="{F42361C2-2208-43CF-99B1-2A77D4DF4B1A}"/>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0DC0BBBC-3A79-4618-89D0-D9D368366DC4}"/>
              </a:ext>
            </a:extLst>
          </p:cNvPr>
          <p:cNvSpPr>
            <a:spLocks noGrp="1"/>
          </p:cNvSpPr>
          <p:nvPr>
            <p:ph type="sldNum" sz="quarter" idx="12"/>
          </p:nvPr>
        </p:nvSpPr>
        <p:spPr/>
        <p:txBody>
          <a:bodyPr/>
          <a:lstStyle/>
          <a:p>
            <a:fld id="{AF5D8DD5-2367-47BF-BE85-0E4DD8564336}" type="slidenum">
              <a:rPr lang="ro-RO" smtClean="0"/>
              <a:t>29</a:t>
            </a:fld>
            <a:endParaRPr lang="ro-RO"/>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B4A253B-956A-46F6-9EF8-9256EA5FF8A6}"/>
                  </a:ext>
                </a:extLst>
              </p:cNvPr>
              <p:cNvSpPr/>
              <p:nvPr/>
            </p:nvSpPr>
            <p:spPr>
              <a:xfrm>
                <a:off x="3944096" y="3268969"/>
                <a:ext cx="428848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2</m:t>
                                  </m:r>
                                </m:sub>
                              </m:sSub>
                            </m:e>
                          </m:d>
                        </m:e>
                        <m:sub>
                          <m:r>
                            <a:rPr lang="ro-RO" sz="2400" i="1">
                              <a:latin typeface="Cambria Math" panose="02040503050406030204" pitchFamily="18" charset="0"/>
                            </a:rPr>
                            <m:t>𝑑𝐵</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1</m:t>
                                  </m:r>
                                </m:sub>
                              </m:sSub>
                            </m:e>
                          </m:d>
                        </m:e>
                        <m:sub>
                          <m:r>
                            <a:rPr lang="ro-RO" sz="2400" i="1">
                              <a:latin typeface="Cambria Math" panose="02040503050406030204" pitchFamily="18" charset="0"/>
                            </a:rPr>
                            <m:t>𝑑𝐵</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2</m:t>
                                  </m:r>
                                </m:sub>
                              </m:sSub>
                            </m:e>
                          </m:d>
                        </m:e>
                        <m:sub>
                          <m:r>
                            <a:rPr lang="ro-RO" sz="2400" i="1">
                              <a:latin typeface="Cambria Math" panose="02040503050406030204" pitchFamily="18" charset="0"/>
                            </a:rPr>
                            <m:t>𝑑𝐵</m:t>
                          </m:r>
                        </m:sub>
                      </m:sSub>
                    </m:oMath>
                  </m:oMathPara>
                </a14:m>
                <a:endParaRPr lang="ro-RO" sz="2400"/>
              </a:p>
            </p:txBody>
          </p:sp>
        </mc:Choice>
        <mc:Fallback xmlns="">
          <p:sp>
            <p:nvSpPr>
              <p:cNvPr id="8" name="Rectangle 7">
                <a:extLst>
                  <a:ext uri="{FF2B5EF4-FFF2-40B4-BE49-F238E27FC236}">
                    <a16:creationId xmlns:a16="http://schemas.microsoft.com/office/drawing/2014/main" id="{BB4A253B-956A-46F6-9EF8-9256EA5FF8A6}"/>
                  </a:ext>
                </a:extLst>
              </p:cNvPr>
              <p:cNvSpPr>
                <a:spLocks noRot="1" noChangeAspect="1" noMove="1" noResize="1" noEditPoints="1" noAdjustHandles="1" noChangeArrowheads="1" noChangeShapeType="1" noTextEdit="1"/>
              </p:cNvSpPr>
              <p:nvPr/>
            </p:nvSpPr>
            <p:spPr>
              <a:xfrm>
                <a:off x="3944096" y="3268969"/>
                <a:ext cx="4288482" cy="461665"/>
              </a:xfrm>
              <a:prstGeom prst="rect">
                <a:avLst/>
              </a:prstGeom>
              <a:blipFill>
                <a:blip r:embed="rId2"/>
                <a:stretch>
                  <a:fillRect b="-2632"/>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9042B64-142F-4ABC-83BE-9E3518C91F85}"/>
                  </a:ext>
                </a:extLst>
              </p:cNvPr>
              <p:cNvSpPr/>
              <p:nvPr/>
            </p:nvSpPr>
            <p:spPr>
              <a:xfrm>
                <a:off x="3959421" y="4121729"/>
                <a:ext cx="42731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a:latin typeface="Cambria Math" panose="02040503050406030204" pitchFamily="18" charset="0"/>
                            </a:rPr>
                            <m:t>|</m:t>
                          </m:r>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1</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2</m:t>
                                  </m:r>
                                </m:sub>
                              </m:sSub>
                            </m:den>
                          </m:f>
                          <m:r>
                            <a:rPr lang="ro-RO" sz="2400" i="0">
                              <a:latin typeface="Cambria Math" panose="02040503050406030204" pitchFamily="18" charset="0"/>
                            </a:rPr>
                            <m:t> |</m:t>
                          </m:r>
                        </m:e>
                        <m:sub>
                          <m:r>
                            <a:rPr lang="ro-RO" sz="2400" i="1">
                              <a:latin typeface="Cambria Math" panose="02040503050406030204" pitchFamily="18" charset="0"/>
                            </a:rPr>
                            <m:t>𝑑𝐵</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1</m:t>
                                  </m:r>
                                </m:sub>
                              </m:sSub>
                            </m:e>
                          </m:d>
                        </m:e>
                        <m:sub>
                          <m:r>
                            <a:rPr lang="ro-RO" sz="2400" i="1">
                              <a:latin typeface="Cambria Math" panose="02040503050406030204" pitchFamily="18" charset="0"/>
                            </a:rPr>
                            <m:t>𝑑𝐵</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2</m:t>
                                  </m:r>
                                </m:sub>
                              </m:sSub>
                            </m:e>
                          </m:d>
                        </m:e>
                        <m:sub>
                          <m:r>
                            <a:rPr lang="ro-RO" sz="2400" i="1">
                              <a:latin typeface="Cambria Math" panose="02040503050406030204" pitchFamily="18" charset="0"/>
                            </a:rPr>
                            <m:t>𝑑𝐵</m:t>
                          </m:r>
                        </m:sub>
                      </m:sSub>
                    </m:oMath>
                  </m:oMathPara>
                </a14:m>
                <a:endParaRPr lang="ro-RO" sz="2400"/>
              </a:p>
            </p:txBody>
          </p:sp>
        </mc:Choice>
        <mc:Fallback xmlns="">
          <p:sp>
            <p:nvSpPr>
              <p:cNvPr id="9" name="Rectangle 8">
                <a:extLst>
                  <a:ext uri="{FF2B5EF4-FFF2-40B4-BE49-F238E27FC236}">
                    <a16:creationId xmlns:a16="http://schemas.microsoft.com/office/drawing/2014/main" id="{B9042B64-142F-4ABC-83BE-9E3518C91F85}"/>
                  </a:ext>
                </a:extLst>
              </p:cNvPr>
              <p:cNvSpPr>
                <a:spLocks noRot="1" noChangeAspect="1" noMove="1" noResize="1" noEditPoints="1" noAdjustHandles="1" noChangeArrowheads="1" noChangeShapeType="1" noTextEdit="1"/>
              </p:cNvSpPr>
              <p:nvPr/>
            </p:nvSpPr>
            <p:spPr>
              <a:xfrm>
                <a:off x="3959421" y="4121729"/>
                <a:ext cx="4273157" cy="461665"/>
              </a:xfrm>
              <a:prstGeom prst="rect">
                <a:avLst/>
              </a:prstGeom>
              <a:blipFill>
                <a:blip r:embed="rId3"/>
                <a:stretch>
                  <a:fillRect t="-125000" b="-190789"/>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3E0C35F-6025-46F0-BBDB-F62756BA9629}"/>
                  </a:ext>
                </a:extLst>
              </p:cNvPr>
              <p:cNvSpPr/>
              <p:nvPr/>
            </p:nvSpPr>
            <p:spPr>
              <a:xfrm>
                <a:off x="4740725" y="4903920"/>
                <a:ext cx="27105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f>
                                <m:fPr>
                                  <m:type m:val="lin"/>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𝐻</m:t>
                                  </m:r>
                                </m:den>
                              </m:f>
                            </m:e>
                          </m:d>
                        </m:e>
                        <m:sub>
                          <m:r>
                            <a:rPr lang="ro-RO" sz="2400" i="1">
                              <a:latin typeface="Cambria Math" panose="02040503050406030204" pitchFamily="18" charset="0"/>
                            </a:rPr>
                            <m:t>𝑑𝐵</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r>
                                <a:rPr lang="ro-RO" sz="2400" i="1">
                                  <a:latin typeface="Cambria Math" panose="02040503050406030204" pitchFamily="18" charset="0"/>
                                </a:rPr>
                                <m:t>𝐻</m:t>
                              </m:r>
                            </m:e>
                          </m:d>
                        </m:e>
                        <m:sub>
                          <m:r>
                            <a:rPr lang="ro-RO" sz="2400" i="1">
                              <a:latin typeface="Cambria Math" panose="02040503050406030204" pitchFamily="18" charset="0"/>
                            </a:rPr>
                            <m:t>𝑑𝐵</m:t>
                          </m:r>
                        </m:sub>
                      </m:sSub>
                    </m:oMath>
                  </m:oMathPara>
                </a14:m>
                <a:endParaRPr lang="ro-RO" sz="2400"/>
              </a:p>
            </p:txBody>
          </p:sp>
        </mc:Choice>
        <mc:Fallback xmlns="">
          <p:sp>
            <p:nvSpPr>
              <p:cNvPr id="10" name="Rectangle 9">
                <a:extLst>
                  <a:ext uri="{FF2B5EF4-FFF2-40B4-BE49-F238E27FC236}">
                    <a16:creationId xmlns:a16="http://schemas.microsoft.com/office/drawing/2014/main" id="{93E0C35F-6025-46F0-BBDB-F62756BA9629}"/>
                  </a:ext>
                </a:extLst>
              </p:cNvPr>
              <p:cNvSpPr>
                <a:spLocks noRot="1" noChangeAspect="1" noMove="1" noResize="1" noEditPoints="1" noAdjustHandles="1" noChangeArrowheads="1" noChangeShapeType="1" noTextEdit="1"/>
              </p:cNvSpPr>
              <p:nvPr/>
            </p:nvSpPr>
            <p:spPr>
              <a:xfrm>
                <a:off x="4740725" y="4903920"/>
                <a:ext cx="2710550" cy="461665"/>
              </a:xfrm>
              <a:prstGeom prst="rect">
                <a:avLst/>
              </a:prstGeom>
              <a:blipFill>
                <a:blip r:embed="rId4"/>
                <a:stretch>
                  <a:fillRect l="-5405" t="-125000" b="-190789"/>
                </a:stretch>
              </a:blipFill>
            </p:spPr>
            <p:txBody>
              <a:bodyPr/>
              <a:lstStyle/>
              <a:p>
                <a:r>
                  <a:rPr lang="ro-RO">
                    <a:noFill/>
                  </a:rPr>
                  <a:t> </a:t>
                </a:r>
              </a:p>
            </p:txBody>
          </p:sp>
        </mc:Fallback>
      </mc:AlternateContent>
    </p:spTree>
    <p:extLst>
      <p:ext uri="{BB962C8B-B14F-4D97-AF65-F5344CB8AC3E}">
        <p14:creationId xmlns:p14="http://schemas.microsoft.com/office/powerpoint/2010/main" val="157023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683F-43D1-4C76-B70A-206E4B8035B1}"/>
              </a:ext>
            </a:extLst>
          </p:cNvPr>
          <p:cNvSpPr>
            <a:spLocks noGrp="1"/>
          </p:cNvSpPr>
          <p:nvPr>
            <p:ph type="title"/>
          </p:nvPr>
        </p:nvSpPr>
        <p:spPr/>
        <p:txBody>
          <a:bodyPr/>
          <a:lstStyle/>
          <a:p>
            <a:r>
              <a:rPr lang="ro-RO"/>
              <a:t>Filtre active</a:t>
            </a:r>
            <a:br>
              <a:rPr lang="ro-RO"/>
            </a:br>
            <a:r>
              <a:rPr lang="ro-RO"/>
              <a:t>Definiția unui filtru</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69D03A-53AE-43F8-8346-4926205F6078}"/>
                  </a:ext>
                </a:extLst>
              </p:cNvPr>
              <p:cNvSpPr>
                <a:spLocks noGrp="1"/>
              </p:cNvSpPr>
              <p:nvPr>
                <p:ph idx="1"/>
              </p:nvPr>
            </p:nvSpPr>
            <p:spPr/>
            <p:txBody>
              <a:bodyPr/>
              <a:lstStyle/>
              <a:p>
                <a:r>
                  <a:rPr lang="en-US"/>
                  <a:t>Un filtru este un circuit care procesează semnale în funcție de frecvență.</a:t>
                </a:r>
                <a:endParaRPr lang="ro-RO"/>
              </a:p>
              <a:p>
                <a:r>
                  <a:rPr lang="en-US"/>
                  <a:t>Modul în care comportamentul său variază cu frecvența se numește </a:t>
                </a:r>
                <a:r>
                  <a:rPr lang="en-US" i="1"/>
                  <a:t>răspunsul în frecvență</a:t>
                </a:r>
                <a:r>
                  <a:rPr lang="en-US"/>
                  <a:t> și este exprimat în termenii </a:t>
                </a:r>
                <a:r>
                  <a:rPr lang="en-US" i="1"/>
                  <a:t>funcției de transfer H(jω)</a:t>
                </a:r>
                <a:r>
                  <a:rPr lang="en-US"/>
                  <a:t>, unde </a:t>
                </a:r>
                <a:r>
                  <a:rPr lang="en-US" i="1"/>
                  <a:t>ω</a:t>
                </a:r>
                <a:r>
                  <a:rPr lang="en-US"/>
                  <a:t>=2π</a:t>
                </a:r>
                <a:r>
                  <a:rPr lang="en-US" i="1"/>
                  <a:t>f</a:t>
                </a:r>
                <a:r>
                  <a:rPr lang="en-US"/>
                  <a:t> este </a:t>
                </a:r>
                <a:r>
                  <a:rPr lang="en-US" i="1"/>
                  <a:t>frecvența unghiulară</a:t>
                </a:r>
                <a:r>
                  <a:rPr lang="en-US"/>
                  <a:t>, exprimată în radiani pe secundă (rad/s) iar </a:t>
                </a:r>
                <a:r>
                  <a:rPr lang="en-US" i="1"/>
                  <a:t>j</a:t>
                </a:r>
                <a:r>
                  <a:rPr lang="en-US"/>
                  <a:t> este </a:t>
                </a:r>
                <a:r>
                  <a:rPr lang="en-US" i="1"/>
                  <a:t>unitatea imaginară</a:t>
                </a:r>
                <a:r>
                  <a:rPr lang="en-US"/>
                  <a:t> (</a:t>
                </a:r>
                <a:r>
                  <a:rPr lang="en-US" i="1"/>
                  <a:t>j</a:t>
                </a:r>
                <a:r>
                  <a:rPr lang="en-US" baseline="30000"/>
                  <a:t>2</a:t>
                </a:r>
                <a:r>
                  <a:rPr lang="en-US"/>
                  <a:t>=−1).</a:t>
                </a:r>
                <a:endParaRPr lang="ro-RO"/>
              </a:p>
              <a:p>
                <a:r>
                  <a:rPr lang="en-US"/>
                  <a:t>Acest răspuns conține </a:t>
                </a:r>
                <a:r>
                  <a:rPr lang="en-US" i="1"/>
                  <a:t>răspunsul amplitudinii</a:t>
                </a:r>
                <a:r>
                  <a:rPr lang="en-US"/>
                  <a:t> |</a:t>
                </a:r>
                <a:r>
                  <a:rPr lang="en-US" i="1"/>
                  <a:t>H</a:t>
                </a:r>
                <a:r>
                  <a:rPr lang="en-US"/>
                  <a:t>(</a:t>
                </a:r>
                <a:r>
                  <a:rPr lang="en-US" i="1"/>
                  <a:t>jω</a:t>
                </a:r>
                <a:r>
                  <a:rPr lang="en-US"/>
                  <a:t>)| și </a:t>
                </a:r>
                <a:r>
                  <a:rPr lang="en-US" i="1"/>
                  <a:t>răspunsul fazei</a:t>
                </a:r>
                <a:r>
                  <a:rPr lang="en-US"/>
                  <a:t> </a:t>
                </a:r>
                <a14:m>
                  <m:oMath xmlns:m="http://schemas.openxmlformats.org/officeDocument/2006/math">
                    <m:r>
                      <a:rPr lang="en-US" i="1">
                        <a:latin typeface="Cambria Math" panose="02040503050406030204" pitchFamily="18" charset="0"/>
                      </a:rPr>
                      <m:t>∢</m:t>
                    </m:r>
                  </m:oMath>
                </a14:m>
                <a:r>
                  <a:rPr lang="en-US" i="1"/>
                  <a:t>H</a:t>
                </a:r>
                <a:r>
                  <a:rPr lang="en-US"/>
                  <a:t>(</a:t>
                </a:r>
                <a:r>
                  <a:rPr lang="en-US" i="1"/>
                  <a:t>jω</a:t>
                </a:r>
                <a:r>
                  <a:rPr lang="en-US"/>
                  <a:t>), oferind informații despre modificările de amplitudine și de fază suferite de un semnal alternativ la trecerea prin filtru.</a:t>
                </a:r>
                <a:endParaRPr lang="ro-RO"/>
              </a:p>
              <a:p>
                <a:endParaRPr lang="ro-RO"/>
              </a:p>
            </p:txBody>
          </p:sp>
        </mc:Choice>
        <mc:Fallback xmlns="">
          <p:sp>
            <p:nvSpPr>
              <p:cNvPr id="3" name="Content Placeholder 2">
                <a:extLst>
                  <a:ext uri="{FF2B5EF4-FFF2-40B4-BE49-F238E27FC236}">
                    <a16:creationId xmlns:a16="http://schemas.microsoft.com/office/drawing/2014/main" id="{5669D03A-53AE-43F8-8346-4926205F6078}"/>
                  </a:ext>
                </a:extLst>
              </p:cNvPr>
              <p:cNvSpPr>
                <a:spLocks noGrp="1" noRot="1" noChangeAspect="1" noMove="1" noResize="1" noEditPoints="1" noAdjustHandles="1" noChangeArrowheads="1" noChangeShapeType="1" noTextEdit="1"/>
              </p:cNvSpPr>
              <p:nvPr>
                <p:ph idx="1"/>
              </p:nvPr>
            </p:nvSpPr>
            <p:spPr>
              <a:blipFill>
                <a:blip r:embed="rId2"/>
                <a:stretch>
                  <a:fillRect l="-1043" t="-2241" r="-812"/>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2F1B49C6-1B79-4AEE-BA1A-BA3F45AD09AB}"/>
              </a:ext>
            </a:extLst>
          </p:cNvPr>
          <p:cNvSpPr>
            <a:spLocks noGrp="1"/>
          </p:cNvSpPr>
          <p:nvPr>
            <p:ph type="dt" sz="half" idx="10"/>
          </p:nvPr>
        </p:nvSpPr>
        <p:spPr/>
        <p:txBody>
          <a:bodyPr/>
          <a:lstStyle/>
          <a:p>
            <a:fld id="{FA7CD5F6-43FF-4784-9A3C-027CA9B0FF36}" type="datetime1">
              <a:rPr lang="ro-RO" smtClean="0"/>
              <a:t>07.04.2021</a:t>
            </a:fld>
            <a:endParaRPr lang="ro-RO"/>
          </a:p>
        </p:txBody>
      </p:sp>
      <p:sp>
        <p:nvSpPr>
          <p:cNvPr id="5" name="Footer Placeholder 4">
            <a:extLst>
              <a:ext uri="{FF2B5EF4-FFF2-40B4-BE49-F238E27FC236}">
                <a16:creationId xmlns:a16="http://schemas.microsoft.com/office/drawing/2014/main" id="{9D9197BD-0B4C-4CCB-AFD3-A24D16F88BAF}"/>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CB62C93E-B524-4791-9C56-D108685F6C41}"/>
              </a:ext>
            </a:extLst>
          </p:cNvPr>
          <p:cNvSpPr>
            <a:spLocks noGrp="1"/>
          </p:cNvSpPr>
          <p:nvPr>
            <p:ph type="sldNum" sz="quarter" idx="12"/>
          </p:nvPr>
        </p:nvSpPr>
        <p:spPr/>
        <p:txBody>
          <a:bodyPr/>
          <a:lstStyle/>
          <a:p>
            <a:fld id="{AF5D8DD5-2367-47BF-BE85-0E4DD8564336}" type="slidenum">
              <a:rPr lang="ro-RO" smtClean="0"/>
              <a:t>3</a:t>
            </a:fld>
            <a:endParaRPr lang="ro-RO"/>
          </a:p>
        </p:txBody>
      </p:sp>
    </p:spTree>
    <p:extLst>
      <p:ext uri="{BB962C8B-B14F-4D97-AF65-F5344CB8AC3E}">
        <p14:creationId xmlns:p14="http://schemas.microsoft.com/office/powerpoint/2010/main" val="2726979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0B81-B27C-4883-8D83-D0ED01A94676}"/>
              </a:ext>
            </a:extLst>
          </p:cNvPr>
          <p:cNvSpPr>
            <a:spLocks noGrp="1"/>
          </p:cNvSpPr>
          <p:nvPr>
            <p:ph type="title"/>
          </p:nvPr>
        </p:nvSpPr>
        <p:spPr/>
        <p:txBody>
          <a:bodyPr/>
          <a:lstStyle/>
          <a:p>
            <a:r>
              <a:rPr lang="ro-RO"/>
              <a:t>Filtre active</a:t>
            </a:r>
            <a:br>
              <a:rPr lang="ro-RO"/>
            </a:br>
            <a:r>
              <a:rPr lang="ro-RO"/>
              <a:t>Caracteristici Bode</a:t>
            </a:r>
          </a:p>
        </p:txBody>
      </p:sp>
      <p:sp>
        <p:nvSpPr>
          <p:cNvPr id="3" name="Content Placeholder 2">
            <a:extLst>
              <a:ext uri="{FF2B5EF4-FFF2-40B4-BE49-F238E27FC236}">
                <a16:creationId xmlns:a16="http://schemas.microsoft.com/office/drawing/2014/main" id="{D50208F4-9FAC-4245-BE0E-7C39390DEE4F}"/>
              </a:ext>
            </a:extLst>
          </p:cNvPr>
          <p:cNvSpPr>
            <a:spLocks noGrp="1"/>
          </p:cNvSpPr>
          <p:nvPr>
            <p:ph idx="1"/>
          </p:nvPr>
        </p:nvSpPr>
        <p:spPr/>
        <p:txBody>
          <a:bodyPr/>
          <a:lstStyle/>
          <a:p>
            <a:r>
              <a:rPr lang="en-US"/>
              <a:t>Pentru desenarea rapidă a acestor caracteristici, este deseori convenabil să se efectueze aproximări asimptotice.</a:t>
            </a:r>
            <a:endParaRPr lang="ro-RO"/>
          </a:p>
          <a:p>
            <a:r>
              <a:rPr lang="en-US"/>
              <a:t>În acest scop, sunt utile următoarele proprietăți:</a:t>
            </a:r>
            <a:endParaRPr lang="ro-RO"/>
          </a:p>
        </p:txBody>
      </p:sp>
      <p:sp>
        <p:nvSpPr>
          <p:cNvPr id="4" name="Date Placeholder 3">
            <a:extLst>
              <a:ext uri="{FF2B5EF4-FFF2-40B4-BE49-F238E27FC236}">
                <a16:creationId xmlns:a16="http://schemas.microsoft.com/office/drawing/2014/main" id="{C6AFAC8F-18AA-4298-8FED-AA8B4CA1213A}"/>
              </a:ext>
            </a:extLst>
          </p:cNvPr>
          <p:cNvSpPr>
            <a:spLocks noGrp="1"/>
          </p:cNvSpPr>
          <p:nvPr>
            <p:ph type="dt" sz="half" idx="10"/>
          </p:nvPr>
        </p:nvSpPr>
        <p:spPr/>
        <p:txBody>
          <a:bodyPr/>
          <a:lstStyle/>
          <a:p>
            <a:fld id="{528B9062-15D5-4DA5-A3F6-0985E0B4A1EE}" type="datetime1">
              <a:rPr lang="ro-RO" smtClean="0"/>
              <a:t>07.04.2021</a:t>
            </a:fld>
            <a:endParaRPr lang="ro-RO"/>
          </a:p>
        </p:txBody>
      </p:sp>
      <p:sp>
        <p:nvSpPr>
          <p:cNvPr id="5" name="Footer Placeholder 4">
            <a:extLst>
              <a:ext uri="{FF2B5EF4-FFF2-40B4-BE49-F238E27FC236}">
                <a16:creationId xmlns:a16="http://schemas.microsoft.com/office/drawing/2014/main" id="{F42361C2-2208-43CF-99B1-2A77D4DF4B1A}"/>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0DC0BBBC-3A79-4618-89D0-D9D368366DC4}"/>
              </a:ext>
            </a:extLst>
          </p:cNvPr>
          <p:cNvSpPr>
            <a:spLocks noGrp="1"/>
          </p:cNvSpPr>
          <p:nvPr>
            <p:ph type="sldNum" sz="quarter" idx="12"/>
          </p:nvPr>
        </p:nvSpPr>
        <p:spPr/>
        <p:txBody>
          <a:bodyPr/>
          <a:lstStyle/>
          <a:p>
            <a:fld id="{AF5D8DD5-2367-47BF-BE85-0E4DD8564336}" type="slidenum">
              <a:rPr lang="ro-RO" smtClean="0"/>
              <a:t>30</a:t>
            </a:fld>
            <a:endParaRPr lang="ro-RO"/>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931A56A-BF0C-4D6B-B2BB-59E20543B6B1}"/>
                  </a:ext>
                </a:extLst>
              </p:cNvPr>
              <p:cNvSpPr/>
              <p:nvPr/>
            </p:nvSpPr>
            <p:spPr>
              <a:xfrm>
                <a:off x="4050142" y="4059769"/>
                <a:ext cx="34929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𝐻</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1">
                              <a:latin typeface="Cambria Math" panose="02040503050406030204" pitchFamily="18" charset="0"/>
                            </a:rPr>
                            <m:t>𝑟</m:t>
                          </m:r>
                        </m:sub>
                      </m:sSub>
                      <m:r>
                        <a:rPr lang="ro-RO" sz="2400" i="0">
                          <a:latin typeface="Cambria Math" panose="02040503050406030204" pitchFamily="18" charset="0"/>
                        </a:rPr>
                        <m:t> </m:t>
                      </m:r>
                      <m:r>
                        <a:rPr lang="ro-RO" sz="2400" i="1">
                          <a:latin typeface="Cambria Math" panose="02040503050406030204" pitchFamily="18" charset="0"/>
                        </a:rPr>
                        <m:t>𝑑𝑎𝑐</m:t>
                      </m:r>
                      <m:r>
                        <a:rPr lang="ro-RO" sz="2400" i="0">
                          <a:latin typeface="Cambria Math" panose="02040503050406030204" pitchFamily="18" charset="0"/>
                        </a:rPr>
                        <m:t>ă </m:t>
                      </m:r>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1">
                                  <a:latin typeface="Cambria Math" panose="02040503050406030204" pitchFamily="18" charset="0"/>
                                </a:rPr>
                                <m:t>𝑟</m:t>
                              </m:r>
                            </m:sub>
                          </m:sSub>
                        </m:e>
                      </m:d>
                      <m:r>
                        <a:rPr lang="ro-RO" sz="2400" i="0">
                          <a:latin typeface="Cambria Math" panose="02040503050406030204" pitchFamily="18" charset="0"/>
                        </a:rPr>
                        <m:t>≫</m:t>
                      </m:r>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1">
                                  <a:latin typeface="Cambria Math" panose="02040503050406030204" pitchFamily="18" charset="0"/>
                                </a:rPr>
                                <m:t>𝑖</m:t>
                              </m:r>
                            </m:sub>
                          </m:sSub>
                        </m:e>
                      </m:d>
                    </m:oMath>
                  </m:oMathPara>
                </a14:m>
                <a:endParaRPr lang="ro-RO" sz="2400"/>
              </a:p>
            </p:txBody>
          </p:sp>
        </mc:Choice>
        <mc:Fallback xmlns="">
          <p:sp>
            <p:nvSpPr>
              <p:cNvPr id="11" name="Rectangle 10">
                <a:extLst>
                  <a:ext uri="{FF2B5EF4-FFF2-40B4-BE49-F238E27FC236}">
                    <a16:creationId xmlns:a16="http://schemas.microsoft.com/office/drawing/2014/main" id="{D931A56A-BF0C-4D6B-B2BB-59E20543B6B1}"/>
                  </a:ext>
                </a:extLst>
              </p:cNvPr>
              <p:cNvSpPr>
                <a:spLocks noRot="1" noChangeAspect="1" noMove="1" noResize="1" noEditPoints="1" noAdjustHandles="1" noChangeArrowheads="1" noChangeShapeType="1" noTextEdit="1"/>
              </p:cNvSpPr>
              <p:nvPr/>
            </p:nvSpPr>
            <p:spPr>
              <a:xfrm>
                <a:off x="4050142" y="4059769"/>
                <a:ext cx="3492944" cy="461665"/>
              </a:xfrm>
              <a:prstGeom prst="rect">
                <a:avLst/>
              </a:prstGeom>
              <a:blipFill>
                <a:blip r:embed="rId2"/>
                <a:stretch>
                  <a:fillRect b="-1316"/>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D196BBE-D506-404C-810C-B5C3654FCE9A}"/>
                  </a:ext>
                </a:extLst>
              </p:cNvPr>
              <p:cNvSpPr/>
              <p:nvPr/>
            </p:nvSpPr>
            <p:spPr>
              <a:xfrm>
                <a:off x="4011959" y="4802981"/>
                <a:ext cx="35693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𝐻</m:t>
                      </m:r>
                      <m:r>
                        <a:rPr lang="ro-RO" sz="2400" i="0">
                          <a:latin typeface="Cambria Math" panose="02040503050406030204" pitchFamily="18" charset="0"/>
                        </a:rPr>
                        <m:t>≅</m:t>
                      </m:r>
                      <m:r>
                        <a:rPr lang="ro-RO" sz="2400" i="1">
                          <a:latin typeface="Cambria Math" panose="02040503050406030204" pitchFamily="18" charset="0"/>
                        </a:rPr>
                        <m:t>𝑗</m:t>
                      </m:r>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1">
                              <a:latin typeface="Cambria Math" panose="02040503050406030204" pitchFamily="18" charset="0"/>
                            </a:rPr>
                            <m:t>𝑖</m:t>
                          </m:r>
                        </m:sub>
                      </m:sSub>
                      <m:r>
                        <a:rPr lang="ro-RO" sz="2400" i="0">
                          <a:latin typeface="Cambria Math" panose="02040503050406030204" pitchFamily="18" charset="0"/>
                        </a:rPr>
                        <m:t> </m:t>
                      </m:r>
                      <m:r>
                        <a:rPr lang="ro-RO" sz="2400" i="1">
                          <a:latin typeface="Cambria Math" panose="02040503050406030204" pitchFamily="18" charset="0"/>
                        </a:rPr>
                        <m:t>𝑑𝑎𝑐</m:t>
                      </m:r>
                      <m:r>
                        <a:rPr lang="ro-RO" sz="2400" i="0">
                          <a:latin typeface="Cambria Math" panose="02040503050406030204" pitchFamily="18" charset="0"/>
                        </a:rPr>
                        <m:t>ă </m:t>
                      </m:r>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1">
                                  <a:latin typeface="Cambria Math" panose="02040503050406030204" pitchFamily="18" charset="0"/>
                                </a:rPr>
                                <m:t>𝑖</m:t>
                              </m:r>
                            </m:sub>
                          </m:sSub>
                        </m:e>
                      </m:d>
                      <m:r>
                        <a:rPr lang="ro-RO" sz="2400" i="0">
                          <a:latin typeface="Cambria Math" panose="02040503050406030204" pitchFamily="18" charset="0"/>
                        </a:rPr>
                        <m:t>≫</m:t>
                      </m:r>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1">
                                  <a:latin typeface="Cambria Math" panose="02040503050406030204" pitchFamily="18" charset="0"/>
                                </a:rPr>
                                <m:t>𝑟</m:t>
                              </m:r>
                            </m:sub>
                          </m:sSub>
                        </m:e>
                      </m:d>
                    </m:oMath>
                  </m:oMathPara>
                </a14:m>
                <a:endParaRPr lang="ro-RO" sz="2400"/>
              </a:p>
            </p:txBody>
          </p:sp>
        </mc:Choice>
        <mc:Fallback xmlns="">
          <p:sp>
            <p:nvSpPr>
              <p:cNvPr id="12" name="Rectangle 11">
                <a:extLst>
                  <a:ext uri="{FF2B5EF4-FFF2-40B4-BE49-F238E27FC236}">
                    <a16:creationId xmlns:a16="http://schemas.microsoft.com/office/drawing/2014/main" id="{8D196BBE-D506-404C-810C-B5C3654FCE9A}"/>
                  </a:ext>
                </a:extLst>
              </p:cNvPr>
              <p:cNvSpPr>
                <a:spLocks noRot="1" noChangeAspect="1" noMove="1" noResize="1" noEditPoints="1" noAdjustHandles="1" noChangeArrowheads="1" noChangeShapeType="1" noTextEdit="1"/>
              </p:cNvSpPr>
              <p:nvPr/>
            </p:nvSpPr>
            <p:spPr>
              <a:xfrm>
                <a:off x="4011959" y="4802981"/>
                <a:ext cx="3569310" cy="461665"/>
              </a:xfrm>
              <a:prstGeom prst="rect">
                <a:avLst/>
              </a:prstGeom>
              <a:blipFill>
                <a:blip r:embed="rId3"/>
                <a:stretch>
                  <a:fillRect b="-15789"/>
                </a:stretch>
              </a:blipFill>
            </p:spPr>
            <p:txBody>
              <a:bodyPr/>
              <a:lstStyle/>
              <a:p>
                <a:r>
                  <a:rPr lang="ro-RO">
                    <a:noFill/>
                  </a:rPr>
                  <a:t> </a:t>
                </a:r>
              </a:p>
            </p:txBody>
          </p:sp>
        </mc:Fallback>
      </mc:AlternateContent>
    </p:spTree>
    <p:extLst>
      <p:ext uri="{BB962C8B-B14F-4D97-AF65-F5344CB8AC3E}">
        <p14:creationId xmlns:p14="http://schemas.microsoft.com/office/powerpoint/2010/main" val="3303626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9635-1FF3-404E-9B02-447A9970DE5F}"/>
              </a:ext>
            </a:extLst>
          </p:cNvPr>
          <p:cNvSpPr>
            <a:spLocks noGrp="1"/>
          </p:cNvSpPr>
          <p:nvPr>
            <p:ph type="title"/>
          </p:nvPr>
        </p:nvSpPr>
        <p:spPr/>
        <p:txBody>
          <a:bodyPr/>
          <a:lstStyle/>
          <a:p>
            <a:r>
              <a:rPr lang="ro-RO"/>
              <a:t>Filtre active</a:t>
            </a:r>
            <a:br>
              <a:rPr lang="ro-RO"/>
            </a:br>
            <a:r>
              <a:rPr lang="ro-RO"/>
              <a:t>Caracteristici Bode</a:t>
            </a:r>
          </a:p>
        </p:txBody>
      </p:sp>
      <p:sp>
        <p:nvSpPr>
          <p:cNvPr id="3" name="Content Placeholder 2">
            <a:extLst>
              <a:ext uri="{FF2B5EF4-FFF2-40B4-BE49-F238E27FC236}">
                <a16:creationId xmlns:a16="http://schemas.microsoft.com/office/drawing/2014/main" id="{DE2A6B8F-2158-4B87-BFC9-8FB583110D9B}"/>
              </a:ext>
            </a:extLst>
          </p:cNvPr>
          <p:cNvSpPr>
            <a:spLocks noGrp="1"/>
          </p:cNvSpPr>
          <p:nvPr>
            <p:ph idx="1"/>
          </p:nvPr>
        </p:nvSpPr>
        <p:spPr/>
        <p:txBody>
          <a:bodyPr/>
          <a:lstStyle/>
          <a:p>
            <a:r>
              <a:rPr lang="ro-RO"/>
              <a:t>Pentru funcții de transfer caracterizate de un pol sau de un zero </a:t>
            </a:r>
          </a:p>
        </p:txBody>
      </p:sp>
      <p:sp>
        <p:nvSpPr>
          <p:cNvPr id="4" name="Date Placeholder 3">
            <a:extLst>
              <a:ext uri="{FF2B5EF4-FFF2-40B4-BE49-F238E27FC236}">
                <a16:creationId xmlns:a16="http://schemas.microsoft.com/office/drawing/2014/main" id="{598E3685-4721-49D8-8241-2D4ED45E08ED}"/>
              </a:ext>
            </a:extLst>
          </p:cNvPr>
          <p:cNvSpPr>
            <a:spLocks noGrp="1"/>
          </p:cNvSpPr>
          <p:nvPr>
            <p:ph type="dt" sz="half" idx="10"/>
          </p:nvPr>
        </p:nvSpPr>
        <p:spPr/>
        <p:txBody>
          <a:bodyPr/>
          <a:lstStyle/>
          <a:p>
            <a:fld id="{8468C381-85FC-4139-9AA5-472BF7C7528E}" type="datetime1">
              <a:rPr lang="ro-RO" smtClean="0"/>
              <a:t>07.04.2021</a:t>
            </a:fld>
            <a:endParaRPr lang="ro-RO"/>
          </a:p>
        </p:txBody>
      </p:sp>
      <p:sp>
        <p:nvSpPr>
          <p:cNvPr id="5" name="Footer Placeholder 4">
            <a:extLst>
              <a:ext uri="{FF2B5EF4-FFF2-40B4-BE49-F238E27FC236}">
                <a16:creationId xmlns:a16="http://schemas.microsoft.com/office/drawing/2014/main" id="{CA122A39-F281-44B7-BD64-3DB0DC3F38FE}"/>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3005E63C-930A-4D5A-B3CC-9BC690649BA0}"/>
              </a:ext>
            </a:extLst>
          </p:cNvPr>
          <p:cNvSpPr>
            <a:spLocks noGrp="1"/>
          </p:cNvSpPr>
          <p:nvPr>
            <p:ph type="sldNum" sz="quarter" idx="12"/>
          </p:nvPr>
        </p:nvSpPr>
        <p:spPr/>
        <p:txBody>
          <a:bodyPr/>
          <a:lstStyle/>
          <a:p>
            <a:fld id="{AF5D8DD5-2367-47BF-BE85-0E4DD8564336}" type="slidenum">
              <a:rPr lang="ro-RO" smtClean="0"/>
              <a:t>31</a:t>
            </a:fld>
            <a:endParaRPr lang="ro-RO"/>
          </a:p>
        </p:txBody>
      </p:sp>
      <p:pic>
        <p:nvPicPr>
          <p:cNvPr id="7" name="Content Placeholder 11">
            <a:extLst>
              <a:ext uri="{FF2B5EF4-FFF2-40B4-BE49-F238E27FC236}">
                <a16:creationId xmlns:a16="http://schemas.microsoft.com/office/drawing/2014/main" id="{A4C0CB4A-CBE2-408B-BC03-0E52167E020E}"/>
              </a:ext>
            </a:extLst>
          </p:cNvPr>
          <p:cNvPicPr>
            <a:picLocks noChangeAspect="1"/>
          </p:cNvPicPr>
          <p:nvPr/>
        </p:nvPicPr>
        <p:blipFill rotWithShape="1">
          <a:blip r:embed="rId2">
            <a:extLst>
              <a:ext uri="{28A0092B-C50C-407E-A947-70E740481C1C}">
                <a14:useLocalDpi xmlns:a14="http://schemas.microsoft.com/office/drawing/2010/main" val="0"/>
              </a:ext>
            </a:extLst>
          </a:blip>
          <a:srcRect t="7734" b="9741"/>
          <a:stretch/>
        </p:blipFill>
        <p:spPr>
          <a:xfrm>
            <a:off x="0" y="2447925"/>
            <a:ext cx="5801784" cy="3590925"/>
          </a:xfrm>
          <a:prstGeom prst="rect">
            <a:avLst/>
          </a:prstGeom>
        </p:spPr>
      </p:pic>
      <p:sp>
        <p:nvSpPr>
          <p:cNvPr id="8" name="TextBox 7">
            <a:extLst>
              <a:ext uri="{FF2B5EF4-FFF2-40B4-BE49-F238E27FC236}">
                <a16:creationId xmlns:a16="http://schemas.microsoft.com/office/drawing/2014/main" id="{0C7D3060-E27C-42B3-8700-1BD5795B2A6C}"/>
              </a:ext>
            </a:extLst>
          </p:cNvPr>
          <p:cNvSpPr txBox="1"/>
          <p:nvPr/>
        </p:nvSpPr>
        <p:spPr>
          <a:xfrm>
            <a:off x="5722374" y="2399447"/>
            <a:ext cx="6213987" cy="4093428"/>
          </a:xfrm>
          <a:prstGeom prst="rect">
            <a:avLst/>
          </a:prstGeom>
          <a:noFill/>
        </p:spPr>
        <p:txBody>
          <a:bodyPr wrap="square" rtlCol="0">
            <a:spAutoFit/>
          </a:bodyPr>
          <a:lstStyle/>
          <a:p>
            <a:pPr marL="285750" indent="-285750">
              <a:buFont typeface="Arial" panose="020B0604020202020204" pitchFamily="34" charset="0"/>
              <a:buChar char="•"/>
            </a:pPr>
            <a:r>
              <a:rPr lang="ro-RO" sz="2000"/>
              <a:t>Un </a:t>
            </a:r>
            <a:r>
              <a:rPr lang="ro-RO" sz="2000" b="1"/>
              <a:t>pol</a:t>
            </a:r>
            <a:r>
              <a:rPr lang="ro-RO" sz="2000"/>
              <a:t> frânge caracteristica de amplitudine cu </a:t>
            </a:r>
            <a:br>
              <a:rPr lang="ro-RO" sz="2000"/>
            </a:br>
            <a:r>
              <a:rPr lang="ro-RO" sz="2000"/>
              <a:t>-20dB/dec iar pe cea de fază cu -45</a:t>
            </a:r>
            <a:r>
              <a:rPr lang="ro-RO" sz="2000">
                <a:sym typeface="Symbol" panose="05050102010706020507" pitchFamily="18" charset="2"/>
              </a:rPr>
              <a:t>/dec.</a:t>
            </a:r>
          </a:p>
          <a:p>
            <a:pPr marL="285750" indent="-285750">
              <a:buFont typeface="Arial" panose="020B0604020202020204" pitchFamily="34" charset="0"/>
              <a:buChar char="•"/>
            </a:pPr>
            <a:r>
              <a:rPr lang="ro-RO" sz="2000">
                <a:sym typeface="Symbol" panose="05050102010706020507" pitchFamily="18" charset="2"/>
              </a:rPr>
              <a:t>Un </a:t>
            </a:r>
            <a:r>
              <a:rPr lang="ro-RO" sz="2000" b="1">
                <a:sym typeface="Symbol" panose="05050102010706020507" pitchFamily="18" charset="2"/>
              </a:rPr>
              <a:t>zero</a:t>
            </a:r>
            <a:r>
              <a:rPr lang="ro-RO" sz="2000">
                <a:sym typeface="Symbol" panose="05050102010706020507" pitchFamily="18" charset="2"/>
              </a:rPr>
              <a:t> frânge </a:t>
            </a:r>
            <a:r>
              <a:rPr lang="ro-RO" sz="2000"/>
              <a:t>caracteristica de amplitudine cu +20dB/dec iar pe cea de fază cu +45</a:t>
            </a:r>
            <a:r>
              <a:rPr lang="ro-RO" sz="2000">
                <a:sym typeface="Symbol" panose="05050102010706020507" pitchFamily="18" charset="2"/>
              </a:rPr>
              <a:t>/dec.</a:t>
            </a:r>
          </a:p>
          <a:p>
            <a:pPr marL="285750" indent="-285750">
              <a:buFont typeface="Arial" panose="020B0604020202020204" pitchFamily="34" charset="0"/>
              <a:buChar char="•"/>
            </a:pPr>
            <a:r>
              <a:rPr lang="ro-RO" sz="2000">
                <a:sym typeface="Symbol" panose="05050102010706020507" pitchFamily="18" charset="2"/>
              </a:rPr>
              <a:t>Efectele polilor și zerourilor sunt cumulative. Astfel după al doilea pol panta caracteristicii de amplitudine devine -40dB/dec, după al treilea pol </a:t>
            </a:r>
            <a:br>
              <a:rPr lang="ro-RO" sz="2000">
                <a:sym typeface="Symbol" panose="05050102010706020507" pitchFamily="18" charset="2"/>
              </a:rPr>
            </a:br>
            <a:r>
              <a:rPr lang="ro-RO" sz="2000">
                <a:sym typeface="Symbol" panose="05050102010706020507" pitchFamily="18" charset="2"/>
              </a:rPr>
              <a:t>-60dB/dec.</a:t>
            </a:r>
          </a:p>
          <a:p>
            <a:pPr marL="285750" indent="-285750">
              <a:buFont typeface="Arial" panose="020B0604020202020204" pitchFamily="34" charset="0"/>
              <a:buChar char="•"/>
            </a:pPr>
            <a:r>
              <a:rPr lang="ro-RO" sz="2000">
                <a:sym typeface="Symbol" panose="05050102010706020507" pitchFamily="18" charset="2"/>
              </a:rPr>
              <a:t>Pe caracteristica de fază, efectele polilor se adună algebric pe domenii de frecvență (decade) pe care acționează acei poli. Astfel, dacă pe o decadă sunt efectele la 2 poli, panta caracteristicii va fi -90/dec, dacă sunt efectele a 3 poli, -135/dec.</a:t>
            </a:r>
            <a:endParaRPr lang="ro-RO" sz="2000"/>
          </a:p>
        </p:txBody>
      </p:sp>
    </p:spTree>
    <p:extLst>
      <p:ext uri="{BB962C8B-B14F-4D97-AF65-F5344CB8AC3E}">
        <p14:creationId xmlns:p14="http://schemas.microsoft.com/office/powerpoint/2010/main" val="155311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A907-9B65-4611-BDC8-140D70288AA2}"/>
              </a:ext>
            </a:extLst>
          </p:cNvPr>
          <p:cNvSpPr>
            <a:spLocks noGrp="1"/>
          </p:cNvSpPr>
          <p:nvPr>
            <p:ph type="title"/>
          </p:nvPr>
        </p:nvSpPr>
        <p:spPr/>
        <p:txBody>
          <a:bodyPr/>
          <a:lstStyle/>
          <a:p>
            <a:r>
              <a:rPr lang="ro-RO"/>
              <a:t>Filtre active</a:t>
            </a:r>
            <a:br>
              <a:rPr lang="ro-RO"/>
            </a:br>
            <a:r>
              <a:rPr lang="ro-RO"/>
              <a:t>Caracteristici Bode</a:t>
            </a:r>
          </a:p>
        </p:txBody>
      </p:sp>
      <p:sp>
        <p:nvSpPr>
          <p:cNvPr id="3" name="Content Placeholder 2">
            <a:extLst>
              <a:ext uri="{FF2B5EF4-FFF2-40B4-BE49-F238E27FC236}">
                <a16:creationId xmlns:a16="http://schemas.microsoft.com/office/drawing/2014/main" id="{498244C3-CAFC-4861-87F7-DBE9251F8821}"/>
              </a:ext>
            </a:extLst>
          </p:cNvPr>
          <p:cNvSpPr>
            <a:spLocks noGrp="1"/>
          </p:cNvSpPr>
          <p:nvPr>
            <p:ph idx="1"/>
          </p:nvPr>
        </p:nvSpPr>
        <p:spPr/>
        <p:txBody>
          <a:bodyPr/>
          <a:lstStyle/>
          <a:p>
            <a:r>
              <a:rPr lang="ro-RO"/>
              <a:t>Exemple</a:t>
            </a:r>
          </a:p>
        </p:txBody>
      </p:sp>
      <p:sp>
        <p:nvSpPr>
          <p:cNvPr id="4" name="Date Placeholder 3">
            <a:extLst>
              <a:ext uri="{FF2B5EF4-FFF2-40B4-BE49-F238E27FC236}">
                <a16:creationId xmlns:a16="http://schemas.microsoft.com/office/drawing/2014/main" id="{0A52467F-A80F-4DEE-BD43-45EF9264E4E2}"/>
              </a:ext>
            </a:extLst>
          </p:cNvPr>
          <p:cNvSpPr>
            <a:spLocks noGrp="1"/>
          </p:cNvSpPr>
          <p:nvPr>
            <p:ph type="dt" sz="half" idx="10"/>
          </p:nvPr>
        </p:nvSpPr>
        <p:spPr/>
        <p:txBody>
          <a:bodyPr/>
          <a:lstStyle/>
          <a:p>
            <a:fld id="{46E6255D-F134-4B0A-A595-80AFD80E0E03}" type="datetime1">
              <a:rPr lang="ro-RO" smtClean="0"/>
              <a:t>07.04.2021</a:t>
            </a:fld>
            <a:endParaRPr lang="ro-RO"/>
          </a:p>
        </p:txBody>
      </p:sp>
      <p:sp>
        <p:nvSpPr>
          <p:cNvPr id="5" name="Footer Placeholder 4">
            <a:extLst>
              <a:ext uri="{FF2B5EF4-FFF2-40B4-BE49-F238E27FC236}">
                <a16:creationId xmlns:a16="http://schemas.microsoft.com/office/drawing/2014/main" id="{169C4389-55B7-4475-8833-C79C93754CB7}"/>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DF1679C4-BCB7-494E-B61C-00C67A0101EC}"/>
              </a:ext>
            </a:extLst>
          </p:cNvPr>
          <p:cNvSpPr>
            <a:spLocks noGrp="1"/>
          </p:cNvSpPr>
          <p:nvPr>
            <p:ph type="sldNum" sz="quarter" idx="12"/>
          </p:nvPr>
        </p:nvSpPr>
        <p:spPr/>
        <p:txBody>
          <a:bodyPr/>
          <a:lstStyle/>
          <a:p>
            <a:fld id="{AF5D8DD5-2367-47BF-BE85-0E4DD8564336}" type="slidenum">
              <a:rPr lang="ro-RO" smtClean="0"/>
              <a:t>32</a:t>
            </a:fld>
            <a:endParaRPr lang="ro-RO"/>
          </a:p>
        </p:txBody>
      </p:sp>
      <p:pic>
        <p:nvPicPr>
          <p:cNvPr id="7" name="Picture 6">
            <a:extLst>
              <a:ext uri="{FF2B5EF4-FFF2-40B4-BE49-F238E27FC236}">
                <a16:creationId xmlns:a16="http://schemas.microsoft.com/office/drawing/2014/main" id="{83F54932-E335-4F9C-AA60-83D80A7767A9}"/>
              </a:ext>
            </a:extLst>
          </p:cNvPr>
          <p:cNvPicPr>
            <a:picLocks noChangeAspect="1"/>
          </p:cNvPicPr>
          <p:nvPr/>
        </p:nvPicPr>
        <p:blipFill>
          <a:blip r:embed="rId2"/>
          <a:stretch>
            <a:fillRect/>
          </a:stretch>
        </p:blipFill>
        <p:spPr>
          <a:xfrm>
            <a:off x="7202079" y="42255"/>
            <a:ext cx="4641866" cy="6192745"/>
          </a:xfrm>
          <a:prstGeom prst="rect">
            <a:avLst/>
          </a:prstGeom>
        </p:spPr>
      </p:pic>
      <p:pic>
        <p:nvPicPr>
          <p:cNvPr id="9" name="Picture 8">
            <a:extLst>
              <a:ext uri="{FF2B5EF4-FFF2-40B4-BE49-F238E27FC236}">
                <a16:creationId xmlns:a16="http://schemas.microsoft.com/office/drawing/2014/main" id="{9B673377-FE78-4CA1-AE68-11B379D12645}"/>
              </a:ext>
            </a:extLst>
          </p:cNvPr>
          <p:cNvPicPr>
            <a:picLocks noChangeAspect="1"/>
          </p:cNvPicPr>
          <p:nvPr/>
        </p:nvPicPr>
        <p:blipFill>
          <a:blip r:embed="rId3"/>
          <a:stretch>
            <a:fillRect/>
          </a:stretch>
        </p:blipFill>
        <p:spPr>
          <a:xfrm>
            <a:off x="533401" y="2405508"/>
            <a:ext cx="3800475" cy="3629025"/>
          </a:xfrm>
          <a:prstGeom prst="rect">
            <a:avLst/>
          </a:prstGeom>
        </p:spPr>
      </p:pic>
      <p:sp>
        <p:nvSpPr>
          <p:cNvPr id="10" name="TextBox 9">
            <a:extLst>
              <a:ext uri="{FF2B5EF4-FFF2-40B4-BE49-F238E27FC236}">
                <a16:creationId xmlns:a16="http://schemas.microsoft.com/office/drawing/2014/main" id="{93C4A7CB-2148-4736-9F1A-73819D795460}"/>
              </a:ext>
            </a:extLst>
          </p:cNvPr>
          <p:cNvSpPr txBox="1"/>
          <p:nvPr/>
        </p:nvSpPr>
        <p:spPr>
          <a:xfrm>
            <a:off x="4486864" y="3221772"/>
            <a:ext cx="2562225" cy="461665"/>
          </a:xfrm>
          <a:prstGeom prst="rect">
            <a:avLst/>
          </a:prstGeom>
          <a:noFill/>
        </p:spPr>
        <p:txBody>
          <a:bodyPr wrap="square" rtlCol="0">
            <a:spAutoFit/>
          </a:bodyPr>
          <a:lstStyle/>
          <a:p>
            <a:r>
              <a:rPr lang="en-US" sz="2400" b="1"/>
              <a:t>Func</a:t>
            </a:r>
            <a:r>
              <a:rPr lang="ro-RO" sz="2400" b="1"/>
              <a:t>ț</a:t>
            </a:r>
            <a:r>
              <a:rPr lang="en-US" sz="2400" b="1"/>
              <a:t>ie de transfer</a:t>
            </a:r>
            <a:endParaRPr lang="ro-RO" sz="2400" b="1"/>
          </a:p>
        </p:txBody>
      </p:sp>
      <p:sp>
        <p:nvSpPr>
          <p:cNvPr id="11" name="Arrow: Left 10">
            <a:extLst>
              <a:ext uri="{FF2B5EF4-FFF2-40B4-BE49-F238E27FC236}">
                <a16:creationId xmlns:a16="http://schemas.microsoft.com/office/drawing/2014/main" id="{7B3C8272-DD9E-4226-B274-E65758D57BA7}"/>
              </a:ext>
            </a:extLst>
          </p:cNvPr>
          <p:cNvSpPr/>
          <p:nvPr/>
        </p:nvSpPr>
        <p:spPr>
          <a:xfrm>
            <a:off x="4486865" y="4001294"/>
            <a:ext cx="704260" cy="246856"/>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o-RO"/>
          </a:p>
        </p:txBody>
      </p:sp>
      <p:sp>
        <p:nvSpPr>
          <p:cNvPr id="12" name="Arrow: Left 11">
            <a:extLst>
              <a:ext uri="{FF2B5EF4-FFF2-40B4-BE49-F238E27FC236}">
                <a16:creationId xmlns:a16="http://schemas.microsoft.com/office/drawing/2014/main" id="{41717993-D637-4111-963C-5563D17BDA86}"/>
              </a:ext>
            </a:extLst>
          </p:cNvPr>
          <p:cNvSpPr/>
          <p:nvPr/>
        </p:nvSpPr>
        <p:spPr>
          <a:xfrm rot="10800000">
            <a:off x="6344830" y="4001294"/>
            <a:ext cx="704260" cy="2468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 name="TextBox 12">
            <a:extLst>
              <a:ext uri="{FF2B5EF4-FFF2-40B4-BE49-F238E27FC236}">
                <a16:creationId xmlns:a16="http://schemas.microsoft.com/office/drawing/2014/main" id="{BA9F3721-554F-4E0C-A76B-9C32295A012F}"/>
              </a:ext>
            </a:extLst>
          </p:cNvPr>
          <p:cNvSpPr txBox="1"/>
          <p:nvPr/>
        </p:nvSpPr>
        <p:spPr>
          <a:xfrm>
            <a:off x="4389823" y="3657700"/>
            <a:ext cx="1041810" cy="369332"/>
          </a:xfrm>
          <a:prstGeom prst="rect">
            <a:avLst/>
          </a:prstGeom>
          <a:noFill/>
        </p:spPr>
        <p:txBody>
          <a:bodyPr wrap="square" rtlCol="0">
            <a:spAutoFit/>
          </a:bodyPr>
          <a:lstStyle/>
          <a:p>
            <a:r>
              <a:rPr lang="ro-RO"/>
              <a:t>cu 1 pol</a:t>
            </a:r>
          </a:p>
        </p:txBody>
      </p:sp>
      <p:sp>
        <p:nvSpPr>
          <p:cNvPr id="14" name="TextBox 13">
            <a:extLst>
              <a:ext uri="{FF2B5EF4-FFF2-40B4-BE49-F238E27FC236}">
                <a16:creationId xmlns:a16="http://schemas.microsoft.com/office/drawing/2014/main" id="{EDB0FC45-A312-4A1F-93F9-182C62B3DE86}"/>
              </a:ext>
            </a:extLst>
          </p:cNvPr>
          <p:cNvSpPr txBox="1"/>
          <p:nvPr/>
        </p:nvSpPr>
        <p:spPr>
          <a:xfrm>
            <a:off x="6181136" y="3658085"/>
            <a:ext cx="1172752" cy="369332"/>
          </a:xfrm>
          <a:prstGeom prst="rect">
            <a:avLst/>
          </a:prstGeom>
          <a:noFill/>
        </p:spPr>
        <p:txBody>
          <a:bodyPr wrap="square" rtlCol="0">
            <a:spAutoFit/>
          </a:bodyPr>
          <a:lstStyle/>
          <a:p>
            <a:r>
              <a:rPr lang="ro-RO"/>
              <a:t>cu 3 poli</a:t>
            </a:r>
          </a:p>
        </p:txBody>
      </p:sp>
    </p:spTree>
    <p:extLst>
      <p:ext uri="{BB962C8B-B14F-4D97-AF65-F5344CB8AC3E}">
        <p14:creationId xmlns:p14="http://schemas.microsoft.com/office/powerpoint/2010/main" val="1871871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0F44-B923-44CC-8773-7E7C3F476BEC}"/>
              </a:ext>
            </a:extLst>
          </p:cNvPr>
          <p:cNvSpPr>
            <a:spLocks noGrp="1"/>
          </p:cNvSpPr>
          <p:nvPr>
            <p:ph type="title"/>
          </p:nvPr>
        </p:nvSpPr>
        <p:spPr/>
        <p:txBody>
          <a:bodyPr/>
          <a:lstStyle/>
          <a:p>
            <a:r>
              <a:rPr lang="ro-RO"/>
              <a:t>Filtre active de ordinul I</a:t>
            </a:r>
          </a:p>
        </p:txBody>
      </p:sp>
      <p:sp>
        <p:nvSpPr>
          <p:cNvPr id="3" name="Content Placeholder 2">
            <a:extLst>
              <a:ext uri="{FF2B5EF4-FFF2-40B4-BE49-F238E27FC236}">
                <a16:creationId xmlns:a16="http://schemas.microsoft.com/office/drawing/2014/main" id="{F6C918CD-BC7C-4813-A112-D51CA943BF49}"/>
              </a:ext>
            </a:extLst>
          </p:cNvPr>
          <p:cNvSpPr>
            <a:spLocks noGrp="1"/>
          </p:cNvSpPr>
          <p:nvPr>
            <p:ph idx="1"/>
          </p:nvPr>
        </p:nvSpPr>
        <p:spPr/>
        <p:txBody>
          <a:bodyPr/>
          <a:lstStyle/>
          <a:p>
            <a:r>
              <a:rPr lang="en-US"/>
              <a:t>Cele mai simple filtre active sunt obținute din configurațiile de bază ale AO, utilizând pentru una din componentele sale externe o capacitate.</a:t>
            </a:r>
            <a:endParaRPr lang="ro-RO"/>
          </a:p>
          <a:p>
            <a:r>
              <a:rPr lang="en-US"/>
              <a:t>Deoarece </a:t>
            </a:r>
            <a:r>
              <a:rPr lang="en-US" i="1"/>
              <a:t>Z</a:t>
            </a:r>
            <a:r>
              <a:rPr lang="en-US" i="1" baseline="-25000"/>
              <a:t>C</a:t>
            </a:r>
            <a:r>
              <a:rPr lang="en-US"/>
              <a:t>=1/</a:t>
            </a:r>
            <a:r>
              <a:rPr lang="en-US" i="1"/>
              <a:t>sC</a:t>
            </a:r>
            <a:r>
              <a:rPr lang="en-US"/>
              <a:t>=1/</a:t>
            </a:r>
            <a:r>
              <a:rPr lang="en-US" i="1"/>
              <a:t>jωC</a:t>
            </a:r>
            <a:r>
              <a:rPr lang="en-US"/>
              <a:t>, rezultatul este un câștig cu amplitudinea și faza dependente de frecvență.</a:t>
            </a:r>
            <a:endParaRPr lang="ro-RO"/>
          </a:p>
          <a:p>
            <a:r>
              <a:rPr lang="ro-RO"/>
              <a:t>E</a:t>
            </a:r>
            <a:r>
              <a:rPr lang="en-US"/>
              <a:t>ste important să încercăm să justificăm relațiile matematice utilizând informații din fizică. În acest sens, verificarea asimptotică este un instrument valoros și se bazează pe următoarele proprietăți:</a:t>
            </a:r>
            <a:endParaRPr lang="ro-RO"/>
          </a:p>
        </p:txBody>
      </p:sp>
      <p:sp>
        <p:nvSpPr>
          <p:cNvPr id="4" name="Date Placeholder 3">
            <a:extLst>
              <a:ext uri="{FF2B5EF4-FFF2-40B4-BE49-F238E27FC236}">
                <a16:creationId xmlns:a16="http://schemas.microsoft.com/office/drawing/2014/main" id="{42C51623-2E38-4C7D-B3B9-7D9194C15279}"/>
              </a:ext>
            </a:extLst>
          </p:cNvPr>
          <p:cNvSpPr>
            <a:spLocks noGrp="1"/>
          </p:cNvSpPr>
          <p:nvPr>
            <p:ph type="dt" sz="half" idx="10"/>
          </p:nvPr>
        </p:nvSpPr>
        <p:spPr/>
        <p:txBody>
          <a:bodyPr/>
          <a:lstStyle/>
          <a:p>
            <a:fld id="{02647B01-0F06-4AA9-AA21-019AECF2A04F}" type="datetime1">
              <a:rPr lang="ro-RO" smtClean="0"/>
              <a:t>07.04.2021</a:t>
            </a:fld>
            <a:endParaRPr lang="ro-RO"/>
          </a:p>
        </p:txBody>
      </p:sp>
      <p:sp>
        <p:nvSpPr>
          <p:cNvPr id="5" name="Footer Placeholder 4">
            <a:extLst>
              <a:ext uri="{FF2B5EF4-FFF2-40B4-BE49-F238E27FC236}">
                <a16:creationId xmlns:a16="http://schemas.microsoft.com/office/drawing/2014/main" id="{DE34436E-9251-4386-B211-35C56657206B}"/>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461B8E7E-BA61-4304-81A3-914973B9842E}"/>
              </a:ext>
            </a:extLst>
          </p:cNvPr>
          <p:cNvSpPr>
            <a:spLocks noGrp="1"/>
          </p:cNvSpPr>
          <p:nvPr>
            <p:ph type="sldNum" sz="quarter" idx="12"/>
          </p:nvPr>
        </p:nvSpPr>
        <p:spPr/>
        <p:txBody>
          <a:bodyPr/>
          <a:lstStyle/>
          <a:p>
            <a:fld id="{AF5D8DD5-2367-47BF-BE85-0E4DD8564336}" type="slidenum">
              <a:rPr lang="ro-RO" smtClean="0"/>
              <a:t>33</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64A2273-A621-4D57-955A-1A639D30DB76}"/>
                  </a:ext>
                </a:extLst>
              </p:cNvPr>
              <p:cNvSpPr/>
              <p:nvPr/>
            </p:nvSpPr>
            <p:spPr>
              <a:xfrm>
                <a:off x="10081884" y="4897850"/>
                <a:ext cx="1804020" cy="573427"/>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ro-RO" sz="2400" i="1">
                              <a:latin typeface="Cambria Math" panose="02040503050406030204" pitchFamily="18" charset="0"/>
                            </a:rPr>
                          </m:ctrlPr>
                        </m:funcPr>
                        <m:fName>
                          <m:limLow>
                            <m:limLowPr>
                              <m:ctrlPr>
                                <a:rPr lang="ro-RO" sz="2400" i="1">
                                  <a:latin typeface="Cambria Math" panose="02040503050406030204" pitchFamily="18" charset="0"/>
                                </a:rPr>
                              </m:ctrlPr>
                            </m:limLowPr>
                            <m:e>
                              <m:r>
                                <m:rPr>
                                  <m:sty m:val="p"/>
                                </m:rPr>
                                <a:rPr lang="ro-RO" sz="2400">
                                  <a:latin typeface="Cambria Math" panose="02040503050406030204" pitchFamily="18" charset="0"/>
                                </a:rPr>
                                <m:t>lim</m:t>
                              </m:r>
                            </m:e>
                            <m:lim>
                              <m:r>
                                <a:rPr lang="ro-RO" sz="2400" i="1">
                                  <a:latin typeface="Cambria Math" panose="02040503050406030204" pitchFamily="18" charset="0"/>
                                </a:rPr>
                                <m:t>𝜔</m:t>
                              </m:r>
                              <m:r>
                                <a:rPr lang="ro-RO" sz="2400" i="0">
                                  <a:latin typeface="Cambria Math" panose="02040503050406030204" pitchFamily="18" charset="0"/>
                                </a:rPr>
                                <m:t>→0</m:t>
                              </m:r>
                            </m:lim>
                          </m:limLow>
                        </m:fName>
                        <m:e>
                          <m:sSub>
                            <m:sSubPr>
                              <m:ctrlPr>
                                <a:rPr lang="ro-RO" sz="2400" i="1">
                                  <a:latin typeface="Cambria Math" panose="02040503050406030204" pitchFamily="18" charset="0"/>
                                </a:rPr>
                              </m:ctrlPr>
                            </m:sSubPr>
                            <m:e>
                              <m:r>
                                <a:rPr lang="ro-RO" sz="2400" i="1">
                                  <a:latin typeface="Cambria Math" panose="02040503050406030204" pitchFamily="18" charset="0"/>
                                </a:rPr>
                                <m:t>𝑍</m:t>
                              </m:r>
                            </m:e>
                            <m:sub>
                              <m:r>
                                <a:rPr lang="ro-RO" sz="2400" i="1">
                                  <a:latin typeface="Cambria Math" panose="02040503050406030204" pitchFamily="18" charset="0"/>
                                </a:rPr>
                                <m:t>𝐶</m:t>
                              </m:r>
                            </m:sub>
                          </m:sSub>
                          <m:r>
                            <a:rPr lang="ro-RO" sz="2400" i="0">
                              <a:latin typeface="Cambria Math" panose="02040503050406030204" pitchFamily="18" charset="0"/>
                            </a:rPr>
                            <m:t>=∞</m:t>
                          </m:r>
                        </m:e>
                      </m:func>
                    </m:oMath>
                  </m:oMathPara>
                </a14:m>
                <a:endParaRPr lang="ro-RO" sz="2400"/>
              </a:p>
            </p:txBody>
          </p:sp>
        </mc:Choice>
        <mc:Fallback xmlns="">
          <p:sp>
            <p:nvSpPr>
              <p:cNvPr id="7" name="Rectangle 6">
                <a:extLst>
                  <a:ext uri="{FF2B5EF4-FFF2-40B4-BE49-F238E27FC236}">
                    <a16:creationId xmlns:a16="http://schemas.microsoft.com/office/drawing/2014/main" id="{564A2273-A621-4D57-955A-1A639D30DB76}"/>
                  </a:ext>
                </a:extLst>
              </p:cNvPr>
              <p:cNvSpPr>
                <a:spLocks noRot="1" noChangeAspect="1" noMove="1" noResize="1" noEditPoints="1" noAdjustHandles="1" noChangeArrowheads="1" noChangeShapeType="1" noTextEdit="1"/>
              </p:cNvSpPr>
              <p:nvPr/>
            </p:nvSpPr>
            <p:spPr>
              <a:xfrm>
                <a:off x="10081884" y="4897850"/>
                <a:ext cx="1804020" cy="573427"/>
              </a:xfrm>
              <a:prstGeom prst="rect">
                <a:avLst/>
              </a:prstGeom>
              <a:blipFill>
                <a:blip r:embed="rId2"/>
                <a:stretch>
                  <a:fillRect b="-3158"/>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5D1D4D8-BE6B-4E8B-A5D9-BDADA1921916}"/>
                  </a:ext>
                </a:extLst>
              </p:cNvPr>
              <p:cNvSpPr/>
              <p:nvPr/>
            </p:nvSpPr>
            <p:spPr>
              <a:xfrm>
                <a:off x="10081884" y="5485988"/>
                <a:ext cx="1789592" cy="573106"/>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ro-RO" sz="2400" i="1">
                              <a:latin typeface="Cambria Math" panose="02040503050406030204" pitchFamily="18" charset="0"/>
                            </a:rPr>
                          </m:ctrlPr>
                        </m:funcPr>
                        <m:fName>
                          <m:limLow>
                            <m:limLowPr>
                              <m:ctrlPr>
                                <a:rPr lang="ro-RO" sz="2400" i="1">
                                  <a:latin typeface="Cambria Math" panose="02040503050406030204" pitchFamily="18" charset="0"/>
                                </a:rPr>
                              </m:ctrlPr>
                            </m:limLowPr>
                            <m:e>
                              <m:r>
                                <m:rPr>
                                  <m:sty m:val="p"/>
                                </m:rPr>
                                <a:rPr lang="ro-RO" sz="2400">
                                  <a:latin typeface="Cambria Math" panose="02040503050406030204" pitchFamily="18" charset="0"/>
                                </a:rPr>
                                <m:t>lim</m:t>
                              </m:r>
                            </m:e>
                            <m:lim>
                              <m:r>
                                <a:rPr lang="ro-RO" sz="2400" i="1">
                                  <a:latin typeface="Cambria Math" panose="02040503050406030204" pitchFamily="18" charset="0"/>
                                </a:rPr>
                                <m:t>𝜔</m:t>
                              </m:r>
                              <m:r>
                                <a:rPr lang="ro-RO" sz="2400" i="0">
                                  <a:latin typeface="Cambria Math" panose="02040503050406030204" pitchFamily="18" charset="0"/>
                                </a:rPr>
                                <m:t>→∞</m:t>
                              </m:r>
                            </m:lim>
                          </m:limLow>
                        </m:fName>
                        <m:e>
                          <m:sSub>
                            <m:sSubPr>
                              <m:ctrlPr>
                                <a:rPr lang="ro-RO" sz="2400" i="1">
                                  <a:latin typeface="Cambria Math" panose="02040503050406030204" pitchFamily="18" charset="0"/>
                                </a:rPr>
                              </m:ctrlPr>
                            </m:sSubPr>
                            <m:e>
                              <m:r>
                                <a:rPr lang="ro-RO" sz="2400" i="1">
                                  <a:latin typeface="Cambria Math" panose="02040503050406030204" pitchFamily="18" charset="0"/>
                                </a:rPr>
                                <m:t>𝑍</m:t>
                              </m:r>
                            </m:e>
                            <m:sub>
                              <m:r>
                                <a:rPr lang="ro-RO" sz="2400" i="1">
                                  <a:latin typeface="Cambria Math" panose="02040503050406030204" pitchFamily="18" charset="0"/>
                                </a:rPr>
                                <m:t>𝐶</m:t>
                              </m:r>
                            </m:sub>
                          </m:sSub>
                          <m:r>
                            <a:rPr lang="ro-RO" sz="2400" i="0">
                              <a:latin typeface="Cambria Math" panose="02040503050406030204" pitchFamily="18" charset="0"/>
                            </a:rPr>
                            <m:t>=0</m:t>
                          </m:r>
                        </m:e>
                      </m:func>
                    </m:oMath>
                  </m:oMathPara>
                </a14:m>
                <a:endParaRPr lang="ro-RO" sz="2400"/>
              </a:p>
            </p:txBody>
          </p:sp>
        </mc:Choice>
        <mc:Fallback xmlns="">
          <p:sp>
            <p:nvSpPr>
              <p:cNvPr id="8" name="Rectangle 7">
                <a:extLst>
                  <a:ext uri="{FF2B5EF4-FFF2-40B4-BE49-F238E27FC236}">
                    <a16:creationId xmlns:a16="http://schemas.microsoft.com/office/drawing/2014/main" id="{D5D1D4D8-BE6B-4E8B-A5D9-BDADA1921916}"/>
                  </a:ext>
                </a:extLst>
              </p:cNvPr>
              <p:cNvSpPr>
                <a:spLocks noRot="1" noChangeAspect="1" noMove="1" noResize="1" noEditPoints="1" noAdjustHandles="1" noChangeArrowheads="1" noChangeShapeType="1" noTextEdit="1"/>
              </p:cNvSpPr>
              <p:nvPr/>
            </p:nvSpPr>
            <p:spPr>
              <a:xfrm>
                <a:off x="10081884" y="5485988"/>
                <a:ext cx="1789592" cy="573106"/>
              </a:xfrm>
              <a:prstGeom prst="rect">
                <a:avLst/>
              </a:prstGeom>
              <a:blipFill>
                <a:blip r:embed="rId3"/>
                <a:stretch>
                  <a:fillRect b="-1064"/>
                </a:stretch>
              </a:blipFill>
            </p:spPr>
            <p:txBody>
              <a:bodyPr/>
              <a:lstStyle/>
              <a:p>
                <a:r>
                  <a:rPr lang="ro-RO">
                    <a:noFill/>
                  </a:rPr>
                  <a:t> </a:t>
                </a:r>
              </a:p>
            </p:txBody>
          </p:sp>
        </mc:Fallback>
      </mc:AlternateContent>
    </p:spTree>
    <p:extLst>
      <p:ext uri="{BB962C8B-B14F-4D97-AF65-F5344CB8AC3E}">
        <p14:creationId xmlns:p14="http://schemas.microsoft.com/office/powerpoint/2010/main" val="3685458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0F44-B923-44CC-8773-7E7C3F476BEC}"/>
              </a:ext>
            </a:extLst>
          </p:cNvPr>
          <p:cNvSpPr>
            <a:spLocks noGrp="1"/>
          </p:cNvSpPr>
          <p:nvPr>
            <p:ph type="title"/>
          </p:nvPr>
        </p:nvSpPr>
        <p:spPr/>
        <p:txBody>
          <a:bodyPr/>
          <a:lstStyle/>
          <a:p>
            <a:r>
              <a:rPr lang="ro-RO"/>
              <a:t>Filtre active de ordinul I</a:t>
            </a:r>
          </a:p>
        </p:txBody>
      </p:sp>
      <p:sp>
        <p:nvSpPr>
          <p:cNvPr id="3" name="Content Placeholder 2">
            <a:extLst>
              <a:ext uri="{FF2B5EF4-FFF2-40B4-BE49-F238E27FC236}">
                <a16:creationId xmlns:a16="http://schemas.microsoft.com/office/drawing/2014/main" id="{F6C918CD-BC7C-4813-A112-D51CA943BF49}"/>
              </a:ext>
            </a:extLst>
          </p:cNvPr>
          <p:cNvSpPr>
            <a:spLocks noGrp="1"/>
          </p:cNvSpPr>
          <p:nvPr>
            <p:ph idx="1"/>
          </p:nvPr>
        </p:nvSpPr>
        <p:spPr/>
        <p:txBody>
          <a:bodyPr/>
          <a:lstStyle/>
          <a:p>
            <a:r>
              <a:rPr lang="ro-RO"/>
              <a:t>Exprimat în cuvinte</a:t>
            </a:r>
          </a:p>
          <a:p>
            <a:endParaRPr lang="ro-RO"/>
          </a:p>
          <a:p>
            <a:pPr lvl="1"/>
            <a:r>
              <a:rPr lang="ro-RO" sz="2800"/>
              <a:t>                         înseamnă că </a:t>
            </a:r>
            <a:r>
              <a:rPr lang="en-US" sz="2800" b="1">
                <a:solidFill>
                  <a:srgbClr val="FF0000"/>
                </a:solidFill>
              </a:rPr>
              <a:t>la frecvențe joase</a:t>
            </a:r>
            <a:r>
              <a:rPr lang="en-US" sz="2800"/>
              <a:t>, o capacitate tinde să se comporte ca un </a:t>
            </a:r>
            <a:r>
              <a:rPr lang="en-US" sz="2800" b="1">
                <a:solidFill>
                  <a:srgbClr val="FF0000"/>
                </a:solidFill>
              </a:rPr>
              <a:t>circuit deschis </a:t>
            </a:r>
            <a:endParaRPr lang="ro-RO" sz="2800" b="1">
              <a:solidFill>
                <a:srgbClr val="FF0000"/>
              </a:solidFill>
            </a:endParaRPr>
          </a:p>
          <a:p>
            <a:pPr lvl="1"/>
            <a:endParaRPr lang="ro-RO"/>
          </a:p>
          <a:p>
            <a:pPr lvl="1"/>
            <a:r>
              <a:rPr lang="ro-RO" sz="2800"/>
              <a:t>                         înseamnă că </a:t>
            </a:r>
            <a:r>
              <a:rPr lang="en-US" sz="2800" b="1">
                <a:solidFill>
                  <a:srgbClr val="0070C0"/>
                </a:solidFill>
              </a:rPr>
              <a:t>la frecvențe înalte</a:t>
            </a:r>
            <a:r>
              <a:rPr lang="en-US" sz="2800"/>
              <a:t>, </a:t>
            </a:r>
            <a:r>
              <a:rPr lang="ro-RO" sz="2800"/>
              <a:t>o capacitate </a:t>
            </a:r>
            <a:r>
              <a:rPr lang="en-US" sz="2800"/>
              <a:t>tinde să se comporte ca un </a:t>
            </a:r>
            <a:r>
              <a:rPr lang="en-US" sz="2800" b="1">
                <a:solidFill>
                  <a:srgbClr val="0070C0"/>
                </a:solidFill>
              </a:rPr>
              <a:t>scurtcircuit</a:t>
            </a:r>
            <a:endParaRPr lang="ro-RO" sz="2800" b="1">
              <a:solidFill>
                <a:srgbClr val="0070C0"/>
              </a:solidFill>
            </a:endParaRPr>
          </a:p>
        </p:txBody>
      </p:sp>
      <p:sp>
        <p:nvSpPr>
          <p:cNvPr id="4" name="Date Placeholder 3">
            <a:extLst>
              <a:ext uri="{FF2B5EF4-FFF2-40B4-BE49-F238E27FC236}">
                <a16:creationId xmlns:a16="http://schemas.microsoft.com/office/drawing/2014/main" id="{42C51623-2E38-4C7D-B3B9-7D9194C15279}"/>
              </a:ext>
            </a:extLst>
          </p:cNvPr>
          <p:cNvSpPr>
            <a:spLocks noGrp="1"/>
          </p:cNvSpPr>
          <p:nvPr>
            <p:ph type="dt" sz="half" idx="10"/>
          </p:nvPr>
        </p:nvSpPr>
        <p:spPr/>
        <p:txBody>
          <a:bodyPr/>
          <a:lstStyle/>
          <a:p>
            <a:fld id="{3AD51D74-5D38-4839-B85B-8DBE37C0018F}" type="datetime1">
              <a:rPr lang="ro-RO" smtClean="0"/>
              <a:t>07.04.2021</a:t>
            </a:fld>
            <a:endParaRPr lang="ro-RO"/>
          </a:p>
        </p:txBody>
      </p:sp>
      <p:sp>
        <p:nvSpPr>
          <p:cNvPr id="5" name="Footer Placeholder 4">
            <a:extLst>
              <a:ext uri="{FF2B5EF4-FFF2-40B4-BE49-F238E27FC236}">
                <a16:creationId xmlns:a16="http://schemas.microsoft.com/office/drawing/2014/main" id="{DE34436E-9251-4386-B211-35C56657206B}"/>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461B8E7E-BA61-4304-81A3-914973B9842E}"/>
              </a:ext>
            </a:extLst>
          </p:cNvPr>
          <p:cNvSpPr>
            <a:spLocks noGrp="1"/>
          </p:cNvSpPr>
          <p:nvPr>
            <p:ph type="sldNum" sz="quarter" idx="12"/>
          </p:nvPr>
        </p:nvSpPr>
        <p:spPr/>
        <p:txBody>
          <a:bodyPr/>
          <a:lstStyle/>
          <a:p>
            <a:fld id="{AF5D8DD5-2367-47BF-BE85-0E4DD8564336}" type="slidenum">
              <a:rPr lang="ro-RO" smtClean="0"/>
              <a:t>34</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64A2273-A621-4D57-955A-1A639D30DB76}"/>
                  </a:ext>
                </a:extLst>
              </p:cNvPr>
              <p:cNvSpPr/>
              <p:nvPr/>
            </p:nvSpPr>
            <p:spPr>
              <a:xfrm>
                <a:off x="1624861" y="2615449"/>
                <a:ext cx="1804020" cy="573427"/>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ro-RO" sz="2400" i="1">
                              <a:latin typeface="Cambria Math" panose="02040503050406030204" pitchFamily="18" charset="0"/>
                            </a:rPr>
                          </m:ctrlPr>
                        </m:funcPr>
                        <m:fName>
                          <m:limLow>
                            <m:limLowPr>
                              <m:ctrlPr>
                                <a:rPr lang="ro-RO" sz="2400" i="1">
                                  <a:latin typeface="Cambria Math" panose="02040503050406030204" pitchFamily="18" charset="0"/>
                                </a:rPr>
                              </m:ctrlPr>
                            </m:limLowPr>
                            <m:e>
                              <m:r>
                                <m:rPr>
                                  <m:sty m:val="p"/>
                                </m:rPr>
                                <a:rPr lang="ro-RO" sz="2400">
                                  <a:latin typeface="Cambria Math" panose="02040503050406030204" pitchFamily="18" charset="0"/>
                                </a:rPr>
                                <m:t>lim</m:t>
                              </m:r>
                            </m:e>
                            <m:lim>
                              <m:r>
                                <a:rPr lang="ro-RO" sz="2400" i="1">
                                  <a:latin typeface="Cambria Math" panose="02040503050406030204" pitchFamily="18" charset="0"/>
                                </a:rPr>
                                <m:t>𝜔</m:t>
                              </m:r>
                              <m:r>
                                <a:rPr lang="ro-RO" sz="2400" i="0">
                                  <a:latin typeface="Cambria Math" panose="02040503050406030204" pitchFamily="18" charset="0"/>
                                </a:rPr>
                                <m:t>→0</m:t>
                              </m:r>
                            </m:lim>
                          </m:limLow>
                        </m:fName>
                        <m:e>
                          <m:sSub>
                            <m:sSubPr>
                              <m:ctrlPr>
                                <a:rPr lang="ro-RO" sz="2400" i="1">
                                  <a:latin typeface="Cambria Math" panose="02040503050406030204" pitchFamily="18" charset="0"/>
                                </a:rPr>
                              </m:ctrlPr>
                            </m:sSubPr>
                            <m:e>
                              <m:r>
                                <a:rPr lang="ro-RO" sz="2400" i="1">
                                  <a:latin typeface="Cambria Math" panose="02040503050406030204" pitchFamily="18" charset="0"/>
                                </a:rPr>
                                <m:t>𝑍</m:t>
                              </m:r>
                            </m:e>
                            <m:sub>
                              <m:r>
                                <a:rPr lang="ro-RO" sz="2400" i="1">
                                  <a:latin typeface="Cambria Math" panose="02040503050406030204" pitchFamily="18" charset="0"/>
                                </a:rPr>
                                <m:t>𝐶</m:t>
                              </m:r>
                            </m:sub>
                          </m:sSub>
                          <m:r>
                            <a:rPr lang="ro-RO" sz="2400" i="0">
                              <a:latin typeface="Cambria Math" panose="02040503050406030204" pitchFamily="18" charset="0"/>
                            </a:rPr>
                            <m:t>=∞</m:t>
                          </m:r>
                        </m:e>
                      </m:func>
                    </m:oMath>
                  </m:oMathPara>
                </a14:m>
                <a:endParaRPr lang="ro-RO" sz="2400"/>
              </a:p>
            </p:txBody>
          </p:sp>
        </mc:Choice>
        <mc:Fallback xmlns="">
          <p:sp>
            <p:nvSpPr>
              <p:cNvPr id="7" name="Rectangle 6">
                <a:extLst>
                  <a:ext uri="{FF2B5EF4-FFF2-40B4-BE49-F238E27FC236}">
                    <a16:creationId xmlns:a16="http://schemas.microsoft.com/office/drawing/2014/main" id="{564A2273-A621-4D57-955A-1A639D30DB76}"/>
                  </a:ext>
                </a:extLst>
              </p:cNvPr>
              <p:cNvSpPr>
                <a:spLocks noRot="1" noChangeAspect="1" noMove="1" noResize="1" noEditPoints="1" noAdjustHandles="1" noChangeArrowheads="1" noChangeShapeType="1" noTextEdit="1"/>
              </p:cNvSpPr>
              <p:nvPr/>
            </p:nvSpPr>
            <p:spPr>
              <a:xfrm>
                <a:off x="1624861" y="2615449"/>
                <a:ext cx="1804020" cy="573427"/>
              </a:xfrm>
              <a:prstGeom prst="rect">
                <a:avLst/>
              </a:prstGeom>
              <a:blipFill>
                <a:blip r:embed="rId2"/>
                <a:stretch>
                  <a:fillRect b="-4255"/>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5D1D4D8-BE6B-4E8B-A5D9-BDADA1921916}"/>
                  </a:ext>
                </a:extLst>
              </p:cNvPr>
              <p:cNvSpPr/>
              <p:nvPr/>
            </p:nvSpPr>
            <p:spPr>
              <a:xfrm>
                <a:off x="1639289" y="3903916"/>
                <a:ext cx="1789592" cy="573106"/>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ro-RO" sz="2400" i="1">
                              <a:latin typeface="Cambria Math" panose="02040503050406030204" pitchFamily="18" charset="0"/>
                            </a:rPr>
                          </m:ctrlPr>
                        </m:funcPr>
                        <m:fName>
                          <m:limLow>
                            <m:limLowPr>
                              <m:ctrlPr>
                                <a:rPr lang="ro-RO" sz="2400" i="1">
                                  <a:latin typeface="Cambria Math" panose="02040503050406030204" pitchFamily="18" charset="0"/>
                                </a:rPr>
                              </m:ctrlPr>
                            </m:limLowPr>
                            <m:e>
                              <m:r>
                                <m:rPr>
                                  <m:sty m:val="p"/>
                                </m:rPr>
                                <a:rPr lang="ro-RO" sz="2400">
                                  <a:latin typeface="Cambria Math" panose="02040503050406030204" pitchFamily="18" charset="0"/>
                                </a:rPr>
                                <m:t>lim</m:t>
                              </m:r>
                            </m:e>
                            <m:lim>
                              <m:r>
                                <a:rPr lang="ro-RO" sz="2400" i="1">
                                  <a:latin typeface="Cambria Math" panose="02040503050406030204" pitchFamily="18" charset="0"/>
                                </a:rPr>
                                <m:t>𝜔</m:t>
                              </m:r>
                              <m:r>
                                <a:rPr lang="ro-RO" sz="2400" i="0">
                                  <a:latin typeface="Cambria Math" panose="02040503050406030204" pitchFamily="18" charset="0"/>
                                </a:rPr>
                                <m:t>→∞</m:t>
                              </m:r>
                            </m:lim>
                          </m:limLow>
                        </m:fName>
                        <m:e>
                          <m:sSub>
                            <m:sSubPr>
                              <m:ctrlPr>
                                <a:rPr lang="ro-RO" sz="2400" i="1">
                                  <a:latin typeface="Cambria Math" panose="02040503050406030204" pitchFamily="18" charset="0"/>
                                </a:rPr>
                              </m:ctrlPr>
                            </m:sSubPr>
                            <m:e>
                              <m:r>
                                <a:rPr lang="ro-RO" sz="2400" i="1">
                                  <a:latin typeface="Cambria Math" panose="02040503050406030204" pitchFamily="18" charset="0"/>
                                </a:rPr>
                                <m:t>𝑍</m:t>
                              </m:r>
                            </m:e>
                            <m:sub>
                              <m:r>
                                <a:rPr lang="ro-RO" sz="2400" i="1">
                                  <a:latin typeface="Cambria Math" panose="02040503050406030204" pitchFamily="18" charset="0"/>
                                </a:rPr>
                                <m:t>𝐶</m:t>
                              </m:r>
                            </m:sub>
                          </m:sSub>
                          <m:r>
                            <a:rPr lang="ro-RO" sz="2400" i="0">
                              <a:latin typeface="Cambria Math" panose="02040503050406030204" pitchFamily="18" charset="0"/>
                            </a:rPr>
                            <m:t>=0</m:t>
                          </m:r>
                        </m:e>
                      </m:func>
                    </m:oMath>
                  </m:oMathPara>
                </a14:m>
                <a:endParaRPr lang="ro-RO" sz="2400"/>
              </a:p>
            </p:txBody>
          </p:sp>
        </mc:Choice>
        <mc:Fallback xmlns="">
          <p:sp>
            <p:nvSpPr>
              <p:cNvPr id="8" name="Rectangle 7">
                <a:extLst>
                  <a:ext uri="{FF2B5EF4-FFF2-40B4-BE49-F238E27FC236}">
                    <a16:creationId xmlns:a16="http://schemas.microsoft.com/office/drawing/2014/main" id="{D5D1D4D8-BE6B-4E8B-A5D9-BDADA1921916}"/>
                  </a:ext>
                </a:extLst>
              </p:cNvPr>
              <p:cNvSpPr>
                <a:spLocks noRot="1" noChangeAspect="1" noMove="1" noResize="1" noEditPoints="1" noAdjustHandles="1" noChangeArrowheads="1" noChangeShapeType="1" noTextEdit="1"/>
              </p:cNvSpPr>
              <p:nvPr/>
            </p:nvSpPr>
            <p:spPr>
              <a:xfrm>
                <a:off x="1639289" y="3903916"/>
                <a:ext cx="1789592" cy="573106"/>
              </a:xfrm>
              <a:prstGeom prst="rect">
                <a:avLst/>
              </a:prstGeom>
              <a:blipFill>
                <a:blip r:embed="rId3"/>
                <a:stretch>
                  <a:fillRect b="-1064"/>
                </a:stretch>
              </a:blipFill>
            </p:spPr>
            <p:txBody>
              <a:bodyPr/>
              <a:lstStyle/>
              <a:p>
                <a:r>
                  <a:rPr lang="ro-RO">
                    <a:noFill/>
                  </a:rPr>
                  <a:t> </a:t>
                </a:r>
              </a:p>
            </p:txBody>
          </p:sp>
        </mc:Fallback>
      </mc:AlternateContent>
    </p:spTree>
    <p:extLst>
      <p:ext uri="{BB962C8B-B14F-4D97-AF65-F5344CB8AC3E}">
        <p14:creationId xmlns:p14="http://schemas.microsoft.com/office/powerpoint/2010/main" val="3992047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Circuitul de diferențiere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Schema și caracteristica de amplitudine</a:t>
            </a:r>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446831A7-A833-464F-A5FA-A87E218E3F7A}"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35</a:t>
            </a:fld>
            <a:endParaRPr lang="ro-RO"/>
          </a:p>
        </p:txBody>
      </p:sp>
      <p:pic>
        <p:nvPicPr>
          <p:cNvPr id="7" name="Picture 6">
            <a:extLst>
              <a:ext uri="{FF2B5EF4-FFF2-40B4-BE49-F238E27FC236}">
                <a16:creationId xmlns:a16="http://schemas.microsoft.com/office/drawing/2014/main" id="{6B3905BE-1E0A-405B-B56C-27447FE26E21}"/>
              </a:ext>
            </a:extLst>
          </p:cNvPr>
          <p:cNvPicPr>
            <a:picLocks noChangeAspect="1"/>
          </p:cNvPicPr>
          <p:nvPr/>
        </p:nvPicPr>
        <p:blipFill>
          <a:blip r:embed="rId2"/>
          <a:stretch>
            <a:fillRect/>
          </a:stretch>
        </p:blipFill>
        <p:spPr>
          <a:xfrm>
            <a:off x="392430" y="2405380"/>
            <a:ext cx="5703570" cy="240030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15155B2-5BBA-4F74-B0E2-78631F42A3BB}"/>
                  </a:ext>
                </a:extLst>
              </p:cNvPr>
              <p:cNvSpPr/>
              <p:nvPr/>
            </p:nvSpPr>
            <p:spPr>
              <a:xfrm>
                <a:off x="7267130" y="2076508"/>
                <a:ext cx="3317255" cy="72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000" i="1" smtClean="0">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𝑖</m:t>
                              </m:r>
                            </m:sub>
                          </m:sSub>
                        </m:den>
                      </m:f>
                      <m:r>
                        <a:rPr lang="ro-RO" sz="2000" i="1">
                          <a:latin typeface="Cambria Math" panose="02040503050406030204" pitchFamily="18" charset="0"/>
                        </a:rPr>
                        <m:t>=</m:t>
                      </m:r>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r>
                            <a:rPr lang="ro-RO" sz="2000" b="0" i="1" smtClean="0">
                              <a:latin typeface="Cambria Math" panose="02040503050406030204" pitchFamily="18" charset="0"/>
                            </a:rPr>
                            <m:t>𝑅</m:t>
                          </m:r>
                        </m:num>
                        <m:den>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𝑍</m:t>
                              </m:r>
                            </m:e>
                            <m:sub>
                              <m:r>
                                <a:rPr lang="ro-RO" sz="2000" b="0" i="1" smtClean="0">
                                  <a:latin typeface="Cambria Math" panose="02040503050406030204" pitchFamily="18" charset="0"/>
                                </a:rPr>
                                <m:t>𝐶</m:t>
                              </m:r>
                            </m:sub>
                          </m:sSub>
                        </m:den>
                      </m:f>
                      <m:r>
                        <a:rPr lang="ro-RO" sz="2000" b="0" i="0" smtClean="0">
                          <a:latin typeface="Cambria Math" panose="02040503050406030204" pitchFamily="18" charset="0"/>
                        </a:rPr>
                        <m:t>=−</m:t>
                      </m:r>
                      <m:f>
                        <m:fPr>
                          <m:ctrlPr>
                            <a:rPr lang="ro-RO" sz="2000" b="0" i="1" smtClean="0">
                              <a:latin typeface="Cambria Math" panose="02040503050406030204" pitchFamily="18" charset="0"/>
                            </a:rPr>
                          </m:ctrlPr>
                        </m:fPr>
                        <m:num>
                          <m:r>
                            <a:rPr lang="ro-RO" sz="2000" b="0" i="1" smtClean="0">
                              <a:latin typeface="Cambria Math" panose="02040503050406030204" pitchFamily="18" charset="0"/>
                            </a:rPr>
                            <m:t>𝑅</m:t>
                          </m:r>
                        </m:num>
                        <m:den>
                          <m:f>
                            <m:fPr>
                              <m:type m:val="lin"/>
                              <m:ctrlPr>
                                <a:rPr lang="ro-RO" sz="2000" b="0" i="1" smtClean="0">
                                  <a:latin typeface="Cambria Math" panose="02040503050406030204" pitchFamily="18" charset="0"/>
                                </a:rPr>
                              </m:ctrlPr>
                            </m:fPr>
                            <m:num>
                              <m:r>
                                <a:rPr lang="ro-RO" sz="2000" b="0" i="1" smtClean="0">
                                  <a:latin typeface="Cambria Math" panose="02040503050406030204" pitchFamily="18" charset="0"/>
                                </a:rPr>
                                <m:t>1</m:t>
                              </m:r>
                            </m:num>
                            <m:den>
                              <m:r>
                                <a:rPr lang="ro-RO" sz="2000" b="0" i="1" smtClean="0">
                                  <a:latin typeface="Cambria Math" panose="02040503050406030204" pitchFamily="18" charset="0"/>
                                </a:rPr>
                                <m:t>𝑠𝐶</m:t>
                              </m:r>
                            </m:den>
                          </m:f>
                        </m:den>
                      </m:f>
                    </m:oMath>
                  </m:oMathPara>
                </a14:m>
                <a:endParaRPr lang="ro-RO"/>
              </a:p>
            </p:txBody>
          </p:sp>
        </mc:Choice>
        <mc:Fallback xmlns="">
          <p:sp>
            <p:nvSpPr>
              <p:cNvPr id="8" name="Rectangle 7">
                <a:extLst>
                  <a:ext uri="{FF2B5EF4-FFF2-40B4-BE49-F238E27FC236}">
                    <a16:creationId xmlns:a16="http://schemas.microsoft.com/office/drawing/2014/main" id="{C15155B2-5BBA-4F74-B0E2-78631F42A3BB}"/>
                  </a:ext>
                </a:extLst>
              </p:cNvPr>
              <p:cNvSpPr>
                <a:spLocks noRot="1" noChangeAspect="1" noMove="1" noResize="1" noEditPoints="1" noAdjustHandles="1" noChangeArrowheads="1" noChangeShapeType="1" noTextEdit="1"/>
              </p:cNvSpPr>
              <p:nvPr/>
            </p:nvSpPr>
            <p:spPr>
              <a:xfrm>
                <a:off x="7267130" y="2076508"/>
                <a:ext cx="3317255" cy="720903"/>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F0DAD5C-819B-4930-955E-4C4D62ECD010}"/>
                  </a:ext>
                </a:extLst>
              </p:cNvPr>
              <p:cNvSpPr/>
              <p:nvPr/>
            </p:nvSpPr>
            <p:spPr>
              <a:xfrm>
                <a:off x="7267130" y="2869446"/>
                <a:ext cx="173945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0">
                          <a:latin typeface="Cambria Math" panose="02040503050406030204" pitchFamily="18" charset="0"/>
                        </a:rPr>
                        <m:t>=−</m:t>
                      </m:r>
                      <m:r>
                        <a:rPr lang="ro-RO" sz="2000" i="1">
                          <a:latin typeface="Cambria Math" panose="02040503050406030204" pitchFamily="18" charset="0"/>
                        </a:rPr>
                        <m:t>𝑅𝐶𝑠</m:t>
                      </m:r>
                    </m:oMath>
                  </m:oMathPara>
                </a14:m>
                <a:endParaRPr lang="ro-RO"/>
              </a:p>
            </p:txBody>
          </p:sp>
        </mc:Choice>
        <mc:Fallback xmlns="">
          <p:sp>
            <p:nvSpPr>
              <p:cNvPr id="9" name="Rectangle 8">
                <a:extLst>
                  <a:ext uri="{FF2B5EF4-FFF2-40B4-BE49-F238E27FC236}">
                    <a16:creationId xmlns:a16="http://schemas.microsoft.com/office/drawing/2014/main" id="{9F0DAD5C-819B-4930-955E-4C4D62ECD010}"/>
                  </a:ext>
                </a:extLst>
              </p:cNvPr>
              <p:cNvSpPr>
                <a:spLocks noRot="1" noChangeAspect="1" noMove="1" noResize="1" noEditPoints="1" noAdjustHandles="1" noChangeArrowheads="1" noChangeShapeType="1" noTextEdit="1"/>
              </p:cNvSpPr>
              <p:nvPr/>
            </p:nvSpPr>
            <p:spPr>
              <a:xfrm>
                <a:off x="7267130" y="2869446"/>
                <a:ext cx="1739451" cy="400110"/>
              </a:xfrm>
              <a:prstGeom prst="rect">
                <a:avLst/>
              </a:prstGeom>
              <a:blipFill>
                <a:blip r:embed="rId4"/>
                <a:stretch>
                  <a:fillRect/>
                </a:stretch>
              </a:blipFill>
            </p:spPr>
            <p:txBody>
              <a:bodyPr/>
              <a:lstStyle/>
              <a:p>
                <a:r>
                  <a:rPr lang="ro-RO">
                    <a:noFill/>
                  </a:rPr>
                  <a:t> </a:t>
                </a:r>
              </a:p>
            </p:txBody>
          </p:sp>
        </mc:Fallback>
      </mc:AlternateContent>
      <p:sp>
        <p:nvSpPr>
          <p:cNvPr id="10" name="Rectangle 9">
            <a:extLst>
              <a:ext uri="{FF2B5EF4-FFF2-40B4-BE49-F238E27FC236}">
                <a16:creationId xmlns:a16="http://schemas.microsoft.com/office/drawing/2014/main" id="{A6E70D50-F6DE-4022-B6BA-7375D5083740}"/>
              </a:ext>
            </a:extLst>
          </p:cNvPr>
          <p:cNvSpPr/>
          <p:nvPr/>
        </p:nvSpPr>
        <p:spPr>
          <a:xfrm>
            <a:off x="6610350" y="3745488"/>
            <a:ext cx="5189220" cy="707886"/>
          </a:xfrm>
          <a:prstGeom prst="rect">
            <a:avLst/>
          </a:prstGeom>
        </p:spPr>
        <p:txBody>
          <a:bodyPr wrap="square">
            <a:spAutoFit/>
          </a:bodyPr>
          <a:lstStyle/>
          <a:p>
            <a:r>
              <a:rPr lang="en-US" sz="2000">
                <a:ea typeface="Calibri" panose="020F0502020204030204" pitchFamily="34" charset="0"/>
              </a:rPr>
              <a:t>Trecând de la variabila </a:t>
            </a:r>
            <a:r>
              <a:rPr lang="en-US" sz="2000" i="1">
                <a:ea typeface="Calibri" panose="020F0502020204030204" pitchFamily="34" charset="0"/>
              </a:rPr>
              <a:t>s</a:t>
            </a:r>
            <a:r>
              <a:rPr lang="en-US" sz="2000">
                <a:ea typeface="Calibri" panose="020F0502020204030204" pitchFamily="34" charset="0"/>
              </a:rPr>
              <a:t> la jω și introducând frecvența de scalare</a:t>
            </a:r>
            <a:endParaRPr lang="ro-RO" sz="200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CA3E624-FA7E-49AE-B392-61A8969B9321}"/>
                  </a:ext>
                </a:extLst>
              </p:cNvPr>
              <p:cNvSpPr/>
              <p:nvPr/>
            </p:nvSpPr>
            <p:spPr>
              <a:xfrm>
                <a:off x="8596811" y="4516927"/>
                <a:ext cx="1216295"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ω</m:t>
                          </m:r>
                        </m:e>
                        <m:sub>
                          <m:r>
                            <a:rPr lang="ro-RO" sz="2000" b="0" i="1" smtClean="0">
                              <a:latin typeface="Cambria Math" panose="02040503050406030204" pitchFamily="18" charset="0"/>
                              <a:ea typeface="Cambria Math" panose="02040503050406030204" pitchFamily="18" charset="0"/>
                            </a:rPr>
                            <m:t>0</m:t>
                          </m:r>
                        </m:sub>
                      </m:sSub>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1">
                              <a:latin typeface="Cambria Math" panose="02040503050406030204" pitchFamily="18" charset="0"/>
                            </a:rPr>
                            <m:t>𝑅𝐶</m:t>
                          </m:r>
                        </m:den>
                      </m:f>
                    </m:oMath>
                  </m:oMathPara>
                </a14:m>
                <a:endParaRPr lang="ro-RO"/>
              </a:p>
            </p:txBody>
          </p:sp>
        </mc:Choice>
        <mc:Fallback xmlns="">
          <p:sp>
            <p:nvSpPr>
              <p:cNvPr id="12" name="Rectangle 11">
                <a:extLst>
                  <a:ext uri="{FF2B5EF4-FFF2-40B4-BE49-F238E27FC236}">
                    <a16:creationId xmlns:a16="http://schemas.microsoft.com/office/drawing/2014/main" id="{1CA3E624-FA7E-49AE-B392-61A8969B9321}"/>
                  </a:ext>
                </a:extLst>
              </p:cNvPr>
              <p:cNvSpPr>
                <a:spLocks noRot="1" noChangeAspect="1" noMove="1" noResize="1" noEditPoints="1" noAdjustHandles="1" noChangeArrowheads="1" noChangeShapeType="1" noTextEdit="1"/>
              </p:cNvSpPr>
              <p:nvPr/>
            </p:nvSpPr>
            <p:spPr>
              <a:xfrm>
                <a:off x="8596811" y="4516927"/>
                <a:ext cx="1216295" cy="670568"/>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2852D40-2CD1-4108-9FC4-AD830B9B1533}"/>
                  </a:ext>
                </a:extLst>
              </p:cNvPr>
              <p:cNvSpPr/>
              <p:nvPr/>
            </p:nvSpPr>
            <p:spPr>
              <a:xfrm>
                <a:off x="7016251" y="5365209"/>
                <a:ext cx="437741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𝑗</m:t>
                          </m:r>
                          <m:r>
                            <a:rPr lang="ro-RO" sz="2000" i="1">
                              <a:latin typeface="Cambria Math" panose="02040503050406030204" pitchFamily="18" charset="0"/>
                            </a:rPr>
                            <m:t>𝜔</m:t>
                          </m:r>
                        </m:e>
                      </m:d>
                      <m:r>
                        <a:rPr lang="ro-RO" sz="2000" i="0">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0">
                              <a:latin typeface="Cambria Math" panose="02040503050406030204" pitchFamily="18" charset="0"/>
                            </a:rPr>
                            <m:t>=</m:t>
                          </m:r>
                          <m:d>
                            <m:dPr>
                              <m:ctrlPr>
                                <a:rPr lang="ro-RO" sz="2000" i="1">
                                  <a:latin typeface="Cambria Math" panose="02040503050406030204" pitchFamily="18" charset="0"/>
                                </a:rPr>
                              </m:ctrlPr>
                            </m:dPr>
                            <m:e>
                              <m:f>
                                <m:fPr>
                                  <m:type m:val="lin"/>
                                  <m:ctrlPr>
                                    <a:rPr lang="ro-RO" sz="2000" i="1">
                                      <a:latin typeface="Cambria Math" panose="02040503050406030204" pitchFamily="18" charset="0"/>
                                    </a:rPr>
                                  </m:ctrlPr>
                                </m:fPr>
                                <m:num>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e>
                          </m:d>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0">
                                  <a:latin typeface="Cambria Math" panose="02040503050406030204" pitchFamily="18" charset="0"/>
                                </a:rPr>
                                <m:t>−90°</m:t>
                              </m:r>
                            </m:e>
                          </m:d>
                        </m:den>
                      </m:f>
                    </m:oMath>
                  </m:oMathPara>
                </a14:m>
                <a:endParaRPr lang="ro-RO"/>
              </a:p>
            </p:txBody>
          </p:sp>
        </mc:Choice>
        <mc:Fallback xmlns="">
          <p:sp>
            <p:nvSpPr>
              <p:cNvPr id="13" name="Rectangle 12">
                <a:extLst>
                  <a:ext uri="{FF2B5EF4-FFF2-40B4-BE49-F238E27FC236}">
                    <a16:creationId xmlns:a16="http://schemas.microsoft.com/office/drawing/2014/main" id="{12852D40-2CD1-4108-9FC4-AD830B9B1533}"/>
                  </a:ext>
                </a:extLst>
              </p:cNvPr>
              <p:cNvSpPr>
                <a:spLocks noRot="1" noChangeAspect="1" noMove="1" noResize="1" noEditPoints="1" noAdjustHandles="1" noChangeArrowheads="1" noChangeShapeType="1" noTextEdit="1"/>
              </p:cNvSpPr>
              <p:nvPr/>
            </p:nvSpPr>
            <p:spPr>
              <a:xfrm>
                <a:off x="7016251" y="5365209"/>
                <a:ext cx="4377417" cy="400110"/>
              </a:xfrm>
              <a:prstGeom prst="rect">
                <a:avLst/>
              </a:prstGeom>
              <a:blipFill>
                <a:blip r:embed="rId6"/>
                <a:stretch>
                  <a:fillRect t="-116667" b="-177273"/>
                </a:stretch>
              </a:blipFill>
            </p:spPr>
            <p:txBody>
              <a:bodyPr/>
              <a:lstStyle/>
              <a:p>
                <a:r>
                  <a:rPr lang="ro-RO">
                    <a:noFill/>
                  </a:rPr>
                  <a:t> </a:t>
                </a:r>
              </a:p>
            </p:txBody>
          </p:sp>
        </mc:Fallback>
      </mc:AlternateContent>
      <p:sp>
        <p:nvSpPr>
          <p:cNvPr id="14" name="Rectangle 13">
            <a:extLst>
              <a:ext uri="{FF2B5EF4-FFF2-40B4-BE49-F238E27FC236}">
                <a16:creationId xmlns:a16="http://schemas.microsoft.com/office/drawing/2014/main" id="{BCF8410B-695E-49FF-AAA1-522ED26BEBDB}"/>
              </a:ext>
            </a:extLst>
          </p:cNvPr>
          <p:cNvSpPr/>
          <p:nvPr/>
        </p:nvSpPr>
        <p:spPr>
          <a:xfrm>
            <a:off x="685800" y="4983490"/>
            <a:ext cx="5495925" cy="1015663"/>
          </a:xfrm>
          <a:prstGeom prst="rect">
            <a:avLst/>
          </a:prstGeom>
        </p:spPr>
        <p:txBody>
          <a:bodyPr wrap="square">
            <a:spAutoFit/>
          </a:bodyPr>
          <a:lstStyle/>
          <a:p>
            <a:r>
              <a:rPr lang="en-US" sz="2000">
                <a:ea typeface="Calibri" panose="020F0502020204030204" pitchFamily="34" charset="0"/>
              </a:rPr>
              <a:t>panta sa este de +20dB/dec, ceea ce indică faptul că pentru fiecare decadă cu care crește (sau scade) frecvența, mărimea sa crește (sau scade) cu 20dB.</a:t>
            </a:r>
            <a:endParaRPr lang="ro-RO" sz="2000"/>
          </a:p>
        </p:txBody>
      </p:sp>
      <p:sp>
        <p:nvSpPr>
          <p:cNvPr id="15" name="Rectangle 14">
            <a:extLst>
              <a:ext uri="{FF2B5EF4-FFF2-40B4-BE49-F238E27FC236}">
                <a16:creationId xmlns:a16="http://schemas.microsoft.com/office/drawing/2014/main" id="{D1CD505C-A2A9-40F6-9308-245D50A097FC}"/>
              </a:ext>
            </a:extLst>
          </p:cNvPr>
          <p:cNvSpPr/>
          <p:nvPr/>
        </p:nvSpPr>
        <p:spPr>
          <a:xfrm>
            <a:off x="6610350" y="3306067"/>
            <a:ext cx="3021981" cy="400110"/>
          </a:xfrm>
          <a:prstGeom prst="rect">
            <a:avLst/>
          </a:prstGeom>
        </p:spPr>
        <p:txBody>
          <a:bodyPr wrap="none">
            <a:spAutoFit/>
          </a:bodyPr>
          <a:lstStyle/>
          <a:p>
            <a:r>
              <a:rPr lang="en-US" sz="2000">
                <a:ea typeface="Calibri" panose="020F0502020204030204" pitchFamily="34" charset="0"/>
              </a:rPr>
              <a:t>Indicând un zero în origine.</a:t>
            </a:r>
            <a:endParaRPr lang="ro-RO" sz="2000"/>
          </a:p>
        </p:txBody>
      </p:sp>
    </p:spTree>
    <p:extLst>
      <p:ext uri="{BB962C8B-B14F-4D97-AF65-F5344CB8AC3E}">
        <p14:creationId xmlns:p14="http://schemas.microsoft.com/office/powerpoint/2010/main" val="3058777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normAutofit/>
          </a:bodyPr>
          <a:lstStyle/>
          <a:p>
            <a:r>
              <a:rPr lang="ro-RO"/>
              <a:t>Filtre active de ordinul I</a:t>
            </a:r>
            <a:br>
              <a:rPr lang="ro-RO"/>
            </a:br>
            <a:r>
              <a:rPr lang="ro-RO"/>
              <a:t>Circuitul de diferențiere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endParaRPr lang="ro-RO"/>
          </a:p>
          <a:p>
            <a:r>
              <a:rPr lang="en-US"/>
              <a:t>Fizic, observăm că la frecvențe joase, unde |</a:t>
            </a:r>
            <a:r>
              <a:rPr lang="en-US" i="1"/>
              <a:t>Z</a:t>
            </a:r>
            <a:r>
              <a:rPr lang="en-US" i="1" baseline="-25000"/>
              <a:t>C</a:t>
            </a:r>
            <a:r>
              <a:rPr lang="en-US"/>
              <a:t>|&gt;</a:t>
            </a:r>
            <a:r>
              <a:rPr lang="en-US" i="1"/>
              <a:t>R</a:t>
            </a:r>
            <a:r>
              <a:rPr lang="en-US"/>
              <a:t>, circuitul asigură atenuarea (decibelii sunt </a:t>
            </a:r>
            <a:r>
              <a:rPr lang="ro-RO"/>
              <a:t>valori </a:t>
            </a:r>
            <a:r>
              <a:rPr lang="en-US"/>
              <a:t>negativ</a:t>
            </a:r>
            <a:r>
              <a:rPr lang="ro-RO"/>
              <a:t>e</a:t>
            </a:r>
            <a:r>
              <a:rPr lang="en-US"/>
              <a:t>); </a:t>
            </a:r>
            <a:endParaRPr lang="ro-RO"/>
          </a:p>
          <a:p>
            <a:r>
              <a:rPr lang="en-US"/>
              <a:t>la frecvențe înalte, unde |</a:t>
            </a:r>
            <a:r>
              <a:rPr lang="en-US" i="1"/>
              <a:t>Z</a:t>
            </a:r>
            <a:r>
              <a:rPr lang="en-US" i="1" baseline="-25000"/>
              <a:t>C</a:t>
            </a:r>
            <a:r>
              <a:rPr lang="en-US"/>
              <a:t>|&lt;</a:t>
            </a:r>
            <a:r>
              <a:rPr lang="en-US" i="1"/>
              <a:t>R</a:t>
            </a:r>
            <a:r>
              <a:rPr lang="en-US"/>
              <a:t>, </a:t>
            </a:r>
            <a:r>
              <a:rPr lang="ro-RO"/>
              <a:t>circuitul </a:t>
            </a:r>
            <a:r>
              <a:rPr lang="en-US"/>
              <a:t>oferă amplificare (decibelii sunt </a:t>
            </a:r>
            <a:r>
              <a:rPr lang="ro-RO"/>
              <a:t>valori </a:t>
            </a:r>
            <a:r>
              <a:rPr lang="en-US"/>
              <a:t>pozitiv</a:t>
            </a:r>
            <a:r>
              <a:rPr lang="ro-RO"/>
              <a:t>e</a:t>
            </a:r>
            <a:r>
              <a:rPr lang="en-US"/>
              <a:t>); </a:t>
            </a:r>
            <a:endParaRPr lang="ro-RO"/>
          </a:p>
          <a:p>
            <a:r>
              <a:rPr lang="en-US"/>
              <a:t>la ω=ω</a:t>
            </a:r>
            <a:r>
              <a:rPr lang="en-US" baseline="-25000"/>
              <a:t>0</a:t>
            </a:r>
            <a:r>
              <a:rPr lang="en-US"/>
              <a:t>, unde |</a:t>
            </a:r>
            <a:r>
              <a:rPr lang="en-US" i="1"/>
              <a:t>Z</a:t>
            </a:r>
            <a:r>
              <a:rPr lang="en-US" i="1" baseline="-25000"/>
              <a:t>C</a:t>
            </a:r>
            <a:r>
              <a:rPr lang="en-US"/>
              <a:t>|=</a:t>
            </a:r>
            <a:r>
              <a:rPr lang="en-US" i="1"/>
              <a:t>R</a:t>
            </a:r>
            <a:r>
              <a:rPr lang="en-US"/>
              <a:t>, </a:t>
            </a:r>
            <a:r>
              <a:rPr lang="ro-RO"/>
              <a:t>circuitul </a:t>
            </a:r>
            <a:r>
              <a:rPr lang="en-US"/>
              <a:t>oferă câștig de 0dB (amplificare =1). În consecință, ω</a:t>
            </a:r>
            <a:r>
              <a:rPr lang="en-US" baseline="-25000"/>
              <a:t>0</a:t>
            </a:r>
            <a:r>
              <a:rPr lang="en-US"/>
              <a:t> se numește </a:t>
            </a:r>
            <a:r>
              <a:rPr lang="en-US" i="1"/>
              <a:t>frecvența la câștig unitate</a:t>
            </a:r>
            <a:r>
              <a:rPr lang="en-US"/>
              <a:t>.</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88518500-1146-40B9-BECB-B2520BE1D67F}"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36</a:t>
            </a:fld>
            <a:endParaRPr lang="ro-RO"/>
          </a:p>
        </p:txBody>
      </p:sp>
      <p:pic>
        <p:nvPicPr>
          <p:cNvPr id="7" name="Picture 6">
            <a:extLst>
              <a:ext uri="{FF2B5EF4-FFF2-40B4-BE49-F238E27FC236}">
                <a16:creationId xmlns:a16="http://schemas.microsoft.com/office/drawing/2014/main" id="{E1A894D4-701C-4529-800A-989746E31C74}"/>
              </a:ext>
            </a:extLst>
          </p:cNvPr>
          <p:cNvPicPr>
            <a:picLocks noChangeAspect="1"/>
          </p:cNvPicPr>
          <p:nvPr/>
        </p:nvPicPr>
        <p:blipFill rotWithShape="1">
          <a:blip r:embed="rId2"/>
          <a:srcRect b="14540"/>
          <a:stretch/>
        </p:blipFill>
        <p:spPr>
          <a:xfrm>
            <a:off x="7393308" y="49373"/>
            <a:ext cx="4752975" cy="1709415"/>
          </a:xfrm>
          <a:prstGeom prst="rect">
            <a:avLst/>
          </a:prstGeom>
        </p:spPr>
      </p:pic>
    </p:spTree>
    <p:extLst>
      <p:ext uri="{BB962C8B-B14F-4D97-AF65-F5344CB8AC3E}">
        <p14:creationId xmlns:p14="http://schemas.microsoft.com/office/powerpoint/2010/main" val="81710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normAutofit/>
          </a:bodyPr>
          <a:lstStyle/>
          <a:p>
            <a:r>
              <a:rPr lang="ro-RO"/>
              <a:t>Filtre active de ordinul I</a:t>
            </a:r>
            <a:br>
              <a:rPr lang="ro-RO"/>
            </a:br>
            <a:r>
              <a:rPr lang="ro-RO"/>
              <a:t>Circuite de integrare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Schema și caracteristica de amplitudine</a:t>
            </a:r>
          </a:p>
          <a:p>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D41B54E9-5134-4B1F-943D-7866A4802F79}"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37</a:t>
            </a:fld>
            <a:endParaRPr lang="ro-RO"/>
          </a:p>
        </p:txBody>
      </p:sp>
      <p:pic>
        <p:nvPicPr>
          <p:cNvPr id="7" name="Picture 6">
            <a:extLst>
              <a:ext uri="{FF2B5EF4-FFF2-40B4-BE49-F238E27FC236}">
                <a16:creationId xmlns:a16="http://schemas.microsoft.com/office/drawing/2014/main" id="{FF3434CF-AF15-4F8C-9171-9F6292F707D7}"/>
              </a:ext>
            </a:extLst>
          </p:cNvPr>
          <p:cNvPicPr>
            <a:picLocks noChangeAspect="1"/>
          </p:cNvPicPr>
          <p:nvPr/>
        </p:nvPicPr>
        <p:blipFill>
          <a:blip r:embed="rId2"/>
          <a:stretch>
            <a:fillRect/>
          </a:stretch>
        </p:blipFill>
        <p:spPr>
          <a:xfrm>
            <a:off x="593918" y="2278348"/>
            <a:ext cx="5732145" cy="250888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65A620A-F662-4FD9-9CCB-B30C67F94B03}"/>
                  </a:ext>
                </a:extLst>
              </p:cNvPr>
              <p:cNvSpPr/>
              <p:nvPr/>
            </p:nvSpPr>
            <p:spPr>
              <a:xfrm>
                <a:off x="7316694" y="2043994"/>
                <a:ext cx="3317255" cy="73937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smtClean="0">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𝑖</m:t>
                              </m:r>
                            </m:sub>
                          </m:sSub>
                        </m:den>
                      </m:f>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𝑍</m:t>
                              </m:r>
                            </m:e>
                            <m:sub>
                              <m:r>
                                <a:rPr lang="ro-RO" sz="2000" i="1">
                                  <a:latin typeface="Cambria Math" panose="02040503050406030204" pitchFamily="18" charset="0"/>
                                </a:rPr>
                                <m:t>𝐶</m:t>
                              </m:r>
                            </m:sub>
                          </m:sSub>
                        </m:num>
                        <m:den>
                          <m:r>
                            <a:rPr lang="ro-RO" sz="2000" i="1">
                              <a:latin typeface="Cambria Math" panose="02040503050406030204" pitchFamily="18" charset="0"/>
                            </a:rPr>
                            <m:t>𝑅</m:t>
                          </m:r>
                        </m:den>
                      </m:f>
                      <m:r>
                        <a:rPr lang="ro-RO" sz="2000">
                          <a:latin typeface="Cambria Math" panose="02040503050406030204" pitchFamily="18" charset="0"/>
                        </a:rPr>
                        <m:t>=−</m:t>
                      </m:r>
                      <m:f>
                        <m:fPr>
                          <m:ctrlPr>
                            <a:rPr lang="ro-RO" sz="2000" i="1">
                              <a:latin typeface="Cambria Math" panose="02040503050406030204" pitchFamily="18" charset="0"/>
                            </a:rPr>
                          </m:ctrlPr>
                        </m:fPr>
                        <m:num>
                          <m:f>
                            <m:fPr>
                              <m:type m:val="lin"/>
                              <m:ctrlPr>
                                <a:rPr lang="ro-RO" sz="2000" i="1" smtClean="0">
                                  <a:latin typeface="Cambria Math" panose="02040503050406030204" pitchFamily="18" charset="0"/>
                                </a:rPr>
                              </m:ctrlPr>
                            </m:fPr>
                            <m:num>
                              <m:r>
                                <a:rPr lang="ro-RO" sz="2000" i="1">
                                  <a:latin typeface="Cambria Math" panose="02040503050406030204" pitchFamily="18" charset="0"/>
                                </a:rPr>
                                <m:t>1</m:t>
                              </m:r>
                            </m:num>
                            <m:den>
                              <m:r>
                                <a:rPr lang="ro-RO" sz="2000" i="1">
                                  <a:latin typeface="Cambria Math" panose="02040503050406030204" pitchFamily="18" charset="0"/>
                                </a:rPr>
                                <m:t>𝑠𝐶</m:t>
                              </m:r>
                            </m:den>
                          </m:f>
                        </m:num>
                        <m:den>
                          <m:r>
                            <a:rPr lang="ro-RO" sz="2000" i="1">
                              <a:latin typeface="Cambria Math" panose="02040503050406030204" pitchFamily="18" charset="0"/>
                            </a:rPr>
                            <m:t>𝑅</m:t>
                          </m:r>
                        </m:den>
                      </m:f>
                    </m:oMath>
                  </m:oMathPara>
                </a14:m>
                <a:endParaRPr lang="ro-RO"/>
              </a:p>
            </p:txBody>
          </p:sp>
        </mc:Choice>
        <mc:Fallback xmlns="">
          <p:sp>
            <p:nvSpPr>
              <p:cNvPr id="8" name="Rectangle 7">
                <a:extLst>
                  <a:ext uri="{FF2B5EF4-FFF2-40B4-BE49-F238E27FC236}">
                    <a16:creationId xmlns:a16="http://schemas.microsoft.com/office/drawing/2014/main" id="{965A620A-F662-4FD9-9CCB-B30C67F94B03}"/>
                  </a:ext>
                </a:extLst>
              </p:cNvPr>
              <p:cNvSpPr>
                <a:spLocks noRot="1" noChangeAspect="1" noMove="1" noResize="1" noEditPoints="1" noAdjustHandles="1" noChangeArrowheads="1" noChangeShapeType="1" noTextEdit="1"/>
              </p:cNvSpPr>
              <p:nvPr/>
            </p:nvSpPr>
            <p:spPr>
              <a:xfrm>
                <a:off x="7316694" y="2043994"/>
                <a:ext cx="3317255" cy="739370"/>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E27C01E-220B-4751-AA91-E8204972BD87}"/>
                  </a:ext>
                </a:extLst>
              </p:cNvPr>
              <p:cNvSpPr/>
              <p:nvPr/>
            </p:nvSpPr>
            <p:spPr>
              <a:xfrm>
                <a:off x="7316694" y="2718081"/>
                <a:ext cx="1782219" cy="67069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1">
                              <a:latin typeface="Cambria Math" panose="02040503050406030204" pitchFamily="18" charset="0"/>
                            </a:rPr>
                            <m:t>𝑅𝐶𝑠</m:t>
                          </m:r>
                        </m:den>
                      </m:f>
                    </m:oMath>
                  </m:oMathPara>
                </a14:m>
                <a:endParaRPr lang="ro-RO"/>
              </a:p>
            </p:txBody>
          </p:sp>
        </mc:Choice>
        <mc:Fallback xmlns="">
          <p:sp>
            <p:nvSpPr>
              <p:cNvPr id="9" name="Rectangle 8">
                <a:extLst>
                  <a:ext uri="{FF2B5EF4-FFF2-40B4-BE49-F238E27FC236}">
                    <a16:creationId xmlns:a16="http://schemas.microsoft.com/office/drawing/2014/main" id="{6E27C01E-220B-4751-AA91-E8204972BD87}"/>
                  </a:ext>
                </a:extLst>
              </p:cNvPr>
              <p:cNvSpPr>
                <a:spLocks noRot="1" noChangeAspect="1" noMove="1" noResize="1" noEditPoints="1" noAdjustHandles="1" noChangeArrowheads="1" noChangeShapeType="1" noTextEdit="1"/>
              </p:cNvSpPr>
              <p:nvPr/>
            </p:nvSpPr>
            <p:spPr>
              <a:xfrm>
                <a:off x="7316694" y="2718081"/>
                <a:ext cx="1782219" cy="670696"/>
              </a:xfrm>
              <a:prstGeom prst="rect">
                <a:avLst/>
              </a:prstGeom>
              <a:blipFill>
                <a:blip r:embed="rId4"/>
                <a:stretch>
                  <a:fillRect/>
                </a:stretch>
              </a:blipFill>
            </p:spPr>
            <p:txBody>
              <a:bodyPr/>
              <a:lstStyle/>
              <a:p>
                <a:r>
                  <a:rPr lang="ro-RO">
                    <a:noFill/>
                  </a:rPr>
                  <a:t> </a:t>
                </a:r>
              </a:p>
            </p:txBody>
          </p:sp>
        </mc:Fallback>
      </mc:AlternateContent>
      <p:sp>
        <p:nvSpPr>
          <p:cNvPr id="10" name="Rectangle 9">
            <a:extLst>
              <a:ext uri="{FF2B5EF4-FFF2-40B4-BE49-F238E27FC236}">
                <a16:creationId xmlns:a16="http://schemas.microsoft.com/office/drawing/2014/main" id="{EB5C5F79-5682-49A6-A478-590534A82228}"/>
              </a:ext>
            </a:extLst>
          </p:cNvPr>
          <p:cNvSpPr/>
          <p:nvPr/>
        </p:nvSpPr>
        <p:spPr>
          <a:xfrm>
            <a:off x="7316694" y="3753194"/>
            <a:ext cx="3586238" cy="707886"/>
          </a:xfrm>
          <a:prstGeom prst="rect">
            <a:avLst/>
          </a:prstGeom>
        </p:spPr>
        <p:txBody>
          <a:bodyPr wrap="none">
            <a:spAutoFit/>
          </a:bodyPr>
          <a:lstStyle/>
          <a:p>
            <a:r>
              <a:rPr lang="en-US" sz="2000">
                <a:ea typeface="Calibri" panose="020F0502020204030204" pitchFamily="34" charset="0"/>
              </a:rPr>
              <a:t>Are un pol în origine.</a:t>
            </a:r>
            <a:endParaRPr lang="ro-RO" sz="2000">
              <a:ea typeface="Calibri" panose="020F0502020204030204" pitchFamily="34" charset="0"/>
            </a:endParaRPr>
          </a:p>
          <a:p>
            <a:r>
              <a:rPr lang="en-US" sz="2000">
                <a:ea typeface="Calibri" panose="020F0502020204030204" pitchFamily="34" charset="0"/>
              </a:rPr>
              <a:t>Considerând </a:t>
            </a:r>
            <a:r>
              <a:rPr lang="en-US" sz="2000" i="1">
                <a:ea typeface="Calibri" panose="020F0502020204030204" pitchFamily="34" charset="0"/>
              </a:rPr>
              <a:t>s</a:t>
            </a:r>
            <a:r>
              <a:rPr lang="en-US" sz="2000">
                <a:ea typeface="Calibri" panose="020F0502020204030204" pitchFamily="34" charset="0"/>
              </a:rPr>
              <a:t> </a:t>
            </a:r>
            <a:r>
              <a:rPr lang="en-US" sz="2000">
                <a:ea typeface="Calibri" panose="020F0502020204030204" pitchFamily="34" charset="0"/>
                <a:cs typeface="Times New Roman" panose="02020603050405020304" pitchFamily="18" charset="0"/>
                <a:sym typeface="Symbol" panose="05050102010706020507" pitchFamily="18" charset="2"/>
              </a:rPr>
              <a:t></a:t>
            </a:r>
            <a:r>
              <a:rPr lang="en-US" sz="2000">
                <a:ea typeface="Calibri" panose="020F0502020204030204" pitchFamily="34" charset="0"/>
              </a:rPr>
              <a:t> j</a:t>
            </a:r>
            <a:r>
              <a:rPr lang="en-US" sz="2000">
                <a:ea typeface="Calibri" panose="020F0502020204030204" pitchFamily="34" charset="0"/>
                <a:cs typeface="Times New Roman" panose="02020603050405020304" pitchFamily="18" charset="0"/>
                <a:sym typeface="Symbol" panose="05050102010706020507" pitchFamily="18" charset="2"/>
              </a:rPr>
              <a:t></a:t>
            </a:r>
            <a:r>
              <a:rPr lang="en-US" sz="2000">
                <a:ea typeface="Calibri" panose="020F0502020204030204" pitchFamily="34" charset="0"/>
              </a:rPr>
              <a:t>, putem scrie</a:t>
            </a:r>
            <a:endParaRPr lang="ro-RO" sz="2000"/>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E1DDF0B-5CE6-4AED-B46E-B30BE2DC45D9}"/>
                  </a:ext>
                </a:extLst>
              </p:cNvPr>
              <p:cNvSpPr/>
              <p:nvPr/>
            </p:nvSpPr>
            <p:spPr>
              <a:xfrm>
                <a:off x="7316694" y="4706416"/>
                <a:ext cx="4207306" cy="72449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𝑗</m:t>
                          </m:r>
                          <m:r>
                            <a:rPr lang="ro-RO" sz="2000" i="1">
                              <a:latin typeface="Cambria Math" panose="02040503050406030204" pitchFamily="18" charset="0"/>
                            </a:rPr>
                            <m:t>𝜔</m:t>
                          </m:r>
                        </m:e>
                      </m:d>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den>
                      </m:f>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f>
                            <m:fPr>
                              <m:type m:val="lin"/>
                              <m:ctrlPr>
                                <a:rPr lang="ro-RO" sz="2000" i="1">
                                  <a:latin typeface="Cambria Math" panose="02040503050406030204" pitchFamily="18" charset="0"/>
                                </a:rPr>
                              </m:ctrlPr>
                            </m:fPr>
                            <m:num>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den>
                      </m:f>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0">
                              <a:latin typeface="Cambria Math" panose="02040503050406030204" pitchFamily="18" charset="0"/>
                            </a:rPr>
                            <m:t>+90°</m:t>
                          </m:r>
                        </m:e>
                      </m:d>
                    </m:oMath>
                  </m:oMathPara>
                </a14:m>
                <a:endParaRPr lang="ro-RO"/>
              </a:p>
            </p:txBody>
          </p:sp>
        </mc:Choice>
        <mc:Fallback xmlns="">
          <p:sp>
            <p:nvSpPr>
              <p:cNvPr id="11" name="Rectangle 10">
                <a:extLst>
                  <a:ext uri="{FF2B5EF4-FFF2-40B4-BE49-F238E27FC236}">
                    <a16:creationId xmlns:a16="http://schemas.microsoft.com/office/drawing/2014/main" id="{CE1DDF0B-5CE6-4AED-B46E-B30BE2DC45D9}"/>
                  </a:ext>
                </a:extLst>
              </p:cNvPr>
              <p:cNvSpPr>
                <a:spLocks noRot="1" noChangeAspect="1" noMove="1" noResize="1" noEditPoints="1" noAdjustHandles="1" noChangeArrowheads="1" noChangeShapeType="1" noTextEdit="1"/>
              </p:cNvSpPr>
              <p:nvPr/>
            </p:nvSpPr>
            <p:spPr>
              <a:xfrm>
                <a:off x="7316694" y="4706416"/>
                <a:ext cx="4207306" cy="724494"/>
              </a:xfrm>
              <a:prstGeom prst="rect">
                <a:avLst/>
              </a:prstGeom>
              <a:blipFill>
                <a:blip r:embed="rId5"/>
                <a:stretch>
                  <a:fillRect/>
                </a:stretch>
              </a:blipFill>
            </p:spPr>
            <p:txBody>
              <a:bodyPr/>
              <a:lstStyle/>
              <a:p>
                <a:r>
                  <a:rPr lang="ro-RO">
                    <a:noFill/>
                  </a:rPr>
                  <a:t> </a:t>
                </a:r>
              </a:p>
            </p:txBody>
          </p:sp>
        </mc:Fallback>
      </mc:AlternateContent>
      <p:sp>
        <p:nvSpPr>
          <p:cNvPr id="12" name="Rectangle 11">
            <a:extLst>
              <a:ext uri="{FF2B5EF4-FFF2-40B4-BE49-F238E27FC236}">
                <a16:creationId xmlns:a16="http://schemas.microsoft.com/office/drawing/2014/main" id="{2948775A-1081-4636-9E8A-CD7531104539}"/>
              </a:ext>
            </a:extLst>
          </p:cNvPr>
          <p:cNvSpPr/>
          <p:nvPr/>
        </p:nvSpPr>
        <p:spPr>
          <a:xfrm>
            <a:off x="7316694" y="5664155"/>
            <a:ext cx="4311630" cy="400110"/>
          </a:xfrm>
          <a:prstGeom prst="rect">
            <a:avLst/>
          </a:prstGeom>
        </p:spPr>
        <p:txBody>
          <a:bodyPr wrap="none">
            <a:spAutoFit/>
          </a:bodyPr>
          <a:lstStyle/>
          <a:p>
            <a:r>
              <a:rPr lang="en-US" sz="2000">
                <a:ea typeface="Calibri" panose="020F0502020204030204" pitchFamily="34" charset="0"/>
              </a:rPr>
              <a:t>unde ω</a:t>
            </a:r>
            <a:r>
              <a:rPr lang="en-US" sz="2000" baseline="-25000">
                <a:ea typeface="Calibri" panose="020F0502020204030204" pitchFamily="34" charset="0"/>
              </a:rPr>
              <a:t>0</a:t>
            </a:r>
            <a:r>
              <a:rPr lang="en-US" sz="2000">
                <a:ea typeface="Calibri" panose="020F0502020204030204" pitchFamily="34" charset="0"/>
              </a:rPr>
              <a:t>=1/</a:t>
            </a:r>
            <a:r>
              <a:rPr lang="en-US" sz="2000" i="1">
                <a:ea typeface="Calibri" panose="020F0502020204030204" pitchFamily="34" charset="0"/>
              </a:rPr>
              <a:t>RC</a:t>
            </a:r>
            <a:r>
              <a:rPr lang="ro-RO" sz="2000">
                <a:ea typeface="Calibri" panose="020F0502020204030204" pitchFamily="34" charset="0"/>
              </a:rPr>
              <a:t> este frecvența de scalare</a:t>
            </a:r>
            <a:endParaRPr lang="ro-RO" sz="2000"/>
          </a:p>
        </p:txBody>
      </p:sp>
      <p:sp>
        <p:nvSpPr>
          <p:cNvPr id="13" name="Rectangle 12">
            <a:extLst>
              <a:ext uri="{FF2B5EF4-FFF2-40B4-BE49-F238E27FC236}">
                <a16:creationId xmlns:a16="http://schemas.microsoft.com/office/drawing/2014/main" id="{AEFB6D51-F327-45F8-A54B-F3EC0A1FD87A}"/>
              </a:ext>
            </a:extLst>
          </p:cNvPr>
          <p:cNvSpPr/>
          <p:nvPr/>
        </p:nvSpPr>
        <p:spPr>
          <a:xfrm>
            <a:off x="593918" y="4886669"/>
            <a:ext cx="6170676" cy="1323439"/>
          </a:xfrm>
          <a:prstGeom prst="rect">
            <a:avLst/>
          </a:prstGeom>
        </p:spPr>
        <p:txBody>
          <a:bodyPr wrap="square">
            <a:spAutoFit/>
          </a:bodyPr>
          <a:lstStyle/>
          <a:p>
            <a:r>
              <a:rPr lang="en-US" sz="2000">
                <a:ea typeface="Calibri" panose="020F0502020204030204" pitchFamily="34" charset="0"/>
              </a:rPr>
              <a:t>Observ</a:t>
            </a:r>
            <a:r>
              <a:rPr lang="ro-RO" sz="2000">
                <a:ea typeface="Calibri" panose="020F0502020204030204" pitchFamily="34" charset="0"/>
              </a:rPr>
              <a:t>ăm</a:t>
            </a:r>
            <a:r>
              <a:rPr lang="en-US" sz="2000">
                <a:ea typeface="Calibri" panose="020F0502020204030204" pitchFamily="34" charset="0"/>
              </a:rPr>
              <a:t> că funcția de transfer este reciprocă celei a diferențiatorului</a:t>
            </a:r>
            <a:r>
              <a:rPr lang="ro-RO" sz="2000">
                <a:ea typeface="Calibri" panose="020F0502020204030204" pitchFamily="34" charset="0"/>
              </a:rPr>
              <a:t>. </a:t>
            </a:r>
            <a:r>
              <a:rPr lang="ro-RO" sz="2000">
                <a:solidFill>
                  <a:srgbClr val="242021"/>
                </a:solidFill>
                <a:ea typeface="Calibri" panose="020F0502020204030204" pitchFamily="34" charset="0"/>
              </a:rPr>
              <a:t>Caracteristica este </a:t>
            </a:r>
            <a:r>
              <a:rPr lang="en-US" sz="2000">
                <a:solidFill>
                  <a:srgbClr val="242021"/>
                </a:solidFill>
                <a:ea typeface="Calibri" panose="020F0502020204030204" pitchFamily="34" charset="0"/>
              </a:rPr>
              <a:t>o linie dreaptă cu o panta de -20dB/dec și cu ω</a:t>
            </a:r>
            <a:r>
              <a:rPr lang="en-US" sz="2000" baseline="-25000">
                <a:solidFill>
                  <a:srgbClr val="242021"/>
                </a:solidFill>
                <a:ea typeface="Calibri" panose="020F0502020204030204" pitchFamily="34" charset="0"/>
              </a:rPr>
              <a:t>0</a:t>
            </a:r>
            <a:r>
              <a:rPr lang="en-US" sz="2000">
                <a:solidFill>
                  <a:srgbClr val="242021"/>
                </a:solidFill>
                <a:ea typeface="Calibri" panose="020F0502020204030204" pitchFamily="34" charset="0"/>
              </a:rPr>
              <a:t> ca frecvenț</a:t>
            </a:r>
            <a:r>
              <a:rPr lang="ro-RO" sz="2000">
                <a:solidFill>
                  <a:srgbClr val="242021"/>
                </a:solidFill>
                <a:ea typeface="Calibri" panose="020F0502020204030204" pitchFamily="34" charset="0"/>
              </a:rPr>
              <a:t>a</a:t>
            </a:r>
            <a:r>
              <a:rPr lang="en-US" sz="2000">
                <a:solidFill>
                  <a:srgbClr val="242021"/>
                </a:solidFill>
                <a:ea typeface="Calibri" panose="020F0502020204030204" pitchFamily="34" charset="0"/>
              </a:rPr>
              <a:t> la câștig unitate. Mai mult, circuitul introduce un avans de fază de 90°.</a:t>
            </a:r>
            <a:endParaRPr lang="ro-RO" sz="2000"/>
          </a:p>
        </p:txBody>
      </p:sp>
    </p:spTree>
    <p:extLst>
      <p:ext uri="{BB962C8B-B14F-4D97-AF65-F5344CB8AC3E}">
        <p14:creationId xmlns:p14="http://schemas.microsoft.com/office/powerpoint/2010/main" val="976819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normAutofit/>
          </a:bodyPr>
          <a:lstStyle/>
          <a:p>
            <a:r>
              <a:rPr lang="ro-RO"/>
              <a:t>Filtre active de ordinul I</a:t>
            </a:r>
            <a:br>
              <a:rPr lang="ro-RO"/>
            </a:br>
            <a:r>
              <a:rPr lang="ro-RO"/>
              <a:t>Circuite de integrare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endParaRPr lang="ro-RO"/>
          </a:p>
          <a:p>
            <a:r>
              <a:rPr lang="en-US"/>
              <a:t>Din cauza câștigului extrem de mare la frecvențe joase, unde |</a:t>
            </a:r>
            <a:r>
              <a:rPr lang="en-US" i="1"/>
              <a:t>Z</a:t>
            </a:r>
            <a:r>
              <a:rPr lang="en-US" i="1" baseline="-25000"/>
              <a:t>C</a:t>
            </a:r>
            <a:r>
              <a:rPr lang="en-US"/>
              <a:t>|&gt;&gt;</a:t>
            </a:r>
            <a:r>
              <a:rPr lang="en-US" i="1"/>
              <a:t>R</a:t>
            </a:r>
            <a:r>
              <a:rPr lang="en-US"/>
              <a:t>, un circuit integrator practic este rareori utilizat singur, deoarece tinde să se satureze.</a:t>
            </a:r>
            <a:endParaRPr lang="ro-RO"/>
          </a:p>
          <a:p>
            <a:r>
              <a:rPr lang="ro-RO"/>
              <a:t>U</a:t>
            </a:r>
            <a:r>
              <a:rPr lang="en-US"/>
              <a:t>n integrator este de obicei plasat în interiorul unei bucle de control, astfel concepută încât să mențină AO în regiunea liniară.</a:t>
            </a:r>
            <a:endParaRPr lang="ro-RO"/>
          </a:p>
          <a:p>
            <a:r>
              <a:rPr lang="en-US"/>
              <a:t>Din cauza semnului negativ din rel</a:t>
            </a:r>
            <a:r>
              <a:rPr lang="ro-RO"/>
              <a:t>ația lui </a:t>
            </a:r>
            <a:r>
              <a:rPr lang="ro-RO" i="1"/>
              <a:t>H(s)</a:t>
            </a:r>
            <a:r>
              <a:rPr lang="en-US"/>
              <a:t>, se spune că integratorul Miller este un </a:t>
            </a:r>
            <a:r>
              <a:rPr lang="en-US" i="1"/>
              <a:t>integrator inversor</a:t>
            </a:r>
            <a:r>
              <a:rPr lang="en-US"/>
              <a:t>.</a:t>
            </a:r>
            <a:endParaRPr lang="ro-RO"/>
          </a:p>
          <a:p>
            <a:r>
              <a:rPr lang="ro-RO"/>
              <a:t>Există și integrator neinversor, numit integrator Deboo</a:t>
            </a:r>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0D1D535C-D5DA-40F9-99F1-BAA0206A7771}"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38</a:t>
            </a:fld>
            <a:endParaRPr lang="ro-RO"/>
          </a:p>
        </p:txBody>
      </p:sp>
      <p:pic>
        <p:nvPicPr>
          <p:cNvPr id="7" name="Picture 6">
            <a:extLst>
              <a:ext uri="{FF2B5EF4-FFF2-40B4-BE49-F238E27FC236}">
                <a16:creationId xmlns:a16="http://schemas.microsoft.com/office/drawing/2014/main" id="{D41EDC43-B946-458F-918D-60D9F579B250}"/>
              </a:ext>
            </a:extLst>
          </p:cNvPr>
          <p:cNvPicPr>
            <a:picLocks noChangeAspect="1"/>
          </p:cNvPicPr>
          <p:nvPr/>
        </p:nvPicPr>
        <p:blipFill rotWithShape="1">
          <a:blip r:embed="rId2"/>
          <a:srcRect b="18057"/>
          <a:stretch/>
        </p:blipFill>
        <p:spPr>
          <a:xfrm>
            <a:off x="7355206" y="44929"/>
            <a:ext cx="4776788" cy="1713227"/>
          </a:xfrm>
          <a:prstGeom prst="rect">
            <a:avLst/>
          </a:prstGeom>
        </p:spPr>
      </p:pic>
    </p:spTree>
    <p:extLst>
      <p:ext uri="{BB962C8B-B14F-4D97-AF65-F5344CB8AC3E}">
        <p14:creationId xmlns:p14="http://schemas.microsoft.com/office/powerpoint/2010/main" val="4022095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10ED-E820-4915-99D1-B410128E0ED7}"/>
              </a:ext>
            </a:extLst>
          </p:cNvPr>
          <p:cNvSpPr>
            <a:spLocks noGrp="1"/>
          </p:cNvSpPr>
          <p:nvPr>
            <p:ph type="title"/>
          </p:nvPr>
        </p:nvSpPr>
        <p:spPr/>
        <p:txBody>
          <a:bodyPr/>
          <a:lstStyle/>
          <a:p>
            <a:r>
              <a:rPr lang="ro-RO"/>
              <a:t>Filtre active de ordinul I</a:t>
            </a:r>
            <a:br>
              <a:rPr lang="ro-RO"/>
            </a:br>
            <a:r>
              <a:rPr lang="ro-RO"/>
              <a:t>Circuite de integrare</a:t>
            </a:r>
          </a:p>
        </p:txBody>
      </p:sp>
      <p:sp>
        <p:nvSpPr>
          <p:cNvPr id="3" name="Content Placeholder 2">
            <a:extLst>
              <a:ext uri="{FF2B5EF4-FFF2-40B4-BE49-F238E27FC236}">
                <a16:creationId xmlns:a16="http://schemas.microsoft.com/office/drawing/2014/main" id="{485981B6-6B9B-41CA-A449-1E774381E995}"/>
              </a:ext>
            </a:extLst>
          </p:cNvPr>
          <p:cNvSpPr>
            <a:spLocks noGrp="1"/>
          </p:cNvSpPr>
          <p:nvPr>
            <p:ph idx="1"/>
          </p:nvPr>
        </p:nvSpPr>
        <p:spPr/>
        <p:txBody>
          <a:bodyPr>
            <a:normAutofit lnSpcReduction="10000"/>
          </a:bodyPr>
          <a:lstStyle/>
          <a:p>
            <a:r>
              <a:rPr lang="en-US"/>
              <a:t>Numit </a:t>
            </a:r>
            <a:r>
              <a:rPr lang="en-US" b="1">
                <a:solidFill>
                  <a:srgbClr val="0070C0"/>
                </a:solidFill>
              </a:rPr>
              <a:t>integrator Deboo</a:t>
            </a:r>
            <a:r>
              <a:rPr lang="en-US"/>
              <a:t>, după numele inventatorului </a:t>
            </a:r>
            <a:br>
              <a:rPr lang="ro-RO"/>
            </a:br>
            <a:r>
              <a:rPr lang="en-US"/>
              <a:t>său, </a:t>
            </a:r>
            <a:r>
              <a:rPr lang="ro-RO"/>
              <a:t>circuitul </a:t>
            </a:r>
            <a:r>
              <a:rPr lang="en-US"/>
              <a:t>folosește o sursă de curent Howland </a:t>
            </a:r>
            <a:br>
              <a:rPr lang="ro-RO"/>
            </a:br>
            <a:r>
              <a:rPr lang="en-US"/>
              <a:t>cu un condensator ca sarcină pentru a realiza </a:t>
            </a:r>
            <a:br>
              <a:rPr lang="ro-RO"/>
            </a:br>
            <a:r>
              <a:rPr lang="en-US"/>
              <a:t>o integrare neinversoare.</a:t>
            </a:r>
            <a:endParaRPr lang="ro-RO"/>
          </a:p>
          <a:p>
            <a:r>
              <a:rPr lang="ro-RO"/>
              <a:t>S</a:t>
            </a:r>
            <a:r>
              <a:rPr lang="en-US"/>
              <a:t>ursa forțează un curent </a:t>
            </a:r>
            <a:r>
              <a:rPr lang="en-US" i="1"/>
              <a:t>I</a:t>
            </a:r>
            <a:r>
              <a:rPr lang="en-US"/>
              <a:t>=</a:t>
            </a:r>
            <a:r>
              <a:rPr lang="en-US" i="1"/>
              <a:t>V</a:t>
            </a:r>
            <a:r>
              <a:rPr lang="en-US" i="1" baseline="-25000"/>
              <a:t>i</a:t>
            </a:r>
            <a:r>
              <a:rPr lang="en-US"/>
              <a:t>/</a:t>
            </a:r>
            <a:r>
              <a:rPr lang="en-US" i="1"/>
              <a:t>R</a:t>
            </a:r>
            <a:r>
              <a:rPr lang="en-US"/>
              <a:t> prin condensator, rezultând o tensiune la intrarea neinversoare </a:t>
            </a:r>
            <a:r>
              <a:rPr lang="en-US" i="1"/>
              <a:t>V</a:t>
            </a:r>
            <a:r>
              <a:rPr lang="en-US" i="1" baseline="-25000"/>
              <a:t>p</a:t>
            </a:r>
            <a:r>
              <a:rPr lang="en-US"/>
              <a:t>=(1/</a:t>
            </a:r>
            <a:r>
              <a:rPr lang="en-US" i="1"/>
              <a:t>s</a:t>
            </a:r>
            <a:r>
              <a:rPr lang="en-US"/>
              <a:t>2</a:t>
            </a:r>
            <a:r>
              <a:rPr lang="en-US" i="1"/>
              <a:t>C</a:t>
            </a:r>
            <a:r>
              <a:rPr lang="en-US"/>
              <a:t>)</a:t>
            </a:r>
            <a:r>
              <a:rPr lang="en-US" i="1"/>
              <a:t>I</a:t>
            </a:r>
            <a:r>
              <a:rPr lang="en-US"/>
              <a:t>=</a:t>
            </a:r>
            <a:r>
              <a:rPr lang="en-US" i="1"/>
              <a:t>V</a:t>
            </a:r>
            <a:r>
              <a:rPr lang="en-US" i="1" baseline="-25000"/>
              <a:t>i</a:t>
            </a:r>
            <a:r>
              <a:rPr lang="en-US"/>
              <a:t>/2</a:t>
            </a:r>
            <a:r>
              <a:rPr lang="en-US" i="1"/>
              <a:t>sRC</a:t>
            </a:r>
            <a:r>
              <a:rPr lang="en-US"/>
              <a:t>. AO amplifică această tensiune pentru a da </a:t>
            </a:r>
            <a:r>
              <a:rPr lang="en-US" i="1"/>
              <a:t>V</a:t>
            </a:r>
            <a:r>
              <a:rPr lang="en-US" i="1" baseline="-25000"/>
              <a:t>o</a:t>
            </a:r>
            <a:r>
              <a:rPr lang="en-US"/>
              <a:t>=(1+</a:t>
            </a:r>
            <a:r>
              <a:rPr lang="en-US" i="1"/>
              <a:t>R</a:t>
            </a:r>
            <a:r>
              <a:rPr lang="en-US"/>
              <a:t>/</a:t>
            </a:r>
            <a:r>
              <a:rPr lang="en-US" i="1"/>
              <a:t>R</a:t>
            </a:r>
            <a:r>
              <a:rPr lang="en-US"/>
              <a:t>)</a:t>
            </a:r>
            <a:r>
              <a:rPr lang="en-US" i="1"/>
              <a:t>V</a:t>
            </a:r>
            <a:r>
              <a:rPr lang="en-US" i="1" baseline="-25000"/>
              <a:t>p</a:t>
            </a:r>
            <a:r>
              <a:rPr lang="en-US"/>
              <a:t>=</a:t>
            </a:r>
            <a:r>
              <a:rPr lang="en-US" i="1"/>
              <a:t>V</a:t>
            </a:r>
            <a:r>
              <a:rPr lang="en-US" i="1" baseline="-25000"/>
              <a:t>i</a:t>
            </a:r>
            <a:r>
              <a:rPr lang="en-US"/>
              <a:t>/</a:t>
            </a:r>
            <a:r>
              <a:rPr lang="en-US" i="1"/>
              <a:t>sC</a:t>
            </a:r>
            <a:r>
              <a:rPr lang="en-US"/>
              <a:t>, deci</a:t>
            </a:r>
            <a:endParaRPr lang="ro-RO"/>
          </a:p>
          <a:p>
            <a:endParaRPr lang="ro-RO"/>
          </a:p>
          <a:p>
            <a:r>
              <a:rPr lang="en-US"/>
              <a:t>Graficul amplitudinii este același ca la integratorul inversor. Unghiul de fază este acum -90° spre deosebire de +90° cât este la integratorul inversor.</a:t>
            </a:r>
            <a:endParaRPr lang="ro-RO"/>
          </a:p>
          <a:p>
            <a:endParaRPr lang="ro-RO"/>
          </a:p>
        </p:txBody>
      </p:sp>
      <p:sp>
        <p:nvSpPr>
          <p:cNvPr id="4" name="Date Placeholder 3">
            <a:extLst>
              <a:ext uri="{FF2B5EF4-FFF2-40B4-BE49-F238E27FC236}">
                <a16:creationId xmlns:a16="http://schemas.microsoft.com/office/drawing/2014/main" id="{0458AB3E-0FF0-4417-81A0-15C055A66C05}"/>
              </a:ext>
            </a:extLst>
          </p:cNvPr>
          <p:cNvSpPr>
            <a:spLocks noGrp="1"/>
          </p:cNvSpPr>
          <p:nvPr>
            <p:ph type="dt" sz="half" idx="10"/>
          </p:nvPr>
        </p:nvSpPr>
        <p:spPr/>
        <p:txBody>
          <a:bodyPr/>
          <a:lstStyle/>
          <a:p>
            <a:fld id="{759D3BC0-F82C-4E05-B0BB-F705C62FC416}" type="datetime1">
              <a:rPr lang="ro-RO" smtClean="0"/>
              <a:t>07.04.2021</a:t>
            </a:fld>
            <a:endParaRPr lang="ro-RO"/>
          </a:p>
        </p:txBody>
      </p:sp>
      <p:sp>
        <p:nvSpPr>
          <p:cNvPr id="5" name="Footer Placeholder 4">
            <a:extLst>
              <a:ext uri="{FF2B5EF4-FFF2-40B4-BE49-F238E27FC236}">
                <a16:creationId xmlns:a16="http://schemas.microsoft.com/office/drawing/2014/main" id="{C3F44F7D-D757-4F28-939C-2B02D5FD95D5}"/>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27550684-278A-474D-BEDC-FA93947485B9}"/>
              </a:ext>
            </a:extLst>
          </p:cNvPr>
          <p:cNvSpPr>
            <a:spLocks noGrp="1"/>
          </p:cNvSpPr>
          <p:nvPr>
            <p:ph type="sldNum" sz="quarter" idx="12"/>
          </p:nvPr>
        </p:nvSpPr>
        <p:spPr/>
        <p:txBody>
          <a:bodyPr/>
          <a:lstStyle/>
          <a:p>
            <a:fld id="{AF5D8DD5-2367-47BF-BE85-0E4DD8564336}" type="slidenum">
              <a:rPr lang="ro-RO" smtClean="0"/>
              <a:t>39</a:t>
            </a:fld>
            <a:endParaRPr lang="ro-RO"/>
          </a:p>
        </p:txBody>
      </p:sp>
      <p:pic>
        <p:nvPicPr>
          <p:cNvPr id="7" name="Picture 6">
            <a:extLst>
              <a:ext uri="{FF2B5EF4-FFF2-40B4-BE49-F238E27FC236}">
                <a16:creationId xmlns:a16="http://schemas.microsoft.com/office/drawing/2014/main" id="{2199BF97-31D8-45FA-B236-E545D7DD6ECA}"/>
              </a:ext>
            </a:extLst>
          </p:cNvPr>
          <p:cNvPicPr/>
          <p:nvPr/>
        </p:nvPicPr>
        <p:blipFill>
          <a:blip r:embed="rId2"/>
          <a:stretch>
            <a:fillRect/>
          </a:stretch>
        </p:blipFill>
        <p:spPr>
          <a:xfrm>
            <a:off x="9210675" y="-1"/>
            <a:ext cx="2981325" cy="2639483"/>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9DC4D8B-2CFD-4CD8-8FE2-2BC81A313870}"/>
                  </a:ext>
                </a:extLst>
              </p:cNvPr>
              <p:cNvSpPr/>
              <p:nvPr/>
            </p:nvSpPr>
            <p:spPr>
              <a:xfrm>
                <a:off x="7979202" y="4104731"/>
                <a:ext cx="1820498" cy="786369"/>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𝐻</m:t>
                      </m:r>
                      <m:d>
                        <m:dPr>
                          <m:ctrlPr>
                            <a:rPr lang="ro-RO" sz="2400" i="1">
                              <a:latin typeface="Cambria Math" panose="02040503050406030204" pitchFamily="18" charset="0"/>
                            </a:rPr>
                          </m:ctrlPr>
                        </m:dPr>
                        <m:e>
                          <m:r>
                            <a:rPr lang="ro-RO" sz="2400" i="1">
                              <a:latin typeface="Cambria Math" panose="02040503050406030204" pitchFamily="18" charset="0"/>
                            </a:rPr>
                            <m:t>𝑠</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𝑅𝐶𝑠</m:t>
                          </m:r>
                        </m:den>
                      </m:f>
                    </m:oMath>
                  </m:oMathPara>
                </a14:m>
                <a:endParaRPr lang="ro-RO" sz="2400"/>
              </a:p>
            </p:txBody>
          </p:sp>
        </mc:Choice>
        <mc:Fallback xmlns="">
          <p:sp>
            <p:nvSpPr>
              <p:cNvPr id="8" name="Rectangle 7">
                <a:extLst>
                  <a:ext uri="{FF2B5EF4-FFF2-40B4-BE49-F238E27FC236}">
                    <a16:creationId xmlns:a16="http://schemas.microsoft.com/office/drawing/2014/main" id="{19DC4D8B-2CFD-4CD8-8FE2-2BC81A313870}"/>
                  </a:ext>
                </a:extLst>
              </p:cNvPr>
              <p:cNvSpPr>
                <a:spLocks noRot="1" noChangeAspect="1" noMove="1" noResize="1" noEditPoints="1" noAdjustHandles="1" noChangeArrowheads="1" noChangeShapeType="1" noTextEdit="1"/>
              </p:cNvSpPr>
              <p:nvPr/>
            </p:nvSpPr>
            <p:spPr>
              <a:xfrm>
                <a:off x="7979202" y="4104731"/>
                <a:ext cx="1820498" cy="786369"/>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798703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A36E-8948-4433-8233-D1BED60CA5C8}"/>
              </a:ext>
            </a:extLst>
          </p:cNvPr>
          <p:cNvSpPr>
            <a:spLocks noGrp="1"/>
          </p:cNvSpPr>
          <p:nvPr>
            <p:ph type="title"/>
          </p:nvPr>
        </p:nvSpPr>
        <p:spPr/>
        <p:txBody>
          <a:bodyPr/>
          <a:lstStyle/>
          <a:p>
            <a:r>
              <a:rPr lang="ro-RO"/>
              <a:t>Filtre active</a:t>
            </a:r>
            <a:br>
              <a:rPr lang="ro-RO"/>
            </a:br>
            <a:r>
              <a:rPr lang="ro-RO"/>
              <a:t>Clasificare</a:t>
            </a:r>
          </a:p>
        </p:txBody>
      </p:sp>
      <p:sp>
        <p:nvSpPr>
          <p:cNvPr id="3" name="Content Placeholder 2">
            <a:extLst>
              <a:ext uri="{FF2B5EF4-FFF2-40B4-BE49-F238E27FC236}">
                <a16:creationId xmlns:a16="http://schemas.microsoft.com/office/drawing/2014/main" id="{E057C606-452E-48F2-8256-E23B61DFDBFB}"/>
              </a:ext>
            </a:extLst>
          </p:cNvPr>
          <p:cNvSpPr>
            <a:spLocks noGrp="1"/>
          </p:cNvSpPr>
          <p:nvPr>
            <p:ph idx="1"/>
          </p:nvPr>
        </p:nvSpPr>
        <p:spPr/>
        <p:txBody>
          <a:bodyPr/>
          <a:lstStyle/>
          <a:p>
            <a:pPr marL="514350" indent="-514350">
              <a:buFont typeface="+mj-lt"/>
              <a:buAutoNum type="arabicPeriod"/>
            </a:pPr>
            <a:r>
              <a:rPr lang="en-US"/>
              <a:t>filtr</a:t>
            </a:r>
            <a:r>
              <a:rPr lang="ro-RO"/>
              <a:t>ul</a:t>
            </a:r>
            <a:r>
              <a:rPr lang="en-US"/>
              <a:t> </a:t>
            </a:r>
            <a:r>
              <a:rPr lang="en-US" i="1"/>
              <a:t>trece-jos</a:t>
            </a:r>
            <a:r>
              <a:rPr lang="en-US"/>
              <a:t> (low-pass filter), FTJ, </a:t>
            </a:r>
            <a:endParaRPr lang="ro-RO"/>
          </a:p>
          <a:p>
            <a:pPr marL="514350" indent="-514350">
              <a:buFont typeface="+mj-lt"/>
              <a:buAutoNum type="arabicPeriod"/>
            </a:pPr>
            <a:r>
              <a:rPr lang="en-US"/>
              <a:t>filtr</a:t>
            </a:r>
            <a:r>
              <a:rPr lang="ro-RO"/>
              <a:t>ul</a:t>
            </a:r>
            <a:r>
              <a:rPr lang="en-US"/>
              <a:t> </a:t>
            </a:r>
            <a:r>
              <a:rPr lang="en-US" i="1"/>
              <a:t>trece-sus</a:t>
            </a:r>
            <a:r>
              <a:rPr lang="en-US"/>
              <a:t> (high-pass filter), FTS, </a:t>
            </a:r>
            <a:endParaRPr lang="ro-RO"/>
          </a:p>
          <a:p>
            <a:pPr marL="514350" indent="-514350">
              <a:buFont typeface="+mj-lt"/>
              <a:buAutoNum type="arabicPeriod"/>
            </a:pPr>
            <a:r>
              <a:rPr lang="en-US"/>
              <a:t>filtr</a:t>
            </a:r>
            <a:r>
              <a:rPr lang="ro-RO"/>
              <a:t>ul</a:t>
            </a:r>
            <a:r>
              <a:rPr lang="en-US"/>
              <a:t> </a:t>
            </a:r>
            <a:r>
              <a:rPr lang="en-US" i="1"/>
              <a:t>trece-bandă</a:t>
            </a:r>
            <a:r>
              <a:rPr lang="en-US"/>
              <a:t> (band-pass filter), FTB și </a:t>
            </a:r>
            <a:endParaRPr lang="ro-RO"/>
          </a:p>
          <a:p>
            <a:pPr marL="514350" indent="-514350">
              <a:buFont typeface="+mj-lt"/>
              <a:buAutoNum type="arabicPeriod"/>
            </a:pPr>
            <a:r>
              <a:rPr lang="en-US"/>
              <a:t>filtr</a:t>
            </a:r>
            <a:r>
              <a:rPr lang="ro-RO"/>
              <a:t>ul</a:t>
            </a:r>
            <a:r>
              <a:rPr lang="en-US"/>
              <a:t> </a:t>
            </a:r>
            <a:r>
              <a:rPr lang="en-US" i="1"/>
              <a:t>oprește-bandă</a:t>
            </a:r>
            <a:r>
              <a:rPr lang="en-US"/>
              <a:t> (band-reject filter sau notch), FOB. </a:t>
            </a:r>
            <a:endParaRPr lang="ro-RO"/>
          </a:p>
          <a:p>
            <a:pPr marL="514350" indent="-514350">
              <a:buFont typeface="+mj-lt"/>
              <a:buAutoNum type="arabicPeriod"/>
            </a:pPr>
            <a:r>
              <a:rPr lang="en-US"/>
              <a:t>filtr</a:t>
            </a:r>
            <a:r>
              <a:rPr lang="ro-RO"/>
              <a:t>ul</a:t>
            </a:r>
            <a:r>
              <a:rPr lang="en-US"/>
              <a:t> </a:t>
            </a:r>
            <a:r>
              <a:rPr lang="en-US" i="1"/>
              <a:t>trece-tot</a:t>
            </a:r>
            <a:r>
              <a:rPr lang="en-US"/>
              <a:t> (all-pass filter), FTT, care modifică doar faza, lăsând amplitudinea constantă. </a:t>
            </a:r>
            <a:endParaRPr lang="ro-RO"/>
          </a:p>
        </p:txBody>
      </p:sp>
      <p:sp>
        <p:nvSpPr>
          <p:cNvPr id="4" name="Date Placeholder 3">
            <a:extLst>
              <a:ext uri="{FF2B5EF4-FFF2-40B4-BE49-F238E27FC236}">
                <a16:creationId xmlns:a16="http://schemas.microsoft.com/office/drawing/2014/main" id="{70837DBE-D1F4-47C5-92E5-21F28AF54045}"/>
              </a:ext>
            </a:extLst>
          </p:cNvPr>
          <p:cNvSpPr>
            <a:spLocks noGrp="1"/>
          </p:cNvSpPr>
          <p:nvPr>
            <p:ph type="dt" sz="half" idx="10"/>
          </p:nvPr>
        </p:nvSpPr>
        <p:spPr/>
        <p:txBody>
          <a:bodyPr/>
          <a:lstStyle/>
          <a:p>
            <a:fld id="{212694F1-C957-484F-84A6-DF9584EE3872}" type="datetime1">
              <a:rPr lang="ro-RO" smtClean="0"/>
              <a:t>07.04.2021</a:t>
            </a:fld>
            <a:endParaRPr lang="ro-RO"/>
          </a:p>
        </p:txBody>
      </p:sp>
      <p:sp>
        <p:nvSpPr>
          <p:cNvPr id="5" name="Footer Placeholder 4">
            <a:extLst>
              <a:ext uri="{FF2B5EF4-FFF2-40B4-BE49-F238E27FC236}">
                <a16:creationId xmlns:a16="http://schemas.microsoft.com/office/drawing/2014/main" id="{E96264C4-741F-41A1-A3A5-F535DD0AFF93}"/>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3D044810-C8CD-4084-B7DC-67EAB72D00D9}"/>
              </a:ext>
            </a:extLst>
          </p:cNvPr>
          <p:cNvSpPr>
            <a:spLocks noGrp="1"/>
          </p:cNvSpPr>
          <p:nvPr>
            <p:ph type="sldNum" sz="quarter" idx="12"/>
          </p:nvPr>
        </p:nvSpPr>
        <p:spPr/>
        <p:txBody>
          <a:bodyPr/>
          <a:lstStyle/>
          <a:p>
            <a:fld id="{AF5D8DD5-2367-47BF-BE85-0E4DD8564336}" type="slidenum">
              <a:rPr lang="ro-RO" smtClean="0"/>
              <a:t>4</a:t>
            </a:fld>
            <a:endParaRPr lang="ro-RO"/>
          </a:p>
        </p:txBody>
      </p:sp>
    </p:spTree>
    <p:extLst>
      <p:ext uri="{BB962C8B-B14F-4D97-AF65-F5344CB8AC3E}">
        <p14:creationId xmlns:p14="http://schemas.microsoft.com/office/powerpoint/2010/main" val="2303229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FTJ cu amplificare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Schema și caracteristica de amplitudine</a:t>
            </a:r>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9E11D766-F7C0-4FD6-8ADF-36BD3432D5D1}"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40</a:t>
            </a:fld>
            <a:endParaRPr lang="ro-RO"/>
          </a:p>
        </p:txBody>
      </p:sp>
      <p:pic>
        <p:nvPicPr>
          <p:cNvPr id="7" name="Picture 6">
            <a:extLst>
              <a:ext uri="{FF2B5EF4-FFF2-40B4-BE49-F238E27FC236}">
                <a16:creationId xmlns:a16="http://schemas.microsoft.com/office/drawing/2014/main" id="{4ADEACF8-B148-4CB6-8307-D8CAF33ED32B}"/>
              </a:ext>
            </a:extLst>
          </p:cNvPr>
          <p:cNvPicPr>
            <a:picLocks noChangeAspect="1"/>
          </p:cNvPicPr>
          <p:nvPr/>
        </p:nvPicPr>
        <p:blipFill>
          <a:blip r:embed="rId2"/>
          <a:stretch>
            <a:fillRect/>
          </a:stretch>
        </p:blipFill>
        <p:spPr>
          <a:xfrm>
            <a:off x="727922" y="2358798"/>
            <a:ext cx="6452235" cy="252603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9CEC43-5EA0-42BD-82F4-095BBF12AC13}"/>
                  </a:ext>
                </a:extLst>
              </p:cNvPr>
              <p:cNvSpPr txBox="1"/>
              <p:nvPr/>
            </p:nvSpPr>
            <p:spPr>
              <a:xfrm>
                <a:off x="7684640" y="2229167"/>
                <a:ext cx="3669159" cy="64928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ro-RO" sz="2000" b="0" i="1" smtClean="0">
                          <a:latin typeface="Cambria Math" panose="02040503050406030204" pitchFamily="18" charset="0"/>
                        </a:rPr>
                        <m:t>𝐻</m:t>
                      </m:r>
                      <m:d>
                        <m:dPr>
                          <m:ctrlPr>
                            <a:rPr lang="ro-RO" sz="2000" b="0" i="1" smtClean="0">
                              <a:latin typeface="Cambria Math" panose="02040503050406030204" pitchFamily="18" charset="0"/>
                            </a:rPr>
                          </m:ctrlPr>
                        </m:dPr>
                        <m:e>
                          <m:r>
                            <a:rPr lang="ro-RO" sz="2000" b="0" i="1" smtClean="0">
                              <a:latin typeface="Cambria Math" panose="02040503050406030204" pitchFamily="18" charset="0"/>
                            </a:rPr>
                            <m:t>𝑠</m:t>
                          </m:r>
                        </m:e>
                      </m:d>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𝑜</m:t>
                              </m:r>
                            </m:sub>
                          </m:sSub>
                        </m:num>
                        <m:den>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𝑖</m:t>
                              </m:r>
                            </m:sub>
                          </m:sSub>
                        </m:den>
                      </m:f>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𝑍</m:t>
                              </m:r>
                            </m:e>
                            <m:sub>
                              <m:r>
                                <a:rPr lang="ro-RO" sz="2000" b="0" i="1" smtClean="0">
                                  <a:latin typeface="Cambria Math" panose="02040503050406030204" pitchFamily="18" charset="0"/>
                                </a:rPr>
                                <m:t>2</m:t>
                              </m:r>
                            </m:sub>
                          </m:sSub>
                        </m:num>
                        <m:den>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𝑅</m:t>
                              </m:r>
                            </m:e>
                            <m:sub>
                              <m:r>
                                <a:rPr lang="ro-RO" sz="2000" b="0" i="1" smtClean="0">
                                  <a:latin typeface="Cambria Math" panose="02040503050406030204" pitchFamily="18" charset="0"/>
                                </a:rPr>
                                <m:t>1</m:t>
                              </m:r>
                            </m:sub>
                          </m:sSub>
                        </m:den>
                      </m:f>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𝑅</m:t>
                              </m:r>
                            </m:e>
                            <m:sub>
                              <m:r>
                                <a:rPr lang="ro-RO" sz="2000" b="0" i="1" smtClean="0">
                                  <a:latin typeface="Cambria Math" panose="02040503050406030204" pitchFamily="18" charset="0"/>
                                </a:rPr>
                                <m:t>2</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𝑠𝐶</m:t>
                                  </m:r>
                                </m:den>
                              </m:f>
                            </m:e>
                          </m:d>
                        </m:num>
                        <m:den>
                          <m:sSub>
                            <m:sSubPr>
                              <m:ctrlPr>
                                <a:rPr lang="ro-RO"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den>
                      </m:f>
                    </m:oMath>
                  </m:oMathPara>
                </a14:m>
                <a:endParaRPr lang="ro-RO"/>
              </a:p>
            </p:txBody>
          </p:sp>
        </mc:Choice>
        <mc:Fallback xmlns="">
          <p:sp>
            <p:nvSpPr>
              <p:cNvPr id="8" name="TextBox 7">
                <a:extLst>
                  <a:ext uri="{FF2B5EF4-FFF2-40B4-BE49-F238E27FC236}">
                    <a16:creationId xmlns:a16="http://schemas.microsoft.com/office/drawing/2014/main" id="{839CEC43-5EA0-42BD-82F4-095BBF12AC13}"/>
                  </a:ext>
                </a:extLst>
              </p:cNvPr>
              <p:cNvSpPr txBox="1">
                <a:spLocks noRot="1" noChangeAspect="1" noMove="1" noResize="1" noEditPoints="1" noAdjustHandles="1" noChangeArrowheads="1" noChangeShapeType="1" noTextEdit="1"/>
              </p:cNvSpPr>
              <p:nvPr/>
            </p:nvSpPr>
            <p:spPr>
              <a:xfrm>
                <a:off x="7684640" y="2229167"/>
                <a:ext cx="3669159" cy="649280"/>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5F6B3AB-35A8-4C7D-8C46-9FA76B3A6CFE}"/>
                  </a:ext>
                </a:extLst>
              </p:cNvPr>
              <p:cNvSpPr/>
              <p:nvPr/>
            </p:nvSpPr>
            <p:spPr>
              <a:xfrm>
                <a:off x="7584156" y="2929769"/>
                <a:ext cx="2614920" cy="72083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f>
                        <m:fPr>
                          <m:ctrlPr>
                            <a:rPr lang="ro-RO" sz="2000" i="1">
                              <a:latin typeface="Cambria Math" panose="02040503050406030204" pitchFamily="18" charset="0"/>
                            </a:rPr>
                          </m:ctrlPr>
                        </m:fPr>
                        <m:num>
                          <m:r>
                            <a:rPr lang="ro-RO" sz="2000" i="0">
                              <a:latin typeface="Cambria Math" panose="02040503050406030204" pitchFamily="18" charset="0"/>
                            </a:rPr>
                            <m:t>1</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r>
                            <a:rPr lang="ro-RO" sz="2000" i="1">
                              <a:latin typeface="Cambria Math" panose="02040503050406030204" pitchFamily="18" charset="0"/>
                            </a:rPr>
                            <m:t>𝐶𝑠</m:t>
                          </m:r>
                          <m:r>
                            <a:rPr lang="ro-RO" sz="2000" i="0">
                              <a:latin typeface="Cambria Math" panose="02040503050406030204" pitchFamily="18" charset="0"/>
                            </a:rPr>
                            <m:t>+1</m:t>
                          </m:r>
                        </m:den>
                      </m:f>
                    </m:oMath>
                  </m:oMathPara>
                </a14:m>
                <a:endParaRPr lang="ro-RO"/>
              </a:p>
            </p:txBody>
          </p:sp>
        </mc:Choice>
        <mc:Fallback xmlns="">
          <p:sp>
            <p:nvSpPr>
              <p:cNvPr id="9" name="Rectangle 8">
                <a:extLst>
                  <a:ext uri="{FF2B5EF4-FFF2-40B4-BE49-F238E27FC236}">
                    <a16:creationId xmlns:a16="http://schemas.microsoft.com/office/drawing/2014/main" id="{45F6B3AB-35A8-4C7D-8C46-9FA76B3A6CFE}"/>
                  </a:ext>
                </a:extLst>
              </p:cNvPr>
              <p:cNvSpPr>
                <a:spLocks noRot="1" noChangeAspect="1" noMove="1" noResize="1" noEditPoints="1" noAdjustHandles="1" noChangeArrowheads="1" noChangeShapeType="1" noTextEdit="1"/>
              </p:cNvSpPr>
              <p:nvPr/>
            </p:nvSpPr>
            <p:spPr>
              <a:xfrm>
                <a:off x="7584156" y="2929769"/>
                <a:ext cx="2614920" cy="720838"/>
              </a:xfrm>
              <a:prstGeom prst="rect">
                <a:avLst/>
              </a:prstGeom>
              <a:blipFill>
                <a:blip r:embed="rId4"/>
                <a:stretch>
                  <a:fillRect/>
                </a:stretch>
              </a:blipFill>
            </p:spPr>
            <p:txBody>
              <a:bodyPr/>
              <a:lstStyle/>
              <a:p>
                <a:r>
                  <a:rPr lang="ro-RO">
                    <a:noFill/>
                  </a:rPr>
                  <a:t> </a:t>
                </a:r>
              </a:p>
            </p:txBody>
          </p:sp>
        </mc:Fallback>
      </mc:AlternateContent>
      <p:sp>
        <p:nvSpPr>
          <p:cNvPr id="10" name="Rectangle 9">
            <a:extLst>
              <a:ext uri="{FF2B5EF4-FFF2-40B4-BE49-F238E27FC236}">
                <a16:creationId xmlns:a16="http://schemas.microsoft.com/office/drawing/2014/main" id="{754DB6FE-17A9-4AFE-BBA8-F3518B567B57}"/>
              </a:ext>
            </a:extLst>
          </p:cNvPr>
          <p:cNvSpPr/>
          <p:nvPr/>
        </p:nvSpPr>
        <p:spPr>
          <a:xfrm>
            <a:off x="7584156" y="3801239"/>
            <a:ext cx="3485249" cy="400110"/>
          </a:xfrm>
          <a:prstGeom prst="rect">
            <a:avLst/>
          </a:prstGeom>
        </p:spPr>
        <p:txBody>
          <a:bodyPr wrap="none">
            <a:spAutoFit/>
          </a:bodyPr>
          <a:lstStyle/>
          <a:p>
            <a:r>
              <a:rPr lang="en-US" sz="2000">
                <a:ea typeface="Calibri" panose="020F0502020204030204" pitchFamily="34" charset="0"/>
              </a:rPr>
              <a:t>indicând un pol real la </a:t>
            </a:r>
            <a:r>
              <a:rPr lang="en-US" sz="2000" i="1">
                <a:solidFill>
                  <a:srgbClr val="242021"/>
                </a:solidFill>
                <a:ea typeface="Calibri" panose="020F0502020204030204" pitchFamily="34" charset="0"/>
                <a:cs typeface="Times New Roman" panose="02020603050405020304" pitchFamily="18" charset="0"/>
              </a:rPr>
              <a:t>s</a:t>
            </a:r>
            <a:r>
              <a:rPr lang="en-US" sz="2000">
                <a:solidFill>
                  <a:srgbClr val="242021"/>
                </a:solidFill>
                <a:ea typeface="Calibri" panose="020F0502020204030204" pitchFamily="34" charset="0"/>
                <a:cs typeface="Times New Roman" panose="02020603050405020304" pitchFamily="18" charset="0"/>
              </a:rPr>
              <a:t>=-1</a:t>
            </a:r>
            <a:r>
              <a:rPr lang="en-US" sz="2000" i="1">
                <a:solidFill>
                  <a:srgbClr val="242021"/>
                </a:solidFill>
                <a:ea typeface="Calibri" panose="020F0502020204030204" pitchFamily="34" charset="0"/>
                <a:cs typeface="Times New Roman" panose="02020603050405020304" pitchFamily="18" charset="0"/>
              </a:rPr>
              <a:t>/R</a:t>
            </a:r>
            <a:r>
              <a:rPr lang="en-US" sz="2000" baseline="-25000">
                <a:solidFill>
                  <a:srgbClr val="242021"/>
                </a:solidFill>
                <a:ea typeface="Calibri" panose="020F0502020204030204" pitchFamily="34" charset="0"/>
                <a:cs typeface="Times New Roman" panose="02020603050405020304" pitchFamily="18" charset="0"/>
              </a:rPr>
              <a:t>2</a:t>
            </a:r>
            <a:r>
              <a:rPr lang="en-US" sz="2000" i="1">
                <a:solidFill>
                  <a:srgbClr val="242021"/>
                </a:solidFill>
                <a:ea typeface="Calibri" panose="020F0502020204030204" pitchFamily="34" charset="0"/>
                <a:cs typeface="Times New Roman" panose="02020603050405020304" pitchFamily="18" charset="0"/>
              </a:rPr>
              <a:t>C</a:t>
            </a:r>
            <a:endParaRPr lang="ro-RO" sz="2000"/>
          </a:p>
        </p:txBody>
      </p:sp>
      <p:sp>
        <p:nvSpPr>
          <p:cNvPr id="11" name="Rectangle 10">
            <a:extLst>
              <a:ext uri="{FF2B5EF4-FFF2-40B4-BE49-F238E27FC236}">
                <a16:creationId xmlns:a16="http://schemas.microsoft.com/office/drawing/2014/main" id="{42B6479C-6C3C-4C05-8CDB-B88846B40743}"/>
              </a:ext>
            </a:extLst>
          </p:cNvPr>
          <p:cNvSpPr/>
          <p:nvPr/>
        </p:nvSpPr>
        <p:spPr>
          <a:xfrm>
            <a:off x="727922" y="5066591"/>
            <a:ext cx="5920210" cy="400110"/>
          </a:xfrm>
          <a:prstGeom prst="rect">
            <a:avLst/>
          </a:prstGeom>
        </p:spPr>
        <p:txBody>
          <a:bodyPr wrap="none">
            <a:spAutoFit/>
          </a:bodyPr>
          <a:lstStyle/>
          <a:p>
            <a:r>
              <a:rPr lang="en-US" sz="2000">
                <a:ea typeface="Calibri" panose="020F0502020204030204" pitchFamily="34" charset="0"/>
              </a:rPr>
              <a:t>Punând </a:t>
            </a:r>
            <a:r>
              <a:rPr lang="en-US" sz="2000" i="1">
                <a:ea typeface="Calibri" panose="020F0502020204030204" pitchFamily="34" charset="0"/>
                <a:cs typeface="Times New Roman" panose="02020603050405020304" pitchFamily="18" charset="0"/>
              </a:rPr>
              <a:t>s</a:t>
            </a:r>
            <a:r>
              <a:rPr lang="en-US" sz="2000">
                <a:ea typeface="Calibri" panose="020F0502020204030204" pitchFamily="34" charset="0"/>
                <a:cs typeface="Times New Roman" panose="02020603050405020304" pitchFamily="18" charset="0"/>
              </a:rPr>
              <a:t> →</a:t>
            </a:r>
            <a:r>
              <a:rPr lang="en-US" sz="2000">
                <a:ea typeface="Calibri" panose="020F0502020204030204" pitchFamily="34" charset="0"/>
              </a:rPr>
              <a:t> </a:t>
            </a:r>
            <a:r>
              <a:rPr lang="en-US" sz="2000" i="1">
                <a:ea typeface="Calibri" panose="020F0502020204030204" pitchFamily="34" charset="0"/>
                <a:cs typeface="Times New Roman" panose="02020603050405020304" pitchFamily="18" charset="0"/>
              </a:rPr>
              <a:t>jω</a:t>
            </a:r>
            <a:r>
              <a:rPr lang="en-US" sz="2000">
                <a:ea typeface="Calibri" panose="020F0502020204030204" pitchFamily="34" charset="0"/>
                <a:cs typeface="Times New Roman" panose="02020603050405020304" pitchFamily="18" charset="0"/>
              </a:rPr>
              <a:t>, putem scrie </a:t>
            </a:r>
            <a:r>
              <a:rPr lang="en-US" sz="2000" i="1">
                <a:ea typeface="Calibri" panose="020F0502020204030204" pitchFamily="34" charset="0"/>
              </a:rPr>
              <a:t>H(s)</a:t>
            </a:r>
            <a:r>
              <a:rPr lang="en-US" sz="2000" i="1">
                <a:ea typeface="Calibri" panose="020F0502020204030204" pitchFamily="34" charset="0"/>
                <a:cs typeface="Times New Roman" panose="02020603050405020304" pitchFamily="18" charset="0"/>
              </a:rPr>
              <a:t> </a:t>
            </a:r>
            <a:r>
              <a:rPr lang="en-US" sz="2000">
                <a:ea typeface="Calibri" panose="020F0502020204030204" pitchFamily="34" charset="0"/>
                <a:cs typeface="Times New Roman" panose="02020603050405020304" pitchFamily="18" charset="0"/>
              </a:rPr>
              <a:t>sub forma normalizată</a:t>
            </a:r>
            <a:endParaRPr lang="ro-RO" sz="200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BDD4F42-0634-4110-BE2A-69B85D8198AC}"/>
                  </a:ext>
                </a:extLst>
              </p:cNvPr>
              <p:cNvSpPr/>
              <p:nvPr/>
            </p:nvSpPr>
            <p:spPr>
              <a:xfrm>
                <a:off x="2296684" y="5494464"/>
                <a:ext cx="2782685" cy="724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𝑗</m:t>
                          </m:r>
                          <m:r>
                            <a:rPr lang="ro-RO" sz="2000" i="1">
                              <a:latin typeface="Cambria Math" panose="02040503050406030204" pitchFamily="18" charset="0"/>
                            </a:rPr>
                            <m:t>𝜔</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𝐻</m:t>
                          </m:r>
                        </m:e>
                        <m:sub>
                          <m:r>
                            <a:rPr lang="ro-RO" sz="2000" i="0">
                              <a:latin typeface="Cambria Math" panose="02040503050406030204" pitchFamily="18" charset="0"/>
                            </a:rPr>
                            <m:t>0</m:t>
                          </m:r>
                        </m:sub>
                      </m:sSub>
                      <m:f>
                        <m:fPr>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0">
                              <a:latin typeface="Cambria Math" panose="02040503050406030204" pitchFamily="18" charset="0"/>
                            </a:rPr>
                            <m:t>1+</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den>
                      </m:f>
                    </m:oMath>
                  </m:oMathPara>
                </a14:m>
                <a:endParaRPr lang="ro-RO" sz="2000"/>
              </a:p>
            </p:txBody>
          </p:sp>
        </mc:Choice>
        <mc:Fallback xmlns="">
          <p:sp>
            <p:nvSpPr>
              <p:cNvPr id="12" name="Rectangle 11">
                <a:extLst>
                  <a:ext uri="{FF2B5EF4-FFF2-40B4-BE49-F238E27FC236}">
                    <a16:creationId xmlns:a16="http://schemas.microsoft.com/office/drawing/2014/main" id="{CBDD4F42-0634-4110-BE2A-69B85D8198AC}"/>
                  </a:ext>
                </a:extLst>
              </p:cNvPr>
              <p:cNvSpPr>
                <a:spLocks noRot="1" noChangeAspect="1" noMove="1" noResize="1" noEditPoints="1" noAdjustHandles="1" noChangeArrowheads="1" noChangeShapeType="1" noTextEdit="1"/>
              </p:cNvSpPr>
              <p:nvPr/>
            </p:nvSpPr>
            <p:spPr>
              <a:xfrm>
                <a:off x="2296684" y="5494464"/>
                <a:ext cx="2782685" cy="724494"/>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DFC54CA-9379-434B-A70C-96A8FABEC5A9}"/>
                  </a:ext>
                </a:extLst>
              </p:cNvPr>
              <p:cNvSpPr/>
              <p:nvPr/>
            </p:nvSpPr>
            <p:spPr>
              <a:xfrm>
                <a:off x="7684640" y="5456125"/>
                <a:ext cx="2673489"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𝐻</m:t>
                          </m:r>
                        </m:e>
                        <m:sub>
                          <m:r>
                            <a:rPr lang="ro-RO" sz="2000" i="0">
                              <a:latin typeface="Cambria Math" panose="02040503050406030204" pitchFamily="18" charset="0"/>
                            </a:rPr>
                            <m:t>0</m:t>
                          </m:r>
                        </m:sub>
                      </m:sSub>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r>
                        <a:rPr lang="ro-RO" sz="2000" i="0">
                          <a:latin typeface="Cambria Math" panose="02040503050406030204" pitchFamily="18" charset="0"/>
                        </a:rPr>
                        <m:t>; </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r>
                            <a:rPr lang="ro-RO" sz="2000" i="1">
                              <a:latin typeface="Cambria Math" panose="02040503050406030204" pitchFamily="18" charset="0"/>
                            </a:rPr>
                            <m:t>𝐶</m:t>
                          </m:r>
                        </m:den>
                      </m:f>
                    </m:oMath>
                  </m:oMathPara>
                </a14:m>
                <a:endParaRPr lang="ro-RO"/>
              </a:p>
            </p:txBody>
          </p:sp>
        </mc:Choice>
        <mc:Fallback xmlns="">
          <p:sp>
            <p:nvSpPr>
              <p:cNvPr id="13" name="Rectangle 12">
                <a:extLst>
                  <a:ext uri="{FF2B5EF4-FFF2-40B4-BE49-F238E27FC236}">
                    <a16:creationId xmlns:a16="http://schemas.microsoft.com/office/drawing/2014/main" id="{7DFC54CA-9379-434B-A70C-96A8FABEC5A9}"/>
                  </a:ext>
                </a:extLst>
              </p:cNvPr>
              <p:cNvSpPr>
                <a:spLocks noRot="1" noChangeAspect="1" noMove="1" noResize="1" noEditPoints="1" noAdjustHandles="1" noChangeArrowheads="1" noChangeShapeType="1" noTextEdit="1"/>
              </p:cNvSpPr>
              <p:nvPr/>
            </p:nvSpPr>
            <p:spPr>
              <a:xfrm>
                <a:off x="7684640" y="5456125"/>
                <a:ext cx="2673489" cy="720838"/>
              </a:xfrm>
              <a:prstGeom prst="rect">
                <a:avLst/>
              </a:prstGeom>
              <a:blipFill>
                <a:blip r:embed="rId6"/>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504995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FTJ cu amplificare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pPr marL="0" indent="0">
              <a:buNone/>
            </a:pPr>
            <a:r>
              <a:rPr lang="en-US"/>
              <a:t>Fizic, circuitul funcționează astfel</a:t>
            </a:r>
            <a:r>
              <a:rPr lang="ro-RO"/>
              <a:t>:</a:t>
            </a:r>
            <a:endParaRPr lang="en-US"/>
          </a:p>
          <a:p>
            <a:r>
              <a:rPr lang="en-US"/>
              <a:t>La frecvențe suficient de joase, unde |</a:t>
            </a:r>
            <a:r>
              <a:rPr lang="en-US" i="1"/>
              <a:t>Z</a:t>
            </a:r>
            <a:r>
              <a:rPr lang="en-US" i="1" baseline="-25000"/>
              <a:t>C</a:t>
            </a:r>
            <a:r>
              <a:rPr lang="en-US"/>
              <a:t>|&gt;&gt;</a:t>
            </a:r>
            <a:r>
              <a:rPr lang="en-US" i="1"/>
              <a:t>R</a:t>
            </a:r>
            <a:r>
              <a:rPr lang="en-US" baseline="-25000"/>
              <a:t>2</a:t>
            </a:r>
            <a:r>
              <a:rPr lang="en-US"/>
              <a:t>, putem ignora </a:t>
            </a:r>
            <a:r>
              <a:rPr lang="en-US" i="1"/>
              <a:t>Z</a:t>
            </a:r>
            <a:r>
              <a:rPr lang="en-US" i="1" baseline="-25000"/>
              <a:t>C</a:t>
            </a:r>
            <a:r>
              <a:rPr lang="en-US"/>
              <a:t> în comparație cu </a:t>
            </a:r>
            <a:r>
              <a:rPr lang="en-US" i="1"/>
              <a:t>R</a:t>
            </a:r>
            <a:r>
              <a:rPr lang="en-US" baseline="-25000"/>
              <a:t>2</a:t>
            </a:r>
            <a:r>
              <a:rPr lang="en-US"/>
              <a:t> și, prin urmare, privim circuitul ca un amplificator inversor cu câștig </a:t>
            </a:r>
            <a:r>
              <a:rPr lang="en-US" i="1"/>
              <a:t>H</a:t>
            </a:r>
            <a:r>
              <a:rPr lang="en-US">
                <a:sym typeface="Symbol" panose="05050102010706020507" pitchFamily="18" charset="2"/>
              </a:rPr>
              <a:t></a:t>
            </a:r>
            <a:r>
              <a:rPr lang="en-US"/>
              <a:t>−</a:t>
            </a:r>
            <a:r>
              <a:rPr lang="en-US" i="1"/>
              <a:t>R</a:t>
            </a:r>
            <a:r>
              <a:rPr lang="en-US" baseline="-25000"/>
              <a:t>2</a:t>
            </a:r>
            <a:r>
              <a:rPr lang="en-US"/>
              <a:t>/</a:t>
            </a:r>
            <a:r>
              <a:rPr lang="en-US" i="1"/>
              <a:t>R</a:t>
            </a:r>
            <a:r>
              <a:rPr lang="en-US" baseline="-25000"/>
              <a:t>1</a:t>
            </a:r>
            <a:r>
              <a:rPr lang="en-US"/>
              <a:t>=</a:t>
            </a:r>
            <a:r>
              <a:rPr lang="en-US" i="1"/>
              <a:t>H</a:t>
            </a:r>
            <a:r>
              <a:rPr lang="en-US" baseline="-25000"/>
              <a:t>0</a:t>
            </a:r>
            <a:r>
              <a:rPr lang="en-US"/>
              <a:t>. Din motive evidente, </a:t>
            </a:r>
            <a:r>
              <a:rPr lang="en-US" i="1"/>
              <a:t>H</a:t>
            </a:r>
            <a:r>
              <a:rPr lang="en-US" baseline="-25000"/>
              <a:t>0</a:t>
            </a:r>
            <a:r>
              <a:rPr lang="en-US"/>
              <a:t> se numește câștig de curent continuu. </a:t>
            </a:r>
            <a:endParaRPr lang="ro-RO"/>
          </a:p>
          <a:p>
            <a:r>
              <a:rPr lang="ro-RO"/>
              <a:t>A</a:t>
            </a:r>
            <a:r>
              <a:rPr lang="en-US"/>
              <a:t>simptota la caracteristica Bode de amplitudine este, la frecvențe joase, o linie orizontală poziționată la |</a:t>
            </a:r>
            <a:r>
              <a:rPr lang="en-US" i="1"/>
              <a:t>H</a:t>
            </a:r>
            <a:r>
              <a:rPr lang="en-US" baseline="-25000"/>
              <a:t>0</a:t>
            </a:r>
            <a:r>
              <a:rPr lang="en-US"/>
              <a:t>|</a:t>
            </a:r>
            <a:r>
              <a:rPr lang="en-US" baseline="-25000"/>
              <a:t>dB</a:t>
            </a:r>
            <a:r>
              <a:rPr lang="en-US"/>
              <a:t>.</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C1CD25BB-42E9-4882-BC87-D66ACBA88F2D}"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41</a:t>
            </a:fld>
            <a:endParaRPr lang="ro-RO"/>
          </a:p>
        </p:txBody>
      </p:sp>
      <p:pic>
        <p:nvPicPr>
          <p:cNvPr id="7" name="Picture 6">
            <a:extLst>
              <a:ext uri="{FF2B5EF4-FFF2-40B4-BE49-F238E27FC236}">
                <a16:creationId xmlns:a16="http://schemas.microsoft.com/office/drawing/2014/main" id="{FC9ACE50-3BB5-471A-AE26-A617F22B09C1}"/>
              </a:ext>
            </a:extLst>
          </p:cNvPr>
          <p:cNvPicPr>
            <a:picLocks noChangeAspect="1"/>
          </p:cNvPicPr>
          <p:nvPr/>
        </p:nvPicPr>
        <p:blipFill rotWithShape="1">
          <a:blip r:embed="rId2"/>
          <a:srcRect r="366" b="13921"/>
          <a:stretch/>
        </p:blipFill>
        <p:spPr>
          <a:xfrm>
            <a:off x="6806244" y="17143"/>
            <a:ext cx="5357181" cy="1811975"/>
          </a:xfrm>
          <a:prstGeom prst="rect">
            <a:avLst/>
          </a:prstGeom>
        </p:spPr>
      </p:pic>
    </p:spTree>
    <p:extLst>
      <p:ext uri="{BB962C8B-B14F-4D97-AF65-F5344CB8AC3E}">
        <p14:creationId xmlns:p14="http://schemas.microsoft.com/office/powerpoint/2010/main" val="4267054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FTJ cu amplificare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pPr marL="0" indent="0">
              <a:buNone/>
            </a:pPr>
            <a:r>
              <a:rPr lang="en-US"/>
              <a:t>Fizic, circuitul funcționează astfel</a:t>
            </a:r>
            <a:r>
              <a:rPr lang="ro-RO"/>
              <a:t>: </a:t>
            </a:r>
            <a:r>
              <a:rPr lang="ro-RO" sz="2000"/>
              <a:t>(continuare)</a:t>
            </a:r>
          </a:p>
          <a:p>
            <a:r>
              <a:rPr lang="en-US"/>
              <a:t>La frecvențe suficient de ridicate, unde |</a:t>
            </a:r>
            <a:r>
              <a:rPr lang="en-US" i="1"/>
              <a:t>Z</a:t>
            </a:r>
            <a:r>
              <a:rPr lang="en-US" i="1" baseline="-25000"/>
              <a:t>C</a:t>
            </a:r>
            <a:r>
              <a:rPr lang="en-US"/>
              <a:t>|&lt;&lt;</a:t>
            </a:r>
            <a:r>
              <a:rPr lang="en-US" i="1"/>
              <a:t>R</a:t>
            </a:r>
            <a:r>
              <a:rPr lang="en-US" baseline="-25000"/>
              <a:t>2</a:t>
            </a:r>
            <a:r>
              <a:rPr lang="en-US"/>
              <a:t>, putem ignora </a:t>
            </a:r>
            <a:r>
              <a:rPr lang="en-US" i="1"/>
              <a:t>R</a:t>
            </a:r>
            <a:r>
              <a:rPr lang="en-US" baseline="-25000"/>
              <a:t>2</a:t>
            </a:r>
            <a:r>
              <a:rPr lang="en-US"/>
              <a:t> față de </a:t>
            </a:r>
            <a:r>
              <a:rPr lang="en-US" i="1"/>
              <a:t>Z</a:t>
            </a:r>
            <a:r>
              <a:rPr lang="en-US" i="1" baseline="-25000"/>
              <a:t>C</a:t>
            </a:r>
            <a:r>
              <a:rPr lang="en-US"/>
              <a:t> și, prin urmare, privim circuitul ca pe un integrator. </a:t>
            </a:r>
            <a:endParaRPr lang="ro-RO"/>
          </a:p>
          <a:p>
            <a:r>
              <a:rPr lang="ro-RO"/>
              <a:t>A</a:t>
            </a:r>
            <a:r>
              <a:rPr lang="en-US"/>
              <a:t>simptota la frecvențe înalte este o linie cu o panta de -20dB/dec, care trece prin frecvența la câștig unitate ω</a:t>
            </a:r>
            <a:r>
              <a:rPr lang="en-US" baseline="-25000"/>
              <a:t>1</a:t>
            </a:r>
            <a:r>
              <a:rPr lang="en-US"/>
              <a:t>=1/</a:t>
            </a:r>
            <a:r>
              <a:rPr lang="en-US" i="1"/>
              <a:t>R</a:t>
            </a:r>
            <a:r>
              <a:rPr lang="en-US" baseline="-25000"/>
              <a:t>1</a:t>
            </a:r>
            <a:r>
              <a:rPr lang="en-US" i="1"/>
              <a:t>C</a:t>
            </a:r>
            <a:r>
              <a:rPr lang="en-US"/>
              <a:t>.</a:t>
            </a:r>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D8906D93-750D-4FFE-8CC9-D5FD73879C26}"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42</a:t>
            </a:fld>
            <a:endParaRPr lang="ro-RO"/>
          </a:p>
        </p:txBody>
      </p:sp>
      <p:pic>
        <p:nvPicPr>
          <p:cNvPr id="7" name="Picture 6">
            <a:extLst>
              <a:ext uri="{FF2B5EF4-FFF2-40B4-BE49-F238E27FC236}">
                <a16:creationId xmlns:a16="http://schemas.microsoft.com/office/drawing/2014/main" id="{FC9ACE50-3BB5-471A-AE26-A617F22B09C1}"/>
              </a:ext>
            </a:extLst>
          </p:cNvPr>
          <p:cNvPicPr>
            <a:picLocks noChangeAspect="1"/>
          </p:cNvPicPr>
          <p:nvPr/>
        </p:nvPicPr>
        <p:blipFill rotWithShape="1">
          <a:blip r:embed="rId2"/>
          <a:srcRect r="366" b="13921"/>
          <a:stretch/>
        </p:blipFill>
        <p:spPr>
          <a:xfrm>
            <a:off x="6806244" y="17143"/>
            <a:ext cx="5357181" cy="1811975"/>
          </a:xfrm>
          <a:prstGeom prst="rect">
            <a:avLst/>
          </a:prstGeom>
        </p:spPr>
      </p:pic>
    </p:spTree>
    <p:extLst>
      <p:ext uri="{BB962C8B-B14F-4D97-AF65-F5344CB8AC3E}">
        <p14:creationId xmlns:p14="http://schemas.microsoft.com/office/powerpoint/2010/main" val="1617656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FTS cu amplificare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Schema și caracteristica de amplitudine</a:t>
            </a:r>
          </a:p>
          <a:p>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B510DF4E-BBBF-40EE-9DBF-A2E77C513E39}"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43</a:t>
            </a:fld>
            <a:endParaRPr lang="ro-RO"/>
          </a:p>
        </p:txBody>
      </p:sp>
      <p:pic>
        <p:nvPicPr>
          <p:cNvPr id="7" name="Picture 6">
            <a:extLst>
              <a:ext uri="{FF2B5EF4-FFF2-40B4-BE49-F238E27FC236}">
                <a16:creationId xmlns:a16="http://schemas.microsoft.com/office/drawing/2014/main" id="{9D7F15F0-16A6-4DCE-AF92-856BDAC6815F}"/>
              </a:ext>
            </a:extLst>
          </p:cNvPr>
          <p:cNvPicPr>
            <a:picLocks noChangeAspect="1"/>
          </p:cNvPicPr>
          <p:nvPr/>
        </p:nvPicPr>
        <p:blipFill>
          <a:blip r:embed="rId2"/>
          <a:stretch>
            <a:fillRect/>
          </a:stretch>
        </p:blipFill>
        <p:spPr>
          <a:xfrm>
            <a:off x="472122" y="2330131"/>
            <a:ext cx="6452235" cy="256032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C92D20A-2AE6-4361-99D0-917386ECDCE3}"/>
                  </a:ext>
                </a:extLst>
              </p:cNvPr>
              <p:cNvSpPr/>
              <p:nvPr/>
            </p:nvSpPr>
            <p:spPr>
              <a:xfrm>
                <a:off x="7251517" y="1985983"/>
                <a:ext cx="3049040" cy="72051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smtClean="0">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𝑖</m:t>
                              </m:r>
                            </m:sub>
                          </m:sSub>
                        </m:den>
                      </m:f>
                      <m:r>
                        <a:rPr lang="ro-RO" sz="2000" i="1">
                          <a:latin typeface="Cambria Math" panose="02040503050406030204" pitchFamily="18" charset="0"/>
                        </a:rPr>
                        <m:t>=−</m:t>
                      </m:r>
                      <m:f>
                        <m:fPr>
                          <m:ctrlPr>
                            <a:rPr lang="ro-RO" sz="2000" i="1" smtClean="0">
                              <a:latin typeface="Cambria Math" panose="02040503050406030204" pitchFamily="18" charset="0"/>
                            </a:rPr>
                          </m:ctrlPr>
                        </m:fPr>
                        <m:num>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𝑅</m:t>
                              </m:r>
                            </m:e>
                            <m:sub>
                              <m:r>
                                <a:rPr lang="ro-RO" sz="2000" b="0" i="1" smtClean="0">
                                  <a:latin typeface="Cambria Math" panose="02040503050406030204" pitchFamily="18" charset="0"/>
                                </a:rPr>
                                <m:t>2</m:t>
                              </m:r>
                            </m:sub>
                          </m:sSub>
                        </m:num>
                        <m:den>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𝑅</m:t>
                              </m:r>
                            </m:e>
                            <m:sub>
                              <m:r>
                                <a:rPr lang="ro-RO" sz="2000" b="0" i="1" smtClean="0">
                                  <a:latin typeface="Cambria Math" panose="02040503050406030204" pitchFamily="18" charset="0"/>
                                </a:rPr>
                                <m:t>1</m:t>
                              </m:r>
                            </m:sub>
                          </m:sSub>
                          <m:r>
                            <a:rPr lang="ro-RO" sz="2000" b="0" i="1" smtClean="0">
                              <a:latin typeface="Cambria Math" panose="02040503050406030204" pitchFamily="18" charset="0"/>
                            </a:rPr>
                            <m:t>+</m:t>
                          </m:r>
                          <m:f>
                            <m:fPr>
                              <m:type m:val="lin"/>
                              <m:ctrlPr>
                                <a:rPr lang="ro-RO" sz="2000" b="0" i="1" smtClean="0">
                                  <a:latin typeface="Cambria Math" panose="02040503050406030204" pitchFamily="18" charset="0"/>
                                </a:rPr>
                              </m:ctrlPr>
                            </m:fPr>
                            <m:num>
                              <m:r>
                                <a:rPr lang="ro-RO" sz="2000" b="0" i="1" smtClean="0">
                                  <a:latin typeface="Cambria Math" panose="02040503050406030204" pitchFamily="18" charset="0"/>
                                </a:rPr>
                                <m:t>1</m:t>
                              </m:r>
                            </m:num>
                            <m:den>
                              <m:r>
                                <a:rPr lang="ro-RO" sz="2000" b="0" i="1" smtClean="0">
                                  <a:latin typeface="Cambria Math" panose="02040503050406030204" pitchFamily="18" charset="0"/>
                                </a:rPr>
                                <m:t>𝑠𝐶</m:t>
                              </m:r>
                            </m:den>
                          </m:f>
                        </m:den>
                      </m:f>
                    </m:oMath>
                  </m:oMathPara>
                </a14:m>
                <a:endParaRPr lang="ro-RO"/>
              </a:p>
            </p:txBody>
          </p:sp>
        </mc:Choice>
        <mc:Fallback xmlns="">
          <p:sp>
            <p:nvSpPr>
              <p:cNvPr id="8" name="Rectangle 7">
                <a:extLst>
                  <a:ext uri="{FF2B5EF4-FFF2-40B4-BE49-F238E27FC236}">
                    <a16:creationId xmlns:a16="http://schemas.microsoft.com/office/drawing/2014/main" id="{5C92D20A-2AE6-4361-99D0-917386ECDCE3}"/>
                  </a:ext>
                </a:extLst>
              </p:cNvPr>
              <p:cNvSpPr>
                <a:spLocks noRot="1" noChangeAspect="1" noMove="1" noResize="1" noEditPoints="1" noAdjustHandles="1" noChangeArrowheads="1" noChangeShapeType="1" noTextEdit="1"/>
              </p:cNvSpPr>
              <p:nvPr/>
            </p:nvSpPr>
            <p:spPr>
              <a:xfrm>
                <a:off x="7251517" y="1985983"/>
                <a:ext cx="3049040" cy="720518"/>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41C70AF-AFF9-446E-9923-6B647E694F66}"/>
                  </a:ext>
                </a:extLst>
              </p:cNvPr>
              <p:cNvSpPr/>
              <p:nvPr/>
            </p:nvSpPr>
            <p:spPr>
              <a:xfrm>
                <a:off x="7256903" y="2737915"/>
                <a:ext cx="2662139" cy="72083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1">
                              <a:latin typeface="Cambria Math" panose="02040503050406030204" pitchFamily="18" charset="0"/>
                            </a:rPr>
                            <m:t>𝐶𝑠</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1">
                              <a:latin typeface="Cambria Math" panose="02040503050406030204" pitchFamily="18" charset="0"/>
                            </a:rPr>
                            <m:t>𝐶𝑠</m:t>
                          </m:r>
                          <m:r>
                            <a:rPr lang="ro-RO" sz="2000" i="0">
                              <a:latin typeface="Cambria Math" panose="02040503050406030204" pitchFamily="18" charset="0"/>
                            </a:rPr>
                            <m:t>+1</m:t>
                          </m:r>
                        </m:den>
                      </m:f>
                    </m:oMath>
                  </m:oMathPara>
                </a14:m>
                <a:endParaRPr lang="ro-RO"/>
              </a:p>
            </p:txBody>
          </p:sp>
        </mc:Choice>
        <mc:Fallback xmlns="">
          <p:sp>
            <p:nvSpPr>
              <p:cNvPr id="9" name="Rectangle 8">
                <a:extLst>
                  <a:ext uri="{FF2B5EF4-FFF2-40B4-BE49-F238E27FC236}">
                    <a16:creationId xmlns:a16="http://schemas.microsoft.com/office/drawing/2014/main" id="{941C70AF-AFF9-446E-9923-6B647E694F66}"/>
                  </a:ext>
                </a:extLst>
              </p:cNvPr>
              <p:cNvSpPr>
                <a:spLocks noRot="1" noChangeAspect="1" noMove="1" noResize="1" noEditPoints="1" noAdjustHandles="1" noChangeArrowheads="1" noChangeShapeType="1" noTextEdit="1"/>
              </p:cNvSpPr>
              <p:nvPr/>
            </p:nvSpPr>
            <p:spPr>
              <a:xfrm>
                <a:off x="7256903" y="2737915"/>
                <a:ext cx="2662139" cy="720838"/>
              </a:xfrm>
              <a:prstGeom prst="rect">
                <a:avLst/>
              </a:prstGeom>
              <a:blipFill>
                <a:blip r:embed="rId4"/>
                <a:stretch>
                  <a:fillRect/>
                </a:stretch>
              </a:blipFill>
            </p:spPr>
            <p:txBody>
              <a:bodyPr/>
              <a:lstStyle/>
              <a:p>
                <a:r>
                  <a:rPr lang="ro-RO">
                    <a:noFill/>
                  </a:rPr>
                  <a:t> </a:t>
                </a:r>
              </a:p>
            </p:txBody>
          </p:sp>
        </mc:Fallback>
      </mc:AlternateContent>
      <p:sp>
        <p:nvSpPr>
          <p:cNvPr id="10" name="Rectangle 9">
            <a:extLst>
              <a:ext uri="{FF2B5EF4-FFF2-40B4-BE49-F238E27FC236}">
                <a16:creationId xmlns:a16="http://schemas.microsoft.com/office/drawing/2014/main" id="{02E4B47A-8852-47AA-84F3-D06451D1270E}"/>
              </a:ext>
            </a:extLst>
          </p:cNvPr>
          <p:cNvSpPr/>
          <p:nvPr/>
        </p:nvSpPr>
        <p:spPr>
          <a:xfrm>
            <a:off x="7290435" y="3587376"/>
            <a:ext cx="4468361" cy="1323439"/>
          </a:xfrm>
          <a:prstGeom prst="rect">
            <a:avLst/>
          </a:prstGeom>
        </p:spPr>
        <p:txBody>
          <a:bodyPr wrap="square">
            <a:spAutoFit/>
          </a:bodyPr>
          <a:lstStyle/>
          <a:p>
            <a:pPr algn="just">
              <a:spcAft>
                <a:spcPts val="0"/>
              </a:spcAft>
            </a:pPr>
            <a:r>
              <a:rPr lang="en-US" sz="2000">
                <a:solidFill>
                  <a:srgbClr val="242021"/>
                </a:solidFill>
                <a:ea typeface="Calibri" panose="020F0502020204030204" pitchFamily="34" charset="0"/>
              </a:rPr>
              <a:t>indicând un zero în origine și un pol real la </a:t>
            </a:r>
            <a:r>
              <a:rPr lang="en-US" sz="2000" i="1">
                <a:solidFill>
                  <a:srgbClr val="242021"/>
                </a:solidFill>
                <a:ea typeface="Calibri" panose="020F0502020204030204" pitchFamily="34" charset="0"/>
              </a:rPr>
              <a:t>s</a:t>
            </a:r>
            <a:r>
              <a:rPr lang="en-US" sz="2000">
                <a:solidFill>
                  <a:srgbClr val="242021"/>
                </a:solidFill>
                <a:ea typeface="Calibri" panose="020F0502020204030204" pitchFamily="34" charset="0"/>
              </a:rPr>
              <a:t>=−1/</a:t>
            </a:r>
            <a:r>
              <a:rPr lang="en-US" sz="2000" i="1">
                <a:solidFill>
                  <a:srgbClr val="242021"/>
                </a:solidFill>
                <a:ea typeface="Calibri" panose="020F0502020204030204" pitchFamily="34" charset="0"/>
              </a:rPr>
              <a:t>R</a:t>
            </a:r>
            <a:r>
              <a:rPr lang="en-US" sz="2000" baseline="-25000">
                <a:solidFill>
                  <a:srgbClr val="242021"/>
                </a:solidFill>
                <a:ea typeface="Calibri" panose="020F0502020204030204" pitchFamily="34" charset="0"/>
              </a:rPr>
              <a:t>1</a:t>
            </a:r>
            <a:r>
              <a:rPr lang="en-US" sz="2000" i="1">
                <a:solidFill>
                  <a:srgbClr val="242021"/>
                </a:solidFill>
                <a:ea typeface="Calibri" panose="020F0502020204030204" pitchFamily="34" charset="0"/>
              </a:rPr>
              <a:t>C</a:t>
            </a:r>
            <a:r>
              <a:rPr lang="en-US" sz="2000">
                <a:solidFill>
                  <a:srgbClr val="242021"/>
                </a:solidFill>
                <a:ea typeface="Calibri" panose="020F0502020204030204" pitchFamily="34" charset="0"/>
              </a:rPr>
              <a:t>.</a:t>
            </a:r>
            <a:endParaRPr lang="ro-RO" sz="2000">
              <a:solidFill>
                <a:srgbClr val="242021"/>
              </a:solidFill>
              <a:ea typeface="Calibri" panose="020F0502020204030204" pitchFamily="34" charset="0"/>
            </a:endParaRPr>
          </a:p>
          <a:p>
            <a:pPr algn="just">
              <a:spcAft>
                <a:spcPts val="0"/>
              </a:spcAft>
            </a:pPr>
            <a:r>
              <a:rPr lang="en-US" sz="2000">
                <a:solidFill>
                  <a:srgbClr val="242021"/>
                </a:solidFill>
                <a:ea typeface="Calibri" panose="020F0502020204030204" pitchFamily="34" charset="0"/>
              </a:rPr>
              <a:t>Punând </a:t>
            </a:r>
            <a:r>
              <a:rPr lang="en-US" sz="2000" i="1">
                <a:solidFill>
                  <a:srgbClr val="242021"/>
                </a:solidFill>
                <a:ea typeface="Calibri" panose="020F0502020204030204" pitchFamily="34" charset="0"/>
              </a:rPr>
              <a:t>s</a:t>
            </a:r>
            <a:r>
              <a:rPr lang="en-US" sz="2000">
                <a:solidFill>
                  <a:srgbClr val="242021"/>
                </a:solidFill>
                <a:ea typeface="Calibri" panose="020F0502020204030204" pitchFamily="34" charset="0"/>
              </a:rPr>
              <a:t> → jω, putem să exprimăm </a:t>
            </a:r>
            <a:r>
              <a:rPr lang="en-US" sz="2000" i="1">
                <a:solidFill>
                  <a:srgbClr val="242021"/>
                </a:solidFill>
                <a:ea typeface="Calibri" panose="020F0502020204030204" pitchFamily="34" charset="0"/>
              </a:rPr>
              <a:t>H</a:t>
            </a:r>
            <a:r>
              <a:rPr lang="en-US" sz="2000">
                <a:solidFill>
                  <a:srgbClr val="242021"/>
                </a:solidFill>
                <a:ea typeface="Calibri" panose="020F0502020204030204" pitchFamily="34" charset="0"/>
              </a:rPr>
              <a:t>(</a:t>
            </a:r>
            <a:r>
              <a:rPr lang="en-US" sz="2000" i="1">
                <a:solidFill>
                  <a:srgbClr val="242021"/>
                </a:solidFill>
                <a:ea typeface="Calibri" panose="020F0502020204030204" pitchFamily="34" charset="0"/>
              </a:rPr>
              <a:t>s</a:t>
            </a:r>
            <a:r>
              <a:rPr lang="en-US" sz="2000">
                <a:solidFill>
                  <a:srgbClr val="242021"/>
                </a:solidFill>
                <a:ea typeface="Calibri" panose="020F0502020204030204" pitchFamily="34" charset="0"/>
              </a:rPr>
              <a:t>) în forma normalizată</a:t>
            </a:r>
            <a:endParaRPr lang="ro-RO" sz="2000">
              <a:solidFill>
                <a:srgbClr val="242021"/>
              </a:solidFill>
              <a:ea typeface="Calibri" panose="020F0502020204030204" pitchFamily="34"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43B55F3-B5AB-4522-8977-ADCE92126918}"/>
                  </a:ext>
                </a:extLst>
              </p:cNvPr>
              <p:cNvSpPr/>
              <p:nvPr/>
            </p:nvSpPr>
            <p:spPr>
              <a:xfrm>
                <a:off x="7219257" y="4902416"/>
                <a:ext cx="2782685" cy="74135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𝑗</m:t>
                          </m:r>
                          <m:r>
                            <a:rPr lang="ro-RO" sz="2000" i="1">
                              <a:latin typeface="Cambria Math" panose="02040503050406030204" pitchFamily="18" charset="0"/>
                            </a:rPr>
                            <m:t>𝜔</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𝐻</m:t>
                          </m:r>
                        </m:e>
                        <m:sub>
                          <m:r>
                            <a:rPr lang="ro-RO" sz="2000" i="0">
                              <a:latin typeface="Cambria Math" panose="02040503050406030204" pitchFamily="18" charset="0"/>
                            </a:rPr>
                            <m:t>0</m:t>
                          </m:r>
                        </m:sub>
                      </m:sSub>
                      <m:f>
                        <m:fPr>
                          <m:ctrlPr>
                            <a:rPr lang="ro-RO" sz="2000" i="1">
                              <a:latin typeface="Cambria Math" panose="02040503050406030204" pitchFamily="18" charset="0"/>
                            </a:rPr>
                          </m:ctrlPr>
                        </m:fPr>
                        <m:num>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num>
                        <m:den>
                          <m:r>
                            <a:rPr lang="ro-RO" sz="2000" i="0">
                              <a:latin typeface="Cambria Math" panose="02040503050406030204" pitchFamily="18" charset="0"/>
                            </a:rPr>
                            <m:t>1+</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den>
                      </m:f>
                    </m:oMath>
                  </m:oMathPara>
                </a14:m>
                <a:endParaRPr lang="ro-RO"/>
              </a:p>
            </p:txBody>
          </p:sp>
        </mc:Choice>
        <mc:Fallback xmlns="">
          <p:sp>
            <p:nvSpPr>
              <p:cNvPr id="11" name="Rectangle 10">
                <a:extLst>
                  <a:ext uri="{FF2B5EF4-FFF2-40B4-BE49-F238E27FC236}">
                    <a16:creationId xmlns:a16="http://schemas.microsoft.com/office/drawing/2014/main" id="{D43B55F3-B5AB-4522-8977-ADCE92126918}"/>
                  </a:ext>
                </a:extLst>
              </p:cNvPr>
              <p:cNvSpPr>
                <a:spLocks noRot="1" noChangeAspect="1" noMove="1" noResize="1" noEditPoints="1" noAdjustHandles="1" noChangeArrowheads="1" noChangeShapeType="1" noTextEdit="1"/>
              </p:cNvSpPr>
              <p:nvPr/>
            </p:nvSpPr>
            <p:spPr>
              <a:xfrm>
                <a:off x="7219257" y="4902416"/>
                <a:ext cx="2782685" cy="741357"/>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B7DE3D4-EBE1-4F8B-9E96-F716B69DA3E4}"/>
                  </a:ext>
                </a:extLst>
              </p:cNvPr>
              <p:cNvSpPr/>
              <p:nvPr/>
            </p:nvSpPr>
            <p:spPr>
              <a:xfrm>
                <a:off x="7251517" y="5698285"/>
                <a:ext cx="2667525" cy="72083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𝐻</m:t>
                          </m:r>
                        </m:e>
                        <m:sub>
                          <m:r>
                            <a:rPr lang="ro-RO" sz="2000" i="0">
                              <a:latin typeface="Cambria Math" panose="02040503050406030204" pitchFamily="18" charset="0"/>
                            </a:rPr>
                            <m:t>0</m:t>
                          </m:r>
                        </m:sub>
                      </m:sSub>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r>
                        <a:rPr lang="ro-RO" sz="2000" i="0">
                          <a:latin typeface="Cambria Math" panose="02040503050406030204" pitchFamily="18" charset="0"/>
                        </a:rPr>
                        <m:t>; </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1">
                              <a:latin typeface="Cambria Math" panose="02040503050406030204" pitchFamily="18" charset="0"/>
                            </a:rPr>
                            <m:t>𝐶</m:t>
                          </m:r>
                        </m:den>
                      </m:f>
                    </m:oMath>
                  </m:oMathPara>
                </a14:m>
                <a:endParaRPr lang="ro-RO" sz="2000"/>
              </a:p>
            </p:txBody>
          </p:sp>
        </mc:Choice>
        <mc:Fallback xmlns="">
          <p:sp>
            <p:nvSpPr>
              <p:cNvPr id="12" name="Rectangle 11">
                <a:extLst>
                  <a:ext uri="{FF2B5EF4-FFF2-40B4-BE49-F238E27FC236}">
                    <a16:creationId xmlns:a16="http://schemas.microsoft.com/office/drawing/2014/main" id="{EB7DE3D4-EBE1-4F8B-9E96-F716B69DA3E4}"/>
                  </a:ext>
                </a:extLst>
              </p:cNvPr>
              <p:cNvSpPr>
                <a:spLocks noRot="1" noChangeAspect="1" noMove="1" noResize="1" noEditPoints="1" noAdjustHandles="1" noChangeArrowheads="1" noChangeShapeType="1" noTextEdit="1"/>
              </p:cNvSpPr>
              <p:nvPr/>
            </p:nvSpPr>
            <p:spPr>
              <a:xfrm>
                <a:off x="7251517" y="5698285"/>
                <a:ext cx="2667525" cy="720838"/>
              </a:xfrm>
              <a:prstGeom prst="rect">
                <a:avLst/>
              </a:prstGeom>
              <a:blipFill>
                <a:blip r:embed="rId6"/>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462779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FTB de bandă largă</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Schema și caracteristica de amplitudine</a:t>
            </a:r>
          </a:p>
          <a:p>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76536141-3533-44F2-97B0-80E70BA8BB92}"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44</a:t>
            </a:fld>
            <a:endParaRPr lang="ro-RO"/>
          </a:p>
        </p:txBody>
      </p:sp>
      <p:pic>
        <p:nvPicPr>
          <p:cNvPr id="7" name="Picture 6">
            <a:extLst>
              <a:ext uri="{FF2B5EF4-FFF2-40B4-BE49-F238E27FC236}">
                <a16:creationId xmlns:a16="http://schemas.microsoft.com/office/drawing/2014/main" id="{148ED642-4209-43A0-9A34-FA64B34375ED}"/>
              </a:ext>
            </a:extLst>
          </p:cNvPr>
          <p:cNvPicPr>
            <a:picLocks noChangeAspect="1"/>
          </p:cNvPicPr>
          <p:nvPr/>
        </p:nvPicPr>
        <p:blipFill>
          <a:blip r:embed="rId2"/>
          <a:stretch>
            <a:fillRect/>
          </a:stretch>
        </p:blipFill>
        <p:spPr>
          <a:xfrm>
            <a:off x="272091" y="2583783"/>
            <a:ext cx="7080885" cy="257175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7B3E1A5-F30D-45BA-A784-DB4B87EA969D}"/>
                  </a:ext>
                </a:extLst>
              </p:cNvPr>
              <p:cNvSpPr/>
              <p:nvPr/>
            </p:nvSpPr>
            <p:spPr>
              <a:xfrm>
                <a:off x="7741879" y="1558873"/>
                <a:ext cx="3223639" cy="741613"/>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smtClean="0">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𝑖</m:t>
                              </m:r>
                            </m:sub>
                          </m:sSub>
                        </m:den>
                      </m:f>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2</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r>
                                    <a:rPr lang="ro-RO" sz="2000" b="0" i="1" smtClean="0">
                                      <a:latin typeface="Cambria Math" panose="02040503050406030204" pitchFamily="18" charset="0"/>
                                    </a:rPr>
                                    <m:t>1</m:t>
                                  </m:r>
                                </m:num>
                                <m:den>
                                  <m:r>
                                    <a:rPr lang="ro-RO" sz="2000" b="0" i="1" smtClean="0">
                                      <a:latin typeface="Cambria Math" panose="02040503050406030204" pitchFamily="18" charset="0"/>
                                    </a:rPr>
                                    <m:t>𝑠</m:t>
                                  </m:r>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𝐶</m:t>
                                      </m:r>
                                    </m:e>
                                    <m:sub>
                                      <m:r>
                                        <a:rPr lang="ro-RO" sz="2000" b="0" i="1" smtClean="0">
                                          <a:latin typeface="Cambria Math" panose="02040503050406030204" pitchFamily="18" charset="0"/>
                                        </a:rPr>
                                        <m:t>2</m:t>
                                      </m:r>
                                    </m:sub>
                                  </m:sSub>
                                </m:den>
                              </m:f>
                            </m:e>
                          </m:d>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1</m:t>
                              </m:r>
                            </m:sub>
                          </m:sSub>
                          <m:r>
                            <a:rPr lang="ro-RO" sz="2000" i="1">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1</m:t>
                              </m:r>
                            </m:num>
                            <m:den>
                              <m:r>
                                <a:rPr lang="ro-RO" sz="2000" i="1">
                                  <a:latin typeface="Cambria Math" panose="02040503050406030204" pitchFamily="18" charset="0"/>
                                </a:rPr>
                                <m:t>𝑠</m:t>
                              </m:r>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𝐶</m:t>
                                  </m:r>
                                </m:e>
                                <m:sub>
                                  <m:r>
                                    <a:rPr lang="ro-RO" sz="2000" b="0" i="1" smtClean="0">
                                      <a:latin typeface="Cambria Math" panose="02040503050406030204" pitchFamily="18" charset="0"/>
                                    </a:rPr>
                                    <m:t>1</m:t>
                                  </m:r>
                                </m:sub>
                              </m:sSub>
                            </m:den>
                          </m:f>
                        </m:den>
                      </m:f>
                    </m:oMath>
                  </m:oMathPara>
                </a14:m>
                <a:endParaRPr lang="ro-RO"/>
              </a:p>
            </p:txBody>
          </p:sp>
        </mc:Choice>
        <mc:Fallback xmlns="">
          <p:sp>
            <p:nvSpPr>
              <p:cNvPr id="8" name="Rectangle 7">
                <a:extLst>
                  <a:ext uri="{FF2B5EF4-FFF2-40B4-BE49-F238E27FC236}">
                    <a16:creationId xmlns:a16="http://schemas.microsoft.com/office/drawing/2014/main" id="{37B3E1A5-F30D-45BA-A784-DB4B87EA969D}"/>
                  </a:ext>
                </a:extLst>
              </p:cNvPr>
              <p:cNvSpPr>
                <a:spLocks noRot="1" noChangeAspect="1" noMove="1" noResize="1" noEditPoints="1" noAdjustHandles="1" noChangeArrowheads="1" noChangeShapeType="1" noTextEdit="1"/>
              </p:cNvSpPr>
              <p:nvPr/>
            </p:nvSpPr>
            <p:spPr>
              <a:xfrm>
                <a:off x="7741879" y="1558873"/>
                <a:ext cx="3223639" cy="741613"/>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A774092-C1DE-4EBD-A14A-F6E66B03E1F5}"/>
                  </a:ext>
                </a:extLst>
              </p:cNvPr>
              <p:cNvSpPr/>
              <p:nvPr/>
            </p:nvSpPr>
            <p:spPr>
              <a:xfrm>
                <a:off x="7741879" y="2380344"/>
                <a:ext cx="4346288" cy="72083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r>
                        <a:rPr lang="ro-RO" sz="2000" i="1" smtClean="0">
                          <a:latin typeface="Cambria Math" panose="02040503050406030204" pitchFamily="18" charset="0"/>
                          <a:ea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sSub>
                            <m:sSubPr>
                              <m:ctrlPr>
                                <a:rPr lang="ro-RO" sz="2000" i="1">
                                  <a:latin typeface="Cambria Math" panose="02040503050406030204" pitchFamily="18" charset="0"/>
                                </a:rPr>
                              </m:ctrlPr>
                            </m:sSubPr>
                            <m:e>
                              <m:r>
                                <a:rPr lang="ro-RO" sz="2000" i="1">
                                  <a:latin typeface="Cambria Math" panose="02040503050406030204" pitchFamily="18" charset="0"/>
                                </a:rPr>
                                <m:t>𝐶</m:t>
                              </m:r>
                            </m:e>
                            <m:sub>
                              <m:r>
                                <a:rPr lang="ro-RO" sz="2000" i="0">
                                  <a:latin typeface="Cambria Math" panose="02040503050406030204" pitchFamily="18" charset="0"/>
                                </a:rPr>
                                <m:t>1</m:t>
                              </m:r>
                            </m:sub>
                          </m:sSub>
                          <m:r>
                            <a:rPr lang="ro-RO" sz="2000" i="1">
                              <a:latin typeface="Cambria Math" panose="02040503050406030204" pitchFamily="18" charset="0"/>
                            </a:rPr>
                            <m:t>𝑠</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sSub>
                            <m:sSubPr>
                              <m:ctrlPr>
                                <a:rPr lang="ro-RO" sz="2000" i="1">
                                  <a:latin typeface="Cambria Math" panose="02040503050406030204" pitchFamily="18" charset="0"/>
                                </a:rPr>
                              </m:ctrlPr>
                            </m:sSubPr>
                            <m:e>
                              <m:r>
                                <a:rPr lang="ro-RO" sz="2000" i="1">
                                  <a:latin typeface="Cambria Math" panose="02040503050406030204" pitchFamily="18" charset="0"/>
                                </a:rPr>
                                <m:t>𝐶</m:t>
                              </m:r>
                            </m:e>
                            <m:sub>
                              <m:r>
                                <a:rPr lang="ro-RO" sz="2000" i="0">
                                  <a:latin typeface="Cambria Math" panose="02040503050406030204" pitchFamily="18" charset="0"/>
                                </a:rPr>
                                <m:t>1</m:t>
                              </m:r>
                            </m:sub>
                          </m:sSub>
                          <m:r>
                            <a:rPr lang="ro-RO" sz="2000" i="1">
                              <a:latin typeface="Cambria Math" panose="02040503050406030204" pitchFamily="18" charset="0"/>
                            </a:rPr>
                            <m:t>𝑠</m:t>
                          </m:r>
                          <m:r>
                            <a:rPr lang="ro-RO" sz="2000" i="0">
                              <a:latin typeface="Cambria Math" panose="02040503050406030204" pitchFamily="18" charset="0"/>
                            </a:rPr>
                            <m:t>+1</m:t>
                          </m:r>
                        </m:den>
                      </m:f>
                      <m:r>
                        <a:rPr lang="ro-RO" sz="2000" i="1" smtClean="0">
                          <a:latin typeface="Cambria Math" panose="02040503050406030204" pitchFamily="18" charset="0"/>
                          <a:ea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sSub>
                            <m:sSubPr>
                              <m:ctrlPr>
                                <a:rPr lang="ro-RO" sz="2000" i="1">
                                  <a:latin typeface="Cambria Math" panose="02040503050406030204" pitchFamily="18" charset="0"/>
                                </a:rPr>
                              </m:ctrlPr>
                            </m:sSubPr>
                            <m:e>
                              <m:r>
                                <a:rPr lang="ro-RO" sz="2000" i="1">
                                  <a:latin typeface="Cambria Math" panose="02040503050406030204" pitchFamily="18" charset="0"/>
                                </a:rPr>
                                <m:t>𝐶</m:t>
                              </m:r>
                            </m:e>
                            <m:sub>
                              <m:r>
                                <a:rPr lang="ro-RO" sz="2000" i="0">
                                  <a:latin typeface="Cambria Math" panose="02040503050406030204" pitchFamily="18" charset="0"/>
                                </a:rPr>
                                <m:t>2</m:t>
                              </m:r>
                            </m:sub>
                          </m:sSub>
                          <m:r>
                            <a:rPr lang="ro-RO" sz="2000" i="1">
                              <a:latin typeface="Cambria Math" panose="02040503050406030204" pitchFamily="18" charset="0"/>
                            </a:rPr>
                            <m:t>𝑠</m:t>
                          </m:r>
                          <m:r>
                            <a:rPr lang="ro-RO" sz="2000" i="0">
                              <a:latin typeface="Cambria Math" panose="02040503050406030204" pitchFamily="18" charset="0"/>
                            </a:rPr>
                            <m:t>+1</m:t>
                          </m:r>
                        </m:den>
                      </m:f>
                    </m:oMath>
                  </m:oMathPara>
                </a14:m>
                <a:endParaRPr lang="ro-RO"/>
              </a:p>
            </p:txBody>
          </p:sp>
        </mc:Choice>
        <mc:Fallback xmlns="">
          <p:sp>
            <p:nvSpPr>
              <p:cNvPr id="11" name="Rectangle 10">
                <a:extLst>
                  <a:ext uri="{FF2B5EF4-FFF2-40B4-BE49-F238E27FC236}">
                    <a16:creationId xmlns:a16="http://schemas.microsoft.com/office/drawing/2014/main" id="{4A774092-C1DE-4EBD-A14A-F6E66B03E1F5}"/>
                  </a:ext>
                </a:extLst>
              </p:cNvPr>
              <p:cNvSpPr>
                <a:spLocks noRot="1" noChangeAspect="1" noMove="1" noResize="1" noEditPoints="1" noAdjustHandles="1" noChangeArrowheads="1" noChangeShapeType="1" noTextEdit="1"/>
              </p:cNvSpPr>
              <p:nvPr/>
            </p:nvSpPr>
            <p:spPr>
              <a:xfrm>
                <a:off x="7741879" y="2380344"/>
                <a:ext cx="4346288" cy="720838"/>
              </a:xfrm>
              <a:prstGeom prst="rect">
                <a:avLst/>
              </a:prstGeom>
              <a:blipFill>
                <a:blip r:embed="rId4"/>
                <a:stretch>
                  <a:fillRect/>
                </a:stretch>
              </a:blipFill>
            </p:spPr>
            <p:txBody>
              <a:bodyPr/>
              <a:lstStyle/>
              <a:p>
                <a:r>
                  <a:rPr lang="ro-RO">
                    <a:noFill/>
                  </a:rPr>
                  <a:t> </a:t>
                </a:r>
              </a:p>
            </p:txBody>
          </p:sp>
        </mc:Fallback>
      </mc:AlternateContent>
      <p:sp>
        <p:nvSpPr>
          <p:cNvPr id="12" name="Rectangle 11">
            <a:extLst>
              <a:ext uri="{FF2B5EF4-FFF2-40B4-BE49-F238E27FC236}">
                <a16:creationId xmlns:a16="http://schemas.microsoft.com/office/drawing/2014/main" id="{6E80AD56-4B99-450E-BEE1-2671CFFEB92A}"/>
              </a:ext>
            </a:extLst>
          </p:cNvPr>
          <p:cNvSpPr/>
          <p:nvPr/>
        </p:nvSpPr>
        <p:spPr>
          <a:xfrm>
            <a:off x="7741879" y="3255939"/>
            <a:ext cx="4271673" cy="707886"/>
          </a:xfrm>
          <a:prstGeom prst="rect">
            <a:avLst/>
          </a:prstGeom>
        </p:spPr>
        <p:txBody>
          <a:bodyPr wrap="square">
            <a:spAutoFit/>
          </a:bodyPr>
          <a:lstStyle/>
          <a:p>
            <a:r>
              <a:rPr lang="en-US" sz="2000">
                <a:ea typeface="Calibri" panose="020F0502020204030204" pitchFamily="34" charset="0"/>
              </a:rPr>
              <a:t>indicând un zero în origine și doi poli reali la −1/</a:t>
            </a:r>
            <a:r>
              <a:rPr lang="en-US" sz="2000" i="1">
                <a:ea typeface="Calibri" panose="020F0502020204030204" pitchFamily="34" charset="0"/>
              </a:rPr>
              <a:t>R</a:t>
            </a:r>
            <a:r>
              <a:rPr lang="en-US" sz="2000" baseline="-25000">
                <a:ea typeface="Calibri" panose="020F0502020204030204" pitchFamily="34" charset="0"/>
              </a:rPr>
              <a:t>1</a:t>
            </a:r>
            <a:r>
              <a:rPr lang="en-US" sz="2000" i="1">
                <a:ea typeface="Calibri" panose="020F0502020204030204" pitchFamily="34" charset="0"/>
              </a:rPr>
              <a:t>C</a:t>
            </a:r>
            <a:r>
              <a:rPr lang="en-US" sz="2000" baseline="-25000">
                <a:ea typeface="Calibri" panose="020F0502020204030204" pitchFamily="34" charset="0"/>
              </a:rPr>
              <a:t>1</a:t>
            </a:r>
            <a:r>
              <a:rPr lang="en-US" sz="2000">
                <a:ea typeface="Calibri" panose="020F0502020204030204" pitchFamily="34" charset="0"/>
              </a:rPr>
              <a:t> și −1/</a:t>
            </a:r>
            <a:r>
              <a:rPr lang="en-US" sz="2000" i="1">
                <a:ea typeface="Calibri" panose="020F0502020204030204" pitchFamily="34" charset="0"/>
              </a:rPr>
              <a:t>R</a:t>
            </a:r>
            <a:r>
              <a:rPr lang="en-US" sz="2000" baseline="-25000">
                <a:ea typeface="Calibri" panose="020F0502020204030204" pitchFamily="34" charset="0"/>
              </a:rPr>
              <a:t>2</a:t>
            </a:r>
            <a:r>
              <a:rPr lang="en-US" sz="2000" i="1">
                <a:ea typeface="Calibri" panose="020F0502020204030204" pitchFamily="34" charset="0"/>
              </a:rPr>
              <a:t>C</a:t>
            </a:r>
            <a:r>
              <a:rPr lang="en-US" sz="2000" baseline="-25000">
                <a:ea typeface="Calibri" panose="020F0502020204030204" pitchFamily="34" charset="0"/>
              </a:rPr>
              <a:t>2</a:t>
            </a:r>
            <a:endParaRPr lang="ro-RO" sz="2000"/>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1BA1CE7-2443-42BE-8B7B-7E905A053EA0}"/>
                  </a:ext>
                </a:extLst>
              </p:cNvPr>
              <p:cNvSpPr/>
              <p:nvPr/>
            </p:nvSpPr>
            <p:spPr>
              <a:xfrm>
                <a:off x="7741879" y="3952517"/>
                <a:ext cx="4425314" cy="74135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𝑗</m:t>
                          </m:r>
                          <m:r>
                            <a:rPr lang="ro-RO" sz="2000" i="1">
                              <a:latin typeface="Cambria Math" panose="02040503050406030204" pitchFamily="18" charset="0"/>
                            </a:rPr>
                            <m:t>𝜔</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𝐻</m:t>
                          </m:r>
                        </m:e>
                        <m:sub>
                          <m:r>
                            <a:rPr lang="ro-RO" sz="2000" i="0">
                              <a:latin typeface="Cambria Math" panose="02040503050406030204" pitchFamily="18" charset="0"/>
                            </a:rPr>
                            <m:t>0</m:t>
                          </m:r>
                        </m:sub>
                      </m:sSub>
                      <m:f>
                        <m:fPr>
                          <m:ctrlPr>
                            <a:rPr lang="ro-RO" sz="2000" i="1">
                              <a:latin typeface="Cambria Math" panose="02040503050406030204" pitchFamily="18" charset="0"/>
                            </a:rPr>
                          </m:ctrlPr>
                        </m:fPr>
                        <m:num>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1">
                                      <a:latin typeface="Cambria Math" panose="02040503050406030204" pitchFamily="18" charset="0"/>
                                    </a:rPr>
                                    <m:t>𝐿</m:t>
                                  </m:r>
                                </m:sub>
                              </m:sSub>
                            </m:den>
                          </m:f>
                        </m:num>
                        <m:den>
                          <m:d>
                            <m:dPr>
                              <m:ctrlPr>
                                <a:rPr lang="ro-RO" sz="2000" i="1">
                                  <a:latin typeface="Cambria Math" panose="02040503050406030204" pitchFamily="18" charset="0"/>
                                </a:rPr>
                              </m:ctrlPr>
                            </m:dPr>
                            <m:e>
                              <m:r>
                                <a:rPr lang="ro-RO" sz="2000" i="0">
                                  <a:latin typeface="Cambria Math" panose="02040503050406030204" pitchFamily="18" charset="0"/>
                                </a:rPr>
                                <m:t>1+</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1">
                                          <a:latin typeface="Cambria Math" panose="02040503050406030204" pitchFamily="18" charset="0"/>
                                        </a:rPr>
                                        <m:t>𝐿</m:t>
                                      </m:r>
                                    </m:sub>
                                  </m:sSub>
                                </m:den>
                              </m:f>
                            </m:e>
                          </m:d>
                          <m:d>
                            <m:dPr>
                              <m:ctrlPr>
                                <a:rPr lang="ro-RO" sz="2000" i="1">
                                  <a:latin typeface="Cambria Math" panose="02040503050406030204" pitchFamily="18" charset="0"/>
                                </a:rPr>
                              </m:ctrlPr>
                            </m:dPr>
                            <m:e>
                              <m:r>
                                <a:rPr lang="ro-RO" sz="2000" i="0">
                                  <a:latin typeface="Cambria Math" panose="02040503050406030204" pitchFamily="18" charset="0"/>
                                </a:rPr>
                                <m:t>1+</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1">
                                          <a:latin typeface="Cambria Math" panose="02040503050406030204" pitchFamily="18" charset="0"/>
                                        </a:rPr>
                                        <m:t>𝐻</m:t>
                                      </m:r>
                                    </m:sub>
                                  </m:sSub>
                                </m:den>
                              </m:f>
                            </m:e>
                          </m:d>
                        </m:den>
                      </m:f>
                    </m:oMath>
                  </m:oMathPara>
                </a14:m>
                <a:endParaRPr lang="ro-RO"/>
              </a:p>
            </p:txBody>
          </p:sp>
        </mc:Choice>
        <mc:Fallback xmlns="">
          <p:sp>
            <p:nvSpPr>
              <p:cNvPr id="13" name="Rectangle 12">
                <a:extLst>
                  <a:ext uri="{FF2B5EF4-FFF2-40B4-BE49-F238E27FC236}">
                    <a16:creationId xmlns:a16="http://schemas.microsoft.com/office/drawing/2014/main" id="{51BA1CE7-2443-42BE-8B7B-7E905A053EA0}"/>
                  </a:ext>
                </a:extLst>
              </p:cNvPr>
              <p:cNvSpPr>
                <a:spLocks noRot="1" noChangeAspect="1" noMove="1" noResize="1" noEditPoints="1" noAdjustHandles="1" noChangeArrowheads="1" noChangeShapeType="1" noTextEdit="1"/>
              </p:cNvSpPr>
              <p:nvPr/>
            </p:nvSpPr>
            <p:spPr>
              <a:xfrm>
                <a:off x="7741879" y="3952517"/>
                <a:ext cx="4425314" cy="741357"/>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0ED4FBD-62FC-45D7-8926-03346D12664D}"/>
                  </a:ext>
                </a:extLst>
              </p:cNvPr>
              <p:cNvSpPr/>
              <p:nvPr/>
            </p:nvSpPr>
            <p:spPr>
              <a:xfrm>
                <a:off x="7738816" y="4795114"/>
                <a:ext cx="4175695" cy="72083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𝐻</m:t>
                          </m:r>
                        </m:e>
                        <m:sub>
                          <m:r>
                            <a:rPr lang="ro-RO" sz="2000" i="0">
                              <a:latin typeface="Cambria Math" panose="02040503050406030204" pitchFamily="18" charset="0"/>
                            </a:rPr>
                            <m:t>0</m:t>
                          </m:r>
                        </m:sub>
                      </m:sSub>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r>
                        <a:rPr lang="ro-RO" sz="2000" i="0">
                          <a:latin typeface="Cambria Math" panose="02040503050406030204" pitchFamily="18" charset="0"/>
                        </a:rPr>
                        <m:t>; </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1">
                              <a:latin typeface="Cambria Math" panose="02040503050406030204" pitchFamily="18" charset="0"/>
                            </a:rPr>
                            <m:t>𝐿</m:t>
                          </m:r>
                        </m:sub>
                      </m:sSub>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sSub>
                            <m:sSubPr>
                              <m:ctrlPr>
                                <a:rPr lang="ro-RO" sz="2000" i="1">
                                  <a:latin typeface="Cambria Math" panose="02040503050406030204" pitchFamily="18" charset="0"/>
                                </a:rPr>
                              </m:ctrlPr>
                            </m:sSubPr>
                            <m:e>
                              <m:r>
                                <a:rPr lang="ro-RO" sz="2000" i="1">
                                  <a:latin typeface="Cambria Math" panose="02040503050406030204" pitchFamily="18" charset="0"/>
                                </a:rPr>
                                <m:t>𝐶</m:t>
                              </m:r>
                            </m:e>
                            <m:sub>
                              <m:r>
                                <a:rPr lang="ro-RO" sz="2000" i="0">
                                  <a:latin typeface="Cambria Math" panose="02040503050406030204" pitchFamily="18" charset="0"/>
                                </a:rPr>
                                <m:t>1</m:t>
                              </m:r>
                            </m:sub>
                          </m:sSub>
                        </m:den>
                      </m:f>
                      <m:r>
                        <a:rPr lang="ro-RO" sz="2000" i="0">
                          <a:latin typeface="Cambria Math" panose="02040503050406030204" pitchFamily="18" charset="0"/>
                        </a:rPr>
                        <m:t>; </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1">
                              <a:latin typeface="Cambria Math" panose="02040503050406030204" pitchFamily="18" charset="0"/>
                            </a:rPr>
                            <m:t>𝐻</m:t>
                          </m:r>
                        </m:sub>
                      </m:sSub>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sSub>
                            <m:sSubPr>
                              <m:ctrlPr>
                                <a:rPr lang="ro-RO" sz="2000" i="1">
                                  <a:latin typeface="Cambria Math" panose="02040503050406030204" pitchFamily="18" charset="0"/>
                                </a:rPr>
                              </m:ctrlPr>
                            </m:sSubPr>
                            <m:e>
                              <m:r>
                                <a:rPr lang="ro-RO" sz="2000" i="1">
                                  <a:latin typeface="Cambria Math" panose="02040503050406030204" pitchFamily="18" charset="0"/>
                                </a:rPr>
                                <m:t>𝐶</m:t>
                              </m:r>
                            </m:e>
                            <m:sub>
                              <m:r>
                                <a:rPr lang="ro-RO" sz="2000" i="0">
                                  <a:latin typeface="Cambria Math" panose="02040503050406030204" pitchFamily="18" charset="0"/>
                                </a:rPr>
                                <m:t>2</m:t>
                              </m:r>
                            </m:sub>
                          </m:sSub>
                        </m:den>
                      </m:f>
                    </m:oMath>
                  </m:oMathPara>
                </a14:m>
                <a:endParaRPr lang="ro-RO"/>
              </a:p>
            </p:txBody>
          </p:sp>
        </mc:Choice>
        <mc:Fallback xmlns="">
          <p:sp>
            <p:nvSpPr>
              <p:cNvPr id="14" name="Rectangle 13">
                <a:extLst>
                  <a:ext uri="{FF2B5EF4-FFF2-40B4-BE49-F238E27FC236}">
                    <a16:creationId xmlns:a16="http://schemas.microsoft.com/office/drawing/2014/main" id="{40ED4FBD-62FC-45D7-8926-03346D12664D}"/>
                  </a:ext>
                </a:extLst>
              </p:cNvPr>
              <p:cNvSpPr>
                <a:spLocks noRot="1" noChangeAspect="1" noMove="1" noResize="1" noEditPoints="1" noAdjustHandles="1" noChangeArrowheads="1" noChangeShapeType="1" noTextEdit="1"/>
              </p:cNvSpPr>
              <p:nvPr/>
            </p:nvSpPr>
            <p:spPr>
              <a:xfrm>
                <a:off x="7738816" y="4795114"/>
                <a:ext cx="4175695" cy="720838"/>
              </a:xfrm>
              <a:prstGeom prst="rect">
                <a:avLst/>
              </a:prstGeom>
              <a:blipFill>
                <a:blip r:embed="rId6"/>
                <a:stretch>
                  <a:fillRect/>
                </a:stretch>
              </a:blipFill>
            </p:spPr>
            <p:txBody>
              <a:bodyPr/>
              <a:lstStyle/>
              <a:p>
                <a:r>
                  <a:rPr lang="ro-RO">
                    <a:noFill/>
                  </a:rPr>
                  <a:t> </a:t>
                </a:r>
              </a:p>
            </p:txBody>
          </p:sp>
        </mc:Fallback>
      </mc:AlternateContent>
      <p:sp>
        <p:nvSpPr>
          <p:cNvPr id="15" name="Rectangle 14">
            <a:extLst>
              <a:ext uri="{FF2B5EF4-FFF2-40B4-BE49-F238E27FC236}">
                <a16:creationId xmlns:a16="http://schemas.microsoft.com/office/drawing/2014/main" id="{E49C01CB-8563-4EE6-8584-E55B618DA786}"/>
              </a:ext>
            </a:extLst>
          </p:cNvPr>
          <p:cNvSpPr/>
          <p:nvPr/>
        </p:nvSpPr>
        <p:spPr>
          <a:xfrm>
            <a:off x="7741879" y="5550094"/>
            <a:ext cx="3997761" cy="707886"/>
          </a:xfrm>
          <a:prstGeom prst="rect">
            <a:avLst/>
          </a:prstGeom>
        </p:spPr>
        <p:txBody>
          <a:bodyPr wrap="square">
            <a:spAutoFit/>
          </a:bodyPr>
          <a:lstStyle/>
          <a:p>
            <a:r>
              <a:rPr lang="en-US" sz="2000">
                <a:ea typeface="Calibri" panose="020F0502020204030204" pitchFamily="34" charset="0"/>
              </a:rPr>
              <a:t>unde </a:t>
            </a:r>
            <a:r>
              <a:rPr lang="en-US" sz="2000" i="1">
                <a:ea typeface="Calibri" panose="020F0502020204030204" pitchFamily="34" charset="0"/>
              </a:rPr>
              <a:t>H</a:t>
            </a:r>
            <a:r>
              <a:rPr lang="en-US" sz="2000" baseline="-25000">
                <a:ea typeface="Calibri" panose="020F0502020204030204" pitchFamily="34" charset="0"/>
              </a:rPr>
              <a:t>0</a:t>
            </a:r>
            <a:r>
              <a:rPr lang="en-US" sz="2000">
                <a:ea typeface="Calibri" panose="020F0502020204030204" pitchFamily="34" charset="0"/>
              </a:rPr>
              <a:t> se numește câștig la frecvență medie</a:t>
            </a:r>
            <a:endParaRPr lang="ro-RO" sz="2000"/>
          </a:p>
        </p:txBody>
      </p:sp>
      <p:sp>
        <p:nvSpPr>
          <p:cNvPr id="16" name="Rectangle 15">
            <a:extLst>
              <a:ext uri="{FF2B5EF4-FFF2-40B4-BE49-F238E27FC236}">
                <a16:creationId xmlns:a16="http://schemas.microsoft.com/office/drawing/2014/main" id="{8692F745-9C94-4FB9-89C6-8CCA893C94D1}"/>
              </a:ext>
            </a:extLst>
          </p:cNvPr>
          <p:cNvSpPr/>
          <p:nvPr/>
        </p:nvSpPr>
        <p:spPr>
          <a:xfrm>
            <a:off x="452360" y="5347495"/>
            <a:ext cx="6096000" cy="707886"/>
          </a:xfrm>
          <a:prstGeom prst="rect">
            <a:avLst/>
          </a:prstGeom>
        </p:spPr>
        <p:txBody>
          <a:bodyPr>
            <a:spAutoFit/>
          </a:bodyPr>
          <a:lstStyle/>
          <a:p>
            <a:r>
              <a:rPr lang="en-US" sz="2000">
                <a:ea typeface="Calibri" panose="020F0502020204030204" pitchFamily="34" charset="0"/>
              </a:rPr>
              <a:t>Filtrul este util cu ω</a:t>
            </a:r>
            <a:r>
              <a:rPr lang="en-US" sz="2000" i="1" baseline="-25000">
                <a:ea typeface="Calibri" panose="020F0502020204030204" pitchFamily="34" charset="0"/>
              </a:rPr>
              <a:t>L</a:t>
            </a:r>
            <a:r>
              <a:rPr lang="en-US" sz="2000">
                <a:ea typeface="Calibri" panose="020F0502020204030204" pitchFamily="34" charset="0"/>
              </a:rPr>
              <a:t>&lt;&lt;ω</a:t>
            </a:r>
            <a:r>
              <a:rPr lang="en-US" sz="2000" i="1" baseline="-25000">
                <a:ea typeface="Calibri" panose="020F0502020204030204" pitchFamily="34" charset="0"/>
              </a:rPr>
              <a:t>H</a:t>
            </a:r>
            <a:r>
              <a:rPr lang="en-US" sz="2000">
                <a:ea typeface="Calibri" panose="020F0502020204030204" pitchFamily="34" charset="0"/>
              </a:rPr>
              <a:t>, caz în care ω</a:t>
            </a:r>
            <a:r>
              <a:rPr lang="en-US" sz="2000" i="1" baseline="-25000">
                <a:ea typeface="Calibri" panose="020F0502020204030204" pitchFamily="34" charset="0"/>
              </a:rPr>
              <a:t>L</a:t>
            </a:r>
            <a:r>
              <a:rPr lang="en-US" sz="2000">
                <a:ea typeface="Calibri" panose="020F0502020204030204" pitchFamily="34" charset="0"/>
              </a:rPr>
              <a:t> și ω</a:t>
            </a:r>
            <a:r>
              <a:rPr lang="en-US" sz="2000" i="1" baseline="-25000">
                <a:ea typeface="Calibri" panose="020F0502020204030204" pitchFamily="34" charset="0"/>
              </a:rPr>
              <a:t>H</a:t>
            </a:r>
            <a:r>
              <a:rPr lang="en-US" sz="2000">
                <a:ea typeface="Calibri" panose="020F0502020204030204" pitchFamily="34" charset="0"/>
              </a:rPr>
              <a:t> se numesc frecvenț</a:t>
            </a:r>
            <a:r>
              <a:rPr lang="ro-RO" sz="2000">
                <a:ea typeface="Calibri" panose="020F0502020204030204" pitchFamily="34" charset="0"/>
              </a:rPr>
              <a:t>a</a:t>
            </a:r>
            <a:r>
              <a:rPr lang="en-US" sz="2000">
                <a:ea typeface="Calibri" panose="020F0502020204030204" pitchFamily="34" charset="0"/>
              </a:rPr>
              <a:t> joasă și înaltă la -3dB</a:t>
            </a:r>
            <a:r>
              <a:rPr lang="ro-RO" sz="2000">
                <a:ea typeface="Calibri" panose="020F0502020204030204" pitchFamily="34" charset="0"/>
              </a:rPr>
              <a:t>.</a:t>
            </a:r>
            <a:endParaRPr lang="ro-RO" sz="2000"/>
          </a:p>
        </p:txBody>
      </p:sp>
    </p:spTree>
    <p:extLst>
      <p:ext uri="{BB962C8B-B14F-4D97-AF65-F5344CB8AC3E}">
        <p14:creationId xmlns:p14="http://schemas.microsoft.com/office/powerpoint/2010/main" val="3571532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Filtrul trece-tot</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Mai este numit și </a:t>
            </a:r>
            <a:r>
              <a:rPr lang="ro-RO" b="1"/>
              <a:t>circuit de defazare</a:t>
            </a:r>
            <a:endParaRPr lang="ro-RO"/>
          </a:p>
          <a:p>
            <a:r>
              <a:rPr lang="ro-RO"/>
              <a:t>Schema și caracteristica de fază</a:t>
            </a:r>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72EFED7C-3B16-44C1-A778-222D7A53CE7E}"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45</a:t>
            </a:fld>
            <a:endParaRPr lang="ro-RO"/>
          </a:p>
        </p:txBody>
      </p:sp>
      <p:pic>
        <p:nvPicPr>
          <p:cNvPr id="7" name="Picture 6">
            <a:extLst>
              <a:ext uri="{FF2B5EF4-FFF2-40B4-BE49-F238E27FC236}">
                <a16:creationId xmlns:a16="http://schemas.microsoft.com/office/drawing/2014/main" id="{931A2647-884E-4AF3-A26E-682FDFA1364B}"/>
              </a:ext>
            </a:extLst>
          </p:cNvPr>
          <p:cNvPicPr>
            <a:picLocks noChangeAspect="1"/>
          </p:cNvPicPr>
          <p:nvPr/>
        </p:nvPicPr>
        <p:blipFill>
          <a:blip r:embed="rId2"/>
          <a:stretch>
            <a:fillRect/>
          </a:stretch>
        </p:blipFill>
        <p:spPr>
          <a:xfrm>
            <a:off x="439420" y="2930841"/>
            <a:ext cx="5777865" cy="2308860"/>
          </a:xfrm>
          <a:prstGeom prst="rect">
            <a:avLst/>
          </a:prstGeom>
        </p:spPr>
      </p:pic>
      <p:cxnSp>
        <p:nvCxnSpPr>
          <p:cNvPr id="9" name="Straight Arrow Connector 8">
            <a:extLst>
              <a:ext uri="{FF2B5EF4-FFF2-40B4-BE49-F238E27FC236}">
                <a16:creationId xmlns:a16="http://schemas.microsoft.com/office/drawing/2014/main" id="{74550B89-39A3-4B7D-8B66-5756CE7DB919}"/>
              </a:ext>
            </a:extLst>
          </p:cNvPr>
          <p:cNvCxnSpPr/>
          <p:nvPr/>
        </p:nvCxnSpPr>
        <p:spPr>
          <a:xfrm flipH="1" flipV="1">
            <a:off x="1552575" y="4001294"/>
            <a:ext cx="495300" cy="47545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5D27B01-04C7-4AF8-A0B4-08B7C4F7BC19}"/>
              </a:ext>
            </a:extLst>
          </p:cNvPr>
          <p:cNvSpPr txBox="1"/>
          <p:nvPr/>
        </p:nvSpPr>
        <p:spPr>
          <a:xfrm>
            <a:off x="1940560" y="4427021"/>
            <a:ext cx="495300" cy="369332"/>
          </a:xfrm>
          <a:prstGeom prst="rect">
            <a:avLst/>
          </a:prstGeom>
          <a:noFill/>
        </p:spPr>
        <p:txBody>
          <a:bodyPr wrap="square" rtlCol="0">
            <a:spAutoFit/>
          </a:bodyPr>
          <a:lstStyle/>
          <a:p>
            <a:r>
              <a:rPr lang="ro-RO"/>
              <a:t>V</a:t>
            </a:r>
            <a:r>
              <a:rPr lang="ro-RO" baseline="-25000"/>
              <a:t>p</a:t>
            </a:r>
            <a:endParaRPr lang="ro-RO"/>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90ACEA7-565D-4D7B-907C-EE49E8C81ECA}"/>
                  </a:ext>
                </a:extLst>
              </p:cNvPr>
              <p:cNvSpPr txBox="1"/>
              <p:nvPr/>
            </p:nvSpPr>
            <p:spPr>
              <a:xfrm>
                <a:off x="7080156" y="1515746"/>
                <a:ext cx="3397981" cy="63632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𝑝</m:t>
                          </m:r>
                        </m:sub>
                      </m:sSub>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f>
                            <m:fPr>
                              <m:type m:val="lin"/>
                              <m:ctrlPr>
                                <a:rPr lang="ro-RO" sz="2000" b="0" i="1" smtClean="0">
                                  <a:latin typeface="Cambria Math" panose="02040503050406030204" pitchFamily="18" charset="0"/>
                                </a:rPr>
                              </m:ctrlPr>
                            </m:fPr>
                            <m:num>
                              <m:r>
                                <a:rPr lang="ro-RO" sz="2000" b="0" i="1" smtClean="0">
                                  <a:latin typeface="Cambria Math" panose="02040503050406030204" pitchFamily="18" charset="0"/>
                                </a:rPr>
                                <m:t>1</m:t>
                              </m:r>
                            </m:num>
                            <m:den>
                              <m:r>
                                <a:rPr lang="ro-RO" sz="2000" b="0" i="1" smtClean="0">
                                  <a:latin typeface="Cambria Math" panose="02040503050406030204" pitchFamily="18" charset="0"/>
                                </a:rPr>
                                <m:t>𝑠𝐶</m:t>
                              </m:r>
                            </m:den>
                          </m:f>
                        </m:num>
                        <m:den>
                          <m:r>
                            <a:rPr lang="ro-RO" sz="2000" b="0" i="1" smtClean="0">
                              <a:latin typeface="Cambria Math" panose="02040503050406030204" pitchFamily="18" charset="0"/>
                            </a:rPr>
                            <m:t>𝑅</m:t>
                          </m:r>
                          <m:r>
                            <a:rPr lang="ro-RO" sz="2000" b="0" i="1" smtClean="0">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1</m:t>
                              </m:r>
                            </m:num>
                            <m:den>
                              <m:r>
                                <a:rPr lang="ro-RO" sz="2000" i="1">
                                  <a:latin typeface="Cambria Math" panose="02040503050406030204" pitchFamily="18" charset="0"/>
                                </a:rPr>
                                <m:t>𝑠𝐶</m:t>
                              </m:r>
                            </m:den>
                          </m:f>
                        </m:den>
                      </m:f>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𝑖</m:t>
                          </m:r>
                        </m:sub>
                      </m:sSub>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r>
                            <a:rPr lang="ro-RO" sz="2000" b="0" i="1" smtClean="0">
                              <a:latin typeface="Cambria Math" panose="02040503050406030204" pitchFamily="18" charset="0"/>
                            </a:rPr>
                            <m:t>1</m:t>
                          </m:r>
                        </m:num>
                        <m:den>
                          <m:r>
                            <a:rPr lang="ro-RO" sz="2000" b="0" i="1" smtClean="0">
                              <a:latin typeface="Cambria Math" panose="02040503050406030204" pitchFamily="18" charset="0"/>
                            </a:rPr>
                            <m:t>1+</m:t>
                          </m:r>
                          <m:r>
                            <a:rPr lang="ro-RO" sz="2000" b="0" i="1" smtClean="0">
                              <a:latin typeface="Cambria Math" panose="02040503050406030204" pitchFamily="18" charset="0"/>
                            </a:rPr>
                            <m:t>𝑠𝐶𝑅</m:t>
                          </m:r>
                        </m:den>
                      </m:f>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𝑖</m:t>
                          </m:r>
                        </m:sub>
                      </m:sSub>
                    </m:oMath>
                  </m:oMathPara>
                </a14:m>
                <a:endParaRPr lang="ro-RO"/>
              </a:p>
            </p:txBody>
          </p:sp>
        </mc:Choice>
        <mc:Fallback xmlns="">
          <p:sp>
            <p:nvSpPr>
              <p:cNvPr id="11" name="TextBox 10">
                <a:extLst>
                  <a:ext uri="{FF2B5EF4-FFF2-40B4-BE49-F238E27FC236}">
                    <a16:creationId xmlns:a16="http://schemas.microsoft.com/office/drawing/2014/main" id="{B90ACEA7-565D-4D7B-907C-EE49E8C81ECA}"/>
                  </a:ext>
                </a:extLst>
              </p:cNvPr>
              <p:cNvSpPr txBox="1">
                <a:spLocks noRot="1" noChangeAspect="1" noMove="1" noResize="1" noEditPoints="1" noAdjustHandles="1" noChangeArrowheads="1" noChangeShapeType="1" noTextEdit="1"/>
              </p:cNvSpPr>
              <p:nvPr/>
            </p:nvSpPr>
            <p:spPr>
              <a:xfrm>
                <a:off x="7080156" y="1515746"/>
                <a:ext cx="3397981" cy="636328"/>
              </a:xfrm>
              <a:prstGeom prst="rect">
                <a:avLst/>
              </a:prstGeom>
              <a:blipFill>
                <a:blip r:embed="rId3"/>
                <a:stretch>
                  <a:fillRect/>
                </a:stretch>
              </a:blipFill>
            </p:spPr>
            <p:txBody>
              <a:bodyPr/>
              <a:lstStyle/>
              <a:p>
                <a:r>
                  <a:rPr lang="ro-RO">
                    <a:noFill/>
                  </a:rPr>
                  <a:t> </a:t>
                </a:r>
              </a:p>
            </p:txBody>
          </p:sp>
        </mc:Fallback>
      </mc:AlternateContent>
      <p:sp>
        <p:nvSpPr>
          <p:cNvPr id="12" name="TextBox 11">
            <a:extLst>
              <a:ext uri="{FF2B5EF4-FFF2-40B4-BE49-F238E27FC236}">
                <a16:creationId xmlns:a16="http://schemas.microsoft.com/office/drawing/2014/main" id="{D881A90F-491D-4D17-8BF5-5CB89D54B1EA}"/>
              </a:ext>
            </a:extLst>
          </p:cNvPr>
          <p:cNvSpPr txBox="1"/>
          <p:nvPr/>
        </p:nvSpPr>
        <p:spPr>
          <a:xfrm>
            <a:off x="7058025" y="2287011"/>
            <a:ext cx="2190750" cy="400110"/>
          </a:xfrm>
          <a:prstGeom prst="rect">
            <a:avLst/>
          </a:prstGeom>
          <a:noFill/>
        </p:spPr>
        <p:txBody>
          <a:bodyPr wrap="square" rtlCol="0">
            <a:spAutoFit/>
          </a:bodyPr>
          <a:lstStyle/>
          <a:p>
            <a:r>
              <a:rPr lang="ro-RO" sz="2000"/>
              <a:t>Prin superpoziție: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09BD19-A7AD-4AF8-8BA6-F98522969EC9}"/>
                  </a:ext>
                </a:extLst>
              </p:cNvPr>
              <p:cNvSpPr txBox="1"/>
              <p:nvPr/>
            </p:nvSpPr>
            <p:spPr>
              <a:xfrm>
                <a:off x="7058025" y="2713142"/>
                <a:ext cx="2986908" cy="69153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𝑜</m:t>
                          </m:r>
                        </m:sub>
                      </m:sSub>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𝑅</m:t>
                              </m:r>
                            </m:e>
                            <m:sub>
                              <m:r>
                                <a:rPr lang="ro-RO" sz="2000" b="0" i="1" smtClean="0">
                                  <a:latin typeface="Cambria Math" panose="02040503050406030204" pitchFamily="18" charset="0"/>
                                </a:rPr>
                                <m:t>2</m:t>
                              </m:r>
                            </m:sub>
                          </m:sSub>
                        </m:num>
                        <m:den>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𝑅</m:t>
                              </m:r>
                            </m:e>
                            <m:sub>
                              <m:r>
                                <a:rPr lang="ro-RO" sz="2000" b="0" i="1" smtClean="0">
                                  <a:latin typeface="Cambria Math" panose="02040503050406030204" pitchFamily="18" charset="0"/>
                                </a:rPr>
                                <m:t>1</m:t>
                              </m:r>
                            </m:sub>
                          </m:sSub>
                        </m:den>
                      </m:f>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𝑖</m:t>
                          </m:r>
                        </m:sub>
                      </m:sSub>
                      <m:r>
                        <a:rPr lang="ro-RO" sz="2000" b="0" i="1" smtClean="0">
                          <a:latin typeface="Cambria Math" panose="02040503050406030204" pitchFamily="18" charset="0"/>
                        </a:rPr>
                        <m:t>+</m:t>
                      </m:r>
                      <m:d>
                        <m:dPr>
                          <m:ctrlPr>
                            <a:rPr lang="ro-RO" sz="2000" b="0" i="1" smtClean="0">
                              <a:latin typeface="Cambria Math" panose="02040503050406030204" pitchFamily="18" charset="0"/>
                            </a:rPr>
                          </m:ctrlPr>
                        </m:dPr>
                        <m:e>
                          <m:r>
                            <a:rPr lang="ro-RO" sz="2000" b="0" i="1" smtClean="0">
                              <a:latin typeface="Cambria Math" panose="02040503050406030204" pitchFamily="18" charset="0"/>
                            </a:rPr>
                            <m:t>1+</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1</m:t>
                                  </m:r>
                                </m:sub>
                              </m:sSub>
                            </m:den>
                          </m:f>
                        </m:e>
                      </m:d>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𝑝</m:t>
                          </m:r>
                        </m:sub>
                      </m:sSub>
                    </m:oMath>
                  </m:oMathPara>
                </a14:m>
                <a:endParaRPr lang="ro-RO"/>
              </a:p>
            </p:txBody>
          </p:sp>
        </mc:Choice>
        <mc:Fallback xmlns="">
          <p:sp>
            <p:nvSpPr>
              <p:cNvPr id="13" name="TextBox 12">
                <a:extLst>
                  <a:ext uri="{FF2B5EF4-FFF2-40B4-BE49-F238E27FC236}">
                    <a16:creationId xmlns:a16="http://schemas.microsoft.com/office/drawing/2014/main" id="{E009BD19-A7AD-4AF8-8BA6-F98522969EC9}"/>
                  </a:ext>
                </a:extLst>
              </p:cNvPr>
              <p:cNvSpPr txBox="1">
                <a:spLocks noRot="1" noChangeAspect="1" noMove="1" noResize="1" noEditPoints="1" noAdjustHandles="1" noChangeArrowheads="1" noChangeShapeType="1" noTextEdit="1"/>
              </p:cNvSpPr>
              <p:nvPr/>
            </p:nvSpPr>
            <p:spPr>
              <a:xfrm>
                <a:off x="7058025" y="2713142"/>
                <a:ext cx="2986908" cy="691536"/>
              </a:xfrm>
              <a:prstGeom prst="rect">
                <a:avLst/>
              </a:prstGeom>
              <a:blipFill>
                <a:blip r:embed="rId4"/>
                <a:stretch>
                  <a:fillRect/>
                </a:stretch>
              </a:blipFill>
            </p:spPr>
            <p:txBody>
              <a:bodyPr/>
              <a:lstStyle/>
              <a:p>
                <a:r>
                  <a:rPr lang="ro-RO">
                    <a:noFill/>
                  </a:rPr>
                  <a:t> </a:t>
                </a:r>
              </a:p>
            </p:txBody>
          </p:sp>
        </mc:Fallback>
      </mc:AlternateContent>
      <p:sp>
        <p:nvSpPr>
          <p:cNvPr id="14" name="TextBox 13">
            <a:extLst>
              <a:ext uri="{FF2B5EF4-FFF2-40B4-BE49-F238E27FC236}">
                <a16:creationId xmlns:a16="http://schemas.microsoft.com/office/drawing/2014/main" id="{83821F58-6AF6-4A5C-9014-390581962F7F}"/>
              </a:ext>
            </a:extLst>
          </p:cNvPr>
          <p:cNvSpPr txBox="1"/>
          <p:nvPr/>
        </p:nvSpPr>
        <p:spPr>
          <a:xfrm>
            <a:off x="7080156" y="3429000"/>
            <a:ext cx="3797393" cy="400110"/>
          </a:xfrm>
          <a:prstGeom prst="rect">
            <a:avLst/>
          </a:prstGeom>
          <a:noFill/>
        </p:spPr>
        <p:txBody>
          <a:bodyPr wrap="square" rtlCol="0">
            <a:spAutoFit/>
          </a:bodyPr>
          <a:lstStyle/>
          <a:p>
            <a:r>
              <a:rPr lang="ro-RO" sz="2000"/>
              <a:t>Dacă se consideră R</a:t>
            </a:r>
            <a:r>
              <a:rPr lang="ro-RO" sz="2000" baseline="-25000"/>
              <a:t>1</a:t>
            </a:r>
            <a:r>
              <a:rPr lang="ro-RO" sz="2000"/>
              <a:t>=R</a:t>
            </a:r>
            <a:r>
              <a:rPr lang="ro-RO" sz="2000" baseline="-25000"/>
              <a:t>2</a:t>
            </a:r>
            <a:r>
              <a:rPr lang="ro-RO" sz="2000"/>
              <a:t>=R, rezultă</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1BBEE60-55B8-48E4-8D7E-AC8BBDEC6C40}"/>
                  </a:ext>
                </a:extLst>
              </p:cNvPr>
              <p:cNvSpPr/>
              <p:nvPr/>
            </p:nvSpPr>
            <p:spPr>
              <a:xfrm>
                <a:off x="7058025" y="3855338"/>
                <a:ext cx="2653290" cy="67569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ro-RO" sz="2000" i="1" smtClean="0">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m:t>
                          </m:r>
                        </m:sub>
                      </m:sSub>
                      <m:r>
                        <a:rPr lang="ro-RO" sz="2000" i="1">
                          <a:latin typeface="Cambria Math" panose="02040503050406030204" pitchFamily="18" charset="0"/>
                        </a:rPr>
                        <m:t>=−</m:t>
                      </m:r>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𝑖</m:t>
                          </m:r>
                        </m:sub>
                      </m:sSub>
                      <m:r>
                        <a:rPr lang="ro-RO" sz="2000" b="0" i="1" smtClean="0">
                          <a:latin typeface="Cambria Math" panose="02040503050406030204" pitchFamily="18" charset="0"/>
                        </a:rPr>
                        <m:t>+</m:t>
                      </m:r>
                      <m:f>
                        <m:fPr>
                          <m:ctrlPr>
                            <a:rPr lang="ro-RO" sz="2000" i="1">
                              <a:latin typeface="Cambria Math" panose="02040503050406030204" pitchFamily="18" charset="0"/>
                            </a:rPr>
                          </m:ctrlPr>
                        </m:fPr>
                        <m:num>
                          <m:r>
                            <a:rPr lang="ro-RO" sz="2000" b="0" i="1" smtClean="0">
                              <a:latin typeface="Cambria Math" panose="02040503050406030204" pitchFamily="18" charset="0"/>
                            </a:rPr>
                            <m:t>2</m:t>
                          </m:r>
                        </m:num>
                        <m:den>
                          <m:r>
                            <a:rPr lang="ro-RO" sz="2000" b="0" i="1" smtClean="0">
                              <a:latin typeface="Cambria Math" panose="02040503050406030204" pitchFamily="18" charset="0"/>
                            </a:rPr>
                            <m:t>1+</m:t>
                          </m:r>
                          <m:r>
                            <a:rPr lang="ro-RO" sz="2000" i="1">
                              <a:latin typeface="Cambria Math" panose="02040503050406030204" pitchFamily="18" charset="0"/>
                            </a:rPr>
                            <m:t>𝑠𝐶𝑅</m:t>
                          </m:r>
                        </m:den>
                      </m:f>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𝑖</m:t>
                          </m:r>
                        </m:sub>
                      </m:sSub>
                    </m:oMath>
                  </m:oMathPara>
                </a14:m>
                <a:endParaRPr lang="ro-RO"/>
              </a:p>
            </p:txBody>
          </p:sp>
        </mc:Choice>
        <mc:Fallback xmlns="">
          <p:sp>
            <p:nvSpPr>
              <p:cNvPr id="15" name="Rectangle 14">
                <a:extLst>
                  <a:ext uri="{FF2B5EF4-FFF2-40B4-BE49-F238E27FC236}">
                    <a16:creationId xmlns:a16="http://schemas.microsoft.com/office/drawing/2014/main" id="{F1BBEE60-55B8-48E4-8D7E-AC8BBDEC6C40}"/>
                  </a:ext>
                </a:extLst>
              </p:cNvPr>
              <p:cNvSpPr>
                <a:spLocks noRot="1" noChangeAspect="1" noMove="1" noResize="1" noEditPoints="1" noAdjustHandles="1" noChangeArrowheads="1" noChangeShapeType="1" noTextEdit="1"/>
              </p:cNvSpPr>
              <p:nvPr/>
            </p:nvSpPr>
            <p:spPr>
              <a:xfrm>
                <a:off x="7058025" y="3855338"/>
                <a:ext cx="2653290" cy="675698"/>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BC100AC-4EC4-4BB2-8761-4CA9195B64F0}"/>
                  </a:ext>
                </a:extLst>
              </p:cNvPr>
              <p:cNvSpPr/>
              <p:nvPr/>
            </p:nvSpPr>
            <p:spPr>
              <a:xfrm>
                <a:off x="7058025" y="4597844"/>
                <a:ext cx="2558777" cy="72250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smtClean="0">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𝑖</m:t>
                              </m:r>
                            </m:sub>
                          </m:sSub>
                        </m:den>
                      </m:f>
                      <m:r>
                        <a:rPr lang="ro-RO" sz="2000" i="1">
                          <a:latin typeface="Cambria Math" panose="02040503050406030204" pitchFamily="18" charset="0"/>
                        </a:rPr>
                        <m:t>=</m:t>
                      </m:r>
                      <m:f>
                        <m:fPr>
                          <m:ctrlPr>
                            <a:rPr lang="ro-RO" sz="2000" i="1" smtClean="0">
                              <a:latin typeface="Cambria Math" panose="02040503050406030204" pitchFamily="18" charset="0"/>
                            </a:rPr>
                          </m:ctrlPr>
                        </m:fPr>
                        <m:num>
                          <m:r>
                            <a:rPr lang="ro-RO" sz="2000" b="0" i="1" smtClean="0">
                              <a:latin typeface="Cambria Math" panose="02040503050406030204" pitchFamily="18" charset="0"/>
                            </a:rPr>
                            <m:t>1−</m:t>
                          </m:r>
                          <m:r>
                            <a:rPr lang="ro-RO" sz="2000" b="0" i="1" smtClean="0">
                              <a:latin typeface="Cambria Math" panose="02040503050406030204" pitchFamily="18" charset="0"/>
                            </a:rPr>
                            <m:t>𝑠𝐶𝑅</m:t>
                          </m:r>
                        </m:num>
                        <m:den>
                          <m:r>
                            <a:rPr lang="ro-RO" sz="2000" i="1">
                              <a:latin typeface="Cambria Math" panose="02040503050406030204" pitchFamily="18" charset="0"/>
                            </a:rPr>
                            <m:t>1+</m:t>
                          </m:r>
                          <m:r>
                            <a:rPr lang="ro-RO" sz="2000" i="1">
                              <a:latin typeface="Cambria Math" panose="02040503050406030204" pitchFamily="18" charset="0"/>
                            </a:rPr>
                            <m:t>𝑠𝐶𝑅</m:t>
                          </m:r>
                        </m:den>
                      </m:f>
                    </m:oMath>
                  </m:oMathPara>
                </a14:m>
                <a:endParaRPr lang="ro-RO"/>
              </a:p>
            </p:txBody>
          </p:sp>
        </mc:Choice>
        <mc:Fallback xmlns="">
          <p:sp>
            <p:nvSpPr>
              <p:cNvPr id="16" name="Rectangle 15">
                <a:extLst>
                  <a:ext uri="{FF2B5EF4-FFF2-40B4-BE49-F238E27FC236}">
                    <a16:creationId xmlns:a16="http://schemas.microsoft.com/office/drawing/2014/main" id="{ABC100AC-4EC4-4BB2-8761-4CA9195B64F0}"/>
                  </a:ext>
                </a:extLst>
              </p:cNvPr>
              <p:cNvSpPr>
                <a:spLocks noRot="1" noChangeAspect="1" noMove="1" noResize="1" noEditPoints="1" noAdjustHandles="1" noChangeArrowheads="1" noChangeShapeType="1" noTextEdit="1"/>
              </p:cNvSpPr>
              <p:nvPr/>
            </p:nvSpPr>
            <p:spPr>
              <a:xfrm>
                <a:off x="7058025" y="4597844"/>
                <a:ext cx="2558777" cy="722505"/>
              </a:xfrm>
              <a:prstGeom prst="rect">
                <a:avLst/>
              </a:prstGeom>
              <a:blipFill>
                <a:blip r:embed="rId6"/>
                <a:stretch>
                  <a:fillRect/>
                </a:stretch>
              </a:blipFill>
            </p:spPr>
            <p:txBody>
              <a:bodyPr/>
              <a:lstStyle/>
              <a:p>
                <a:r>
                  <a:rPr lang="ro-RO">
                    <a:noFill/>
                  </a:rPr>
                  <a:t> </a:t>
                </a:r>
              </a:p>
            </p:txBody>
          </p:sp>
        </mc:Fallback>
      </mc:AlternateContent>
      <p:sp>
        <p:nvSpPr>
          <p:cNvPr id="17" name="Rectangle 16">
            <a:extLst>
              <a:ext uri="{FF2B5EF4-FFF2-40B4-BE49-F238E27FC236}">
                <a16:creationId xmlns:a16="http://schemas.microsoft.com/office/drawing/2014/main" id="{65B113EE-D4C1-4F7E-A577-5B003CCF0867}"/>
              </a:ext>
            </a:extLst>
          </p:cNvPr>
          <p:cNvSpPr/>
          <p:nvPr/>
        </p:nvSpPr>
        <p:spPr>
          <a:xfrm>
            <a:off x="3951681" y="5334290"/>
            <a:ext cx="8102668" cy="400110"/>
          </a:xfrm>
          <a:prstGeom prst="rect">
            <a:avLst/>
          </a:prstGeom>
        </p:spPr>
        <p:txBody>
          <a:bodyPr wrap="square">
            <a:spAutoFit/>
          </a:bodyPr>
          <a:lstStyle/>
          <a:p>
            <a:r>
              <a:rPr lang="en-US" sz="2000">
                <a:ea typeface="Calibri" panose="020F0502020204030204" pitchFamily="34" charset="0"/>
              </a:rPr>
              <a:t>indicând un zero la </a:t>
            </a:r>
            <a:r>
              <a:rPr lang="en-US" sz="2000" i="1">
                <a:ea typeface="Calibri" panose="020F0502020204030204" pitchFamily="34" charset="0"/>
              </a:rPr>
              <a:t>s</a:t>
            </a:r>
            <a:r>
              <a:rPr lang="en-US" sz="2000">
                <a:ea typeface="Calibri" panose="020F0502020204030204" pitchFamily="34" charset="0"/>
              </a:rPr>
              <a:t>=1/</a:t>
            </a:r>
            <a:r>
              <a:rPr lang="en-US" sz="2000" i="1">
                <a:ea typeface="Calibri" panose="020F0502020204030204" pitchFamily="34" charset="0"/>
              </a:rPr>
              <a:t>RC</a:t>
            </a:r>
            <a:r>
              <a:rPr lang="en-US" sz="2000">
                <a:ea typeface="Calibri" panose="020F0502020204030204" pitchFamily="34" charset="0"/>
              </a:rPr>
              <a:t> și un pol la </a:t>
            </a:r>
            <a:r>
              <a:rPr lang="en-US" sz="2000" i="1">
                <a:ea typeface="Calibri" panose="020F0502020204030204" pitchFamily="34" charset="0"/>
              </a:rPr>
              <a:t>s</a:t>
            </a:r>
            <a:r>
              <a:rPr lang="en-US" sz="2000">
                <a:ea typeface="Calibri" panose="020F0502020204030204" pitchFamily="34" charset="0"/>
              </a:rPr>
              <a:t>=−1/</a:t>
            </a:r>
            <a:r>
              <a:rPr lang="en-US" sz="2000" i="1">
                <a:ea typeface="Calibri" panose="020F0502020204030204" pitchFamily="34" charset="0"/>
              </a:rPr>
              <a:t>RC</a:t>
            </a:r>
            <a:r>
              <a:rPr lang="en-US" sz="2000">
                <a:ea typeface="Calibri" panose="020F0502020204030204" pitchFamily="34" charset="0"/>
              </a:rPr>
              <a:t>. Considerând </a:t>
            </a:r>
            <a:r>
              <a:rPr lang="en-US" sz="2000" i="1">
                <a:ea typeface="Calibri" panose="020F0502020204030204" pitchFamily="34" charset="0"/>
              </a:rPr>
              <a:t>s</a:t>
            </a:r>
            <a:r>
              <a:rPr lang="en-US" sz="2000">
                <a:ea typeface="Calibri" panose="020F0502020204030204" pitchFamily="34" charset="0"/>
              </a:rPr>
              <a:t> → jω obținem</a:t>
            </a:r>
            <a:endParaRPr lang="ro-RO" sz="200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4EDEDE7C-2A02-40A8-A7C9-1ED59F7809A1}"/>
                  </a:ext>
                </a:extLst>
              </p:cNvPr>
              <p:cNvSpPr/>
              <p:nvPr/>
            </p:nvSpPr>
            <p:spPr>
              <a:xfrm>
                <a:off x="6255314" y="5719291"/>
                <a:ext cx="5047664" cy="74135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𝑗</m:t>
                          </m:r>
                          <m:r>
                            <a:rPr lang="ro-RO" sz="2000" i="1">
                              <a:latin typeface="Cambria Math" panose="02040503050406030204" pitchFamily="18" charset="0"/>
                            </a:rPr>
                            <m:t>𝜔</m:t>
                          </m:r>
                        </m:e>
                      </m:d>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num>
                        <m:den>
                          <m:r>
                            <a:rPr lang="ro-RO" sz="2000" i="0">
                              <a:latin typeface="Cambria Math" panose="02040503050406030204" pitchFamily="18" charset="0"/>
                            </a:rPr>
                            <m:t>1+</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den>
                      </m:f>
                      <m:r>
                        <a:rPr lang="ro-RO" sz="2000" i="0">
                          <a:latin typeface="Cambria Math" panose="02040503050406030204" pitchFamily="18" charset="0"/>
                        </a:rPr>
                        <m:t>=1∠−2</m:t>
                      </m:r>
                      <m:sSup>
                        <m:sSupPr>
                          <m:ctrlPr>
                            <a:rPr lang="ro-RO" sz="2000" i="1">
                              <a:latin typeface="Cambria Math" panose="02040503050406030204" pitchFamily="18" charset="0"/>
                            </a:rPr>
                          </m:ctrlPr>
                        </m:sSupPr>
                        <m:e>
                          <m:r>
                            <a:rPr lang="ro-RO" sz="2000" i="1">
                              <a:latin typeface="Cambria Math" panose="02040503050406030204" pitchFamily="18" charset="0"/>
                            </a:rPr>
                            <m:t>𝑡𝑎𝑛</m:t>
                          </m:r>
                        </m:e>
                        <m:sup>
                          <m:r>
                            <a:rPr lang="ro-RO" sz="2000" i="0">
                              <a:latin typeface="Cambria Math" panose="02040503050406030204" pitchFamily="18" charset="0"/>
                            </a:rPr>
                            <m:t>−1</m:t>
                          </m:r>
                        </m:sup>
                      </m:sSup>
                      <m:d>
                        <m:dPr>
                          <m:ctrlPr>
                            <a:rPr lang="ro-RO" sz="2000" i="1">
                              <a:latin typeface="Cambria Math" panose="02040503050406030204" pitchFamily="18" charset="0"/>
                            </a:rPr>
                          </m:ctrlPr>
                        </m:dPr>
                        <m:e>
                          <m:f>
                            <m:fPr>
                              <m:type m:val="lin"/>
                              <m:ctrlPr>
                                <a:rPr lang="ro-RO" sz="2000" i="1">
                                  <a:latin typeface="Cambria Math" panose="02040503050406030204" pitchFamily="18" charset="0"/>
                                </a:rPr>
                              </m:ctrlPr>
                            </m:fPr>
                            <m:num>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e>
                      </m:d>
                    </m:oMath>
                  </m:oMathPara>
                </a14:m>
                <a:endParaRPr lang="ro-RO" sz="2000"/>
              </a:p>
            </p:txBody>
          </p:sp>
        </mc:Choice>
        <mc:Fallback xmlns="">
          <p:sp>
            <p:nvSpPr>
              <p:cNvPr id="18" name="Rectangle 17">
                <a:extLst>
                  <a:ext uri="{FF2B5EF4-FFF2-40B4-BE49-F238E27FC236}">
                    <a16:creationId xmlns:a16="http://schemas.microsoft.com/office/drawing/2014/main" id="{4EDEDE7C-2A02-40A8-A7C9-1ED59F7809A1}"/>
                  </a:ext>
                </a:extLst>
              </p:cNvPr>
              <p:cNvSpPr>
                <a:spLocks noRot="1" noChangeAspect="1" noMove="1" noResize="1" noEditPoints="1" noAdjustHandles="1" noChangeArrowheads="1" noChangeShapeType="1" noTextEdit="1"/>
              </p:cNvSpPr>
              <p:nvPr/>
            </p:nvSpPr>
            <p:spPr>
              <a:xfrm>
                <a:off x="6255314" y="5719291"/>
                <a:ext cx="5047664" cy="741357"/>
              </a:xfrm>
              <a:prstGeom prst="rect">
                <a:avLst/>
              </a:prstGeom>
              <a:blipFill>
                <a:blip r:embed="rId7"/>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957208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Filtrul trece-tot</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endParaRPr lang="ro-RO"/>
          </a:p>
          <a:p>
            <a:r>
              <a:rPr lang="en-US"/>
              <a:t>Cu un câștig de 1V/V, acest circuit lasă să treacă toate semnalele fără a modifica amplitudinea lor. </a:t>
            </a:r>
            <a:endParaRPr lang="ro-RO"/>
          </a:p>
          <a:p>
            <a:r>
              <a:rPr lang="en-US"/>
              <a:t>Dar, așa cum se arată în </a:t>
            </a:r>
            <a:r>
              <a:rPr lang="ro-RO"/>
              <a:t>figura</a:t>
            </a:r>
            <a:r>
              <a:rPr lang="en-US" i="1"/>
              <a:t> b</a:t>
            </a:r>
            <a:r>
              <a:rPr lang="en-US"/>
              <a:t>, circuitul introduce un defazaj variabil de la 0° la -180°, cu o valoare de -90° la ω=ω</a:t>
            </a:r>
            <a:r>
              <a:rPr lang="en-US" baseline="-25000"/>
              <a:t>0</a:t>
            </a:r>
            <a:r>
              <a:rPr lang="en-US"/>
              <a:t>.</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C0C843FC-6A39-40A9-BB2A-C784797E5FA6}"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46</a:t>
            </a:fld>
            <a:endParaRPr lang="ro-RO"/>
          </a:p>
        </p:txBody>
      </p:sp>
      <p:pic>
        <p:nvPicPr>
          <p:cNvPr id="7" name="Picture 6">
            <a:extLst>
              <a:ext uri="{FF2B5EF4-FFF2-40B4-BE49-F238E27FC236}">
                <a16:creationId xmlns:a16="http://schemas.microsoft.com/office/drawing/2014/main" id="{9362FA23-0B8B-4D86-A121-040989AFB66C}"/>
              </a:ext>
            </a:extLst>
          </p:cNvPr>
          <p:cNvPicPr>
            <a:picLocks noChangeAspect="1"/>
          </p:cNvPicPr>
          <p:nvPr/>
        </p:nvPicPr>
        <p:blipFill>
          <a:blip r:embed="rId2"/>
          <a:stretch>
            <a:fillRect/>
          </a:stretch>
        </p:blipFill>
        <p:spPr>
          <a:xfrm>
            <a:off x="7325996" y="60325"/>
            <a:ext cx="4814888" cy="1924050"/>
          </a:xfrm>
          <a:prstGeom prst="rect">
            <a:avLst/>
          </a:prstGeom>
        </p:spPr>
      </p:pic>
    </p:spTree>
    <p:extLst>
      <p:ext uri="{BB962C8B-B14F-4D97-AF65-F5344CB8AC3E}">
        <p14:creationId xmlns:p14="http://schemas.microsoft.com/office/powerpoint/2010/main" val="1326676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B854-690F-49B0-9ADF-D8BF591A7D0A}"/>
              </a:ext>
            </a:extLst>
          </p:cNvPr>
          <p:cNvSpPr>
            <a:spLocks noGrp="1"/>
          </p:cNvSpPr>
          <p:nvPr>
            <p:ph type="title"/>
          </p:nvPr>
        </p:nvSpPr>
        <p:spPr/>
        <p:txBody>
          <a:bodyPr/>
          <a:lstStyle/>
          <a:p>
            <a:r>
              <a:rPr lang="ro-RO"/>
              <a:t>Filtre active de ordinul I</a:t>
            </a:r>
            <a:br>
              <a:rPr lang="ro-RO"/>
            </a:br>
            <a:r>
              <a:rPr lang="ro-RO"/>
              <a:t>Concluzii</a:t>
            </a:r>
          </a:p>
        </p:txBody>
      </p:sp>
      <p:sp>
        <p:nvSpPr>
          <p:cNvPr id="3" name="Content Placeholder 2">
            <a:extLst>
              <a:ext uri="{FF2B5EF4-FFF2-40B4-BE49-F238E27FC236}">
                <a16:creationId xmlns:a16="http://schemas.microsoft.com/office/drawing/2014/main" id="{AC7917B6-8E27-44EC-A714-7F4EFBB1D6CB}"/>
              </a:ext>
            </a:extLst>
          </p:cNvPr>
          <p:cNvSpPr>
            <a:spLocks noGrp="1"/>
          </p:cNvSpPr>
          <p:nvPr>
            <p:ph idx="1"/>
          </p:nvPr>
        </p:nvSpPr>
        <p:spPr/>
        <p:txBody>
          <a:bodyPr/>
          <a:lstStyle/>
          <a:p>
            <a:pPr marL="514350" indent="-514350">
              <a:buFont typeface="+mj-lt"/>
              <a:buAutoNum type="arabicPeriod"/>
            </a:pPr>
            <a:r>
              <a:rPr lang="en-US"/>
              <a:t>toate răspunsurile au același numitor </a:t>
            </a:r>
            <a:br>
              <a:rPr lang="ro-RO"/>
            </a:br>
            <a:r>
              <a:rPr lang="en-US" i="1"/>
              <a:t>D</a:t>
            </a:r>
            <a:r>
              <a:rPr lang="en-US"/>
              <a:t>(</a:t>
            </a:r>
            <a:r>
              <a:rPr lang="en-US" i="1"/>
              <a:t>j</a:t>
            </a:r>
            <a:r>
              <a:rPr lang="en-US"/>
              <a:t>ω)=1+</a:t>
            </a:r>
            <a:r>
              <a:rPr lang="en-US" i="1"/>
              <a:t>j</a:t>
            </a:r>
            <a:r>
              <a:rPr lang="en-US"/>
              <a:t>ω/ω</a:t>
            </a:r>
            <a:r>
              <a:rPr lang="en-US" baseline="-25000"/>
              <a:t>0</a:t>
            </a:r>
            <a:r>
              <a:rPr lang="en-US"/>
              <a:t> și numărătorul </a:t>
            </a:r>
            <a:r>
              <a:rPr lang="en-US" i="1"/>
              <a:t>N</a:t>
            </a:r>
            <a:r>
              <a:rPr lang="en-US"/>
              <a:t>(</a:t>
            </a:r>
            <a:r>
              <a:rPr lang="en-US" i="1"/>
              <a:t>j</a:t>
            </a:r>
            <a:r>
              <a:rPr lang="en-US"/>
              <a:t>ω) e</a:t>
            </a:r>
            <a:r>
              <a:rPr lang="ro-RO"/>
              <a:t>s</a:t>
            </a:r>
            <a:r>
              <a:rPr lang="en-US"/>
              <a:t>te cel care determină tipul de răspuns. </a:t>
            </a:r>
            <a:endParaRPr lang="ro-RO"/>
          </a:p>
          <a:p>
            <a:pPr lvl="1"/>
            <a:r>
              <a:rPr lang="ro-RO"/>
              <a:t>c</a:t>
            </a:r>
            <a:r>
              <a:rPr lang="en-US"/>
              <a:t>u </a:t>
            </a:r>
            <a:r>
              <a:rPr lang="en-US" i="1"/>
              <a:t>N</a:t>
            </a:r>
            <a:r>
              <a:rPr lang="en-US"/>
              <a:t>(</a:t>
            </a:r>
            <a:r>
              <a:rPr lang="en-US" i="1"/>
              <a:t>j</a:t>
            </a:r>
            <a:r>
              <a:rPr lang="en-US"/>
              <a:t>ω)=1 obținem </a:t>
            </a:r>
            <a:r>
              <a:rPr lang="ro-RO"/>
              <a:t>răspunsul de </a:t>
            </a:r>
            <a:r>
              <a:rPr lang="en-US"/>
              <a:t>tipul trece-jos,</a:t>
            </a:r>
            <a:endParaRPr lang="ro-RO"/>
          </a:p>
          <a:p>
            <a:pPr lvl="1"/>
            <a:r>
              <a:rPr lang="en-US"/>
              <a:t>cu </a:t>
            </a:r>
            <a:r>
              <a:rPr lang="en-US" i="1"/>
              <a:t>N</a:t>
            </a:r>
            <a:r>
              <a:rPr lang="en-US"/>
              <a:t>(</a:t>
            </a:r>
            <a:r>
              <a:rPr lang="en-US" i="1"/>
              <a:t>j</a:t>
            </a:r>
            <a:r>
              <a:rPr lang="en-US"/>
              <a:t>ω)=jω/ω</a:t>
            </a:r>
            <a:r>
              <a:rPr lang="en-US" baseline="-25000"/>
              <a:t>0</a:t>
            </a:r>
            <a:r>
              <a:rPr lang="en-US"/>
              <a:t> </a:t>
            </a:r>
            <a:r>
              <a:rPr lang="ro-RO"/>
              <a:t>răspunsul de </a:t>
            </a:r>
            <a:r>
              <a:rPr lang="en-US"/>
              <a:t>tipul trece-sus iar </a:t>
            </a:r>
            <a:endParaRPr lang="ro-RO"/>
          </a:p>
          <a:p>
            <a:pPr lvl="1"/>
            <a:r>
              <a:rPr lang="en-US"/>
              <a:t>cu </a:t>
            </a:r>
            <a:r>
              <a:rPr lang="en-US" i="1"/>
              <a:t>N</a:t>
            </a:r>
            <a:r>
              <a:rPr lang="en-US"/>
              <a:t>(</a:t>
            </a:r>
            <a:r>
              <a:rPr lang="en-US" i="1"/>
              <a:t>j</a:t>
            </a:r>
            <a:r>
              <a:rPr lang="en-US"/>
              <a:t>ω)=1-jω/ω</a:t>
            </a:r>
            <a:r>
              <a:rPr lang="en-US" baseline="-25000"/>
              <a:t>0</a:t>
            </a:r>
            <a:r>
              <a:rPr lang="en-US"/>
              <a:t> răspunsul de tipul trece-tot. </a:t>
            </a:r>
            <a:endParaRPr lang="ro-RO"/>
          </a:p>
          <a:p>
            <a:pPr marL="514350" indent="-514350">
              <a:buFont typeface="+mj-lt"/>
              <a:buAutoNum type="arabicPeriod"/>
            </a:pPr>
            <a:r>
              <a:rPr lang="en-US"/>
              <a:t>Mai mult, prezența unui factor de scalare </a:t>
            </a:r>
            <a:r>
              <a:rPr lang="en-US" i="1"/>
              <a:t>H</a:t>
            </a:r>
            <a:r>
              <a:rPr lang="en-US" baseline="-25000"/>
              <a:t>0</a:t>
            </a:r>
            <a:r>
              <a:rPr lang="en-US"/>
              <a:t> nu modifică tipul de răspuns; acest factor doar deplasează caracteristica de amplitudinea în sus, dacă |</a:t>
            </a:r>
            <a:r>
              <a:rPr lang="en-US" i="1"/>
              <a:t>H</a:t>
            </a:r>
            <a:r>
              <a:rPr lang="en-US" baseline="-25000"/>
              <a:t>0</a:t>
            </a:r>
            <a:r>
              <a:rPr lang="en-US"/>
              <a:t>|&gt;1 sau în jos, dacă |</a:t>
            </a:r>
            <a:r>
              <a:rPr lang="en-US" i="1"/>
              <a:t>H</a:t>
            </a:r>
            <a:r>
              <a:rPr lang="en-US" baseline="-25000"/>
              <a:t>0</a:t>
            </a:r>
            <a:r>
              <a:rPr lang="en-US"/>
              <a:t>|&lt;1.</a:t>
            </a:r>
            <a:endParaRPr lang="ro-RO"/>
          </a:p>
        </p:txBody>
      </p:sp>
      <p:sp>
        <p:nvSpPr>
          <p:cNvPr id="4" name="Date Placeholder 3">
            <a:extLst>
              <a:ext uri="{FF2B5EF4-FFF2-40B4-BE49-F238E27FC236}">
                <a16:creationId xmlns:a16="http://schemas.microsoft.com/office/drawing/2014/main" id="{5527A932-16F9-4790-A8C7-B67B2D99D1ED}"/>
              </a:ext>
            </a:extLst>
          </p:cNvPr>
          <p:cNvSpPr>
            <a:spLocks noGrp="1"/>
          </p:cNvSpPr>
          <p:nvPr>
            <p:ph type="dt" sz="half" idx="10"/>
          </p:nvPr>
        </p:nvSpPr>
        <p:spPr/>
        <p:txBody>
          <a:bodyPr/>
          <a:lstStyle/>
          <a:p>
            <a:fld id="{C50812E6-619E-4CA7-91A2-473EA48AF76A}" type="datetime1">
              <a:rPr lang="ro-RO" smtClean="0"/>
              <a:t>07.04.2021</a:t>
            </a:fld>
            <a:endParaRPr lang="ro-RO"/>
          </a:p>
        </p:txBody>
      </p:sp>
      <p:sp>
        <p:nvSpPr>
          <p:cNvPr id="5" name="Footer Placeholder 4">
            <a:extLst>
              <a:ext uri="{FF2B5EF4-FFF2-40B4-BE49-F238E27FC236}">
                <a16:creationId xmlns:a16="http://schemas.microsoft.com/office/drawing/2014/main" id="{77B0F2A6-BA99-44CA-9168-710E5C435464}"/>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4E80D569-EE7A-4672-8063-FF0AF4BB23D2}"/>
              </a:ext>
            </a:extLst>
          </p:cNvPr>
          <p:cNvSpPr>
            <a:spLocks noGrp="1"/>
          </p:cNvSpPr>
          <p:nvPr>
            <p:ph type="sldNum" sz="quarter" idx="12"/>
          </p:nvPr>
        </p:nvSpPr>
        <p:spPr/>
        <p:txBody>
          <a:bodyPr/>
          <a:lstStyle/>
          <a:p>
            <a:fld id="{AF5D8DD5-2367-47BF-BE85-0E4DD8564336}" type="slidenum">
              <a:rPr lang="ro-RO" smtClean="0"/>
              <a:t>47</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B221154-25C9-4639-8F45-5C98019D7E0C}"/>
                  </a:ext>
                </a:extLst>
              </p:cNvPr>
              <p:cNvSpPr/>
              <p:nvPr/>
            </p:nvSpPr>
            <p:spPr>
              <a:xfrm>
                <a:off x="9111610" y="22225"/>
                <a:ext cx="2522229" cy="661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i="1">
                          <a:latin typeface="Cambria Math" panose="02040503050406030204" pitchFamily="18" charset="0"/>
                        </a:rPr>
                        <m:t>𝐻</m:t>
                      </m:r>
                      <m:d>
                        <m:dPr>
                          <m:ctrlPr>
                            <a:rPr lang="ro-RO" i="1">
                              <a:latin typeface="Cambria Math" panose="02040503050406030204" pitchFamily="18" charset="0"/>
                            </a:rPr>
                          </m:ctrlPr>
                        </m:dPr>
                        <m:e>
                          <m:r>
                            <a:rPr lang="ro-RO" i="1">
                              <a:latin typeface="Cambria Math" panose="02040503050406030204" pitchFamily="18" charset="0"/>
                            </a:rPr>
                            <m:t>𝑗</m:t>
                          </m:r>
                          <m:r>
                            <a:rPr lang="ro-RO" i="1">
                              <a:latin typeface="Cambria Math" panose="02040503050406030204" pitchFamily="18" charset="0"/>
                            </a:rPr>
                            <m:t>𝜔</m:t>
                          </m:r>
                        </m:e>
                      </m:d>
                      <m:r>
                        <a:rPr lang="ro-RO">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𝐻</m:t>
                          </m:r>
                        </m:e>
                        <m:sub>
                          <m:r>
                            <a:rPr lang="ro-RO">
                              <a:latin typeface="Cambria Math" panose="02040503050406030204" pitchFamily="18" charset="0"/>
                            </a:rPr>
                            <m:t>0</m:t>
                          </m:r>
                        </m:sub>
                      </m:sSub>
                      <m:f>
                        <m:fPr>
                          <m:ctrlPr>
                            <a:rPr lang="ro-RO" i="1">
                              <a:latin typeface="Cambria Math" panose="02040503050406030204" pitchFamily="18" charset="0"/>
                            </a:rPr>
                          </m:ctrlPr>
                        </m:fPr>
                        <m:num>
                          <m:r>
                            <a:rPr lang="ro-RO">
                              <a:latin typeface="Cambria Math" panose="02040503050406030204" pitchFamily="18" charset="0"/>
                            </a:rPr>
                            <m:t>1</m:t>
                          </m:r>
                        </m:num>
                        <m:den>
                          <m:r>
                            <a:rPr lang="ro-RO">
                              <a:latin typeface="Cambria Math" panose="02040503050406030204" pitchFamily="18" charset="0"/>
                            </a:rPr>
                            <m:t>1+</m:t>
                          </m:r>
                          <m:f>
                            <m:fPr>
                              <m:type m:val="lin"/>
                              <m:ctrlPr>
                                <a:rPr lang="ro-RO" i="1">
                                  <a:latin typeface="Cambria Math" panose="02040503050406030204" pitchFamily="18" charset="0"/>
                                </a:rPr>
                              </m:ctrlPr>
                            </m:fPr>
                            <m:num>
                              <m:r>
                                <a:rPr lang="ro-RO" i="1">
                                  <a:latin typeface="Cambria Math" panose="02040503050406030204" pitchFamily="18" charset="0"/>
                                </a:rPr>
                                <m:t>𝑗</m:t>
                              </m:r>
                              <m:r>
                                <a:rPr lang="ro-RO" i="1">
                                  <a:latin typeface="Cambria Math" panose="02040503050406030204" pitchFamily="18" charset="0"/>
                                </a:rPr>
                                <m:t>𝜔</m:t>
                              </m:r>
                            </m:num>
                            <m:den>
                              <m:sSub>
                                <m:sSubPr>
                                  <m:ctrlPr>
                                    <a:rPr lang="ro-RO" i="1">
                                      <a:latin typeface="Cambria Math" panose="02040503050406030204" pitchFamily="18" charset="0"/>
                                    </a:rPr>
                                  </m:ctrlPr>
                                </m:sSubPr>
                                <m:e>
                                  <m:r>
                                    <a:rPr lang="ro-RO" i="1">
                                      <a:latin typeface="Cambria Math" panose="02040503050406030204" pitchFamily="18" charset="0"/>
                                    </a:rPr>
                                    <m:t>𝜔</m:t>
                                  </m:r>
                                </m:e>
                                <m:sub>
                                  <m:r>
                                    <a:rPr lang="ro-RO">
                                      <a:latin typeface="Cambria Math" panose="02040503050406030204" pitchFamily="18" charset="0"/>
                                    </a:rPr>
                                    <m:t>0</m:t>
                                  </m:r>
                                </m:sub>
                              </m:sSub>
                            </m:den>
                          </m:f>
                        </m:den>
                      </m:f>
                    </m:oMath>
                  </m:oMathPara>
                </a14:m>
                <a:endParaRPr lang="ro-RO"/>
              </a:p>
            </p:txBody>
          </p:sp>
        </mc:Choice>
        <mc:Fallback xmlns="">
          <p:sp>
            <p:nvSpPr>
              <p:cNvPr id="7" name="Rectangle 6">
                <a:extLst>
                  <a:ext uri="{FF2B5EF4-FFF2-40B4-BE49-F238E27FC236}">
                    <a16:creationId xmlns:a16="http://schemas.microsoft.com/office/drawing/2014/main" id="{CB221154-25C9-4639-8F45-5C98019D7E0C}"/>
                  </a:ext>
                </a:extLst>
              </p:cNvPr>
              <p:cNvSpPr>
                <a:spLocks noRot="1" noChangeAspect="1" noMove="1" noResize="1" noEditPoints="1" noAdjustHandles="1" noChangeArrowheads="1" noChangeShapeType="1" noTextEdit="1"/>
              </p:cNvSpPr>
              <p:nvPr/>
            </p:nvSpPr>
            <p:spPr>
              <a:xfrm>
                <a:off x="9111610" y="22225"/>
                <a:ext cx="2522229" cy="661271"/>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27A2BCE-C054-4C52-A59F-37F629B34860}"/>
                  </a:ext>
                </a:extLst>
              </p:cNvPr>
              <p:cNvSpPr/>
              <p:nvPr/>
            </p:nvSpPr>
            <p:spPr>
              <a:xfrm>
                <a:off x="9132166" y="1339773"/>
                <a:ext cx="2221634" cy="676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i="1">
                          <a:latin typeface="Cambria Math" panose="02040503050406030204" pitchFamily="18" charset="0"/>
                        </a:rPr>
                        <m:t>𝐻</m:t>
                      </m:r>
                      <m:d>
                        <m:dPr>
                          <m:ctrlPr>
                            <a:rPr lang="ro-RO" i="1">
                              <a:latin typeface="Cambria Math" panose="02040503050406030204" pitchFamily="18" charset="0"/>
                            </a:rPr>
                          </m:ctrlPr>
                        </m:dPr>
                        <m:e>
                          <m:r>
                            <a:rPr lang="ro-RO" i="1">
                              <a:latin typeface="Cambria Math" panose="02040503050406030204" pitchFamily="18" charset="0"/>
                            </a:rPr>
                            <m:t>𝑗</m:t>
                          </m:r>
                          <m:r>
                            <a:rPr lang="ro-RO" i="1">
                              <a:latin typeface="Cambria Math" panose="02040503050406030204" pitchFamily="18" charset="0"/>
                            </a:rPr>
                            <m:t>𝜔</m:t>
                          </m:r>
                        </m:e>
                      </m:d>
                      <m:r>
                        <a:rPr lang="ro-RO">
                          <a:latin typeface="Cambria Math" panose="02040503050406030204" pitchFamily="18" charset="0"/>
                        </a:rPr>
                        <m:t>=</m:t>
                      </m:r>
                      <m:f>
                        <m:fPr>
                          <m:ctrlPr>
                            <a:rPr lang="ro-RO" i="1">
                              <a:latin typeface="Cambria Math" panose="02040503050406030204" pitchFamily="18" charset="0"/>
                            </a:rPr>
                          </m:ctrlPr>
                        </m:fPr>
                        <m:num>
                          <m:r>
                            <a:rPr lang="ro-RO">
                              <a:latin typeface="Cambria Math" panose="02040503050406030204" pitchFamily="18" charset="0"/>
                            </a:rPr>
                            <m:t>1−</m:t>
                          </m:r>
                          <m:f>
                            <m:fPr>
                              <m:type m:val="lin"/>
                              <m:ctrlPr>
                                <a:rPr lang="ro-RO" i="1">
                                  <a:latin typeface="Cambria Math" panose="02040503050406030204" pitchFamily="18" charset="0"/>
                                </a:rPr>
                              </m:ctrlPr>
                            </m:fPr>
                            <m:num>
                              <m:r>
                                <a:rPr lang="ro-RO" i="1">
                                  <a:latin typeface="Cambria Math" panose="02040503050406030204" pitchFamily="18" charset="0"/>
                                </a:rPr>
                                <m:t>𝑗</m:t>
                              </m:r>
                              <m:r>
                                <a:rPr lang="ro-RO" i="1">
                                  <a:latin typeface="Cambria Math" panose="02040503050406030204" pitchFamily="18" charset="0"/>
                                </a:rPr>
                                <m:t>𝜔</m:t>
                              </m:r>
                            </m:num>
                            <m:den>
                              <m:sSub>
                                <m:sSubPr>
                                  <m:ctrlPr>
                                    <a:rPr lang="ro-RO" i="1">
                                      <a:latin typeface="Cambria Math" panose="02040503050406030204" pitchFamily="18" charset="0"/>
                                    </a:rPr>
                                  </m:ctrlPr>
                                </m:sSubPr>
                                <m:e>
                                  <m:r>
                                    <a:rPr lang="ro-RO" i="1">
                                      <a:latin typeface="Cambria Math" panose="02040503050406030204" pitchFamily="18" charset="0"/>
                                    </a:rPr>
                                    <m:t>𝜔</m:t>
                                  </m:r>
                                </m:e>
                                <m:sub>
                                  <m:r>
                                    <a:rPr lang="ro-RO">
                                      <a:latin typeface="Cambria Math" panose="02040503050406030204" pitchFamily="18" charset="0"/>
                                    </a:rPr>
                                    <m:t>0</m:t>
                                  </m:r>
                                </m:sub>
                              </m:sSub>
                            </m:den>
                          </m:f>
                        </m:num>
                        <m:den>
                          <m:r>
                            <a:rPr lang="ro-RO">
                              <a:latin typeface="Cambria Math" panose="02040503050406030204" pitchFamily="18" charset="0"/>
                            </a:rPr>
                            <m:t>1+</m:t>
                          </m:r>
                          <m:f>
                            <m:fPr>
                              <m:type m:val="lin"/>
                              <m:ctrlPr>
                                <a:rPr lang="ro-RO" i="1">
                                  <a:latin typeface="Cambria Math" panose="02040503050406030204" pitchFamily="18" charset="0"/>
                                </a:rPr>
                              </m:ctrlPr>
                            </m:fPr>
                            <m:num>
                              <m:r>
                                <a:rPr lang="ro-RO" i="1">
                                  <a:latin typeface="Cambria Math" panose="02040503050406030204" pitchFamily="18" charset="0"/>
                                </a:rPr>
                                <m:t>𝑗</m:t>
                              </m:r>
                              <m:r>
                                <a:rPr lang="ro-RO" i="1">
                                  <a:latin typeface="Cambria Math" panose="02040503050406030204" pitchFamily="18" charset="0"/>
                                </a:rPr>
                                <m:t>𝜔</m:t>
                              </m:r>
                            </m:num>
                            <m:den>
                              <m:sSub>
                                <m:sSubPr>
                                  <m:ctrlPr>
                                    <a:rPr lang="ro-RO" i="1">
                                      <a:latin typeface="Cambria Math" panose="02040503050406030204" pitchFamily="18" charset="0"/>
                                    </a:rPr>
                                  </m:ctrlPr>
                                </m:sSubPr>
                                <m:e>
                                  <m:r>
                                    <a:rPr lang="ro-RO" i="1">
                                      <a:latin typeface="Cambria Math" panose="02040503050406030204" pitchFamily="18" charset="0"/>
                                    </a:rPr>
                                    <m:t>𝜔</m:t>
                                  </m:r>
                                </m:e>
                                <m:sub>
                                  <m:r>
                                    <a:rPr lang="ro-RO">
                                      <a:latin typeface="Cambria Math" panose="02040503050406030204" pitchFamily="18" charset="0"/>
                                    </a:rPr>
                                    <m:t>0</m:t>
                                  </m:r>
                                </m:sub>
                              </m:sSub>
                            </m:den>
                          </m:f>
                        </m:den>
                      </m:f>
                    </m:oMath>
                  </m:oMathPara>
                </a14:m>
                <a:endParaRPr lang="ro-RO"/>
              </a:p>
            </p:txBody>
          </p:sp>
        </mc:Choice>
        <mc:Fallback xmlns="">
          <p:sp>
            <p:nvSpPr>
              <p:cNvPr id="9" name="Rectangle 8">
                <a:extLst>
                  <a:ext uri="{FF2B5EF4-FFF2-40B4-BE49-F238E27FC236}">
                    <a16:creationId xmlns:a16="http://schemas.microsoft.com/office/drawing/2014/main" id="{527A2BCE-C054-4C52-A59F-37F629B34860}"/>
                  </a:ext>
                </a:extLst>
              </p:cNvPr>
              <p:cNvSpPr>
                <a:spLocks noRot="1" noChangeAspect="1" noMove="1" noResize="1" noEditPoints="1" noAdjustHandles="1" noChangeArrowheads="1" noChangeShapeType="1" noTextEdit="1"/>
              </p:cNvSpPr>
              <p:nvPr/>
            </p:nvSpPr>
            <p:spPr>
              <a:xfrm>
                <a:off x="9132166" y="1339773"/>
                <a:ext cx="2221634" cy="676339"/>
              </a:xfrm>
              <a:prstGeom prst="rect">
                <a:avLst/>
              </a:prstGeom>
              <a:blipFill>
                <a:blip r:embed="rId3"/>
                <a:stretch>
                  <a:fillRect/>
                </a:stretch>
              </a:blipFill>
            </p:spPr>
            <p:txBody>
              <a:bodyPr/>
              <a:lstStyle/>
              <a:p>
                <a:r>
                  <a:rPr lang="ro-RO">
                    <a:noFill/>
                  </a:rPr>
                  <a:t> </a:t>
                </a:r>
              </a:p>
            </p:txBody>
          </p:sp>
        </mc:Fallback>
      </mc:AlternateContent>
      <p:sp>
        <p:nvSpPr>
          <p:cNvPr id="10" name="TextBox 9">
            <a:extLst>
              <a:ext uri="{FF2B5EF4-FFF2-40B4-BE49-F238E27FC236}">
                <a16:creationId xmlns:a16="http://schemas.microsoft.com/office/drawing/2014/main" id="{076CF4A4-CAE4-4C6A-8DDA-B34134CFCF9C}"/>
              </a:ext>
            </a:extLst>
          </p:cNvPr>
          <p:cNvSpPr txBox="1"/>
          <p:nvPr/>
        </p:nvSpPr>
        <p:spPr>
          <a:xfrm>
            <a:off x="8562975" y="190500"/>
            <a:ext cx="590550" cy="371475"/>
          </a:xfrm>
          <a:prstGeom prst="rect">
            <a:avLst/>
          </a:prstGeom>
          <a:noFill/>
        </p:spPr>
        <p:txBody>
          <a:bodyPr wrap="square" rtlCol="0">
            <a:spAutoFit/>
          </a:bodyPr>
          <a:lstStyle/>
          <a:p>
            <a:pPr algn="ctr"/>
            <a:r>
              <a:rPr lang="ro-RO" b="1">
                <a:solidFill>
                  <a:srgbClr val="FF0000"/>
                </a:solidFill>
              </a:rPr>
              <a:t>FTJ</a:t>
            </a:r>
          </a:p>
        </p:txBody>
      </p:sp>
      <p:sp>
        <p:nvSpPr>
          <p:cNvPr id="11" name="TextBox 10">
            <a:extLst>
              <a:ext uri="{FF2B5EF4-FFF2-40B4-BE49-F238E27FC236}">
                <a16:creationId xmlns:a16="http://schemas.microsoft.com/office/drawing/2014/main" id="{215D18E7-AB46-4D9D-B193-0924462C574B}"/>
              </a:ext>
            </a:extLst>
          </p:cNvPr>
          <p:cNvSpPr txBox="1"/>
          <p:nvPr/>
        </p:nvSpPr>
        <p:spPr>
          <a:xfrm>
            <a:off x="8562975" y="820378"/>
            <a:ext cx="590550" cy="371475"/>
          </a:xfrm>
          <a:prstGeom prst="rect">
            <a:avLst/>
          </a:prstGeom>
          <a:noFill/>
        </p:spPr>
        <p:txBody>
          <a:bodyPr wrap="square" rtlCol="0">
            <a:spAutoFit/>
          </a:bodyPr>
          <a:lstStyle/>
          <a:p>
            <a:pPr algn="ctr"/>
            <a:r>
              <a:rPr lang="ro-RO" b="1">
                <a:solidFill>
                  <a:srgbClr val="0070C0"/>
                </a:solidFill>
              </a:rPr>
              <a:t>FTS</a:t>
            </a:r>
          </a:p>
        </p:txBody>
      </p:sp>
      <p:sp>
        <p:nvSpPr>
          <p:cNvPr id="12" name="TextBox 11">
            <a:extLst>
              <a:ext uri="{FF2B5EF4-FFF2-40B4-BE49-F238E27FC236}">
                <a16:creationId xmlns:a16="http://schemas.microsoft.com/office/drawing/2014/main" id="{E7EF048B-4AAA-403B-90D0-1E07AE0CB6A5}"/>
              </a:ext>
            </a:extLst>
          </p:cNvPr>
          <p:cNvSpPr txBox="1"/>
          <p:nvPr/>
        </p:nvSpPr>
        <p:spPr>
          <a:xfrm>
            <a:off x="8562975" y="1492204"/>
            <a:ext cx="590550" cy="371475"/>
          </a:xfrm>
          <a:prstGeom prst="rect">
            <a:avLst/>
          </a:prstGeom>
          <a:noFill/>
        </p:spPr>
        <p:txBody>
          <a:bodyPr wrap="square" rtlCol="0">
            <a:spAutoFit/>
          </a:bodyPr>
          <a:lstStyle/>
          <a:p>
            <a:pPr algn="ctr"/>
            <a:r>
              <a:rPr lang="ro-RO" b="1">
                <a:solidFill>
                  <a:srgbClr val="00B050"/>
                </a:solidFill>
              </a:rPr>
              <a:t>FTT</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ADB42B00-1CF5-40E0-9268-6F4C73D59641}"/>
                  </a:ext>
                </a:extLst>
              </p:cNvPr>
              <p:cNvSpPr/>
              <p:nvPr/>
            </p:nvSpPr>
            <p:spPr>
              <a:xfrm>
                <a:off x="9153525" y="673465"/>
                <a:ext cx="2522229" cy="676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i="1">
                          <a:latin typeface="Cambria Math" panose="02040503050406030204" pitchFamily="18" charset="0"/>
                        </a:rPr>
                        <m:t>𝐻</m:t>
                      </m:r>
                      <m:d>
                        <m:dPr>
                          <m:ctrlPr>
                            <a:rPr lang="ro-RO" i="1">
                              <a:latin typeface="Cambria Math" panose="02040503050406030204" pitchFamily="18" charset="0"/>
                            </a:rPr>
                          </m:ctrlPr>
                        </m:dPr>
                        <m:e>
                          <m:r>
                            <a:rPr lang="ro-RO" i="1">
                              <a:latin typeface="Cambria Math" panose="02040503050406030204" pitchFamily="18" charset="0"/>
                            </a:rPr>
                            <m:t>𝑗</m:t>
                          </m:r>
                          <m:r>
                            <a:rPr lang="ro-RO" i="1">
                              <a:latin typeface="Cambria Math" panose="02040503050406030204" pitchFamily="18" charset="0"/>
                            </a:rPr>
                            <m:t>𝜔</m:t>
                          </m:r>
                        </m:e>
                      </m:d>
                      <m:r>
                        <a:rPr lang="ro-RO">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𝐻</m:t>
                          </m:r>
                        </m:e>
                        <m:sub>
                          <m:r>
                            <a:rPr lang="ro-RO">
                              <a:latin typeface="Cambria Math" panose="02040503050406030204" pitchFamily="18" charset="0"/>
                            </a:rPr>
                            <m:t>0</m:t>
                          </m:r>
                        </m:sub>
                      </m:sSub>
                      <m:f>
                        <m:fPr>
                          <m:ctrlPr>
                            <a:rPr lang="ro-RO" i="1">
                              <a:latin typeface="Cambria Math" panose="02040503050406030204" pitchFamily="18" charset="0"/>
                            </a:rPr>
                          </m:ctrlPr>
                        </m:fPr>
                        <m:num>
                          <m:f>
                            <m:fPr>
                              <m:type m:val="lin"/>
                              <m:ctrlPr>
                                <a:rPr lang="ro-RO" i="1">
                                  <a:latin typeface="Cambria Math" panose="02040503050406030204" pitchFamily="18" charset="0"/>
                                </a:rPr>
                              </m:ctrlPr>
                            </m:fPr>
                            <m:num>
                              <m:r>
                                <a:rPr lang="ro-RO" i="1">
                                  <a:latin typeface="Cambria Math" panose="02040503050406030204" pitchFamily="18" charset="0"/>
                                </a:rPr>
                                <m:t>𝑗</m:t>
                              </m:r>
                              <m:r>
                                <a:rPr lang="ro-RO" i="1">
                                  <a:latin typeface="Cambria Math" panose="02040503050406030204" pitchFamily="18" charset="0"/>
                                </a:rPr>
                                <m:t>𝜔</m:t>
                              </m:r>
                            </m:num>
                            <m:den>
                              <m:sSub>
                                <m:sSubPr>
                                  <m:ctrlPr>
                                    <a:rPr lang="ro-RO" i="1">
                                      <a:latin typeface="Cambria Math" panose="02040503050406030204" pitchFamily="18" charset="0"/>
                                    </a:rPr>
                                  </m:ctrlPr>
                                </m:sSubPr>
                                <m:e>
                                  <m:r>
                                    <a:rPr lang="ro-RO" i="1">
                                      <a:latin typeface="Cambria Math" panose="02040503050406030204" pitchFamily="18" charset="0"/>
                                    </a:rPr>
                                    <m:t>𝜔</m:t>
                                  </m:r>
                                </m:e>
                                <m:sub>
                                  <m:r>
                                    <a:rPr lang="ro-RO">
                                      <a:latin typeface="Cambria Math" panose="02040503050406030204" pitchFamily="18" charset="0"/>
                                    </a:rPr>
                                    <m:t>0</m:t>
                                  </m:r>
                                </m:sub>
                              </m:sSub>
                            </m:den>
                          </m:f>
                        </m:num>
                        <m:den>
                          <m:r>
                            <a:rPr lang="ro-RO">
                              <a:latin typeface="Cambria Math" panose="02040503050406030204" pitchFamily="18" charset="0"/>
                            </a:rPr>
                            <m:t>1+</m:t>
                          </m:r>
                          <m:f>
                            <m:fPr>
                              <m:type m:val="lin"/>
                              <m:ctrlPr>
                                <a:rPr lang="ro-RO" i="1">
                                  <a:latin typeface="Cambria Math" panose="02040503050406030204" pitchFamily="18" charset="0"/>
                                </a:rPr>
                              </m:ctrlPr>
                            </m:fPr>
                            <m:num>
                              <m:r>
                                <a:rPr lang="ro-RO" i="1">
                                  <a:latin typeface="Cambria Math" panose="02040503050406030204" pitchFamily="18" charset="0"/>
                                </a:rPr>
                                <m:t>𝑗</m:t>
                              </m:r>
                              <m:r>
                                <a:rPr lang="ro-RO" i="1">
                                  <a:latin typeface="Cambria Math" panose="02040503050406030204" pitchFamily="18" charset="0"/>
                                </a:rPr>
                                <m:t>𝜔</m:t>
                              </m:r>
                            </m:num>
                            <m:den>
                              <m:sSub>
                                <m:sSubPr>
                                  <m:ctrlPr>
                                    <a:rPr lang="ro-RO" i="1">
                                      <a:latin typeface="Cambria Math" panose="02040503050406030204" pitchFamily="18" charset="0"/>
                                    </a:rPr>
                                  </m:ctrlPr>
                                </m:sSubPr>
                                <m:e>
                                  <m:r>
                                    <a:rPr lang="ro-RO" i="1">
                                      <a:latin typeface="Cambria Math" panose="02040503050406030204" pitchFamily="18" charset="0"/>
                                    </a:rPr>
                                    <m:t>𝜔</m:t>
                                  </m:r>
                                </m:e>
                                <m:sub>
                                  <m:r>
                                    <a:rPr lang="ro-RO">
                                      <a:latin typeface="Cambria Math" panose="02040503050406030204" pitchFamily="18" charset="0"/>
                                    </a:rPr>
                                    <m:t>0</m:t>
                                  </m:r>
                                </m:sub>
                              </m:sSub>
                            </m:den>
                          </m:f>
                        </m:den>
                      </m:f>
                    </m:oMath>
                  </m:oMathPara>
                </a14:m>
                <a:endParaRPr lang="ro-RO"/>
              </a:p>
            </p:txBody>
          </p:sp>
        </mc:Choice>
        <mc:Fallback xmlns="">
          <p:sp>
            <p:nvSpPr>
              <p:cNvPr id="13" name="Rectangle 12">
                <a:extLst>
                  <a:ext uri="{FF2B5EF4-FFF2-40B4-BE49-F238E27FC236}">
                    <a16:creationId xmlns:a16="http://schemas.microsoft.com/office/drawing/2014/main" id="{ADB42B00-1CF5-40E0-9268-6F4C73D59641}"/>
                  </a:ext>
                </a:extLst>
              </p:cNvPr>
              <p:cNvSpPr>
                <a:spLocks noRot="1" noChangeAspect="1" noMove="1" noResize="1" noEditPoints="1" noAdjustHandles="1" noChangeArrowheads="1" noChangeShapeType="1" noTextEdit="1"/>
              </p:cNvSpPr>
              <p:nvPr/>
            </p:nvSpPr>
            <p:spPr>
              <a:xfrm>
                <a:off x="9153525" y="673465"/>
                <a:ext cx="2522229" cy="676339"/>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569264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3205-59A5-4D42-A0A9-E28F3CBA9F84}"/>
              </a:ext>
            </a:extLst>
          </p:cNvPr>
          <p:cNvSpPr>
            <a:spLocks noGrp="1"/>
          </p:cNvSpPr>
          <p:nvPr>
            <p:ph type="title"/>
          </p:nvPr>
        </p:nvSpPr>
        <p:spPr/>
        <p:txBody>
          <a:bodyPr/>
          <a:lstStyle/>
          <a:p>
            <a:r>
              <a:rPr lang="ro-RO"/>
              <a:t>P1.</a:t>
            </a:r>
          </a:p>
        </p:txBody>
      </p:sp>
      <p:sp>
        <p:nvSpPr>
          <p:cNvPr id="3" name="Content Placeholder 2">
            <a:extLst>
              <a:ext uri="{FF2B5EF4-FFF2-40B4-BE49-F238E27FC236}">
                <a16:creationId xmlns:a16="http://schemas.microsoft.com/office/drawing/2014/main" id="{A0486761-C96F-40E5-8F97-9EF163D1F08F}"/>
              </a:ext>
            </a:extLst>
          </p:cNvPr>
          <p:cNvSpPr>
            <a:spLocks noGrp="1"/>
          </p:cNvSpPr>
          <p:nvPr>
            <p:ph idx="1"/>
          </p:nvPr>
        </p:nvSpPr>
        <p:spPr/>
        <p:txBody>
          <a:bodyPr/>
          <a:lstStyle/>
          <a:p>
            <a:r>
              <a:rPr lang="en-US">
                <a:solidFill>
                  <a:srgbClr val="242021"/>
                </a:solidFill>
                <a:effectLst/>
                <a:ea typeface="Calibri" panose="020F0502020204030204" pitchFamily="34" charset="0"/>
              </a:rPr>
              <a:t>În circuitul din fig</a:t>
            </a:r>
            <a:r>
              <a:rPr lang="ro-RO">
                <a:solidFill>
                  <a:srgbClr val="242021"/>
                </a:solidFill>
                <a:effectLst/>
                <a:ea typeface="Calibri" panose="020F0502020204030204" pitchFamily="34" charset="0"/>
              </a:rPr>
              <a:t>ură </a:t>
            </a:r>
            <a:r>
              <a:rPr lang="en-US">
                <a:solidFill>
                  <a:srgbClr val="242021"/>
                </a:solidFill>
                <a:effectLst/>
                <a:ea typeface="Calibri" panose="020F0502020204030204" pitchFamily="34" charset="0"/>
              </a:rPr>
              <a:t>specificați valorile de componente pentru un răspuns de tipul trece-bandă cu un câștig de 20dB în domeniul audio și rezistența de intrare în bandă de cel puțin 10k</a:t>
            </a:r>
            <a:r>
              <a:rPr lang="en-US">
                <a:solidFill>
                  <a:srgbClr val="242021"/>
                </a:solidFill>
                <a:effectLst/>
                <a:ea typeface="Calibri" panose="020F0502020204030204" pitchFamily="34" charset="0"/>
                <a:cs typeface="Calibri" panose="020F0502020204030204" pitchFamily="34" charset="0"/>
                <a:sym typeface="Symbol" panose="05050102010706020507" pitchFamily="18" charset="2"/>
              </a:rPr>
              <a:t></a:t>
            </a:r>
            <a:r>
              <a:rPr lang="en-US">
                <a:solidFill>
                  <a:srgbClr val="242021"/>
                </a:solidFill>
                <a:effectLst/>
                <a:ea typeface="Calibri" panose="020F0502020204030204" pitchFamily="34" charset="0"/>
              </a:rPr>
              <a:t>.</a:t>
            </a:r>
            <a:endParaRPr lang="ro-RO">
              <a:solidFill>
                <a:srgbClr val="242021"/>
              </a:solidFill>
              <a:effectLst/>
              <a:ea typeface="Calibri" panose="020F0502020204030204" pitchFamily="34" charset="0"/>
            </a:endParaRPr>
          </a:p>
        </p:txBody>
      </p:sp>
      <p:sp>
        <p:nvSpPr>
          <p:cNvPr id="4" name="Date Placeholder 3">
            <a:extLst>
              <a:ext uri="{FF2B5EF4-FFF2-40B4-BE49-F238E27FC236}">
                <a16:creationId xmlns:a16="http://schemas.microsoft.com/office/drawing/2014/main" id="{C6B130CC-FD46-4FC6-BE71-FC1A599C1CB5}"/>
              </a:ext>
            </a:extLst>
          </p:cNvPr>
          <p:cNvSpPr>
            <a:spLocks noGrp="1"/>
          </p:cNvSpPr>
          <p:nvPr>
            <p:ph type="dt" sz="half" idx="10"/>
          </p:nvPr>
        </p:nvSpPr>
        <p:spPr/>
        <p:txBody>
          <a:bodyPr/>
          <a:lstStyle/>
          <a:p>
            <a:fld id="{4858661E-63C3-4EFA-A572-4A28889FEFF8}" type="datetime1">
              <a:rPr lang="ro-RO" smtClean="0"/>
              <a:t>07.04.2021</a:t>
            </a:fld>
            <a:endParaRPr lang="ro-RO"/>
          </a:p>
        </p:txBody>
      </p:sp>
      <p:sp>
        <p:nvSpPr>
          <p:cNvPr id="5" name="Footer Placeholder 4">
            <a:extLst>
              <a:ext uri="{FF2B5EF4-FFF2-40B4-BE49-F238E27FC236}">
                <a16:creationId xmlns:a16="http://schemas.microsoft.com/office/drawing/2014/main" id="{CA515D36-903B-4751-A740-5174C67F9B8E}"/>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AA0B2649-0FC0-4FC1-83A3-E37E60186305}"/>
              </a:ext>
            </a:extLst>
          </p:cNvPr>
          <p:cNvSpPr>
            <a:spLocks noGrp="1"/>
          </p:cNvSpPr>
          <p:nvPr>
            <p:ph type="sldNum" sz="quarter" idx="12"/>
          </p:nvPr>
        </p:nvSpPr>
        <p:spPr/>
        <p:txBody>
          <a:bodyPr/>
          <a:lstStyle/>
          <a:p>
            <a:fld id="{D4A60E86-67DE-4E03-8C72-3B87068AFDAB}" type="slidenum">
              <a:rPr lang="ro-RO" smtClean="0"/>
              <a:t>48</a:t>
            </a:fld>
            <a:endParaRPr lang="ro-RO"/>
          </a:p>
        </p:txBody>
      </p:sp>
      <p:pic>
        <p:nvPicPr>
          <p:cNvPr id="7" name="Picture 6">
            <a:extLst>
              <a:ext uri="{FF2B5EF4-FFF2-40B4-BE49-F238E27FC236}">
                <a16:creationId xmlns:a16="http://schemas.microsoft.com/office/drawing/2014/main" id="{25C5E512-C19D-4190-B9E1-B5DE30557C50}"/>
              </a:ext>
            </a:extLst>
          </p:cNvPr>
          <p:cNvPicPr>
            <a:picLocks noChangeAspect="1"/>
          </p:cNvPicPr>
          <p:nvPr/>
        </p:nvPicPr>
        <p:blipFill rotWithShape="1">
          <a:blip r:embed="rId2"/>
          <a:srcRect r="55728" b="17128"/>
          <a:stretch/>
        </p:blipFill>
        <p:spPr bwMode="auto">
          <a:xfrm>
            <a:off x="4006100" y="3188115"/>
            <a:ext cx="4179799" cy="28416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4881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B7F1-6A37-4646-9D34-17366D692389}"/>
              </a:ext>
            </a:extLst>
          </p:cNvPr>
          <p:cNvSpPr>
            <a:spLocks noGrp="1"/>
          </p:cNvSpPr>
          <p:nvPr>
            <p:ph type="title"/>
          </p:nvPr>
        </p:nvSpPr>
        <p:spPr/>
        <p:txBody>
          <a:bodyPr/>
          <a:lstStyle/>
          <a:p>
            <a:r>
              <a:rPr lang="ro-RO"/>
              <a:t>P1. Rezolvare</a:t>
            </a:r>
          </a:p>
        </p:txBody>
      </p:sp>
      <p:sp>
        <p:nvSpPr>
          <p:cNvPr id="3" name="Content Placeholder 2">
            <a:extLst>
              <a:ext uri="{FF2B5EF4-FFF2-40B4-BE49-F238E27FC236}">
                <a16:creationId xmlns:a16="http://schemas.microsoft.com/office/drawing/2014/main" id="{98851683-A5F7-4A71-8FBB-0355457CACA1}"/>
              </a:ext>
            </a:extLst>
          </p:cNvPr>
          <p:cNvSpPr>
            <a:spLocks noGrp="1"/>
          </p:cNvSpPr>
          <p:nvPr>
            <p:ph idx="1"/>
          </p:nvPr>
        </p:nvSpPr>
        <p:spPr/>
        <p:txBody>
          <a:bodyPr/>
          <a:lstStyle/>
          <a:p>
            <a:r>
              <a:rPr lang="ro-RO"/>
              <a:t>Banda audio are întinderea de la f</a:t>
            </a:r>
            <a:r>
              <a:rPr lang="ro-RO" baseline="-25000"/>
              <a:t>L</a:t>
            </a:r>
            <a:r>
              <a:rPr lang="ro-RO"/>
              <a:t>=20Hz la f</a:t>
            </a:r>
            <a:r>
              <a:rPr lang="ro-RO" baseline="-25000"/>
              <a:t>H</a:t>
            </a:r>
            <a:r>
              <a:rPr lang="ro-RO"/>
              <a:t>=20kHz</a:t>
            </a:r>
          </a:p>
          <a:p>
            <a:r>
              <a:rPr lang="ro-RO">
                <a:effectLst/>
                <a:ea typeface="Calibri" panose="020F0502020204030204" pitchFamily="34" charset="0"/>
              </a:rPr>
              <a:t>Câștigul în curent continuu, în modul este</a:t>
            </a:r>
          </a:p>
          <a:p>
            <a:endParaRPr lang="ro-RO"/>
          </a:p>
          <a:p>
            <a:endParaRPr lang="ro-RO"/>
          </a:p>
          <a:p>
            <a:r>
              <a:rPr lang="ro-RO">
                <a:effectLst/>
                <a:ea typeface="Calibri" panose="020F0502020204030204" pitchFamily="34" charset="0"/>
              </a:rPr>
              <a:t>Din exprimarea câștigului în decibeli, deducem</a:t>
            </a:r>
            <a:br>
              <a:rPr lang="ro-RO">
                <a:effectLst/>
                <a:ea typeface="Calibri" panose="020F0502020204030204" pitchFamily="34" charset="0"/>
              </a:rPr>
            </a:br>
            <a:br>
              <a:rPr lang="ro-RO">
                <a:effectLst/>
                <a:ea typeface="Calibri" panose="020F0502020204030204" pitchFamily="34" charset="0"/>
              </a:rPr>
            </a:br>
            <a:br>
              <a:rPr lang="ro-RO">
                <a:effectLst/>
                <a:ea typeface="Calibri" panose="020F0502020204030204" pitchFamily="34" charset="0"/>
              </a:rPr>
            </a:br>
            <a:r>
              <a:rPr lang="ro-RO">
                <a:solidFill>
                  <a:srgbClr val="242021"/>
                </a:solidFill>
                <a:effectLst/>
                <a:latin typeface="Times New Roman" panose="02020603050405020304" pitchFamily="18" charset="0"/>
                <a:ea typeface="Calibri" panose="020F0502020204030204" pitchFamily="34" charset="0"/>
              </a:rPr>
              <a:t>și rezultă</a:t>
            </a:r>
            <a:endParaRPr lang="ro-RO" sz="1800">
              <a:solidFill>
                <a:srgbClr val="242021"/>
              </a:solidFill>
              <a:effectLst/>
              <a:latin typeface="Times New Roman" panose="02020603050405020304" pitchFamily="18" charset="0"/>
              <a:ea typeface="Calibri" panose="020F0502020204030204" pitchFamily="34" charset="0"/>
            </a:endParaRPr>
          </a:p>
        </p:txBody>
      </p:sp>
      <p:sp>
        <p:nvSpPr>
          <p:cNvPr id="4" name="Date Placeholder 3">
            <a:extLst>
              <a:ext uri="{FF2B5EF4-FFF2-40B4-BE49-F238E27FC236}">
                <a16:creationId xmlns:a16="http://schemas.microsoft.com/office/drawing/2014/main" id="{AC425FB3-B1D6-4AF8-B9C9-93B11D60E196}"/>
              </a:ext>
            </a:extLst>
          </p:cNvPr>
          <p:cNvSpPr>
            <a:spLocks noGrp="1"/>
          </p:cNvSpPr>
          <p:nvPr>
            <p:ph type="dt" sz="half" idx="10"/>
          </p:nvPr>
        </p:nvSpPr>
        <p:spPr/>
        <p:txBody>
          <a:bodyPr/>
          <a:lstStyle/>
          <a:p>
            <a:fld id="{4858661E-63C3-4EFA-A572-4A28889FEFF8}" type="datetime1">
              <a:rPr lang="ro-RO" smtClean="0"/>
              <a:t>07.04.2021</a:t>
            </a:fld>
            <a:endParaRPr lang="ro-RO"/>
          </a:p>
        </p:txBody>
      </p:sp>
      <p:sp>
        <p:nvSpPr>
          <p:cNvPr id="5" name="Footer Placeholder 4">
            <a:extLst>
              <a:ext uri="{FF2B5EF4-FFF2-40B4-BE49-F238E27FC236}">
                <a16:creationId xmlns:a16="http://schemas.microsoft.com/office/drawing/2014/main" id="{EF193647-8E35-4B47-9779-B79439C7406C}"/>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177F9BCE-2093-4D11-8EFC-5435701DE223}"/>
              </a:ext>
            </a:extLst>
          </p:cNvPr>
          <p:cNvSpPr>
            <a:spLocks noGrp="1"/>
          </p:cNvSpPr>
          <p:nvPr>
            <p:ph type="sldNum" sz="quarter" idx="12"/>
          </p:nvPr>
        </p:nvSpPr>
        <p:spPr/>
        <p:txBody>
          <a:bodyPr/>
          <a:lstStyle/>
          <a:p>
            <a:fld id="{D4A60E86-67DE-4E03-8C72-3B87068AFDAB}" type="slidenum">
              <a:rPr lang="ro-RO" smtClean="0"/>
              <a:t>49</a:t>
            </a:fld>
            <a:endParaRPr lang="ro-RO"/>
          </a:p>
        </p:txBody>
      </p:sp>
      <p:pic>
        <p:nvPicPr>
          <p:cNvPr id="7" name="Picture 6">
            <a:extLst>
              <a:ext uri="{FF2B5EF4-FFF2-40B4-BE49-F238E27FC236}">
                <a16:creationId xmlns:a16="http://schemas.microsoft.com/office/drawing/2014/main" id="{92E79401-77CC-473D-A9C4-62A38C5FFE83}"/>
              </a:ext>
            </a:extLst>
          </p:cNvPr>
          <p:cNvPicPr>
            <a:picLocks noChangeAspect="1"/>
          </p:cNvPicPr>
          <p:nvPr/>
        </p:nvPicPr>
        <p:blipFill rotWithShape="1">
          <a:blip r:embed="rId2"/>
          <a:srcRect r="55728" b="17128"/>
          <a:stretch/>
        </p:blipFill>
        <p:spPr bwMode="auto">
          <a:xfrm>
            <a:off x="9045235" y="0"/>
            <a:ext cx="3134849" cy="213126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0AD54F5-151C-4339-BD2F-38FEB8C58B77}"/>
                  </a:ext>
                </a:extLst>
              </p:cNvPr>
              <p:cNvSpPr txBox="1"/>
              <p:nvPr/>
            </p:nvSpPr>
            <p:spPr>
              <a:xfrm>
                <a:off x="1080881" y="2902116"/>
                <a:ext cx="3848928" cy="84420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ro-RO" sz="2400" i="1" smtClean="0">
                              <a:solidFill>
                                <a:srgbClr val="836967"/>
                              </a:solidFill>
                              <a:latin typeface="Cambria Math" panose="02040503050406030204" pitchFamily="18" charset="0"/>
                            </a:rPr>
                          </m:ctrlPr>
                        </m:dPr>
                        <m:e>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0</m:t>
                              </m:r>
                            </m:sub>
                          </m:sSub>
                        </m:e>
                      </m:d>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r>
                        <a:rPr lang="ro-RO" sz="2400" i="0">
                          <a:latin typeface="Cambria Math" panose="02040503050406030204" pitchFamily="18" charset="0"/>
                        </a:rPr>
                        <m:t>⇒</m:t>
                      </m:r>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r>
                        <a:rPr lang="ro-RO" sz="2400" i="0">
                          <a:latin typeface="Cambria Math" panose="02040503050406030204" pitchFamily="18" charset="0"/>
                        </a:rPr>
                        <m:t>=</m:t>
                      </m:r>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d>
                        <m:dPr>
                          <m:begChr m:val="|"/>
                          <m:endChr m:val="|"/>
                          <m:ctrlPr>
                            <a:rPr lang="ro-RO" sz="2400" i="1">
                              <a:solidFill>
                                <a:srgbClr val="836967"/>
                              </a:solidFill>
                              <a:latin typeface="Cambria Math" panose="02040503050406030204" pitchFamily="18" charset="0"/>
                            </a:rPr>
                          </m:ctrlPr>
                        </m:dPr>
                        <m:e>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0</m:t>
                              </m:r>
                            </m:sub>
                          </m:sSub>
                        </m:e>
                      </m:d>
                    </m:oMath>
                  </m:oMathPara>
                </a14:m>
                <a:endParaRPr lang="ro-RO"/>
              </a:p>
            </p:txBody>
          </p:sp>
        </mc:Choice>
        <mc:Fallback xmlns="">
          <p:sp>
            <p:nvSpPr>
              <p:cNvPr id="9" name="TextBox 8">
                <a:extLst>
                  <a:ext uri="{FF2B5EF4-FFF2-40B4-BE49-F238E27FC236}">
                    <a16:creationId xmlns:a16="http://schemas.microsoft.com/office/drawing/2014/main" id="{00AD54F5-151C-4339-BD2F-38FEB8C58B77}"/>
                  </a:ext>
                </a:extLst>
              </p:cNvPr>
              <p:cNvSpPr txBox="1">
                <a:spLocks noRot="1" noChangeAspect="1" noMove="1" noResize="1" noEditPoints="1" noAdjustHandles="1" noChangeArrowheads="1" noChangeShapeType="1" noTextEdit="1"/>
              </p:cNvSpPr>
              <p:nvPr/>
            </p:nvSpPr>
            <p:spPr>
              <a:xfrm>
                <a:off x="1080881" y="2902116"/>
                <a:ext cx="3848928" cy="844205"/>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C54C24E-896C-4696-A792-A6F53C258CBA}"/>
                  </a:ext>
                </a:extLst>
              </p:cNvPr>
              <p:cNvSpPr txBox="1"/>
              <p:nvPr/>
            </p:nvSpPr>
            <p:spPr>
              <a:xfrm>
                <a:off x="1080881" y="4338128"/>
                <a:ext cx="8550136" cy="48468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836967"/>
                              </a:solidFill>
                              <a:latin typeface="Cambria Math" panose="02040503050406030204" pitchFamily="18" charset="0"/>
                            </a:rPr>
                          </m:ctrlPr>
                        </m:sSubPr>
                        <m:e>
                          <m:d>
                            <m:dPr>
                              <m:begChr m:val="|"/>
                              <m:endChr m:val="|"/>
                              <m:ctrlPr>
                                <a:rPr lang="ro-RO" sz="2400" i="1">
                                  <a:solidFill>
                                    <a:srgbClr val="836967"/>
                                  </a:solidFill>
                                  <a:latin typeface="Cambria Math" panose="02040503050406030204" pitchFamily="18" charset="0"/>
                                </a:rPr>
                              </m:ctrlPr>
                            </m:dPr>
                            <m:e>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0</m:t>
                                  </m:r>
                                </m:sub>
                              </m:sSub>
                            </m:e>
                          </m:d>
                        </m:e>
                        <m:sub>
                          <m:r>
                            <a:rPr lang="ro-RO" sz="2400" i="1">
                              <a:latin typeface="Cambria Math" panose="02040503050406030204" pitchFamily="18" charset="0"/>
                            </a:rPr>
                            <m:t>𝑑𝐵</m:t>
                          </m:r>
                        </m:sub>
                      </m:sSub>
                      <m:r>
                        <a:rPr lang="ro-RO" sz="2400" i="0">
                          <a:latin typeface="Cambria Math" panose="02040503050406030204" pitchFamily="18" charset="0"/>
                        </a:rPr>
                        <m:t>=20</m:t>
                      </m:r>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𝑙𝑜𝑔</m:t>
                          </m:r>
                        </m:e>
                        <m:sub>
                          <m:r>
                            <a:rPr lang="ro-RO" sz="2400" i="0">
                              <a:latin typeface="Cambria Math" panose="02040503050406030204" pitchFamily="18" charset="0"/>
                            </a:rPr>
                            <m:t>10</m:t>
                          </m:r>
                        </m:sub>
                      </m:sSub>
                      <m:d>
                        <m:dPr>
                          <m:begChr m:val="|"/>
                          <m:endChr m:val="|"/>
                          <m:ctrlPr>
                            <a:rPr lang="ro-RO" sz="2400" i="1">
                              <a:solidFill>
                                <a:srgbClr val="836967"/>
                              </a:solidFill>
                              <a:latin typeface="Cambria Math" panose="02040503050406030204" pitchFamily="18" charset="0"/>
                            </a:rPr>
                          </m:ctrlPr>
                        </m:dPr>
                        <m:e>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0</m:t>
                              </m:r>
                            </m:sub>
                          </m:sSub>
                        </m:e>
                      </m:d>
                      <m:r>
                        <a:rPr lang="ro-RO" sz="2400" i="0">
                          <a:latin typeface="Cambria Math" panose="02040503050406030204" pitchFamily="18" charset="0"/>
                        </a:rPr>
                        <m:t>⇒</m:t>
                      </m:r>
                      <m:d>
                        <m:dPr>
                          <m:begChr m:val="|"/>
                          <m:endChr m:val="|"/>
                          <m:ctrlPr>
                            <a:rPr lang="ro-RO" sz="2400" i="1">
                              <a:solidFill>
                                <a:srgbClr val="836967"/>
                              </a:solidFill>
                              <a:latin typeface="Cambria Math" panose="02040503050406030204" pitchFamily="18" charset="0"/>
                            </a:rPr>
                          </m:ctrlPr>
                        </m:dPr>
                        <m:e>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0</m:t>
                              </m:r>
                            </m:sub>
                          </m:sSub>
                        </m:e>
                      </m:d>
                      <m:r>
                        <a:rPr lang="ro-RO" sz="2400" i="0">
                          <a:latin typeface="Cambria Math" panose="02040503050406030204" pitchFamily="18" charset="0"/>
                        </a:rPr>
                        <m:t>=</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f>
                            <m:fPr>
                              <m:type m:val="lin"/>
                              <m:ctrlPr>
                                <a:rPr lang="ro-RO" sz="2400" i="1">
                                  <a:latin typeface="Cambria Math" panose="02040503050406030204" pitchFamily="18" charset="0"/>
                                </a:rPr>
                              </m:ctrlPr>
                            </m:fPr>
                            <m:num>
                              <m:sSub>
                                <m:sSubPr>
                                  <m:ctrlPr>
                                    <a:rPr lang="ro-RO" sz="2400" i="1">
                                      <a:solidFill>
                                        <a:srgbClr val="836967"/>
                                      </a:solidFill>
                                      <a:latin typeface="Cambria Math" panose="02040503050406030204" pitchFamily="18" charset="0"/>
                                    </a:rPr>
                                  </m:ctrlPr>
                                </m:sSubPr>
                                <m:e>
                                  <m:d>
                                    <m:dPr>
                                      <m:begChr m:val="|"/>
                                      <m:endChr m:val="|"/>
                                      <m:ctrlPr>
                                        <a:rPr lang="ro-RO" sz="2400" i="1">
                                          <a:solidFill>
                                            <a:srgbClr val="836967"/>
                                          </a:solidFill>
                                          <a:latin typeface="Cambria Math" panose="02040503050406030204" pitchFamily="18" charset="0"/>
                                        </a:rPr>
                                      </m:ctrlPr>
                                    </m:dPr>
                                    <m:e>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0</m:t>
                                          </m:r>
                                        </m:sub>
                                      </m:sSub>
                                    </m:e>
                                  </m:d>
                                </m:e>
                                <m:sub>
                                  <m:r>
                                    <a:rPr lang="ro-RO" sz="2400" i="1">
                                      <a:latin typeface="Cambria Math" panose="02040503050406030204" pitchFamily="18" charset="0"/>
                                    </a:rPr>
                                    <m:t>𝑑𝐵</m:t>
                                  </m:r>
                                </m:sub>
                              </m:sSub>
                            </m:num>
                            <m:den>
                              <m:r>
                                <a:rPr lang="ro-RO" sz="2400" i="0">
                                  <a:latin typeface="Cambria Math" panose="02040503050406030204" pitchFamily="18" charset="0"/>
                                </a:rPr>
                                <m:t>20</m:t>
                              </m:r>
                            </m:den>
                          </m:f>
                        </m:sup>
                      </m:sSup>
                      <m:r>
                        <a:rPr lang="ro-RO" sz="2400" i="0">
                          <a:latin typeface="Cambria Math" panose="02040503050406030204" pitchFamily="18" charset="0"/>
                        </a:rPr>
                        <m:t>=</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f>
                            <m:fPr>
                              <m:type m:val="lin"/>
                              <m:ctrlPr>
                                <a:rPr lang="ro-RO" sz="2400" i="1">
                                  <a:latin typeface="Cambria Math" panose="02040503050406030204" pitchFamily="18" charset="0"/>
                                </a:rPr>
                              </m:ctrlPr>
                            </m:fPr>
                            <m:num>
                              <m:r>
                                <a:rPr lang="ro-RO" sz="2400" i="0">
                                  <a:latin typeface="Cambria Math" panose="02040503050406030204" pitchFamily="18" charset="0"/>
                                </a:rPr>
                                <m:t>20</m:t>
                              </m:r>
                            </m:num>
                            <m:den>
                              <m:r>
                                <a:rPr lang="ro-RO" sz="2400" i="0">
                                  <a:latin typeface="Cambria Math" panose="02040503050406030204" pitchFamily="18" charset="0"/>
                                </a:rPr>
                                <m:t>20</m:t>
                              </m:r>
                            </m:den>
                          </m:f>
                        </m:sup>
                      </m:sSup>
                      <m:r>
                        <a:rPr lang="ro-RO" sz="2400" i="0">
                          <a:latin typeface="Cambria Math" panose="02040503050406030204" pitchFamily="18" charset="0"/>
                        </a:rPr>
                        <m:t>=10</m:t>
                      </m:r>
                      <m:f>
                        <m:fPr>
                          <m:type m:val="lin"/>
                          <m:ctrlPr>
                            <a:rPr lang="ro-RO" sz="2400" i="1">
                              <a:latin typeface="Cambria Math" panose="02040503050406030204" pitchFamily="18" charset="0"/>
                            </a:rPr>
                          </m:ctrlPr>
                        </m:fPr>
                        <m:num>
                          <m:r>
                            <a:rPr lang="ro-RO" sz="2400" i="1">
                              <a:latin typeface="Cambria Math" panose="02040503050406030204" pitchFamily="18" charset="0"/>
                            </a:rPr>
                            <m:t>𝑉</m:t>
                          </m:r>
                        </m:num>
                        <m:den>
                          <m:r>
                            <a:rPr lang="ro-RO" sz="2400" i="1">
                              <a:latin typeface="Cambria Math" panose="02040503050406030204" pitchFamily="18" charset="0"/>
                            </a:rPr>
                            <m:t>𝑉</m:t>
                          </m:r>
                        </m:den>
                      </m:f>
                    </m:oMath>
                  </m:oMathPara>
                </a14:m>
                <a:endParaRPr lang="ro-RO"/>
              </a:p>
            </p:txBody>
          </p:sp>
        </mc:Choice>
        <mc:Fallback xmlns="">
          <p:sp>
            <p:nvSpPr>
              <p:cNvPr id="11" name="TextBox 10">
                <a:extLst>
                  <a:ext uri="{FF2B5EF4-FFF2-40B4-BE49-F238E27FC236}">
                    <a16:creationId xmlns:a16="http://schemas.microsoft.com/office/drawing/2014/main" id="{FC54C24E-896C-4696-A792-A6F53C258CBA}"/>
                  </a:ext>
                </a:extLst>
              </p:cNvPr>
              <p:cNvSpPr txBox="1">
                <a:spLocks noRot="1" noChangeAspect="1" noMove="1" noResize="1" noEditPoints="1" noAdjustHandles="1" noChangeArrowheads="1" noChangeShapeType="1" noTextEdit="1"/>
              </p:cNvSpPr>
              <p:nvPr/>
            </p:nvSpPr>
            <p:spPr>
              <a:xfrm>
                <a:off x="1080881" y="4338128"/>
                <a:ext cx="8550136" cy="484684"/>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4B04647-9EE9-488C-BADD-43FAFC763FCE}"/>
                  </a:ext>
                </a:extLst>
              </p:cNvPr>
              <p:cNvSpPr txBox="1"/>
              <p:nvPr/>
            </p:nvSpPr>
            <p:spPr>
              <a:xfrm>
                <a:off x="1196165" y="5625850"/>
                <a:ext cx="1824089"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r>
                        <a:rPr lang="ro-RO" sz="2400" b="0" i="1" smtClean="0">
                          <a:latin typeface="Cambria Math" panose="02040503050406030204" pitchFamily="18" charset="0"/>
                        </a:rPr>
                        <m:t>=10</m:t>
                      </m:r>
                      <m:r>
                        <a:rPr lang="ro-RO" sz="2400" b="0" i="1" smtClean="0">
                          <a:latin typeface="Cambria Math" panose="02040503050406030204" pitchFamily="18" charset="0"/>
                          <a:ea typeface="Cambria Math" panose="02040503050406030204" pitchFamily="18" charset="0"/>
                        </a:rPr>
                        <m:t>×</m:t>
                      </m:r>
                      <m:sSub>
                        <m:sSubPr>
                          <m:ctrlPr>
                            <a:rPr lang="ro-RO" sz="2400" b="0" i="1" smtClean="0">
                              <a:latin typeface="Cambria Math" panose="02040503050406030204" pitchFamily="18" charset="0"/>
                              <a:ea typeface="Cambria Math" panose="02040503050406030204" pitchFamily="18" charset="0"/>
                            </a:rPr>
                          </m:ctrlPr>
                        </m:sSubPr>
                        <m:e>
                          <m:r>
                            <a:rPr lang="ro-RO" sz="2400" b="0" i="1" smtClean="0">
                              <a:latin typeface="Cambria Math" panose="02040503050406030204" pitchFamily="18" charset="0"/>
                              <a:ea typeface="Cambria Math" panose="02040503050406030204" pitchFamily="18" charset="0"/>
                            </a:rPr>
                            <m:t>𝑅</m:t>
                          </m:r>
                        </m:e>
                        <m:sub>
                          <m:r>
                            <a:rPr lang="ro-RO" sz="2400" b="0" i="1" smtClean="0">
                              <a:latin typeface="Cambria Math" panose="02040503050406030204" pitchFamily="18" charset="0"/>
                              <a:ea typeface="Cambria Math" panose="02040503050406030204" pitchFamily="18" charset="0"/>
                            </a:rPr>
                            <m:t>1</m:t>
                          </m:r>
                        </m:sub>
                      </m:sSub>
                    </m:oMath>
                  </m:oMathPara>
                </a14:m>
                <a:endParaRPr lang="ro-RO"/>
              </a:p>
            </p:txBody>
          </p:sp>
        </mc:Choice>
        <mc:Fallback xmlns="">
          <p:sp>
            <p:nvSpPr>
              <p:cNvPr id="12" name="TextBox 11">
                <a:extLst>
                  <a:ext uri="{FF2B5EF4-FFF2-40B4-BE49-F238E27FC236}">
                    <a16:creationId xmlns:a16="http://schemas.microsoft.com/office/drawing/2014/main" id="{44B04647-9EE9-488C-BADD-43FAFC763FCE}"/>
                  </a:ext>
                </a:extLst>
              </p:cNvPr>
              <p:cNvSpPr txBox="1">
                <a:spLocks noRot="1" noChangeAspect="1" noMove="1" noResize="1" noEditPoints="1" noAdjustHandles="1" noChangeArrowheads="1" noChangeShapeType="1" noTextEdit="1"/>
              </p:cNvSpPr>
              <p:nvPr/>
            </p:nvSpPr>
            <p:spPr>
              <a:xfrm>
                <a:off x="1196165" y="5625850"/>
                <a:ext cx="1824089" cy="369332"/>
              </a:xfrm>
              <a:prstGeom prst="rect">
                <a:avLst/>
              </a:prstGeom>
              <a:blipFill>
                <a:blip r:embed="rId5"/>
                <a:stretch>
                  <a:fillRect l="-5686" b="-15000"/>
                </a:stretch>
              </a:blipFill>
            </p:spPr>
            <p:txBody>
              <a:bodyPr/>
              <a:lstStyle/>
              <a:p>
                <a:r>
                  <a:rPr lang="ro-RO">
                    <a:noFill/>
                  </a:rPr>
                  <a:t> </a:t>
                </a:r>
              </a:p>
            </p:txBody>
          </p:sp>
        </mc:Fallback>
      </mc:AlternateContent>
    </p:spTree>
    <p:extLst>
      <p:ext uri="{BB962C8B-B14F-4D97-AF65-F5344CB8AC3E}">
        <p14:creationId xmlns:p14="http://schemas.microsoft.com/office/powerpoint/2010/main" val="425228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8C5-B4F3-4A09-9691-BD348BFEB5E1}"/>
              </a:ext>
            </a:extLst>
          </p:cNvPr>
          <p:cNvSpPr>
            <a:spLocks noGrp="1"/>
          </p:cNvSpPr>
          <p:nvPr>
            <p:ph type="title"/>
          </p:nvPr>
        </p:nvSpPr>
        <p:spPr/>
        <p:txBody>
          <a:bodyPr/>
          <a:lstStyle/>
          <a:p>
            <a:r>
              <a:rPr lang="ro-RO"/>
              <a:t>Filtre active</a:t>
            </a:r>
            <a:br>
              <a:rPr lang="ro-RO"/>
            </a:br>
            <a:r>
              <a:rPr lang="ro-RO"/>
              <a:t>Răspunsuri în frecvență uzuale</a:t>
            </a:r>
          </a:p>
        </p:txBody>
      </p:sp>
      <p:sp>
        <p:nvSpPr>
          <p:cNvPr id="3" name="Content Placeholder 2">
            <a:extLst>
              <a:ext uri="{FF2B5EF4-FFF2-40B4-BE49-F238E27FC236}">
                <a16:creationId xmlns:a16="http://schemas.microsoft.com/office/drawing/2014/main" id="{A34C040B-A7DC-4B3C-8699-2052AD010DB8}"/>
              </a:ext>
            </a:extLst>
          </p:cNvPr>
          <p:cNvSpPr>
            <a:spLocks noGrp="1"/>
          </p:cNvSpPr>
          <p:nvPr>
            <p:ph idx="1"/>
          </p:nvPr>
        </p:nvSpPr>
        <p:spPr/>
        <p:txBody>
          <a:bodyPr/>
          <a:lstStyle/>
          <a:p>
            <a:pPr marL="514350" indent="-514350">
              <a:buFont typeface="+mj-lt"/>
              <a:buAutoNum type="arabicPeriod"/>
            </a:pPr>
            <a:r>
              <a:rPr lang="en-US" b="1">
                <a:solidFill>
                  <a:srgbClr val="0070C0"/>
                </a:solidFill>
              </a:rPr>
              <a:t>Răspunsul de tipul trece-jos </a:t>
            </a:r>
            <a:endParaRPr lang="ro-RO" b="1">
              <a:solidFill>
                <a:srgbClr val="0070C0"/>
              </a:solidFill>
            </a:endParaRPr>
          </a:p>
          <a:p>
            <a:r>
              <a:rPr lang="en-US"/>
              <a:t>este caracterizat printr-o frecvență ω</a:t>
            </a:r>
            <a:r>
              <a:rPr lang="en-US" baseline="-25000"/>
              <a:t>c</a:t>
            </a:r>
            <a:r>
              <a:rPr lang="en-US"/>
              <a:t>, numită </a:t>
            </a:r>
            <a:r>
              <a:rPr lang="en-US" i="1"/>
              <a:t>frecvență de tăiere</a:t>
            </a:r>
            <a:r>
              <a:rPr lang="en-US"/>
              <a:t> </a:t>
            </a:r>
            <a:br>
              <a:rPr lang="ro-RO"/>
            </a:br>
            <a:r>
              <a:rPr lang="en-US"/>
              <a:t>(cutoff frequency), astfel încât |</a:t>
            </a:r>
            <a:r>
              <a:rPr lang="en-US" i="1"/>
              <a:t>H</a:t>
            </a:r>
            <a:r>
              <a:rPr lang="en-US"/>
              <a:t>|=1 pentru ω&lt;ω</a:t>
            </a:r>
            <a:r>
              <a:rPr lang="en-US" baseline="-25000"/>
              <a:t>c</a:t>
            </a:r>
            <a:r>
              <a:rPr lang="en-US"/>
              <a:t> și |</a:t>
            </a:r>
            <a:r>
              <a:rPr lang="en-US" i="1"/>
              <a:t>H</a:t>
            </a:r>
            <a:r>
              <a:rPr lang="en-US"/>
              <a:t>|=0 pentru ω&gt;ω</a:t>
            </a:r>
            <a:r>
              <a:rPr lang="en-US" baseline="-25000"/>
              <a:t>c</a:t>
            </a:r>
            <a:r>
              <a:rPr lang="en-US"/>
              <a:t>, fapt care arată că semnalele de intrare cu frecvență mai mică de ω</a:t>
            </a:r>
            <a:r>
              <a:rPr lang="en-US" baseline="-25000"/>
              <a:t>c</a:t>
            </a:r>
            <a:r>
              <a:rPr lang="en-US"/>
              <a:t> trec prin filtru cu o amplitudine neschimbată, în timp ce semnalele cu ω&gt; ω</a:t>
            </a:r>
            <a:r>
              <a:rPr lang="en-US" baseline="-25000"/>
              <a:t>c</a:t>
            </a:r>
            <a:r>
              <a:rPr lang="en-US"/>
              <a:t> suferă o atenuare completă.</a:t>
            </a:r>
            <a:endParaRPr lang="ro-RO"/>
          </a:p>
          <a:p>
            <a:r>
              <a:rPr lang="en-US"/>
              <a:t>o aplicație comună de FTJ o reprezintă eliminarea zgomotului de înaltă frecvență dintr-un semnal.</a:t>
            </a:r>
            <a:endParaRPr lang="ro-RO"/>
          </a:p>
        </p:txBody>
      </p:sp>
      <p:sp>
        <p:nvSpPr>
          <p:cNvPr id="4" name="Date Placeholder 3">
            <a:extLst>
              <a:ext uri="{FF2B5EF4-FFF2-40B4-BE49-F238E27FC236}">
                <a16:creationId xmlns:a16="http://schemas.microsoft.com/office/drawing/2014/main" id="{892617C6-91D9-4DFA-BF84-040F9CDFFA46}"/>
              </a:ext>
            </a:extLst>
          </p:cNvPr>
          <p:cNvSpPr>
            <a:spLocks noGrp="1"/>
          </p:cNvSpPr>
          <p:nvPr>
            <p:ph type="dt" sz="half" idx="10"/>
          </p:nvPr>
        </p:nvSpPr>
        <p:spPr/>
        <p:txBody>
          <a:bodyPr/>
          <a:lstStyle/>
          <a:p>
            <a:fld id="{43266E39-59F9-4DFD-8159-74DF3497D683}" type="datetime1">
              <a:rPr lang="ro-RO" smtClean="0"/>
              <a:t>07.04.2021</a:t>
            </a:fld>
            <a:endParaRPr lang="ro-RO"/>
          </a:p>
        </p:txBody>
      </p:sp>
      <p:sp>
        <p:nvSpPr>
          <p:cNvPr id="5" name="Footer Placeholder 4">
            <a:extLst>
              <a:ext uri="{FF2B5EF4-FFF2-40B4-BE49-F238E27FC236}">
                <a16:creationId xmlns:a16="http://schemas.microsoft.com/office/drawing/2014/main" id="{9A320AAB-2420-4EFD-ADAC-22C21A111C5D}"/>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C6668948-E85A-40C6-B514-96BA52A12312}"/>
              </a:ext>
            </a:extLst>
          </p:cNvPr>
          <p:cNvSpPr>
            <a:spLocks noGrp="1"/>
          </p:cNvSpPr>
          <p:nvPr>
            <p:ph type="sldNum" sz="quarter" idx="12"/>
          </p:nvPr>
        </p:nvSpPr>
        <p:spPr/>
        <p:txBody>
          <a:bodyPr/>
          <a:lstStyle/>
          <a:p>
            <a:fld id="{AF5D8DD5-2367-47BF-BE85-0E4DD8564336}" type="slidenum">
              <a:rPr lang="ro-RO" smtClean="0"/>
              <a:t>5</a:t>
            </a:fld>
            <a:endParaRPr lang="ro-RO"/>
          </a:p>
        </p:txBody>
      </p:sp>
      <p:pic>
        <p:nvPicPr>
          <p:cNvPr id="7" name="Picture 6">
            <a:extLst>
              <a:ext uri="{FF2B5EF4-FFF2-40B4-BE49-F238E27FC236}">
                <a16:creationId xmlns:a16="http://schemas.microsoft.com/office/drawing/2014/main" id="{C336EBD6-5DB7-4C90-B168-60C4AE5402BB}"/>
              </a:ext>
            </a:extLst>
          </p:cNvPr>
          <p:cNvPicPr>
            <a:picLocks noChangeAspect="1"/>
          </p:cNvPicPr>
          <p:nvPr/>
        </p:nvPicPr>
        <p:blipFill rotWithShape="1">
          <a:blip r:embed="rId2"/>
          <a:srcRect r="54730" b="15050"/>
          <a:stretch/>
        </p:blipFill>
        <p:spPr>
          <a:xfrm>
            <a:off x="8840057" y="22953"/>
            <a:ext cx="3332288" cy="2330348"/>
          </a:xfrm>
          <a:prstGeom prst="rect">
            <a:avLst/>
          </a:prstGeom>
        </p:spPr>
      </p:pic>
    </p:spTree>
    <p:extLst>
      <p:ext uri="{BB962C8B-B14F-4D97-AF65-F5344CB8AC3E}">
        <p14:creationId xmlns:p14="http://schemas.microsoft.com/office/powerpoint/2010/main" val="1151825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B7F1-6A37-4646-9D34-17366D692389}"/>
              </a:ext>
            </a:extLst>
          </p:cNvPr>
          <p:cNvSpPr>
            <a:spLocks noGrp="1"/>
          </p:cNvSpPr>
          <p:nvPr>
            <p:ph type="title"/>
          </p:nvPr>
        </p:nvSpPr>
        <p:spPr/>
        <p:txBody>
          <a:bodyPr/>
          <a:lstStyle/>
          <a:p>
            <a:r>
              <a:rPr lang="ro-RO"/>
              <a:t>P1. Rezolvare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851683-A5F7-4A71-8FBB-0355457CACA1}"/>
                  </a:ext>
                </a:extLst>
              </p:cNvPr>
              <p:cNvSpPr>
                <a:spLocks noGrp="1"/>
              </p:cNvSpPr>
              <p:nvPr>
                <p:ph idx="1"/>
              </p:nvPr>
            </p:nvSpPr>
            <p:spPr/>
            <p:txBody>
              <a:bodyPr>
                <a:normAutofit/>
              </a:bodyPr>
              <a:lstStyle/>
              <a:p>
                <a:r>
                  <a:rPr lang="en-US">
                    <a:effectLst/>
                    <a:ea typeface="Calibri" panose="020F0502020204030204" pitchFamily="34" charset="0"/>
                  </a:rPr>
                  <a:t>În bandă, condensatorul </a:t>
                </a:r>
                <a:r>
                  <a:rPr lang="en-US" i="1">
                    <a:effectLst/>
                    <a:ea typeface="Calibri" panose="020F0502020204030204" pitchFamily="34" charset="0"/>
                  </a:rPr>
                  <a:t>C</a:t>
                </a:r>
                <a:r>
                  <a:rPr lang="en-US" baseline="-25000">
                    <a:effectLst/>
                    <a:ea typeface="Calibri" panose="020F0502020204030204" pitchFamily="34" charset="0"/>
                  </a:rPr>
                  <a:t>1</a:t>
                </a:r>
                <a:r>
                  <a:rPr lang="en-US">
                    <a:effectLst/>
                    <a:ea typeface="Calibri" panose="020F0502020204030204" pitchFamily="34" charset="0"/>
                  </a:rPr>
                  <a:t> se consideră scurtcircuit </a:t>
                </a:r>
                <a:br>
                  <a:rPr lang="ro-RO">
                    <a:effectLst/>
                    <a:ea typeface="Calibri" panose="020F0502020204030204" pitchFamily="34" charset="0"/>
                  </a:rPr>
                </a:br>
                <a:r>
                  <a:rPr lang="en-US">
                    <a:effectLst/>
                    <a:ea typeface="Calibri" panose="020F0502020204030204" pitchFamily="34" charset="0"/>
                  </a:rPr>
                  <a:t>iar </a:t>
                </a:r>
                <a:r>
                  <a:rPr lang="en-US" i="1">
                    <a:effectLst/>
                    <a:ea typeface="Calibri" panose="020F0502020204030204" pitchFamily="34" charset="0"/>
                  </a:rPr>
                  <a:t>C</a:t>
                </a:r>
                <a:r>
                  <a:rPr lang="en-US" baseline="-25000">
                    <a:effectLst/>
                    <a:ea typeface="Calibri" panose="020F0502020204030204" pitchFamily="34" charset="0"/>
                  </a:rPr>
                  <a:t>2</a:t>
                </a:r>
                <a:r>
                  <a:rPr lang="en-US">
                    <a:effectLst/>
                    <a:ea typeface="Calibri" panose="020F0502020204030204" pitchFamily="34" charset="0"/>
                  </a:rPr>
                  <a:t> gol.</a:t>
                </a:r>
                <a:endParaRPr lang="ro-RO">
                  <a:effectLst/>
                  <a:ea typeface="Calibri" panose="020F0502020204030204" pitchFamily="34" charset="0"/>
                </a:endParaRPr>
              </a:p>
              <a:p>
                <a:pPr algn="just"/>
                <a:r>
                  <a:rPr lang="en-US">
                    <a:solidFill>
                      <a:srgbClr val="242021"/>
                    </a:solidFill>
                    <a:effectLst/>
                    <a:ea typeface="Calibri" panose="020F0502020204030204" pitchFamily="34" charset="0"/>
                  </a:rPr>
                  <a:t>Dacă </a:t>
                </a:r>
                <a:r>
                  <a:rPr lang="en-US" i="1">
                    <a:solidFill>
                      <a:srgbClr val="242021"/>
                    </a:solidFill>
                    <a:effectLst/>
                    <a:ea typeface="Calibri" panose="020F0502020204030204" pitchFamily="34" charset="0"/>
                  </a:rPr>
                  <a:t>C</a:t>
                </a:r>
                <a:r>
                  <a:rPr lang="en-US" baseline="-25000">
                    <a:solidFill>
                      <a:srgbClr val="242021"/>
                    </a:solidFill>
                    <a:effectLst/>
                    <a:ea typeface="Calibri" panose="020F0502020204030204" pitchFamily="34" charset="0"/>
                  </a:rPr>
                  <a:t>1</a:t>
                </a:r>
                <a:r>
                  <a:rPr lang="en-US">
                    <a:solidFill>
                      <a:srgbClr val="242021"/>
                    </a:solidFill>
                    <a:effectLst/>
                    <a:ea typeface="Calibri" panose="020F0502020204030204" pitchFamily="34" charset="0"/>
                  </a:rPr>
                  <a:t> este scurtcircuit, rezultă </a:t>
                </a:r>
                <a:r>
                  <a:rPr lang="ro-RO" i="1">
                    <a:solidFill>
                      <a:srgbClr val="242021"/>
                    </a:solidFill>
                    <a:effectLst/>
                    <a:ea typeface="Calibri" panose="020F0502020204030204" pitchFamily="34" charset="0"/>
                  </a:rPr>
                  <a:t>R</a:t>
                </a:r>
                <a:r>
                  <a:rPr lang="ro-RO" i="1" baseline="-25000">
                    <a:solidFill>
                      <a:srgbClr val="242021"/>
                    </a:solidFill>
                    <a:effectLst/>
                    <a:ea typeface="Calibri" panose="020F0502020204030204" pitchFamily="34" charset="0"/>
                  </a:rPr>
                  <a:t>i</a:t>
                </a:r>
                <a:r>
                  <a:rPr lang="ro-RO">
                    <a:solidFill>
                      <a:srgbClr val="242021"/>
                    </a:solidFill>
                    <a:effectLst/>
                    <a:ea typeface="Calibri" panose="020F0502020204030204" pitchFamily="34" charset="0"/>
                  </a:rPr>
                  <a:t>=</a:t>
                </a:r>
                <a:r>
                  <a:rPr lang="ro-RO" i="1">
                    <a:solidFill>
                      <a:srgbClr val="242021"/>
                    </a:solidFill>
                    <a:effectLst/>
                    <a:ea typeface="Calibri" panose="020F0502020204030204" pitchFamily="34" charset="0"/>
                  </a:rPr>
                  <a:t>R</a:t>
                </a:r>
                <a:r>
                  <a:rPr lang="ro-RO" baseline="-25000">
                    <a:solidFill>
                      <a:srgbClr val="242021"/>
                    </a:solidFill>
                    <a:effectLst/>
                    <a:ea typeface="Calibri" panose="020F0502020204030204" pitchFamily="34" charset="0"/>
                  </a:rPr>
                  <a:t>1</a:t>
                </a:r>
                <a:r>
                  <a:rPr lang="ro-RO">
                    <a:solidFill>
                      <a:srgbClr val="242021"/>
                    </a:solidFill>
                    <a:effectLst/>
                    <a:ea typeface="Calibri" panose="020F0502020204030204" pitchFamily="34" charset="0"/>
                    <a:sym typeface="Symbol" panose="05050102010706020507" pitchFamily="18" charset="2"/>
                  </a:rPr>
                  <a:t></a:t>
                </a:r>
                <a:r>
                  <a:rPr lang="ro-RO">
                    <a:solidFill>
                      <a:srgbClr val="242021"/>
                    </a:solidFill>
                    <a:effectLst/>
                    <a:ea typeface="Calibri" panose="020F0502020204030204" pitchFamily="34" charset="0"/>
                  </a:rPr>
                  <a:t>10k</a:t>
                </a:r>
                <a:r>
                  <a:rPr lang="ro-RO">
                    <a:solidFill>
                      <a:srgbClr val="242021"/>
                    </a:solidFill>
                    <a:effectLst/>
                    <a:ea typeface="Calibri" panose="020F0502020204030204" pitchFamily="34" charset="0"/>
                    <a:cs typeface="Calibri" panose="020F0502020204030204" pitchFamily="34" charset="0"/>
                    <a:sym typeface="Symbol" panose="05050102010706020507" pitchFamily="18" charset="2"/>
                  </a:rPr>
                  <a:t></a:t>
                </a:r>
                <a:r>
                  <a:rPr lang="ro-RO">
                    <a:solidFill>
                      <a:srgbClr val="242021"/>
                    </a:solidFill>
                    <a:effectLst/>
                    <a:ea typeface="Calibri" panose="020F0502020204030204" pitchFamily="34" charset="0"/>
                  </a:rPr>
                  <a:t>. Alegem </a:t>
                </a:r>
                <a:r>
                  <a:rPr lang="ro-RO" i="1">
                    <a:solidFill>
                      <a:srgbClr val="242021"/>
                    </a:solidFill>
                    <a:effectLst/>
                    <a:ea typeface="Calibri" panose="020F0502020204030204" pitchFamily="34" charset="0"/>
                  </a:rPr>
                  <a:t>R</a:t>
                </a:r>
                <a:r>
                  <a:rPr lang="ro-RO" baseline="-25000">
                    <a:solidFill>
                      <a:srgbClr val="242021"/>
                    </a:solidFill>
                    <a:effectLst/>
                    <a:ea typeface="Calibri" panose="020F0502020204030204" pitchFamily="34" charset="0"/>
                  </a:rPr>
                  <a:t>1</a:t>
                </a:r>
                <a:r>
                  <a:rPr lang="ro-RO">
                    <a:solidFill>
                      <a:srgbClr val="242021"/>
                    </a:solidFill>
                    <a:effectLst/>
                    <a:ea typeface="Calibri" panose="020F0502020204030204" pitchFamily="34" charset="0"/>
                  </a:rPr>
                  <a:t>=10k</a:t>
                </a:r>
                <a:r>
                  <a:rPr lang="ro-RO">
                    <a:solidFill>
                      <a:srgbClr val="242021"/>
                    </a:solidFill>
                    <a:effectLst/>
                    <a:ea typeface="Calibri" panose="020F0502020204030204" pitchFamily="34" charset="0"/>
                    <a:cs typeface="Calibri" panose="020F0502020204030204" pitchFamily="34" charset="0"/>
                    <a:sym typeface="Symbol" panose="05050102010706020507" pitchFamily="18" charset="2"/>
                  </a:rPr>
                  <a:t></a:t>
                </a:r>
                <a:r>
                  <a:rPr lang="ro-RO">
                    <a:solidFill>
                      <a:srgbClr val="242021"/>
                    </a:solidFill>
                    <a:effectLst/>
                    <a:ea typeface="Calibri" panose="020F0502020204030204" pitchFamily="34" charset="0"/>
                  </a:rPr>
                  <a:t> și astfel, </a:t>
                </a:r>
                <a:r>
                  <a:rPr lang="ro-RO" i="1">
                    <a:solidFill>
                      <a:srgbClr val="242021"/>
                    </a:solidFill>
                    <a:effectLst/>
                    <a:ea typeface="Calibri" panose="020F0502020204030204" pitchFamily="34" charset="0"/>
                  </a:rPr>
                  <a:t>R</a:t>
                </a:r>
                <a:r>
                  <a:rPr lang="ro-RO" baseline="-25000">
                    <a:solidFill>
                      <a:srgbClr val="242021"/>
                    </a:solidFill>
                    <a:effectLst/>
                    <a:ea typeface="Calibri" panose="020F0502020204030204" pitchFamily="34" charset="0"/>
                  </a:rPr>
                  <a:t>2</a:t>
                </a:r>
                <a:r>
                  <a:rPr lang="ro-RO">
                    <a:solidFill>
                      <a:srgbClr val="242021"/>
                    </a:solidFill>
                    <a:effectLst/>
                    <a:ea typeface="Calibri" panose="020F0502020204030204" pitchFamily="34" charset="0"/>
                  </a:rPr>
                  <a:t>=100k</a:t>
                </a:r>
                <a:r>
                  <a:rPr lang="ro-RO">
                    <a:solidFill>
                      <a:srgbClr val="242021"/>
                    </a:solidFill>
                    <a:effectLst/>
                    <a:ea typeface="Calibri" panose="020F0502020204030204" pitchFamily="34" charset="0"/>
                    <a:cs typeface="Calibri" panose="020F0502020204030204" pitchFamily="34" charset="0"/>
                    <a:sym typeface="Symbol" panose="05050102010706020507" pitchFamily="18" charset="2"/>
                  </a:rPr>
                  <a:t></a:t>
                </a:r>
                <a:endParaRPr lang="ro-RO">
                  <a:solidFill>
                    <a:srgbClr val="242021"/>
                  </a:solidFill>
                  <a:effectLst/>
                  <a:ea typeface="Calibri" panose="020F0502020204030204" pitchFamily="34" charset="0"/>
                </a:endParaRPr>
              </a:p>
              <a:p>
                <a:pPr algn="just"/>
                <a:r>
                  <a:rPr lang="en-US">
                    <a:solidFill>
                      <a:srgbClr val="242021"/>
                    </a:solidFill>
                    <a:effectLst/>
                    <a:ea typeface="Calibri" panose="020F0502020204030204" pitchFamily="34" charset="0"/>
                  </a:rPr>
                  <a:t>Pentru</a:t>
                </a:r>
                <a:r>
                  <a:rPr lang="ro-RO">
                    <a:solidFill>
                      <a:srgbClr val="242021"/>
                    </a:solidFill>
                    <a:effectLst/>
                    <a:ea typeface="Calibri" panose="020F0502020204030204" pitchFamily="34" charset="0"/>
                  </a:rPr>
                  <a:t> </a:t>
                </a:r>
                <a14:m>
                  <m:oMath xmlns:m="http://schemas.openxmlformats.org/officeDocument/2006/math">
                    <m:sSub>
                      <m:sSubPr>
                        <m:ctrlPr>
                          <a:rPr lang="ro-RO" i="1" smtClean="0">
                            <a:solidFill>
                              <a:srgbClr val="242021"/>
                            </a:solidFill>
                            <a:effectLst/>
                            <a:latin typeface="Cambria Math" panose="02040503050406030204" pitchFamily="18" charset="0"/>
                          </a:rPr>
                        </m:ctrlPr>
                      </m:sSubPr>
                      <m:e>
                        <m:r>
                          <a:rPr lang="ro-RO" i="1" smtClean="0">
                            <a:solidFill>
                              <a:srgbClr val="242021"/>
                            </a:solidFill>
                            <a:effectLst/>
                            <a:latin typeface="Cambria Math" panose="02040503050406030204" pitchFamily="18" charset="0"/>
                            <a:ea typeface="Cambria Math" panose="02040503050406030204" pitchFamily="18" charset="0"/>
                          </a:rPr>
                          <m:t>𝜔</m:t>
                        </m:r>
                      </m:e>
                      <m:sub>
                        <m:r>
                          <a:rPr lang="ro-RO" b="0" i="1" smtClean="0">
                            <a:solidFill>
                              <a:srgbClr val="242021"/>
                            </a:solidFill>
                            <a:effectLst/>
                            <a:latin typeface="Cambria Math" panose="02040503050406030204" pitchFamily="18" charset="0"/>
                          </a:rPr>
                          <m:t>𝐿</m:t>
                        </m:r>
                      </m:sub>
                    </m:sSub>
                    <m:r>
                      <a:rPr lang="ro-RO" b="0" i="1" smtClean="0">
                        <a:solidFill>
                          <a:srgbClr val="242021"/>
                        </a:solidFill>
                        <a:effectLst/>
                        <a:latin typeface="Cambria Math" panose="02040503050406030204" pitchFamily="18" charset="0"/>
                      </a:rPr>
                      <m:t>=2</m:t>
                    </m:r>
                    <m:r>
                      <a:rPr lang="ro-RO" b="0" i="1" smtClean="0">
                        <a:solidFill>
                          <a:srgbClr val="242021"/>
                        </a:solidFill>
                        <a:effectLst/>
                        <a:latin typeface="Cambria Math" panose="02040503050406030204" pitchFamily="18" charset="0"/>
                        <a:ea typeface="Cambria Math" panose="02040503050406030204" pitchFamily="18" charset="0"/>
                      </a:rPr>
                      <m:t>𝜋</m:t>
                    </m:r>
                    <m:sSub>
                      <m:sSubPr>
                        <m:ctrlPr>
                          <a:rPr lang="ro-RO" b="0" i="1" smtClean="0">
                            <a:solidFill>
                              <a:srgbClr val="242021"/>
                            </a:solidFill>
                            <a:effectLst/>
                            <a:latin typeface="Cambria Math" panose="02040503050406030204" pitchFamily="18" charset="0"/>
                            <a:ea typeface="Cambria Math" panose="02040503050406030204" pitchFamily="18" charset="0"/>
                          </a:rPr>
                        </m:ctrlPr>
                      </m:sSubPr>
                      <m:e>
                        <m:r>
                          <a:rPr lang="ro-RO" b="0" i="1" smtClean="0">
                            <a:solidFill>
                              <a:srgbClr val="242021"/>
                            </a:solidFill>
                            <a:effectLst/>
                            <a:latin typeface="Cambria Math" panose="02040503050406030204" pitchFamily="18" charset="0"/>
                            <a:ea typeface="Cambria Math" panose="02040503050406030204" pitchFamily="18" charset="0"/>
                          </a:rPr>
                          <m:t>𝑓</m:t>
                        </m:r>
                      </m:e>
                      <m:sub>
                        <m:r>
                          <a:rPr lang="ro-RO" b="0" i="1" smtClean="0">
                            <a:solidFill>
                              <a:srgbClr val="242021"/>
                            </a:solidFill>
                            <a:effectLst/>
                            <a:latin typeface="Cambria Math" panose="02040503050406030204" pitchFamily="18" charset="0"/>
                            <a:ea typeface="Cambria Math" panose="02040503050406030204" pitchFamily="18" charset="0"/>
                          </a:rPr>
                          <m:t>𝐿</m:t>
                        </m:r>
                      </m:sub>
                    </m:sSub>
                    <m:r>
                      <a:rPr lang="ro-RO" b="0" i="1" smtClean="0">
                        <a:solidFill>
                          <a:srgbClr val="242021"/>
                        </a:solidFill>
                        <a:effectLst/>
                        <a:latin typeface="Cambria Math" panose="02040503050406030204" pitchFamily="18" charset="0"/>
                        <a:ea typeface="Cambria Math" panose="02040503050406030204" pitchFamily="18" charset="0"/>
                      </a:rPr>
                      <m:t>=2</m:t>
                    </m:r>
                    <m:r>
                      <a:rPr lang="ro-RO" b="0" i="1" smtClean="0">
                        <a:solidFill>
                          <a:srgbClr val="242021"/>
                        </a:solidFill>
                        <a:effectLst/>
                        <a:latin typeface="Cambria Math" panose="02040503050406030204" pitchFamily="18" charset="0"/>
                        <a:ea typeface="Cambria Math" panose="02040503050406030204" pitchFamily="18" charset="0"/>
                      </a:rPr>
                      <m:t>𝜋</m:t>
                    </m:r>
                    <m:r>
                      <a:rPr lang="ro-RO" b="0" i="1" smtClean="0">
                        <a:solidFill>
                          <a:srgbClr val="242021"/>
                        </a:solidFill>
                        <a:effectLst/>
                        <a:latin typeface="Cambria Math" panose="02040503050406030204" pitchFamily="18" charset="0"/>
                        <a:ea typeface="Cambria Math" panose="02040503050406030204" pitchFamily="18" charset="0"/>
                      </a:rPr>
                      <m:t>20 </m:t>
                    </m:r>
                    <m:f>
                      <m:fPr>
                        <m:type m:val="lin"/>
                        <m:ctrlPr>
                          <a:rPr lang="ro-RO" b="0" i="1" smtClean="0">
                            <a:solidFill>
                              <a:srgbClr val="242021"/>
                            </a:solidFill>
                            <a:effectLst/>
                            <a:latin typeface="Cambria Math" panose="02040503050406030204" pitchFamily="18" charset="0"/>
                            <a:ea typeface="Cambria Math" panose="02040503050406030204" pitchFamily="18" charset="0"/>
                          </a:rPr>
                        </m:ctrlPr>
                      </m:fPr>
                      <m:num>
                        <m:r>
                          <a:rPr lang="ro-RO" b="0" i="1" smtClean="0">
                            <a:solidFill>
                              <a:srgbClr val="242021"/>
                            </a:solidFill>
                            <a:effectLst/>
                            <a:latin typeface="Cambria Math" panose="02040503050406030204" pitchFamily="18" charset="0"/>
                            <a:ea typeface="Cambria Math" panose="02040503050406030204" pitchFamily="18" charset="0"/>
                          </a:rPr>
                          <m:t>𝑟𝑎𝑑</m:t>
                        </m:r>
                      </m:num>
                      <m:den>
                        <m:r>
                          <a:rPr lang="ro-RO" b="0" i="1" smtClean="0">
                            <a:solidFill>
                              <a:srgbClr val="242021"/>
                            </a:solidFill>
                            <a:effectLst/>
                            <a:latin typeface="Cambria Math" panose="02040503050406030204" pitchFamily="18" charset="0"/>
                            <a:ea typeface="Cambria Math" panose="02040503050406030204" pitchFamily="18" charset="0"/>
                          </a:rPr>
                          <m:t>𝑠</m:t>
                        </m:r>
                      </m:den>
                    </m:f>
                  </m:oMath>
                </a14:m>
                <a:r>
                  <a:rPr lang="en-US">
                    <a:solidFill>
                      <a:srgbClr val="242021"/>
                    </a:solidFill>
                    <a:effectLst/>
                    <a:ea typeface="Calibri" panose="020F0502020204030204" pitchFamily="34" charset="0"/>
                  </a:rPr>
                  <a:t> avem nevoie de</a:t>
                </a:r>
                <a:r>
                  <a:rPr lang="ro-RO">
                    <a:solidFill>
                      <a:srgbClr val="242021"/>
                    </a:solidFill>
                    <a:effectLst/>
                    <a:ea typeface="Calibri" panose="020F0502020204030204" pitchFamily="34" charset="0"/>
                  </a:rPr>
                  <a:t> o capacitate C</a:t>
                </a:r>
                <a:r>
                  <a:rPr lang="ro-RO" baseline="-25000">
                    <a:solidFill>
                      <a:srgbClr val="242021"/>
                    </a:solidFill>
                    <a:effectLst/>
                    <a:ea typeface="Calibri" panose="020F0502020204030204" pitchFamily="34" charset="0"/>
                  </a:rPr>
                  <a:t>1</a:t>
                </a:r>
                <a:endParaRPr lang="ro-RO">
                  <a:solidFill>
                    <a:srgbClr val="242021"/>
                  </a:solidFill>
                  <a:effectLst/>
                  <a:ea typeface="Calibri" panose="020F0502020204030204" pitchFamily="34" charset="0"/>
                </a:endParaRPr>
              </a:p>
              <a:p>
                <a:endParaRPr lang="ro-RO">
                  <a:solidFill>
                    <a:srgbClr val="242021"/>
                  </a:solidFill>
                  <a:effectLst/>
                  <a:ea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8851683-A5F7-4A71-8FBB-0355457CACA1}"/>
                  </a:ext>
                </a:extLst>
              </p:cNvPr>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AC425FB3-B1D6-4AF8-B9C9-93B11D60E196}"/>
              </a:ext>
            </a:extLst>
          </p:cNvPr>
          <p:cNvSpPr>
            <a:spLocks noGrp="1"/>
          </p:cNvSpPr>
          <p:nvPr>
            <p:ph type="dt" sz="half" idx="10"/>
          </p:nvPr>
        </p:nvSpPr>
        <p:spPr/>
        <p:txBody>
          <a:bodyPr/>
          <a:lstStyle/>
          <a:p>
            <a:fld id="{4858661E-63C3-4EFA-A572-4A28889FEFF8}" type="datetime1">
              <a:rPr lang="ro-RO" smtClean="0"/>
              <a:t>07.04.2021</a:t>
            </a:fld>
            <a:endParaRPr lang="ro-RO"/>
          </a:p>
        </p:txBody>
      </p:sp>
      <p:sp>
        <p:nvSpPr>
          <p:cNvPr id="5" name="Footer Placeholder 4">
            <a:extLst>
              <a:ext uri="{FF2B5EF4-FFF2-40B4-BE49-F238E27FC236}">
                <a16:creationId xmlns:a16="http://schemas.microsoft.com/office/drawing/2014/main" id="{EF193647-8E35-4B47-9779-B79439C7406C}"/>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177F9BCE-2093-4D11-8EFC-5435701DE223}"/>
              </a:ext>
            </a:extLst>
          </p:cNvPr>
          <p:cNvSpPr>
            <a:spLocks noGrp="1"/>
          </p:cNvSpPr>
          <p:nvPr>
            <p:ph type="sldNum" sz="quarter" idx="12"/>
          </p:nvPr>
        </p:nvSpPr>
        <p:spPr/>
        <p:txBody>
          <a:bodyPr/>
          <a:lstStyle/>
          <a:p>
            <a:fld id="{D4A60E86-67DE-4E03-8C72-3B87068AFDAB}" type="slidenum">
              <a:rPr lang="ro-RO" smtClean="0"/>
              <a:t>50</a:t>
            </a:fld>
            <a:endParaRPr lang="ro-RO"/>
          </a:p>
        </p:txBody>
      </p:sp>
      <p:pic>
        <p:nvPicPr>
          <p:cNvPr id="7" name="Picture 6">
            <a:extLst>
              <a:ext uri="{FF2B5EF4-FFF2-40B4-BE49-F238E27FC236}">
                <a16:creationId xmlns:a16="http://schemas.microsoft.com/office/drawing/2014/main" id="{92E79401-77CC-473D-A9C4-62A38C5FFE83}"/>
              </a:ext>
            </a:extLst>
          </p:cNvPr>
          <p:cNvPicPr>
            <a:picLocks noChangeAspect="1"/>
          </p:cNvPicPr>
          <p:nvPr/>
        </p:nvPicPr>
        <p:blipFill rotWithShape="1">
          <a:blip r:embed="rId3"/>
          <a:srcRect r="55728" b="17128"/>
          <a:stretch/>
        </p:blipFill>
        <p:spPr bwMode="auto">
          <a:xfrm>
            <a:off x="9045235" y="0"/>
            <a:ext cx="3134849" cy="213126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566E410-0A6B-400F-B391-50C7045DD5EE}"/>
                  </a:ext>
                </a:extLst>
              </p:cNvPr>
              <p:cNvSpPr txBox="1"/>
              <p:nvPr/>
            </p:nvSpPr>
            <p:spPr>
              <a:xfrm>
                <a:off x="1061002" y="4205967"/>
                <a:ext cx="6959876" cy="84664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836967"/>
                              </a:solidFill>
                              <a:latin typeface="Cambria Math" panose="02040503050406030204" pitchFamily="18" charset="0"/>
                            </a:rPr>
                          </m:ctrlPr>
                        </m:sSubPr>
                        <m:e>
                          <m:sSub>
                            <m:sSubPr>
                              <m:ctrlPr>
                                <a:rPr lang="ro-RO" sz="2400" i="1" smtClean="0">
                                  <a:solidFill>
                                    <a:schemeClr val="tx1"/>
                                  </a:solidFill>
                                  <a:latin typeface="Cambria Math" panose="02040503050406030204" pitchFamily="18" charset="0"/>
                                </a:rPr>
                              </m:ctrlPr>
                            </m:sSubPr>
                            <m:e>
                              <m:r>
                                <a:rPr lang="ro-RO" sz="2400" i="1" smtClean="0">
                                  <a:solidFill>
                                    <a:schemeClr val="tx1"/>
                                  </a:solidFill>
                                  <a:latin typeface="Cambria Math" panose="02040503050406030204" pitchFamily="18" charset="0"/>
                                  <a:ea typeface="Cambria Math" panose="02040503050406030204" pitchFamily="18" charset="0"/>
                                </a:rPr>
                                <m:t>𝜔</m:t>
                              </m:r>
                            </m:e>
                            <m:sub>
                              <m:r>
                                <a:rPr lang="ro-RO" sz="2400" b="0" i="1" smtClean="0">
                                  <a:solidFill>
                                    <a:schemeClr val="tx1"/>
                                  </a:solidFill>
                                  <a:latin typeface="Cambria Math" panose="02040503050406030204" pitchFamily="18" charset="0"/>
                                </a:rPr>
                                <m:t>𝐿</m:t>
                              </m:r>
                            </m:sub>
                          </m:sSub>
                          <m:r>
                            <a:rPr lang="ro-RO" sz="2400" b="0" i="1" smtClean="0">
                              <a:solidFill>
                                <a:schemeClr val="tx1"/>
                              </a:solidFill>
                              <a:latin typeface="Cambria Math" panose="02040503050406030204" pitchFamily="18" charset="0"/>
                            </a:rPr>
                            <m:t>=</m:t>
                          </m:r>
                          <m:f>
                            <m:fPr>
                              <m:ctrlPr>
                                <a:rPr lang="ro-RO" sz="2400" b="0" i="1" smtClean="0">
                                  <a:solidFill>
                                    <a:schemeClr val="tx1"/>
                                  </a:solidFill>
                                  <a:latin typeface="Cambria Math" panose="02040503050406030204" pitchFamily="18" charset="0"/>
                                </a:rPr>
                              </m:ctrlPr>
                            </m:fPr>
                            <m:num>
                              <m:r>
                                <a:rPr lang="ro-RO" sz="2400" b="0" i="1" smtClean="0">
                                  <a:solidFill>
                                    <a:schemeClr val="tx1"/>
                                  </a:solidFill>
                                  <a:latin typeface="Cambria Math" panose="02040503050406030204" pitchFamily="18" charset="0"/>
                                </a:rPr>
                                <m:t>1</m:t>
                              </m:r>
                            </m:num>
                            <m:den>
                              <m:sSub>
                                <m:sSubPr>
                                  <m:ctrlPr>
                                    <a:rPr lang="ro-RO" sz="2400" b="0" i="1" smtClean="0">
                                      <a:solidFill>
                                        <a:schemeClr val="tx1"/>
                                      </a:solidFill>
                                      <a:latin typeface="Cambria Math" panose="02040503050406030204" pitchFamily="18" charset="0"/>
                                    </a:rPr>
                                  </m:ctrlPr>
                                </m:sSubPr>
                                <m:e>
                                  <m:r>
                                    <a:rPr lang="ro-RO" sz="2400" b="0" i="1" smtClean="0">
                                      <a:solidFill>
                                        <a:schemeClr val="tx1"/>
                                      </a:solidFill>
                                      <a:latin typeface="Cambria Math" panose="02040503050406030204" pitchFamily="18" charset="0"/>
                                    </a:rPr>
                                    <m:t>𝑅</m:t>
                                  </m:r>
                                </m:e>
                                <m:sub>
                                  <m:r>
                                    <a:rPr lang="ro-RO" sz="2400" b="0" i="1" smtClean="0">
                                      <a:solidFill>
                                        <a:schemeClr val="tx1"/>
                                      </a:solidFill>
                                      <a:latin typeface="Cambria Math" panose="02040503050406030204" pitchFamily="18" charset="0"/>
                                    </a:rPr>
                                    <m:t>1</m:t>
                                  </m:r>
                                </m:sub>
                              </m:sSub>
                              <m:sSub>
                                <m:sSubPr>
                                  <m:ctrlPr>
                                    <a:rPr lang="ro-RO" sz="2400" b="0" i="1" smtClean="0">
                                      <a:solidFill>
                                        <a:schemeClr val="tx1"/>
                                      </a:solidFill>
                                      <a:latin typeface="Cambria Math" panose="02040503050406030204" pitchFamily="18" charset="0"/>
                                    </a:rPr>
                                  </m:ctrlPr>
                                </m:sSubPr>
                                <m:e>
                                  <m:r>
                                    <a:rPr lang="ro-RO" sz="2400" b="0" i="1" smtClean="0">
                                      <a:solidFill>
                                        <a:schemeClr val="tx1"/>
                                      </a:solidFill>
                                      <a:latin typeface="Cambria Math" panose="02040503050406030204" pitchFamily="18" charset="0"/>
                                    </a:rPr>
                                    <m:t>𝐶</m:t>
                                  </m:r>
                                </m:e>
                                <m:sub>
                                  <m:r>
                                    <a:rPr lang="ro-RO" sz="2400" b="0" i="1" smtClean="0">
                                      <a:solidFill>
                                        <a:schemeClr val="tx1"/>
                                      </a:solidFill>
                                      <a:latin typeface="Cambria Math" panose="02040503050406030204" pitchFamily="18" charset="0"/>
                                    </a:rPr>
                                    <m:t>1</m:t>
                                  </m:r>
                                </m:sub>
                              </m:sSub>
                            </m:den>
                          </m:f>
                          <m:r>
                            <a:rPr lang="ro-RO" sz="2400" b="0" i="1" smtClean="0">
                              <a:solidFill>
                                <a:schemeClr val="tx1"/>
                              </a:solidFill>
                              <a:latin typeface="Cambria Math" panose="02040503050406030204" pitchFamily="18" charset="0"/>
                              <a:ea typeface="Cambria Math" panose="02040503050406030204" pitchFamily="18" charset="0"/>
                            </a:rPr>
                            <m:t>⇒</m:t>
                          </m:r>
                          <m:r>
                            <a:rPr lang="ro-RO" sz="2400" i="1">
                              <a:latin typeface="Cambria Math" panose="02040503050406030204" pitchFamily="18" charset="0"/>
                            </a:rPr>
                            <m:t>𝐶</m:t>
                          </m:r>
                        </m:e>
                        <m:sub>
                          <m:r>
                            <a:rPr lang="ro-RO" sz="2400" i="0">
                              <a:latin typeface="Cambria Math" panose="02040503050406030204" pitchFamily="18" charset="0"/>
                            </a:rPr>
                            <m:t>1</m:t>
                          </m:r>
                        </m:sub>
                      </m:sSub>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2</m:t>
                          </m:r>
                          <m:r>
                            <a:rPr lang="ro-RO" sz="2400" i="1">
                              <a:latin typeface="Cambria Math" panose="02040503050406030204" pitchFamily="18" charset="0"/>
                            </a:rPr>
                            <m:t>𝜋</m:t>
                          </m:r>
                          <m:r>
                            <a:rPr lang="ro-RO" sz="2400" i="0">
                              <a:latin typeface="Cambria Math" panose="02040503050406030204" pitchFamily="18" charset="0"/>
                            </a:rPr>
                            <m:t>×20×10×</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den>
                      </m:f>
                      <m:r>
                        <a:rPr lang="ro-RO" sz="2400" i="0">
                          <a:latin typeface="Cambria Math" panose="02040503050406030204" pitchFamily="18" charset="0"/>
                        </a:rPr>
                        <m:t>=0,7958</m:t>
                      </m:r>
                      <m:r>
                        <a:rPr lang="ro-RO" sz="2400" i="1">
                          <a:latin typeface="Cambria Math" panose="02040503050406030204" pitchFamily="18" charset="0"/>
                        </a:rPr>
                        <m:t>𝜇</m:t>
                      </m:r>
                      <m:r>
                        <a:rPr lang="ro-RO" sz="2400" i="1">
                          <a:latin typeface="Cambria Math" panose="02040503050406030204" pitchFamily="18" charset="0"/>
                        </a:rPr>
                        <m:t>𝐹</m:t>
                      </m:r>
                    </m:oMath>
                  </m:oMathPara>
                </a14:m>
                <a:endParaRPr lang="ro-RO"/>
              </a:p>
            </p:txBody>
          </p:sp>
        </mc:Choice>
        <mc:Fallback xmlns="">
          <p:sp>
            <p:nvSpPr>
              <p:cNvPr id="13" name="TextBox 12">
                <a:extLst>
                  <a:ext uri="{FF2B5EF4-FFF2-40B4-BE49-F238E27FC236}">
                    <a16:creationId xmlns:a16="http://schemas.microsoft.com/office/drawing/2014/main" id="{7566E410-0A6B-400F-B391-50C7045DD5EE}"/>
                  </a:ext>
                </a:extLst>
              </p:cNvPr>
              <p:cNvSpPr txBox="1">
                <a:spLocks noRot="1" noChangeAspect="1" noMove="1" noResize="1" noEditPoints="1" noAdjustHandles="1" noChangeArrowheads="1" noChangeShapeType="1" noTextEdit="1"/>
              </p:cNvSpPr>
              <p:nvPr/>
            </p:nvSpPr>
            <p:spPr>
              <a:xfrm>
                <a:off x="1061002" y="4205967"/>
                <a:ext cx="6959876" cy="846642"/>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695527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B7F1-6A37-4646-9D34-17366D692389}"/>
              </a:ext>
            </a:extLst>
          </p:cNvPr>
          <p:cNvSpPr>
            <a:spLocks noGrp="1"/>
          </p:cNvSpPr>
          <p:nvPr>
            <p:ph type="title"/>
          </p:nvPr>
        </p:nvSpPr>
        <p:spPr/>
        <p:txBody>
          <a:bodyPr/>
          <a:lstStyle/>
          <a:p>
            <a:r>
              <a:rPr lang="ro-RO"/>
              <a:t>P1. Rezolvare</a:t>
            </a:r>
          </a:p>
        </p:txBody>
      </p:sp>
      <p:sp>
        <p:nvSpPr>
          <p:cNvPr id="3" name="Content Placeholder 2">
            <a:extLst>
              <a:ext uri="{FF2B5EF4-FFF2-40B4-BE49-F238E27FC236}">
                <a16:creationId xmlns:a16="http://schemas.microsoft.com/office/drawing/2014/main" id="{98851683-A5F7-4A71-8FBB-0355457CACA1}"/>
              </a:ext>
            </a:extLst>
          </p:cNvPr>
          <p:cNvSpPr>
            <a:spLocks noGrp="1"/>
          </p:cNvSpPr>
          <p:nvPr>
            <p:ph idx="1"/>
          </p:nvPr>
        </p:nvSpPr>
        <p:spPr/>
        <p:txBody>
          <a:bodyPr>
            <a:normAutofit/>
          </a:bodyPr>
          <a:lstStyle/>
          <a:p>
            <a:r>
              <a:rPr lang="en-US">
                <a:effectLst/>
                <a:ea typeface="Calibri" panose="020F0502020204030204" pitchFamily="34" charset="0"/>
              </a:rPr>
              <a:t>Se alege valoarea standard de 0,47</a:t>
            </a:r>
            <a:r>
              <a:rPr lang="en-US">
                <a:effectLst/>
                <a:ea typeface="Calibri" panose="020F0502020204030204" pitchFamily="34" charset="0"/>
                <a:cs typeface="Times New Roman" panose="02020603050405020304" pitchFamily="18" charset="0"/>
                <a:sym typeface="Symbol" panose="05050102010706020507" pitchFamily="18" charset="2"/>
              </a:rPr>
              <a:t></a:t>
            </a:r>
            <a:r>
              <a:rPr lang="en-US">
                <a:effectLst/>
                <a:ea typeface="Calibri" panose="020F0502020204030204" pitchFamily="34" charset="0"/>
              </a:rPr>
              <a:t>F și se </a:t>
            </a:r>
            <a:br>
              <a:rPr lang="ro-RO">
                <a:effectLst/>
                <a:ea typeface="Calibri" panose="020F0502020204030204" pitchFamily="34" charset="0"/>
              </a:rPr>
            </a:br>
            <a:r>
              <a:rPr lang="en-US">
                <a:effectLst/>
                <a:ea typeface="Calibri" panose="020F0502020204030204" pitchFamily="34" charset="0"/>
              </a:rPr>
              <a:t>recalculează valoare lui </a:t>
            </a:r>
            <a:r>
              <a:rPr lang="en-US" i="1">
                <a:effectLst/>
                <a:ea typeface="Calibri" panose="020F0502020204030204" pitchFamily="34" charset="0"/>
              </a:rPr>
              <a:t>R</a:t>
            </a:r>
            <a:r>
              <a:rPr lang="en-US" baseline="-25000">
                <a:effectLst/>
                <a:ea typeface="Calibri" panose="020F0502020204030204" pitchFamily="34" charset="0"/>
              </a:rPr>
              <a:t>1</a:t>
            </a:r>
            <a:endParaRPr lang="ro-RO" baseline="-25000">
              <a:effectLst/>
              <a:ea typeface="Calibri" panose="020F0502020204030204" pitchFamily="34" charset="0"/>
            </a:endParaRPr>
          </a:p>
          <a:p>
            <a:endParaRPr lang="ro-RO" baseline="-25000">
              <a:solidFill>
                <a:srgbClr val="242021"/>
              </a:solidFill>
              <a:ea typeface="Calibri" panose="020F0502020204030204" pitchFamily="34" charset="0"/>
            </a:endParaRPr>
          </a:p>
          <a:p>
            <a:endParaRPr lang="ro-RO" baseline="-25000">
              <a:solidFill>
                <a:srgbClr val="242021"/>
              </a:solidFill>
              <a:effectLst/>
              <a:ea typeface="Calibri" panose="020F0502020204030204" pitchFamily="34" charset="0"/>
            </a:endParaRPr>
          </a:p>
          <a:p>
            <a:endParaRPr lang="ro-RO" baseline="-25000">
              <a:solidFill>
                <a:srgbClr val="242021"/>
              </a:solidFill>
              <a:ea typeface="Calibri" panose="020F0502020204030204" pitchFamily="34" charset="0"/>
            </a:endParaRPr>
          </a:p>
          <a:p>
            <a:endParaRPr lang="ro-RO" baseline="-25000">
              <a:solidFill>
                <a:srgbClr val="242021"/>
              </a:solidFill>
              <a:effectLst/>
              <a:ea typeface="Calibri" panose="020F0502020204030204" pitchFamily="34" charset="0"/>
            </a:endParaRPr>
          </a:p>
          <a:p>
            <a:endParaRPr lang="ro-RO" baseline="-25000">
              <a:solidFill>
                <a:srgbClr val="242021"/>
              </a:solidFill>
              <a:ea typeface="Calibri" panose="020F0502020204030204" pitchFamily="34" charset="0"/>
            </a:endParaRPr>
          </a:p>
          <a:p>
            <a:r>
              <a:rPr lang="en-US">
                <a:effectLst/>
                <a:ea typeface="Calibri" panose="020F0502020204030204" pitchFamily="34" charset="0"/>
              </a:rPr>
              <a:t>La toleranță de 1%, valorile standard cele mai apropiate sunt </a:t>
            </a:r>
            <a:r>
              <a:rPr lang="en-US" i="1">
                <a:effectLst/>
                <a:ea typeface="Calibri" panose="020F0502020204030204" pitchFamily="34" charset="0"/>
              </a:rPr>
              <a:t>R</a:t>
            </a:r>
            <a:r>
              <a:rPr lang="en-US" baseline="-25000">
                <a:effectLst/>
                <a:ea typeface="Calibri" panose="020F0502020204030204" pitchFamily="34" charset="0"/>
              </a:rPr>
              <a:t>1</a:t>
            </a:r>
            <a:r>
              <a:rPr lang="en-US">
                <a:effectLst/>
                <a:ea typeface="Calibri" panose="020F0502020204030204" pitchFamily="34" charset="0"/>
              </a:rPr>
              <a:t>=16,9k</a:t>
            </a:r>
            <a:r>
              <a:rPr lang="en-US">
                <a:effectLst/>
                <a:ea typeface="Calibri" panose="020F0502020204030204" pitchFamily="34" charset="0"/>
                <a:cs typeface="Times New Roman" panose="02020603050405020304" pitchFamily="18" charset="0"/>
                <a:sym typeface="Symbol" panose="05050102010706020507" pitchFamily="18" charset="2"/>
              </a:rPr>
              <a:t></a:t>
            </a:r>
            <a:r>
              <a:rPr lang="en-US">
                <a:effectLst/>
                <a:ea typeface="Calibri" panose="020F0502020204030204" pitchFamily="34" charset="0"/>
              </a:rPr>
              <a:t> și </a:t>
            </a:r>
            <a:r>
              <a:rPr lang="en-US" i="1">
                <a:effectLst/>
                <a:ea typeface="Calibri" panose="020F0502020204030204" pitchFamily="34" charset="0"/>
              </a:rPr>
              <a:t>R</a:t>
            </a:r>
            <a:r>
              <a:rPr lang="en-US" baseline="-25000">
                <a:effectLst/>
                <a:ea typeface="Calibri" panose="020F0502020204030204" pitchFamily="34" charset="0"/>
              </a:rPr>
              <a:t>1</a:t>
            </a:r>
            <a:r>
              <a:rPr lang="en-US">
                <a:effectLst/>
                <a:ea typeface="Calibri" panose="020F0502020204030204" pitchFamily="34" charset="0"/>
              </a:rPr>
              <a:t>=169k</a:t>
            </a:r>
            <a:r>
              <a:rPr lang="en-US">
                <a:effectLst/>
                <a:ea typeface="Calibri" panose="020F0502020204030204" pitchFamily="34" charset="0"/>
                <a:cs typeface="Times New Roman" panose="02020603050405020304" pitchFamily="18" charset="0"/>
                <a:sym typeface="Symbol" panose="05050102010706020507" pitchFamily="18" charset="2"/>
              </a:rPr>
              <a:t></a:t>
            </a:r>
            <a:r>
              <a:rPr lang="en-US">
                <a:effectLst/>
                <a:ea typeface="Calibri" panose="020F0502020204030204" pitchFamily="34" charset="0"/>
              </a:rPr>
              <a:t>.</a:t>
            </a:r>
            <a:endParaRPr lang="ro-RO" sz="4000">
              <a:solidFill>
                <a:srgbClr val="242021"/>
              </a:solidFill>
              <a:effectLst/>
              <a:ea typeface="Calibri" panose="020F0502020204030204" pitchFamily="34" charset="0"/>
            </a:endParaRPr>
          </a:p>
        </p:txBody>
      </p:sp>
      <p:sp>
        <p:nvSpPr>
          <p:cNvPr id="4" name="Date Placeholder 3">
            <a:extLst>
              <a:ext uri="{FF2B5EF4-FFF2-40B4-BE49-F238E27FC236}">
                <a16:creationId xmlns:a16="http://schemas.microsoft.com/office/drawing/2014/main" id="{AC425FB3-B1D6-4AF8-B9C9-93B11D60E196}"/>
              </a:ext>
            </a:extLst>
          </p:cNvPr>
          <p:cNvSpPr>
            <a:spLocks noGrp="1"/>
          </p:cNvSpPr>
          <p:nvPr>
            <p:ph type="dt" sz="half" idx="10"/>
          </p:nvPr>
        </p:nvSpPr>
        <p:spPr/>
        <p:txBody>
          <a:bodyPr/>
          <a:lstStyle/>
          <a:p>
            <a:fld id="{4858661E-63C3-4EFA-A572-4A28889FEFF8}" type="datetime1">
              <a:rPr lang="ro-RO" smtClean="0"/>
              <a:t>07.04.2021</a:t>
            </a:fld>
            <a:endParaRPr lang="ro-RO"/>
          </a:p>
        </p:txBody>
      </p:sp>
      <p:sp>
        <p:nvSpPr>
          <p:cNvPr id="5" name="Footer Placeholder 4">
            <a:extLst>
              <a:ext uri="{FF2B5EF4-FFF2-40B4-BE49-F238E27FC236}">
                <a16:creationId xmlns:a16="http://schemas.microsoft.com/office/drawing/2014/main" id="{EF193647-8E35-4B47-9779-B79439C7406C}"/>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177F9BCE-2093-4D11-8EFC-5435701DE223}"/>
              </a:ext>
            </a:extLst>
          </p:cNvPr>
          <p:cNvSpPr>
            <a:spLocks noGrp="1"/>
          </p:cNvSpPr>
          <p:nvPr>
            <p:ph type="sldNum" sz="quarter" idx="12"/>
          </p:nvPr>
        </p:nvSpPr>
        <p:spPr/>
        <p:txBody>
          <a:bodyPr/>
          <a:lstStyle/>
          <a:p>
            <a:fld id="{D4A60E86-67DE-4E03-8C72-3B87068AFDAB}" type="slidenum">
              <a:rPr lang="ro-RO" smtClean="0"/>
              <a:t>51</a:t>
            </a:fld>
            <a:endParaRPr lang="ro-RO"/>
          </a:p>
        </p:txBody>
      </p:sp>
      <p:pic>
        <p:nvPicPr>
          <p:cNvPr id="7" name="Picture 6">
            <a:extLst>
              <a:ext uri="{FF2B5EF4-FFF2-40B4-BE49-F238E27FC236}">
                <a16:creationId xmlns:a16="http://schemas.microsoft.com/office/drawing/2014/main" id="{92E79401-77CC-473D-A9C4-62A38C5FFE83}"/>
              </a:ext>
            </a:extLst>
          </p:cNvPr>
          <p:cNvPicPr>
            <a:picLocks noChangeAspect="1"/>
          </p:cNvPicPr>
          <p:nvPr/>
        </p:nvPicPr>
        <p:blipFill rotWithShape="1">
          <a:blip r:embed="rId2"/>
          <a:srcRect r="55728" b="17128"/>
          <a:stretch/>
        </p:blipFill>
        <p:spPr bwMode="auto">
          <a:xfrm>
            <a:off x="9045235" y="0"/>
            <a:ext cx="3134849" cy="213126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71E2718-6428-478B-ACEC-DEB8449A1F26}"/>
                  </a:ext>
                </a:extLst>
              </p:cNvPr>
              <p:cNvSpPr txBox="1"/>
              <p:nvPr/>
            </p:nvSpPr>
            <p:spPr>
              <a:xfrm>
                <a:off x="1100758" y="2680600"/>
                <a:ext cx="5449129" cy="82529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836967"/>
                              </a:solidFill>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2</m:t>
                          </m:r>
                          <m:r>
                            <a:rPr lang="ro-RO" sz="2400" i="1">
                              <a:latin typeface="Cambria Math" panose="02040503050406030204" pitchFamily="18" charset="0"/>
                            </a:rPr>
                            <m:t>𝜋</m:t>
                          </m:r>
                          <m:r>
                            <a:rPr lang="ro-RO" sz="2400" i="0">
                              <a:latin typeface="Cambria Math" panose="02040503050406030204" pitchFamily="18" charset="0"/>
                            </a:rPr>
                            <m:t>×</m:t>
                          </m:r>
                          <m:r>
                            <a:rPr lang="ro-RO" sz="2400" i="0">
                              <a:latin typeface="Cambria Math" panose="02040503050406030204" pitchFamily="18" charset="0"/>
                            </a:rPr>
                            <m:t>20</m:t>
                          </m:r>
                          <m:r>
                            <a:rPr lang="ro-RO" sz="2400" i="0">
                              <a:latin typeface="Cambria Math" panose="02040503050406030204" pitchFamily="18" charset="0"/>
                            </a:rPr>
                            <m:t>×</m:t>
                          </m:r>
                          <m:r>
                            <a:rPr lang="ro-RO" sz="2400" i="0">
                              <a:latin typeface="Cambria Math" panose="02040503050406030204" pitchFamily="18" charset="0"/>
                            </a:rPr>
                            <m:t>0</m:t>
                          </m:r>
                          <m:r>
                            <a:rPr lang="ro-RO" sz="2400" i="0">
                              <a:latin typeface="Cambria Math" panose="02040503050406030204" pitchFamily="18" charset="0"/>
                            </a:rPr>
                            <m:t>,</m:t>
                          </m:r>
                          <m:r>
                            <a:rPr lang="ro-RO" sz="2400" i="0">
                              <a:latin typeface="Cambria Math" panose="02040503050406030204" pitchFamily="18" charset="0"/>
                            </a:rPr>
                            <m:t>47</m:t>
                          </m:r>
                          <m:r>
                            <a:rPr lang="ro-RO" sz="2400" i="0">
                              <a:latin typeface="Cambria Math" panose="02040503050406030204" pitchFamily="18" charset="0"/>
                            </a:rPr>
                            <m:t>×</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m:t>
                              </m:r>
                              <m:r>
                                <a:rPr lang="ro-RO" sz="2400" i="0">
                                  <a:latin typeface="Cambria Math" panose="02040503050406030204" pitchFamily="18" charset="0"/>
                                </a:rPr>
                                <m:t>6</m:t>
                              </m:r>
                            </m:sup>
                          </m:sSup>
                        </m:den>
                      </m:f>
                      <m:r>
                        <a:rPr lang="ro-RO" sz="2400" i="0">
                          <a:latin typeface="Cambria Math" panose="02040503050406030204" pitchFamily="18" charset="0"/>
                        </a:rPr>
                        <m:t>=</m:t>
                      </m:r>
                      <m:r>
                        <a:rPr lang="ro-RO" sz="2400" i="0">
                          <a:latin typeface="Cambria Math" panose="02040503050406030204" pitchFamily="18" charset="0"/>
                        </a:rPr>
                        <m:t>16</m:t>
                      </m:r>
                      <m:r>
                        <a:rPr lang="ro-RO" sz="2400" i="0">
                          <a:latin typeface="Cambria Math" panose="02040503050406030204" pitchFamily="18" charset="0"/>
                        </a:rPr>
                        <m:t>,</m:t>
                      </m:r>
                      <m:r>
                        <a:rPr lang="ro-RO" sz="2400" i="0">
                          <a:latin typeface="Cambria Math" panose="02040503050406030204" pitchFamily="18" charset="0"/>
                        </a:rPr>
                        <m:t>93</m:t>
                      </m:r>
                      <m:r>
                        <a:rPr lang="ro-RO" sz="2400" i="1">
                          <a:latin typeface="Cambria Math" panose="02040503050406030204" pitchFamily="18" charset="0"/>
                        </a:rPr>
                        <m:t>𝑘</m:t>
                      </m:r>
                      <m:r>
                        <m:rPr>
                          <m:sty m:val="p"/>
                        </m:rPr>
                        <a:rPr lang="ro-RO" sz="2400" i="0">
                          <a:latin typeface="Cambria Math" panose="02040503050406030204" pitchFamily="18" charset="0"/>
                        </a:rPr>
                        <m:t>Ω</m:t>
                      </m:r>
                    </m:oMath>
                  </m:oMathPara>
                </a14:m>
                <a:endParaRPr lang="ro-RO"/>
              </a:p>
            </p:txBody>
          </p:sp>
        </mc:Choice>
        <mc:Fallback xmlns="">
          <p:sp>
            <p:nvSpPr>
              <p:cNvPr id="9" name="TextBox 8">
                <a:extLst>
                  <a:ext uri="{FF2B5EF4-FFF2-40B4-BE49-F238E27FC236}">
                    <a16:creationId xmlns:a16="http://schemas.microsoft.com/office/drawing/2014/main" id="{071E2718-6428-478B-ACEC-DEB8449A1F26}"/>
                  </a:ext>
                </a:extLst>
              </p:cNvPr>
              <p:cNvSpPr txBox="1">
                <a:spLocks noRot="1" noChangeAspect="1" noMove="1" noResize="1" noEditPoints="1" noAdjustHandles="1" noChangeArrowheads="1" noChangeShapeType="1" noTextEdit="1"/>
              </p:cNvSpPr>
              <p:nvPr/>
            </p:nvSpPr>
            <p:spPr>
              <a:xfrm>
                <a:off x="1100758" y="2680600"/>
                <a:ext cx="5449129" cy="825291"/>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A921A2-0265-4D03-A051-E99E792BD043}"/>
                  </a:ext>
                </a:extLst>
              </p:cNvPr>
              <p:cNvSpPr txBox="1"/>
              <p:nvPr/>
            </p:nvSpPr>
            <p:spPr>
              <a:xfrm>
                <a:off x="1084193" y="3770461"/>
                <a:ext cx="3501059"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836967"/>
                              </a:solidFill>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r>
                        <a:rPr lang="ro-RO" sz="2400" i="0">
                          <a:latin typeface="Cambria Math" panose="02040503050406030204" pitchFamily="18" charset="0"/>
                        </a:rPr>
                        <m:t>=</m:t>
                      </m:r>
                      <m:r>
                        <a:rPr lang="ro-RO" sz="2400" i="0">
                          <a:latin typeface="Cambria Math" panose="02040503050406030204" pitchFamily="18" charset="0"/>
                        </a:rPr>
                        <m:t>10</m:t>
                      </m:r>
                      <m:r>
                        <a:rPr lang="ro-RO" sz="2400" i="0">
                          <a:latin typeface="Cambria Math" panose="02040503050406030204" pitchFamily="18" charset="0"/>
                        </a:rPr>
                        <m:t>×</m:t>
                      </m:r>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r>
                        <a:rPr lang="ro-RO" sz="2400" i="0">
                          <a:latin typeface="Cambria Math" panose="02040503050406030204" pitchFamily="18" charset="0"/>
                        </a:rPr>
                        <m:t>169</m:t>
                      </m:r>
                      <m:r>
                        <a:rPr lang="ro-RO" sz="2400" i="0">
                          <a:latin typeface="Cambria Math" panose="02040503050406030204" pitchFamily="18" charset="0"/>
                        </a:rPr>
                        <m:t>,</m:t>
                      </m:r>
                      <m:r>
                        <a:rPr lang="ro-RO" sz="2400" i="0">
                          <a:latin typeface="Cambria Math" panose="02040503050406030204" pitchFamily="18" charset="0"/>
                        </a:rPr>
                        <m:t>3</m:t>
                      </m:r>
                      <m:r>
                        <a:rPr lang="ro-RO" sz="2400" i="1">
                          <a:latin typeface="Cambria Math" panose="02040503050406030204" pitchFamily="18" charset="0"/>
                        </a:rPr>
                        <m:t>𝑘</m:t>
                      </m:r>
                      <m:r>
                        <m:rPr>
                          <m:sty m:val="p"/>
                        </m:rPr>
                        <a:rPr lang="ro-RO" sz="2400" i="0">
                          <a:latin typeface="Cambria Math" panose="02040503050406030204" pitchFamily="18" charset="0"/>
                        </a:rPr>
                        <m:t>Ω</m:t>
                      </m:r>
                    </m:oMath>
                  </m:oMathPara>
                </a14:m>
                <a:endParaRPr lang="ro-RO"/>
              </a:p>
            </p:txBody>
          </p:sp>
        </mc:Choice>
        <mc:Fallback xmlns="">
          <p:sp>
            <p:nvSpPr>
              <p:cNvPr id="11" name="TextBox 10">
                <a:extLst>
                  <a:ext uri="{FF2B5EF4-FFF2-40B4-BE49-F238E27FC236}">
                    <a16:creationId xmlns:a16="http://schemas.microsoft.com/office/drawing/2014/main" id="{B7A921A2-0265-4D03-A051-E99E792BD043}"/>
                  </a:ext>
                </a:extLst>
              </p:cNvPr>
              <p:cNvSpPr txBox="1">
                <a:spLocks noRot="1" noChangeAspect="1" noMove="1" noResize="1" noEditPoints="1" noAdjustHandles="1" noChangeArrowheads="1" noChangeShapeType="1" noTextEdit="1"/>
              </p:cNvSpPr>
              <p:nvPr/>
            </p:nvSpPr>
            <p:spPr>
              <a:xfrm>
                <a:off x="1084193" y="3770461"/>
                <a:ext cx="3501059" cy="461665"/>
              </a:xfrm>
              <a:prstGeom prst="rect">
                <a:avLst/>
              </a:prstGeom>
              <a:blipFill>
                <a:blip r:embed="rId4"/>
                <a:stretch>
                  <a:fillRect l="-523" b="-1333"/>
                </a:stretch>
              </a:blipFill>
            </p:spPr>
            <p:txBody>
              <a:bodyPr/>
              <a:lstStyle/>
              <a:p>
                <a:r>
                  <a:rPr lang="ro-RO">
                    <a:noFill/>
                  </a:rPr>
                  <a:t> </a:t>
                </a:r>
              </a:p>
            </p:txBody>
          </p:sp>
        </mc:Fallback>
      </mc:AlternateContent>
    </p:spTree>
    <p:extLst>
      <p:ext uri="{BB962C8B-B14F-4D97-AF65-F5344CB8AC3E}">
        <p14:creationId xmlns:p14="http://schemas.microsoft.com/office/powerpoint/2010/main" val="3789834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B7F1-6A37-4646-9D34-17366D692389}"/>
              </a:ext>
            </a:extLst>
          </p:cNvPr>
          <p:cNvSpPr>
            <a:spLocks noGrp="1"/>
          </p:cNvSpPr>
          <p:nvPr>
            <p:ph type="title"/>
          </p:nvPr>
        </p:nvSpPr>
        <p:spPr/>
        <p:txBody>
          <a:bodyPr/>
          <a:lstStyle/>
          <a:p>
            <a:r>
              <a:rPr lang="ro-RO"/>
              <a:t>P1. Rezolvare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851683-A5F7-4A71-8FBB-0355457CACA1}"/>
                  </a:ext>
                </a:extLst>
              </p:cNvPr>
              <p:cNvSpPr>
                <a:spLocks noGrp="1"/>
              </p:cNvSpPr>
              <p:nvPr>
                <p:ph idx="1"/>
              </p:nvPr>
            </p:nvSpPr>
            <p:spPr/>
            <p:txBody>
              <a:bodyPr>
                <a:normAutofit/>
              </a:bodyPr>
              <a:lstStyle/>
              <a:p>
                <a:r>
                  <a:rPr lang="en-US">
                    <a:solidFill>
                      <a:srgbClr val="242021"/>
                    </a:solidFill>
                    <a:effectLst/>
                    <a:ea typeface="Calibri" panose="020F0502020204030204" pitchFamily="34" charset="0"/>
                  </a:rPr>
                  <a:t>Pentru</a:t>
                </a:r>
                <a:r>
                  <a:rPr lang="ro-RO">
                    <a:solidFill>
                      <a:srgbClr val="242021"/>
                    </a:solidFill>
                    <a:effectLst/>
                    <a:ea typeface="Calibri" panose="020F0502020204030204" pitchFamily="34" charset="0"/>
                  </a:rPr>
                  <a:t> </a:t>
                </a:r>
                <a14:m>
                  <m:oMath xmlns:m="http://schemas.openxmlformats.org/officeDocument/2006/math">
                    <m:sSub>
                      <m:sSubPr>
                        <m:ctrlPr>
                          <a:rPr lang="ro-RO" i="1" smtClean="0">
                            <a:solidFill>
                              <a:srgbClr val="242021"/>
                            </a:solidFill>
                            <a:effectLst/>
                            <a:latin typeface="Cambria Math" panose="02040503050406030204" pitchFamily="18" charset="0"/>
                          </a:rPr>
                        </m:ctrlPr>
                      </m:sSubPr>
                      <m:e>
                        <m:r>
                          <a:rPr lang="ro-RO" i="1" smtClean="0">
                            <a:solidFill>
                              <a:srgbClr val="242021"/>
                            </a:solidFill>
                            <a:effectLst/>
                            <a:latin typeface="Cambria Math" panose="02040503050406030204" pitchFamily="18" charset="0"/>
                            <a:ea typeface="Cambria Math" panose="02040503050406030204" pitchFamily="18" charset="0"/>
                          </a:rPr>
                          <m:t>𝜔</m:t>
                        </m:r>
                      </m:e>
                      <m:sub>
                        <m:r>
                          <a:rPr lang="ro-RO" b="0" i="1" smtClean="0">
                            <a:solidFill>
                              <a:srgbClr val="242021"/>
                            </a:solidFill>
                            <a:effectLst/>
                            <a:latin typeface="Cambria Math" panose="02040503050406030204" pitchFamily="18" charset="0"/>
                            <a:ea typeface="Cambria Math" panose="02040503050406030204" pitchFamily="18" charset="0"/>
                          </a:rPr>
                          <m:t>𝐻</m:t>
                        </m:r>
                      </m:sub>
                    </m:sSub>
                    <m:r>
                      <a:rPr lang="ro-RO" b="0" i="1" smtClean="0">
                        <a:solidFill>
                          <a:srgbClr val="242021"/>
                        </a:solidFill>
                        <a:effectLst/>
                        <a:latin typeface="Cambria Math" panose="02040503050406030204" pitchFamily="18" charset="0"/>
                      </a:rPr>
                      <m:t>=2</m:t>
                    </m:r>
                    <m:r>
                      <a:rPr lang="ro-RO" b="0" i="1" smtClean="0">
                        <a:solidFill>
                          <a:srgbClr val="242021"/>
                        </a:solidFill>
                        <a:effectLst/>
                        <a:latin typeface="Cambria Math" panose="02040503050406030204" pitchFamily="18" charset="0"/>
                        <a:ea typeface="Cambria Math" panose="02040503050406030204" pitchFamily="18" charset="0"/>
                      </a:rPr>
                      <m:t>𝜋</m:t>
                    </m:r>
                    <m:sSub>
                      <m:sSubPr>
                        <m:ctrlPr>
                          <a:rPr lang="ro-RO" b="0" i="1" smtClean="0">
                            <a:solidFill>
                              <a:srgbClr val="242021"/>
                            </a:solidFill>
                            <a:effectLst/>
                            <a:latin typeface="Cambria Math" panose="02040503050406030204" pitchFamily="18" charset="0"/>
                            <a:ea typeface="Cambria Math" panose="02040503050406030204" pitchFamily="18" charset="0"/>
                          </a:rPr>
                        </m:ctrlPr>
                      </m:sSubPr>
                      <m:e>
                        <m:r>
                          <a:rPr lang="ro-RO" b="0" i="1" smtClean="0">
                            <a:solidFill>
                              <a:srgbClr val="242021"/>
                            </a:solidFill>
                            <a:effectLst/>
                            <a:latin typeface="Cambria Math" panose="02040503050406030204" pitchFamily="18" charset="0"/>
                            <a:ea typeface="Cambria Math" panose="02040503050406030204" pitchFamily="18" charset="0"/>
                          </a:rPr>
                          <m:t>𝑓</m:t>
                        </m:r>
                      </m:e>
                      <m:sub>
                        <m:r>
                          <a:rPr lang="ro-RO" b="0" i="1" smtClean="0">
                            <a:solidFill>
                              <a:srgbClr val="242021"/>
                            </a:solidFill>
                            <a:effectLst/>
                            <a:latin typeface="Cambria Math" panose="02040503050406030204" pitchFamily="18" charset="0"/>
                            <a:ea typeface="Cambria Math" panose="02040503050406030204" pitchFamily="18" charset="0"/>
                          </a:rPr>
                          <m:t>𝐻</m:t>
                        </m:r>
                      </m:sub>
                    </m:sSub>
                    <m:r>
                      <a:rPr lang="ro-RO" b="0" i="1" smtClean="0">
                        <a:solidFill>
                          <a:srgbClr val="242021"/>
                        </a:solidFill>
                        <a:effectLst/>
                        <a:latin typeface="Cambria Math" panose="02040503050406030204" pitchFamily="18" charset="0"/>
                        <a:ea typeface="Cambria Math" panose="02040503050406030204" pitchFamily="18" charset="0"/>
                      </a:rPr>
                      <m:t>=2</m:t>
                    </m:r>
                    <m:r>
                      <a:rPr lang="ro-RO" b="0" i="1" smtClean="0">
                        <a:solidFill>
                          <a:srgbClr val="242021"/>
                        </a:solidFill>
                        <a:effectLst/>
                        <a:latin typeface="Cambria Math" panose="02040503050406030204" pitchFamily="18" charset="0"/>
                        <a:ea typeface="Cambria Math" panose="02040503050406030204" pitchFamily="18" charset="0"/>
                      </a:rPr>
                      <m:t>𝜋</m:t>
                    </m:r>
                    <m:r>
                      <a:rPr lang="ro-RO" b="0" i="1" smtClean="0">
                        <a:solidFill>
                          <a:srgbClr val="242021"/>
                        </a:solidFill>
                        <a:effectLst/>
                        <a:latin typeface="Cambria Math" panose="02040503050406030204" pitchFamily="18" charset="0"/>
                        <a:ea typeface="Cambria Math" panose="02040503050406030204" pitchFamily="18" charset="0"/>
                      </a:rPr>
                      <m:t>20×</m:t>
                    </m:r>
                    <m:sSup>
                      <m:sSupPr>
                        <m:ctrlPr>
                          <a:rPr lang="ro-RO" b="0" i="1" smtClean="0">
                            <a:solidFill>
                              <a:srgbClr val="242021"/>
                            </a:solidFill>
                            <a:effectLst/>
                            <a:latin typeface="Cambria Math" panose="02040503050406030204" pitchFamily="18" charset="0"/>
                            <a:ea typeface="Cambria Math" panose="02040503050406030204" pitchFamily="18" charset="0"/>
                          </a:rPr>
                        </m:ctrlPr>
                      </m:sSupPr>
                      <m:e>
                        <m:r>
                          <a:rPr lang="ro-RO" b="0" i="1" smtClean="0">
                            <a:solidFill>
                              <a:srgbClr val="242021"/>
                            </a:solidFill>
                            <a:effectLst/>
                            <a:latin typeface="Cambria Math" panose="02040503050406030204" pitchFamily="18" charset="0"/>
                            <a:ea typeface="Cambria Math" panose="02040503050406030204" pitchFamily="18" charset="0"/>
                          </a:rPr>
                          <m:t>10</m:t>
                        </m:r>
                      </m:e>
                      <m:sup>
                        <m:r>
                          <a:rPr lang="ro-RO" b="0" i="1" smtClean="0">
                            <a:solidFill>
                              <a:srgbClr val="242021"/>
                            </a:solidFill>
                            <a:effectLst/>
                            <a:latin typeface="Cambria Math" panose="02040503050406030204" pitchFamily="18" charset="0"/>
                            <a:ea typeface="Cambria Math" panose="02040503050406030204" pitchFamily="18" charset="0"/>
                          </a:rPr>
                          <m:t>3</m:t>
                        </m:r>
                      </m:sup>
                    </m:sSup>
                    <m:r>
                      <a:rPr lang="ro-RO" b="0" i="1" smtClean="0">
                        <a:solidFill>
                          <a:srgbClr val="242021"/>
                        </a:solidFill>
                        <a:effectLst/>
                        <a:latin typeface="Cambria Math" panose="02040503050406030204" pitchFamily="18" charset="0"/>
                        <a:ea typeface="Cambria Math" panose="02040503050406030204" pitchFamily="18" charset="0"/>
                      </a:rPr>
                      <m:t> </m:t>
                    </m:r>
                    <m:f>
                      <m:fPr>
                        <m:type m:val="lin"/>
                        <m:ctrlPr>
                          <a:rPr lang="ro-RO" b="0" i="1" smtClean="0">
                            <a:solidFill>
                              <a:srgbClr val="242021"/>
                            </a:solidFill>
                            <a:effectLst/>
                            <a:latin typeface="Cambria Math" panose="02040503050406030204" pitchFamily="18" charset="0"/>
                            <a:ea typeface="Cambria Math" panose="02040503050406030204" pitchFamily="18" charset="0"/>
                          </a:rPr>
                        </m:ctrlPr>
                      </m:fPr>
                      <m:num>
                        <m:r>
                          <a:rPr lang="ro-RO" b="0" i="1" smtClean="0">
                            <a:solidFill>
                              <a:srgbClr val="242021"/>
                            </a:solidFill>
                            <a:effectLst/>
                            <a:latin typeface="Cambria Math" panose="02040503050406030204" pitchFamily="18" charset="0"/>
                            <a:ea typeface="Cambria Math" panose="02040503050406030204" pitchFamily="18" charset="0"/>
                          </a:rPr>
                          <m:t>𝑟𝑎𝑑</m:t>
                        </m:r>
                      </m:num>
                      <m:den>
                        <m:r>
                          <a:rPr lang="ro-RO" b="0" i="1" smtClean="0">
                            <a:solidFill>
                              <a:srgbClr val="242021"/>
                            </a:solidFill>
                            <a:effectLst/>
                            <a:latin typeface="Cambria Math" panose="02040503050406030204" pitchFamily="18" charset="0"/>
                            <a:ea typeface="Cambria Math" panose="02040503050406030204" pitchFamily="18" charset="0"/>
                          </a:rPr>
                          <m:t>𝑠</m:t>
                        </m:r>
                      </m:den>
                    </m:f>
                  </m:oMath>
                </a14:m>
                <a:r>
                  <a:rPr lang="en-US">
                    <a:solidFill>
                      <a:srgbClr val="242021"/>
                    </a:solidFill>
                    <a:effectLst/>
                    <a:ea typeface="Calibri" panose="020F0502020204030204" pitchFamily="34" charset="0"/>
                  </a:rPr>
                  <a:t> avem </a:t>
                </a:r>
                <a:br>
                  <a:rPr lang="ro-RO">
                    <a:solidFill>
                      <a:srgbClr val="242021"/>
                    </a:solidFill>
                    <a:effectLst/>
                    <a:ea typeface="Calibri" panose="020F0502020204030204" pitchFamily="34" charset="0"/>
                  </a:rPr>
                </a:br>
                <a:r>
                  <a:rPr lang="en-US">
                    <a:solidFill>
                      <a:srgbClr val="242021"/>
                    </a:solidFill>
                    <a:effectLst/>
                    <a:ea typeface="Calibri" panose="020F0502020204030204" pitchFamily="34" charset="0"/>
                  </a:rPr>
                  <a:t>nevoie de</a:t>
                </a:r>
                <a:r>
                  <a:rPr lang="ro-RO">
                    <a:solidFill>
                      <a:srgbClr val="242021"/>
                    </a:solidFill>
                    <a:effectLst/>
                    <a:ea typeface="Calibri" panose="020F0502020204030204" pitchFamily="34" charset="0"/>
                  </a:rPr>
                  <a:t> o capacitate C</a:t>
                </a:r>
                <a:r>
                  <a:rPr lang="ro-RO" baseline="-25000">
                    <a:solidFill>
                      <a:srgbClr val="242021"/>
                    </a:solidFill>
                    <a:effectLst/>
                    <a:ea typeface="Calibri" panose="020F0502020204030204" pitchFamily="34" charset="0"/>
                  </a:rPr>
                  <a:t>2</a:t>
                </a:r>
                <a:br>
                  <a:rPr lang="ro-RO">
                    <a:solidFill>
                      <a:srgbClr val="242021"/>
                    </a:solidFill>
                    <a:effectLst/>
                    <a:ea typeface="Calibri" panose="020F0502020204030204" pitchFamily="34" charset="0"/>
                  </a:rPr>
                </a:br>
                <a:br>
                  <a:rPr lang="ro-RO">
                    <a:solidFill>
                      <a:srgbClr val="242021"/>
                    </a:solidFill>
                    <a:effectLst/>
                    <a:ea typeface="Calibri" panose="020F0502020204030204" pitchFamily="34" charset="0"/>
                  </a:rPr>
                </a:br>
                <a:br>
                  <a:rPr lang="ro-RO">
                    <a:solidFill>
                      <a:srgbClr val="242021"/>
                    </a:solidFill>
                    <a:effectLst/>
                    <a:ea typeface="Calibri" panose="020F0502020204030204" pitchFamily="34" charset="0"/>
                  </a:rPr>
                </a:br>
                <a:br>
                  <a:rPr lang="ro-RO">
                    <a:solidFill>
                      <a:srgbClr val="242021"/>
                    </a:solidFill>
                    <a:effectLst/>
                    <a:ea typeface="Calibri" panose="020F0502020204030204" pitchFamily="34" charset="0"/>
                  </a:rPr>
                </a:br>
                <a:r>
                  <a:rPr lang="en-US"/>
                  <a:t>care este valoare standard</a:t>
                </a:r>
                <a:endParaRPr lang="ro-RO">
                  <a:solidFill>
                    <a:srgbClr val="242021"/>
                  </a:solidFill>
                  <a:effectLst/>
                  <a:ea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8851683-A5F7-4A71-8FBB-0355457CACA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AC425FB3-B1D6-4AF8-B9C9-93B11D60E196}"/>
              </a:ext>
            </a:extLst>
          </p:cNvPr>
          <p:cNvSpPr>
            <a:spLocks noGrp="1"/>
          </p:cNvSpPr>
          <p:nvPr>
            <p:ph type="dt" sz="half" idx="10"/>
          </p:nvPr>
        </p:nvSpPr>
        <p:spPr/>
        <p:txBody>
          <a:bodyPr/>
          <a:lstStyle/>
          <a:p>
            <a:fld id="{4858661E-63C3-4EFA-A572-4A28889FEFF8}" type="datetime1">
              <a:rPr lang="ro-RO" smtClean="0"/>
              <a:t>07.04.2021</a:t>
            </a:fld>
            <a:endParaRPr lang="ro-RO"/>
          </a:p>
        </p:txBody>
      </p:sp>
      <p:sp>
        <p:nvSpPr>
          <p:cNvPr id="5" name="Footer Placeholder 4">
            <a:extLst>
              <a:ext uri="{FF2B5EF4-FFF2-40B4-BE49-F238E27FC236}">
                <a16:creationId xmlns:a16="http://schemas.microsoft.com/office/drawing/2014/main" id="{EF193647-8E35-4B47-9779-B79439C7406C}"/>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177F9BCE-2093-4D11-8EFC-5435701DE223}"/>
              </a:ext>
            </a:extLst>
          </p:cNvPr>
          <p:cNvSpPr>
            <a:spLocks noGrp="1"/>
          </p:cNvSpPr>
          <p:nvPr>
            <p:ph type="sldNum" sz="quarter" idx="12"/>
          </p:nvPr>
        </p:nvSpPr>
        <p:spPr/>
        <p:txBody>
          <a:bodyPr/>
          <a:lstStyle/>
          <a:p>
            <a:fld id="{D4A60E86-67DE-4E03-8C72-3B87068AFDAB}" type="slidenum">
              <a:rPr lang="ro-RO" smtClean="0"/>
              <a:t>52</a:t>
            </a:fld>
            <a:endParaRPr lang="ro-RO"/>
          </a:p>
        </p:txBody>
      </p:sp>
      <p:pic>
        <p:nvPicPr>
          <p:cNvPr id="7" name="Picture 6">
            <a:extLst>
              <a:ext uri="{FF2B5EF4-FFF2-40B4-BE49-F238E27FC236}">
                <a16:creationId xmlns:a16="http://schemas.microsoft.com/office/drawing/2014/main" id="{92E79401-77CC-473D-A9C4-62A38C5FFE83}"/>
              </a:ext>
            </a:extLst>
          </p:cNvPr>
          <p:cNvPicPr>
            <a:picLocks noChangeAspect="1"/>
          </p:cNvPicPr>
          <p:nvPr/>
        </p:nvPicPr>
        <p:blipFill rotWithShape="1">
          <a:blip r:embed="rId3"/>
          <a:srcRect r="55728" b="17128"/>
          <a:stretch/>
        </p:blipFill>
        <p:spPr bwMode="auto">
          <a:xfrm>
            <a:off x="9045235" y="0"/>
            <a:ext cx="3134849" cy="213126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35F0ED6-66C2-4A60-A7FD-776E92CEB76E}"/>
                  </a:ext>
                </a:extLst>
              </p:cNvPr>
              <p:cNvSpPr txBox="1"/>
              <p:nvPr/>
            </p:nvSpPr>
            <p:spPr>
              <a:xfrm>
                <a:off x="1110697" y="2725036"/>
                <a:ext cx="7725190" cy="84664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836967"/>
                              </a:solidFill>
                              <a:latin typeface="Cambria Math" panose="02040503050406030204" pitchFamily="18" charset="0"/>
                            </a:rPr>
                          </m:ctrlPr>
                        </m:sSubPr>
                        <m:e>
                          <m:sSub>
                            <m:sSubPr>
                              <m:ctrlPr>
                                <a:rPr lang="ro-RO" sz="2400" i="1" smtClean="0">
                                  <a:solidFill>
                                    <a:schemeClr val="tx1"/>
                                  </a:solidFill>
                                  <a:latin typeface="Cambria Math" panose="02040503050406030204" pitchFamily="18" charset="0"/>
                                </a:rPr>
                              </m:ctrlPr>
                            </m:sSubPr>
                            <m:e>
                              <m:r>
                                <a:rPr lang="ro-RO" sz="2400" i="1" smtClean="0">
                                  <a:solidFill>
                                    <a:schemeClr val="tx1"/>
                                  </a:solidFill>
                                  <a:latin typeface="Cambria Math" panose="02040503050406030204" pitchFamily="18" charset="0"/>
                                  <a:ea typeface="Cambria Math" panose="02040503050406030204" pitchFamily="18" charset="0"/>
                                </a:rPr>
                                <m:t>𝜔</m:t>
                              </m:r>
                            </m:e>
                            <m:sub>
                              <m:r>
                                <a:rPr lang="ro-RO" sz="2400" b="0" i="1" smtClean="0">
                                  <a:solidFill>
                                    <a:schemeClr val="tx1"/>
                                  </a:solidFill>
                                  <a:latin typeface="Cambria Math" panose="02040503050406030204" pitchFamily="18" charset="0"/>
                                </a:rPr>
                                <m:t>𝐻</m:t>
                              </m:r>
                            </m:sub>
                          </m:sSub>
                          <m:r>
                            <a:rPr lang="ro-RO" sz="2400" b="0" i="1" smtClean="0">
                              <a:solidFill>
                                <a:schemeClr val="tx1"/>
                              </a:solidFill>
                              <a:latin typeface="Cambria Math" panose="02040503050406030204" pitchFamily="18" charset="0"/>
                            </a:rPr>
                            <m:t>=</m:t>
                          </m:r>
                          <m:f>
                            <m:fPr>
                              <m:ctrlPr>
                                <a:rPr lang="ro-RO" sz="2400" b="0" i="1" smtClean="0">
                                  <a:solidFill>
                                    <a:schemeClr val="tx1"/>
                                  </a:solidFill>
                                  <a:latin typeface="Cambria Math" panose="02040503050406030204" pitchFamily="18" charset="0"/>
                                </a:rPr>
                              </m:ctrlPr>
                            </m:fPr>
                            <m:num>
                              <m:r>
                                <a:rPr lang="ro-RO" sz="2400" b="0" i="1" smtClean="0">
                                  <a:solidFill>
                                    <a:schemeClr val="tx1"/>
                                  </a:solidFill>
                                  <a:latin typeface="Cambria Math" panose="02040503050406030204" pitchFamily="18" charset="0"/>
                                </a:rPr>
                                <m:t>1</m:t>
                              </m:r>
                            </m:num>
                            <m:den>
                              <m:sSub>
                                <m:sSubPr>
                                  <m:ctrlPr>
                                    <a:rPr lang="ro-RO" sz="2400" b="0" i="1" smtClean="0">
                                      <a:solidFill>
                                        <a:schemeClr val="tx1"/>
                                      </a:solidFill>
                                      <a:latin typeface="Cambria Math" panose="02040503050406030204" pitchFamily="18" charset="0"/>
                                    </a:rPr>
                                  </m:ctrlPr>
                                </m:sSubPr>
                                <m:e>
                                  <m:r>
                                    <a:rPr lang="ro-RO" sz="2400" b="0" i="1" smtClean="0">
                                      <a:solidFill>
                                        <a:schemeClr val="tx1"/>
                                      </a:solidFill>
                                      <a:latin typeface="Cambria Math" panose="02040503050406030204" pitchFamily="18" charset="0"/>
                                    </a:rPr>
                                    <m:t>𝑅</m:t>
                                  </m:r>
                                </m:e>
                                <m:sub>
                                  <m:r>
                                    <a:rPr lang="ro-RO" sz="2400" b="0" i="1" smtClean="0">
                                      <a:solidFill>
                                        <a:schemeClr val="tx1"/>
                                      </a:solidFill>
                                      <a:latin typeface="Cambria Math" panose="02040503050406030204" pitchFamily="18" charset="0"/>
                                    </a:rPr>
                                    <m:t>2</m:t>
                                  </m:r>
                                </m:sub>
                              </m:sSub>
                              <m:sSub>
                                <m:sSubPr>
                                  <m:ctrlPr>
                                    <a:rPr lang="ro-RO" sz="2400" b="0" i="1" smtClean="0">
                                      <a:solidFill>
                                        <a:schemeClr val="tx1"/>
                                      </a:solidFill>
                                      <a:latin typeface="Cambria Math" panose="02040503050406030204" pitchFamily="18" charset="0"/>
                                    </a:rPr>
                                  </m:ctrlPr>
                                </m:sSubPr>
                                <m:e>
                                  <m:r>
                                    <a:rPr lang="ro-RO" sz="2400" b="0" i="1" smtClean="0">
                                      <a:solidFill>
                                        <a:schemeClr val="tx1"/>
                                      </a:solidFill>
                                      <a:latin typeface="Cambria Math" panose="02040503050406030204" pitchFamily="18" charset="0"/>
                                    </a:rPr>
                                    <m:t>𝐶</m:t>
                                  </m:r>
                                </m:e>
                                <m:sub>
                                  <m:r>
                                    <a:rPr lang="ro-RO" sz="2400" b="0" i="1" smtClean="0">
                                      <a:solidFill>
                                        <a:schemeClr val="tx1"/>
                                      </a:solidFill>
                                      <a:latin typeface="Cambria Math" panose="02040503050406030204" pitchFamily="18" charset="0"/>
                                    </a:rPr>
                                    <m:t>2</m:t>
                                  </m:r>
                                </m:sub>
                              </m:sSub>
                            </m:den>
                          </m:f>
                          <m:r>
                            <a:rPr lang="ro-RO" sz="2400" b="0" i="1" smtClean="0">
                              <a:solidFill>
                                <a:schemeClr val="tx1"/>
                              </a:solidFill>
                              <a:latin typeface="Cambria Math" panose="02040503050406030204" pitchFamily="18" charset="0"/>
                              <a:ea typeface="Cambria Math" panose="02040503050406030204" pitchFamily="18" charset="0"/>
                            </a:rPr>
                            <m:t>⇒</m:t>
                          </m:r>
                          <m:r>
                            <a:rPr lang="ro-RO" sz="2400" i="1">
                              <a:latin typeface="Cambria Math" panose="02040503050406030204" pitchFamily="18" charset="0"/>
                            </a:rPr>
                            <m:t>𝐶</m:t>
                          </m:r>
                        </m:e>
                        <m:sub>
                          <m:r>
                            <a:rPr lang="ro-RO" sz="2400" b="0" i="0" smtClean="0">
                              <a:latin typeface="Cambria Math" panose="02040503050406030204" pitchFamily="18" charset="0"/>
                            </a:rPr>
                            <m:t>2</m:t>
                          </m:r>
                        </m:sub>
                      </m:sSub>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2</m:t>
                          </m:r>
                          <m:r>
                            <a:rPr lang="ro-RO" sz="2400" i="1">
                              <a:latin typeface="Cambria Math" panose="02040503050406030204" pitchFamily="18" charset="0"/>
                            </a:rPr>
                            <m:t>𝜋</m:t>
                          </m:r>
                          <m:r>
                            <a:rPr lang="ro-RO" sz="2400" i="0">
                              <a:latin typeface="Cambria Math" panose="02040503050406030204" pitchFamily="18" charset="0"/>
                            </a:rPr>
                            <m:t>×20×</m:t>
                          </m:r>
                          <m:sSup>
                            <m:sSupPr>
                              <m:ctrlPr>
                                <a:rPr lang="ro-RO" sz="2400" i="1" smtClean="0">
                                  <a:latin typeface="Cambria Math" panose="02040503050406030204" pitchFamily="18" charset="0"/>
                                </a:rPr>
                              </m:ctrlPr>
                            </m:sSupPr>
                            <m:e>
                              <m:r>
                                <a:rPr lang="ro-RO" sz="2400" b="0" i="1" smtClean="0">
                                  <a:latin typeface="Cambria Math" panose="02040503050406030204" pitchFamily="18" charset="0"/>
                                </a:rPr>
                                <m:t>10</m:t>
                              </m:r>
                            </m:e>
                            <m:sup>
                              <m:r>
                                <a:rPr lang="ro-RO" sz="2400" b="0" i="1" smtClean="0">
                                  <a:latin typeface="Cambria Math" panose="02040503050406030204" pitchFamily="18" charset="0"/>
                                </a:rPr>
                                <m:t>3</m:t>
                              </m:r>
                            </m:sup>
                          </m:sSup>
                          <m:r>
                            <a:rPr lang="ro-RO" sz="2400" i="1" smtClean="0">
                              <a:latin typeface="Cambria Math" panose="02040503050406030204" pitchFamily="18" charset="0"/>
                              <a:ea typeface="Cambria Math" panose="02040503050406030204" pitchFamily="18" charset="0"/>
                            </a:rPr>
                            <m:t>×</m:t>
                          </m:r>
                          <m:r>
                            <a:rPr lang="ro-RO" sz="2400" i="0" smtClean="0">
                              <a:latin typeface="Cambria Math" panose="02040503050406030204" pitchFamily="18" charset="0"/>
                            </a:rPr>
                            <m:t>1</m:t>
                          </m:r>
                          <m:r>
                            <a:rPr lang="ro-RO" sz="2400" b="0" i="0" smtClean="0">
                              <a:latin typeface="Cambria Math" panose="02040503050406030204" pitchFamily="18" charset="0"/>
                            </a:rPr>
                            <m:t>69,3</m:t>
                          </m:r>
                          <m:r>
                            <a:rPr lang="ro-RO" sz="2400" i="0">
                              <a:latin typeface="Cambria Math" panose="02040503050406030204" pitchFamily="18" charset="0"/>
                            </a:rPr>
                            <m:t>×</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den>
                      </m:f>
                      <m:r>
                        <a:rPr lang="ro-RO" sz="2400" i="0">
                          <a:latin typeface="Cambria Math" panose="02040503050406030204" pitchFamily="18" charset="0"/>
                        </a:rPr>
                        <m:t>=</m:t>
                      </m:r>
                      <m:r>
                        <a:rPr lang="ro-RO" sz="2400" b="0" i="0" smtClean="0">
                          <a:latin typeface="Cambria Math" panose="02040503050406030204" pitchFamily="18" charset="0"/>
                        </a:rPr>
                        <m:t>47</m:t>
                      </m:r>
                      <m:r>
                        <a:rPr lang="ro-RO" sz="2400" b="0" i="1" smtClean="0">
                          <a:latin typeface="Cambria Math" panose="02040503050406030204" pitchFamily="18" charset="0"/>
                        </a:rPr>
                        <m:t>𝑝</m:t>
                      </m:r>
                      <m:r>
                        <a:rPr lang="ro-RO" sz="2400" i="1">
                          <a:latin typeface="Cambria Math" panose="02040503050406030204" pitchFamily="18" charset="0"/>
                        </a:rPr>
                        <m:t>𝐹</m:t>
                      </m:r>
                    </m:oMath>
                  </m:oMathPara>
                </a14:m>
                <a:endParaRPr lang="ro-RO"/>
              </a:p>
            </p:txBody>
          </p:sp>
        </mc:Choice>
        <mc:Fallback xmlns="">
          <p:sp>
            <p:nvSpPr>
              <p:cNvPr id="8" name="TextBox 7">
                <a:extLst>
                  <a:ext uri="{FF2B5EF4-FFF2-40B4-BE49-F238E27FC236}">
                    <a16:creationId xmlns:a16="http://schemas.microsoft.com/office/drawing/2014/main" id="{035F0ED6-66C2-4A60-A7FD-776E92CEB76E}"/>
                  </a:ext>
                </a:extLst>
              </p:cNvPr>
              <p:cNvSpPr txBox="1">
                <a:spLocks noRot="1" noChangeAspect="1" noMove="1" noResize="1" noEditPoints="1" noAdjustHandles="1" noChangeArrowheads="1" noChangeShapeType="1" noTextEdit="1"/>
              </p:cNvSpPr>
              <p:nvPr/>
            </p:nvSpPr>
            <p:spPr>
              <a:xfrm>
                <a:off x="1110697" y="2725036"/>
                <a:ext cx="7725190" cy="846642"/>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4272157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B7F1-6A37-4646-9D34-17366D692389}"/>
              </a:ext>
            </a:extLst>
          </p:cNvPr>
          <p:cNvSpPr>
            <a:spLocks noGrp="1"/>
          </p:cNvSpPr>
          <p:nvPr>
            <p:ph type="title"/>
          </p:nvPr>
        </p:nvSpPr>
        <p:spPr/>
        <p:txBody>
          <a:bodyPr/>
          <a:lstStyle/>
          <a:p>
            <a:r>
              <a:rPr lang="ro-RO"/>
              <a:t>P1. Rezolvare</a:t>
            </a:r>
          </a:p>
        </p:txBody>
      </p:sp>
      <p:sp>
        <p:nvSpPr>
          <p:cNvPr id="3" name="Content Placeholder 2">
            <a:extLst>
              <a:ext uri="{FF2B5EF4-FFF2-40B4-BE49-F238E27FC236}">
                <a16:creationId xmlns:a16="http://schemas.microsoft.com/office/drawing/2014/main" id="{98851683-A5F7-4A71-8FBB-0355457CACA1}"/>
              </a:ext>
            </a:extLst>
          </p:cNvPr>
          <p:cNvSpPr>
            <a:spLocks noGrp="1"/>
          </p:cNvSpPr>
          <p:nvPr>
            <p:ph idx="1"/>
          </p:nvPr>
        </p:nvSpPr>
        <p:spPr/>
        <p:txBody>
          <a:bodyPr>
            <a:normAutofit/>
          </a:bodyPr>
          <a:lstStyle/>
          <a:p>
            <a:r>
              <a:rPr lang="ro-RO">
                <a:solidFill>
                  <a:srgbClr val="242021"/>
                </a:solidFill>
                <a:effectLst/>
                <a:ea typeface="Calibri" panose="020F0502020204030204" pitchFamily="34" charset="0"/>
              </a:rPr>
              <a:t>Verificare SPICE</a:t>
            </a:r>
          </a:p>
        </p:txBody>
      </p:sp>
      <p:sp>
        <p:nvSpPr>
          <p:cNvPr id="4" name="Date Placeholder 3">
            <a:extLst>
              <a:ext uri="{FF2B5EF4-FFF2-40B4-BE49-F238E27FC236}">
                <a16:creationId xmlns:a16="http://schemas.microsoft.com/office/drawing/2014/main" id="{AC425FB3-B1D6-4AF8-B9C9-93B11D60E196}"/>
              </a:ext>
            </a:extLst>
          </p:cNvPr>
          <p:cNvSpPr>
            <a:spLocks noGrp="1"/>
          </p:cNvSpPr>
          <p:nvPr>
            <p:ph type="dt" sz="half" idx="10"/>
          </p:nvPr>
        </p:nvSpPr>
        <p:spPr/>
        <p:txBody>
          <a:bodyPr/>
          <a:lstStyle/>
          <a:p>
            <a:fld id="{4858661E-63C3-4EFA-A572-4A28889FEFF8}" type="datetime1">
              <a:rPr lang="ro-RO" smtClean="0"/>
              <a:t>07.04.2021</a:t>
            </a:fld>
            <a:endParaRPr lang="ro-RO"/>
          </a:p>
        </p:txBody>
      </p:sp>
      <p:sp>
        <p:nvSpPr>
          <p:cNvPr id="5" name="Footer Placeholder 4">
            <a:extLst>
              <a:ext uri="{FF2B5EF4-FFF2-40B4-BE49-F238E27FC236}">
                <a16:creationId xmlns:a16="http://schemas.microsoft.com/office/drawing/2014/main" id="{EF193647-8E35-4B47-9779-B79439C7406C}"/>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177F9BCE-2093-4D11-8EFC-5435701DE223}"/>
              </a:ext>
            </a:extLst>
          </p:cNvPr>
          <p:cNvSpPr>
            <a:spLocks noGrp="1"/>
          </p:cNvSpPr>
          <p:nvPr>
            <p:ph type="sldNum" sz="quarter" idx="12"/>
          </p:nvPr>
        </p:nvSpPr>
        <p:spPr/>
        <p:txBody>
          <a:bodyPr/>
          <a:lstStyle/>
          <a:p>
            <a:fld id="{D4A60E86-67DE-4E03-8C72-3B87068AFDAB}" type="slidenum">
              <a:rPr lang="ro-RO" smtClean="0"/>
              <a:t>53</a:t>
            </a:fld>
            <a:endParaRPr lang="ro-RO"/>
          </a:p>
        </p:txBody>
      </p:sp>
      <p:pic>
        <p:nvPicPr>
          <p:cNvPr id="7" name="Picture 6">
            <a:extLst>
              <a:ext uri="{FF2B5EF4-FFF2-40B4-BE49-F238E27FC236}">
                <a16:creationId xmlns:a16="http://schemas.microsoft.com/office/drawing/2014/main" id="{92E79401-77CC-473D-A9C4-62A38C5FFE83}"/>
              </a:ext>
            </a:extLst>
          </p:cNvPr>
          <p:cNvPicPr>
            <a:picLocks noChangeAspect="1"/>
          </p:cNvPicPr>
          <p:nvPr/>
        </p:nvPicPr>
        <p:blipFill rotWithShape="1">
          <a:blip r:embed="rId2"/>
          <a:srcRect r="55728" b="17128"/>
          <a:stretch/>
        </p:blipFill>
        <p:spPr bwMode="auto">
          <a:xfrm>
            <a:off x="9552124" y="0"/>
            <a:ext cx="2612375" cy="1776051"/>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3D4D593E-A780-4089-8176-ACE9232029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11" y="2768521"/>
            <a:ext cx="4163378" cy="2465546"/>
          </a:xfrm>
          <a:prstGeom prst="rect">
            <a:avLst/>
          </a:prstGeom>
          <a:noFill/>
          <a:ln>
            <a:noFill/>
          </a:ln>
        </p:spPr>
      </p:pic>
      <p:pic>
        <p:nvPicPr>
          <p:cNvPr id="9" name="Picture 8">
            <a:extLst>
              <a:ext uri="{FF2B5EF4-FFF2-40B4-BE49-F238E27FC236}">
                <a16:creationId xmlns:a16="http://schemas.microsoft.com/office/drawing/2014/main" id="{896B8C11-CFF8-4EE0-A43A-4B44E5E625D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345" y="1779186"/>
            <a:ext cx="7485243" cy="2862393"/>
          </a:xfrm>
          <a:prstGeom prst="rect">
            <a:avLst/>
          </a:prstGeom>
          <a:noFill/>
          <a:ln>
            <a:noFill/>
          </a:ln>
        </p:spPr>
      </p:pic>
      <p:pic>
        <p:nvPicPr>
          <p:cNvPr id="10" name="Picture 9">
            <a:extLst>
              <a:ext uri="{FF2B5EF4-FFF2-40B4-BE49-F238E27FC236}">
                <a16:creationId xmlns:a16="http://schemas.microsoft.com/office/drawing/2014/main" id="{B0ABB9F9-71ED-45F2-B7AE-959C2F92BAAA}"/>
              </a:ext>
            </a:extLst>
          </p:cNvPr>
          <p:cNvPicPr/>
          <p:nvPr/>
        </p:nvPicPr>
        <p:blipFill>
          <a:blip r:embed="rId5"/>
          <a:stretch>
            <a:fillRect/>
          </a:stretch>
        </p:blipFill>
        <p:spPr>
          <a:xfrm>
            <a:off x="4821872" y="4776516"/>
            <a:ext cx="3588524" cy="1535384"/>
          </a:xfrm>
          <a:prstGeom prst="rect">
            <a:avLst/>
          </a:prstGeom>
        </p:spPr>
      </p:pic>
      <p:sp>
        <p:nvSpPr>
          <p:cNvPr id="12" name="TextBox 11">
            <a:extLst>
              <a:ext uri="{FF2B5EF4-FFF2-40B4-BE49-F238E27FC236}">
                <a16:creationId xmlns:a16="http://schemas.microsoft.com/office/drawing/2014/main" id="{8681B926-86BD-425D-96B6-B4D79D12A997}"/>
              </a:ext>
            </a:extLst>
          </p:cNvPr>
          <p:cNvSpPr txBox="1"/>
          <p:nvPr/>
        </p:nvSpPr>
        <p:spPr>
          <a:xfrm>
            <a:off x="8940779" y="4976634"/>
            <a:ext cx="2288170" cy="1200329"/>
          </a:xfrm>
          <a:prstGeom prst="rect">
            <a:avLst/>
          </a:prstGeom>
          <a:noFill/>
        </p:spPr>
        <p:txBody>
          <a:bodyPr wrap="square">
            <a:spAutoFit/>
          </a:bodyPr>
          <a:lstStyle/>
          <a:p>
            <a:r>
              <a:rPr lang="en-US" sz="1800">
                <a:effectLst/>
                <a:latin typeface="Times New Roman" panose="02020603050405020304" pitchFamily="18" charset="0"/>
                <a:ea typeface="Calibri" panose="020F0502020204030204" pitchFamily="34" charset="0"/>
              </a:rPr>
              <a:t>f</a:t>
            </a:r>
            <a:r>
              <a:rPr lang="en-US" sz="1800" baseline="-25000">
                <a:effectLst/>
                <a:latin typeface="Times New Roman" panose="02020603050405020304" pitchFamily="18" charset="0"/>
                <a:ea typeface="Calibri" panose="020F0502020204030204" pitchFamily="34" charset="0"/>
              </a:rPr>
              <a:t>L</a:t>
            </a:r>
            <a:r>
              <a:rPr lang="en-US" sz="1800">
                <a:effectLst/>
                <a:latin typeface="Times New Roman" panose="02020603050405020304" pitchFamily="18" charset="0"/>
                <a:ea typeface="Calibri" panose="020F0502020204030204" pitchFamily="34" charset="0"/>
              </a:rPr>
              <a:t>=20Hz, </a:t>
            </a:r>
            <a:endParaRPr lang="ro-RO" sz="1800">
              <a:effectLst/>
              <a:latin typeface="Times New Roman" panose="02020603050405020304" pitchFamily="18" charset="0"/>
              <a:ea typeface="Calibri" panose="020F0502020204030204" pitchFamily="34" charset="0"/>
            </a:endParaRPr>
          </a:p>
          <a:p>
            <a:r>
              <a:rPr lang="en-US" sz="1800">
                <a:effectLst/>
                <a:latin typeface="Times New Roman" panose="02020603050405020304" pitchFamily="18" charset="0"/>
                <a:ea typeface="Calibri" panose="020F0502020204030204" pitchFamily="34" charset="0"/>
              </a:rPr>
              <a:t>f</a:t>
            </a:r>
            <a:r>
              <a:rPr lang="en-US" sz="1800" baseline="-25000">
                <a:effectLst/>
                <a:latin typeface="Times New Roman" panose="02020603050405020304" pitchFamily="18" charset="0"/>
                <a:ea typeface="Calibri" panose="020F0502020204030204" pitchFamily="34" charset="0"/>
              </a:rPr>
              <a:t>H</a:t>
            </a:r>
            <a:r>
              <a:rPr lang="en-US" sz="1800">
                <a:effectLst/>
                <a:latin typeface="Times New Roman" panose="02020603050405020304" pitchFamily="18" charset="0"/>
                <a:ea typeface="Calibri" panose="020F0502020204030204" pitchFamily="34" charset="0"/>
              </a:rPr>
              <a:t>=19,98kHz</a:t>
            </a:r>
            <a:r>
              <a:rPr lang="en-US" sz="180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a:effectLst/>
                <a:latin typeface="Times New Roman" panose="02020603050405020304" pitchFamily="18" charset="0"/>
                <a:ea typeface="Calibri" panose="020F0502020204030204" pitchFamily="34" charset="0"/>
              </a:rPr>
              <a:t>20kHz</a:t>
            </a:r>
            <a:endParaRPr lang="ro-RO" sz="1800">
              <a:effectLst/>
              <a:latin typeface="Times New Roman" panose="02020603050405020304" pitchFamily="18" charset="0"/>
              <a:ea typeface="Calibri" panose="020F0502020204030204" pitchFamily="34" charset="0"/>
            </a:endParaRPr>
          </a:p>
          <a:p>
            <a:r>
              <a:rPr lang="ro-RO">
                <a:latin typeface="Times New Roman" panose="02020603050405020304" pitchFamily="18" charset="0"/>
              </a:rPr>
              <a:t>Banda de frecvență, B</a:t>
            </a:r>
            <a:br>
              <a:rPr lang="ro-RO">
                <a:latin typeface="Times New Roman" panose="02020603050405020304" pitchFamily="18" charset="0"/>
              </a:rPr>
            </a:br>
            <a:r>
              <a:rPr lang="ro-RO">
                <a:latin typeface="Times New Roman" panose="02020603050405020304" pitchFamily="18" charset="0"/>
              </a:rPr>
              <a:t>B=f</a:t>
            </a:r>
            <a:r>
              <a:rPr lang="ro-RO" baseline="-25000">
                <a:latin typeface="Times New Roman" panose="02020603050405020304" pitchFamily="18" charset="0"/>
              </a:rPr>
              <a:t>H</a:t>
            </a:r>
            <a:r>
              <a:rPr lang="ro-RO">
                <a:latin typeface="Times New Roman" panose="02020603050405020304" pitchFamily="18" charset="0"/>
              </a:rPr>
              <a:t>-f</a:t>
            </a:r>
            <a:r>
              <a:rPr lang="ro-RO" baseline="-25000">
                <a:latin typeface="Times New Roman" panose="02020603050405020304" pitchFamily="18" charset="0"/>
              </a:rPr>
              <a:t>L</a:t>
            </a:r>
            <a:r>
              <a:rPr lang="ro-RO">
                <a:latin typeface="Times New Roman" panose="02020603050405020304" pitchFamily="18" charset="0"/>
                <a:sym typeface="Symbol" panose="05050102010706020507" pitchFamily="18" charset="2"/>
              </a:rPr>
              <a:t>20kHz</a:t>
            </a:r>
            <a:endParaRPr lang="ro-RO"/>
          </a:p>
        </p:txBody>
      </p:sp>
    </p:spTree>
    <p:extLst>
      <p:ext uri="{BB962C8B-B14F-4D97-AF65-F5344CB8AC3E}">
        <p14:creationId xmlns:p14="http://schemas.microsoft.com/office/powerpoint/2010/main" val="280199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1B09-8204-4BD9-BA12-9ADD92540DF8}"/>
              </a:ext>
            </a:extLst>
          </p:cNvPr>
          <p:cNvSpPr>
            <a:spLocks noGrp="1"/>
          </p:cNvSpPr>
          <p:nvPr>
            <p:ph type="title"/>
          </p:nvPr>
        </p:nvSpPr>
        <p:spPr/>
        <p:txBody>
          <a:bodyPr/>
          <a:lstStyle/>
          <a:p>
            <a:r>
              <a:rPr lang="ro-RO"/>
              <a:t>Filtre active</a:t>
            </a:r>
            <a:br>
              <a:rPr lang="ro-RO"/>
            </a:br>
            <a:r>
              <a:rPr lang="ro-RO"/>
              <a:t>Răspunsuri în frecvență uzuale</a:t>
            </a:r>
          </a:p>
        </p:txBody>
      </p:sp>
      <p:sp>
        <p:nvSpPr>
          <p:cNvPr id="3" name="Content Placeholder 2">
            <a:extLst>
              <a:ext uri="{FF2B5EF4-FFF2-40B4-BE49-F238E27FC236}">
                <a16:creationId xmlns:a16="http://schemas.microsoft.com/office/drawing/2014/main" id="{BDFF86A6-9857-4F8A-847A-2B55551B0C86}"/>
              </a:ext>
            </a:extLst>
          </p:cNvPr>
          <p:cNvSpPr>
            <a:spLocks noGrp="1"/>
          </p:cNvSpPr>
          <p:nvPr>
            <p:ph idx="1"/>
          </p:nvPr>
        </p:nvSpPr>
        <p:spPr/>
        <p:txBody>
          <a:bodyPr/>
          <a:lstStyle/>
          <a:p>
            <a:pPr marL="514350" indent="-514350">
              <a:buFont typeface="+mj-lt"/>
              <a:buAutoNum type="arabicPeriod" startAt="2"/>
            </a:pPr>
            <a:r>
              <a:rPr lang="en-US" b="1">
                <a:solidFill>
                  <a:srgbClr val="0070C0"/>
                </a:solidFill>
              </a:rPr>
              <a:t>Răspunsul de tipul trece-sus</a:t>
            </a:r>
            <a:endParaRPr lang="ro-RO" b="1">
              <a:solidFill>
                <a:srgbClr val="0070C0"/>
              </a:solidFill>
            </a:endParaRPr>
          </a:p>
          <a:p>
            <a:r>
              <a:rPr lang="en-US"/>
              <a:t>este complementar răspunsului </a:t>
            </a:r>
            <a:r>
              <a:rPr lang="ro-RO"/>
              <a:t>de tipul </a:t>
            </a:r>
            <a:r>
              <a:rPr lang="en-US"/>
              <a:t>trece-jos. </a:t>
            </a:r>
            <a:endParaRPr lang="ro-RO"/>
          </a:p>
          <a:p>
            <a:r>
              <a:rPr lang="en-US"/>
              <a:t>semnalele cu o frecvență mai mare decât frecvența de tăiere ω</a:t>
            </a:r>
            <a:r>
              <a:rPr lang="en-US" baseline="-25000"/>
              <a:t>c</a:t>
            </a:r>
            <a:r>
              <a:rPr lang="en-US"/>
              <a:t> ies din filtru neatinse, iar semnalele cu ω&lt;ω</a:t>
            </a:r>
            <a:r>
              <a:rPr lang="en-US" baseline="-25000"/>
              <a:t>c</a:t>
            </a:r>
            <a:r>
              <a:rPr lang="en-US"/>
              <a:t> sunt complet blocate.</a:t>
            </a:r>
            <a:endParaRPr lang="ro-RO"/>
          </a:p>
        </p:txBody>
      </p:sp>
      <p:sp>
        <p:nvSpPr>
          <p:cNvPr id="4" name="Date Placeholder 3">
            <a:extLst>
              <a:ext uri="{FF2B5EF4-FFF2-40B4-BE49-F238E27FC236}">
                <a16:creationId xmlns:a16="http://schemas.microsoft.com/office/drawing/2014/main" id="{633C36B2-BF96-478A-ADC1-EEB437DBC568}"/>
              </a:ext>
            </a:extLst>
          </p:cNvPr>
          <p:cNvSpPr>
            <a:spLocks noGrp="1"/>
          </p:cNvSpPr>
          <p:nvPr>
            <p:ph type="dt" sz="half" idx="10"/>
          </p:nvPr>
        </p:nvSpPr>
        <p:spPr/>
        <p:txBody>
          <a:bodyPr/>
          <a:lstStyle/>
          <a:p>
            <a:fld id="{DE26D3B1-1033-4DB0-BBCB-245448D23845}" type="datetime1">
              <a:rPr lang="ro-RO" smtClean="0"/>
              <a:t>07.04.2021</a:t>
            </a:fld>
            <a:endParaRPr lang="ro-RO"/>
          </a:p>
        </p:txBody>
      </p:sp>
      <p:sp>
        <p:nvSpPr>
          <p:cNvPr id="5" name="Footer Placeholder 4">
            <a:extLst>
              <a:ext uri="{FF2B5EF4-FFF2-40B4-BE49-F238E27FC236}">
                <a16:creationId xmlns:a16="http://schemas.microsoft.com/office/drawing/2014/main" id="{6A892800-4C3E-412C-8C84-EBC1FA3BF1C9}"/>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6144C544-10B0-420C-B64E-EE027203D7BD}"/>
              </a:ext>
            </a:extLst>
          </p:cNvPr>
          <p:cNvSpPr>
            <a:spLocks noGrp="1"/>
          </p:cNvSpPr>
          <p:nvPr>
            <p:ph type="sldNum" sz="quarter" idx="12"/>
          </p:nvPr>
        </p:nvSpPr>
        <p:spPr/>
        <p:txBody>
          <a:bodyPr/>
          <a:lstStyle/>
          <a:p>
            <a:fld id="{AF5D8DD5-2367-47BF-BE85-0E4DD8564336}" type="slidenum">
              <a:rPr lang="ro-RO" smtClean="0"/>
              <a:t>6</a:t>
            </a:fld>
            <a:endParaRPr lang="ro-RO"/>
          </a:p>
        </p:txBody>
      </p:sp>
      <p:pic>
        <p:nvPicPr>
          <p:cNvPr id="7" name="Picture 6">
            <a:extLst>
              <a:ext uri="{FF2B5EF4-FFF2-40B4-BE49-F238E27FC236}">
                <a16:creationId xmlns:a16="http://schemas.microsoft.com/office/drawing/2014/main" id="{186A78D0-4DD2-4FE4-95F5-5620F1EFBE92}"/>
              </a:ext>
            </a:extLst>
          </p:cNvPr>
          <p:cNvPicPr>
            <a:picLocks noChangeAspect="1"/>
          </p:cNvPicPr>
          <p:nvPr/>
        </p:nvPicPr>
        <p:blipFill rotWithShape="1">
          <a:blip r:embed="rId2"/>
          <a:srcRect l="51646" b="15279"/>
          <a:stretch/>
        </p:blipFill>
        <p:spPr>
          <a:xfrm>
            <a:off x="4316350" y="3852897"/>
            <a:ext cx="3559300" cy="2324066"/>
          </a:xfrm>
          <a:prstGeom prst="rect">
            <a:avLst/>
          </a:prstGeom>
        </p:spPr>
      </p:pic>
    </p:spTree>
    <p:extLst>
      <p:ext uri="{BB962C8B-B14F-4D97-AF65-F5344CB8AC3E}">
        <p14:creationId xmlns:p14="http://schemas.microsoft.com/office/powerpoint/2010/main" val="22311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1B09-8204-4BD9-BA12-9ADD92540DF8}"/>
              </a:ext>
            </a:extLst>
          </p:cNvPr>
          <p:cNvSpPr>
            <a:spLocks noGrp="1"/>
          </p:cNvSpPr>
          <p:nvPr>
            <p:ph type="title"/>
          </p:nvPr>
        </p:nvSpPr>
        <p:spPr/>
        <p:txBody>
          <a:bodyPr/>
          <a:lstStyle/>
          <a:p>
            <a:r>
              <a:rPr lang="ro-RO"/>
              <a:t>Filtre active</a:t>
            </a:r>
            <a:br>
              <a:rPr lang="ro-RO"/>
            </a:br>
            <a:r>
              <a:rPr lang="ro-RO"/>
              <a:t>Răspunsuri în frecvență uzuale</a:t>
            </a:r>
          </a:p>
        </p:txBody>
      </p:sp>
      <p:sp>
        <p:nvSpPr>
          <p:cNvPr id="3" name="Content Placeholder 2">
            <a:extLst>
              <a:ext uri="{FF2B5EF4-FFF2-40B4-BE49-F238E27FC236}">
                <a16:creationId xmlns:a16="http://schemas.microsoft.com/office/drawing/2014/main" id="{BDFF86A6-9857-4F8A-847A-2B55551B0C86}"/>
              </a:ext>
            </a:extLst>
          </p:cNvPr>
          <p:cNvSpPr>
            <a:spLocks noGrp="1"/>
          </p:cNvSpPr>
          <p:nvPr>
            <p:ph idx="1"/>
          </p:nvPr>
        </p:nvSpPr>
        <p:spPr/>
        <p:txBody>
          <a:bodyPr/>
          <a:lstStyle/>
          <a:p>
            <a:pPr marL="514350" indent="-514350">
              <a:buFont typeface="+mj-lt"/>
              <a:buAutoNum type="arabicPeriod" startAt="3"/>
            </a:pPr>
            <a:r>
              <a:rPr lang="en-US" b="1">
                <a:solidFill>
                  <a:srgbClr val="0070C0"/>
                </a:solidFill>
              </a:rPr>
              <a:t>Răspunsul de tipul trece-bandă</a:t>
            </a:r>
            <a:endParaRPr lang="ro-RO" b="1">
              <a:solidFill>
                <a:srgbClr val="0070C0"/>
              </a:solidFill>
            </a:endParaRPr>
          </a:p>
          <a:p>
            <a:r>
              <a:rPr lang="en-US"/>
              <a:t>este caracterizat printr-o </a:t>
            </a:r>
            <a:r>
              <a:rPr lang="en-US" i="1"/>
              <a:t>bandă de frecvență</a:t>
            </a:r>
            <a:r>
              <a:rPr lang="en-US"/>
              <a:t> ω</a:t>
            </a:r>
            <a:r>
              <a:rPr lang="en-US" baseline="-25000"/>
              <a:t>L</a:t>
            </a:r>
            <a:r>
              <a:rPr lang="en-US"/>
              <a:t>&lt;ω&lt;ω</a:t>
            </a:r>
            <a:r>
              <a:rPr lang="en-US" baseline="-25000"/>
              <a:t>H</a:t>
            </a:r>
            <a:r>
              <a:rPr lang="en-US"/>
              <a:t>, numită </a:t>
            </a:r>
            <a:br>
              <a:rPr lang="ro-RO"/>
            </a:br>
            <a:r>
              <a:rPr lang="en-US"/>
              <a:t>band</a:t>
            </a:r>
            <a:r>
              <a:rPr lang="ro-RO"/>
              <a:t>ă</a:t>
            </a:r>
            <a:r>
              <a:rPr lang="en-US"/>
              <a:t> de trecere, astfel încât semnalele de intrare din această bandă apar neatenuate, în timp ce semnalele cu ω&lt;ω</a:t>
            </a:r>
            <a:r>
              <a:rPr lang="en-US" baseline="-25000"/>
              <a:t>L</a:t>
            </a:r>
            <a:r>
              <a:rPr lang="en-US"/>
              <a:t> sau ω&gt;ω</a:t>
            </a:r>
            <a:r>
              <a:rPr lang="en-US" baseline="-25000"/>
              <a:t>H</a:t>
            </a:r>
            <a:r>
              <a:rPr lang="en-US"/>
              <a:t> sunt tăiate.</a:t>
            </a:r>
            <a:endParaRPr lang="ro-RO"/>
          </a:p>
          <a:p>
            <a:r>
              <a:rPr lang="en-US"/>
              <a:t>un filtru de tip trece-bandă familiar este circuitul de acord al unui aparat de radio, care permite utilizatorului să selecteze un anumit post și să le blocheze pe toate celelalte.</a:t>
            </a:r>
            <a:endParaRPr lang="ro-RO"/>
          </a:p>
        </p:txBody>
      </p:sp>
      <p:sp>
        <p:nvSpPr>
          <p:cNvPr id="4" name="Date Placeholder 3">
            <a:extLst>
              <a:ext uri="{FF2B5EF4-FFF2-40B4-BE49-F238E27FC236}">
                <a16:creationId xmlns:a16="http://schemas.microsoft.com/office/drawing/2014/main" id="{633C36B2-BF96-478A-ADC1-EEB437DBC568}"/>
              </a:ext>
            </a:extLst>
          </p:cNvPr>
          <p:cNvSpPr>
            <a:spLocks noGrp="1"/>
          </p:cNvSpPr>
          <p:nvPr>
            <p:ph type="dt" sz="half" idx="10"/>
          </p:nvPr>
        </p:nvSpPr>
        <p:spPr/>
        <p:txBody>
          <a:bodyPr/>
          <a:lstStyle/>
          <a:p>
            <a:fld id="{8617DE44-8052-48FD-B64E-74EDBF13DC46}" type="datetime1">
              <a:rPr lang="ro-RO" smtClean="0"/>
              <a:t>07.04.2021</a:t>
            </a:fld>
            <a:endParaRPr lang="ro-RO"/>
          </a:p>
        </p:txBody>
      </p:sp>
      <p:sp>
        <p:nvSpPr>
          <p:cNvPr id="5" name="Footer Placeholder 4">
            <a:extLst>
              <a:ext uri="{FF2B5EF4-FFF2-40B4-BE49-F238E27FC236}">
                <a16:creationId xmlns:a16="http://schemas.microsoft.com/office/drawing/2014/main" id="{6A892800-4C3E-412C-8C84-EBC1FA3BF1C9}"/>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6144C544-10B0-420C-B64E-EE027203D7BD}"/>
              </a:ext>
            </a:extLst>
          </p:cNvPr>
          <p:cNvSpPr>
            <a:spLocks noGrp="1"/>
          </p:cNvSpPr>
          <p:nvPr>
            <p:ph type="sldNum" sz="quarter" idx="12"/>
          </p:nvPr>
        </p:nvSpPr>
        <p:spPr/>
        <p:txBody>
          <a:bodyPr/>
          <a:lstStyle/>
          <a:p>
            <a:fld id="{AF5D8DD5-2367-47BF-BE85-0E4DD8564336}" type="slidenum">
              <a:rPr lang="ro-RO" smtClean="0"/>
              <a:t>7</a:t>
            </a:fld>
            <a:endParaRPr lang="ro-RO"/>
          </a:p>
        </p:txBody>
      </p:sp>
      <p:pic>
        <p:nvPicPr>
          <p:cNvPr id="7" name="Picture 6">
            <a:extLst>
              <a:ext uri="{FF2B5EF4-FFF2-40B4-BE49-F238E27FC236}">
                <a16:creationId xmlns:a16="http://schemas.microsoft.com/office/drawing/2014/main" id="{2C38A2DA-2718-4054-9FB5-EE3A26B26A08}"/>
              </a:ext>
            </a:extLst>
          </p:cNvPr>
          <p:cNvPicPr>
            <a:picLocks noChangeAspect="1"/>
          </p:cNvPicPr>
          <p:nvPr/>
        </p:nvPicPr>
        <p:blipFill rotWithShape="1">
          <a:blip r:embed="rId2"/>
          <a:srcRect b="16119"/>
          <a:stretch/>
        </p:blipFill>
        <p:spPr>
          <a:xfrm>
            <a:off x="8580120" y="0"/>
            <a:ext cx="3611880" cy="2387312"/>
          </a:xfrm>
          <a:prstGeom prst="rect">
            <a:avLst/>
          </a:prstGeom>
        </p:spPr>
      </p:pic>
    </p:spTree>
    <p:extLst>
      <p:ext uri="{BB962C8B-B14F-4D97-AF65-F5344CB8AC3E}">
        <p14:creationId xmlns:p14="http://schemas.microsoft.com/office/powerpoint/2010/main" val="315421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1B09-8204-4BD9-BA12-9ADD92540DF8}"/>
              </a:ext>
            </a:extLst>
          </p:cNvPr>
          <p:cNvSpPr>
            <a:spLocks noGrp="1"/>
          </p:cNvSpPr>
          <p:nvPr>
            <p:ph type="title"/>
          </p:nvPr>
        </p:nvSpPr>
        <p:spPr/>
        <p:txBody>
          <a:bodyPr/>
          <a:lstStyle/>
          <a:p>
            <a:r>
              <a:rPr lang="ro-RO"/>
              <a:t>Filtre active</a:t>
            </a:r>
            <a:br>
              <a:rPr lang="ro-RO"/>
            </a:br>
            <a:r>
              <a:rPr lang="ro-RO"/>
              <a:t>Răspunsuri în frecvență uzuale</a:t>
            </a:r>
          </a:p>
        </p:txBody>
      </p:sp>
      <p:sp>
        <p:nvSpPr>
          <p:cNvPr id="3" name="Content Placeholder 2">
            <a:extLst>
              <a:ext uri="{FF2B5EF4-FFF2-40B4-BE49-F238E27FC236}">
                <a16:creationId xmlns:a16="http://schemas.microsoft.com/office/drawing/2014/main" id="{BDFF86A6-9857-4F8A-847A-2B55551B0C86}"/>
              </a:ext>
            </a:extLst>
          </p:cNvPr>
          <p:cNvSpPr>
            <a:spLocks noGrp="1"/>
          </p:cNvSpPr>
          <p:nvPr>
            <p:ph idx="1"/>
          </p:nvPr>
        </p:nvSpPr>
        <p:spPr/>
        <p:txBody>
          <a:bodyPr/>
          <a:lstStyle/>
          <a:p>
            <a:pPr marL="514350" indent="-514350">
              <a:buFont typeface="+mj-lt"/>
              <a:buAutoNum type="arabicPeriod" startAt="4"/>
            </a:pPr>
            <a:r>
              <a:rPr lang="en-US" b="1">
                <a:solidFill>
                  <a:srgbClr val="0070C0"/>
                </a:solidFill>
              </a:rPr>
              <a:t>Răspunsul de tipul oprește-bandă</a:t>
            </a:r>
            <a:endParaRPr lang="ro-RO" b="1">
              <a:solidFill>
                <a:srgbClr val="0070C0"/>
              </a:solidFill>
            </a:endParaRPr>
          </a:p>
          <a:p>
            <a:r>
              <a:rPr lang="en-US"/>
              <a:t>este complementar răspunsului trece-bandă, deoarece blochează componentele de frecvență din </a:t>
            </a:r>
            <a:r>
              <a:rPr lang="en-US" i="1"/>
              <a:t>banda de oprire</a:t>
            </a:r>
            <a:r>
              <a:rPr lang="en-US"/>
              <a:t> ω</a:t>
            </a:r>
            <a:r>
              <a:rPr lang="en-US" baseline="-25000"/>
              <a:t>L</a:t>
            </a:r>
            <a:r>
              <a:rPr lang="en-US"/>
              <a:t>&lt;ω&lt;ω</a:t>
            </a:r>
            <a:r>
              <a:rPr lang="en-US" baseline="-25000"/>
              <a:t>H</a:t>
            </a:r>
            <a:r>
              <a:rPr lang="en-US"/>
              <a:t>, în timp ce le lasă să treacă pe toate celelalte.</a:t>
            </a:r>
            <a:endParaRPr lang="ro-RO"/>
          </a:p>
          <a:p>
            <a:r>
              <a:rPr lang="en-US"/>
              <a:t>când banda de oprire este suficient de îngustă, răspunsul se numește </a:t>
            </a:r>
            <a:r>
              <a:rPr lang="en-US" i="1"/>
              <a:t>notch</a:t>
            </a:r>
            <a:r>
              <a:rPr lang="en-US"/>
              <a:t>. </a:t>
            </a:r>
            <a:endParaRPr lang="ro-RO"/>
          </a:p>
          <a:p>
            <a:r>
              <a:rPr lang="ro-RO"/>
              <a:t>o</a:t>
            </a:r>
            <a:r>
              <a:rPr lang="en-US"/>
              <a:t> aplicație de filtre notch constă, în cazul echipamentelor medicale, în eliminarea prelevării nedorite a semnalelor de 50Hz.</a:t>
            </a:r>
            <a:endParaRPr lang="ro-RO"/>
          </a:p>
          <a:p>
            <a:endParaRPr lang="ro-RO"/>
          </a:p>
        </p:txBody>
      </p:sp>
      <p:sp>
        <p:nvSpPr>
          <p:cNvPr id="4" name="Date Placeholder 3">
            <a:extLst>
              <a:ext uri="{FF2B5EF4-FFF2-40B4-BE49-F238E27FC236}">
                <a16:creationId xmlns:a16="http://schemas.microsoft.com/office/drawing/2014/main" id="{633C36B2-BF96-478A-ADC1-EEB437DBC568}"/>
              </a:ext>
            </a:extLst>
          </p:cNvPr>
          <p:cNvSpPr>
            <a:spLocks noGrp="1"/>
          </p:cNvSpPr>
          <p:nvPr>
            <p:ph type="dt" sz="half" idx="10"/>
          </p:nvPr>
        </p:nvSpPr>
        <p:spPr/>
        <p:txBody>
          <a:bodyPr/>
          <a:lstStyle/>
          <a:p>
            <a:fld id="{1595EFD6-7D55-4C3C-A652-F109EE3D8C80}" type="datetime1">
              <a:rPr lang="ro-RO" smtClean="0"/>
              <a:t>07.04.2021</a:t>
            </a:fld>
            <a:endParaRPr lang="ro-RO"/>
          </a:p>
        </p:txBody>
      </p:sp>
      <p:sp>
        <p:nvSpPr>
          <p:cNvPr id="5" name="Footer Placeholder 4">
            <a:extLst>
              <a:ext uri="{FF2B5EF4-FFF2-40B4-BE49-F238E27FC236}">
                <a16:creationId xmlns:a16="http://schemas.microsoft.com/office/drawing/2014/main" id="{6A892800-4C3E-412C-8C84-EBC1FA3BF1C9}"/>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6144C544-10B0-420C-B64E-EE027203D7BD}"/>
              </a:ext>
            </a:extLst>
          </p:cNvPr>
          <p:cNvSpPr>
            <a:spLocks noGrp="1"/>
          </p:cNvSpPr>
          <p:nvPr>
            <p:ph type="sldNum" sz="quarter" idx="12"/>
          </p:nvPr>
        </p:nvSpPr>
        <p:spPr/>
        <p:txBody>
          <a:bodyPr/>
          <a:lstStyle/>
          <a:p>
            <a:fld id="{AF5D8DD5-2367-47BF-BE85-0E4DD8564336}" type="slidenum">
              <a:rPr lang="ro-RO" smtClean="0"/>
              <a:t>8</a:t>
            </a:fld>
            <a:endParaRPr lang="ro-RO"/>
          </a:p>
        </p:txBody>
      </p:sp>
      <p:pic>
        <p:nvPicPr>
          <p:cNvPr id="7" name="Picture 6">
            <a:extLst>
              <a:ext uri="{FF2B5EF4-FFF2-40B4-BE49-F238E27FC236}">
                <a16:creationId xmlns:a16="http://schemas.microsoft.com/office/drawing/2014/main" id="{1D3ECCDA-E68C-49A5-9C95-BE0AEC381A90}"/>
              </a:ext>
            </a:extLst>
          </p:cNvPr>
          <p:cNvPicPr>
            <a:picLocks noChangeAspect="1"/>
          </p:cNvPicPr>
          <p:nvPr/>
        </p:nvPicPr>
        <p:blipFill rotWithShape="1">
          <a:blip r:embed="rId2"/>
          <a:srcRect b="19020"/>
          <a:stretch/>
        </p:blipFill>
        <p:spPr>
          <a:xfrm>
            <a:off x="8575577" y="32978"/>
            <a:ext cx="3600450" cy="2202931"/>
          </a:xfrm>
          <a:prstGeom prst="rect">
            <a:avLst/>
          </a:prstGeom>
        </p:spPr>
      </p:pic>
    </p:spTree>
    <p:extLst>
      <p:ext uri="{BB962C8B-B14F-4D97-AF65-F5344CB8AC3E}">
        <p14:creationId xmlns:p14="http://schemas.microsoft.com/office/powerpoint/2010/main" val="2772732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1B09-8204-4BD9-BA12-9ADD92540DF8}"/>
              </a:ext>
            </a:extLst>
          </p:cNvPr>
          <p:cNvSpPr>
            <a:spLocks noGrp="1"/>
          </p:cNvSpPr>
          <p:nvPr>
            <p:ph type="title"/>
          </p:nvPr>
        </p:nvSpPr>
        <p:spPr/>
        <p:txBody>
          <a:bodyPr/>
          <a:lstStyle/>
          <a:p>
            <a:r>
              <a:rPr lang="ro-RO"/>
              <a:t>Filtre active</a:t>
            </a:r>
            <a:br>
              <a:rPr lang="ro-RO"/>
            </a:br>
            <a:r>
              <a:rPr lang="ro-RO"/>
              <a:t>Răspunsuri în frecvență uzuale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F86A6-9857-4F8A-847A-2B55551B0C86}"/>
                  </a:ext>
                </a:extLst>
              </p:cNvPr>
              <p:cNvSpPr>
                <a:spLocks noGrp="1"/>
              </p:cNvSpPr>
              <p:nvPr>
                <p:ph idx="1"/>
              </p:nvPr>
            </p:nvSpPr>
            <p:spPr/>
            <p:txBody>
              <a:bodyPr>
                <a:normAutofit lnSpcReduction="10000"/>
              </a:bodyPr>
              <a:lstStyle/>
              <a:p>
                <a:pPr marL="514350" indent="-514350">
                  <a:buFont typeface="+mj-lt"/>
                  <a:buAutoNum type="arabicPeriod" startAt="5"/>
                </a:pPr>
                <a:r>
                  <a:rPr lang="en-US" b="1">
                    <a:solidFill>
                      <a:srgbClr val="0070C0"/>
                    </a:solidFill>
                  </a:rPr>
                  <a:t>Răspunsul de tipul trece-tot</a:t>
                </a:r>
                <a:endParaRPr lang="ro-RO" b="1">
                  <a:solidFill>
                    <a:srgbClr val="0070C0"/>
                  </a:solidFill>
                </a:endParaRPr>
              </a:p>
              <a:p>
                <a:r>
                  <a:rPr lang="en-US"/>
                  <a:t>se caracterizează prin |H|=1 indiferent de </a:t>
                </a:r>
                <a:br>
                  <a:rPr lang="ro-RO"/>
                </a:br>
                <a:r>
                  <a:rPr lang="en-US"/>
                  <a:t>frecvență și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a:t>H=−t</a:t>
                </a:r>
                <a:r>
                  <a:rPr lang="en-US" baseline="-25000"/>
                  <a:t>0</a:t>
                </a:r>
                <a:r>
                  <a:rPr lang="en-US"/>
                  <a:t>ω, unde </a:t>
                </a:r>
                <a:r>
                  <a:rPr lang="en-US" i="1"/>
                  <a:t>t</a:t>
                </a:r>
                <a:r>
                  <a:rPr lang="en-US" baseline="-25000"/>
                  <a:t>0</a:t>
                </a:r>
                <a:r>
                  <a:rPr lang="en-US"/>
                  <a:t> este o constantă de </a:t>
                </a:r>
                <a:br>
                  <a:rPr lang="ro-RO"/>
                </a:br>
                <a:r>
                  <a:rPr lang="en-US"/>
                  <a:t>proporționalitate adecvată, exprimată în secunde.</a:t>
                </a:r>
                <a:endParaRPr lang="ro-RO"/>
              </a:p>
              <a:p>
                <a:r>
                  <a:rPr lang="en-US"/>
                  <a:t>Acest filtru lasă să treacă un semnal fără a-i afecta </a:t>
                </a:r>
                <a:br>
                  <a:rPr lang="ro-RO"/>
                </a:br>
                <a:r>
                  <a:rPr lang="en-US"/>
                  <a:t>amplitudinea, dar îl întârzie proporțional cu frecvența sa ω.</a:t>
                </a:r>
                <a:endParaRPr lang="ro-RO"/>
              </a:p>
              <a:p>
                <a:r>
                  <a:rPr lang="en-US"/>
                  <a:t>Din motive evidente, toate filtrele de trecere sunt denumite și </a:t>
                </a:r>
                <a:r>
                  <a:rPr lang="en-US" i="1"/>
                  <a:t>filtre de întârziere</a:t>
                </a:r>
                <a:r>
                  <a:rPr lang="en-US"/>
                  <a:t>.</a:t>
                </a:r>
                <a:endParaRPr lang="ro-RO"/>
              </a:p>
              <a:p>
                <a:r>
                  <a:rPr lang="en-US"/>
                  <a:t>Egalizoarele de întârziere și rețelele de defazare cu 90</a:t>
                </a:r>
                <a:r>
                  <a:rPr lang="en-US">
                    <a:sym typeface="Symbol" panose="05050102010706020507" pitchFamily="18" charset="2"/>
                  </a:rPr>
                  <a:t></a:t>
                </a:r>
                <a:r>
                  <a:rPr lang="en-US"/>
                  <a:t> și de bandă largă sunt exemple de filtre trece-tot.</a:t>
                </a:r>
                <a:endParaRPr lang="ro-RO"/>
              </a:p>
            </p:txBody>
          </p:sp>
        </mc:Choice>
        <mc:Fallback xmlns="">
          <p:sp>
            <p:nvSpPr>
              <p:cNvPr id="3" name="Content Placeholder 2">
                <a:extLst>
                  <a:ext uri="{FF2B5EF4-FFF2-40B4-BE49-F238E27FC236}">
                    <a16:creationId xmlns:a16="http://schemas.microsoft.com/office/drawing/2014/main" id="{BDFF86A6-9857-4F8A-847A-2B55551B0C86}"/>
                  </a:ext>
                </a:extLst>
              </p:cNvPr>
              <p:cNvSpPr>
                <a:spLocks noGrp="1" noRot="1" noChangeAspect="1" noMove="1" noResize="1" noEditPoints="1" noAdjustHandles="1" noChangeArrowheads="1" noChangeShapeType="1" noTextEdit="1"/>
              </p:cNvSpPr>
              <p:nvPr>
                <p:ph idx="1"/>
              </p:nvPr>
            </p:nvSpPr>
            <p:spPr>
              <a:blipFill>
                <a:blip r:embed="rId2"/>
                <a:stretch>
                  <a:fillRect l="-1217" t="-322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633C36B2-BF96-478A-ADC1-EEB437DBC568}"/>
              </a:ext>
            </a:extLst>
          </p:cNvPr>
          <p:cNvSpPr>
            <a:spLocks noGrp="1"/>
          </p:cNvSpPr>
          <p:nvPr>
            <p:ph type="dt" sz="half" idx="10"/>
          </p:nvPr>
        </p:nvSpPr>
        <p:spPr/>
        <p:txBody>
          <a:bodyPr/>
          <a:lstStyle/>
          <a:p>
            <a:fld id="{7FE8F2DB-84D5-48E4-9866-9BC8105D7056}" type="datetime1">
              <a:rPr lang="ro-RO" smtClean="0"/>
              <a:t>07.04.2021</a:t>
            </a:fld>
            <a:endParaRPr lang="ro-RO"/>
          </a:p>
        </p:txBody>
      </p:sp>
      <p:sp>
        <p:nvSpPr>
          <p:cNvPr id="5" name="Footer Placeholder 4">
            <a:extLst>
              <a:ext uri="{FF2B5EF4-FFF2-40B4-BE49-F238E27FC236}">
                <a16:creationId xmlns:a16="http://schemas.microsoft.com/office/drawing/2014/main" id="{6A892800-4C3E-412C-8C84-EBC1FA3BF1C9}"/>
              </a:ext>
            </a:extLst>
          </p:cNvPr>
          <p:cNvSpPr>
            <a:spLocks noGrp="1"/>
          </p:cNvSpPr>
          <p:nvPr>
            <p:ph type="ftr" sz="quarter" idx="11"/>
          </p:nvPr>
        </p:nvSpPr>
        <p:spPr/>
        <p:txBody>
          <a:bodyPr/>
          <a:lstStyle/>
          <a:p>
            <a:r>
              <a:rPr lang="ro-RO"/>
              <a:t>EA - cursul 7 - online</a:t>
            </a:r>
          </a:p>
        </p:txBody>
      </p:sp>
      <p:sp>
        <p:nvSpPr>
          <p:cNvPr id="6" name="Slide Number Placeholder 5">
            <a:extLst>
              <a:ext uri="{FF2B5EF4-FFF2-40B4-BE49-F238E27FC236}">
                <a16:creationId xmlns:a16="http://schemas.microsoft.com/office/drawing/2014/main" id="{6144C544-10B0-420C-B64E-EE027203D7BD}"/>
              </a:ext>
            </a:extLst>
          </p:cNvPr>
          <p:cNvSpPr>
            <a:spLocks noGrp="1"/>
          </p:cNvSpPr>
          <p:nvPr>
            <p:ph type="sldNum" sz="quarter" idx="12"/>
          </p:nvPr>
        </p:nvSpPr>
        <p:spPr/>
        <p:txBody>
          <a:bodyPr/>
          <a:lstStyle/>
          <a:p>
            <a:fld id="{AF5D8DD5-2367-47BF-BE85-0E4DD8564336}" type="slidenum">
              <a:rPr lang="ro-RO" smtClean="0"/>
              <a:t>9</a:t>
            </a:fld>
            <a:endParaRPr lang="ro-RO"/>
          </a:p>
        </p:txBody>
      </p:sp>
      <p:grpSp>
        <p:nvGrpSpPr>
          <p:cNvPr id="9" name="Group 8">
            <a:extLst>
              <a:ext uri="{FF2B5EF4-FFF2-40B4-BE49-F238E27FC236}">
                <a16:creationId xmlns:a16="http://schemas.microsoft.com/office/drawing/2014/main" id="{BBC2CBCE-9D3A-4A6C-8583-504190B96BC8}"/>
              </a:ext>
            </a:extLst>
          </p:cNvPr>
          <p:cNvGrpSpPr/>
          <p:nvPr/>
        </p:nvGrpSpPr>
        <p:grpSpPr>
          <a:xfrm>
            <a:off x="8531944" y="18541"/>
            <a:ext cx="3561736" cy="3878863"/>
            <a:chOff x="8630264" y="18541"/>
            <a:chExt cx="3561736" cy="3878863"/>
          </a:xfrm>
        </p:grpSpPr>
        <p:pic>
          <p:nvPicPr>
            <p:cNvPr id="7" name="Picture 6">
              <a:extLst>
                <a:ext uri="{FF2B5EF4-FFF2-40B4-BE49-F238E27FC236}">
                  <a16:creationId xmlns:a16="http://schemas.microsoft.com/office/drawing/2014/main" id="{A20142A2-CD03-4327-B016-7DFA544AFE29}"/>
                </a:ext>
              </a:extLst>
            </p:cNvPr>
            <p:cNvPicPr>
              <a:picLocks noChangeAspect="1"/>
            </p:cNvPicPr>
            <p:nvPr/>
          </p:nvPicPr>
          <p:blipFill rotWithShape="1">
            <a:blip r:embed="rId3"/>
            <a:srcRect r="51823" b="17817"/>
            <a:stretch/>
          </p:blipFill>
          <p:spPr>
            <a:xfrm>
              <a:off x="8630264" y="18541"/>
              <a:ext cx="3546270" cy="1972638"/>
            </a:xfrm>
            <a:prstGeom prst="rect">
              <a:avLst/>
            </a:prstGeom>
          </p:spPr>
        </p:pic>
        <p:pic>
          <p:nvPicPr>
            <p:cNvPr id="8" name="Picture 7">
              <a:extLst>
                <a:ext uri="{FF2B5EF4-FFF2-40B4-BE49-F238E27FC236}">
                  <a16:creationId xmlns:a16="http://schemas.microsoft.com/office/drawing/2014/main" id="{2B4DB5A7-15E3-46FE-A6DA-2B35A0666C4F}"/>
                </a:ext>
              </a:extLst>
            </p:cNvPr>
            <p:cNvPicPr>
              <a:picLocks noChangeAspect="1"/>
            </p:cNvPicPr>
            <p:nvPr/>
          </p:nvPicPr>
          <p:blipFill rotWithShape="1">
            <a:blip r:embed="rId3"/>
            <a:srcRect l="51823" b="17817"/>
            <a:stretch/>
          </p:blipFill>
          <p:spPr>
            <a:xfrm>
              <a:off x="8645730" y="1924766"/>
              <a:ext cx="3546270" cy="1972638"/>
            </a:xfrm>
            <a:prstGeom prst="rect">
              <a:avLst/>
            </a:prstGeom>
          </p:spPr>
        </p:pic>
      </p:grpSp>
    </p:spTree>
    <p:extLst>
      <p:ext uri="{BB962C8B-B14F-4D97-AF65-F5344CB8AC3E}">
        <p14:creationId xmlns:p14="http://schemas.microsoft.com/office/powerpoint/2010/main" val="2218750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4327</Words>
  <Application>Microsoft Office PowerPoint</Application>
  <PresentationFormat>Widescreen</PresentationFormat>
  <Paragraphs>470</Paragraphs>
  <Slides>53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Calibri Light</vt:lpstr>
      <vt:lpstr>Cambria Math</vt:lpstr>
      <vt:lpstr>Times New Roman</vt:lpstr>
      <vt:lpstr>UT Sans</vt:lpstr>
      <vt:lpstr>Wingdings</vt:lpstr>
      <vt:lpstr>Office Theme</vt:lpstr>
      <vt:lpstr>ELECTRONICĂ ANALOGICĂ</vt:lpstr>
      <vt:lpstr>Probleme tratate</vt:lpstr>
      <vt:lpstr>Filtre active Definiția unui filtru</vt:lpstr>
      <vt:lpstr>Filtre active Clasificare</vt:lpstr>
      <vt:lpstr>Filtre active Răspunsuri în frecvență uzuale</vt:lpstr>
      <vt:lpstr>Filtre active Răspunsuri în frecvență uzuale</vt:lpstr>
      <vt:lpstr>Filtre active Răspunsuri în frecvență uzuale</vt:lpstr>
      <vt:lpstr>Filtre active Răspunsuri în frecvență uzuale</vt:lpstr>
      <vt:lpstr>Filtre active Răspunsuri în frecvență uzuale</vt:lpstr>
      <vt:lpstr>Filtre active Efectul filtrării</vt:lpstr>
      <vt:lpstr>Filtre active</vt:lpstr>
      <vt:lpstr>Filtre active</vt:lpstr>
      <vt:lpstr>Filtre active</vt:lpstr>
      <vt:lpstr>Filtre active</vt:lpstr>
      <vt:lpstr>Filtre active Funcția de transfer</vt:lpstr>
      <vt:lpstr>Filtre active Funcția de transfer</vt:lpstr>
      <vt:lpstr>Filtre active Funcția de transfer</vt:lpstr>
      <vt:lpstr>Filtre active Funcția de transfer</vt:lpstr>
      <vt:lpstr>Filtre active Funcția de transfer</vt:lpstr>
      <vt:lpstr>Filtre active Funcția de transfer</vt:lpstr>
      <vt:lpstr>Filtre active Observație</vt:lpstr>
      <vt:lpstr>Exemplul 1</vt:lpstr>
      <vt:lpstr>Exemplul 1 Rezolvare</vt:lpstr>
      <vt:lpstr>Exemplul 1 Rezolvare</vt:lpstr>
      <vt:lpstr>Exemplul 1 Rezolvare</vt:lpstr>
      <vt:lpstr>Filtre active</vt:lpstr>
      <vt:lpstr>Filtre active</vt:lpstr>
      <vt:lpstr>Filtre active Caracteristici Bode</vt:lpstr>
      <vt:lpstr>Filtre active Caracteristici Bode</vt:lpstr>
      <vt:lpstr>Filtre active Caracteristici Bode</vt:lpstr>
      <vt:lpstr>Filtre active Caracteristici Bode</vt:lpstr>
      <vt:lpstr>Filtre active Caracteristici Bode</vt:lpstr>
      <vt:lpstr>Filtre active de ordinul I</vt:lpstr>
      <vt:lpstr>Filtre active de ordinul I</vt:lpstr>
      <vt:lpstr>Filtre active de ordinul I Circuitul de diferențiere</vt:lpstr>
      <vt:lpstr>Filtre active de ordinul I Circuitul de diferențiere</vt:lpstr>
      <vt:lpstr>Filtre active de ordinul I Circuite de integrare</vt:lpstr>
      <vt:lpstr>Filtre active de ordinul I Circuite de integrare</vt:lpstr>
      <vt:lpstr>Filtre active de ordinul I Circuite de integrare</vt:lpstr>
      <vt:lpstr>Filtre active de ordinul I FTJ cu amplificare</vt:lpstr>
      <vt:lpstr>Filtre active de ordinul I FTJ cu amplificare</vt:lpstr>
      <vt:lpstr>Filtre active de ordinul I FTJ cu amplificare</vt:lpstr>
      <vt:lpstr>Filtre active de ordinul I FTS cu amplificare</vt:lpstr>
      <vt:lpstr>Filtre active de ordinul I FTB de bandă largă</vt:lpstr>
      <vt:lpstr>Filtre active de ordinul I Filtrul trece-tot</vt:lpstr>
      <vt:lpstr>Filtre active de ordinul I Filtrul trece-tot</vt:lpstr>
      <vt:lpstr>Filtre active de ordinul I Concluzii</vt:lpstr>
      <vt:lpstr>P1.</vt:lpstr>
      <vt:lpstr>P1. Rezolvare</vt:lpstr>
      <vt:lpstr>P1. Rezolvare</vt:lpstr>
      <vt:lpstr>P1. Rezolvare</vt:lpstr>
      <vt:lpstr>P1. Rezolvare</vt:lpstr>
      <vt:lpstr>P1. Rezolvare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ELECTRONICĂ ANALOGICĂ</dc:title>
  <dc:creator>geoic@yahoo.com</dc:creator>
  <cp:lastModifiedBy>geoic@yahoo.com</cp:lastModifiedBy>
  <cp:revision>7</cp:revision>
  <dcterms:created xsi:type="dcterms:W3CDTF">2021-04-06T16:40:10Z</dcterms:created>
  <dcterms:modified xsi:type="dcterms:W3CDTF">2021-04-07T10:51:00Z</dcterms:modified>
</cp:coreProperties>
</file>