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8" r:id="rId2"/>
    <p:sldId id="299" r:id="rId3"/>
    <p:sldId id="258" r:id="rId4"/>
    <p:sldId id="280" r:id="rId5"/>
    <p:sldId id="282" r:id="rId6"/>
    <p:sldId id="283" r:id="rId7"/>
    <p:sldId id="281" r:id="rId8"/>
    <p:sldId id="284" r:id="rId9"/>
    <p:sldId id="285" r:id="rId10"/>
    <p:sldId id="286" r:id="rId11"/>
    <p:sldId id="292" r:id="rId12"/>
    <p:sldId id="293" r:id="rId13"/>
    <p:sldId id="287" r:id="rId14"/>
    <p:sldId id="288" r:id="rId15"/>
    <p:sldId id="296" r:id="rId16"/>
    <p:sldId id="297" r:id="rId17"/>
    <p:sldId id="298" r:id="rId18"/>
    <p:sldId id="309" r:id="rId19"/>
    <p:sldId id="290" r:id="rId20"/>
    <p:sldId id="310" r:id="rId21"/>
    <p:sldId id="311" r:id="rId22"/>
    <p:sldId id="291" r:id="rId23"/>
    <p:sldId id="312" r:id="rId24"/>
    <p:sldId id="294" r:id="rId25"/>
    <p:sldId id="313" r:id="rId26"/>
    <p:sldId id="314" r:id="rId27"/>
    <p:sldId id="315" r:id="rId28"/>
    <p:sldId id="316" r:id="rId29"/>
    <p:sldId id="317" r:id="rId30"/>
    <p:sldId id="318" r:id="rId31"/>
    <p:sldId id="295" r:id="rId32"/>
    <p:sldId id="301" r:id="rId33"/>
    <p:sldId id="302" r:id="rId34"/>
    <p:sldId id="303" r:id="rId35"/>
    <p:sldId id="304" r:id="rId36"/>
    <p:sldId id="319" r:id="rId37"/>
    <p:sldId id="305" r:id="rId38"/>
    <p:sldId id="320" r:id="rId39"/>
    <p:sldId id="321" r:id="rId40"/>
    <p:sldId id="306" r:id="rId41"/>
    <p:sldId id="322" r:id="rId42"/>
    <p:sldId id="323" r:id="rId43"/>
    <p:sldId id="307" r:id="rId44"/>
    <p:sldId id="324" r:id="rId45"/>
    <p:sldId id="325" r:id="rId46"/>
    <p:sldId id="300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AD39-9CE3-4F10-AFC0-ACBBB3C1566F}" type="datetimeFigureOut">
              <a:rPr lang="ro-RO" smtClean="0"/>
              <a:t>31.03.2021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D50A-D71B-45D5-A358-1CB2E4F972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01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0121-4D51-4721-BBDF-593E9958C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FB39E-171A-4C5C-BBF6-E2161762D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5C9D1-DE13-4717-BEBC-1C7940EE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6841-D9C6-4C61-8794-D560504E6018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6799-98BE-49B6-8942-E709D3DE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8684D-60A9-4E86-A570-21390EBF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599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71DD-5C20-4530-9154-F49F3CC8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3E9EA-6AED-4969-8239-82D76F945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089A-1711-424C-B3E0-9F88416E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0EB4-99D1-4D87-A098-457A9484BDF9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5DC7-42D7-4331-BE54-A5B7A313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FE1-913E-4AC2-A6F9-F7A4FEB6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851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90098-CD14-4F4C-B3E6-2C82C8B8E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7383A-AC3D-4B5E-87A8-FB93C961C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117FF-0352-4107-89C3-47E4669A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BA8A-9C1D-4FDF-85F5-EE7F8B78C15A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39DE8-9206-44CF-8500-E04E8B16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636FD-749C-43E6-A76F-6446B536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75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DC1E-7663-4173-ADB9-89A0FBE7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6054-9874-4A60-81D3-21CDECA0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3C10-F319-4067-B256-FAFC4ABC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0525-D202-491C-A912-C819D549FC2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16A1D-076B-4081-8CBF-B7FEAC4D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A2D7E-56E3-4F16-B436-51BEF738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053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E9C7-C4EB-44C8-AFEA-FEFC411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125C3-295C-4AC2-ACDE-50B73869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B745-16C9-44E8-A6DD-EEC3E370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B9D-AF94-43CD-A183-52A6F8CC1A2A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EF7A0-5D98-4316-AD3E-DB1623D6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E03A8-DD6D-4722-83B1-3F81C7E5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228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B7C3-9E3D-4AD3-8B59-093EF7EE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FBEE7-97BB-4DFD-A263-E1BFFAC58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FDC3-3EFE-4066-9D42-12AF695F1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DF6E4-C793-441D-809C-C5F9CECA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2A38-C50B-43A9-A2B4-AB16D992063D}" type="datetime1">
              <a:rPr lang="ro-RO" smtClean="0"/>
              <a:t>31.03.2021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537F2-1731-4192-B335-CDBA9B58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EE1E5-DAE4-444E-A690-76935453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59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FFA7-3DDA-4A4C-A010-B7DAC8E0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E4EE-D426-4BEC-B41C-434C59C6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C4DA-B4AA-4C66-8E7B-C23E7C8C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4F0C3-95DD-4E1F-A445-AD6A8882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70F69-1476-4AC6-AEDB-7736800BD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E8FE9-5D5A-4E5E-BEC0-A825702A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AA62-3E81-4FC2-A7F2-566A6A7A256D}" type="datetime1">
              <a:rPr lang="ro-RO" smtClean="0"/>
              <a:t>31.03.2021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1C77D-F99F-495B-8FA3-1458D221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13DFC-FC25-441B-A914-A80F1617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834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53FC-ABA7-4D17-BB6B-C2D0B353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8EC4B-C0DF-4D3E-B538-C69019BF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EC00-820D-4576-A383-F2EA28AC25DC}" type="datetime1">
              <a:rPr lang="ro-RO" smtClean="0"/>
              <a:t>31.03.2021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90B22-7C81-4C94-BAEA-9662AB51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2FFCE-824A-4276-B048-C0B15C8B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48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7B7F3-796D-4CA9-913E-594AEA37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56-467A-4A18-AD2C-37918927269E}" type="datetime1">
              <a:rPr lang="ro-RO" smtClean="0"/>
              <a:t>31.03.2021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077EF-64A2-4F0C-9DD8-5F22B878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11BBE-A02C-40DD-B903-40D8DEB8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30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C816-D3AA-43BF-9F4D-B1AAFC33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C4AB-B6E9-46EB-8323-148ECA836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16824-1EE0-4843-B9DE-088EACB71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92971-6962-42C9-8C75-96848446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1588-8797-4B54-BEE5-9DD38CCFEB8E}" type="datetime1">
              <a:rPr lang="ro-RO" smtClean="0"/>
              <a:t>31.03.2021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00BDB-60CA-46D9-8F3E-B9C2AF8E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68E17-B38A-42E3-B044-CC9A2B3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31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5E0C-4544-4E82-9EBE-AF64A97B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936C8-366B-4466-95B0-8996BC8A4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B2BB-76E6-4E03-8D71-9B5965A9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D2C3A-1B69-4488-BC71-B0152E36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3C74-CE76-477C-8F06-DA0986E04213}" type="datetime1">
              <a:rPr lang="ro-RO" smtClean="0"/>
              <a:t>31.03.2021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8B920-23F3-48B9-B999-3D144A2E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499A4-3462-4EE1-BFF7-445B0AE6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272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C8F6B-AA44-46A8-B904-20C83B16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9125E-A1DF-4DAA-B354-AD639EEB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E2D98-5EB4-44E3-9846-930576E79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76D2-200E-4C53-9C41-7D92BD56FF8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E18B-4FBA-44FC-85F8-B15338B33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0070E-6332-466E-A1BA-53A33273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1A31-7B36-469A-843E-9E35DA478E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48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9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7.png"/><Relationship Id="rId5" Type="http://schemas.openxmlformats.org/officeDocument/2006/relationships/image" Target="../media/image72.png"/><Relationship Id="rId10" Type="http://schemas.openxmlformats.org/officeDocument/2006/relationships/image" Target="../media/image6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CE83-A48F-4913-AEF9-ABB205F4F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/>
              <a:t>ELECTRONICĂ ANALOGICĂ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5B92E-278B-4B60-A883-F6E0C9CA4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Cursul nr. 6 – online</a:t>
            </a:r>
          </a:p>
          <a:p>
            <a:r>
              <a:rPr lang="it-IT"/>
              <a:t>Circuite cu reacție negativă rezistivă</a:t>
            </a:r>
            <a:endParaRPr lang="ro-RO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A13981-1FA8-4253-B880-BA6E4EE165D4}"/>
              </a:ext>
            </a:extLst>
          </p:cNvPr>
          <p:cNvGrpSpPr/>
          <p:nvPr/>
        </p:nvGrpSpPr>
        <p:grpSpPr>
          <a:xfrm>
            <a:off x="685800" y="338592"/>
            <a:ext cx="10349144" cy="1571021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B4F34483-CD29-4311-95C1-5CFC4961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06287EA5-9AF8-4E13-A463-F946ED8A1A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516C9-EBF0-40BD-9DE2-3D1FEE59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7E2D-4690-4D63-8A5D-9190AD4A00D9}" type="datetime1">
              <a:rPr lang="ro-RO" smtClean="0"/>
              <a:t>31.03.2021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9E7A9-4841-4092-B963-B3C45B21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D7A13-DDB1-493B-9B9F-1F83387E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772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Rezolvare</a:t>
            </a:r>
            <a:endParaRPr lang="ro-RO"/>
          </a:p>
          <a:p>
            <a:pPr marL="0" indent="0">
              <a:buNone/>
            </a:pPr>
            <a:r>
              <a:rPr lang="en-US"/>
              <a:t>(a)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=(100/10)</a:t>
            </a:r>
            <a:r>
              <a:rPr lang="en-US">
                <a:sym typeface="Symbol" panose="05050102010706020507" pitchFamily="18" charset="2"/>
              </a:rPr>
              <a:t>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-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)=10</a:t>
            </a:r>
            <a:r>
              <a:rPr lang="en-US">
                <a:sym typeface="Symbol" panose="05050102010706020507" pitchFamily="18" charset="2"/>
              </a:rPr>
              <a:t></a:t>
            </a:r>
            <a:r>
              <a:rPr lang="en-US"/>
              <a:t>(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-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). </a:t>
            </a:r>
            <a:endParaRPr lang="ro-RO"/>
          </a:p>
          <a:p>
            <a:pPr marL="0" indent="0">
              <a:buNone/>
            </a:pPr>
            <a:r>
              <a:rPr lang="en-US"/>
              <a:t>Deoarece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-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=0,2V în fiecare din cele trei cazuri, obținem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=10×0,2=2V indiferent de componenta de mod comun, care este, în ordine,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en-US"/>
              <a:t>=0V, 5V și 10V pentru cele trei perechi de tensiuni de intrare.</a:t>
            </a:r>
            <a:endParaRPr lang="ro-RO"/>
          </a:p>
          <a:p>
            <a:pPr marL="0" indent="0">
              <a:buNone/>
            </a:pP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874E-CBCF-412C-B424-4DB8A528EB3B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10</a:t>
            </a:fld>
            <a:endParaRPr lang="ro-R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DB554E-79B8-45A8-9EE2-728090CD3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6229"/>
          <a:stretch/>
        </p:blipFill>
        <p:spPr>
          <a:xfrm>
            <a:off x="8363516" y="189742"/>
            <a:ext cx="3624545" cy="2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b="1"/>
              <a:t>Rezolvare</a:t>
            </a:r>
            <a:r>
              <a:rPr lang="ro-RO"/>
              <a:t> </a:t>
            </a:r>
            <a:r>
              <a:rPr lang="ro-RO" sz="2000"/>
              <a:t>(continuare)</a:t>
            </a:r>
            <a:endParaRPr lang="ro-RO"/>
          </a:p>
          <a:p>
            <a:pPr marL="0" indent="0">
              <a:buNone/>
            </a:pPr>
            <a:r>
              <a:rPr lang="en-US"/>
              <a:t>(b) Aplicând principiul superpoziției,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-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br>
              <a:rPr lang="ro-RO"/>
            </a:br>
            <a:r>
              <a:rPr lang="en-US"/>
              <a:t>unde</a:t>
            </a:r>
            <a:endParaRPr lang="ro-RO"/>
          </a:p>
          <a:p>
            <a:pPr marL="0" indent="0">
              <a:buNone/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=(1+</a:t>
            </a:r>
            <a:r>
              <a:rPr lang="en-US" i="1"/>
              <a:t>R</a:t>
            </a:r>
            <a:r>
              <a:rPr lang="en-US" baseline="-25000"/>
              <a:t>2</a:t>
            </a:r>
            <a:r>
              <a:rPr lang="en-US"/>
              <a:t>/</a:t>
            </a:r>
            <a:r>
              <a:rPr lang="en-US" i="1"/>
              <a:t>R</a:t>
            </a:r>
            <a:r>
              <a:rPr lang="en-US" baseline="-25000"/>
              <a:t>1</a:t>
            </a:r>
            <a:r>
              <a:rPr lang="en-US"/>
              <a:t>)/(1+</a:t>
            </a:r>
            <a:r>
              <a:rPr lang="en-US" i="1"/>
              <a:t>R</a:t>
            </a:r>
            <a:r>
              <a:rPr lang="en-US" baseline="-25000"/>
              <a:t>3</a:t>
            </a:r>
            <a:r>
              <a:rPr lang="en-US"/>
              <a:t>/</a:t>
            </a:r>
            <a:r>
              <a:rPr lang="en-US" i="1"/>
              <a:t>R</a:t>
            </a:r>
            <a:r>
              <a:rPr lang="en-US" baseline="-25000"/>
              <a:t>4</a:t>
            </a:r>
            <a:r>
              <a:rPr lang="en-US"/>
              <a:t>)=(1+98/10)/(1+9.9/103)=9.853V/V, și </a:t>
            </a:r>
            <a:endParaRPr lang="ro-RO"/>
          </a:p>
          <a:p>
            <a:pPr marL="0" indent="0">
              <a:buNone/>
            </a:pPr>
            <a:r>
              <a:rPr lang="en-US" i="1"/>
              <a:t>A</a:t>
            </a:r>
            <a:r>
              <a:rPr lang="en-US" baseline="-25000"/>
              <a:t>1</a:t>
            </a:r>
            <a:r>
              <a:rPr lang="en-US"/>
              <a:t>=</a:t>
            </a:r>
            <a:r>
              <a:rPr lang="en-US" i="1"/>
              <a:t>R</a:t>
            </a:r>
            <a:r>
              <a:rPr lang="en-US" baseline="-25000"/>
              <a:t>2</a:t>
            </a:r>
            <a:r>
              <a:rPr lang="en-US"/>
              <a:t>/</a:t>
            </a:r>
            <a:r>
              <a:rPr lang="en-US" i="1"/>
              <a:t>R</a:t>
            </a:r>
            <a:r>
              <a:rPr lang="en-US" baseline="-25000"/>
              <a:t>1</a:t>
            </a:r>
            <a:r>
              <a:rPr lang="en-US"/>
              <a:t>=98/10=9,8V/V.</a:t>
            </a:r>
            <a:endParaRPr lang="ro-RO"/>
          </a:p>
          <a:p>
            <a:pPr marL="0" indent="0">
              <a:buNone/>
            </a:pPr>
            <a:r>
              <a:rPr lang="en-US"/>
              <a:t>Astfel,</a:t>
            </a:r>
            <a:endParaRPr lang="ro-RO"/>
          </a:p>
          <a:p>
            <a:pPr lvl="0"/>
            <a:r>
              <a:rPr lang="en-US"/>
              <a:t>pentru 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)=(−0,1V, +0,1V) obținem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=9,853(0,1)-9,8(−0,1)=1,965V</a:t>
            </a:r>
            <a:endParaRPr lang="ro-RO"/>
          </a:p>
          <a:p>
            <a:pPr lvl="0"/>
            <a:r>
              <a:rPr lang="en-US"/>
              <a:t>pentru 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) =(4,9V, 5,1V) obținem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=2,230V, iar </a:t>
            </a:r>
            <a:endParaRPr lang="ro-RO"/>
          </a:p>
          <a:p>
            <a:pPr lvl="0"/>
            <a:r>
              <a:rPr lang="en-US"/>
              <a:t>pentru 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) = (9,9V, 10,1V) obținem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=2,495V.</a:t>
            </a:r>
            <a:endParaRPr lang="ro-RO"/>
          </a:p>
          <a:p>
            <a:pPr marL="0" indent="0">
              <a:buNone/>
            </a:pP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FFB2-A777-49FF-962A-CEF9143C2C5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11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B8A26-8FA0-499A-8053-C99A29C08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6229"/>
          <a:stretch/>
        </p:blipFill>
        <p:spPr>
          <a:xfrm>
            <a:off x="8363516" y="189742"/>
            <a:ext cx="3624545" cy="2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1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/>
              <a:t>Rezolvare</a:t>
            </a:r>
            <a:r>
              <a:rPr lang="ro-RO"/>
              <a:t> </a:t>
            </a:r>
            <a:r>
              <a:rPr lang="ro-RO" sz="2000"/>
              <a:t>(continuare)</a:t>
            </a:r>
            <a:endParaRPr lang="ro-RO"/>
          </a:p>
          <a:p>
            <a:pPr marL="0" indent="0">
              <a:buNone/>
            </a:pPr>
            <a:r>
              <a:rPr lang="ro-RO"/>
              <a:t>Comentariu:</a:t>
            </a:r>
          </a:p>
          <a:p>
            <a:pPr marL="0" indent="0">
              <a:buNone/>
            </a:pPr>
            <a:r>
              <a:rPr lang="en-US"/>
              <a:t>Ca urmare a n</a:t>
            </a:r>
            <a:r>
              <a:rPr lang="ro-RO"/>
              <a:t>epotrivi</a:t>
            </a:r>
            <a:r>
              <a:rPr lang="en-US"/>
              <a:t>rii rezistențelor, </a:t>
            </a:r>
            <a:br>
              <a:rPr lang="ro-RO"/>
            </a:br>
            <a:r>
              <a:rPr lang="en-US"/>
              <a:t>nu numai că avem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≠2V, dar și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 se schimbă </a:t>
            </a:r>
            <a:br>
              <a:rPr lang="ro-RO"/>
            </a:br>
            <a:r>
              <a:rPr lang="en-US"/>
              <a:t>o dată cu componenta de mod comun.</a:t>
            </a:r>
            <a:endParaRPr lang="ro-RO"/>
          </a:p>
          <a:p>
            <a:pPr marL="0" indent="0">
              <a:buNone/>
            </a:pPr>
            <a:r>
              <a:rPr lang="en-US"/>
              <a:t>În mod clar, circuitul nu mai este un adevărat amplificator de diferență.</a:t>
            </a: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4689-BF77-4950-A1FE-68BF13FCFA0D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12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820D2-6AFE-4F1D-A2BA-8138A1554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6229"/>
          <a:stretch/>
        </p:blipFill>
        <p:spPr>
          <a:xfrm>
            <a:off x="8363516" y="189742"/>
            <a:ext cx="3624545" cy="2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6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o-RO" b="1"/>
              <a:t>CMRR</a:t>
            </a:r>
            <a:r>
              <a:rPr lang="ro-RO"/>
              <a:t> (Common-Mode Rejection Ratio)</a:t>
            </a:r>
            <a:endParaRPr lang="ro-RO" b="1"/>
          </a:p>
          <a:p>
            <a:r>
              <a:rPr lang="en-US"/>
              <a:t>Raportul </a:t>
            </a:r>
            <a:r>
              <a:rPr lang="en-US" i="1"/>
              <a:t>A</a:t>
            </a:r>
            <a:r>
              <a:rPr lang="en-US" i="1" baseline="-25000"/>
              <a:t>dm</a:t>
            </a:r>
            <a:r>
              <a:rPr lang="en-US"/>
              <a:t>/</a:t>
            </a:r>
            <a:r>
              <a:rPr lang="en-US" i="1"/>
              <a:t>A</a:t>
            </a:r>
            <a:r>
              <a:rPr lang="en-US" i="1" baseline="-25000"/>
              <a:t>cm</a:t>
            </a:r>
            <a:r>
              <a:rPr lang="en-US"/>
              <a:t> reprezintă un factor de merit al circuitului și este denumit </a:t>
            </a:r>
            <a:r>
              <a:rPr lang="en-US" i="1"/>
              <a:t>factor de rejecție a modului comun </a:t>
            </a:r>
            <a:r>
              <a:rPr lang="en-US"/>
              <a:t>(CMRR).</a:t>
            </a:r>
            <a:endParaRPr lang="ro-RO"/>
          </a:p>
          <a:p>
            <a:r>
              <a:rPr lang="en-US"/>
              <a:t>Valoarea sa este exprimată în decibeli (dB) sub forma</a:t>
            </a:r>
            <a:r>
              <a:rPr lang="ro-RO"/>
              <a:t>:</a:t>
            </a:r>
          </a:p>
          <a:p>
            <a:pPr marL="0" indent="0">
              <a:buNone/>
            </a:pPr>
            <a:endParaRPr lang="ro-RO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F5F0-F9E9-4346-9250-86E9D042ADBB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13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DDAE46-0F08-42D2-998D-0B58347EDFA8}"/>
                  </a:ext>
                </a:extLst>
              </p:cNvPr>
              <p:cNvSpPr txBox="1"/>
              <p:nvPr/>
            </p:nvSpPr>
            <p:spPr>
              <a:xfrm>
                <a:off x="4356100" y="4210338"/>
                <a:ext cx="3479799" cy="821763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𝐶𝑀𝑅𝑅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DDAE46-0F08-42D2-998D-0B58347E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4210338"/>
                <a:ext cx="3479799" cy="821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38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Câștig variabil</a:t>
            </a:r>
          </a:p>
          <a:p>
            <a:r>
              <a:rPr lang="ro-RO"/>
              <a:t>Circuitul din figură asigură un </a:t>
            </a:r>
            <a:r>
              <a:rPr lang="en-US"/>
              <a:t>câștig proporțional liniar cu </a:t>
            </a:r>
            <a:r>
              <a:rPr lang="en-US" i="1"/>
              <a:t>R</a:t>
            </a:r>
            <a:r>
              <a:rPr lang="en-US" i="1" baseline="-25000"/>
              <a:t>G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48D-F019-489C-B2AB-84FB0D0D97B5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2D79A-D42C-4738-9684-2722A3F4E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6" y="2959783"/>
            <a:ext cx="3981988" cy="3217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D1B29-F83A-4BF7-8CF9-2636B1408A1B}"/>
              </a:ext>
            </a:extLst>
          </p:cNvPr>
          <p:cNvSpPr txBox="1"/>
          <p:nvPr/>
        </p:nvSpPr>
        <p:spPr>
          <a:xfrm>
            <a:off x="5591175" y="3171825"/>
            <a:ext cx="5872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Exercițiu:</a:t>
            </a:r>
          </a:p>
          <a:p>
            <a:r>
              <a:rPr lang="ro-RO" sz="2000"/>
              <a:t>Demonstrați că funcția de</a:t>
            </a:r>
            <a:r>
              <a:rPr lang="en-US" sz="2000"/>
              <a:t> </a:t>
            </a:r>
            <a:r>
              <a:rPr lang="ro-RO" sz="2000"/>
              <a:t>transfer a circuitului este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B97E6A-7BA2-4889-95DB-200C866D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96" y="4107499"/>
            <a:ext cx="3153474" cy="821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E23756-E042-4A97-9D9F-0556DCD84619}"/>
              </a:ext>
            </a:extLst>
          </p:cNvPr>
          <p:cNvSpPr txBox="1"/>
          <p:nvPr/>
        </p:nvSpPr>
        <p:spPr>
          <a:xfrm>
            <a:off x="5591175" y="5329382"/>
            <a:ext cx="543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Indicație: </a:t>
            </a:r>
            <a:r>
              <a:rPr lang="ro-RO" i="1"/>
              <a:t>v</a:t>
            </a:r>
            <a:r>
              <a:rPr lang="ro-RO" i="1" baseline="-25000"/>
              <a:t>N</a:t>
            </a:r>
            <a:r>
              <a:rPr lang="ro-RO" i="1"/>
              <a:t>=v</a:t>
            </a:r>
            <a:r>
              <a:rPr lang="ro-RO" i="1" baseline="-25000"/>
              <a:t>P</a:t>
            </a:r>
            <a:r>
              <a:rPr lang="ro-RO"/>
              <a:t>, iar </a:t>
            </a:r>
            <a:r>
              <a:rPr lang="ro-RO" i="1"/>
              <a:t>v</a:t>
            </a:r>
            <a:r>
              <a:rPr lang="ro-RO" i="1" baseline="-25000"/>
              <a:t>P</a:t>
            </a:r>
            <a:r>
              <a:rPr lang="ro-RO"/>
              <a:t> se determină prin superpoziție</a:t>
            </a:r>
          </a:p>
        </p:txBody>
      </p:sp>
    </p:spTree>
    <p:extLst>
      <p:ext uri="{BB962C8B-B14F-4D97-AF65-F5344CB8AC3E}">
        <p14:creationId xmlns:p14="http://schemas.microsoft.com/office/powerpoint/2010/main" val="10957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Eliminarea interferenței de buclă de masă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BEB-F219-48B0-B7AE-20441ABB5B7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15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F636-A155-4567-9CE5-ECB8E6B6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667" y="4616892"/>
            <a:ext cx="2762250" cy="809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B797B-7940-42B6-8C4D-4F32E839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692559"/>
            <a:ext cx="5589270" cy="26174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0673F1-25CE-4F31-A609-2E11E676A13A}"/>
              </a:ext>
            </a:extLst>
          </p:cNvPr>
          <p:cNvSpPr/>
          <p:nvPr/>
        </p:nvSpPr>
        <p:spPr>
          <a:xfrm>
            <a:off x="6240783" y="2567816"/>
            <a:ext cx="5494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>
                <a:ea typeface="Calibri" panose="020F0502020204030204" pitchFamily="34" charset="0"/>
              </a:rPr>
              <a:t>Semnalul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i</a:t>
            </a:r>
            <a:r>
              <a:rPr lang="en-US" sz="2400">
                <a:ea typeface="Calibri" panose="020F0502020204030204" pitchFamily="34" charset="0"/>
              </a:rPr>
              <a:t> trebuie amplificat de un amplificator inversor obișnuit. Din păcate, amplificatorul vede la intrarea sa un semnal format din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i</a:t>
            </a:r>
            <a:r>
              <a:rPr lang="en-US" sz="2400">
                <a:ea typeface="Calibri" panose="020F0502020204030204" pitchFamily="34" charset="0"/>
              </a:rPr>
              <a:t> în serie cu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g</a:t>
            </a:r>
            <a:r>
              <a:rPr lang="en-US" sz="2400">
                <a:ea typeface="Calibri" panose="020F0502020204030204" pitchFamily="34" charset="0"/>
              </a:rPr>
              <a:t>, deci</a:t>
            </a:r>
            <a:endParaRPr lang="ro-RO" sz="2400"/>
          </a:p>
        </p:txBody>
      </p:sp>
    </p:spTree>
    <p:extLst>
      <p:ext uri="{BB962C8B-B14F-4D97-AF65-F5344CB8AC3E}">
        <p14:creationId xmlns:p14="http://schemas.microsoft.com/office/powerpoint/2010/main" val="192536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Eliminarea interferenței de buclă de masă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111B-A085-4A7E-BFC4-2AA92DFFF53E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4405D-3D83-4B48-80A5-E57E67A1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692559"/>
            <a:ext cx="5589270" cy="26174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A24A88-705F-48AD-B94B-2A5756FA3BB7}"/>
              </a:ext>
            </a:extLst>
          </p:cNvPr>
          <p:cNvSpPr/>
          <p:nvPr/>
        </p:nvSpPr>
        <p:spPr>
          <a:xfrm>
            <a:off x="6250307" y="2559685"/>
            <a:ext cx="5779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ea typeface="Calibri" panose="020F0502020204030204" pitchFamily="34" charset="0"/>
              </a:rPr>
              <a:t>Prezența termenului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g</a:t>
            </a:r>
            <a:r>
              <a:rPr lang="en-US" sz="2400">
                <a:ea typeface="Calibri" panose="020F0502020204030204" pitchFamily="34" charset="0"/>
              </a:rPr>
              <a:t>, denumită în general </a:t>
            </a:r>
            <a:r>
              <a:rPr lang="en-US" sz="2400" i="1">
                <a:ea typeface="Calibri" panose="020F0502020204030204" pitchFamily="34" charset="0"/>
              </a:rPr>
              <a:t>interferență de buclă de masă</a:t>
            </a:r>
            <a:r>
              <a:rPr lang="en-US" sz="2400">
                <a:ea typeface="Calibri" panose="020F0502020204030204" pitchFamily="34" charset="0"/>
              </a:rPr>
              <a:t>, poate degrada calitatea semnalului de ieșire în mod apreciabil, mai ales dacă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i</a:t>
            </a:r>
            <a:r>
              <a:rPr lang="en-US" sz="2400">
                <a:ea typeface="Calibri" panose="020F0502020204030204" pitchFamily="34" charset="0"/>
              </a:rPr>
              <a:t> este un semnal de nivel scăzut, comparabil cu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g</a:t>
            </a:r>
            <a:r>
              <a:rPr lang="en-US" sz="2400">
                <a:ea typeface="Calibri" panose="020F0502020204030204" pitchFamily="34" charset="0"/>
              </a:rPr>
              <a:t>, așa cum se întâmplă adesea cu semnalele de la traductoare în mediile industriale.</a:t>
            </a:r>
            <a:endParaRPr lang="ro-RO" sz="2400"/>
          </a:p>
        </p:txBody>
      </p:sp>
    </p:spTree>
    <p:extLst>
      <p:ext uri="{BB962C8B-B14F-4D97-AF65-F5344CB8AC3E}">
        <p14:creationId xmlns:p14="http://schemas.microsoft.com/office/powerpoint/2010/main" val="88545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Eliminarea interferenței de buclă de masă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E1F4-EE05-48DD-A299-89BAE00B0C5D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4405D-3D83-4B48-80A5-E57E67A1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692559"/>
            <a:ext cx="5589270" cy="26174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A24A88-705F-48AD-B94B-2A5756FA3BB7}"/>
              </a:ext>
            </a:extLst>
          </p:cNvPr>
          <p:cNvSpPr/>
          <p:nvPr/>
        </p:nvSpPr>
        <p:spPr>
          <a:xfrm>
            <a:off x="6250307" y="2550160"/>
            <a:ext cx="5779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ea typeface="Calibri" panose="020F0502020204030204" pitchFamily="34" charset="0"/>
              </a:rPr>
              <a:t>Putem scăpa de termenul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g</a:t>
            </a:r>
            <a:r>
              <a:rPr lang="en-US" sz="2400">
                <a:ea typeface="Calibri" panose="020F0502020204030204" pitchFamily="34" charset="0"/>
              </a:rPr>
              <a:t>, considerând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i</a:t>
            </a:r>
            <a:r>
              <a:rPr lang="en-US" sz="2400">
                <a:ea typeface="Calibri" panose="020F0502020204030204" pitchFamily="34" charset="0"/>
              </a:rPr>
              <a:t> ca </a:t>
            </a:r>
            <a:r>
              <a:rPr lang="ro-RO" sz="2400">
                <a:ea typeface="Calibri" panose="020F0502020204030204" pitchFamily="34" charset="0"/>
              </a:rPr>
              <a:t>un </a:t>
            </a:r>
            <a:r>
              <a:rPr lang="en-US" sz="2400">
                <a:ea typeface="Calibri" panose="020F0502020204030204" pitchFamily="34" charset="0"/>
              </a:rPr>
              <a:t>semnal diferențial și </a:t>
            </a:r>
            <a:r>
              <a:rPr lang="en-US" sz="2400" i="1"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a typeface="Calibri" panose="020F0502020204030204" pitchFamily="34" charset="0"/>
              </a:rPr>
              <a:t>g</a:t>
            </a:r>
            <a:r>
              <a:rPr lang="en-US" sz="2400">
                <a:ea typeface="Calibri" panose="020F0502020204030204" pitchFamily="34" charset="0"/>
              </a:rPr>
              <a:t> ca </a:t>
            </a:r>
            <a:r>
              <a:rPr lang="ro-RO" sz="2400">
                <a:ea typeface="Calibri" panose="020F0502020204030204" pitchFamily="34" charset="0"/>
              </a:rPr>
              <a:t>un </a:t>
            </a:r>
            <a:r>
              <a:rPr lang="en-US" sz="2400">
                <a:ea typeface="Calibri" panose="020F0502020204030204" pitchFamily="34" charset="0"/>
              </a:rPr>
              <a:t>semnal de mod comun. Pentru a face acest lucru, amplificatorul original se înlocuiește cu un amplificator de diferență așa cum se arată în </a:t>
            </a:r>
            <a:r>
              <a:rPr lang="ro-RO" sz="2400">
                <a:ea typeface="Calibri" panose="020F0502020204030204" pitchFamily="34" charset="0"/>
              </a:rPr>
              <a:t>f</a:t>
            </a:r>
            <a:r>
              <a:rPr lang="en-US" sz="2400">
                <a:ea typeface="Calibri" panose="020F0502020204030204" pitchFamily="34" charset="0"/>
              </a:rPr>
              <a:t>ig</a:t>
            </a:r>
            <a:r>
              <a:rPr lang="ro-RO" sz="2400">
                <a:ea typeface="Calibri" panose="020F0502020204030204" pitchFamily="34" charset="0"/>
              </a:rPr>
              <a:t>ura</a:t>
            </a:r>
            <a:r>
              <a:rPr lang="en-US" sz="2400">
                <a:ea typeface="Calibri" panose="020F0502020204030204" pitchFamily="34" charset="0"/>
              </a:rPr>
              <a:t> </a:t>
            </a:r>
            <a:r>
              <a:rPr lang="ro-RO" sz="2400">
                <a:ea typeface="Calibri" panose="020F0502020204030204" pitchFamily="34" charset="0"/>
              </a:rPr>
              <a:t>(</a:t>
            </a:r>
            <a:r>
              <a:rPr lang="en-US" sz="2400">
                <a:ea typeface="Calibri" panose="020F0502020204030204" pitchFamily="34" charset="0"/>
              </a:rPr>
              <a:t>b</a:t>
            </a:r>
            <a:r>
              <a:rPr lang="ro-RO" sz="2400">
                <a:ea typeface="Calibri" panose="020F0502020204030204" pitchFamily="34" charset="0"/>
              </a:rPr>
              <a:t>)</a:t>
            </a:r>
            <a:r>
              <a:rPr lang="en-US" sz="2400">
                <a:ea typeface="Calibri" panose="020F0502020204030204" pitchFamily="34" charset="0"/>
              </a:rPr>
              <a:t>.</a:t>
            </a:r>
            <a:endParaRPr lang="ro-RO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C4AF01-63A3-42F8-8449-E3A0D7B9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28" y="4986644"/>
            <a:ext cx="1762125" cy="80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7002A-D07D-4270-ACD3-D00A9B3B68BD}"/>
                  </a:ext>
                </a:extLst>
              </p:cNvPr>
              <p:cNvSpPr txBox="1"/>
              <p:nvPr/>
            </p:nvSpPr>
            <p:spPr>
              <a:xfrm>
                <a:off x="659159" y="5689550"/>
                <a:ext cx="528253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7002A-D07D-4270-ACD3-D00A9B3B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9" y="5689550"/>
                <a:ext cx="528253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9A66FE4-1C69-4785-BD86-6B2C4F2D8CA1}"/>
              </a:ext>
            </a:extLst>
          </p:cNvPr>
          <p:cNvSpPr txBox="1"/>
          <p:nvPr/>
        </p:nvSpPr>
        <p:spPr>
          <a:xfrm>
            <a:off x="659159" y="5354479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prin superpoziție</a:t>
            </a:r>
          </a:p>
        </p:txBody>
      </p:sp>
    </p:spTree>
    <p:extLst>
      <p:ext uri="{BB962C8B-B14F-4D97-AF65-F5344CB8AC3E}">
        <p14:creationId xmlns:p14="http://schemas.microsoft.com/office/powerpoint/2010/main" val="202851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 amplificator de instrumentație (Instrumentation Amplifier), </a:t>
            </a:r>
            <a:r>
              <a:rPr lang="en-US" b="1"/>
              <a:t>AI</a:t>
            </a:r>
            <a:r>
              <a:rPr lang="en-US"/>
              <a:t> este un amplificator de diferență care îndeplinește următoarele specificații:</a:t>
            </a:r>
            <a:endParaRPr lang="ro-RO"/>
          </a:p>
          <a:p>
            <a:pPr marL="514350" indent="-514350">
              <a:buAutoNum type="alphaLcParenBoth"/>
            </a:pPr>
            <a:r>
              <a:rPr lang="en-US"/>
              <a:t>impedanțe de intrare </a:t>
            </a:r>
            <a:r>
              <a:rPr lang="ro-RO"/>
              <a:t>de</a:t>
            </a:r>
            <a:r>
              <a:rPr lang="en-US"/>
              <a:t> mod comun și </a:t>
            </a:r>
            <a:r>
              <a:rPr lang="ro-RO"/>
              <a:t>de mod </a:t>
            </a:r>
            <a:r>
              <a:rPr lang="en-US"/>
              <a:t>diferențial extrem de ridicate (ideal infinit); </a:t>
            </a:r>
            <a:endParaRPr lang="ro-RO"/>
          </a:p>
          <a:p>
            <a:pPr marL="514350" indent="-514350">
              <a:buAutoNum type="alphaLcParenBoth"/>
            </a:pPr>
            <a:r>
              <a:rPr lang="en-US"/>
              <a:t>impedanță de ieșire foarte mică (ideal zero);</a:t>
            </a:r>
            <a:endParaRPr lang="ro-RO"/>
          </a:p>
          <a:p>
            <a:pPr marL="514350" indent="-514350">
              <a:buAutoNum type="alphaLcParenBoth"/>
            </a:pPr>
            <a:r>
              <a:rPr lang="en-US"/>
              <a:t>câștig precis și stabil, de obicei în intervalul 1V/V până la 10</a:t>
            </a:r>
            <a:r>
              <a:rPr lang="en-US" baseline="30000"/>
              <a:t>3</a:t>
            </a:r>
            <a:r>
              <a:rPr lang="en-US"/>
              <a:t>V/V; </a:t>
            </a:r>
            <a:endParaRPr lang="ro-RO"/>
          </a:p>
          <a:p>
            <a:pPr marL="514350" indent="-514350">
              <a:buAutoNum type="alphaLcParenBoth"/>
            </a:pPr>
            <a:r>
              <a:rPr lang="en-US"/>
              <a:t>factor de rejecție a modului comun extrem de ridicat.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5E66-ED60-46C0-B0CA-B51FE6471955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788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Amplificator de instrumentație realizat cu 3 AO</a:t>
            </a:r>
            <a:endParaRPr lang="ro-RO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9D-B2F7-40BF-B113-E8E840AC8129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19</a:t>
            </a:fld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B2B2A-5E84-47FE-8630-2C7A64707DCF}"/>
              </a:ext>
            </a:extLst>
          </p:cNvPr>
          <p:cNvSpPr txBox="1"/>
          <p:nvPr/>
        </p:nvSpPr>
        <p:spPr>
          <a:xfrm>
            <a:off x="5404737" y="2268488"/>
            <a:ext cx="619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Din simetria circuitului, la jumătatea rezistenței </a:t>
            </a:r>
            <a:r>
              <a:rPr lang="ro-RO" sz="2400" i="1"/>
              <a:t>R</a:t>
            </a:r>
            <a:r>
              <a:rPr lang="ro-RO" sz="2400" i="1" baseline="-25000"/>
              <a:t>G</a:t>
            </a:r>
            <a:r>
              <a:rPr lang="ro-RO" sz="2400"/>
              <a:t> potențialul este zero și oricare din circuitele realizat cu AO1 sau AO2 poate fi desenat astfel: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9D8CE-1FB7-4BDF-9052-7BB77FC4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3" y="2411943"/>
            <a:ext cx="4926330" cy="3863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8348A-70A4-4DC6-BFB5-FA83992C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202" y="198413"/>
            <a:ext cx="2143125" cy="178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6EB67-3820-4F24-AF27-C7C7B545A598}"/>
                  </a:ext>
                </a:extLst>
              </p:cNvPr>
              <p:cNvSpPr txBox="1"/>
              <p:nvPr/>
            </p:nvSpPr>
            <p:spPr>
              <a:xfrm>
                <a:off x="5992592" y="3757717"/>
                <a:ext cx="501554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6EB67-3820-4F24-AF27-C7C7B545A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92" y="3757717"/>
                <a:ext cx="5015540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50FE2F-2116-46D9-A51E-F591AEB918BC}"/>
                  </a:ext>
                </a:extLst>
              </p:cNvPr>
              <p:cNvSpPr txBox="1"/>
              <p:nvPr/>
            </p:nvSpPr>
            <p:spPr>
              <a:xfrm>
                <a:off x="5985474" y="4876460"/>
                <a:ext cx="502977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50FE2F-2116-46D9-A51E-F591AEB9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474" y="4876460"/>
                <a:ext cx="5029775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D4B5-A6F8-4216-AEEA-D1A4827F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Probleme tratate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3D26-8081-457D-8A46-99511576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Amplificatorul de diferență</a:t>
            </a:r>
          </a:p>
          <a:p>
            <a:pPr lvl="1"/>
            <a:r>
              <a:rPr lang="ro-RO"/>
              <a:t>Eliminarea interferenței buclei de masă</a:t>
            </a:r>
          </a:p>
          <a:p>
            <a:r>
              <a:rPr lang="en-US"/>
              <a:t>Amplificatorul de instrumenta</a:t>
            </a:r>
            <a:r>
              <a:rPr lang="ro-RO"/>
              <a:t>ț</a:t>
            </a:r>
            <a:r>
              <a:rPr lang="en-US"/>
              <a:t>ie</a:t>
            </a:r>
            <a:r>
              <a:rPr lang="ro-RO"/>
              <a:t> (AI)</a:t>
            </a:r>
          </a:p>
          <a:p>
            <a:pPr lvl="1"/>
            <a:r>
              <a:rPr lang="ro-RO"/>
              <a:t>AI realizat cu 3 AO</a:t>
            </a:r>
          </a:p>
          <a:p>
            <a:pPr lvl="1"/>
            <a:r>
              <a:rPr lang="ro-RO"/>
              <a:t>AI realizat cu 2 AO</a:t>
            </a:r>
          </a:p>
          <a:p>
            <a:pPr lvl="1"/>
            <a:r>
              <a:rPr lang="ro-RO"/>
              <a:t>AI monolitice</a:t>
            </a:r>
          </a:p>
          <a:p>
            <a:r>
              <a:rPr lang="ro-RO"/>
              <a:t>Aplicații ale AI (</a:t>
            </a:r>
            <a:r>
              <a:rPr lang="ro-RO" sz="2400"/>
              <a:t>Gardarea intrărilor, Câștig programabil digital, </a:t>
            </a:r>
            <a:r>
              <a:rPr lang="it-IT" sz="2400"/>
              <a:t>Introducerea unui offset controlat la ieșirea AI</a:t>
            </a:r>
            <a:r>
              <a:rPr lang="ro-RO" sz="2400"/>
              <a:t>, AI cu ieșire de curent, </a:t>
            </a:r>
            <a:r>
              <a:rPr lang="it-IT" sz="2400"/>
              <a:t>AI cu intrare de curent</a:t>
            </a:r>
            <a:r>
              <a:rPr lang="ro-RO"/>
              <a:t>)</a:t>
            </a:r>
          </a:p>
          <a:p>
            <a:r>
              <a:rPr lang="it-IT"/>
              <a:t>Amplificatoare pentru traductoare în punte</a:t>
            </a:r>
            <a:endParaRPr lang="ro-RO"/>
          </a:p>
          <a:p>
            <a:r>
              <a:rPr lang="ro-RO"/>
              <a:t>Problemă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D14E-77DF-410F-979E-3C4B8050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0873-6F02-4186-9A7F-B6DFC5BACBB6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A1D3-0A19-4685-8226-D3336F09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33386-B7F0-49C0-B94C-9DD90D3D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300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Amplificator de instrumentație realizat cu 3 AO</a:t>
            </a:r>
            <a:endParaRPr lang="ro-RO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51B7-8B60-42B2-9D23-91C2DD50F60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20</a:t>
            </a:fld>
            <a:endParaRPr lang="ro-R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87243-BDF0-452A-8F3B-B4CECFB35AC7}"/>
              </a:ext>
            </a:extLst>
          </p:cNvPr>
          <p:cNvSpPr txBox="1"/>
          <p:nvPr/>
        </p:nvSpPr>
        <p:spPr>
          <a:xfrm>
            <a:off x="5700712" y="2534593"/>
            <a:ext cx="581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Circuitul realizat cu AO3 este un amplificator de diferență echilibrat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5DF6A8-C95C-4FFB-BECF-B830D037E723}"/>
                  </a:ext>
                </a:extLst>
              </p:cNvPr>
              <p:cNvSpPr txBox="1"/>
              <p:nvPr/>
            </p:nvSpPr>
            <p:spPr>
              <a:xfrm>
                <a:off x="7398894" y="3429000"/>
                <a:ext cx="2740622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5DF6A8-C95C-4FFB-BECF-B830D037E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894" y="3429000"/>
                <a:ext cx="2740622" cy="751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5AF1C31-6201-48ED-8F25-949033969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3" y="2402111"/>
            <a:ext cx="4926330" cy="3863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1B5CB-3507-4132-930F-BA0B46D236AB}"/>
                  </a:ext>
                </a:extLst>
              </p:cNvPr>
              <p:cNvSpPr txBox="1"/>
              <p:nvPr/>
            </p:nvSpPr>
            <p:spPr>
              <a:xfrm>
                <a:off x="6738937" y="5256656"/>
                <a:ext cx="406053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1B5CB-3507-4132-930F-BA0B46D2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937" y="5256656"/>
                <a:ext cx="4060535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D842199-C021-4053-90E8-0FCC0DBFA6E6}"/>
              </a:ext>
            </a:extLst>
          </p:cNvPr>
          <p:cNvSpPr txBox="1"/>
          <p:nvPr/>
        </p:nvSpPr>
        <p:spPr>
          <a:xfrm>
            <a:off x="5700712" y="4540444"/>
            <a:ext cx="432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Combinând cele 3 relații, rezultă: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BA181A-4484-4612-9C4D-2AEC9C720BB4}"/>
                  </a:ext>
                </a:extLst>
              </p:cNvPr>
              <p:cNvSpPr txBox="1"/>
              <p:nvPr/>
            </p:nvSpPr>
            <p:spPr>
              <a:xfrm>
                <a:off x="8696463" y="408356"/>
                <a:ext cx="335495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BA181A-4484-4612-9C4D-2AEC9C720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463" y="408356"/>
                <a:ext cx="3354956" cy="553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BE5DD5-F9B5-4898-B612-FE39D8BEDD1F}"/>
                  </a:ext>
                </a:extLst>
              </p:cNvPr>
              <p:cNvSpPr txBox="1"/>
              <p:nvPr/>
            </p:nvSpPr>
            <p:spPr>
              <a:xfrm>
                <a:off x="8696463" y="1083125"/>
                <a:ext cx="336444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 sz="1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BE5DD5-F9B5-4898-B612-FE39D8BED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463" y="1083125"/>
                <a:ext cx="3364447" cy="553228"/>
              </a:xfrm>
              <a:prstGeom prst="rect">
                <a:avLst/>
              </a:prstGeom>
              <a:blipFill>
                <a:blip r:embed="rId6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83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Amplificator de instrumentație realizat cu 3 AO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C891-3770-467F-8386-7CC7F49DD34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21</a:t>
            </a:fld>
            <a:endParaRPr lang="ro-R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87243-BDF0-452A-8F3B-B4CECFB35AC7}"/>
              </a:ext>
            </a:extLst>
          </p:cNvPr>
          <p:cNvSpPr txBox="1"/>
          <p:nvPr/>
        </p:nvSpPr>
        <p:spPr>
          <a:xfrm>
            <a:off x="6360319" y="2665571"/>
            <a:ext cx="47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Amplificarea totală se poate scrie: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5DF6A8-C95C-4FFB-BECF-B830D037E723}"/>
                  </a:ext>
                </a:extLst>
              </p:cNvPr>
              <p:cNvSpPr txBox="1"/>
              <p:nvPr/>
            </p:nvSpPr>
            <p:spPr>
              <a:xfrm>
                <a:off x="9127252" y="751292"/>
                <a:ext cx="271612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f>
                        <m:f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5DF6A8-C95C-4FFB-BECF-B830D037E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252" y="751292"/>
                <a:ext cx="2716128" cy="553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30619C-0EB3-4F77-8DFD-2807C484364C}"/>
                  </a:ext>
                </a:extLst>
              </p:cNvPr>
              <p:cNvSpPr txBox="1"/>
              <p:nvPr/>
            </p:nvSpPr>
            <p:spPr>
              <a:xfrm>
                <a:off x="6433890" y="3429000"/>
                <a:ext cx="1719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30619C-0EB3-4F77-8DFD-2807C4843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90" y="3429000"/>
                <a:ext cx="1719510" cy="369332"/>
              </a:xfrm>
              <a:prstGeom prst="rect">
                <a:avLst/>
              </a:prstGeom>
              <a:blipFill>
                <a:blip r:embed="rId3"/>
                <a:stretch>
                  <a:fillRect l="-3534" b="-1333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B5CB02-1E1E-4602-B647-6067D4F2E966}"/>
                  </a:ext>
                </a:extLst>
              </p:cNvPr>
              <p:cNvSpPr txBox="1"/>
              <p:nvPr/>
            </p:nvSpPr>
            <p:spPr>
              <a:xfrm>
                <a:off x="6360319" y="4001294"/>
                <a:ext cx="236263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B5CB02-1E1E-4602-B647-6067D4F2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19" y="4001294"/>
                <a:ext cx="2362634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2BDFEB-EC68-4704-919B-33BEFCE9DBB8}"/>
                  </a:ext>
                </a:extLst>
              </p:cNvPr>
              <p:cNvSpPr txBox="1"/>
              <p:nvPr/>
            </p:nvSpPr>
            <p:spPr>
              <a:xfrm>
                <a:off x="6360319" y="4966074"/>
                <a:ext cx="119378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2BDFEB-EC68-4704-919B-33BEFCE9D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19" y="4966074"/>
                <a:ext cx="1193788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B0A252E-F92E-4086-BC44-9D0B3BF38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3" y="2411943"/>
            <a:ext cx="492633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4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cu 3 AO sub formă de circuit integrat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7264-F588-4B9D-B0D2-BD3716A5B6BD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22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56D69B-3046-4816-B171-7FB334CF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2399507"/>
            <a:ext cx="6087428" cy="3867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A0B9FF-127E-4A0B-8517-72035AC807F0}"/>
              </a:ext>
            </a:extLst>
          </p:cNvPr>
          <p:cNvSpPr txBox="1"/>
          <p:nvPr/>
        </p:nvSpPr>
        <p:spPr>
          <a:xfrm>
            <a:off x="6906577" y="3238960"/>
            <a:ext cx="4872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Prin utilizarea bornelor </a:t>
            </a:r>
            <a:r>
              <a:rPr lang="ro-RO" sz="2400" b="1"/>
              <a:t>SENSE</a:t>
            </a:r>
            <a:r>
              <a:rPr lang="ro-RO" sz="2400"/>
              <a:t> și </a:t>
            </a:r>
            <a:r>
              <a:rPr lang="ro-RO" sz="2400" b="1"/>
              <a:t>REFERENCE</a:t>
            </a:r>
            <a:r>
              <a:rPr lang="ro-RO" sz="2400"/>
              <a:t> se compensează căderile de tensiune de pe firele de conexiune ale sarcinii (</a:t>
            </a:r>
            <a:r>
              <a:rPr lang="ro-RO" sz="2400" i="1"/>
              <a:t>Load</a:t>
            </a:r>
            <a:r>
              <a:rPr lang="ro-RO" sz="2400"/>
              <a:t>) în cazul unor curenți relativ mari și a unor fire de lungime mare.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00E45-0F99-49F8-9790-8180C2B8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37" y="111095"/>
            <a:ext cx="3011078" cy="23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realizat cu 2 AO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FE15-7D73-496D-AE20-7136B4DC01FC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ED24B-6661-46CA-BF7F-93DDE0A2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572544"/>
            <a:ext cx="591312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BA901-52AE-4478-B48C-F147E7C53E00}"/>
              </a:ext>
            </a:extLst>
          </p:cNvPr>
          <p:cNvSpPr txBox="1"/>
          <p:nvPr/>
        </p:nvSpPr>
        <p:spPr>
          <a:xfrm>
            <a:off x="6430015" y="1870075"/>
            <a:ext cx="531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AO1 este într-o configurație neinversoare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1F2CC-2A5D-40DC-B315-BEFF537C281A}"/>
                  </a:ext>
                </a:extLst>
              </p:cNvPr>
              <p:cNvSpPr txBox="1"/>
              <p:nvPr/>
            </p:nvSpPr>
            <p:spPr>
              <a:xfrm>
                <a:off x="6501244" y="2343361"/>
                <a:ext cx="243502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1F2CC-2A5D-40DC-B315-BEFF537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44" y="2343361"/>
                <a:ext cx="2435026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76AA29D-DB56-40E2-8B6E-D2F06E3DE9FB}"/>
              </a:ext>
            </a:extLst>
          </p:cNvPr>
          <p:cNvSpPr txBox="1"/>
          <p:nvPr/>
        </p:nvSpPr>
        <p:spPr>
          <a:xfrm>
            <a:off x="6430015" y="3233563"/>
            <a:ext cx="525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Prin superpoziție, 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 i="1"/>
              <a:t> </a:t>
            </a:r>
            <a:r>
              <a:rPr lang="ro-RO" sz="2400"/>
              <a:t>se scrie: 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/>
              <a:t>=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 baseline="-25000"/>
              <a:t>1</a:t>
            </a:r>
            <a:r>
              <a:rPr lang="ro-RO" sz="2400"/>
              <a:t>+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 baseline="-25000"/>
              <a:t>2</a:t>
            </a:r>
            <a:endParaRPr lang="ro-RO" sz="2400"/>
          </a:p>
          <a:p>
            <a:r>
              <a:rPr lang="ro-RO" sz="2400"/>
              <a:t>unde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D87929-521E-4F94-B8C9-1280745C8E22}"/>
                  </a:ext>
                </a:extLst>
              </p:cNvPr>
              <p:cNvSpPr txBox="1"/>
              <p:nvPr/>
            </p:nvSpPr>
            <p:spPr>
              <a:xfrm>
                <a:off x="6506019" y="4136540"/>
                <a:ext cx="45409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D87929-521E-4F94-B8C9-1280745C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19" y="4136540"/>
                <a:ext cx="4540987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6463C5-0BA8-47F4-8007-3BAE4BA9B277}"/>
                  </a:ext>
                </a:extLst>
              </p:cNvPr>
              <p:cNvSpPr txBox="1"/>
              <p:nvPr/>
            </p:nvSpPr>
            <p:spPr>
              <a:xfrm>
                <a:off x="6501244" y="5038363"/>
                <a:ext cx="251216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6463C5-0BA8-47F4-8007-3BAE4BA9B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44" y="5038363"/>
                <a:ext cx="2512163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66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realizat cu 2 AO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4BDE-3DE2-471B-B08B-F19BE71C6C16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ED24B-6661-46CA-BF7F-93DDE0A2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572544"/>
            <a:ext cx="591312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7A1BB2-4E63-469F-AABE-4EF7D5575BBC}"/>
                  </a:ext>
                </a:extLst>
              </p:cNvPr>
              <p:cNvSpPr/>
              <p:nvPr/>
            </p:nvSpPr>
            <p:spPr>
              <a:xfrm>
                <a:off x="6499189" y="5252101"/>
                <a:ext cx="531953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7A1BB2-4E63-469F-AABE-4EF7D5575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189" y="5252101"/>
                <a:ext cx="5319533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3ADEAC-F577-4FE1-842D-1BB49514C2E8}"/>
                  </a:ext>
                </a:extLst>
              </p:cNvPr>
              <p:cNvSpPr txBox="1"/>
              <p:nvPr/>
            </p:nvSpPr>
            <p:spPr>
              <a:xfrm>
                <a:off x="8993581" y="482463"/>
                <a:ext cx="303967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3ADEAC-F577-4FE1-842D-1BB49514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1" y="482463"/>
                <a:ext cx="3039678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1C84BC-1920-490E-877D-827F97D7D4F5}"/>
                  </a:ext>
                </a:extLst>
              </p:cNvPr>
              <p:cNvSpPr txBox="1"/>
              <p:nvPr/>
            </p:nvSpPr>
            <p:spPr>
              <a:xfrm>
                <a:off x="8993581" y="1162843"/>
                <a:ext cx="168071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1C84BC-1920-490E-877D-827F97D7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1" y="1162843"/>
                <a:ext cx="1680717" cy="553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AEFA4F-AF3D-4AAF-8BE7-BDC08D2721B4}"/>
                  </a:ext>
                </a:extLst>
              </p:cNvPr>
              <p:cNvSpPr txBox="1"/>
              <p:nvPr/>
            </p:nvSpPr>
            <p:spPr>
              <a:xfrm>
                <a:off x="6499189" y="2187217"/>
                <a:ext cx="548647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AEFA4F-AF3D-4AAF-8BE7-BDC08D272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189" y="2187217"/>
                <a:ext cx="548647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765FE3A-664F-483E-8635-00CAF5AEB0B1}"/>
              </a:ext>
            </a:extLst>
          </p:cNvPr>
          <p:cNvSpPr txBox="1"/>
          <p:nvPr/>
        </p:nvSpPr>
        <p:spPr>
          <a:xfrm>
            <a:off x="6499189" y="1682151"/>
            <a:ext cx="209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Se poate scrie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0D9A7-D608-429D-B8CA-FBBD43E02D87}"/>
              </a:ext>
            </a:extLst>
          </p:cNvPr>
          <p:cNvSpPr txBox="1"/>
          <p:nvPr/>
        </p:nvSpPr>
        <p:spPr>
          <a:xfrm>
            <a:off x="6601159" y="4691936"/>
            <a:ext cx="46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și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D5FC8E-F5E3-40B0-BCD6-9F10312DD840}"/>
                  </a:ext>
                </a:extLst>
              </p:cNvPr>
              <p:cNvSpPr txBox="1"/>
              <p:nvPr/>
            </p:nvSpPr>
            <p:spPr>
              <a:xfrm>
                <a:off x="6522650" y="3654074"/>
                <a:ext cx="517030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D5FC8E-F5E3-40B0-BCD6-9F10312D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50" y="3654074"/>
                <a:ext cx="5170307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594BF5-27FE-409E-ACF3-E81E47116FCB}"/>
              </a:ext>
            </a:extLst>
          </p:cNvPr>
          <p:cNvSpPr txBox="1"/>
          <p:nvPr/>
        </p:nvSpPr>
        <p:spPr>
          <a:xfrm>
            <a:off x="6522650" y="3158917"/>
            <a:ext cx="130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de unde</a:t>
            </a:r>
          </a:p>
        </p:txBody>
      </p:sp>
    </p:spTree>
    <p:extLst>
      <p:ext uri="{BB962C8B-B14F-4D97-AF65-F5344CB8AC3E}">
        <p14:creationId xmlns:p14="http://schemas.microsoft.com/office/powerpoint/2010/main" val="1983640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realizat cu 2 AO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225-3DEA-4AB8-81A0-4D31B786A07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ED24B-6661-46CA-BF7F-93DDE0A2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572544"/>
            <a:ext cx="591312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7A1BB2-4E63-469F-AABE-4EF7D5575BBC}"/>
                  </a:ext>
                </a:extLst>
              </p:cNvPr>
              <p:cNvSpPr/>
              <p:nvPr/>
            </p:nvSpPr>
            <p:spPr>
              <a:xfrm>
                <a:off x="8572868" y="230188"/>
                <a:ext cx="3619132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16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o-R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sSub>
                            <m:sSubPr>
                              <m:ctrlPr>
                                <a:rPr lang="ro-R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sz="12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7A1BB2-4E63-469F-AABE-4EF7D5575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868" y="230188"/>
                <a:ext cx="3619132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2F0D9A7-D608-429D-B8CA-FBBD43E02D87}"/>
              </a:ext>
            </a:extLst>
          </p:cNvPr>
          <p:cNvSpPr txBox="1"/>
          <p:nvPr/>
        </p:nvSpPr>
        <p:spPr>
          <a:xfrm>
            <a:off x="6499189" y="1825625"/>
            <a:ext cx="477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Pentru a realiza o reală operație de diferență, avem nevoie ca 1+R</a:t>
            </a:r>
            <a:r>
              <a:rPr lang="pt-BR" sz="2400" baseline="-25000"/>
              <a:t>3</a:t>
            </a:r>
            <a:r>
              <a:rPr lang="pt-BR" sz="2400"/>
              <a:t>/R</a:t>
            </a:r>
            <a:r>
              <a:rPr lang="pt-BR" sz="2400" baseline="-25000"/>
              <a:t>4</a:t>
            </a:r>
            <a:r>
              <a:rPr lang="pt-BR" sz="2400"/>
              <a:t>=1+R</a:t>
            </a:r>
            <a:r>
              <a:rPr lang="pt-BR" sz="2400" baseline="-25000"/>
              <a:t>1</a:t>
            </a:r>
            <a:r>
              <a:rPr lang="pt-BR" sz="2400"/>
              <a:t>/R</a:t>
            </a:r>
            <a:r>
              <a:rPr lang="pt-BR" sz="2400" baseline="-25000"/>
              <a:t>2</a:t>
            </a:r>
            <a:r>
              <a:rPr lang="pt-BR" sz="2400"/>
              <a:t> sau</a:t>
            </a:r>
            <a:endParaRPr lang="ro-RO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DFB459-D9C3-47F2-8902-A2ACF4EE5F9E}"/>
                  </a:ext>
                </a:extLst>
              </p:cNvPr>
              <p:cNvSpPr txBox="1"/>
              <p:nvPr/>
            </p:nvSpPr>
            <p:spPr>
              <a:xfrm>
                <a:off x="6640945" y="3139480"/>
                <a:ext cx="1313170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DFB459-D9C3-47F2-8902-A2ACF4EE5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45" y="3139480"/>
                <a:ext cx="1313170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A8802B2-6B78-423F-BDA7-6657CF3418EC}"/>
              </a:ext>
            </a:extLst>
          </p:cNvPr>
          <p:cNvSpPr txBox="1"/>
          <p:nvPr/>
        </p:nvSpPr>
        <p:spPr>
          <a:xfrm>
            <a:off x="6640945" y="4100945"/>
            <a:ext cx="463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Cu această condiție îndeplinită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D2D511-A100-4EAB-97BA-1DAF7EB23D87}"/>
                  </a:ext>
                </a:extLst>
              </p:cNvPr>
              <p:cNvSpPr txBox="1"/>
              <p:nvPr/>
            </p:nvSpPr>
            <p:spPr>
              <a:xfrm>
                <a:off x="6640945" y="4715425"/>
                <a:ext cx="345118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D2D511-A100-4EAB-97BA-1DAF7EB23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45" y="4715425"/>
                <a:ext cx="3451189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realizat cu 2 AO</a:t>
            </a:r>
            <a:endParaRPr lang="ro-RO"/>
          </a:p>
          <a:p>
            <a:r>
              <a:rPr lang="ro-RO" sz="2800">
                <a:effectLst/>
                <a:ea typeface="Calibri" panose="020F0502020204030204" pitchFamily="34" charset="0"/>
              </a:rPr>
              <a:t>C</a:t>
            </a:r>
            <a:r>
              <a:rPr lang="en-US" sz="2800">
                <a:effectLst/>
                <a:ea typeface="Calibri" panose="020F0502020204030204" pitchFamily="34" charset="0"/>
              </a:rPr>
              <a:t>ircuitul se bucură de rezistențe mari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la intrare și rezistență redusă la ieșire.</a:t>
            </a:r>
            <a:endParaRPr lang="ro-RO" sz="2800">
              <a:effectLst/>
              <a:ea typeface="Calibri" panose="020F0502020204030204" pitchFamily="34" charset="0"/>
            </a:endParaRPr>
          </a:p>
          <a:p>
            <a:r>
              <a:rPr lang="en-US" sz="2800">
                <a:effectLst/>
                <a:ea typeface="Calibri" panose="020F0502020204030204" pitchFamily="34" charset="0"/>
              </a:rPr>
              <a:t>Pentru a maximiza </a:t>
            </a:r>
            <a:r>
              <a:rPr lang="en-US" sz="2800" i="1">
                <a:effectLst/>
                <a:ea typeface="Calibri" panose="020F0502020204030204" pitchFamily="34" charset="0"/>
              </a:rPr>
              <a:t>CMRR</a:t>
            </a:r>
            <a:r>
              <a:rPr lang="en-US" sz="2800">
                <a:effectLst/>
                <a:ea typeface="Calibri" panose="020F0502020204030204" pitchFamily="34" charset="0"/>
              </a:rPr>
              <a:t>, una dintre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rezistențe, </a:t>
            </a:r>
            <a:r>
              <a:rPr lang="ro-RO" sz="2800">
                <a:effectLst/>
                <a:ea typeface="Calibri" panose="020F0502020204030204" pitchFamily="34" charset="0"/>
              </a:rPr>
              <a:t>de exemplu</a:t>
            </a:r>
            <a:r>
              <a:rPr lang="en-US" sz="2800">
                <a:effectLst/>
                <a:ea typeface="Calibri" panose="020F0502020204030204" pitchFamily="34" charset="0"/>
              </a:rPr>
              <a:t>, </a:t>
            </a:r>
            <a:r>
              <a:rPr lang="en-US" sz="2800" i="1">
                <a:effectLst/>
                <a:ea typeface="Calibri" panose="020F0502020204030204" pitchFamily="34" charset="0"/>
              </a:rPr>
              <a:t>R</a:t>
            </a:r>
            <a:r>
              <a:rPr lang="en-US" sz="2800" baseline="-25000">
                <a:effectLst/>
                <a:ea typeface="Calibri" panose="020F0502020204030204" pitchFamily="34" charset="0"/>
              </a:rPr>
              <a:t>4</a:t>
            </a:r>
            <a:r>
              <a:rPr lang="en-US" sz="2800">
                <a:effectLst/>
                <a:ea typeface="Calibri" panose="020F0502020204030204" pitchFamily="34" charset="0"/>
              </a:rPr>
              <a:t>, ar trebui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să fie variabilă.</a:t>
            </a: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3DB9-4E70-4100-A1F7-5BADA6948FBE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ED24B-6661-46CA-BF7F-93DDE0A2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85" y="2178843"/>
            <a:ext cx="5173980" cy="2500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D2D511-A100-4EAB-97BA-1DAF7EB23D87}"/>
                  </a:ext>
                </a:extLst>
              </p:cNvPr>
              <p:cNvSpPr txBox="1"/>
              <p:nvPr/>
            </p:nvSpPr>
            <p:spPr>
              <a:xfrm>
                <a:off x="9393382" y="230188"/>
                <a:ext cx="236451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ro-RO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D2D511-A100-4EAB-97BA-1DAF7EB23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82" y="230188"/>
                <a:ext cx="2364510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171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realizat cu 2 AO</a:t>
            </a:r>
            <a:endParaRPr lang="ro-RO"/>
          </a:p>
          <a:p>
            <a:r>
              <a:rPr lang="en-US" sz="2800">
                <a:effectLst/>
                <a:ea typeface="Calibri" panose="020F0502020204030204" pitchFamily="34" charset="0"/>
              </a:rPr>
              <a:t>Adăugarea unei rezistențe variabile între intrările inversoare ale celor două AO ca în fig</a:t>
            </a:r>
            <a:r>
              <a:rPr lang="ro-RO" sz="2800">
                <a:effectLst/>
                <a:ea typeface="Calibri" panose="020F0502020204030204" pitchFamily="34" charset="0"/>
              </a:rPr>
              <a:t>ură</a:t>
            </a:r>
            <a:r>
              <a:rPr lang="en-US" sz="2800">
                <a:effectLst/>
                <a:ea typeface="Calibri" panose="020F0502020204030204" pitchFamily="34" charset="0"/>
              </a:rPr>
              <a:t> permite obținerea unui câștig reglabil.</a:t>
            </a:r>
            <a:endParaRPr lang="ro-RO" sz="2800">
              <a:effectLst/>
              <a:ea typeface="Calibri" panose="020F0502020204030204" pitchFamily="34" charset="0"/>
            </a:endParaRPr>
          </a:p>
          <a:p>
            <a:r>
              <a:rPr lang="en-US" sz="2800">
                <a:effectLst/>
                <a:ea typeface="Calibri" panose="020F0502020204030204" pitchFamily="34" charset="0"/>
              </a:rPr>
              <a:t>Se poate arăta că </a:t>
            </a:r>
            <a:r>
              <a:rPr lang="en-US" sz="2800" i="1">
                <a:effectLst/>
                <a:ea typeface="Calibri" panose="020F0502020204030204" pitchFamily="34" charset="0"/>
              </a:rPr>
              <a:t>v</a:t>
            </a:r>
            <a:r>
              <a:rPr lang="en-US" sz="2800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 sz="2800">
                <a:effectLst/>
                <a:ea typeface="Calibri" panose="020F0502020204030204" pitchFamily="34" charset="0"/>
              </a:rPr>
              <a:t>=</a:t>
            </a:r>
            <a:r>
              <a:rPr lang="en-US" sz="2800" i="1">
                <a:effectLst/>
                <a:ea typeface="Calibri" panose="020F0502020204030204" pitchFamily="34" charset="0"/>
              </a:rPr>
              <a:t>A</a:t>
            </a:r>
            <a:r>
              <a:rPr lang="en-US" sz="2800">
                <a:effectLst/>
                <a:ea typeface="Calibri" panose="020F0502020204030204" pitchFamily="34" charset="0"/>
              </a:rPr>
              <a:t>(</a:t>
            </a:r>
            <a:r>
              <a:rPr lang="en-US" sz="2800" i="1">
                <a:effectLst/>
                <a:ea typeface="Calibri" panose="020F0502020204030204" pitchFamily="34" charset="0"/>
              </a:rPr>
              <a:t>v</a:t>
            </a:r>
            <a:r>
              <a:rPr lang="en-US" sz="2800" baseline="-25000">
                <a:effectLst/>
                <a:ea typeface="Calibri" panose="020F0502020204030204" pitchFamily="34" charset="0"/>
              </a:rPr>
              <a:t>2</a:t>
            </a:r>
            <a:r>
              <a:rPr lang="en-US" sz="2800">
                <a:effectLst/>
                <a:ea typeface="Calibri" panose="020F0502020204030204" pitchFamily="34" charset="0"/>
              </a:rPr>
              <a:t>-</a:t>
            </a:r>
            <a:r>
              <a:rPr lang="en-US" sz="2800" i="1">
                <a:effectLst/>
                <a:ea typeface="Calibri" panose="020F0502020204030204" pitchFamily="34" charset="0"/>
              </a:rPr>
              <a:t>v</a:t>
            </a:r>
            <a:r>
              <a:rPr lang="en-US" sz="2800" baseline="-25000">
                <a:effectLst/>
                <a:ea typeface="Calibri" panose="020F0502020204030204" pitchFamily="34" charset="0"/>
              </a:rPr>
              <a:t>1</a:t>
            </a:r>
            <a:r>
              <a:rPr lang="en-US" sz="2800">
                <a:effectLst/>
                <a:ea typeface="Calibri" panose="020F0502020204030204" pitchFamily="34" charset="0"/>
              </a:rPr>
              <a:t>), unde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E83F-FB3B-4E67-8AFF-3D2C0C78E17B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27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D2D511-A100-4EAB-97BA-1DAF7EB23D87}"/>
                  </a:ext>
                </a:extLst>
              </p:cNvPr>
              <p:cNvSpPr txBox="1"/>
              <p:nvPr/>
            </p:nvSpPr>
            <p:spPr>
              <a:xfrm>
                <a:off x="9393382" y="230188"/>
                <a:ext cx="236451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16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16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ro-RO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D2D511-A100-4EAB-97BA-1DAF7EB23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82" y="230188"/>
                <a:ext cx="2364510" cy="645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CC48AFF-47E9-4BF4-990C-62A25F74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58" y="3252947"/>
            <a:ext cx="4693920" cy="3013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DB6C2-1428-4BFF-8C6D-BD02B80FC1CB}"/>
                  </a:ext>
                </a:extLst>
              </p:cNvPr>
              <p:cNvSpPr txBox="1"/>
              <p:nvPr/>
            </p:nvSpPr>
            <p:spPr>
              <a:xfrm>
                <a:off x="1074174" y="3910787"/>
                <a:ext cx="2507226" cy="849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DB6C2-1428-4BFF-8C6D-BD02B80FC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74" y="3910787"/>
                <a:ext cx="2507226" cy="849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39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D311-979E-4BE6-96F1-86D98C70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713C-7BE8-431C-9CC1-FAD6DA89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effectLst/>
                <a:ea typeface="Calibri" panose="020F0502020204030204" pitchFamily="34" charset="0"/>
              </a:rPr>
              <a:t>În comparație cu configurația cu 3AO, versiunea cu 2AO oferă avantajul evident de a necesita mai puține rezistențe, precum și un AO mai puțin.</a:t>
            </a:r>
            <a:endParaRPr lang="ro-RO" sz="2800">
              <a:effectLst/>
              <a:ea typeface="Calibri" panose="020F0502020204030204" pitchFamily="34" charset="0"/>
            </a:endParaRPr>
          </a:p>
          <a:p>
            <a:r>
              <a:rPr lang="en-US" sz="2800">
                <a:effectLst/>
                <a:ea typeface="Calibri" panose="020F0502020204030204" pitchFamily="34" charset="0"/>
              </a:rPr>
              <a:t>Configurația este potrivită pentru realizările cu un AO dublu, cum ar fi OP227.</a:t>
            </a:r>
            <a:endParaRPr lang="ro-RO" sz="2800">
              <a:effectLst/>
              <a:ea typeface="Calibri" panose="020F0502020204030204" pitchFamily="34" charset="0"/>
            </a:endParaRPr>
          </a:p>
          <a:p>
            <a:r>
              <a:rPr lang="en-US" sz="2800">
                <a:effectLst/>
                <a:ea typeface="Calibri" panose="020F0502020204030204" pitchFamily="34" charset="0"/>
              </a:rPr>
              <a:t>Potrivirea mai strânsă disponibilă de obicei cu AO dublu oferă o creștere semnificativă a performanțelor.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3981F-3206-4778-911B-E2A114D2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0A-EB4D-493A-A83A-96E66EAE3692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7BEB0-E63E-46A9-8CF5-CF74703E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76917-934A-4836-B3FF-9CAB37C0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549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D311-979E-4BE6-96F1-86D98C70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713C-7BE8-431C-9CC1-FAD6DA89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effectLst/>
                <a:ea typeface="Calibri" panose="020F0502020204030204" pitchFamily="34" charset="0"/>
              </a:rPr>
              <a:t>Un dezavantaj al configurației cu AO dublu este faptul că tratează intrările asimetric deoarece </a:t>
            </a:r>
            <a:r>
              <a:rPr lang="en-US" sz="2800" i="1">
                <a:effectLst/>
                <a:ea typeface="Calibri" panose="020F0502020204030204" pitchFamily="34" charset="0"/>
              </a:rPr>
              <a:t>v</a:t>
            </a:r>
            <a:r>
              <a:rPr lang="en-US" sz="2800" baseline="-25000">
                <a:effectLst/>
                <a:ea typeface="Calibri" panose="020F0502020204030204" pitchFamily="34" charset="0"/>
              </a:rPr>
              <a:t>1</a:t>
            </a:r>
            <a:r>
              <a:rPr lang="en-US" sz="2800">
                <a:effectLst/>
                <a:ea typeface="Calibri" panose="020F0502020204030204" pitchFamily="34" charset="0"/>
              </a:rPr>
              <a:t> trebuie să se propage prin </a:t>
            </a:r>
            <a:r>
              <a:rPr lang="en-US" sz="2800" i="1">
                <a:effectLst/>
                <a:ea typeface="Calibri" panose="020F0502020204030204" pitchFamily="34" charset="0"/>
              </a:rPr>
              <a:t>A</a:t>
            </a:r>
            <a:r>
              <a:rPr lang="ro-RO" sz="2800" i="1">
                <a:effectLst/>
                <a:ea typeface="Calibri" panose="020F0502020204030204" pitchFamily="34" charset="0"/>
              </a:rPr>
              <a:t>O</a:t>
            </a:r>
            <a:r>
              <a:rPr lang="en-US" sz="2800" baseline="-25000">
                <a:effectLst/>
                <a:ea typeface="Calibri" panose="020F0502020204030204" pitchFamily="34" charset="0"/>
              </a:rPr>
              <a:t>1</a:t>
            </a:r>
            <a:r>
              <a:rPr lang="en-US" sz="2800">
                <a:effectLst/>
                <a:ea typeface="Calibri" panose="020F0502020204030204" pitchFamily="34" charset="0"/>
              </a:rPr>
              <a:t> înainte de a se combina cu </a:t>
            </a:r>
            <a:r>
              <a:rPr lang="en-US" sz="2800" i="1">
                <a:effectLst/>
                <a:ea typeface="Calibri" panose="020F0502020204030204" pitchFamily="34" charset="0"/>
              </a:rPr>
              <a:t>v</a:t>
            </a:r>
            <a:r>
              <a:rPr lang="en-US" sz="2800" baseline="-25000">
                <a:effectLst/>
                <a:ea typeface="Calibri" panose="020F0502020204030204" pitchFamily="34" charset="0"/>
              </a:rPr>
              <a:t>2</a:t>
            </a:r>
            <a:r>
              <a:rPr lang="en-US" sz="2800">
                <a:effectLst/>
                <a:ea typeface="Calibri" panose="020F0502020204030204" pitchFamily="34" charset="0"/>
              </a:rPr>
              <a:t>.</a:t>
            </a:r>
            <a:endParaRPr lang="ro-RO" sz="2800">
              <a:effectLst/>
              <a:ea typeface="Calibri" panose="020F0502020204030204" pitchFamily="34" charset="0"/>
            </a:endParaRPr>
          </a:p>
          <a:p>
            <a:r>
              <a:rPr lang="en-US" sz="2800">
                <a:effectLst/>
                <a:ea typeface="Calibri" panose="020F0502020204030204" pitchFamily="34" charset="0"/>
              </a:rPr>
              <a:t>Din cauza acestei întârzieri suplimentare, componentele de mod comun ale celor două semnale nu se vor mai anula reciproc odată cu creșterea frecvenței, ceea ce duce la o degradare prematură a CMRR cu frecvența.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3981F-3206-4778-911B-E2A114D2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17D-487C-407C-BEC9-CABC3FE1904A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7BEB0-E63E-46A9-8CF5-CF74703E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76917-934A-4836-B3FF-9CAB37C0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29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58B45-E399-48DE-880E-6DCA4F119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60" y="4349750"/>
            <a:ext cx="443484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4820-7129-4FBA-A141-24AE654D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7066-5AC2-463C-B0A6-0A2FF248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Amplificatorul de diferență a fost introdus în </a:t>
            </a:r>
            <a:r>
              <a:rPr lang="ro-RO"/>
              <a:t>cursul nr. 2</a:t>
            </a:r>
            <a:r>
              <a:rPr lang="en-US"/>
              <a:t>, dar pentru că el constituie baza altor circuite importante, cum ar fi amplificatoarele de instrumentație și amplificatoarele pentru traductoare în punte, va fi analizat mai detaliat.</a:t>
            </a:r>
            <a:endParaRPr lang="ro-RO"/>
          </a:p>
          <a:p>
            <a:r>
              <a:rPr lang="ro-RO" u="sng"/>
              <a:t>Recapitulare</a:t>
            </a:r>
            <a:br>
              <a:rPr lang="ro-RO"/>
            </a:br>
            <a:r>
              <a:rPr lang="ro-RO"/>
              <a:t>atât timp cât </a:t>
            </a:r>
            <a:r>
              <a:rPr lang="ro-RO" i="1"/>
              <a:t>R</a:t>
            </a:r>
            <a:r>
              <a:rPr lang="ro-RO" baseline="-25000"/>
              <a:t>4</a:t>
            </a:r>
            <a:r>
              <a:rPr lang="ro-RO"/>
              <a:t>/</a:t>
            </a:r>
            <a:r>
              <a:rPr lang="ro-RO" i="1"/>
              <a:t>R</a:t>
            </a:r>
            <a:r>
              <a:rPr lang="ro-RO" baseline="-25000"/>
              <a:t>3</a:t>
            </a:r>
            <a:r>
              <a:rPr lang="ro-RO"/>
              <a:t>=</a:t>
            </a:r>
            <a:r>
              <a:rPr lang="ro-RO" i="1"/>
              <a:t>R</a:t>
            </a:r>
            <a:r>
              <a:rPr lang="ro-RO" baseline="-25000"/>
              <a:t>2</a:t>
            </a:r>
            <a:r>
              <a:rPr lang="ro-RO"/>
              <a:t>/</a:t>
            </a:r>
            <a:r>
              <a:rPr lang="ro-RO" i="1"/>
              <a:t>R</a:t>
            </a:r>
            <a:r>
              <a:rPr lang="ro-RO" baseline="-25000"/>
              <a:t>1</a:t>
            </a:r>
            <a:r>
              <a:rPr lang="ro-RO"/>
              <a:t>, </a:t>
            </a:r>
            <a:r>
              <a:rPr lang="ro-RO" i="1"/>
              <a:t>v</a:t>
            </a:r>
            <a:r>
              <a:rPr lang="ro-RO" i="1" baseline="-25000"/>
              <a:t>O</a:t>
            </a:r>
            <a:r>
              <a:rPr lang="ro-RO"/>
              <a:t> se scrie: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D38F0-F8A3-4AFA-861E-4FC27057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44CA-7B49-4494-862E-EA726EC754B8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A84EA-509F-4DB4-9A8B-8EF72BE1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63275-5AD7-4F2A-B7D5-6AB56352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634FA-BE10-4C50-A593-F3E5C5E28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6229"/>
          <a:stretch/>
        </p:blipFill>
        <p:spPr>
          <a:xfrm>
            <a:off x="8077200" y="3599692"/>
            <a:ext cx="3624545" cy="2527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8E4619-EA46-429C-B0A1-19E057E715E1}"/>
                  </a:ext>
                </a:extLst>
              </p:cNvPr>
              <p:cNvSpPr/>
              <p:nvPr/>
            </p:nvSpPr>
            <p:spPr>
              <a:xfrm>
                <a:off x="3036626" y="4720148"/>
                <a:ext cx="2603983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8E4619-EA46-429C-B0A1-19E057E71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626" y="4720148"/>
                <a:ext cx="2603983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662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D311-979E-4BE6-96F1-86D98C70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713C-7BE8-431C-9CC1-FAD6DA89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În schimb, configurația cu 3 AO se bucură de un grad mai mare de simetrie și, de obicei, menține performanțe ridicate ale CMRR pe o gamă mai largă de frecvență.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r>
              <a:rPr lang="en-US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Factorii care limitează CMRR-ul în acest caz sunt neconcordanțele întârzierilor prin cele 2 AO din primul etaj, </a:t>
            </a:r>
            <a:br>
              <a:rPr lang="ro-RO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</a:br>
            <a:r>
              <a:rPr lang="en-US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precum și dezechilibrul de punte și limitările </a:t>
            </a:r>
            <a:br>
              <a:rPr lang="ro-RO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</a:br>
            <a:r>
              <a:rPr lang="en-US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de mod comun ale AO din cel de al doilea etaj.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3981F-3206-4778-911B-E2A114D2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7484-17B4-4160-B013-1AEFBE506A56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7BEB0-E63E-46A9-8CF5-CF74703E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76917-934A-4836-B3FF-9CAB37C0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1C88C-2EDC-43B4-B9EE-13C3D45A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780" y="3691097"/>
            <a:ext cx="328422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6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</a:t>
            </a:r>
            <a:br>
              <a:rPr lang="ro-RO"/>
            </a:br>
            <a:r>
              <a:rPr lang="ro-RO"/>
              <a:t>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AI monolitice</a:t>
            </a:r>
          </a:p>
          <a:p>
            <a:r>
              <a:rPr lang="en-US"/>
              <a:t>Necesitatea utilizării amplificatoarelor </a:t>
            </a:r>
            <a:br>
              <a:rPr lang="ro-RO"/>
            </a:br>
            <a:r>
              <a:rPr lang="en-US"/>
              <a:t>de instrumentație apare atât de des </a:t>
            </a:r>
            <a:br>
              <a:rPr lang="ro-RO"/>
            </a:br>
            <a:r>
              <a:rPr lang="en-US"/>
              <a:t>încât se justifică fabricarea de CI </a:t>
            </a:r>
            <a:br>
              <a:rPr lang="ro-RO"/>
            </a:br>
            <a:r>
              <a:rPr lang="en-US"/>
              <a:t>specia</a:t>
            </a:r>
            <a:r>
              <a:rPr lang="ro-RO"/>
              <a:t>l</a:t>
            </a:r>
            <a:r>
              <a:rPr lang="en-US"/>
              <a:t>izate pentru a îndeplini doar această funcție.</a:t>
            </a:r>
            <a:endParaRPr lang="ro-RO"/>
          </a:p>
          <a:p>
            <a:r>
              <a:rPr lang="en-US"/>
              <a:t>În comparație cu realizările care conțin AO de uz general, această abordare permite o optimizare a parametrilor critici pentru ele, în special CMRR-ul, liniaritatea câștigului și zgomotul.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7017-D711-42E3-8657-3AEC1C5732CA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AF0A0-49E1-4768-8734-AF9349569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34251" y="136525"/>
            <a:ext cx="4702492" cy="33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/>
              <a:t>Gardarea intrărilor</a:t>
            </a:r>
            <a:endParaRPr lang="ro-RO"/>
          </a:p>
          <a:p>
            <a:r>
              <a:rPr lang="en-US"/>
              <a:t>În aplicații precum monitorizarea </a:t>
            </a:r>
            <a:r>
              <a:rPr lang="ro-RO"/>
              <a:t>procese</a:t>
            </a:r>
            <a:r>
              <a:rPr lang="en-US"/>
              <a:t>lor industriale periculoase, sursa de semnal și amplificatorul pot fi situate la distanță mare între ele. Pentru a ajuta la reducerea efectului preluării zgomotului, precum și a interferenței </a:t>
            </a:r>
            <a:r>
              <a:rPr lang="ro-RO"/>
              <a:t>buclei </a:t>
            </a:r>
            <a:r>
              <a:rPr lang="en-US"/>
              <a:t>de masă, semnalul de intrare este transmis printr-o pereche de fire ecranate</a:t>
            </a:r>
            <a:r>
              <a:rPr lang="ro-RO"/>
              <a:t> (</a:t>
            </a:r>
            <a:r>
              <a:rPr lang="en-US"/>
              <a:t>sub forma double-ended</a:t>
            </a:r>
            <a:r>
              <a:rPr lang="ro-RO"/>
              <a:t>)</a:t>
            </a:r>
            <a:r>
              <a:rPr lang="en-US"/>
              <a:t> și apoi procesat cu un amplificator de diferență, cum ar fi un AI.</a:t>
            </a:r>
            <a:endParaRPr lang="ro-RO"/>
          </a:p>
          <a:p>
            <a:r>
              <a:rPr lang="en-US"/>
              <a:t>Avantajul unei transmisii de tip double-ended față de transmisia single-ended constă în faptul că cele două fire tind să adune zgomot identic, acest zgomot va apărea ca o componentă de mod comun și va fi astfel respins de AI.</a:t>
            </a:r>
            <a:endParaRPr lang="ro-RO"/>
          </a:p>
          <a:p>
            <a:r>
              <a:rPr lang="en-US"/>
              <a:t>Din acest motiv, transmisia double-ended este denumită și transmisie echilibrată. Scopul ecranării este de a ajuta la reducerea zgomotului de mod diferențial.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E4D-06B8-4E13-A561-1D26AC50F2D5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0642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/>
              <a:t>Gardarea intrărilor</a:t>
            </a:r>
            <a:r>
              <a:rPr lang="ro-RO" sz="2400"/>
              <a:t> (continuare)</a:t>
            </a:r>
          </a:p>
          <a:p>
            <a:r>
              <a:rPr lang="en-US" sz="2400"/>
              <a:t>Din păcate, din cauza capacității distribuite a cablului, apare o altă problemă și anume degradarea CMRR-ului cu frecvența. Pentru a investiga acest aspect, în fig</a:t>
            </a:r>
            <a:r>
              <a:rPr lang="ro-RO" sz="2400"/>
              <a:t>ură</a:t>
            </a:r>
            <a:r>
              <a:rPr lang="en-US" sz="2400"/>
              <a:t> rezistențele surselor de semnal și capacitățile cablurilor au fost arătate în mod explicit.</a:t>
            </a:r>
            <a:endParaRPr lang="ro-RO" sz="2400"/>
          </a:p>
          <a:p>
            <a:r>
              <a:rPr lang="ro-RO" sz="2400"/>
              <a:t>Întrucât componenta de mod diferențial a fost presupusă a fi zero, ne așteptăm ca și ieșirea AI să fie egală tot cu zero. În practică, deoarece constantele de timp </a:t>
            </a:r>
            <a:r>
              <a:rPr lang="ro-RO" sz="2400" i="1"/>
              <a:t>R</a:t>
            </a:r>
            <a:r>
              <a:rPr lang="ro-RO" sz="2400" i="1" baseline="-25000"/>
              <a:t>s</a:t>
            </a:r>
            <a:r>
              <a:rPr lang="ro-RO" sz="2400" baseline="-25000"/>
              <a:t>1</a:t>
            </a:r>
            <a:r>
              <a:rPr lang="ro-RO" sz="2400" i="1"/>
              <a:t>C</a:t>
            </a:r>
            <a:r>
              <a:rPr lang="ro-RO" sz="2400" baseline="-25000"/>
              <a:t>1</a:t>
            </a:r>
            <a:r>
              <a:rPr lang="ro-RO" sz="2400"/>
              <a:t> și </a:t>
            </a:r>
            <a:r>
              <a:rPr lang="ro-RO" sz="2400" i="1"/>
              <a:t>R</a:t>
            </a:r>
            <a:r>
              <a:rPr lang="ro-RO" sz="2400" i="1" baseline="-25000"/>
              <a:t>s</a:t>
            </a:r>
            <a:r>
              <a:rPr lang="ro-RO" sz="2400" baseline="-25000"/>
              <a:t>2</a:t>
            </a:r>
            <a:r>
              <a:rPr lang="ro-RO" sz="2400" i="1"/>
              <a:t>C</a:t>
            </a:r>
            <a:r>
              <a:rPr lang="ro-RO" sz="2400" baseline="-25000"/>
              <a:t>2</a:t>
            </a:r>
            <a:r>
              <a:rPr lang="ro-RO" sz="2400"/>
              <a:t> sunt diferite, orice variație a </a:t>
            </a:r>
            <a:br>
              <a:rPr lang="ro-RO" sz="2400"/>
            </a:br>
            <a:r>
              <a:rPr lang="ro-RO" sz="2400"/>
              <a:t>tensiunii </a:t>
            </a:r>
            <a:r>
              <a:rPr lang="ro-RO" sz="2400" i="1"/>
              <a:t>v</a:t>
            </a:r>
            <a:r>
              <a:rPr lang="ro-RO" sz="2400" i="1" baseline="-25000"/>
              <a:t>CM</a:t>
            </a:r>
            <a:r>
              <a:rPr lang="ro-RO" sz="2400"/>
              <a:t> va produce variații de semnal </a:t>
            </a:r>
            <a:br>
              <a:rPr lang="ro-RO" sz="2400"/>
            </a:br>
            <a:r>
              <a:rPr lang="ro-RO" sz="2400"/>
              <a:t>neuniform după (în aval de) rețelele RC, sau </a:t>
            </a:r>
            <a:br>
              <a:rPr lang="ro-RO" sz="2400"/>
            </a:br>
            <a:r>
              <a:rPr lang="ro-RO" sz="2400" i="1"/>
              <a:t>v</a:t>
            </a:r>
            <a:r>
              <a:rPr lang="ro-RO" sz="2400" baseline="-25000"/>
              <a:t>1</a:t>
            </a:r>
            <a:r>
              <a:rPr lang="ro-RO" sz="2400"/>
              <a:t>≠</a:t>
            </a:r>
            <a:r>
              <a:rPr lang="ro-RO" sz="2400" i="1"/>
              <a:t>v</a:t>
            </a:r>
            <a:r>
              <a:rPr lang="ro-RO" sz="2400" baseline="-25000"/>
              <a:t>2</a:t>
            </a:r>
            <a:r>
              <a:rPr lang="ro-RO" sz="2400"/>
              <a:t>, rezultând astfel un semnal de eroare </a:t>
            </a:r>
            <a:br>
              <a:rPr lang="ro-RO" sz="2400"/>
            </a:br>
            <a:r>
              <a:rPr lang="ro-RO" sz="2400"/>
              <a:t>diferențial pe care AI îl va amplifica și îl va </a:t>
            </a:r>
            <a:br>
              <a:rPr lang="ro-RO" sz="2400"/>
            </a:br>
            <a:r>
              <a:rPr lang="ro-RO" sz="2400"/>
              <a:t>reproduce la ieșire.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F59-E9C8-4C20-9630-3F5AA297633C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36890-0472-43D5-B8A3-9ECFEDA6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4371023"/>
            <a:ext cx="4817745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8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Gardarea intrărilor</a:t>
            </a:r>
            <a:r>
              <a:rPr lang="ro-RO" sz="2400"/>
              <a:t> (continuare)</a:t>
            </a:r>
          </a:p>
          <a:p>
            <a:r>
              <a:rPr lang="en-US" sz="2400"/>
              <a:t>Prin urmare, efectul dezechilibrului </a:t>
            </a:r>
            <a:r>
              <a:rPr lang="en-US" sz="2400" i="1"/>
              <a:t>RC</a:t>
            </a:r>
            <a:r>
              <a:rPr lang="en-US" sz="2400"/>
              <a:t> este un semnal de ieșire diferit de zero, în ciuda absenței oricărei componente cu mod diferențial la intrare. Aceasta reprezintă o degradare a CMRR-ului.</a:t>
            </a:r>
            <a:endParaRPr lang="ro-RO" sz="2400"/>
          </a:p>
          <a:p>
            <a:r>
              <a:rPr lang="en-US" sz="2400"/>
              <a:t>CMRR datorat dezechilibrului RC este</a:t>
            </a:r>
            <a:br>
              <a:rPr lang="ro-RO" sz="2400"/>
            </a:br>
            <a:r>
              <a:rPr lang="en-US" sz="2400"/>
              <a:t>unde </a:t>
            </a:r>
            <a:r>
              <a:rPr lang="en-US" sz="2400" i="1"/>
              <a:t>R</a:t>
            </a:r>
            <a:r>
              <a:rPr lang="en-US" sz="2400" i="1" baseline="-25000"/>
              <a:t>dm</a:t>
            </a:r>
            <a:r>
              <a:rPr lang="en-US" sz="2400"/>
              <a:t>=|</a:t>
            </a:r>
            <a:r>
              <a:rPr lang="en-US" sz="2400" i="1"/>
              <a:t>R</a:t>
            </a:r>
            <a:r>
              <a:rPr lang="en-US" sz="2400" i="1" baseline="-25000"/>
              <a:t>s</a:t>
            </a:r>
            <a:r>
              <a:rPr lang="en-US" sz="2400" baseline="-25000"/>
              <a:t>1</a:t>
            </a:r>
            <a:r>
              <a:rPr lang="en-US" sz="2400"/>
              <a:t>-</a:t>
            </a:r>
            <a:r>
              <a:rPr lang="en-US" sz="2400" i="1"/>
              <a:t>R</a:t>
            </a:r>
            <a:r>
              <a:rPr lang="en-US" sz="2400" i="1" baseline="-25000"/>
              <a:t>s</a:t>
            </a:r>
            <a:r>
              <a:rPr lang="en-US" sz="2400" baseline="-25000"/>
              <a:t>2</a:t>
            </a:r>
            <a:r>
              <a:rPr lang="en-US" sz="2400"/>
              <a:t>| este dezechilibrul </a:t>
            </a:r>
            <a:br>
              <a:rPr lang="ro-RO" sz="2400"/>
            </a:br>
            <a:r>
              <a:rPr lang="en-US" sz="2400"/>
              <a:t>între rezistențele interne ale surselor, </a:t>
            </a:r>
            <a:br>
              <a:rPr lang="ro-RO" sz="2400"/>
            </a:br>
            <a:r>
              <a:rPr lang="en-US" sz="2400" i="1"/>
              <a:t>C</a:t>
            </a:r>
            <a:r>
              <a:rPr lang="en-US" sz="2400" i="1" baseline="-25000"/>
              <a:t>cm</a:t>
            </a:r>
            <a:r>
              <a:rPr lang="en-US" sz="2400"/>
              <a:t>=(</a:t>
            </a:r>
            <a:r>
              <a:rPr lang="en-US" sz="2400" i="1"/>
              <a:t>C</a:t>
            </a:r>
            <a:r>
              <a:rPr lang="en-US" sz="2400" baseline="-25000"/>
              <a:t>1</a:t>
            </a:r>
            <a:r>
              <a:rPr lang="en-US" sz="2400"/>
              <a:t>+</a:t>
            </a:r>
            <a:r>
              <a:rPr lang="en-US" sz="2400" i="1"/>
              <a:t>C</a:t>
            </a:r>
            <a:r>
              <a:rPr lang="en-US" sz="2400" baseline="-25000"/>
              <a:t>2</a:t>
            </a:r>
            <a:r>
              <a:rPr lang="en-US" sz="2400"/>
              <a:t>)/2 este capacitatea de mod </a:t>
            </a:r>
            <a:br>
              <a:rPr lang="ro-RO" sz="2400"/>
            </a:br>
            <a:r>
              <a:rPr lang="en-US" sz="2400"/>
              <a:t>comun între fiecare fir și ecranarea </a:t>
            </a:r>
            <a:br>
              <a:rPr lang="ro-RO" sz="2400"/>
            </a:br>
            <a:r>
              <a:rPr lang="en-US" sz="2400"/>
              <a:t>legată la masă, iar </a:t>
            </a:r>
            <a:r>
              <a:rPr lang="en-US" sz="2400" i="1"/>
              <a:t>f</a:t>
            </a:r>
            <a:r>
              <a:rPr lang="en-US" sz="2400"/>
              <a:t> este frecvența </a:t>
            </a:r>
            <a:br>
              <a:rPr lang="ro-RO" sz="2400"/>
            </a:br>
            <a:r>
              <a:rPr lang="en-US" sz="2400"/>
              <a:t>componentei de intrare de mod comun. 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FDA2-640B-4506-9A23-801EE261504E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3BA32-AF5E-4B8C-B7B8-0879B54E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4371023"/>
            <a:ext cx="4817745" cy="1805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4C127-0CA0-4D04-B26D-D6944B25A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02" y="3300602"/>
            <a:ext cx="3580660" cy="6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/>
              <a:t>Gardarea intrărilor</a:t>
            </a:r>
            <a:r>
              <a:rPr lang="ro-RO" sz="2400"/>
              <a:t> (continuare)</a:t>
            </a:r>
          </a:p>
          <a:p>
            <a:r>
              <a:rPr lang="en-US" sz="2400"/>
              <a:t>Efectul </a:t>
            </a:r>
            <a:r>
              <a:rPr lang="en-US" sz="2400" i="1"/>
              <a:t>C</a:t>
            </a:r>
            <a:r>
              <a:rPr lang="en-US" sz="2400" i="1" baseline="-25000"/>
              <a:t>cm</a:t>
            </a:r>
            <a:r>
              <a:rPr lang="en-US" sz="2400"/>
              <a:t> poate fi, într-o primă </a:t>
            </a:r>
            <a:br>
              <a:rPr lang="ro-RO" sz="2400"/>
            </a:br>
            <a:r>
              <a:rPr lang="en-US" sz="2400"/>
              <a:t>aproximare, neutralizat prin </a:t>
            </a:r>
            <a:br>
              <a:rPr lang="ro-RO" sz="2400"/>
            </a:br>
            <a:r>
              <a:rPr lang="en-US" sz="2400"/>
              <a:t>conectarea ecranului la tensiunea </a:t>
            </a:r>
            <a:br>
              <a:rPr lang="ro-RO" sz="2400"/>
            </a:br>
            <a:r>
              <a:rPr lang="en-US" sz="2400"/>
              <a:t>de mod comun, astfel încât să se </a:t>
            </a:r>
            <a:br>
              <a:rPr lang="ro-RO" sz="2400"/>
            </a:br>
            <a:r>
              <a:rPr lang="en-US" sz="2400"/>
              <a:t>reducă la zero variația de tensiune </a:t>
            </a:r>
            <a:br>
              <a:rPr lang="ro-RO" sz="2400"/>
            </a:br>
            <a:r>
              <a:rPr lang="en-US" sz="2400"/>
              <a:t>de mod comun pe </a:t>
            </a:r>
            <a:r>
              <a:rPr lang="en-US" sz="2400" i="1"/>
              <a:t>C</a:t>
            </a:r>
            <a:r>
              <a:rPr lang="en-US" sz="2400" i="1" baseline="-25000"/>
              <a:t>cm</a:t>
            </a:r>
            <a:r>
              <a:rPr lang="en-US"/>
              <a:t>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AE89-6E97-466B-B776-4A0B1C153AA9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28B20-8BEF-44C0-8658-83BC5C06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789623"/>
            <a:ext cx="4014788" cy="150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4C756-A174-4731-A3FD-5391C01DD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8" y="2489279"/>
            <a:ext cx="5799296" cy="36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5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Câștig programabil digital</a:t>
            </a:r>
            <a:endParaRPr lang="en-US"/>
          </a:p>
          <a:p>
            <a:r>
              <a:rPr lang="en-US" sz="2400">
                <a:effectLst/>
                <a:ea typeface="Calibri" panose="020F0502020204030204" pitchFamily="34" charset="0"/>
              </a:rPr>
              <a:t>În instrumentația automată, cum ar fi sistemele de achiziție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de date, este deseori de dorit să se programeze electronic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câștigul AI, de obicei cu ajutorul comutatoarelor cu </a:t>
            </a:r>
            <a:r>
              <a:rPr lang="ro-RO" sz="2400">
                <a:effectLst/>
                <a:ea typeface="Calibri" panose="020F0502020204030204" pitchFamily="34" charset="0"/>
              </a:rPr>
              <a:t>TECJ</a:t>
            </a:r>
            <a:r>
              <a:rPr lang="en-US" sz="2400">
                <a:effectLst/>
                <a:ea typeface="Calibri" panose="020F0502020204030204" pitchFamily="34" charset="0"/>
              </a:rPr>
              <a:t>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sau </a:t>
            </a:r>
            <a:r>
              <a:rPr lang="ro-RO" sz="2400">
                <a:effectLst/>
                <a:ea typeface="Calibri" panose="020F0502020204030204" pitchFamily="34" charset="0"/>
              </a:rPr>
              <a:t>TEC</a:t>
            </a:r>
            <a:r>
              <a:rPr lang="en-US" sz="2400">
                <a:effectLst/>
                <a:ea typeface="Calibri" panose="020F0502020204030204" pitchFamily="34" charset="0"/>
              </a:rPr>
              <a:t>MOS.</a:t>
            </a:r>
          </a:p>
          <a:p>
            <a:r>
              <a:rPr lang="en-US" sz="2400">
                <a:effectLst/>
                <a:ea typeface="Calibri" panose="020F0502020204030204" pitchFamily="34" charset="0"/>
              </a:rPr>
              <a:t>Metoda descrisă în figur</a:t>
            </a:r>
            <a:r>
              <a:rPr lang="ro-RO" sz="2400">
                <a:effectLst/>
                <a:ea typeface="Calibri" panose="020F0502020204030204" pitchFamily="34" charset="0"/>
              </a:rPr>
              <a:t>ă </a:t>
            </a:r>
            <a:r>
              <a:rPr lang="en-US" sz="2400">
                <a:effectLst/>
                <a:ea typeface="Calibri" panose="020F0502020204030204" pitchFamily="34" charset="0"/>
              </a:rPr>
              <a:t>programează câștigul primului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etaj, </a:t>
            </a:r>
            <a:r>
              <a:rPr lang="en-US" sz="2400" i="1">
                <a:effectLst/>
                <a:ea typeface="Calibri" panose="020F0502020204030204" pitchFamily="34" charset="0"/>
              </a:rPr>
              <a:t>A</a:t>
            </a:r>
            <a:r>
              <a:rPr lang="en-US" sz="2400" i="1" baseline="-25000">
                <a:effectLst/>
                <a:ea typeface="Calibri" panose="020F0502020204030204" pitchFamily="34" charset="0"/>
              </a:rPr>
              <a:t>I</a:t>
            </a:r>
            <a:r>
              <a:rPr lang="en-US" sz="2400">
                <a:effectLst/>
                <a:ea typeface="Calibri" panose="020F0502020204030204" pitchFamily="34" charset="0"/>
              </a:rPr>
              <a:t> folosind un șir simetric de rezistențe și un șir de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perechi de comutatoare activate simultan pentru a selecta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un anumit câștig.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În orice moment, doar o singură pereche de comutatoare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este închisă, toate celelalte fiind deschise. </a:t>
            </a:r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79D2-509E-4B76-BCF8-BFBF34556FDB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29765-5D04-4686-A369-27AFEF27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81037"/>
            <a:ext cx="3474720" cy="5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5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Câștig programabil digital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B0F9-09A3-4CA7-9A48-FC903F67CC5F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29765-5D04-4686-A369-27AFEF27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01" y="1107122"/>
            <a:ext cx="3185160" cy="524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0ABCA7-7962-47C6-B938-130FCB52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136525"/>
            <a:ext cx="3284220" cy="2575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52921D-A563-4087-BEA1-E0DB256B494D}"/>
                  </a:ext>
                </a:extLst>
              </p:cNvPr>
              <p:cNvSpPr txBox="1"/>
              <p:nvPr/>
            </p:nvSpPr>
            <p:spPr>
              <a:xfrm>
                <a:off x="8912664" y="2739707"/>
                <a:ext cx="290560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52921D-A563-4087-BEA1-E0DB256B4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664" y="2739707"/>
                <a:ext cx="2905603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2EFB9B8-C9A3-46B4-BC24-433A40B8EC7C}"/>
              </a:ext>
            </a:extLst>
          </p:cNvPr>
          <p:cNvSpPr/>
          <p:nvPr/>
        </p:nvSpPr>
        <p:spPr>
          <a:xfrm>
            <a:off x="714375" y="3362057"/>
            <a:ext cx="5267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ea typeface="Calibri" panose="020F0502020204030204" pitchFamily="34" charset="0"/>
              </a:rPr>
              <a:t>unde 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i="1" baseline="-25000">
                <a:ea typeface="Calibri" panose="020F0502020204030204" pitchFamily="34" charset="0"/>
              </a:rPr>
              <a:t>inside</a:t>
            </a:r>
            <a:r>
              <a:rPr lang="en-US" sz="2400">
                <a:ea typeface="Calibri" panose="020F0502020204030204" pitchFamily="34" charset="0"/>
              </a:rPr>
              <a:t> este suma rezistențelor situate între cele două întrerupătoare selectate, iar 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i="1" baseline="-25000">
                <a:ea typeface="Calibri" panose="020F0502020204030204" pitchFamily="34" charset="0"/>
              </a:rPr>
              <a:t>outside</a:t>
            </a:r>
            <a:r>
              <a:rPr lang="en-US" sz="2400">
                <a:ea typeface="Calibri" panose="020F0502020204030204" pitchFamily="34" charset="0"/>
              </a:rPr>
              <a:t> este suma tuturor rezistențelor rămase. </a:t>
            </a:r>
            <a:endParaRPr lang="ro-RO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6DABA-8E79-45DF-8AC4-21A58AB9E3FB}"/>
              </a:ext>
            </a:extLst>
          </p:cNvPr>
          <p:cNvSpPr/>
          <p:nvPr/>
        </p:nvSpPr>
        <p:spPr>
          <a:xfrm>
            <a:off x="714375" y="5551044"/>
            <a:ext cx="1536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i="1" baseline="-25000">
                <a:ea typeface="Calibri" panose="020F0502020204030204" pitchFamily="34" charset="0"/>
              </a:rPr>
              <a:t>outside</a:t>
            </a:r>
            <a:r>
              <a:rPr lang="en-US" sz="2400">
                <a:ea typeface="Calibri" panose="020F0502020204030204" pitchFamily="34" charset="0"/>
              </a:rPr>
              <a:t>=2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baseline="-25000">
                <a:ea typeface="Calibri" panose="020F0502020204030204" pitchFamily="34" charset="0"/>
              </a:rPr>
              <a:t>1</a:t>
            </a:r>
            <a:endParaRPr lang="ro-RO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AE3C6-F4AF-4680-B183-3A1135EB7643}"/>
              </a:ext>
            </a:extLst>
          </p:cNvPr>
          <p:cNvSpPr/>
          <p:nvPr/>
        </p:nvSpPr>
        <p:spPr>
          <a:xfrm>
            <a:off x="765994" y="4999685"/>
            <a:ext cx="34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i="1" baseline="-25000">
                <a:ea typeface="Calibri" panose="020F0502020204030204" pitchFamily="34" charset="0"/>
              </a:rPr>
              <a:t>inside</a:t>
            </a:r>
            <a:r>
              <a:rPr lang="en-US" sz="2400">
                <a:ea typeface="Calibri" panose="020F0502020204030204" pitchFamily="34" charset="0"/>
              </a:rPr>
              <a:t>=2(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baseline="-25000">
                <a:ea typeface="Calibri" panose="020F0502020204030204" pitchFamily="34" charset="0"/>
              </a:rPr>
              <a:t>2</a:t>
            </a:r>
            <a:r>
              <a:rPr lang="en-US" sz="2400">
                <a:ea typeface="Calibri" panose="020F0502020204030204" pitchFamily="34" charset="0"/>
              </a:rPr>
              <a:t>+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baseline="-25000">
                <a:ea typeface="Calibri" panose="020F0502020204030204" pitchFamily="34" charset="0"/>
              </a:rPr>
              <a:t>3</a:t>
            </a:r>
            <a:r>
              <a:rPr lang="en-US" sz="2400">
                <a:ea typeface="Calibri" panose="020F0502020204030204" pitchFamily="34" charset="0"/>
              </a:rPr>
              <a:t>+…+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i="1" baseline="-25000">
                <a:ea typeface="Calibri" panose="020F0502020204030204" pitchFamily="34" charset="0"/>
              </a:rPr>
              <a:t>n</a:t>
            </a:r>
            <a:r>
              <a:rPr lang="en-US" sz="2400">
                <a:ea typeface="Calibri" panose="020F0502020204030204" pitchFamily="34" charset="0"/>
              </a:rPr>
              <a:t>)+</a:t>
            </a:r>
            <a:r>
              <a:rPr lang="en-US" sz="2400" i="1">
                <a:ea typeface="Calibri" panose="020F0502020204030204" pitchFamily="34" charset="0"/>
              </a:rPr>
              <a:t>R</a:t>
            </a:r>
            <a:r>
              <a:rPr lang="en-US" sz="2400" i="1" baseline="-25000">
                <a:ea typeface="Calibri" panose="020F0502020204030204" pitchFamily="34" charset="0"/>
              </a:rPr>
              <a:t>n</a:t>
            </a:r>
            <a:r>
              <a:rPr lang="en-US" sz="2400" baseline="-25000">
                <a:ea typeface="Calibri" panose="020F0502020204030204" pitchFamily="34" charset="0"/>
              </a:rPr>
              <a:t>+1</a:t>
            </a:r>
            <a:endParaRPr lang="ro-RO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0089D3-4831-46CD-BC6B-272D0FDBB2AB}"/>
                  </a:ext>
                </a:extLst>
              </p:cNvPr>
              <p:cNvSpPr txBox="1"/>
              <p:nvPr/>
            </p:nvSpPr>
            <p:spPr>
              <a:xfrm>
                <a:off x="765994" y="2518502"/>
                <a:ext cx="2350515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𝑜𝑢𝑡𝑠𝑖𝑑𝑒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𝑖𝑛𝑠𝑖𝑑𝑒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0089D3-4831-46CD-BC6B-272D0FDBB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94" y="2518502"/>
                <a:ext cx="2350515" cy="75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799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Introducerea unui offset controlat la ieșirea AI</a:t>
            </a:r>
            <a:endParaRPr lang="ro-RO"/>
          </a:p>
          <a:p>
            <a:r>
              <a:rPr lang="en-US" sz="2400">
                <a:effectLst/>
                <a:ea typeface="Calibri" panose="020F0502020204030204" pitchFamily="34" charset="0"/>
              </a:rPr>
              <a:t>Există aplicații care necesită introducerea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unui offset (decalaj) la ieșirea unui AI, ca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atunci când un AI este conectat la un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convertor tensiune-frecvență, care necesită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o tensiune de intrare cu o singură polaritate.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Deoarece ieșirea AI este de obicei bipolară,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aceasta trebuie să fie compensată în mod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adecvat pentru a asigura un interval unipolar. 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F62-9563-4A02-AD07-92FD88468E12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B09B0-691F-4183-B5A9-448A4575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28" y="2759821"/>
            <a:ext cx="5252085" cy="30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1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Introducerea unui offset controlat la ieșirea AI</a:t>
            </a:r>
            <a:endParaRPr lang="ro-RO"/>
          </a:p>
          <a:p>
            <a:r>
              <a:rPr lang="en-US" sz="2400">
                <a:effectLst/>
                <a:ea typeface="Calibri" panose="020F0502020204030204" pitchFamily="34" charset="0"/>
              </a:rPr>
              <a:t>În circuitul din fig</a:t>
            </a:r>
            <a:r>
              <a:rPr lang="ro-RO" sz="2400">
                <a:effectLst/>
                <a:ea typeface="Calibri" panose="020F0502020204030204" pitchFamily="34" charset="0"/>
              </a:rPr>
              <a:t>ură, </a:t>
            </a:r>
            <a:r>
              <a:rPr lang="en-US" sz="2400">
                <a:effectLst/>
                <a:ea typeface="Calibri" panose="020F0502020204030204" pitchFamily="34" charset="0"/>
              </a:rPr>
              <a:t>nodul de referință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(</a:t>
            </a:r>
            <a:r>
              <a:rPr lang="en-US" sz="2400" i="1">
                <a:effectLst/>
                <a:ea typeface="Calibri" panose="020F0502020204030204" pitchFamily="34" charset="0"/>
              </a:rPr>
              <a:t>Reference</a:t>
            </a:r>
            <a:r>
              <a:rPr lang="en-US" sz="2400">
                <a:effectLst/>
                <a:ea typeface="Calibri" panose="020F0502020204030204" pitchFamily="34" charset="0"/>
              </a:rPr>
              <a:t>) este conecat de tensiunea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 i="1">
                <a:effectLst/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ffectLst/>
                <a:ea typeface="Calibri" panose="020F0502020204030204" pitchFamily="34" charset="0"/>
              </a:rPr>
              <a:t>REF</a:t>
            </a:r>
            <a:r>
              <a:rPr lang="en-US" sz="2400">
                <a:effectLst/>
                <a:ea typeface="Calibri" panose="020F0502020204030204" pitchFamily="34" charset="0"/>
              </a:rPr>
              <a:t>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La rândul său, această tensiune este obținută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cu ajutorul unui potențiometru și este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prelucrată de repetorul realizat cu </a:t>
            </a:r>
            <a:r>
              <a:rPr lang="en-US" sz="2400" i="1">
                <a:effectLst/>
                <a:ea typeface="Calibri" panose="020F0502020204030204" pitchFamily="34" charset="0"/>
              </a:rPr>
              <a:t>OA</a:t>
            </a:r>
            <a:r>
              <a:rPr lang="en-US" sz="2400" baseline="-25000">
                <a:effectLst/>
                <a:ea typeface="Calibri" panose="020F0502020204030204" pitchFamily="34" charset="0"/>
              </a:rPr>
              <a:t>4</a:t>
            </a:r>
            <a:r>
              <a:rPr lang="en-US" sz="2400">
                <a:effectLst/>
                <a:ea typeface="Calibri" panose="020F0502020204030204" pitchFamily="34" charset="0"/>
              </a:rPr>
              <a:t>,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 căr</a:t>
            </a:r>
            <a:r>
              <a:rPr lang="ro-RO" sz="2400">
                <a:effectLst/>
                <a:ea typeface="Calibri" panose="020F0502020204030204" pitchFamily="34" charset="0"/>
              </a:rPr>
              <a:t>ui</a:t>
            </a:r>
            <a:r>
              <a:rPr lang="en-US" sz="2400">
                <a:effectLst/>
                <a:ea typeface="Calibri" panose="020F0502020204030204" pitchFamily="34" charset="0"/>
              </a:rPr>
              <a:t>i rezistență scăzută la ieșire împiedică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perturbarea echilibrului de punte. 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3D84-49B7-4D43-9FE8-C43913CEEDF8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39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88AAD-65DD-4D94-8B6E-29B7E107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28" y="2759821"/>
            <a:ext cx="5252085" cy="3097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0FBF0-260F-4E2F-A739-17BE8FA4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219" y="136525"/>
            <a:ext cx="2884646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52E6-B1E6-420A-A0D5-AC337130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CADA-DD35-4179-BC03-0230917E3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Caracteristicile unice ale amplificatorului de diferență sunt mai bine apreciate dacă introducem componentele de </a:t>
            </a:r>
            <a:r>
              <a:rPr lang="en-US" i="1"/>
              <a:t>modul diferențial</a:t>
            </a:r>
            <a:r>
              <a:rPr lang="en-US"/>
              <a:t> și de </a:t>
            </a:r>
            <a:r>
              <a:rPr lang="en-US" i="1"/>
              <a:t>mod comun</a:t>
            </a:r>
            <a:r>
              <a:rPr lang="en-US"/>
              <a:t> ale semnalelor de intrare, definite</a:t>
            </a:r>
            <a:r>
              <a:rPr lang="ro-RO"/>
              <a:t> astfel: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7D1FF-5870-4FBE-9EBA-812B92FB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D49F-E4CA-44B8-8C67-3BC4115F7F3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C1B4-4D52-413A-B38E-0404BC3D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31714-EF9D-4E44-BF2F-E3D7ACCC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2630F-7323-4E52-858F-F22581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285219"/>
            <a:ext cx="7334250" cy="2640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E48099-116B-4109-8A54-54D9E34E174D}"/>
                  </a:ext>
                </a:extLst>
              </p:cNvPr>
              <p:cNvSpPr/>
              <p:nvPr/>
            </p:nvSpPr>
            <p:spPr>
              <a:xfrm>
                <a:off x="8734425" y="3096949"/>
                <a:ext cx="2164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E48099-116B-4109-8A54-54D9E34E1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25" y="3096949"/>
                <a:ext cx="2164695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8CA8C0-1B88-4803-B4CD-F27B51FFDBBD}"/>
                  </a:ext>
                </a:extLst>
              </p:cNvPr>
              <p:cNvSpPr/>
              <p:nvPr/>
            </p:nvSpPr>
            <p:spPr>
              <a:xfrm>
                <a:off x="8758469" y="3558614"/>
                <a:ext cx="2140651" cy="76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8CA8C0-1B88-4803-B4CD-F27B51FFD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469" y="3558614"/>
                <a:ext cx="2140651" cy="760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041BAD-3857-4557-9CE0-51403DB023F3}"/>
                  </a:ext>
                </a:extLst>
              </p:cNvPr>
              <p:cNvSpPr/>
              <p:nvPr/>
            </p:nvSpPr>
            <p:spPr>
              <a:xfrm>
                <a:off x="8709347" y="4605384"/>
                <a:ext cx="2373727" cy="723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041BAD-3857-4557-9CE0-51403DB02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347" y="4605384"/>
                <a:ext cx="2373727" cy="723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58CB44-6B53-43EB-9244-845AB9059CA1}"/>
                  </a:ext>
                </a:extLst>
              </p:cNvPr>
              <p:cNvSpPr/>
              <p:nvPr/>
            </p:nvSpPr>
            <p:spPr>
              <a:xfrm>
                <a:off x="8758469" y="5346247"/>
                <a:ext cx="2380845" cy="723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58CB44-6B53-43EB-9244-845AB9059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469" y="5346247"/>
                <a:ext cx="2380845" cy="723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2C9F34D2-8446-41A5-A8E5-1AF72F9F5A6E}"/>
              </a:ext>
            </a:extLst>
          </p:cNvPr>
          <p:cNvSpPr/>
          <p:nvPr/>
        </p:nvSpPr>
        <p:spPr>
          <a:xfrm>
            <a:off x="8548157" y="4727217"/>
            <a:ext cx="420624" cy="1342113"/>
          </a:xfrm>
          <a:prstGeom prst="leftBrace">
            <a:avLst/>
          </a:prstGeom>
          <a:ln w="25400" cap="rnd">
            <a:round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62B0DEB0-7AF2-4699-AFE4-DAA9A111D692}"/>
              </a:ext>
            </a:extLst>
          </p:cNvPr>
          <p:cNvSpPr/>
          <p:nvPr/>
        </p:nvSpPr>
        <p:spPr>
          <a:xfrm>
            <a:off x="8499035" y="3128334"/>
            <a:ext cx="420624" cy="1342113"/>
          </a:xfrm>
          <a:prstGeom prst="leftBrace">
            <a:avLst/>
          </a:prstGeom>
          <a:ln w="25400" cap="rnd">
            <a:round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66425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Introducerea unui offset controlat la ieșirea AI</a:t>
            </a:r>
            <a:endParaRPr lang="ro-RO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6807-9D49-4A29-BDEE-A8205F0EC79C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40</a:t>
            </a:fld>
            <a:endParaRPr lang="ro-RO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CFA46C-FDE4-48E6-8734-B0429DC4E669}"/>
              </a:ext>
            </a:extLst>
          </p:cNvPr>
          <p:cNvGrpSpPr/>
          <p:nvPr/>
        </p:nvGrpSpPr>
        <p:grpSpPr>
          <a:xfrm>
            <a:off x="173555" y="2563178"/>
            <a:ext cx="6127433" cy="3263504"/>
            <a:chOff x="517683" y="2563178"/>
            <a:chExt cx="6127433" cy="36137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6B09B0-691F-4183-B5A9-448A45758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683" y="2563178"/>
              <a:ext cx="6127433" cy="36137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09326E-3DFE-437D-AC2E-5A7EE2404BCC}"/>
                </a:ext>
              </a:extLst>
            </p:cNvPr>
            <p:cNvSpPr txBox="1"/>
            <p:nvPr/>
          </p:nvSpPr>
          <p:spPr>
            <a:xfrm>
              <a:off x="2880852" y="4855196"/>
              <a:ext cx="452283" cy="39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o-RO" sz="20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ro-RO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1F38C9-E906-4E09-9820-EB811CE98442}"/>
              </a:ext>
            </a:extLst>
          </p:cNvPr>
          <p:cNvSpPr txBox="1"/>
          <p:nvPr/>
        </p:nvSpPr>
        <p:spPr>
          <a:xfrm>
            <a:off x="6489291" y="2563178"/>
            <a:ext cx="533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Prin superpoziție, componenta lui 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/>
              <a:t> dată de </a:t>
            </a:r>
            <a:r>
              <a:rPr lang="ro-RO" sz="2400" i="1"/>
              <a:t>V</a:t>
            </a:r>
            <a:r>
              <a:rPr lang="ro-RO" sz="2400" i="1" baseline="-25000"/>
              <a:t>REF</a:t>
            </a:r>
            <a:r>
              <a:rPr lang="ro-RO" sz="2400"/>
              <a:t>, </a:t>
            </a:r>
            <a:r>
              <a:rPr lang="ro-RO" sz="2400" i="1"/>
              <a:t>v</a:t>
            </a:r>
            <a:r>
              <a:rPr lang="ro-RO" sz="2400" i="1" baseline="-25000"/>
              <a:t>O</a:t>
            </a:r>
            <a:r>
              <a:rPr lang="ro-RO" sz="2400" baseline="-25000"/>
              <a:t>2</a:t>
            </a:r>
            <a:r>
              <a:rPr lang="ro-RO" sz="2400"/>
              <a:t>, se scrie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A2677C-C92D-42BC-9F8E-FE73AF2463DE}"/>
                  </a:ext>
                </a:extLst>
              </p:cNvPr>
              <p:cNvSpPr txBox="1"/>
              <p:nvPr/>
            </p:nvSpPr>
            <p:spPr>
              <a:xfrm>
                <a:off x="6489291" y="3529112"/>
                <a:ext cx="559685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A2677C-C92D-42BC-9F8E-FE73AF246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3529112"/>
                <a:ext cx="5596853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06AED7-E039-479F-9C86-5BE803D582AC}"/>
              </a:ext>
            </a:extLst>
          </p:cNvPr>
          <p:cNvSpPr txBox="1"/>
          <p:nvPr/>
        </p:nvSpPr>
        <p:spPr>
          <a:xfrm>
            <a:off x="6489291" y="4313608"/>
            <a:ext cx="232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și astfel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E6ACA7-7A71-4688-AFCA-5E0DC2F3361D}"/>
                  </a:ext>
                </a:extLst>
              </p:cNvPr>
              <p:cNvSpPr txBox="1"/>
              <p:nvPr/>
            </p:nvSpPr>
            <p:spPr>
              <a:xfrm>
                <a:off x="7556483" y="4992154"/>
                <a:ext cx="32045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E6ACA7-7A71-4688-AFCA-5E0DC2F3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483" y="4992154"/>
                <a:ext cx="3204532" cy="369332"/>
              </a:xfrm>
              <a:prstGeom prst="rect">
                <a:avLst/>
              </a:prstGeom>
              <a:blipFill>
                <a:blip r:embed="rId4"/>
                <a:stretch>
                  <a:fillRect l="-952" r="-190" b="-13115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841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AI cu ieșire de curen</a:t>
            </a:r>
            <a:r>
              <a:rPr lang="ro-RO" b="1"/>
              <a:t>t</a:t>
            </a:r>
            <a:endParaRPr lang="ro-RO"/>
          </a:p>
          <a:p>
            <a:r>
              <a:rPr lang="en-US" sz="2800">
                <a:effectLst/>
                <a:ea typeface="Calibri" panose="020F0502020204030204" pitchFamily="34" charset="0"/>
              </a:rPr>
              <a:t>Prin transformarea celui de al doilea etaj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într-un circuit Howland, în modul descris în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fig</a:t>
            </a:r>
            <a:r>
              <a:rPr lang="ro-RO" sz="2800">
                <a:effectLst/>
                <a:ea typeface="Calibri" panose="020F0502020204030204" pitchFamily="34" charset="0"/>
              </a:rPr>
              <a:t>ură</a:t>
            </a:r>
            <a:r>
              <a:rPr lang="en-US" sz="2800">
                <a:effectLst/>
                <a:ea typeface="Calibri" panose="020F0502020204030204" pitchFamily="34" charset="0"/>
              </a:rPr>
              <a:t>, putem configura AI cu 3 AO pentru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funcționarea în curent la ieșire.</a:t>
            </a:r>
            <a:endParaRPr lang="ro-RO" sz="2800">
              <a:effectLst/>
              <a:ea typeface="Calibri" panose="020F0502020204030204" pitchFamily="34" charset="0"/>
            </a:endParaRPr>
          </a:p>
          <a:p>
            <a:r>
              <a:rPr lang="en-US" sz="2800">
                <a:effectLst/>
                <a:ea typeface="Calibri" panose="020F0502020204030204" pitchFamily="34" charset="0"/>
              </a:rPr>
              <a:t>Acest tip de funcționare este de dorit atunci </a:t>
            </a:r>
            <a:br>
              <a:rPr lang="ro-RO" sz="2800">
                <a:effectLst/>
                <a:ea typeface="Calibri" panose="020F0502020204030204" pitchFamily="34" charset="0"/>
              </a:rPr>
            </a:br>
            <a:r>
              <a:rPr lang="en-US" sz="2800">
                <a:effectLst/>
                <a:ea typeface="Calibri" panose="020F0502020204030204" pitchFamily="34" charset="0"/>
              </a:rPr>
              <a:t>când se transmit semnale pe fire lungi, deoarece rezistența firului nu degradează semnalele de curent.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1CAF-01CA-4FF4-8DC1-B9357F5F630C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7FFC1-F083-46A2-8652-9F6A0F8A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319" y="1565275"/>
            <a:ext cx="396621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8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AI cu ieșire de curen</a:t>
            </a:r>
            <a:r>
              <a:rPr lang="ro-RO" b="1"/>
              <a:t>t</a:t>
            </a:r>
            <a:endParaRPr lang="ro-RO"/>
          </a:p>
          <a:p>
            <a:r>
              <a:rPr lang="en-US" sz="2800">
                <a:effectLst/>
                <a:ea typeface="Calibri" panose="020F0502020204030204" pitchFamily="34" charset="0"/>
              </a:rPr>
              <a:t> </a:t>
            </a:r>
            <a:r>
              <a:rPr lang="en-US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dacă se consideră îndeplinită condiția de </a:t>
            </a:r>
            <a:br>
              <a:rPr lang="ro-RO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</a:br>
            <a:r>
              <a:rPr lang="en-US" sz="28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punte echilibrată, rezultă</a:t>
            </a:r>
            <a:endParaRPr lang="ro-RO" sz="2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BFA-E008-43D1-A3DB-DA9E614BA6EE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7FFC1-F083-46A2-8652-9F6A0F8A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319" y="1565275"/>
            <a:ext cx="3966210" cy="260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712137-4183-4370-9E23-1629C37E8EB8}"/>
                  </a:ext>
                </a:extLst>
              </p:cNvPr>
              <p:cNvSpPr txBox="1"/>
              <p:nvPr/>
            </p:nvSpPr>
            <p:spPr>
              <a:xfrm>
                <a:off x="2546227" y="3522230"/>
                <a:ext cx="3656065" cy="774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712137-4183-4370-9E23-1629C37E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27" y="3522230"/>
                <a:ext cx="3656065" cy="774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701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AI </a:t>
            </a:r>
            <a:r>
              <a:rPr lang="ro-RO" b="1"/>
              <a:t>cu intrare de curent</a:t>
            </a:r>
            <a:endParaRPr lang="ro-RO"/>
          </a:p>
          <a:p>
            <a:r>
              <a:rPr lang="en-US" sz="2400">
                <a:effectLst/>
                <a:ea typeface="Calibri" panose="020F0502020204030204" pitchFamily="34" charset="0"/>
              </a:rPr>
              <a:t>În instrumentația cu buclă de curent apare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nevoia de a detecta un curent flotant și de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a-l transforma în tensiune.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Pentru a evita perturbarea caracteristicilor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buclei, este de dorit ca circuitul în aval să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apară ca un scurtcircuit virtual.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Un AI poate fi din nou modificat în mod adecvat pentru a răspunde acestei cerințe. 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În fig</a:t>
            </a:r>
            <a:r>
              <a:rPr lang="ro-RO" sz="2400">
                <a:effectLst/>
                <a:ea typeface="Calibri" panose="020F0502020204030204" pitchFamily="34" charset="0"/>
              </a:rPr>
              <a:t>ură </a:t>
            </a:r>
            <a:r>
              <a:rPr lang="en-US" sz="2400">
                <a:effectLst/>
                <a:ea typeface="Calibri" panose="020F0502020204030204" pitchFamily="34" charset="0"/>
              </a:rPr>
              <a:t>observăm că OA1 și OA2 forțează tensiunile la pinii lor de intrare pentru a urmări </a:t>
            </a:r>
            <a:r>
              <a:rPr lang="ro-RO" sz="2400">
                <a:effectLst/>
                <a:ea typeface="Calibri" panose="020F0502020204030204" pitchFamily="34" charset="0"/>
              </a:rPr>
              <a:t>tensiunea de mod comun, </a:t>
            </a:r>
            <a:r>
              <a:rPr lang="en-US" sz="2400" i="1">
                <a:effectLst/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ffectLst/>
                <a:ea typeface="Calibri" panose="020F0502020204030204" pitchFamily="34" charset="0"/>
              </a:rPr>
              <a:t>CM</a:t>
            </a:r>
            <a:r>
              <a:rPr lang="en-US" sz="2400">
                <a:effectLst/>
                <a:ea typeface="Calibri" panose="020F0502020204030204" pitchFamily="34" charset="0"/>
              </a:rPr>
              <a:t>, asigurând astfel 0V pe sursa de intrare. </a:t>
            </a:r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640-4EE5-4489-8C4D-A6863DB12BB8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43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7D32F-F605-42EF-AECC-0BDBF6C0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59" y="1363702"/>
            <a:ext cx="5617845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2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AAEA-279A-4AFB-9853-C1BA0C2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Aplicații ale amplificatoarelor de instrumentație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7557-BEA1-4766-869B-F3FD646D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AI </a:t>
            </a:r>
            <a:r>
              <a:rPr lang="ro-RO" b="1"/>
              <a:t>cu intrare de curent</a:t>
            </a:r>
            <a:endParaRPr lang="ro-RO"/>
          </a:p>
          <a:p>
            <a:r>
              <a:rPr lang="en-US" sz="2400">
                <a:effectLst/>
                <a:ea typeface="Calibri" panose="020F0502020204030204" pitchFamily="34" charset="0"/>
              </a:rPr>
              <a:t> Conform teoremei a 2-a lui Kirchhoff și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legii lui Ohm,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endParaRPr lang="ro-RO" sz="2400"/>
          </a:p>
          <a:p>
            <a:endParaRPr lang="ro-RO" sz="2400"/>
          </a:p>
          <a:p>
            <a:pPr algn="just"/>
            <a:r>
              <a:rPr lang="en-US" sz="240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Combinând, obținem</a:t>
            </a:r>
            <a:endParaRPr lang="ro-RO" sz="24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96B5-27DC-458B-8EDB-6161A41B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337C-CAB5-4A9B-8405-5A33372C9890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9413-844E-4A0B-A27A-71A8A793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290FE-F49E-460C-978D-1473045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44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7D32F-F605-42EF-AECC-0BDBF6C0A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59" y="1363702"/>
            <a:ext cx="5617845" cy="3120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EA3D13-E2C2-4542-AA61-A1468AA1025A}"/>
                  </a:ext>
                </a:extLst>
              </p:cNvPr>
              <p:cNvSpPr txBox="1"/>
              <p:nvPr/>
            </p:nvSpPr>
            <p:spPr>
              <a:xfrm>
                <a:off x="1141526" y="3050882"/>
                <a:ext cx="23526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EA3D13-E2C2-4542-AA61-A1468AA10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26" y="3050882"/>
                <a:ext cx="2352632" cy="369332"/>
              </a:xfrm>
              <a:prstGeom prst="rect">
                <a:avLst/>
              </a:prstGeom>
              <a:blipFill>
                <a:blip r:embed="rId3"/>
                <a:stretch>
                  <a:fillRect l="-1554" r="-518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E60E3B-329C-463B-83AD-B7AED4CE2263}"/>
                  </a:ext>
                </a:extLst>
              </p:cNvPr>
              <p:cNvSpPr txBox="1"/>
              <p:nvPr/>
            </p:nvSpPr>
            <p:spPr>
              <a:xfrm>
                <a:off x="1141526" y="3555151"/>
                <a:ext cx="23526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E60E3B-329C-463B-83AD-B7AED4CE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26" y="3555151"/>
                <a:ext cx="2352632" cy="369332"/>
              </a:xfrm>
              <a:prstGeom prst="rect">
                <a:avLst/>
              </a:prstGeom>
              <a:blipFill>
                <a:blip r:embed="rId4"/>
                <a:stretch>
                  <a:fillRect l="-1554" r="-518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24706E-2E33-4025-BB27-9A8EC9D4A211}"/>
                  </a:ext>
                </a:extLst>
              </p:cNvPr>
              <p:cNvSpPr txBox="1"/>
              <p:nvPr/>
            </p:nvSpPr>
            <p:spPr>
              <a:xfrm>
                <a:off x="1224116" y="4654948"/>
                <a:ext cx="2181495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24706E-2E33-4025-BB27-9A8EC9D4A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16" y="4654948"/>
                <a:ext cx="2181495" cy="754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075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Amplificatoare pentru traductoare în punte</a:t>
            </a:r>
          </a:p>
          <a:p>
            <a:r>
              <a:rPr lang="en-US"/>
              <a:t>Traductoarele rezistive sunt dispozitive a căror rezistență variază ca urmare a unor condiții de mediu, cum ar fi temperatura (termistori, detectoare de temperatură rezistive </a:t>
            </a:r>
            <a:r>
              <a:rPr lang="ro-RO"/>
              <a:t>- </a:t>
            </a:r>
            <a:r>
              <a:rPr lang="en-US"/>
              <a:t>DTR), lumină (fotorezistoare), tensiune mecanică (tensometre) și presiune (traductoare piezorezistive).</a:t>
            </a:r>
            <a:endParaRPr lang="ro-RO"/>
          </a:p>
          <a:p>
            <a:r>
              <a:rPr lang="en-US"/>
              <a:t>Prin introducerea acestor dispozitive într-un circuit, este posibil să se producă un semnal electric care, după o condiționare adecvată, poate fi utilizat pentru a monitoriza și controla procesul fizic care are efect asupra traductorului.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665A-E949-42FF-8F7F-CA1ED9D0461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5488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3D2E-3389-4260-80DA-F2ACA36B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BF2D-B476-4968-9580-E344AB77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Rezistențele traductorului sunt exprimate sub forma </a:t>
            </a:r>
            <a:r>
              <a:rPr lang="en-US" i="1"/>
              <a:t>R</a:t>
            </a:r>
            <a:r>
              <a:rPr lang="en-US"/>
              <a:t>+</a:t>
            </a:r>
            <a:r>
              <a:rPr lang="en-US">
                <a:sym typeface="Symbol" panose="05050102010706020507" pitchFamily="18" charset="2"/>
              </a:rPr>
              <a:t></a:t>
            </a:r>
            <a:r>
              <a:rPr lang="en-US" i="1"/>
              <a:t>R</a:t>
            </a:r>
            <a:r>
              <a:rPr lang="en-US"/>
              <a:t>, unde </a:t>
            </a:r>
            <a:r>
              <a:rPr lang="en-US" i="1"/>
              <a:t>R</a:t>
            </a:r>
            <a:r>
              <a:rPr lang="en-US"/>
              <a:t> este rezistența la o anumită stare de referință, cum ar fi 0</a:t>
            </a:r>
            <a:r>
              <a:rPr lang="en-US">
                <a:sym typeface="Symbol" panose="05050102010706020507" pitchFamily="18" charset="2"/>
              </a:rPr>
              <a:t></a:t>
            </a:r>
            <a:r>
              <a:rPr lang="en-US"/>
              <a:t>C în cazul traductoarelor de temperatură sau absența solicitării mecanice în cazul tensometre</a:t>
            </a:r>
            <a:r>
              <a:rPr lang="ro-RO"/>
              <a:t>lor</a:t>
            </a:r>
            <a:r>
              <a:rPr lang="en-US"/>
              <a:t>, iar </a:t>
            </a:r>
            <a:r>
              <a:rPr lang="en-US">
                <a:sym typeface="Symbol" panose="05050102010706020507" pitchFamily="18" charset="2"/>
              </a:rPr>
              <a:t></a:t>
            </a:r>
            <a:r>
              <a:rPr lang="en-US" i="1"/>
              <a:t>R</a:t>
            </a:r>
            <a:r>
              <a:rPr lang="en-US"/>
              <a:t> reprezintă abaterea de la valoarea de referință ca urmare a modificării condiții</a:t>
            </a:r>
            <a:r>
              <a:rPr lang="ro-RO"/>
              <a:t>lor</a:t>
            </a:r>
            <a:r>
              <a:rPr lang="en-US"/>
              <a:t> fizice care afectează traductorul.</a:t>
            </a:r>
            <a:endParaRPr lang="ro-RO"/>
          </a:p>
          <a:p>
            <a:r>
              <a:rPr lang="en-US"/>
              <a:t>Rezistențele traductorului sunt, de asemenea, exprimate în forma alternativă </a:t>
            </a:r>
            <a:r>
              <a:rPr lang="en-US" i="1"/>
              <a:t>R</a:t>
            </a:r>
            <a:r>
              <a:rPr lang="en-US"/>
              <a:t>(1+δ), unde δ=</a:t>
            </a:r>
            <a:r>
              <a:rPr lang="en-US">
                <a:sym typeface="Symbol" panose="05050102010706020507" pitchFamily="18" charset="2"/>
              </a:rPr>
              <a:t></a:t>
            </a:r>
            <a:r>
              <a:rPr lang="en-US" i="1"/>
              <a:t>R</a:t>
            </a:r>
            <a:r>
              <a:rPr lang="en-US"/>
              <a:t>/</a:t>
            </a:r>
            <a:r>
              <a:rPr lang="en-US" i="1"/>
              <a:t>R</a:t>
            </a:r>
            <a:r>
              <a:rPr lang="en-US"/>
              <a:t> reprezintă </a:t>
            </a:r>
            <a:r>
              <a:rPr lang="en-US" i="1"/>
              <a:t>abaterea fracțională</a:t>
            </a:r>
            <a:r>
              <a:rPr lang="en-US"/>
              <a:t>.</a:t>
            </a:r>
            <a:endParaRPr lang="ro-RO"/>
          </a:p>
          <a:p>
            <a:r>
              <a:rPr lang="en-US"/>
              <a:t> Înmulțirea lui δ cu 100 </a:t>
            </a:r>
            <a:r>
              <a:rPr lang="ro-RO"/>
              <a:t>reprezintă</a:t>
            </a:r>
            <a:r>
              <a:rPr lang="en-US"/>
              <a:t> </a:t>
            </a:r>
            <a:r>
              <a:rPr lang="en-US" i="1"/>
              <a:t>abaterea procentuală</a:t>
            </a:r>
            <a:r>
              <a:rPr lang="en-US"/>
              <a:t>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F408B-9E49-4713-990C-9BE1D369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BCA1-C580-45CF-B7F1-128060B6B3EC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E2BC-5FED-4624-B654-28FBE19C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29FF-0597-425E-9928-BD28C02E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5324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Traductor în punte și AI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AF9-CBBB-4044-8113-1A1FF9597B29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D2B0A-6DA2-4BC2-9CA7-15FA2661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592436"/>
            <a:ext cx="5687378" cy="2626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21A0B-6CCB-46A7-B653-2E7DAEBDC4A1}"/>
                  </a:ext>
                </a:extLst>
              </p:cNvPr>
              <p:cNvSpPr txBox="1"/>
              <p:nvPr/>
            </p:nvSpPr>
            <p:spPr>
              <a:xfrm>
                <a:off x="7073844" y="2218057"/>
                <a:ext cx="3289427" cy="777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21A0B-6CCB-46A7-B653-2E7DAEBD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44" y="2218057"/>
                <a:ext cx="3289427" cy="77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F5B8DE-B6F0-46BF-8F1A-E727FBBDED44}"/>
                  </a:ext>
                </a:extLst>
              </p:cNvPr>
              <p:cNvSpPr txBox="1"/>
              <p:nvPr/>
            </p:nvSpPr>
            <p:spPr>
              <a:xfrm>
                <a:off x="7073844" y="3387689"/>
                <a:ext cx="232794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F5B8DE-B6F0-46BF-8F1A-E727FBBDE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44" y="3387689"/>
                <a:ext cx="2327945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65D5CA-4EB7-4C0E-BF0E-6B8C1B469E3C}"/>
                  </a:ext>
                </a:extLst>
              </p:cNvPr>
              <p:cNvSpPr txBox="1"/>
              <p:nvPr/>
            </p:nvSpPr>
            <p:spPr>
              <a:xfrm>
                <a:off x="7073844" y="4467183"/>
                <a:ext cx="2233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65D5CA-4EB7-4C0E-BF0E-6B8C1B469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44" y="4467183"/>
                <a:ext cx="2233688" cy="369332"/>
              </a:xfrm>
              <a:prstGeom prst="rect">
                <a:avLst/>
              </a:prstGeom>
              <a:blipFill>
                <a:blip r:embed="rId5"/>
                <a:stretch>
                  <a:fillRect l="-1635" b="-15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440E9D-0EE5-4E85-BE42-92E7AC54799B}"/>
              </a:ext>
            </a:extLst>
          </p:cNvPr>
          <p:cNvSpPr/>
          <p:nvPr/>
        </p:nvSpPr>
        <p:spPr>
          <a:xfrm>
            <a:off x="1097765" y="5268184"/>
            <a:ext cx="519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>
                <a:ea typeface="Calibri" panose="020F0502020204030204" pitchFamily="34" charset="0"/>
              </a:rPr>
              <a:t>Obs.: </a:t>
            </a:r>
            <a:r>
              <a:rPr lang="en-US">
                <a:ea typeface="Calibri" panose="020F0502020204030204" pitchFamily="34" charset="0"/>
              </a:rPr>
              <a:t>cele două divizoare de tensiune sunt denumite </a:t>
            </a:r>
            <a:r>
              <a:rPr lang="en-US" i="1">
                <a:ea typeface="Calibri" panose="020F0502020204030204" pitchFamily="34" charset="0"/>
              </a:rPr>
              <a:t>brațele punții</a:t>
            </a:r>
            <a:endParaRPr lang="ro-RO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88F39ED-8449-4091-B609-F96A809E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1439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Traductor în punte și AI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969A-989B-4E38-871C-23FE9ED45222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D2B0A-6DA2-4BC2-9CA7-15FA2661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592436"/>
            <a:ext cx="5687378" cy="2626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21A0B-6CCB-46A7-B653-2E7DAEBDC4A1}"/>
                  </a:ext>
                </a:extLst>
              </p:cNvPr>
              <p:cNvSpPr txBox="1"/>
              <p:nvPr/>
            </p:nvSpPr>
            <p:spPr>
              <a:xfrm>
                <a:off x="9409778" y="301796"/>
                <a:ext cx="2473754" cy="582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21A0B-6CCB-46A7-B653-2E7DAEBDC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78" y="301796"/>
                <a:ext cx="2473754" cy="582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F5B8DE-B6F0-46BF-8F1A-E727FBBDED44}"/>
                  </a:ext>
                </a:extLst>
              </p:cNvPr>
              <p:cNvSpPr txBox="1"/>
              <p:nvPr/>
            </p:nvSpPr>
            <p:spPr>
              <a:xfrm>
                <a:off x="9427910" y="1005732"/>
                <a:ext cx="1751057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F5B8DE-B6F0-46BF-8F1A-E727FBBDE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910" y="1005732"/>
                <a:ext cx="1751057" cy="563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65D5CA-4EB7-4C0E-BF0E-6B8C1B469E3C}"/>
                  </a:ext>
                </a:extLst>
              </p:cNvPr>
              <p:cNvSpPr txBox="1"/>
              <p:nvPr/>
            </p:nvSpPr>
            <p:spPr>
              <a:xfrm>
                <a:off x="9427910" y="1725781"/>
                <a:ext cx="1678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65D5CA-4EB7-4C0E-BF0E-6B8C1B469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910" y="1725781"/>
                <a:ext cx="1678088" cy="276999"/>
              </a:xfrm>
              <a:prstGeom prst="rect">
                <a:avLst/>
              </a:prstGeom>
              <a:blipFill>
                <a:blip r:embed="rId5"/>
                <a:stretch>
                  <a:fillRect l="-1455" b="-1521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440E9D-0EE5-4E85-BE42-92E7AC54799B}"/>
              </a:ext>
            </a:extLst>
          </p:cNvPr>
          <p:cNvSpPr/>
          <p:nvPr/>
        </p:nvSpPr>
        <p:spPr>
          <a:xfrm>
            <a:off x="1097765" y="5268184"/>
            <a:ext cx="519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>
                <a:ea typeface="Calibri" panose="020F0502020204030204" pitchFamily="34" charset="0"/>
              </a:rPr>
              <a:t>Obs.: </a:t>
            </a:r>
            <a:r>
              <a:rPr lang="en-US">
                <a:ea typeface="Calibri" panose="020F0502020204030204" pitchFamily="34" charset="0"/>
              </a:rPr>
              <a:t>cele două divizoare de tensiune sunt denumite </a:t>
            </a:r>
            <a:r>
              <a:rPr lang="en-US" i="1">
                <a:ea typeface="Calibri" panose="020F0502020204030204" pitchFamily="34" charset="0"/>
              </a:rPr>
              <a:t>brațele punții</a:t>
            </a:r>
            <a:endParaRPr lang="ro-R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3FFB5B-C3B8-4AF2-9DDC-92772125157B}"/>
              </a:ext>
            </a:extLst>
          </p:cNvPr>
          <p:cNvSpPr/>
          <p:nvPr/>
        </p:nvSpPr>
        <p:spPr>
          <a:xfrm>
            <a:off x="7000874" y="2502262"/>
            <a:ext cx="433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>
                <a:ea typeface="Calibri" panose="020F0502020204030204" pitchFamily="34" charset="0"/>
              </a:rPr>
              <a:t>Pentru </a:t>
            </a:r>
            <a:r>
              <a:rPr lang="en-US" sz="2400">
                <a:ea typeface="Calibri" panose="020F0502020204030204" pitchFamily="34" charset="0"/>
              </a:rPr>
              <a:t>δ</a:t>
            </a:r>
            <a:r>
              <a:rPr lang="en-US" sz="240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</a:t>
            </a:r>
            <a:r>
              <a:rPr lang="en-US" sz="2400">
                <a:ea typeface="Calibri" panose="020F0502020204030204" pitchFamily="34" charset="0"/>
              </a:rPr>
              <a:t>1</a:t>
            </a:r>
            <a:r>
              <a:rPr lang="ro-RO" sz="2400">
                <a:ea typeface="Calibri" panose="020F0502020204030204" pitchFamily="34" charset="0"/>
              </a:rPr>
              <a:t>, ceea ce se întâmplă frecvent</a:t>
            </a:r>
            <a:endParaRPr lang="ro-RO" sz="240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88F39ED-8449-4091-B609-F96A809E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8634DA-BE39-4532-9B05-1AC490DEAC3D}"/>
                  </a:ext>
                </a:extLst>
              </p:cNvPr>
              <p:cNvSpPr txBox="1"/>
              <p:nvPr/>
            </p:nvSpPr>
            <p:spPr>
              <a:xfrm>
                <a:off x="7000874" y="3461550"/>
                <a:ext cx="3340273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8634DA-BE39-4532-9B05-1AC490DEA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4" y="3461550"/>
                <a:ext cx="3340273" cy="754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9054F61-0C13-43A2-97E5-C58B739F70AC}"/>
              </a:ext>
            </a:extLst>
          </p:cNvPr>
          <p:cNvSpPr txBox="1"/>
          <p:nvPr/>
        </p:nvSpPr>
        <p:spPr>
          <a:xfrm>
            <a:off x="7027565" y="4464077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sau dacă R=R</a:t>
            </a:r>
            <a:r>
              <a:rPr lang="ro-RO" sz="2400" baseline="-25000"/>
              <a:t>1</a:t>
            </a:r>
            <a:endParaRPr lang="ro-RO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F37EAC-DECF-4693-9808-A5204D40AF52}"/>
                  </a:ext>
                </a:extLst>
              </p:cNvPr>
              <p:cNvSpPr/>
              <p:nvPr/>
            </p:nvSpPr>
            <p:spPr>
              <a:xfrm>
                <a:off x="7027565" y="5060679"/>
                <a:ext cx="202459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o-R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F37EAC-DECF-4693-9808-A5204D40A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565" y="5060679"/>
                <a:ext cx="2024593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959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/>
              <a:t>Traductor în punte și AI – calibrarea punții</a:t>
            </a:r>
            <a:endParaRPr lang="ro-RO"/>
          </a:p>
          <a:p>
            <a:r>
              <a:rPr lang="en-US" sz="2400">
                <a:effectLst/>
                <a:ea typeface="Calibri" panose="020F0502020204030204" pitchFamily="34" charset="0"/>
              </a:rPr>
              <a:t>Cu </a:t>
            </a: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400">
                <a:effectLst/>
                <a:ea typeface="Calibri" panose="020F0502020204030204" pitchFamily="34" charset="0"/>
              </a:rPr>
              <a:t>R=0, puntea traductorului trebuie să fie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echilibrată și să producă o diferență de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tensiune zero între bornele sale.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În practică, din cauza toleranțelor de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rezistență, inclusiv a toleranței la valoarea de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referință a traductorului, puntea se poate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dezechilibra și ar trebui inclus un trimmer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care s-o echilibreze.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Mai mult decât atât, toleranțele rezistențelor și ale tensiunii de referință </a:t>
            </a:r>
            <a:r>
              <a:rPr lang="en-US" sz="2400" i="1">
                <a:effectLst/>
                <a:ea typeface="Calibri" panose="020F0502020204030204" pitchFamily="34" charset="0"/>
              </a:rPr>
              <a:t>V</a:t>
            </a:r>
            <a:r>
              <a:rPr lang="en-US" sz="2400" i="1" baseline="-25000">
                <a:effectLst/>
                <a:ea typeface="Calibri" panose="020F0502020204030204" pitchFamily="34" charset="0"/>
              </a:rPr>
              <a:t>REF</a:t>
            </a:r>
            <a:r>
              <a:rPr lang="en-US" sz="2400">
                <a:effectLst/>
                <a:ea typeface="Calibri" panose="020F0502020204030204" pitchFamily="34" charset="0"/>
              </a:rPr>
              <a:t> vor afecta sensibilitatea punții (</a:t>
            </a:r>
            <a:r>
              <a:rPr lang="en-US" sz="2400" i="1">
                <a:effectLst/>
                <a:ea typeface="Calibri" panose="020F0502020204030204" pitchFamily="34" charset="0"/>
              </a:rPr>
              <a:t>v</a:t>
            </a:r>
            <a:r>
              <a:rPr lang="en-US" sz="2400" baseline="-25000">
                <a:effectLst/>
                <a:ea typeface="Calibri" panose="020F0502020204030204" pitchFamily="34" charset="0"/>
              </a:rPr>
              <a:t>1</a:t>
            </a:r>
            <a:r>
              <a:rPr lang="en-US" sz="2400">
                <a:effectLst/>
                <a:ea typeface="Calibri" panose="020F0502020204030204" pitchFamily="34" charset="0"/>
              </a:rPr>
              <a:t>-</a:t>
            </a:r>
            <a:r>
              <a:rPr lang="en-US" sz="2400" i="1">
                <a:effectLst/>
                <a:ea typeface="Calibri" panose="020F0502020204030204" pitchFamily="34" charset="0"/>
              </a:rPr>
              <a:t>v</a:t>
            </a:r>
            <a:r>
              <a:rPr lang="en-US" sz="2400" baseline="-25000">
                <a:effectLst/>
                <a:ea typeface="Calibri" panose="020F0502020204030204" pitchFamily="34" charset="0"/>
              </a:rPr>
              <a:t>2</a:t>
            </a:r>
            <a:r>
              <a:rPr lang="en-US" sz="2400">
                <a:effectLst/>
                <a:ea typeface="Calibri" panose="020F0502020204030204" pitchFamily="34" charset="0"/>
              </a:rPr>
              <a:t>)/δ, creând astfel și necesitatea ajustării acestui parametru.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6F37-AF83-4E55-8E5C-60EEC7CDBE68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49</a:t>
            </a:fld>
            <a:endParaRPr lang="ro-RO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88F39ED-8449-4091-B609-F96A809E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842435-0820-4CF9-B2DB-C086871F2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9" y="2260292"/>
            <a:ext cx="5360670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D501-0B75-4FE0-9602-C6FE8CBE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A06B-F69D-47AE-9E10-2BECE855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 baza figurii, se poate </a:t>
            </a:r>
            <a:r>
              <a:rPr lang="en-US"/>
              <a:t>defini pe scurt un amplificator de diferență adevărat ca un circuit care răspunde doar la componenta de mod diferențial </a:t>
            </a:r>
            <a:r>
              <a:rPr lang="en-US" i="1"/>
              <a:t>v</a:t>
            </a:r>
            <a:r>
              <a:rPr lang="en-US" i="1" baseline="-25000"/>
              <a:t>DM</a:t>
            </a:r>
            <a:r>
              <a:rPr lang="en-US"/>
              <a:t>, ignorând complet componenta de mod comun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en-US"/>
              <a:t>.</a:t>
            </a:r>
            <a:endParaRPr lang="ro-RO"/>
          </a:p>
          <a:p>
            <a:r>
              <a:rPr lang="en-US"/>
              <a:t>În particular, dacă legăm intrările împreună pentru a face </a:t>
            </a:r>
            <a:r>
              <a:rPr lang="en-US" i="1"/>
              <a:t>v</a:t>
            </a:r>
            <a:r>
              <a:rPr lang="en-US" i="1" baseline="-25000"/>
              <a:t>DM</a:t>
            </a:r>
            <a:r>
              <a:rPr lang="en-US"/>
              <a:t>=0 și aplicăm o tensiune de mod comun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en-US"/>
              <a:t> ≠ 0, un amplificator de diferență adevărat va produce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=0, indiferent </a:t>
            </a:r>
            <a:br>
              <a:rPr lang="ro-RO"/>
            </a:br>
            <a:r>
              <a:rPr lang="en-US"/>
              <a:t>de mărimea și polaritatea lui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en-US"/>
              <a:t>.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A7F8A-95F1-4224-913C-AED36E45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4AEB-64AE-4F8C-8E1D-5A841FAA6778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280F-8AFE-4124-AD84-E8B9399C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1E75A-0CFF-4D87-A67E-F8B2CD62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EA5DD-871D-462C-84F2-1AB7889F4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3" b="23126"/>
          <a:stretch/>
        </p:blipFill>
        <p:spPr>
          <a:xfrm>
            <a:off x="8043862" y="4001294"/>
            <a:ext cx="3876675" cy="2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5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Amplificatoare de instrumentație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/>
              <a:t>Traductor în punte și AI – calibrarea punții</a:t>
            </a:r>
            <a:endParaRPr lang="ro-RO"/>
          </a:p>
          <a:p>
            <a:r>
              <a:rPr lang="en-US" sz="2400">
                <a:effectLst/>
                <a:ea typeface="Calibri" panose="020F0502020204030204" pitchFamily="34" charset="0"/>
              </a:rPr>
              <a:t>În fig</a:t>
            </a:r>
            <a:r>
              <a:rPr lang="ro-RO" sz="2400">
                <a:effectLst/>
                <a:ea typeface="Calibri" panose="020F0502020204030204" pitchFamily="34" charset="0"/>
              </a:rPr>
              <a:t>ură </a:t>
            </a:r>
            <a:r>
              <a:rPr lang="en-US" sz="2400">
                <a:effectLst/>
                <a:ea typeface="Calibri" panose="020F0502020204030204" pitchFamily="34" charset="0"/>
              </a:rPr>
              <a:t>se prezintă un circuit care permite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ambele ajustări.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Modificând cursorul potențiometrului </a:t>
            </a:r>
            <a:r>
              <a:rPr lang="en-US" sz="2400" i="1">
                <a:effectLst/>
                <a:ea typeface="Calibri" panose="020F0502020204030204" pitchFamily="34" charset="0"/>
              </a:rPr>
              <a:t>R</a:t>
            </a:r>
            <a:r>
              <a:rPr lang="en-US" sz="2400" baseline="-25000">
                <a:effectLst/>
                <a:ea typeface="Calibri" panose="020F0502020204030204" pitchFamily="34" charset="0"/>
              </a:rPr>
              <a:t>2</a:t>
            </a:r>
            <a:r>
              <a:rPr lang="en-US" sz="2400">
                <a:effectLst/>
                <a:ea typeface="Calibri" panose="020F0502020204030204" pitchFamily="34" charset="0"/>
              </a:rPr>
              <a:t> în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jurul poziției mediane, se va atribui mai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multă rezistență unui braț al punții și mai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puțină rezistență celuilalt braț, permițând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astfel compensarea nepotrivirilor lor </a:t>
            </a:r>
            <a:br>
              <a:rPr lang="ro-RO" sz="2400">
                <a:effectLst/>
                <a:ea typeface="Calibri" panose="020F0502020204030204" pitchFamily="34" charset="0"/>
              </a:rPr>
            </a:br>
            <a:r>
              <a:rPr lang="en-US" sz="2400">
                <a:effectLst/>
                <a:ea typeface="Calibri" panose="020F0502020204030204" pitchFamily="34" charset="0"/>
              </a:rPr>
              <a:t>inerente.</a:t>
            </a:r>
            <a:endParaRPr lang="ro-RO" sz="2400">
              <a:effectLst/>
              <a:ea typeface="Calibri" panose="020F0502020204030204" pitchFamily="34" charset="0"/>
            </a:endParaRPr>
          </a:p>
          <a:p>
            <a:r>
              <a:rPr lang="en-US" sz="2400">
                <a:effectLst/>
                <a:ea typeface="Calibri" panose="020F0502020204030204" pitchFamily="34" charset="0"/>
              </a:rPr>
              <a:t>Modificând cursorul potențiometrului </a:t>
            </a:r>
            <a:r>
              <a:rPr lang="en-US" sz="2400" i="1">
                <a:effectLst/>
                <a:ea typeface="Calibri" panose="020F0502020204030204" pitchFamily="34" charset="0"/>
              </a:rPr>
              <a:t>R</a:t>
            </a:r>
            <a:r>
              <a:rPr lang="en-US" sz="2400" baseline="-25000">
                <a:effectLst/>
                <a:ea typeface="Calibri" panose="020F0502020204030204" pitchFamily="34" charset="0"/>
              </a:rPr>
              <a:t>3</a:t>
            </a:r>
            <a:r>
              <a:rPr lang="en-US" sz="2400">
                <a:effectLst/>
                <a:ea typeface="Calibri" panose="020F0502020204030204" pitchFamily="34" charset="0"/>
              </a:rPr>
              <a:t> se poate schimba curentul prin punte și, prin urmare, mărimea variației de tensiune produsă de traductor, permițând astfel ajustarea sensibilității.</a:t>
            </a:r>
            <a:endParaRPr lang="ro-RO" sz="2400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DC76-DFD5-4939-BA38-2887B5C4A05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50</a:t>
            </a:fld>
            <a:endParaRPr lang="ro-RO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88F39ED-8449-4091-B609-F96A809E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CD440-B1E0-44CC-8917-764EEA88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9" y="2260292"/>
            <a:ext cx="5360670" cy="25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9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39FF-7E0B-4E1C-A2C3-A2BB13A6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Problemă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F9BA-7C3F-4497-9899-61B57CC1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  <a:ea typeface="Calibri" panose="020F0502020204030204" pitchFamily="34" charset="0"/>
              </a:rPr>
              <a:t>Dacă se consideră că valorile reale de rezistență din fig</a:t>
            </a:r>
            <a:r>
              <a:rPr lang="ro-RO">
                <a:effectLst/>
                <a:ea typeface="Calibri" panose="020F0502020204030204" pitchFamily="34" charset="0"/>
              </a:rPr>
              <a:t>ură</a:t>
            </a:r>
            <a:r>
              <a:rPr lang="en-US">
                <a:effectLst/>
                <a:ea typeface="Calibri" panose="020F0502020204030204" pitchFamily="34" charset="0"/>
              </a:rPr>
              <a:t> sunt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=1,01k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,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=99,7k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,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3</a:t>
            </a:r>
            <a:r>
              <a:rPr lang="en-US">
                <a:effectLst/>
                <a:ea typeface="Calibri" panose="020F0502020204030204" pitchFamily="34" charset="0"/>
              </a:rPr>
              <a:t>=0,995k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4</a:t>
            </a:r>
            <a:r>
              <a:rPr lang="en-US">
                <a:effectLst/>
                <a:ea typeface="Calibri" panose="020F0502020204030204" pitchFamily="34" charset="0"/>
              </a:rPr>
              <a:t>=102k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, estimați valorile pentru </a:t>
            </a:r>
            <a:r>
              <a:rPr lang="en-US" i="1">
                <a:effectLst/>
                <a:ea typeface="Calibri" panose="020F0502020204030204" pitchFamily="34" charset="0"/>
              </a:rPr>
              <a:t>A</a:t>
            </a:r>
            <a:r>
              <a:rPr lang="en-US" i="1" baseline="-25000">
                <a:effectLst/>
                <a:ea typeface="Calibri" panose="020F0502020204030204" pitchFamily="34" charset="0"/>
              </a:rPr>
              <a:t>dm</a:t>
            </a:r>
            <a:r>
              <a:rPr lang="en-US">
                <a:effectLst/>
                <a:ea typeface="Calibri" panose="020F0502020204030204" pitchFamily="34" charset="0"/>
              </a:rPr>
              <a:t>, </a:t>
            </a:r>
            <a:r>
              <a:rPr lang="en-US" i="1">
                <a:effectLst/>
                <a:ea typeface="Calibri" panose="020F0502020204030204" pitchFamily="34" charset="0"/>
              </a:rPr>
              <a:t>A</a:t>
            </a:r>
            <a:r>
              <a:rPr lang="en-US" i="1" baseline="-25000">
                <a:effectLst/>
                <a:ea typeface="Calibri" panose="020F0502020204030204" pitchFamily="34" charset="0"/>
              </a:rPr>
              <a:t>cm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CMRR</a:t>
            </a:r>
            <a:r>
              <a:rPr lang="en-US" baseline="-25000">
                <a:effectLst/>
                <a:ea typeface="Calibri" panose="020F0502020204030204" pitchFamily="34" charset="0"/>
              </a:rPr>
              <a:t>dB</a:t>
            </a:r>
            <a:r>
              <a:rPr lang="en-US">
                <a:effectLst/>
                <a:ea typeface="Calibri" panose="020F0502020204030204" pitchFamily="34" charset="0"/>
              </a:rPr>
              <a:t>.</a:t>
            </a:r>
            <a:endParaRPr lang="ro-RO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A5715-00D6-478B-AA59-11D077C1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60" y="3216054"/>
            <a:ext cx="3916680" cy="272034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6BAB4-3E26-4D76-AC48-78C23512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9ACD-E301-43A7-B55B-882CFFDA84AB}" type="datetime1">
              <a:rPr lang="ro-RO" smtClean="0"/>
              <a:t>31.03.2021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DA7BA-0056-48C0-843C-8D7F8F6A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E6DF3-6BF9-46F0-B364-FA7DBB20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51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4537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FDB4-6F13-4574-9497-F78F5D2F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BABA1-112B-4379-A1DE-1945A298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aplică superpoziția</a:t>
            </a:r>
          </a:p>
          <a:p>
            <a:endParaRPr lang="ro-RO"/>
          </a:p>
          <a:p>
            <a:endParaRPr lang="ro-RO"/>
          </a:p>
          <a:p>
            <a:r>
              <a:rPr lang="en-US">
                <a:effectLst/>
                <a:ea typeface="Calibri" panose="020F0502020204030204" pitchFamily="34" charset="0"/>
              </a:rPr>
              <a:t>Dacă se ține seama de mărimile de mod diferențial și de mod comun,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se scrie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unde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F713-97D0-4C08-8995-FACFF885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0525-D202-491C-A912-C819D549FC2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F1E9-1B3F-4C56-85CC-84BF62D3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AF19-69A2-49C1-979F-9B304052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52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F43BF-4CCA-4269-88EA-1DC5D994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73" y="136525"/>
            <a:ext cx="2937510" cy="2040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0500D-7EC0-41DE-B5D2-C3A9A774BD7E}"/>
                  </a:ext>
                </a:extLst>
              </p:cNvPr>
              <p:cNvSpPr txBox="1"/>
              <p:nvPr/>
            </p:nvSpPr>
            <p:spPr>
              <a:xfrm>
                <a:off x="1001367" y="2321285"/>
                <a:ext cx="675115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90500D-7EC0-41DE-B5D2-C3A9A774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67" y="2321285"/>
                <a:ext cx="675115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4C25EA-E889-4D79-B692-6D00C767B00A}"/>
                  </a:ext>
                </a:extLst>
              </p:cNvPr>
              <p:cNvSpPr txBox="1"/>
              <p:nvPr/>
            </p:nvSpPr>
            <p:spPr>
              <a:xfrm>
                <a:off x="1110698" y="4280833"/>
                <a:ext cx="34911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4C25EA-E889-4D79-B692-6D00C767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98" y="4280833"/>
                <a:ext cx="349112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2A62BB-9868-4628-91B3-38EE8CF50F15}"/>
                  </a:ext>
                </a:extLst>
              </p:cNvPr>
              <p:cNvSpPr txBox="1"/>
              <p:nvPr/>
            </p:nvSpPr>
            <p:spPr>
              <a:xfrm>
                <a:off x="2055744" y="4877435"/>
                <a:ext cx="21783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2A62BB-9868-4628-91B3-38EE8CF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44" y="4877435"/>
                <a:ext cx="2178326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B2F3A-B194-4648-B9F3-23C3988EBD12}"/>
                  </a:ext>
                </a:extLst>
              </p:cNvPr>
              <p:cNvSpPr txBox="1"/>
              <p:nvPr/>
            </p:nvSpPr>
            <p:spPr>
              <a:xfrm>
                <a:off x="2055744" y="5373095"/>
                <a:ext cx="27249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7B2F3A-B194-4648-B9F3-23C3988EB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744" y="5373095"/>
                <a:ext cx="2724978" cy="461665"/>
              </a:xfrm>
              <a:prstGeom prst="rect">
                <a:avLst/>
              </a:prstGeom>
              <a:blipFill>
                <a:blip r:embed="rId6"/>
                <a:stretch>
                  <a:fillRect t="-125000" r="-23043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492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FDB4-6F13-4574-9497-F78F5D2F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BABA1-112B-4379-A1DE-1945A298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Prin înlocuire</a:t>
            </a:r>
          </a:p>
          <a:p>
            <a:endParaRPr lang="ro-RO"/>
          </a:p>
          <a:p>
            <a:endParaRPr lang="ro-RO"/>
          </a:p>
          <a:p>
            <a:r>
              <a:rPr lang="en-US">
                <a:effectLst/>
                <a:ea typeface="Calibri" panose="020F0502020204030204" pitchFamily="34" charset="0"/>
              </a:rPr>
              <a:t>Prin identificare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F713-97D0-4C08-8995-FACFF885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0525-D202-491C-A912-C819D549FC2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F1E9-1B3F-4C56-85CC-84BF62D3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AF19-69A2-49C1-979F-9B304052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53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7E0EB-ABE3-4507-82AF-4EAE18F7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73" y="136525"/>
            <a:ext cx="2937510" cy="2040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29709-C337-40A7-AD3A-86DB4ED52914}"/>
                  </a:ext>
                </a:extLst>
              </p:cNvPr>
              <p:cNvSpPr txBox="1"/>
              <p:nvPr/>
            </p:nvSpPr>
            <p:spPr>
              <a:xfrm>
                <a:off x="1093935" y="2544028"/>
                <a:ext cx="106966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29709-C337-40A7-AD3A-86DB4ED52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35" y="2544028"/>
                <a:ext cx="10696689" cy="461665"/>
              </a:xfrm>
              <a:prstGeom prst="rect">
                <a:avLst/>
              </a:prstGeom>
              <a:blipFill>
                <a:blip r:embed="rId3"/>
                <a:stretch>
                  <a:fillRect t="-125000" r="-2108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1AB2E0-53AF-41FF-9DAD-12123B067D77}"/>
                  </a:ext>
                </a:extLst>
              </p:cNvPr>
              <p:cNvSpPr txBox="1"/>
              <p:nvPr/>
            </p:nvSpPr>
            <p:spPr>
              <a:xfrm>
                <a:off x="1093935" y="3770461"/>
                <a:ext cx="2775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1AB2E0-53AF-41FF-9DAD-12123B06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35" y="3770461"/>
                <a:ext cx="2775502" cy="461665"/>
              </a:xfrm>
              <a:prstGeom prst="rect">
                <a:avLst/>
              </a:prstGeom>
              <a:blipFill>
                <a:blip r:embed="rId4"/>
                <a:stretch>
                  <a:fillRect l="-439" t="-126667" r="-22588" b="-194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0922C3-D07D-4CC0-AE55-0BE20941FE45}"/>
                  </a:ext>
                </a:extLst>
              </p:cNvPr>
              <p:cNvSpPr txBox="1"/>
              <p:nvPr/>
            </p:nvSpPr>
            <p:spPr>
              <a:xfrm>
                <a:off x="1093935" y="4246243"/>
                <a:ext cx="2775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0922C3-D07D-4CC0-AE55-0BE20941F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35" y="4246243"/>
                <a:ext cx="2775502" cy="461665"/>
              </a:xfrm>
              <a:prstGeom prst="rect">
                <a:avLst/>
              </a:prstGeom>
              <a:blipFill>
                <a:blip r:embed="rId5"/>
                <a:stretch>
                  <a:fillRect l="-439" t="-126667" r="-22807" b="-194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7CFA4A-9B14-473A-A7B8-CCA020EC41EE}"/>
                  </a:ext>
                </a:extLst>
              </p:cNvPr>
              <p:cNvSpPr txBox="1"/>
              <p:nvPr/>
            </p:nvSpPr>
            <p:spPr>
              <a:xfrm>
                <a:off x="5835098" y="3726011"/>
                <a:ext cx="2775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7CFA4A-9B14-473A-A7B8-CCA020EC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98" y="3726011"/>
                <a:ext cx="2775502" cy="461665"/>
              </a:xfrm>
              <a:prstGeom prst="rect">
                <a:avLst/>
              </a:prstGeom>
              <a:blipFill>
                <a:blip r:embed="rId6"/>
                <a:stretch>
                  <a:fillRect l="-439" t="-125000" r="-24781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ABDCBC8-5C31-4BBA-8C85-8BD2EDA207C3}"/>
              </a:ext>
            </a:extLst>
          </p:cNvPr>
          <p:cNvSpPr txBox="1"/>
          <p:nvPr/>
        </p:nvSpPr>
        <p:spPr>
          <a:xfrm>
            <a:off x="4295635" y="3944121"/>
            <a:ext cx="111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rezultă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2E15F0-AFF1-4562-8163-F995F0E7DE0C}"/>
                  </a:ext>
                </a:extLst>
              </p:cNvPr>
              <p:cNvSpPr txBox="1"/>
              <p:nvPr/>
            </p:nvSpPr>
            <p:spPr>
              <a:xfrm>
                <a:off x="5835098" y="4219356"/>
                <a:ext cx="22189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2E15F0-AFF1-4562-8163-F995F0E7D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98" y="4219356"/>
                <a:ext cx="2218911" cy="461665"/>
              </a:xfrm>
              <a:prstGeom prst="rect">
                <a:avLst/>
              </a:prstGeom>
              <a:blipFill>
                <a:blip r:embed="rId7"/>
                <a:stretch>
                  <a:fillRect l="-549"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62E147-13AD-4C53-AA38-88D66EC7F6C3}"/>
                  </a:ext>
                </a:extLst>
              </p:cNvPr>
              <p:cNvSpPr txBox="1"/>
              <p:nvPr/>
            </p:nvSpPr>
            <p:spPr>
              <a:xfrm>
                <a:off x="6442279" y="141807"/>
                <a:ext cx="26462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62E147-13AD-4C53-AA38-88D66EC7F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79" y="141807"/>
                <a:ext cx="26462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697F68-120B-462B-8A8F-9C202127C3B0}"/>
                  </a:ext>
                </a:extLst>
              </p:cNvPr>
              <p:cNvSpPr txBox="1"/>
              <p:nvPr/>
            </p:nvSpPr>
            <p:spPr>
              <a:xfrm>
                <a:off x="7505700" y="491834"/>
                <a:ext cx="1631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697F68-120B-462B-8A8F-9C202127C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491834"/>
                <a:ext cx="1631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AC3267-CC60-4C99-9985-E8428666BB90}"/>
                  </a:ext>
                </a:extLst>
              </p:cNvPr>
              <p:cNvSpPr txBox="1"/>
              <p:nvPr/>
            </p:nvSpPr>
            <p:spPr>
              <a:xfrm>
                <a:off x="7023539" y="872823"/>
                <a:ext cx="2128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AC3267-CC60-4C99-9985-E8428666B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39" y="872823"/>
                <a:ext cx="2128630" cy="369332"/>
              </a:xfrm>
              <a:prstGeom prst="rect">
                <a:avLst/>
              </a:prstGeom>
              <a:blipFill>
                <a:blip r:embed="rId10"/>
                <a:stretch>
                  <a:fillRect t="-116393" r="-19771" b="-17541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3C1626-BA80-467B-910C-C74D8EBE95C1}"/>
                  </a:ext>
                </a:extLst>
              </p:cNvPr>
              <p:cNvSpPr txBox="1"/>
              <p:nvPr/>
            </p:nvSpPr>
            <p:spPr>
              <a:xfrm>
                <a:off x="4120484" y="1239945"/>
                <a:ext cx="503168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3C1626-BA80-467B-910C-C74D8EBE9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4" y="1239945"/>
                <a:ext cx="5031685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511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FDB4-6F13-4574-9497-F78F5D2F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BABA1-112B-4379-A1DE-1945A298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Amplificările se scriu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F713-97D0-4C08-8995-FACFF885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0525-D202-491C-A912-C819D549FC27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F1E9-1B3F-4C56-85CC-84BF62D3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EA - cursul 6 - online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AF19-69A2-49C1-979F-9B304052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A31-7B36-469A-843E-9E35DA478E5F}" type="slidenum">
              <a:rPr lang="ro-RO" smtClean="0"/>
              <a:t>54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A58CB-7E49-41A3-AD23-6A45662B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73" y="136525"/>
            <a:ext cx="2937510" cy="20402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3DD69-49EE-4338-A6A1-E2610DA88A43}"/>
                  </a:ext>
                </a:extLst>
              </p:cNvPr>
              <p:cNvSpPr txBox="1"/>
              <p:nvPr/>
            </p:nvSpPr>
            <p:spPr>
              <a:xfrm>
                <a:off x="1034300" y="2337334"/>
                <a:ext cx="840105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0.995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+102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99.7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1.01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=98.75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3DD69-49EE-4338-A6A1-E2610DA88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00" y="2337334"/>
                <a:ext cx="840105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E3B47D-DC07-4144-A010-2AA99CF0FDF1}"/>
                  </a:ext>
                </a:extLst>
              </p:cNvPr>
              <p:cNvSpPr txBox="1"/>
              <p:nvPr/>
            </p:nvSpPr>
            <p:spPr>
              <a:xfrm>
                <a:off x="1034300" y="3344211"/>
                <a:ext cx="3570633" cy="854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99.7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1.01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=98.71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E3B47D-DC07-4144-A010-2AA99CF0F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00" y="3344211"/>
                <a:ext cx="3570633" cy="854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4BD6C9-9A57-4D78-A29E-0140069F6AA8}"/>
                  </a:ext>
                </a:extLst>
              </p:cNvPr>
              <p:cNvSpPr txBox="1"/>
              <p:nvPr/>
            </p:nvSpPr>
            <p:spPr>
              <a:xfrm>
                <a:off x="1034300" y="4282928"/>
                <a:ext cx="4186859" cy="79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98.71+98.75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=98.73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4BD6C9-9A57-4D78-A29E-0140069F6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00" y="4282928"/>
                <a:ext cx="4186859" cy="79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6E7C0D-1DFF-422E-9A98-0590EC81E82B}"/>
                  </a:ext>
                </a:extLst>
              </p:cNvPr>
              <p:cNvSpPr txBox="1"/>
              <p:nvPr/>
            </p:nvSpPr>
            <p:spPr>
              <a:xfrm>
                <a:off x="5760968" y="4447748"/>
                <a:ext cx="40079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=98.75−98.71=0.04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6E7C0D-1DFF-422E-9A98-0590EC81E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968" y="4447748"/>
                <a:ext cx="4007955" cy="461665"/>
              </a:xfrm>
              <a:prstGeom prst="rect">
                <a:avLst/>
              </a:prstGeom>
              <a:blipFill>
                <a:blip r:embed="rId6"/>
                <a:stretch>
                  <a:fillRect l="-30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5EC993-6553-45BD-823D-DC8297F37A00}"/>
                  </a:ext>
                </a:extLst>
              </p:cNvPr>
              <p:cNvSpPr txBox="1"/>
              <p:nvPr/>
            </p:nvSpPr>
            <p:spPr>
              <a:xfrm>
                <a:off x="1034300" y="5201284"/>
                <a:ext cx="7218294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𝐶𝑀𝑅𝑅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98.73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0.04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=67.85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5EC993-6553-45BD-823D-DC8297F37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00" y="5201284"/>
                <a:ext cx="7218294" cy="848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BC49C8-C0B4-4500-9EB5-37A609C35E16}"/>
                  </a:ext>
                </a:extLst>
              </p:cNvPr>
              <p:cNvSpPr txBox="1"/>
              <p:nvPr/>
            </p:nvSpPr>
            <p:spPr>
              <a:xfrm>
                <a:off x="10002824" y="2220714"/>
                <a:ext cx="21891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BC49C8-C0B4-4500-9EB5-37A609C3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824" y="2220714"/>
                <a:ext cx="2189176" cy="369332"/>
              </a:xfrm>
              <a:prstGeom prst="rect">
                <a:avLst/>
              </a:prstGeom>
              <a:blipFill>
                <a:blip r:embed="rId8"/>
                <a:stretch>
                  <a:fillRect t="-116393" r="-19777" b="-17541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7823A7-06F0-4BFE-8637-48CE5760F158}"/>
                  </a:ext>
                </a:extLst>
              </p:cNvPr>
              <p:cNvSpPr txBox="1"/>
              <p:nvPr/>
            </p:nvSpPr>
            <p:spPr>
              <a:xfrm>
                <a:off x="9982200" y="2724941"/>
                <a:ext cx="1726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7823A7-06F0-4BFE-8637-48CE5760F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2724941"/>
                <a:ext cx="17260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0B5C25-2874-4F83-8982-922EB7E8E295}"/>
                  </a:ext>
                </a:extLst>
              </p:cNvPr>
              <p:cNvSpPr txBox="1"/>
              <p:nvPr/>
            </p:nvSpPr>
            <p:spPr>
              <a:xfrm>
                <a:off x="6442279" y="141807"/>
                <a:ext cx="26462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𝑑𝑚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0B5C25-2874-4F83-8982-922EB7E8E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79" y="141807"/>
                <a:ext cx="26462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895BD0-7FF2-4F2C-A905-E4C92D393BAB}"/>
                  </a:ext>
                </a:extLst>
              </p:cNvPr>
              <p:cNvSpPr txBox="1"/>
              <p:nvPr/>
            </p:nvSpPr>
            <p:spPr>
              <a:xfrm>
                <a:off x="7505700" y="491834"/>
                <a:ext cx="16316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895BD0-7FF2-4F2C-A905-E4C92D393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491834"/>
                <a:ext cx="1631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FEDBF2-7BC1-4BDC-A3D5-A132BC8AA704}"/>
                  </a:ext>
                </a:extLst>
              </p:cNvPr>
              <p:cNvSpPr txBox="1"/>
              <p:nvPr/>
            </p:nvSpPr>
            <p:spPr>
              <a:xfrm>
                <a:off x="7023539" y="872823"/>
                <a:ext cx="21286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140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FEDBF2-7BC1-4BDC-A3D5-A132BC8A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39" y="872823"/>
                <a:ext cx="2128630" cy="369332"/>
              </a:xfrm>
              <a:prstGeom prst="rect">
                <a:avLst/>
              </a:prstGeom>
              <a:blipFill>
                <a:blip r:embed="rId12"/>
                <a:stretch>
                  <a:fillRect t="-116393" r="-19771" b="-17541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1F67F6-49AD-4CF9-B4CA-84291CA3103D}"/>
                  </a:ext>
                </a:extLst>
              </p:cNvPr>
              <p:cNvSpPr txBox="1"/>
              <p:nvPr/>
            </p:nvSpPr>
            <p:spPr>
              <a:xfrm>
                <a:off x="4120484" y="1239945"/>
                <a:ext cx="503168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1F67F6-49AD-4CF9-B4CA-84291CA3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84" y="1239945"/>
                <a:ext cx="5031685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71F6-FACA-40B0-86BB-E92A6FDC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80D6-6091-4FAA-B48C-56B10DEC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Descompunerea tensiunilor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 și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 în componentele </a:t>
            </a:r>
            <a:r>
              <a:rPr lang="en-US" i="1"/>
              <a:t>v</a:t>
            </a:r>
            <a:r>
              <a:rPr lang="en-US" i="1" baseline="-25000"/>
              <a:t>DM</a:t>
            </a:r>
            <a:r>
              <a:rPr lang="en-US"/>
              <a:t> și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ro-RO"/>
              <a:t> </a:t>
            </a:r>
            <a:r>
              <a:rPr lang="en-US"/>
              <a:t>reflectă o situație întâlnită</a:t>
            </a:r>
            <a:r>
              <a:rPr lang="ro-RO"/>
              <a:t> </a:t>
            </a:r>
            <a:r>
              <a:rPr lang="en-US"/>
              <a:t>destul de frecvent în practică, cea a unui semnal diferențial de nivel scăzut, peste care se suprapune un semnal de mod comun de valoare mare, așa cum este cazul preluării semnalelor de la traductoare.</a:t>
            </a:r>
            <a:endParaRPr lang="ro-RO"/>
          </a:p>
          <a:p>
            <a:r>
              <a:rPr lang="en-US"/>
              <a:t>Semnalul util este cel diferențial; extragerea </a:t>
            </a:r>
            <a:br>
              <a:rPr lang="ro-RO"/>
            </a:br>
            <a:r>
              <a:rPr lang="en-US"/>
              <a:t>acestuia dintr-un mediu cu semnal de mod </a:t>
            </a:r>
            <a:br>
              <a:rPr lang="ro-RO"/>
            </a:br>
            <a:r>
              <a:rPr lang="en-US"/>
              <a:t>comun ridicat și apoi amplificarea acestuia </a:t>
            </a:r>
            <a:br>
              <a:rPr lang="ro-RO"/>
            </a:br>
            <a:r>
              <a:rPr lang="en-US"/>
              <a:t>poate fi o sarcină provocatoare.</a:t>
            </a:r>
            <a:endParaRPr lang="ro-RO"/>
          </a:p>
          <a:p>
            <a:r>
              <a:rPr lang="en-US"/>
              <a:t>Amplificatoarele de tip diferență fac față </a:t>
            </a:r>
            <a:br>
              <a:rPr lang="ro-RO"/>
            </a:br>
            <a:r>
              <a:rPr lang="ro-RO"/>
              <a:t>natural </a:t>
            </a:r>
            <a:r>
              <a:rPr lang="en-US"/>
              <a:t>acestei provocări. 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5FB53-970C-41F7-85CF-9F64B8F7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D1FB-470B-429C-A148-360EBA4EB719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6EDB-1C74-4B37-B026-AA6F6234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3D645-F1CE-4E47-9A25-DF837A0B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6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4E82A-E1B5-4CE0-B005-DB6048A9F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3" b="23126"/>
          <a:stretch/>
        </p:blipFill>
        <p:spPr>
          <a:xfrm>
            <a:off x="8043862" y="4001294"/>
            <a:ext cx="3876675" cy="2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/>
              <a:t>R</a:t>
            </a:r>
            <a:r>
              <a:rPr lang="en-US" b="1"/>
              <a:t>ezistenț</a:t>
            </a:r>
            <a:r>
              <a:rPr lang="ro-RO" b="1"/>
              <a:t>ele</a:t>
            </a:r>
            <a:r>
              <a:rPr lang="en-US" b="1"/>
              <a:t> de intrare de mod diferențial și</a:t>
            </a:r>
            <a:r>
              <a:rPr lang="ro-RO" b="1"/>
              <a:t> d</a:t>
            </a:r>
            <a:r>
              <a:rPr lang="en-US" b="1"/>
              <a:t>e mod comun</a:t>
            </a: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BCD8-1AF1-4046-9737-28A71BBCE85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7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4870D-527A-4DB7-8345-12A92A5A6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14"/>
          <a:stretch/>
        </p:blipFill>
        <p:spPr>
          <a:xfrm>
            <a:off x="2321241" y="2342337"/>
            <a:ext cx="7132320" cy="233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2AC254-314E-4212-92AE-72D00BB41998}"/>
                  </a:ext>
                </a:extLst>
              </p:cNvPr>
              <p:cNvSpPr/>
              <p:nvPr/>
            </p:nvSpPr>
            <p:spPr>
              <a:xfrm>
                <a:off x="3247358" y="4866134"/>
                <a:ext cx="1582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2AC254-314E-4212-92AE-72D00BB41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358" y="4866134"/>
                <a:ext cx="1582484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CD61C15-9DF5-4651-BBF6-1A17CF60A77E}"/>
                  </a:ext>
                </a:extLst>
              </p:cNvPr>
              <p:cNvSpPr/>
              <p:nvPr/>
            </p:nvSpPr>
            <p:spPr>
              <a:xfrm>
                <a:off x="6200775" y="4703287"/>
                <a:ext cx="5355312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𝑖𝑐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o-R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CD61C15-9DF5-4651-BBF6-1A17CF60A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75" y="4703287"/>
                <a:ext cx="5355312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0C11B7-6D11-4DD5-AE76-7950EC8E180C}"/>
              </a:ext>
            </a:extLst>
          </p:cNvPr>
          <p:cNvSpPr txBox="1"/>
          <p:nvPr/>
        </p:nvSpPr>
        <p:spPr>
          <a:xfrm>
            <a:off x="1866900" y="5558255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(din cauza scurtcircuitului virtual dintre intrările AO)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265D6-7F85-416A-BE3F-0779D123BB4D}"/>
              </a:ext>
            </a:extLst>
          </p:cNvPr>
          <p:cNvSpPr txBox="1"/>
          <p:nvPr/>
        </p:nvSpPr>
        <p:spPr>
          <a:xfrm>
            <a:off x="6200775" y="5552123"/>
            <a:ext cx="44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(din cauză că v</a:t>
            </a:r>
            <a:r>
              <a:rPr lang="ro-RO" baseline="-25000"/>
              <a:t>O</a:t>
            </a:r>
            <a:r>
              <a:rPr lang="ro-RO"/>
              <a:t>=0 datorită lui v</a:t>
            </a:r>
            <a:r>
              <a:rPr lang="ro-RO" baseline="-25000"/>
              <a:t>DM</a:t>
            </a:r>
            <a:r>
              <a:rPr lang="ro-RO"/>
              <a:t>=0 și ieșirea devine astfel masă virtuală)</a:t>
            </a:r>
          </a:p>
        </p:txBody>
      </p:sp>
    </p:spTree>
    <p:extLst>
      <p:ext uri="{BB962C8B-B14F-4D97-AF65-F5344CB8AC3E}">
        <p14:creationId xmlns:p14="http://schemas.microsoft.com/office/powerpoint/2010/main" val="377167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Efectul ne</a:t>
            </a:r>
            <a:r>
              <a:rPr lang="ro-RO" b="1"/>
              <a:t>potrivi</a:t>
            </a:r>
            <a:r>
              <a:rPr lang="en-US" b="1"/>
              <a:t>rii rezistențelor</a:t>
            </a:r>
            <a:endParaRPr lang="ro-RO"/>
          </a:p>
          <a:p>
            <a:r>
              <a:rPr lang="en-US"/>
              <a:t>Un amplificator de diferență va fi insensibil la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en-US"/>
              <a:t> doar atât timp cât AO este ideal și rezistențele satisfac condiția de punte echilibrată</a:t>
            </a:r>
            <a:r>
              <a:rPr lang="ro-RO"/>
              <a:t>, adică </a:t>
            </a:r>
            <a:r>
              <a:rPr lang="ro-RO" i="1"/>
              <a:t>R</a:t>
            </a:r>
            <a:r>
              <a:rPr lang="ro-RO" baseline="-25000"/>
              <a:t>3</a:t>
            </a:r>
            <a:r>
              <a:rPr lang="ro-RO"/>
              <a:t>/</a:t>
            </a:r>
            <a:r>
              <a:rPr lang="ro-RO" i="1"/>
              <a:t>R</a:t>
            </a:r>
            <a:r>
              <a:rPr lang="ro-RO" baseline="-25000"/>
              <a:t>4</a:t>
            </a:r>
            <a:r>
              <a:rPr lang="ro-RO"/>
              <a:t>=</a:t>
            </a:r>
            <a:r>
              <a:rPr lang="ro-RO" i="1"/>
              <a:t>R</a:t>
            </a:r>
            <a:r>
              <a:rPr lang="ro-RO" baseline="-25000"/>
              <a:t>1</a:t>
            </a:r>
            <a:r>
              <a:rPr lang="ro-RO"/>
              <a:t>/</a:t>
            </a:r>
            <a:r>
              <a:rPr lang="ro-RO" i="1"/>
              <a:t>R</a:t>
            </a:r>
            <a:r>
              <a:rPr lang="ro-RO" i="1" baseline="-25000"/>
              <a:t>2</a:t>
            </a:r>
            <a:r>
              <a:rPr lang="ro-RO" i="1"/>
              <a:t>.</a:t>
            </a:r>
            <a:endParaRPr lang="ro-RO" baseline="-25000"/>
          </a:p>
          <a:p>
            <a:r>
              <a:rPr lang="en-US"/>
              <a:t>În general, se poate spune că, dacă puntea </a:t>
            </a:r>
            <a:br>
              <a:rPr lang="ro-RO"/>
            </a:br>
            <a:r>
              <a:rPr lang="en-US"/>
              <a:t>este dezechilibrată, circuitul va răspunde </a:t>
            </a:r>
            <a:br>
              <a:rPr lang="ro-RO"/>
            </a:br>
            <a:r>
              <a:rPr lang="en-US"/>
              <a:t>nu numai la </a:t>
            </a:r>
            <a:r>
              <a:rPr lang="en-US" i="1"/>
              <a:t>v</a:t>
            </a:r>
            <a:r>
              <a:rPr lang="en-US" i="1" baseline="-25000"/>
              <a:t>DM</a:t>
            </a:r>
            <a:r>
              <a:rPr lang="en-US"/>
              <a:t>, ci și la </a:t>
            </a:r>
            <a:r>
              <a:rPr lang="en-US" i="1"/>
              <a:t>v</a:t>
            </a:r>
            <a:r>
              <a:rPr lang="en-US" i="1" baseline="-25000"/>
              <a:t>CM</a:t>
            </a:r>
            <a:r>
              <a:rPr lang="en-US"/>
              <a:t>.</a:t>
            </a:r>
            <a:endParaRPr lang="ro-RO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5448-C43A-4248-A68E-38F5E764827E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962D1-B125-4C51-968D-B45B424F1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3" b="23126"/>
          <a:stretch/>
        </p:blipFill>
        <p:spPr>
          <a:xfrm>
            <a:off x="8043862" y="4001294"/>
            <a:ext cx="3876675" cy="202973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A94700A-EB33-4C0E-A0F5-D4A814F50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B029531-92EE-4B8E-B6A5-A764151D7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1049" y="452382"/>
          <a:ext cx="330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482600" progId="Equation.DSMT4">
                  <p:embed/>
                </p:oleObj>
              </mc:Choice>
              <mc:Fallback>
                <p:oleObj name="Equation" r:id="rId3" imgW="1651000" imgH="482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B029531-92EE-4B8E-B6A5-A764151D75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049" y="452382"/>
                        <a:ext cx="3302000" cy="965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70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ED42-4790-424C-A5CB-43AE1F4F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Amplificatorul de diferență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7F11-F620-4682-9252-981C0D21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Exemplu</a:t>
            </a:r>
            <a:endParaRPr lang="ro-RO" b="1"/>
          </a:p>
          <a:p>
            <a:pPr marL="0" indent="0">
              <a:buNone/>
            </a:pPr>
            <a:r>
              <a:rPr lang="en-US"/>
              <a:t>În circuitul din fig</a:t>
            </a:r>
            <a:r>
              <a:rPr lang="ro-RO"/>
              <a:t>ură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 baseline="-25000"/>
              <a:t>1</a:t>
            </a:r>
            <a:r>
              <a:rPr lang="en-US"/>
              <a:t>=</a:t>
            </a:r>
            <a:r>
              <a:rPr lang="en-US" i="1"/>
              <a:t>R</a:t>
            </a:r>
            <a:r>
              <a:rPr lang="en-US" baseline="-25000"/>
              <a:t>3</a:t>
            </a:r>
            <a:r>
              <a:rPr lang="en-US"/>
              <a:t>=10kΩ și </a:t>
            </a:r>
            <a:r>
              <a:rPr lang="en-US" i="1"/>
              <a:t>R</a:t>
            </a:r>
            <a:r>
              <a:rPr lang="en-US" baseline="-25000"/>
              <a:t>2</a:t>
            </a:r>
            <a:r>
              <a:rPr lang="en-US"/>
              <a:t>=</a:t>
            </a:r>
            <a:r>
              <a:rPr lang="en-US" i="1"/>
              <a:t>R</a:t>
            </a:r>
            <a:r>
              <a:rPr lang="en-US" baseline="-25000"/>
              <a:t>4</a:t>
            </a:r>
            <a:r>
              <a:rPr lang="en-US"/>
              <a:t>=100kΩ.</a:t>
            </a:r>
            <a:endParaRPr lang="ro-RO"/>
          </a:p>
          <a:p>
            <a:pPr marL="457200" indent="-457200">
              <a:buAutoNum type="alphaLcParenBoth"/>
            </a:pPr>
            <a:r>
              <a:rPr lang="en-US"/>
              <a:t>Presupunând rezistențe perfect potrivite, determinați </a:t>
            </a:r>
            <a:r>
              <a:rPr lang="en-US" i="1"/>
              <a:t>v</a:t>
            </a:r>
            <a:r>
              <a:rPr lang="en-US" i="1" baseline="-25000"/>
              <a:t>O</a:t>
            </a:r>
            <a:r>
              <a:rPr lang="en-US"/>
              <a:t> pentru fiecare dintre următoarele perechi de tensiune de intrare: </a:t>
            </a:r>
            <a:br>
              <a:rPr lang="en-US"/>
            </a:br>
            <a:r>
              <a:rPr lang="en-US"/>
              <a:t>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)=(−0</a:t>
            </a:r>
            <a:r>
              <a:rPr lang="ro-RO"/>
              <a:t>.</a:t>
            </a:r>
            <a:r>
              <a:rPr lang="en-US"/>
              <a:t>1V, +0</a:t>
            </a:r>
            <a:r>
              <a:rPr lang="ro-RO"/>
              <a:t>.</a:t>
            </a:r>
            <a:r>
              <a:rPr lang="en-US"/>
              <a:t>1V), (4</a:t>
            </a:r>
            <a:r>
              <a:rPr lang="ro-RO"/>
              <a:t>.</a:t>
            </a:r>
            <a:r>
              <a:rPr lang="en-US"/>
              <a:t>9V, 5</a:t>
            </a:r>
            <a:r>
              <a:rPr lang="ro-RO"/>
              <a:t>.</a:t>
            </a:r>
            <a:r>
              <a:rPr lang="en-US"/>
              <a:t>1V), (9</a:t>
            </a:r>
            <a:r>
              <a:rPr lang="ro-RO"/>
              <a:t>.</a:t>
            </a:r>
            <a:r>
              <a:rPr lang="en-US"/>
              <a:t>9V, 10</a:t>
            </a:r>
            <a:r>
              <a:rPr lang="ro-RO"/>
              <a:t>.</a:t>
            </a:r>
            <a:r>
              <a:rPr lang="en-US"/>
              <a:t>1V).</a:t>
            </a:r>
            <a:endParaRPr lang="ro-RO"/>
          </a:p>
          <a:p>
            <a:pPr marL="457200" indent="-457200">
              <a:buAutoNum type="alphaLcParenBoth"/>
            </a:pPr>
            <a:r>
              <a:rPr lang="en-US"/>
              <a:t>Repetați subpunctul (a) cu rezistențele ne</a:t>
            </a:r>
            <a:r>
              <a:rPr lang="ro-RO"/>
              <a:t>potrivi</a:t>
            </a:r>
            <a:r>
              <a:rPr lang="en-US"/>
              <a:t>te </a:t>
            </a:r>
            <a:r>
              <a:rPr lang="ro-RO"/>
              <a:t>(care nu respectă relația de punte echilibrată) </a:t>
            </a:r>
            <a:r>
              <a:rPr lang="en-US"/>
              <a:t>după cum urmează: </a:t>
            </a:r>
            <a:r>
              <a:rPr lang="en-US" i="1"/>
              <a:t>R</a:t>
            </a:r>
            <a:r>
              <a:rPr lang="en-US" baseline="-25000"/>
              <a:t>1</a:t>
            </a:r>
            <a:r>
              <a:rPr lang="en-US"/>
              <a:t>=10kΩ, </a:t>
            </a:r>
            <a:r>
              <a:rPr lang="en-US" i="1"/>
              <a:t>R</a:t>
            </a:r>
            <a:r>
              <a:rPr lang="en-US" baseline="-25000"/>
              <a:t>2</a:t>
            </a:r>
            <a:r>
              <a:rPr lang="en-US"/>
              <a:t>=98kΩ, </a:t>
            </a:r>
            <a:r>
              <a:rPr lang="en-US" i="1"/>
              <a:t>R</a:t>
            </a:r>
            <a:r>
              <a:rPr lang="en-US" baseline="-25000"/>
              <a:t>3</a:t>
            </a:r>
            <a:r>
              <a:rPr lang="en-US"/>
              <a:t>=9,9kΩ și </a:t>
            </a:r>
            <a:r>
              <a:rPr lang="en-US" i="1"/>
              <a:t>R</a:t>
            </a:r>
            <a:r>
              <a:rPr lang="en-US" baseline="-25000"/>
              <a:t>4</a:t>
            </a:r>
            <a:r>
              <a:rPr lang="en-US"/>
              <a:t>=103kΩ. Come</a:t>
            </a:r>
            <a:r>
              <a:rPr lang="ro-RO"/>
              <a:t>n</a:t>
            </a:r>
            <a:r>
              <a:rPr lang="en-US"/>
              <a:t>tați rezultatul.</a:t>
            </a:r>
            <a:endParaRPr lang="ro-RO"/>
          </a:p>
          <a:p>
            <a:pPr marL="0" indent="0">
              <a:buNone/>
            </a:pP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3694-DB0D-4579-972F-21D3889F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97AC-F773-4027-B347-91593E1CEBA1}" type="datetime1">
              <a:rPr lang="ro-RO" smtClean="0"/>
              <a:t>31.03.2021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B71B-F06C-4D6C-9E57-6E62AB89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EA - cursul 6 - online</a:t>
            </a: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4757-7923-470A-A2E4-ADFB9A7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8DD5-2367-47BF-BE85-0E4DD8564336}" type="slidenum">
              <a:rPr lang="ro-RO" smtClean="0"/>
              <a:t>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7B375-DB38-430C-B858-A7A609B30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58" b="16229"/>
          <a:stretch/>
        </p:blipFill>
        <p:spPr>
          <a:xfrm>
            <a:off x="8363516" y="189742"/>
            <a:ext cx="3624545" cy="2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4031</Words>
  <Application>Microsoft Office PowerPoint</Application>
  <PresentationFormat>Widescreen</PresentationFormat>
  <Paragraphs>468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Times New Roman</vt:lpstr>
      <vt:lpstr>UT Sans</vt:lpstr>
      <vt:lpstr>Office Theme</vt:lpstr>
      <vt:lpstr>Equation</vt:lpstr>
      <vt:lpstr>ELECTRONICĂ ANALOGICĂ</vt:lpstr>
      <vt:lpstr>Probleme tratate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Amplificatorul de diferență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Aplicații ale amplificatoarelor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Amplificatoare de instrumentație</vt:lpstr>
      <vt:lpstr>Problemă</vt:lpstr>
      <vt:lpstr>Rezolvare</vt:lpstr>
      <vt:lpstr>Rezolvare</vt:lpstr>
      <vt:lpstr>Rezolvare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ANALOGICĂ</dc:title>
  <dc:creator>geoic@yahoo.com</dc:creator>
  <cp:lastModifiedBy>geoic@yahoo.com</cp:lastModifiedBy>
  <cp:revision>13</cp:revision>
  <dcterms:created xsi:type="dcterms:W3CDTF">2021-03-31T07:26:01Z</dcterms:created>
  <dcterms:modified xsi:type="dcterms:W3CDTF">2021-03-31T10:40:23Z</dcterms:modified>
</cp:coreProperties>
</file>