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308" r:id="rId2"/>
    <p:sldId id="299" r:id="rId3"/>
    <p:sldId id="300" r:id="rId4"/>
    <p:sldId id="258" r:id="rId5"/>
    <p:sldId id="259" r:id="rId6"/>
    <p:sldId id="301" r:id="rId7"/>
    <p:sldId id="260" r:id="rId8"/>
    <p:sldId id="261" r:id="rId9"/>
    <p:sldId id="279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94" r:id="rId19"/>
    <p:sldId id="295" r:id="rId20"/>
    <p:sldId id="270" r:id="rId21"/>
    <p:sldId id="271" r:id="rId22"/>
    <p:sldId id="274" r:id="rId23"/>
    <p:sldId id="275" r:id="rId24"/>
    <p:sldId id="307" r:id="rId25"/>
    <p:sldId id="277" r:id="rId26"/>
    <p:sldId id="272" r:id="rId27"/>
    <p:sldId id="278" r:id="rId28"/>
    <p:sldId id="276" r:id="rId29"/>
    <p:sldId id="302" r:id="rId30"/>
    <p:sldId id="309" r:id="rId31"/>
    <p:sldId id="310" r:id="rId32"/>
    <p:sldId id="311" r:id="rId33"/>
    <p:sldId id="280" r:id="rId34"/>
    <p:sldId id="306" r:id="rId35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49176-C424-4FAE-9E13-293756EB251F}" type="datetimeFigureOut">
              <a:rPr lang="ro-RO" smtClean="0"/>
              <a:t>25.03.2021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B1FD3-FBE7-45B6-9C97-0DF48DCA54C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28109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B0809-548B-4E51-9222-C79F9CEC3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D856F-E060-44D0-AD60-5A58A7869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6D375-42DF-4F65-AC2D-492BBE5BD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67D9-6EC5-469E-9278-4BCECCB5AB66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4FDDA-C84D-4618-979D-F4AD166D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0F6BF-F130-4E08-ABB2-8B099667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1383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34FB4-8726-4814-BD38-C17D189DC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30D26-44CE-4DEF-83FF-B5313BB25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8320E-378E-49A5-8F41-9E07C7D0C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04B14-728E-4CA0-9B8E-C6725F1A6064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A2B9E-6994-4E5B-B196-2511F13B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DBF9B-AAB0-4E51-9E26-75F94FA2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89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30A156-6D0E-44FB-A8CD-D0E4224B5E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E6FC60-CDAB-4688-AF9D-80342F146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C07A0-B3D7-4319-A2FF-695FBA108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02B86-3F65-4154-9671-1BA82DF42571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CE696-4FC0-49FD-B830-E47A400E4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B1C67-DAFD-4B7D-ABA7-2CA1CFDFB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3990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B0F87-59E0-41CA-B565-61FD0BC52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DE0A5-6CE7-4210-B37D-3195ACCD7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9DF9D-FD29-4DF5-BC8E-EBE3498FC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B2A5-F9EF-495F-888B-B318615BB42A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367E5-109C-44D3-BEB7-38E9A3665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D03CB-A7D8-46A7-A30F-E9F43384A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6008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0C8CA-54E8-4C00-8BF3-435A7D63B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F1746E-3F00-4949-B0A3-D3AA5FD19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4ECA7-EA46-4EDC-8B09-F6B661BB0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7D71-BC0F-4D25-B499-C409B94D59A7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02B52-A20F-452B-BA54-4C336841A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A367D-3EF4-48D5-A612-CA95E4FA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2340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C0E0C-B84E-4758-89F5-FDE6C4353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0D9D3-87F0-45B8-B94E-8173C30BBF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30DD8-AD3B-4B33-93D7-325170838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52E6C-F875-4D1F-8D72-9C158135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56236-80B5-4620-BF28-7DE63ADDC13A}" type="datetime1">
              <a:rPr lang="ro-RO" smtClean="0"/>
              <a:t>25.03.2021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49F5E-0572-421F-B55B-2C21D75E4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241B5-10E0-43DE-B531-A72917EF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9470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4C7D5-41FC-4E7E-BE35-976731A7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D6227-BE5A-4E63-8D0D-E957266E6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A8084-C45D-44E5-9ADD-2B531C54E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513454-E469-42B2-82D0-730D838C58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DD0D4-9FAA-4851-871D-D0F795926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C99D5F-00EC-41C3-B15F-48AC83FE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FC05C-B7CD-4E5E-8ADB-7FC4B03AD325}" type="datetime1">
              <a:rPr lang="ro-RO" smtClean="0"/>
              <a:t>25.03.2021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8893BF-F2CF-4A01-8A10-600CDAD8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668D8E-2D49-43BC-A74C-B2E4B572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190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13E39-2D6C-4ECA-AD7C-624ADC8C3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455AB0-4849-471A-AB51-85111D13F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4510-BDB8-4563-93BF-9632016C05C3}" type="datetime1">
              <a:rPr lang="ro-RO" smtClean="0"/>
              <a:t>25.03.2021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EDB6CC-922D-45EA-9695-BC11BE8A5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308D0B-913A-4FDC-BA4D-0EB8BA1F1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6693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65C147-9B8D-4639-BAE8-AF935783F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349B-82F8-4169-9EC3-0D0332C5494C}" type="datetime1">
              <a:rPr lang="ro-RO" smtClean="0"/>
              <a:t>25.03.2021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0C9F15-A5B5-4E8B-A73B-C3B442746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5C945-7E34-4683-A96B-8DAC92869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7000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1D277-8ABC-4AA6-A572-34B364424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F26E0-27DD-47DE-A443-C046DD26A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7AE281-7603-4638-B81D-FF3A07A5F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92EAE-E82B-41F6-8CA1-3D8AE94FB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30487-82C9-46AF-B460-B7A0EE715AE5}" type="datetime1">
              <a:rPr lang="ro-RO" smtClean="0"/>
              <a:t>25.03.2021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804C0-2AF9-4035-BAE3-4399EA30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EE87F-E1B7-44EC-8A8F-D50E516C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4423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69AAE-92C4-460C-8668-B6DEC09D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3DB770-E277-4E67-9195-83996FD123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6B6B3-00E4-41EB-AB38-B31289AC4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F8062-80F7-46E7-ADF5-4CA2FB62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DF1F-E9A9-48F6-B2B2-7B170E883AF3}" type="datetime1">
              <a:rPr lang="ro-RO" smtClean="0"/>
              <a:t>25.03.2021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2CB9B-48E8-4DA3-8365-FAFEF6438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FA78F-E8B3-4414-9CA8-03A1FC82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0872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19F6F8-38ED-43BC-8DA0-2355A03CD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DA2277-FF2A-4FDD-8B1C-D21D96033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232C5-246B-4AEB-83BE-B2DC3507B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811D8-C90D-40C9-A15F-E11C2DD6A748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C5628-C386-452E-AD8E-B924C1009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EA - cursul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81A97-0714-49CF-BBEE-F11DBFDFC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E643D-1E97-46BD-956F-C7F83609B6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383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9.png"/><Relationship Id="rId7" Type="http://schemas.openxmlformats.org/officeDocument/2006/relationships/image" Target="NUL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NULL"/><Relationship Id="rId7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/>
              <a:t>ELECTRONICĂ ANALOGICĂ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5 – online</a:t>
            </a:r>
          </a:p>
          <a:p>
            <a:r>
              <a:rPr lang="it-IT"/>
              <a:t>Circuite cu reacție negativă rezistivă</a:t>
            </a:r>
            <a:endParaRPr lang="ro-RO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Un convertor tensiune - curent (convertor V-I), numit și </a:t>
            </a:r>
            <a:r>
              <a:rPr lang="en-US" b="1">
                <a:solidFill>
                  <a:srgbClr val="FF0000"/>
                </a:solidFill>
              </a:rPr>
              <a:t>amplificator transconductanță</a:t>
            </a:r>
            <a:r>
              <a:rPr lang="en-US"/>
              <a:t>, acceptă o tensiune de intrare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 și produce un curent de ieșire de forma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=</a:t>
            </a:r>
            <a:r>
              <a:rPr lang="en-US" i="1"/>
              <a:t>Av</a:t>
            </a:r>
            <a:r>
              <a:rPr lang="en-US" i="1" baseline="-25000"/>
              <a:t>I</a:t>
            </a:r>
            <a:r>
              <a:rPr lang="en-US"/>
              <a:t>, unde </a:t>
            </a:r>
            <a:r>
              <a:rPr lang="en-US" i="1"/>
              <a:t>A</a:t>
            </a:r>
            <a:r>
              <a:rPr lang="en-US"/>
              <a:t> este câștigul sau sensibilitatea circuitului, exprimată în A/V. </a:t>
            </a:r>
            <a:endParaRPr lang="ro-RO"/>
          </a:p>
          <a:p>
            <a:r>
              <a:rPr lang="en-US" sz="2400"/>
              <a:t>La un convertor practic, expresia curentului de ieșire ia o formă mai apropiată de realitate:</a:t>
            </a:r>
            <a:br>
              <a:rPr lang="ro-RO" sz="2400"/>
            </a:br>
            <a:br>
              <a:rPr lang="ro-RO" sz="2400"/>
            </a:br>
            <a:br>
              <a:rPr lang="ro-RO" sz="2400"/>
            </a:br>
            <a:br>
              <a:rPr lang="ro-RO" sz="2400"/>
            </a:br>
            <a:r>
              <a:rPr lang="en-US" sz="2400"/>
              <a:t>unde </a:t>
            </a:r>
            <a:r>
              <a:rPr lang="en-US" sz="2400" i="1"/>
              <a:t>v</a:t>
            </a:r>
            <a:r>
              <a:rPr lang="en-US" sz="2400" i="1" baseline="-25000"/>
              <a:t>L</a:t>
            </a:r>
            <a:r>
              <a:rPr lang="en-US" sz="2400"/>
              <a:t> este tensiunea dezvoltată pe sarcina de la ieșire ca răspuns la curentul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, iar </a:t>
            </a:r>
            <a:r>
              <a:rPr lang="en-US" sz="2400" i="1"/>
              <a:t>R</a:t>
            </a:r>
            <a:r>
              <a:rPr lang="en-US" sz="2400" i="1" baseline="-25000"/>
              <a:t>o</a:t>
            </a:r>
            <a:r>
              <a:rPr lang="en-US" sz="2400"/>
              <a:t> este rezistența de ieșire a convertorului, așa cum se vede dinspre sarcină. Pentru o conversie V-I adevărată,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 trebuie să fie independent de </a:t>
            </a:r>
            <a:r>
              <a:rPr lang="en-US" sz="2400" i="1"/>
              <a:t>v</a:t>
            </a:r>
            <a:r>
              <a:rPr lang="en-US" sz="2400" i="1" baseline="-25000"/>
              <a:t>L</a:t>
            </a:r>
            <a:r>
              <a:rPr lang="en-US" sz="2400"/>
              <a:t>, adică trebuie să avem</a:t>
            </a:r>
            <a:r>
              <a:rPr lang="ro-RO" sz="2400"/>
              <a:t> </a:t>
            </a:r>
            <a:r>
              <a:rPr lang="ro-RO" sz="2400" i="1"/>
              <a:t>R</a:t>
            </a:r>
            <a:r>
              <a:rPr lang="ro-RO" sz="2400" i="1" baseline="-25000"/>
              <a:t>o</a:t>
            </a:r>
            <a:r>
              <a:rPr lang="ro-RO" sz="2400"/>
              <a:t> </a:t>
            </a:r>
            <a:r>
              <a:rPr lang="ro-RO" sz="2400">
                <a:sym typeface="Symbol" panose="05050102010706020507" pitchFamily="18" charset="2"/>
              </a:rPr>
              <a:t> .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61DA-9B54-41D6-B38E-B267D9B33DD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10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93CF9A4-60A9-4791-A9CC-CB7727163749}"/>
                  </a:ext>
                </a:extLst>
              </p:cNvPr>
              <p:cNvSpPr txBox="1"/>
              <p:nvPr/>
            </p:nvSpPr>
            <p:spPr>
              <a:xfrm>
                <a:off x="4957579" y="3914318"/>
                <a:ext cx="2276842" cy="756297"/>
              </a:xfrm>
              <a:prstGeom prst="rect">
                <a:avLst/>
              </a:prstGeom>
              <a:noFill/>
              <a:ln w="25400">
                <a:solidFill>
                  <a:srgbClr val="0070C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93CF9A4-60A9-4791-A9CC-CB7727163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579" y="3914318"/>
                <a:ext cx="2276842" cy="7562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660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Deoarece are la ieșire un curent, circuitul are nevoie de o sarcină pentru a funcționa; lăsând portul de ieșire deschis ar rezulta o funcționare defectuoasă a circuitului, deoarece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 nu ar avea nicio cale prin care să se închidă.</a:t>
            </a:r>
            <a:endParaRPr lang="ro-RO"/>
          </a:p>
          <a:p>
            <a:r>
              <a:rPr lang="en-US" i="1"/>
              <a:t>Conformitatea tensiunii</a:t>
            </a:r>
            <a:r>
              <a:rPr lang="en-US"/>
              <a:t> este intervalul de valori admisibile ale lui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 pentru care circuitul funcționează în mod corespunzător, înainte de apariția oricăror efecte de saturație din partea amplificatorului.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2F61-5143-4CA6-BF85-D721A30858ED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0813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Clasificare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Convertoare V-I cu sarcină flotantă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Convertoare V-I cu sarcina la masă</a:t>
            </a:r>
          </a:p>
          <a:p>
            <a:r>
              <a:rPr lang="en-US"/>
              <a:t>Dacă niciun terminal al sarcinii nu este legat la masă, se spune că sarcina este de tip </a:t>
            </a:r>
            <a:r>
              <a:rPr lang="en-US" i="1"/>
              <a:t>flotant</a:t>
            </a:r>
            <a:r>
              <a:rPr lang="en-US"/>
              <a:t>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8BDF-AEE5-4162-A0F6-F037A532DA87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51694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1. Convertoare cu sarcină flotantă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355E-8C3B-49F0-93D7-81311F2F5C70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164697-39A3-4AA4-9596-E6E73E0510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451"/>
          <a:stretch/>
        </p:blipFill>
        <p:spPr>
          <a:xfrm>
            <a:off x="2862262" y="2273300"/>
            <a:ext cx="6467475" cy="2974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0578F4-ED83-4E9F-8433-C7F825D39626}"/>
              </a:ext>
            </a:extLst>
          </p:cNvPr>
          <p:cNvSpPr txBox="1"/>
          <p:nvPr/>
        </p:nvSpPr>
        <p:spPr>
          <a:xfrm>
            <a:off x="1269507" y="5248275"/>
            <a:ext cx="464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(a) </a:t>
            </a:r>
            <a:r>
              <a:rPr lang="ro-RO" sz="2000" b="1"/>
              <a:t>Convertor de tip neinversor </a:t>
            </a:r>
            <a:r>
              <a:rPr lang="ro-RO" sz="2000"/>
              <a:t>deoarece </a:t>
            </a:r>
            <a:r>
              <a:rPr lang="ro-RO" sz="2000" i="1"/>
              <a:t>v</a:t>
            </a:r>
            <a:r>
              <a:rPr lang="ro-RO" sz="2000" i="1" baseline="-25000"/>
              <a:t>I</a:t>
            </a:r>
            <a:r>
              <a:rPr lang="ro-RO" sz="2000"/>
              <a:t> se aplică la intrarea neinversoare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6C0C57-8030-40BA-840D-713B781F23A3}"/>
              </a:ext>
            </a:extLst>
          </p:cNvPr>
          <p:cNvSpPr txBox="1"/>
          <p:nvPr/>
        </p:nvSpPr>
        <p:spPr>
          <a:xfrm>
            <a:off x="6417468" y="5248275"/>
            <a:ext cx="420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(b) </a:t>
            </a:r>
            <a:r>
              <a:rPr lang="ro-RO" sz="2000" b="1"/>
              <a:t>Convertor de tip inversor </a:t>
            </a:r>
            <a:r>
              <a:rPr lang="ro-RO" sz="2000"/>
              <a:t>deoarece </a:t>
            </a:r>
            <a:r>
              <a:rPr lang="ro-RO" sz="2000" i="1"/>
              <a:t>v</a:t>
            </a:r>
            <a:r>
              <a:rPr lang="ro-RO" sz="2000" i="1" baseline="-25000"/>
              <a:t>I</a:t>
            </a:r>
            <a:r>
              <a:rPr lang="ro-RO" sz="2000"/>
              <a:t> se aplică spre intrarea inversoare</a:t>
            </a:r>
          </a:p>
        </p:txBody>
      </p:sp>
    </p:spTree>
    <p:extLst>
      <p:ext uri="{BB962C8B-B14F-4D97-AF65-F5344CB8AC3E}">
        <p14:creationId xmlns:p14="http://schemas.microsoft.com/office/powerpoint/2010/main" val="3609256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(a) Convertor cu sarcina flotantă, de tip neinversor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3E470-B7BD-484F-A335-E3BC7CDF1EC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D1F987-51C4-4582-BCFD-18E602A911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5302" b="18451"/>
          <a:stretch/>
        </p:blipFill>
        <p:spPr>
          <a:xfrm>
            <a:off x="764381" y="2513806"/>
            <a:ext cx="2890838" cy="29749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029B6BC-CFEE-41DD-A937-8816E35E7DBD}"/>
              </a:ext>
            </a:extLst>
          </p:cNvPr>
          <p:cNvSpPr/>
          <p:nvPr/>
        </p:nvSpPr>
        <p:spPr>
          <a:xfrm>
            <a:off x="4286250" y="2533825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AO dezvoltă acea valoare de curent </a:t>
            </a:r>
            <a:r>
              <a:rPr lang="en-US" sz="2400" i="1">
                <a:ea typeface="Calibri" panose="020F0502020204030204" pitchFamily="34" charset="0"/>
              </a:rPr>
              <a:t>i</a:t>
            </a:r>
            <a:r>
              <a:rPr lang="en-US" sz="2400" i="1" baseline="-25000">
                <a:ea typeface="Calibri" panose="020F0502020204030204" pitchFamily="34" charset="0"/>
              </a:rPr>
              <a:t>O</a:t>
            </a:r>
            <a:r>
              <a:rPr lang="en-US" sz="2400">
                <a:ea typeface="Calibri" panose="020F0502020204030204" pitchFamily="34" charset="0"/>
              </a:rPr>
              <a:t> necesară pentru ca tensiunea de la intrarea inversoare să urmărească pe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sau pentru a face </a:t>
            </a:r>
            <a:r>
              <a:rPr lang="en-US" sz="2400" i="1">
                <a:ea typeface="Calibri" panose="020F0502020204030204" pitchFamily="34" charset="0"/>
              </a:rPr>
              <a:t>Ri</a:t>
            </a:r>
            <a:r>
              <a:rPr lang="en-US" sz="2400" i="1" baseline="-25000">
                <a:ea typeface="Calibri" panose="020F0502020204030204" pitchFamily="34" charset="0"/>
              </a:rPr>
              <a:t>O</a:t>
            </a:r>
            <a:r>
              <a:rPr lang="en-US" sz="2400">
                <a:ea typeface="Calibri" panose="020F0502020204030204" pitchFamily="34" charset="0"/>
              </a:rPr>
              <a:t>=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. Rezolvând pentru </a:t>
            </a:r>
            <a:r>
              <a:rPr lang="en-US" sz="2400" i="1">
                <a:ea typeface="Calibri" panose="020F0502020204030204" pitchFamily="34" charset="0"/>
              </a:rPr>
              <a:t>i</a:t>
            </a:r>
            <a:r>
              <a:rPr lang="en-US" sz="2400" i="1" baseline="-25000">
                <a:ea typeface="Calibri" panose="020F0502020204030204" pitchFamily="34" charset="0"/>
              </a:rPr>
              <a:t>O</a:t>
            </a:r>
            <a:r>
              <a:rPr lang="en-US" sz="2400">
                <a:ea typeface="Calibri" panose="020F0502020204030204" pitchFamily="34" charset="0"/>
              </a:rPr>
              <a:t>, obținem</a:t>
            </a:r>
            <a:endParaRPr lang="ro-RO" sz="240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222DFF2-B480-43B3-B250-E6F1F1AD3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F54A27-1BCE-497B-A57A-FCC64F876CD2}"/>
                  </a:ext>
                </a:extLst>
              </p:cNvPr>
              <p:cNvSpPr txBox="1"/>
              <p:nvPr/>
            </p:nvSpPr>
            <p:spPr>
              <a:xfrm>
                <a:off x="7364912" y="3707675"/>
                <a:ext cx="126983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F54A27-1BCE-497B-A57A-FCC64F876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912" y="3707675"/>
                <a:ext cx="1269835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88A6B1A-B8FB-436A-94FA-F7F7876F03E3}"/>
              </a:ext>
            </a:extLst>
          </p:cNvPr>
          <p:cNvSpPr/>
          <p:nvPr/>
        </p:nvSpPr>
        <p:spPr>
          <a:xfrm>
            <a:off x="4286250" y="4368503"/>
            <a:ext cx="7427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Această expresie este adevărată indiferent de tipul sarcinii</a:t>
            </a:r>
            <a:endParaRPr lang="ro-RO" sz="24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AD0CAD-33F2-4E01-8CC9-E29F08A6B197}"/>
              </a:ext>
            </a:extLst>
          </p:cNvPr>
          <p:cNvSpPr/>
          <p:nvPr/>
        </p:nvSpPr>
        <p:spPr>
          <a:xfrm>
            <a:off x="4286250" y="4816832"/>
            <a:ext cx="31847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2400"/>
              <a:t>Conformitatea</a:t>
            </a:r>
            <a:r>
              <a:rPr lang="ro-RO" sz="2000"/>
              <a:t> </a:t>
            </a:r>
            <a:r>
              <a:rPr lang="ro-RO" sz="2400"/>
              <a:t>tensiunii</a:t>
            </a:r>
            <a:r>
              <a:rPr lang="ro-RO" sz="200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983BE9B-73A0-4E01-BC35-0F9E93CAD15C}"/>
                  </a:ext>
                </a:extLst>
              </p:cNvPr>
              <p:cNvSpPr txBox="1"/>
              <p:nvPr/>
            </p:nvSpPr>
            <p:spPr>
              <a:xfrm>
                <a:off x="6197672" y="5345966"/>
                <a:ext cx="39114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𝑂𝐿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𝑂𝐻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983BE9B-73A0-4E01-BC35-0F9E93CAD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7672" y="5345966"/>
                <a:ext cx="3911455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26F04E61-2FE9-4EFF-A735-443E6A91BFF3}"/>
              </a:ext>
            </a:extLst>
          </p:cNvPr>
          <p:cNvSpPr txBox="1"/>
          <p:nvPr/>
        </p:nvSpPr>
        <p:spPr>
          <a:xfrm>
            <a:off x="4286250" y="5785587"/>
            <a:ext cx="6941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Curentul </a:t>
            </a:r>
            <a:r>
              <a:rPr lang="ro-RO" sz="2400" i="1"/>
              <a:t>i</a:t>
            </a:r>
            <a:r>
              <a:rPr lang="ro-RO" sz="2400" i="1" baseline="-25000"/>
              <a:t>O</a:t>
            </a:r>
            <a:r>
              <a:rPr lang="ro-RO" sz="2400"/>
              <a:t> este susținut de AO.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DAD3782-A9F5-4193-AF3E-FE2D3A8C275D}"/>
              </a:ext>
            </a:extLst>
          </p:cNvPr>
          <p:cNvCxnSpPr/>
          <p:nvPr/>
        </p:nvCxnSpPr>
        <p:spPr>
          <a:xfrm flipH="1">
            <a:off x="2317072" y="2542703"/>
            <a:ext cx="118073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2E64E61-88D3-4789-9816-4B91C7E48E98}"/>
              </a:ext>
            </a:extLst>
          </p:cNvPr>
          <p:cNvCxnSpPr/>
          <p:nvPr/>
        </p:nvCxnSpPr>
        <p:spPr>
          <a:xfrm flipH="1">
            <a:off x="923278" y="2681056"/>
            <a:ext cx="9587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151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(a) Convertor cu sarcină flotantă, de tip inversor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408-EE38-4AAD-A5C1-E48F51D59142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06F089-CF95-45B1-BD24-34F4946714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b="35161"/>
          <a:stretch/>
        </p:blipFill>
        <p:spPr>
          <a:xfrm>
            <a:off x="592931" y="2349500"/>
            <a:ext cx="3233737" cy="2365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0C2789E-CA7F-454B-8DD3-2BE22BF75FFC}"/>
              </a:ext>
            </a:extLst>
          </p:cNvPr>
          <p:cNvSpPr txBox="1"/>
          <p:nvPr/>
        </p:nvSpPr>
        <p:spPr>
          <a:xfrm>
            <a:off x="4552950" y="2524125"/>
            <a:ext cx="6886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Din cauza scurtcircuitului virtual dintre intrările AO și datorită faptului că intrarea inversoare este conectată la masă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0C45FFB-4928-43EF-9ABD-E1804DF775AA}"/>
                  </a:ext>
                </a:extLst>
              </p:cNvPr>
              <p:cNvSpPr txBox="1"/>
              <p:nvPr/>
            </p:nvSpPr>
            <p:spPr>
              <a:xfrm>
                <a:off x="6607073" y="3441705"/>
                <a:ext cx="2309281" cy="6914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0C45FFB-4928-43EF-9ABD-E1804DF77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7073" y="3441705"/>
                <a:ext cx="2309281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140A4B3F-9674-4584-87A5-C4EF66C48A16}"/>
              </a:ext>
            </a:extLst>
          </p:cNvPr>
          <p:cNvSpPr/>
          <p:nvPr/>
        </p:nvSpPr>
        <p:spPr>
          <a:xfrm>
            <a:off x="4552950" y="4200645"/>
            <a:ext cx="3208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2400"/>
              <a:t>Conformitatea tensiunii: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7AE5A1-1AEE-483D-8A8C-B3E40D9A5A81}"/>
                  </a:ext>
                </a:extLst>
              </p:cNvPr>
              <p:cNvSpPr txBox="1"/>
              <p:nvPr/>
            </p:nvSpPr>
            <p:spPr>
              <a:xfrm>
                <a:off x="6933766" y="4841697"/>
                <a:ext cx="21249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𝑂𝐿</m:t>
                          </m:r>
                        </m:sub>
                      </m:sSub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𝑂𝐻</m:t>
                          </m:r>
                        </m:sub>
                      </m:sSub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7AE5A1-1AEE-483D-8A8C-B3E40D9A5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766" y="4841697"/>
                <a:ext cx="2124941" cy="369332"/>
              </a:xfrm>
              <a:prstGeom prst="rect">
                <a:avLst/>
              </a:prstGeom>
              <a:blipFill>
                <a:blip r:embed="rId4"/>
                <a:stretch>
                  <a:fillRect l="-2865" r="-860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82925B2-F5AD-45B4-84AB-E8DC80927DD7}"/>
              </a:ext>
            </a:extLst>
          </p:cNvPr>
          <p:cNvSpPr txBox="1"/>
          <p:nvPr/>
        </p:nvSpPr>
        <p:spPr>
          <a:xfrm>
            <a:off x="4508048" y="5345966"/>
            <a:ext cx="6507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Dezavantaj: curentul </a:t>
            </a:r>
            <a:r>
              <a:rPr lang="ro-RO" sz="2400" i="1"/>
              <a:t>i</a:t>
            </a:r>
            <a:r>
              <a:rPr lang="ro-RO" sz="2400" i="1" baseline="-25000"/>
              <a:t>O</a:t>
            </a:r>
            <a:r>
              <a:rPr lang="ro-RO" sz="2400"/>
              <a:t> trebuie să fie susținut de sursa de semnal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1064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b="1"/>
              <a:t>Exemplu:</a:t>
            </a:r>
            <a:r>
              <a:rPr lang="ro-RO" sz="2400"/>
              <a:t> </a:t>
            </a:r>
            <a:r>
              <a:rPr lang="en-US" sz="2400"/>
              <a:t>Ambele circuite din fig</a:t>
            </a:r>
            <a:r>
              <a:rPr lang="ro-RO" sz="2400"/>
              <a:t>ură</a:t>
            </a:r>
            <a:r>
              <a:rPr lang="en-US" sz="2400"/>
              <a:t> au </a:t>
            </a:r>
            <a:r>
              <a:rPr lang="en-US" sz="2400" i="1"/>
              <a:t>v</a:t>
            </a:r>
            <a:r>
              <a:rPr lang="en-US" sz="2400" i="1" baseline="-25000"/>
              <a:t>I</a:t>
            </a:r>
            <a:r>
              <a:rPr lang="en-US" sz="2400"/>
              <a:t>=5V, </a:t>
            </a:r>
            <a:r>
              <a:rPr lang="en-US" sz="2400" i="1"/>
              <a:t>R</a:t>
            </a:r>
            <a:r>
              <a:rPr lang="en-US" sz="2400"/>
              <a:t>=10kΩ, ±</a:t>
            </a:r>
            <a:r>
              <a:rPr lang="en-US" sz="2400" i="1"/>
              <a:t>V</a:t>
            </a:r>
            <a:r>
              <a:rPr lang="en-US" sz="2400" i="1" baseline="-25000"/>
              <a:t>sat</a:t>
            </a:r>
            <a:r>
              <a:rPr lang="en-US" sz="2400"/>
              <a:t>=±13 V și o sarcină rezistivă </a:t>
            </a:r>
            <a:r>
              <a:rPr lang="en-US" sz="2400" i="1"/>
              <a:t>R</a:t>
            </a:r>
            <a:r>
              <a:rPr lang="en-US" sz="2400" i="1" baseline="-25000"/>
              <a:t>L</a:t>
            </a:r>
            <a:r>
              <a:rPr lang="en-US" sz="2400"/>
              <a:t>. Pentru ambele circuite determinați</a:t>
            </a:r>
            <a:r>
              <a:rPr lang="ro-RO" sz="2400"/>
              <a:t>:</a:t>
            </a:r>
          </a:p>
          <a:p>
            <a:pPr marL="0" indent="0">
              <a:buNone/>
            </a:pPr>
            <a:r>
              <a:rPr lang="en-US" sz="2400"/>
              <a:t>(a)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; </a:t>
            </a:r>
            <a:endParaRPr lang="ro-RO" sz="2400"/>
          </a:p>
          <a:p>
            <a:pPr marL="0" indent="0">
              <a:buNone/>
            </a:pPr>
            <a:r>
              <a:rPr lang="en-US" sz="2400"/>
              <a:t>(b) conformitatea tensiunii;</a:t>
            </a:r>
            <a:endParaRPr lang="ro-RO" sz="2400"/>
          </a:p>
          <a:p>
            <a:pPr marL="0" indent="0">
              <a:buNone/>
            </a:pPr>
            <a:r>
              <a:rPr lang="en-US" sz="2400"/>
              <a:t>(c) valoarea maximă admisibilă a lui </a:t>
            </a:r>
            <a:r>
              <a:rPr lang="en-US" sz="2400" i="1"/>
              <a:t>R</a:t>
            </a:r>
            <a:r>
              <a:rPr lang="en-US" sz="2400" i="1" baseline="-25000"/>
              <a:t>L</a:t>
            </a:r>
            <a:r>
              <a:rPr lang="en-US" sz="2400"/>
              <a:t>.</a:t>
            </a:r>
            <a:endParaRPr lang="ro-RO" sz="2400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CE3-8DB4-42A4-83FB-834AA6866AC4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16</a:t>
            </a:fld>
            <a:endParaRPr lang="ro-RO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44CAA6-0681-49B2-82DC-488C30A4E783}"/>
              </a:ext>
            </a:extLst>
          </p:cNvPr>
          <p:cNvGrpSpPr/>
          <p:nvPr/>
        </p:nvGrpSpPr>
        <p:grpSpPr>
          <a:xfrm>
            <a:off x="6659714" y="3278017"/>
            <a:ext cx="5173980" cy="2564641"/>
            <a:chOff x="3509010" y="3973756"/>
            <a:chExt cx="5173980" cy="256464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C9EB361-4B7F-40A6-B37F-B0884F4247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8451"/>
            <a:stretch/>
          </p:blipFill>
          <p:spPr>
            <a:xfrm>
              <a:off x="3509010" y="3973756"/>
              <a:ext cx="5173980" cy="237997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51A10A6-919D-4319-B9EF-48FF444FE8B7}"/>
                </a:ext>
              </a:extLst>
            </p:cNvPr>
            <p:cNvSpPr txBox="1"/>
            <p:nvPr/>
          </p:nvSpPr>
          <p:spPr>
            <a:xfrm>
              <a:off x="4854189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a)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8306B31-31AF-4698-B336-B9A04C5E2EAB}"/>
                </a:ext>
              </a:extLst>
            </p:cNvPr>
            <p:cNvSpPr txBox="1"/>
            <p:nvPr/>
          </p:nvSpPr>
          <p:spPr>
            <a:xfrm>
              <a:off x="7407551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1104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Rezolvare:</a:t>
            </a:r>
            <a:endParaRPr lang="ro-RO"/>
          </a:p>
          <a:p>
            <a:pPr marL="0" indent="0">
              <a:buNone/>
            </a:pPr>
            <a:r>
              <a:rPr lang="en-US" sz="2400"/>
              <a:t>(a)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=5V/10kΩ=0,5 mA și curge de la dreapta la stânga în circuitul din fig. </a:t>
            </a:r>
            <a:r>
              <a:rPr lang="en-US" sz="2400" i="1"/>
              <a:t>a</a:t>
            </a:r>
            <a:r>
              <a:rPr lang="en-US" sz="2400"/>
              <a:t> și de la stânga la dreapta în cel din fig. </a:t>
            </a:r>
            <a:r>
              <a:rPr lang="en-US" sz="2400" i="1"/>
              <a:t>b</a:t>
            </a:r>
            <a:r>
              <a:rPr lang="en-US" sz="2400"/>
              <a:t>.</a:t>
            </a:r>
            <a:endParaRPr lang="ro-RO" sz="2400"/>
          </a:p>
          <a:p>
            <a:pPr marL="0" indent="0">
              <a:buNone/>
            </a:pPr>
            <a:endParaRPr lang="ro-RO" sz="1800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EC311-2ED4-4677-81E3-33138A4DD9D1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17</a:t>
            </a:fld>
            <a:endParaRPr lang="ro-RO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5100140-C22A-4D13-BABE-5AC6F772792F}"/>
              </a:ext>
            </a:extLst>
          </p:cNvPr>
          <p:cNvGrpSpPr/>
          <p:nvPr/>
        </p:nvGrpSpPr>
        <p:grpSpPr>
          <a:xfrm>
            <a:off x="3509010" y="3317774"/>
            <a:ext cx="5173980" cy="2564641"/>
            <a:chOff x="3509010" y="3973756"/>
            <a:chExt cx="5173980" cy="256464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3FE56CD-C6EF-4A18-A62C-88EEB80665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8451"/>
            <a:stretch/>
          </p:blipFill>
          <p:spPr>
            <a:xfrm>
              <a:off x="3509010" y="3973756"/>
              <a:ext cx="5173980" cy="237997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E0E26C3-3B73-4B88-856A-9BA925F70077}"/>
                </a:ext>
              </a:extLst>
            </p:cNvPr>
            <p:cNvSpPr txBox="1"/>
            <p:nvPr/>
          </p:nvSpPr>
          <p:spPr>
            <a:xfrm>
              <a:off x="4854189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a)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B363B21-DB69-4B17-B029-E378E28E572C}"/>
                </a:ext>
              </a:extLst>
            </p:cNvPr>
            <p:cNvSpPr txBox="1"/>
            <p:nvPr/>
          </p:nvSpPr>
          <p:spPr>
            <a:xfrm>
              <a:off x="7407551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7150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Rezolvare</a:t>
            </a:r>
            <a:r>
              <a:rPr lang="en-US" b="1"/>
              <a:t> (continuare)</a:t>
            </a:r>
            <a:r>
              <a:rPr lang="ro-RO" b="1"/>
              <a:t>:</a:t>
            </a:r>
            <a:endParaRPr lang="ro-RO"/>
          </a:p>
          <a:p>
            <a:pPr marL="0" indent="0">
              <a:buNone/>
            </a:pPr>
            <a:r>
              <a:rPr lang="en-US" sz="2400"/>
              <a:t>(b) Pentru circuitul din fig</a:t>
            </a:r>
            <a:r>
              <a:rPr lang="ro-RO" sz="2400"/>
              <a:t>.</a:t>
            </a:r>
            <a:r>
              <a:rPr lang="en-US" sz="2400"/>
              <a:t> </a:t>
            </a:r>
            <a:r>
              <a:rPr lang="en-US" sz="2400" i="1"/>
              <a:t>a</a:t>
            </a:r>
            <a:r>
              <a:rPr lang="en-US" sz="2400"/>
              <a:t>, </a:t>
            </a:r>
            <a:r>
              <a:rPr lang="en-US" sz="2400">
                <a:highlight>
                  <a:srgbClr val="FFFF00"/>
                </a:highlight>
              </a:rPr>
              <a:t>−8V&lt;v</a:t>
            </a:r>
            <a:r>
              <a:rPr lang="en-US" sz="2400" i="1" baseline="-25000">
                <a:highlight>
                  <a:srgbClr val="FFFF00"/>
                </a:highlight>
              </a:rPr>
              <a:t>L</a:t>
            </a:r>
            <a:r>
              <a:rPr lang="en-US" sz="2400">
                <a:highlight>
                  <a:srgbClr val="FFFF00"/>
                </a:highlight>
              </a:rPr>
              <a:t>&lt;8V</a:t>
            </a:r>
            <a:r>
              <a:rPr lang="en-US" sz="2400"/>
              <a:t>; pentru circuitul din fig. </a:t>
            </a:r>
            <a:r>
              <a:rPr lang="en-US" sz="2400" i="1"/>
              <a:t>b</a:t>
            </a:r>
            <a:r>
              <a:rPr lang="en-US" sz="2400"/>
              <a:t>, </a:t>
            </a:r>
            <a:r>
              <a:rPr lang="en-US" sz="2400">
                <a:highlight>
                  <a:srgbClr val="FFFF00"/>
                </a:highlight>
              </a:rPr>
              <a:t>−13V&lt;v</a:t>
            </a:r>
            <a:r>
              <a:rPr lang="en-US" sz="2400" i="1" baseline="-25000">
                <a:highlight>
                  <a:srgbClr val="FFFF00"/>
                </a:highlight>
              </a:rPr>
              <a:t>L</a:t>
            </a:r>
            <a:r>
              <a:rPr lang="en-US" sz="2400">
                <a:highlight>
                  <a:srgbClr val="FFFF00"/>
                </a:highlight>
              </a:rPr>
              <a:t>&lt;13V</a:t>
            </a:r>
            <a:r>
              <a:rPr lang="en-US" sz="2400"/>
              <a:t>.</a:t>
            </a:r>
            <a:endParaRPr lang="ro-RO" sz="2400"/>
          </a:p>
          <a:p>
            <a:pPr marL="0" indent="0">
              <a:buNone/>
            </a:pPr>
            <a:r>
              <a:rPr lang="en-US" sz="2400"/>
              <a:t>Explicații pentru circuitul din fig. </a:t>
            </a:r>
            <a:r>
              <a:rPr lang="en-US" sz="2400" i="1"/>
              <a:t>a</a:t>
            </a:r>
            <a:r>
              <a:rPr lang="en-US" sz="2400"/>
              <a:t>:</a:t>
            </a:r>
            <a:endParaRPr lang="ro-RO" sz="2400"/>
          </a:p>
          <a:p>
            <a:pPr marL="0" indent="0">
              <a:buNone/>
            </a:pPr>
            <a:endParaRPr lang="ro-RO" sz="2400" b="1"/>
          </a:p>
          <a:p>
            <a:pPr lvl="0"/>
            <a:r>
              <a:rPr lang="en-US" sz="2400"/>
              <a:t>pentru </a:t>
            </a:r>
            <a:r>
              <a:rPr lang="en-US" sz="2400" i="1"/>
              <a:t>v</a:t>
            </a:r>
            <a:r>
              <a:rPr lang="en-US" sz="2400" i="1" baseline="-25000"/>
              <a:t>IH</a:t>
            </a:r>
            <a:r>
              <a:rPr lang="en-US" sz="2400"/>
              <a:t>=+5V rezultă, la saturație, 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=+</a:t>
            </a:r>
            <a:r>
              <a:rPr lang="en-US" sz="2400" i="1"/>
              <a:t>V</a:t>
            </a:r>
            <a:r>
              <a:rPr lang="en-US" sz="2400" i="1" baseline="-25000"/>
              <a:t>sat</a:t>
            </a:r>
            <a:r>
              <a:rPr lang="en-US" sz="2400"/>
              <a:t>=</a:t>
            </a:r>
            <a:r>
              <a:rPr lang="en-US" sz="2400" i="1"/>
              <a:t>V</a:t>
            </a:r>
            <a:r>
              <a:rPr lang="en-US" sz="2400" i="1" baseline="-25000"/>
              <a:t>OH</a:t>
            </a:r>
            <a:r>
              <a:rPr lang="en-US" sz="2400"/>
              <a:t>=+13V și </a:t>
            </a:r>
            <a:r>
              <a:rPr lang="en-US" sz="2400" i="1"/>
              <a:t>v</a:t>
            </a:r>
            <a:r>
              <a:rPr lang="en-US" sz="2400" i="1" baseline="-25000"/>
              <a:t>LH</a:t>
            </a:r>
            <a:r>
              <a:rPr lang="en-US" sz="2400"/>
              <a:t>=</a:t>
            </a:r>
            <a:r>
              <a:rPr lang="en-US" sz="2400" i="1"/>
              <a:t>V</a:t>
            </a:r>
            <a:r>
              <a:rPr lang="en-US" sz="2400" i="1" baseline="-25000"/>
              <a:t>OH</a:t>
            </a:r>
            <a:r>
              <a:rPr lang="en-US" sz="2400"/>
              <a:t>-</a:t>
            </a:r>
            <a:r>
              <a:rPr lang="en-US" sz="2400" i="1"/>
              <a:t>v</a:t>
            </a:r>
            <a:r>
              <a:rPr lang="en-US" sz="2400" i="1" baseline="-25000"/>
              <a:t>IH</a:t>
            </a:r>
            <a:r>
              <a:rPr lang="en-US" sz="2400"/>
              <a:t>=13V-5V=8V;</a:t>
            </a:r>
            <a:endParaRPr lang="ro-RO" sz="2400"/>
          </a:p>
          <a:p>
            <a:pPr lvl="0"/>
            <a:r>
              <a:rPr lang="en-US" sz="2400"/>
              <a:t>pentru </a:t>
            </a:r>
            <a:r>
              <a:rPr lang="en-US" sz="2400" i="1"/>
              <a:t>v</a:t>
            </a:r>
            <a:r>
              <a:rPr lang="en-US" sz="2400" i="1" baseline="-25000"/>
              <a:t>IL</a:t>
            </a:r>
            <a:r>
              <a:rPr lang="en-US" sz="2400"/>
              <a:t>=-5V rezultă, la saturație, 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=-</a:t>
            </a:r>
            <a:r>
              <a:rPr lang="en-US" sz="2400" i="1"/>
              <a:t>V</a:t>
            </a:r>
            <a:r>
              <a:rPr lang="en-US" sz="2400" i="1" baseline="-25000"/>
              <a:t>sat</a:t>
            </a:r>
            <a:r>
              <a:rPr lang="en-US" sz="2400"/>
              <a:t>=</a:t>
            </a:r>
            <a:r>
              <a:rPr lang="en-US" sz="2400" i="1"/>
              <a:t>V</a:t>
            </a:r>
            <a:r>
              <a:rPr lang="en-US" sz="2400" i="1" baseline="-25000"/>
              <a:t>OL</a:t>
            </a:r>
            <a:r>
              <a:rPr lang="en-US" sz="2400"/>
              <a:t>=-13V și </a:t>
            </a:r>
            <a:r>
              <a:rPr lang="en-US" sz="2400" i="1"/>
              <a:t>v</a:t>
            </a:r>
            <a:r>
              <a:rPr lang="en-US" sz="2400" i="1" baseline="-25000"/>
              <a:t>LL</a:t>
            </a:r>
            <a:r>
              <a:rPr lang="en-US" sz="2400"/>
              <a:t>=</a:t>
            </a:r>
            <a:r>
              <a:rPr lang="en-US" sz="2400" i="1"/>
              <a:t>V</a:t>
            </a:r>
            <a:r>
              <a:rPr lang="en-US" sz="2400" i="1" baseline="-25000"/>
              <a:t>OL</a:t>
            </a:r>
            <a:r>
              <a:rPr lang="en-US" sz="2400"/>
              <a:t>-</a:t>
            </a:r>
            <a:r>
              <a:rPr lang="en-US" sz="2400" i="1"/>
              <a:t>v</a:t>
            </a:r>
            <a:r>
              <a:rPr lang="en-US" sz="2400" i="1" baseline="-25000"/>
              <a:t>IL</a:t>
            </a:r>
            <a:r>
              <a:rPr lang="en-US" sz="2400"/>
              <a:t>=-13V-(-5V)=</a:t>
            </a:r>
            <a:br>
              <a:rPr lang="en-US" sz="2400"/>
            </a:br>
            <a:r>
              <a:rPr lang="en-US" sz="2400"/>
              <a:t>=-8V.</a:t>
            </a:r>
            <a:endParaRPr lang="ro-RO" sz="2400"/>
          </a:p>
          <a:p>
            <a:pPr marL="0" indent="0">
              <a:buNone/>
            </a:pPr>
            <a:endParaRPr lang="ro-RO" sz="1800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0C00-7168-49BE-BC2F-1EFF9F239D3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18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ACFD07-D0AE-4674-B716-B266B69C34ED}"/>
                  </a:ext>
                </a:extLst>
              </p:cNvPr>
              <p:cNvSpPr txBox="1"/>
              <p:nvPr/>
            </p:nvSpPr>
            <p:spPr>
              <a:xfrm>
                <a:off x="4160117" y="3244334"/>
                <a:ext cx="38717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ACFD07-D0AE-4674-B716-B266B69C3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117" y="3244334"/>
                <a:ext cx="3871766" cy="369332"/>
              </a:xfrm>
              <a:prstGeom prst="rect">
                <a:avLst/>
              </a:prstGeom>
              <a:blipFill>
                <a:blip r:embed="rId3"/>
                <a:stretch>
                  <a:fillRect l="-629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CC7C2EAA-450D-44DF-8B7C-EB0326AD89A6}"/>
              </a:ext>
            </a:extLst>
          </p:cNvPr>
          <p:cNvGrpSpPr/>
          <p:nvPr/>
        </p:nvGrpSpPr>
        <p:grpSpPr>
          <a:xfrm>
            <a:off x="8009531" y="89644"/>
            <a:ext cx="3945338" cy="2043331"/>
            <a:chOff x="3509010" y="3973756"/>
            <a:chExt cx="5173980" cy="267965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6DF5D49-F119-40BB-A4F4-D11F64A653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8451"/>
            <a:stretch/>
          </p:blipFill>
          <p:spPr>
            <a:xfrm>
              <a:off x="3509010" y="3973756"/>
              <a:ext cx="5173980" cy="237997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C08EB2C-987C-422E-B22C-B0F67D76682B}"/>
                </a:ext>
              </a:extLst>
            </p:cNvPr>
            <p:cNvSpPr txBox="1"/>
            <p:nvPr/>
          </p:nvSpPr>
          <p:spPr>
            <a:xfrm>
              <a:off x="4854187" y="6169065"/>
              <a:ext cx="661459" cy="484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a)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388406A-E16F-4214-9449-614A70D7172B}"/>
                </a:ext>
              </a:extLst>
            </p:cNvPr>
            <p:cNvSpPr txBox="1"/>
            <p:nvPr/>
          </p:nvSpPr>
          <p:spPr>
            <a:xfrm>
              <a:off x="7407551" y="6169065"/>
              <a:ext cx="661457" cy="484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6104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Rezolvare</a:t>
            </a:r>
            <a:r>
              <a:rPr lang="en-US" b="1"/>
              <a:t> (continuare)</a:t>
            </a:r>
            <a:r>
              <a:rPr lang="ro-RO" b="1"/>
              <a:t>:</a:t>
            </a:r>
            <a:endParaRPr lang="ro-RO"/>
          </a:p>
          <a:p>
            <a:pPr marL="0" lvl="0" indent="0">
              <a:buNone/>
            </a:pPr>
            <a:r>
              <a:rPr lang="en-US" sz="2400"/>
              <a:t>(c) Cu o sarcină pur rezistivă, tensiunea v</a:t>
            </a:r>
            <a:r>
              <a:rPr lang="en-US" sz="2400" i="1" baseline="-25000"/>
              <a:t>L</a:t>
            </a:r>
            <a:r>
              <a:rPr lang="en-US" sz="2400"/>
              <a:t> va fi întotdeauna pozitivă. Pentru circuitul din fig.</a:t>
            </a:r>
            <a:r>
              <a:rPr lang="ro-RO" sz="2400"/>
              <a:t> </a:t>
            </a:r>
            <a:r>
              <a:rPr lang="en-US" sz="2400" i="1"/>
              <a:t>a</a:t>
            </a:r>
            <a:r>
              <a:rPr lang="en-US" sz="2400"/>
              <a:t>, </a:t>
            </a:r>
            <a:r>
              <a:rPr lang="en-US" sz="2400" i="1"/>
              <a:t>R</a:t>
            </a:r>
            <a:r>
              <a:rPr lang="en-US" sz="2400" i="1" baseline="-25000"/>
              <a:t>L</a:t>
            </a:r>
            <a:r>
              <a:rPr lang="en-US" sz="2400"/>
              <a:t>&lt;8V/0.5mA=</a:t>
            </a:r>
            <a:r>
              <a:rPr lang="en-US" sz="2400">
                <a:highlight>
                  <a:srgbClr val="FFFF00"/>
                </a:highlight>
              </a:rPr>
              <a:t>16kΩ</a:t>
            </a:r>
            <a:r>
              <a:rPr lang="en-US" sz="2400"/>
              <a:t>; pentru circuitul din fig. </a:t>
            </a:r>
            <a:r>
              <a:rPr lang="en-US" sz="2400" i="1"/>
              <a:t>b</a:t>
            </a:r>
            <a:r>
              <a:rPr lang="en-US" sz="2400"/>
              <a:t>, </a:t>
            </a:r>
            <a:r>
              <a:rPr lang="en-US" sz="2400" i="1"/>
              <a:t>R</a:t>
            </a:r>
            <a:r>
              <a:rPr lang="en-US" sz="2400" i="1" baseline="-25000"/>
              <a:t>L</a:t>
            </a:r>
            <a:r>
              <a:rPr lang="en-US" sz="2400"/>
              <a:t>&lt;13V/0.5mA=</a:t>
            </a:r>
            <a:r>
              <a:rPr lang="en-US" sz="2400">
                <a:highlight>
                  <a:srgbClr val="FFFF00"/>
                </a:highlight>
              </a:rPr>
              <a:t>26kΩ</a:t>
            </a:r>
            <a:r>
              <a:rPr lang="en-US" sz="2400"/>
              <a:t>.</a:t>
            </a:r>
            <a:endParaRPr lang="ro-RO" sz="2400"/>
          </a:p>
          <a:p>
            <a:pPr marL="0" indent="0">
              <a:buNone/>
            </a:pPr>
            <a:endParaRPr lang="ro-RO" sz="1800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B76ED-1347-4B99-9D88-04B5CAC02137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19</a:t>
            </a:fld>
            <a:endParaRPr lang="ro-RO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4A544EE-08F6-4E89-AF44-0F29A989645A}"/>
              </a:ext>
            </a:extLst>
          </p:cNvPr>
          <p:cNvGrpSpPr/>
          <p:nvPr/>
        </p:nvGrpSpPr>
        <p:grpSpPr>
          <a:xfrm>
            <a:off x="3509010" y="3429000"/>
            <a:ext cx="5173980" cy="2564641"/>
            <a:chOff x="3509010" y="3973756"/>
            <a:chExt cx="5173980" cy="2564641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3E9CD12-0461-43DE-9580-20E030A556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8451"/>
            <a:stretch/>
          </p:blipFill>
          <p:spPr>
            <a:xfrm>
              <a:off x="3509010" y="3973756"/>
              <a:ext cx="5173980" cy="237997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987FB68-663A-41F2-869A-095577492777}"/>
                </a:ext>
              </a:extLst>
            </p:cNvPr>
            <p:cNvSpPr txBox="1"/>
            <p:nvPr/>
          </p:nvSpPr>
          <p:spPr>
            <a:xfrm>
              <a:off x="4854189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a)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8F9057-1980-4CB5-8C93-27642337C8E1}"/>
                </a:ext>
              </a:extLst>
            </p:cNvPr>
            <p:cNvSpPr txBox="1"/>
            <p:nvPr/>
          </p:nvSpPr>
          <p:spPr>
            <a:xfrm>
              <a:off x="7407551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6128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BD4B5-A6F8-4216-AEEA-D1A4827F7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 tratate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53D26-8081-457D-8A46-995115764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  <a:p>
            <a:r>
              <a:rPr lang="ro-RO"/>
              <a:t>Convertorul tensiune-curent</a:t>
            </a:r>
          </a:p>
          <a:p>
            <a:pPr lvl="1"/>
            <a:r>
              <a:rPr lang="ro-RO"/>
              <a:t>Cu sarcină flotantă</a:t>
            </a:r>
          </a:p>
          <a:p>
            <a:pPr lvl="1"/>
            <a:r>
              <a:rPr lang="ro-RO"/>
              <a:t>Cu sarcina la masă (sursa de curent Howland)</a:t>
            </a:r>
          </a:p>
          <a:p>
            <a:r>
              <a:rPr lang="ro-RO"/>
              <a:t>Amplificatoare de curent</a:t>
            </a:r>
          </a:p>
          <a:p>
            <a:pPr lvl="1"/>
            <a:r>
              <a:rPr lang="ro-RO"/>
              <a:t>Cu sarcină flotantă</a:t>
            </a:r>
          </a:p>
          <a:p>
            <a:pPr lvl="1"/>
            <a:r>
              <a:rPr lang="ro-RO"/>
              <a:t>Cu sarcina la masă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4D14E-77DF-410F-979E-3C4B8050C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0DE82-5FA2-46B6-AA97-41804A3A864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6A1D3-0A19-4685-8226-D3336F09B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33386-B7F0-49C0-B94C-9DD90D3D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03001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Convertoare cu sarcina la masă</a:t>
            </a:r>
            <a:endParaRPr lang="ro-RO"/>
          </a:p>
          <a:p>
            <a:r>
              <a:rPr lang="en-US"/>
              <a:t>Când unul dintre terminalele </a:t>
            </a:r>
            <a:br>
              <a:rPr lang="ro-RO"/>
            </a:br>
            <a:r>
              <a:rPr lang="en-US"/>
              <a:t>sarcinii este este legat la masă, </a:t>
            </a:r>
            <a:br>
              <a:rPr lang="ro-RO"/>
            </a:br>
            <a:r>
              <a:rPr lang="en-US"/>
              <a:t>ea nu mai poate fi plasată în bucla </a:t>
            </a:r>
            <a:br>
              <a:rPr lang="ro-RO"/>
            </a:br>
            <a:r>
              <a:rPr lang="en-US"/>
              <a:t>de reacție a AO.</a:t>
            </a:r>
            <a:endParaRPr lang="ro-RO"/>
          </a:p>
          <a:p>
            <a:r>
              <a:rPr lang="ro-RO"/>
              <a:t>Un astfel de exemplu este </a:t>
            </a:r>
            <a:br>
              <a:rPr lang="ro-RO"/>
            </a:br>
            <a:r>
              <a:rPr lang="ro-RO" b="1"/>
              <a:t>sursa de curent Howland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B1F2-0C4D-440B-827F-62ED8165D31D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15B3A0-D6F2-4B36-8963-1385D0F13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649" y="2027184"/>
            <a:ext cx="5687378" cy="31737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E5A6AA-112D-4CA7-940C-A8134A1BD703}"/>
              </a:ext>
            </a:extLst>
          </p:cNvPr>
          <p:cNvSpPr/>
          <p:nvPr/>
        </p:nvSpPr>
        <p:spPr>
          <a:xfrm>
            <a:off x="6540909" y="5403493"/>
            <a:ext cx="5292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>
                <a:ea typeface="Calibri" panose="020F0502020204030204" pitchFamily="34" charset="0"/>
              </a:rPr>
              <a:t>Sursa de curent Howland (a) și echivalentul Norton (b)</a:t>
            </a:r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16C262-8132-48E5-9299-8967C136900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702799" y="603687"/>
            <a:ext cx="1788801" cy="566103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05611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Sursa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 în serie cu R</a:t>
            </a:r>
            <a:r>
              <a:rPr lang="ro-RO" sz="2400" baseline="-25000"/>
              <a:t>1</a:t>
            </a:r>
            <a:r>
              <a:rPr lang="ro-RO" sz="2400"/>
              <a:t> (reprezentare Thevenin) se poate echivala</a:t>
            </a:r>
            <a:br>
              <a:rPr lang="ro-RO" sz="2400"/>
            </a:br>
            <a:r>
              <a:rPr lang="ro-RO" sz="2400"/>
              <a:t>cu reprezentarea Norton formată dintr-o sursă de curent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/</a:t>
            </a:r>
            <a:r>
              <a:rPr lang="ro-RO" sz="2400" i="1"/>
              <a:t>R</a:t>
            </a:r>
            <a:r>
              <a:rPr lang="ro-RO" sz="2400" baseline="-25000"/>
              <a:t>1</a:t>
            </a:r>
            <a:r>
              <a:rPr lang="ro-RO" sz="2400"/>
              <a:t> în </a:t>
            </a:r>
            <a:br>
              <a:rPr lang="ro-RO" sz="2400"/>
            </a:br>
            <a:r>
              <a:rPr lang="ro-RO" sz="2400"/>
              <a:t>paralel cu </a:t>
            </a:r>
            <a:r>
              <a:rPr lang="ro-RO" sz="2400" i="1"/>
              <a:t>R</a:t>
            </a:r>
            <a:r>
              <a:rPr lang="ro-RO" sz="2400" baseline="-25000"/>
              <a:t>1</a:t>
            </a:r>
            <a:r>
              <a:rPr lang="ro-RO" sz="2400"/>
              <a:t>.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AO împreună cu </a:t>
            </a:r>
            <a:r>
              <a:rPr lang="ro-RO" sz="2400" i="1"/>
              <a:t>R</a:t>
            </a:r>
            <a:r>
              <a:rPr lang="ro-RO" sz="2400" baseline="-25000"/>
              <a:t>2</a:t>
            </a:r>
            <a:r>
              <a:rPr lang="ro-RO" sz="2400"/>
              <a:t>, </a:t>
            </a:r>
            <a:r>
              <a:rPr lang="ro-RO" sz="2400" i="1"/>
              <a:t>R</a:t>
            </a:r>
            <a:r>
              <a:rPr lang="ro-RO" sz="2400" baseline="-25000"/>
              <a:t>3</a:t>
            </a:r>
            <a:r>
              <a:rPr lang="ro-RO" sz="2400"/>
              <a:t> și </a:t>
            </a:r>
            <a:r>
              <a:rPr lang="ro-RO" sz="2400" i="1"/>
              <a:t>R</a:t>
            </a:r>
            <a:r>
              <a:rPr lang="ro-RO" sz="2400" baseline="-25000"/>
              <a:t>4</a:t>
            </a:r>
            <a:r>
              <a:rPr lang="ro-RO" sz="2400"/>
              <a:t> alcătuiesc un </a:t>
            </a:r>
            <a:br>
              <a:rPr lang="ro-RO" sz="2400"/>
            </a:br>
            <a:r>
              <a:rPr lang="ro-RO" sz="2400"/>
              <a:t>convertor de rezistență negativă –(</a:t>
            </a:r>
            <a:r>
              <a:rPr lang="ro-RO" sz="2400" i="1"/>
              <a:t>R</a:t>
            </a:r>
            <a:r>
              <a:rPr lang="ro-RO" sz="2400" baseline="-25000"/>
              <a:t>3</a:t>
            </a:r>
            <a:r>
              <a:rPr lang="ro-RO" sz="2400"/>
              <a:t>/</a:t>
            </a:r>
            <a:r>
              <a:rPr lang="ro-RO" sz="2400" i="1"/>
              <a:t>R</a:t>
            </a:r>
            <a:r>
              <a:rPr lang="ro-RO" sz="2400" baseline="-25000"/>
              <a:t>4</a:t>
            </a:r>
            <a:r>
              <a:rPr lang="ro-RO" sz="2400"/>
              <a:t>)</a:t>
            </a:r>
            <a:r>
              <a:rPr lang="ro-RO" sz="2400" i="1"/>
              <a:t>R</a:t>
            </a:r>
            <a:r>
              <a:rPr lang="ro-RO" sz="2400" baseline="-25000"/>
              <a:t>2</a:t>
            </a:r>
            <a:r>
              <a:rPr lang="ro-RO" sz="2400"/>
              <a:t> </a:t>
            </a:r>
            <a:br>
              <a:rPr lang="ro-RO" sz="2400"/>
            </a:br>
            <a:r>
              <a:rPr lang="ro-RO" sz="2400"/>
              <a:t>și astfel, circuitul pentru determinare </a:t>
            </a:r>
            <a:br>
              <a:rPr lang="ro-RO" sz="2400"/>
            </a:br>
            <a:r>
              <a:rPr lang="ro-RO" sz="2400"/>
              <a:t>rezistenței de ieșire a sursei, </a:t>
            </a:r>
            <a:r>
              <a:rPr lang="ro-RO" sz="2400" i="1"/>
              <a:t>R</a:t>
            </a:r>
            <a:r>
              <a:rPr lang="ro-RO" sz="2400" i="1" baseline="-25000"/>
              <a:t>o</a:t>
            </a:r>
            <a:r>
              <a:rPr lang="ro-RO" sz="2400"/>
              <a:t>, are forma: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781C-B097-4628-97D6-DD98F2F3A354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21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8C39D9-E75E-44C8-A9E9-76A74DB59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757" b="14716"/>
          <a:stretch/>
        </p:blipFill>
        <p:spPr>
          <a:xfrm>
            <a:off x="9248775" y="77787"/>
            <a:ext cx="2857500" cy="270668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8A9BB4-5316-4712-BBD0-365FC16E3E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626" r="61224" b="20230"/>
          <a:stretch/>
        </p:blipFill>
        <p:spPr bwMode="auto">
          <a:xfrm>
            <a:off x="6190381" y="2926772"/>
            <a:ext cx="1520190" cy="10001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0CE566D-513E-40EB-A85E-DCF0BA249E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3" b="-1"/>
          <a:stretch/>
        </p:blipFill>
        <p:spPr bwMode="auto">
          <a:xfrm>
            <a:off x="7263985" y="4486066"/>
            <a:ext cx="4573905" cy="14200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CD40E12-00BA-4B57-BDFB-5C2F348B7F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39915" r="77725" b="18318"/>
          <a:stretch/>
        </p:blipFill>
        <p:spPr>
          <a:xfrm>
            <a:off x="3854851" y="2601335"/>
            <a:ext cx="1266825" cy="1325563"/>
          </a:xfrm>
          <a:prstGeom prst="rect">
            <a:avLst/>
          </a:prstGeom>
        </p:spPr>
      </p:pic>
      <p:sp>
        <p:nvSpPr>
          <p:cNvPr id="14" name="Arrow: Right 13">
            <a:extLst>
              <a:ext uri="{FF2B5EF4-FFF2-40B4-BE49-F238E27FC236}">
                <a16:creationId xmlns:a16="http://schemas.microsoft.com/office/drawing/2014/main" id="{725D2EB2-685D-460A-B206-5112615A43BD}"/>
              </a:ext>
            </a:extLst>
          </p:cNvPr>
          <p:cNvSpPr/>
          <p:nvPr/>
        </p:nvSpPr>
        <p:spPr>
          <a:xfrm>
            <a:off x="5350276" y="3280785"/>
            <a:ext cx="647700" cy="328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5084BC52-3214-4277-B62D-EEB14F0CB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87023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o-RO" sz="2400"/>
          </a:p>
          <a:p>
            <a:endParaRPr lang="ro-RO" sz="2400"/>
          </a:p>
          <a:p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E2FE8-9815-449A-986C-0BAF8F68D800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22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8C39D9-E75E-44C8-A9E9-76A74DB59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757" b="14716"/>
          <a:stretch/>
        </p:blipFill>
        <p:spPr>
          <a:xfrm>
            <a:off x="9248775" y="77787"/>
            <a:ext cx="2857500" cy="270668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0CE566D-513E-40EB-A85E-DCF0BA249E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3" b="-1"/>
          <a:stretch/>
        </p:blipFill>
        <p:spPr bwMode="auto">
          <a:xfrm>
            <a:off x="838200" y="4764949"/>
            <a:ext cx="4573905" cy="14200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06FE0-3298-4B0F-9D5B-85E8114E6711}"/>
                  </a:ext>
                </a:extLst>
              </p:cNvPr>
              <p:cNvSpPr txBox="1"/>
              <p:nvPr/>
            </p:nvSpPr>
            <p:spPr>
              <a:xfrm>
                <a:off x="889197" y="2274775"/>
                <a:ext cx="3051932" cy="848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06FE0-3298-4B0F-9D5B-85E8114E6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197" y="2274775"/>
                <a:ext cx="3051932" cy="8486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2">
            <a:extLst>
              <a:ext uri="{FF2B5EF4-FFF2-40B4-BE49-F238E27FC236}">
                <a16:creationId xmlns:a16="http://schemas.microsoft.com/office/drawing/2014/main" id="{5084BC52-3214-4277-B62D-EEB14F0CB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C2241B-5BD9-46B7-B9F4-F27B64D9833A}"/>
                  </a:ext>
                </a:extLst>
              </p:cNvPr>
              <p:cNvSpPr txBox="1"/>
              <p:nvPr/>
            </p:nvSpPr>
            <p:spPr>
              <a:xfrm>
                <a:off x="962410" y="3137172"/>
                <a:ext cx="2841612" cy="753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C2241B-5BD9-46B7-B9F4-F27B64D98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410" y="3137172"/>
                <a:ext cx="2841612" cy="753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6F9BACDF-394B-4A10-B9CB-36C87E88C6B7}"/>
              </a:ext>
            </a:extLst>
          </p:cNvPr>
          <p:cNvSpPr txBox="1"/>
          <p:nvPr/>
        </p:nvSpPr>
        <p:spPr>
          <a:xfrm>
            <a:off x="3928232" y="3297858"/>
            <a:ext cx="2319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și </a:t>
            </a:r>
            <a:r>
              <a:rPr lang="ro-RO" sz="2400" i="1"/>
              <a:t>R</a:t>
            </a:r>
            <a:r>
              <a:rPr lang="ro-RO" sz="2400" i="1" baseline="-25000"/>
              <a:t>o</a:t>
            </a:r>
            <a:r>
              <a:rPr lang="ro-RO" sz="2400"/>
              <a:t> </a:t>
            </a:r>
            <a:r>
              <a:rPr lang="ro-RO" sz="2400">
                <a:sym typeface="Symbol" panose="05050102010706020507" pitchFamily="18" charset="2"/>
              </a:rPr>
              <a:t> , dacă</a:t>
            </a:r>
            <a:endParaRPr lang="ro-RO" sz="2400" i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99AFC6C-0C43-403E-94AB-1A68D6AF4392}"/>
                  </a:ext>
                </a:extLst>
              </p:cNvPr>
              <p:cNvSpPr/>
              <p:nvPr/>
            </p:nvSpPr>
            <p:spPr>
              <a:xfrm>
                <a:off x="6012241" y="3289863"/>
                <a:ext cx="2319161" cy="461665"/>
              </a:xfrm>
              <a:prstGeom prst="rect">
                <a:avLst/>
              </a:prstGeom>
              <a:ln w="25400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99AFC6C-0C43-403E-94AB-1A68D6AF43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241" y="3289863"/>
                <a:ext cx="2319161" cy="461665"/>
              </a:xfrm>
              <a:prstGeom prst="rect">
                <a:avLst/>
              </a:prstGeom>
              <a:blipFill>
                <a:blip r:embed="rId6"/>
                <a:stretch>
                  <a:fillRect l="-3117" t="-117722" r="-20779" b="-182278"/>
                </a:stretch>
              </a:blipFill>
              <a:ln w="254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2ED5A714-D457-4208-854F-AA8086F1577B}"/>
              </a:ext>
            </a:extLst>
          </p:cNvPr>
          <p:cNvSpPr txBox="1"/>
          <p:nvPr/>
        </p:nvSpPr>
        <p:spPr>
          <a:xfrm>
            <a:off x="876300" y="4030280"/>
            <a:ext cx="7829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deci dacă se îndeplinește </a:t>
            </a:r>
            <a:r>
              <a:rPr lang="ro-RO" sz="2400" b="1"/>
              <a:t>condiția de punte echilibrată</a:t>
            </a:r>
            <a:r>
              <a:rPr lang="ro-RO" sz="2400"/>
              <a:t>. Astfel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9D4B9E-6D5E-4FED-A32B-80E35EF0B44B}"/>
                  </a:ext>
                </a:extLst>
              </p:cNvPr>
              <p:cNvSpPr txBox="1"/>
              <p:nvPr/>
            </p:nvSpPr>
            <p:spPr>
              <a:xfrm>
                <a:off x="8743950" y="3830388"/>
                <a:ext cx="1391022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9D4B9E-6D5E-4FED-A32B-80E35EF0B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3950" y="3830388"/>
                <a:ext cx="1391022" cy="7543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285DF353-3587-424A-A79E-95BD2C81904B}"/>
              </a:ext>
            </a:extLst>
          </p:cNvPr>
          <p:cNvSpPr/>
          <p:nvPr/>
        </p:nvSpPr>
        <p:spPr>
          <a:xfrm>
            <a:off x="5634038" y="47618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Pentru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&gt;0 circuitul va debita un curent prin sarcină spre masă, iar pentru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&lt;0 va absorbi curentul de la masă prin sarcină.</a:t>
            </a:r>
            <a:endParaRPr lang="ro-RO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581A04-C425-485E-AEC6-705E1CE489FC}"/>
                  </a:ext>
                </a:extLst>
              </p:cNvPr>
              <p:cNvSpPr txBox="1"/>
              <p:nvPr/>
            </p:nvSpPr>
            <p:spPr>
              <a:xfrm>
                <a:off x="1020658" y="1784774"/>
                <a:ext cx="30179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</m:oMath>
                </a14:m>
                <a:r>
                  <a:rPr lang="en-US" sz="240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581A04-C425-485E-AEC6-705E1CE48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658" y="1784774"/>
                <a:ext cx="3017942" cy="369332"/>
              </a:xfrm>
              <a:prstGeom prst="rect">
                <a:avLst/>
              </a:prstGeom>
              <a:blipFill>
                <a:blip r:embed="rId8"/>
                <a:stretch>
                  <a:fillRect l="-3427" t="-171667" r="-15726" b="-25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4967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Conformitatea tensiunii (acea tensiune pe sarcină </a:t>
            </a:r>
            <a:br>
              <a:rPr lang="ro-RO"/>
            </a:br>
            <a:r>
              <a:rPr lang="ro-RO"/>
              <a:t>pentru care AO lucrează liniar, adică nu se saturează)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en-US"/>
              <a:t>Presupunând o saturație </a:t>
            </a:r>
            <a:r>
              <a:rPr lang="ro-RO"/>
              <a:t>la</a:t>
            </a:r>
            <a:r>
              <a:rPr lang="en-US"/>
              <a:t> ieșire simetrică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8C3-FD79-40AF-AFE1-B14063EA5604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21416F-F9AC-4487-B000-4F3A13D86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100" y="91758"/>
            <a:ext cx="3307080" cy="31089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F2ED28C-9006-4352-8181-DA34C62C32B3}"/>
                  </a:ext>
                </a:extLst>
              </p:cNvPr>
              <p:cNvSpPr txBox="1"/>
              <p:nvPr/>
            </p:nvSpPr>
            <p:spPr>
              <a:xfrm>
                <a:off x="1066800" y="3514535"/>
                <a:ext cx="46070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/(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/(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o-RO" sz="24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F2ED28C-9006-4352-8181-DA34C62C32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514535"/>
                <a:ext cx="4607030" cy="369332"/>
              </a:xfrm>
              <a:prstGeom prst="rect">
                <a:avLst/>
              </a:prstGeom>
              <a:blipFill>
                <a:blip r:embed="rId3"/>
                <a:stretch>
                  <a:fillRect l="-397" r="-1720" b="-383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16B17B-6EE5-44E0-A37A-F3D31764DBEA}"/>
                  </a:ext>
                </a:extLst>
              </p:cNvPr>
              <p:cNvSpPr txBox="1"/>
              <p:nvPr/>
            </p:nvSpPr>
            <p:spPr>
              <a:xfrm>
                <a:off x="1066800" y="2870844"/>
                <a:ext cx="185441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16B17B-6EE5-44E0-A37A-F3D31764D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870844"/>
                <a:ext cx="1854418" cy="369332"/>
              </a:xfrm>
              <a:prstGeom prst="rect">
                <a:avLst/>
              </a:prstGeom>
              <a:blipFill>
                <a:blip r:embed="rId4"/>
                <a:stretch>
                  <a:fillRect l="-1974" r="-658" b="-1311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>
            <a:extLst>
              <a:ext uri="{FF2B5EF4-FFF2-40B4-BE49-F238E27FC236}">
                <a16:creationId xmlns:a16="http://schemas.microsoft.com/office/drawing/2014/main" id="{BB9F7053-1932-4254-8E8F-3FD60307D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69CCA4-1E6E-49E9-9483-5333AB7AB6EA}"/>
                  </a:ext>
                </a:extLst>
              </p:cNvPr>
              <p:cNvSpPr txBox="1"/>
              <p:nvPr/>
            </p:nvSpPr>
            <p:spPr>
              <a:xfrm>
                <a:off x="1066800" y="4929086"/>
                <a:ext cx="2649443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69CCA4-1E6E-49E9-9483-5333AB7AB6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929086"/>
                <a:ext cx="2649443" cy="7518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5187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În scopul extinderii conformității tensiunii, este de </a:t>
            </a:r>
            <a:br>
              <a:rPr lang="ro-RO"/>
            </a:br>
            <a:r>
              <a:rPr lang="en-US"/>
              <a:t>dorit să menținem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 suficient de mic față de 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 </a:t>
            </a:r>
            <a:br>
              <a:rPr lang="ro-RO"/>
            </a:br>
            <a:r>
              <a:rPr lang="en-US"/>
              <a:t>(de exemplu,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=0,1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).</a:t>
            </a:r>
            <a:endParaRPr lang="ro-RO"/>
          </a:p>
          <a:p>
            <a:r>
              <a:rPr lang="ro-RO" b="1"/>
              <a:t>Efectul nepotrivirii valorilor de rezistențe </a:t>
            </a:r>
            <a:r>
              <a:rPr lang="ro-RO"/>
              <a:t>constă </a:t>
            </a:r>
            <a:br>
              <a:rPr lang="ro-RO"/>
            </a:br>
            <a:r>
              <a:rPr lang="ro-RO"/>
              <a:t>în </a:t>
            </a:r>
            <a:r>
              <a:rPr lang="en-US"/>
              <a:t>degrada</a:t>
            </a:r>
            <a:r>
              <a:rPr lang="ro-RO"/>
              <a:t>rea lui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 i="1" baseline="-25000"/>
              <a:t>o</a:t>
            </a:r>
            <a:r>
              <a:rPr lang="en-US"/>
              <a:t>, care ar trebui să fie infinit </a:t>
            </a:r>
            <a:br>
              <a:rPr lang="ro-RO"/>
            </a:br>
            <a:r>
              <a:rPr lang="en-US"/>
              <a:t>pentru </a:t>
            </a:r>
            <a:r>
              <a:rPr lang="ro-RO"/>
              <a:t>o </a:t>
            </a:r>
            <a:r>
              <a:rPr lang="en-US"/>
              <a:t>comportare de sursă adevărată de curent.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3740-6F9D-41F0-B9AD-65A08B1F1F61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21416F-F9AC-4487-B000-4F3A13D86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100" y="91758"/>
            <a:ext cx="3307080" cy="3108960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BB9F7053-1932-4254-8E8F-3FD60307D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F4505E6-B621-4560-95C9-6D8395B2E2D3}"/>
                  </a:ext>
                </a:extLst>
              </p:cNvPr>
              <p:cNvSpPr txBox="1"/>
              <p:nvPr/>
            </p:nvSpPr>
            <p:spPr>
              <a:xfrm>
                <a:off x="9592921" y="3259711"/>
                <a:ext cx="1928028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ro-RO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ro-RO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F4505E6-B621-4560-95C9-6D8395B2E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2921" y="3259711"/>
                <a:ext cx="1928028" cy="5638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4943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Chiar dacă AO sunt amplificatoare de tensiune, ele pot fi configurate și pentru amplificarea curentului.</a:t>
            </a:r>
            <a:endParaRPr lang="ro-RO"/>
          </a:p>
          <a:p>
            <a:r>
              <a:rPr lang="en-US"/>
              <a:t>Caracteristica de transfer a unui amplificator de curent practic este de forma:</a:t>
            </a:r>
            <a:endParaRPr lang="ro-RO"/>
          </a:p>
          <a:p>
            <a:endParaRPr lang="ro-RO"/>
          </a:p>
          <a:p>
            <a:r>
              <a:rPr lang="en-US"/>
              <a:t>unde </a:t>
            </a:r>
            <a:r>
              <a:rPr lang="en-US" i="1"/>
              <a:t>A</a:t>
            </a:r>
            <a:r>
              <a:rPr lang="en-US"/>
              <a:t> este câștigul în A/A,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 este tensiunea de ieșire de pe sarcină, iar </a:t>
            </a:r>
            <a:r>
              <a:rPr lang="en-US" i="1"/>
              <a:t>R</a:t>
            </a:r>
            <a:r>
              <a:rPr lang="en-US" i="1" baseline="-25000"/>
              <a:t>o</a:t>
            </a:r>
            <a:r>
              <a:rPr lang="en-US"/>
              <a:t> este rezistența de ieșire așa cum se vede de la sarcină.</a:t>
            </a:r>
            <a:endParaRPr lang="ro-RO"/>
          </a:p>
          <a:p>
            <a:r>
              <a:rPr lang="en-US"/>
              <a:t>Pentru a face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 independent de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, la un amplificator de curent trebuie îndeplinită condiția</a:t>
            </a:r>
            <a:r>
              <a:rPr lang="ro-RO"/>
              <a:t> </a:t>
            </a:r>
            <a:r>
              <a:rPr lang="ro-RO" i="1"/>
              <a:t>R</a:t>
            </a:r>
            <a:r>
              <a:rPr lang="ro-RO" i="1" baseline="-25000"/>
              <a:t>o</a:t>
            </a:r>
            <a:r>
              <a:rPr lang="ro-RO" i="1"/>
              <a:t> </a:t>
            </a:r>
            <a:r>
              <a:rPr lang="ro-RO">
                <a:sym typeface="Symbol" panose="05050102010706020507" pitchFamily="18" charset="2"/>
              </a:rPr>
              <a:t> , caz în care 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981-8058-4FDE-ABED-47153687C2F1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4E29BE-CF34-43D5-A1DC-199A4254F59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962434" y="3279934"/>
            <a:ext cx="2267131" cy="721360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0499A4-2510-4E24-822F-9DD7A503A7E2}"/>
              </a:ext>
            </a:extLst>
          </p:cNvPr>
          <p:cNvPicPr/>
          <p:nvPr/>
        </p:nvPicPr>
        <p:blipFill rotWithShape="1">
          <a:blip r:embed="rId2"/>
          <a:srcRect t="25396" r="45802" b="25748"/>
          <a:stretch/>
        </p:blipFill>
        <p:spPr>
          <a:xfrm>
            <a:off x="7996237" y="5476875"/>
            <a:ext cx="1228725" cy="35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6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Amplificator cu sarcină flotantă</a:t>
            </a:r>
          </a:p>
          <a:p>
            <a:r>
              <a:rPr lang="en-US" sz="2400"/>
              <a:t>Aplicând T I K (teorema I a lui Kirchhoff),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 este suma curenților care provin de la </a:t>
            </a:r>
            <a:r>
              <a:rPr lang="en-US" sz="2400" i="1"/>
              <a:t>R</a:t>
            </a:r>
            <a:r>
              <a:rPr lang="en-US" sz="2400" baseline="-25000"/>
              <a:t>1</a:t>
            </a:r>
            <a:r>
              <a:rPr lang="en-US" sz="2400"/>
              <a:t> și </a:t>
            </a:r>
            <a:r>
              <a:rPr lang="en-US" sz="2400" i="1"/>
              <a:t>R</a:t>
            </a:r>
            <a:r>
              <a:rPr lang="en-US" sz="2400" baseline="-25000"/>
              <a:t>2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EEB5-6583-4A67-A93A-5BF897733F1C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AB4B1E-73D4-48E8-8524-9C0FF906C0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354" r="56684" b="12065"/>
          <a:stretch/>
        </p:blipFill>
        <p:spPr>
          <a:xfrm>
            <a:off x="533399" y="3200397"/>
            <a:ext cx="3251169" cy="27214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004C513-5BF7-4511-8474-0E65F15706C4}"/>
                  </a:ext>
                </a:extLst>
              </p:cNvPr>
              <p:cNvSpPr/>
              <p:nvPr/>
            </p:nvSpPr>
            <p:spPr>
              <a:xfrm>
                <a:off x="4877306" y="2969564"/>
                <a:ext cx="58203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type m:val="lin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type m:val="lin"/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ro-RO" sz="240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endParaRPr lang="ro-RO" sz="24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004C513-5BF7-4511-8474-0E65F15706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306" y="2969564"/>
                <a:ext cx="5820311" cy="461665"/>
              </a:xfrm>
              <a:prstGeom prst="rect">
                <a:avLst/>
              </a:prstGeom>
              <a:blipFill>
                <a:blip r:embed="rId3"/>
                <a:stretch>
                  <a:fillRect l="-209" t="-125000" b="-19078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CEA827C-7FCF-4E29-B30C-B74DCF050634}"/>
              </a:ext>
            </a:extLst>
          </p:cNvPr>
          <p:cNvCxnSpPr/>
          <p:nvPr/>
        </p:nvCxnSpPr>
        <p:spPr>
          <a:xfrm>
            <a:off x="1743075" y="3838575"/>
            <a:ext cx="7429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223FE5-56FA-4437-B6F7-B05BE0600E24}"/>
              </a:ext>
            </a:extLst>
          </p:cNvPr>
          <p:cNvCxnSpPr/>
          <p:nvPr/>
        </p:nvCxnSpPr>
        <p:spPr>
          <a:xfrm flipH="1">
            <a:off x="2809875" y="3838575"/>
            <a:ext cx="60666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2350095-D9FB-48B0-92FC-DB90D70897BB}"/>
              </a:ext>
            </a:extLst>
          </p:cNvPr>
          <p:cNvSpPr txBox="1"/>
          <p:nvPr/>
        </p:nvSpPr>
        <p:spPr>
          <a:xfrm>
            <a:off x="1266825" y="3244334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0V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1B7F0E4-E6FA-421C-AB22-FBF0AB3C7165}"/>
                  </a:ext>
                </a:extLst>
              </p:cNvPr>
              <p:cNvSpPr/>
              <p:nvPr/>
            </p:nvSpPr>
            <p:spPr>
              <a:xfrm>
                <a:off x="4877306" y="3653909"/>
                <a:ext cx="2074414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1B7F0E4-E6FA-421C-AB22-FBF0AB3C71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306" y="3653909"/>
                <a:ext cx="2074414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454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Amplificator de curent cu sarcina la masă</a:t>
            </a:r>
          </a:p>
          <a:p>
            <a:r>
              <a:rPr lang="en-US"/>
              <a:t>Din cauza scurtcircuitului virtual dintre intrările AO, tensiunea pe</a:t>
            </a:r>
            <a:br>
              <a:rPr lang="ro-RO"/>
            </a:br>
            <a:r>
              <a:rPr lang="ro-RO"/>
              <a:t>				</a:t>
            </a:r>
            <a:r>
              <a:rPr lang="en-US"/>
              <a:t>sursa de intrare este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, deci curentul</a:t>
            </a:r>
            <a:br>
              <a:rPr lang="ro-RO"/>
            </a:br>
            <a:r>
              <a:rPr lang="ro-RO"/>
              <a:t>				</a:t>
            </a:r>
            <a:r>
              <a:rPr lang="en-US"/>
              <a:t>care intră în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 de la stânga este</a:t>
            </a:r>
            <a:r>
              <a:rPr lang="ro-RO"/>
              <a:t> </a:t>
            </a:r>
            <a:r>
              <a:rPr lang="en-US" i="1"/>
              <a:t>i</a:t>
            </a:r>
            <a:r>
              <a:rPr lang="en-US" i="1" baseline="-25000"/>
              <a:t>S</a:t>
            </a:r>
            <a:r>
              <a:rPr lang="en-US"/>
              <a:t>−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 i="1" baseline="-25000"/>
              <a:t>s</a:t>
            </a:r>
            <a:r>
              <a:rPr lang="en-US"/>
              <a:t>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31EB-7274-4820-9D40-F6D62E1E7C5D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37BC85-4412-4137-B80F-6A9344EC89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383" b="13269"/>
          <a:stretch/>
        </p:blipFill>
        <p:spPr>
          <a:xfrm>
            <a:off x="466722" y="2832858"/>
            <a:ext cx="3799160" cy="334410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715075-31E2-490B-8B20-31FE00D239A8}"/>
              </a:ext>
            </a:extLst>
          </p:cNvPr>
          <p:cNvCxnSpPr/>
          <p:nvPr/>
        </p:nvCxnSpPr>
        <p:spPr>
          <a:xfrm>
            <a:off x="2028825" y="3314700"/>
            <a:ext cx="0" cy="27146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5F8049B-99A2-4D0D-826F-4E60B9C989DB}"/>
              </a:ext>
            </a:extLst>
          </p:cNvPr>
          <p:cNvSpPr txBox="1"/>
          <p:nvPr/>
        </p:nvSpPr>
        <p:spPr>
          <a:xfrm>
            <a:off x="1952625" y="5518854"/>
            <a:ext cx="514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i="1"/>
              <a:t>v</a:t>
            </a:r>
            <a:r>
              <a:rPr lang="ro-RO" sz="2000" i="1" baseline="-25000"/>
              <a:t>L</a:t>
            </a:r>
            <a:endParaRPr lang="ro-RO" i="1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009F514-7EFB-4865-BAF2-6A9C54629DDA}"/>
              </a:ext>
            </a:extLst>
          </p:cNvPr>
          <p:cNvCxnSpPr/>
          <p:nvPr/>
        </p:nvCxnSpPr>
        <p:spPr>
          <a:xfrm>
            <a:off x="4267200" y="4001294"/>
            <a:ext cx="0" cy="202803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B54E00D-214D-4610-9982-90F78AB4F932}"/>
              </a:ext>
            </a:extLst>
          </p:cNvPr>
          <p:cNvCxnSpPr/>
          <p:nvPr/>
        </p:nvCxnSpPr>
        <p:spPr>
          <a:xfrm>
            <a:off x="2366302" y="3400425"/>
            <a:ext cx="85314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02CC4D-6894-4497-B628-4828CD8B3034}"/>
                  </a:ext>
                </a:extLst>
              </p:cNvPr>
              <p:cNvSpPr txBox="1"/>
              <p:nvPr/>
            </p:nvSpPr>
            <p:spPr>
              <a:xfrm>
                <a:off x="4637360" y="3724295"/>
                <a:ext cx="3072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𝐼𝐼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02CC4D-6894-4497-B628-4828CD8B3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3724295"/>
                <a:ext cx="3072059" cy="369332"/>
              </a:xfrm>
              <a:prstGeom prst="rect">
                <a:avLst/>
              </a:prstGeom>
              <a:blipFill>
                <a:blip r:embed="rId3"/>
                <a:stretch>
                  <a:fillRect l="-1984" r="-397" b="-1311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1F79888-CA57-4DDD-B9C0-5D39DF6E7E7F}"/>
                  </a:ext>
                </a:extLst>
              </p:cNvPr>
              <p:cNvSpPr txBox="1"/>
              <p:nvPr/>
            </p:nvSpPr>
            <p:spPr>
              <a:xfrm>
                <a:off x="4637360" y="4228564"/>
                <a:ext cx="2905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1F79888-CA57-4DDD-B9C0-5D39DF6E7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4228564"/>
                <a:ext cx="2905283" cy="369332"/>
              </a:xfrm>
              <a:prstGeom prst="rect">
                <a:avLst/>
              </a:prstGeom>
              <a:blipFill>
                <a:blip r:embed="rId4"/>
                <a:stretch>
                  <a:fillRect l="-1050" t="-171667" r="-5042" b="-25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D245AB3-924E-4C7A-A1AD-459EE2CDEC6B}"/>
                  </a:ext>
                </a:extLst>
              </p:cNvPr>
              <p:cNvSpPr txBox="1"/>
              <p:nvPr/>
            </p:nvSpPr>
            <p:spPr>
              <a:xfrm>
                <a:off x="4637360" y="4765963"/>
                <a:ext cx="36082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D245AB3-924E-4C7A-A1AD-459EE2CDE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4765963"/>
                <a:ext cx="3608295" cy="369332"/>
              </a:xfrm>
              <a:prstGeom prst="rect">
                <a:avLst/>
              </a:prstGeom>
              <a:blipFill>
                <a:blip r:embed="rId5"/>
                <a:stretch>
                  <a:fillRect l="-845" t="-171667" r="-3885" b="-25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73C811-8F9F-4C31-B5D7-6FFBCCFC27FC}"/>
                  </a:ext>
                </a:extLst>
              </p:cNvPr>
              <p:cNvSpPr txBox="1"/>
              <p:nvPr/>
            </p:nvSpPr>
            <p:spPr>
              <a:xfrm>
                <a:off x="4637360" y="5379129"/>
                <a:ext cx="4564583" cy="754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𝑂𝐴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73C811-8F9F-4C31-B5D7-6FFBCCFC2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5379129"/>
                <a:ext cx="4564583" cy="7542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D0DF98B1-A84F-4EAF-B949-B6D6E2C30207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429659" y="365125"/>
            <a:ext cx="2267131" cy="721360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3A01810-5FEA-435C-A7CF-CE0D138896EC}"/>
              </a:ext>
            </a:extLst>
          </p:cNvPr>
          <p:cNvPicPr/>
          <p:nvPr/>
        </p:nvPicPr>
        <p:blipFill rotWithShape="1">
          <a:blip r:embed="rId8"/>
          <a:srcRect r="62764"/>
          <a:stretch/>
        </p:blipFill>
        <p:spPr>
          <a:xfrm>
            <a:off x="10068324" y="4972560"/>
            <a:ext cx="1167018" cy="6747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B03338C-528A-4002-AFCB-2D0BBA774804}"/>
              </a:ext>
            </a:extLst>
          </p:cNvPr>
          <p:cNvPicPr/>
          <p:nvPr/>
        </p:nvPicPr>
        <p:blipFill rotWithShape="1">
          <a:blip r:embed="rId8"/>
          <a:srcRect l="51216"/>
          <a:stretch/>
        </p:blipFill>
        <p:spPr>
          <a:xfrm>
            <a:off x="10053433" y="5659353"/>
            <a:ext cx="1528967" cy="674772"/>
          </a:xfrm>
          <a:prstGeom prst="rect">
            <a:avLst/>
          </a:prstGeom>
        </p:spPr>
      </p:pic>
      <p:sp>
        <p:nvSpPr>
          <p:cNvPr id="22" name="Arrow: Right 21">
            <a:extLst>
              <a:ext uri="{FF2B5EF4-FFF2-40B4-BE49-F238E27FC236}">
                <a16:creationId xmlns:a16="http://schemas.microsoft.com/office/drawing/2014/main" id="{7B0FB373-E1EF-455F-A281-A75C0E2FD4E2}"/>
              </a:ext>
            </a:extLst>
          </p:cNvPr>
          <p:cNvSpPr/>
          <p:nvPr/>
        </p:nvSpPr>
        <p:spPr>
          <a:xfrm>
            <a:off x="9178526" y="5633929"/>
            <a:ext cx="409575" cy="232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94DD17E2-BB51-4031-88B7-CF5797271DBD}"/>
              </a:ext>
            </a:extLst>
          </p:cNvPr>
          <p:cNvSpPr/>
          <p:nvPr/>
        </p:nvSpPr>
        <p:spPr>
          <a:xfrm>
            <a:off x="9782173" y="5135295"/>
            <a:ext cx="271237" cy="117660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392203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Pentru sortarea unor LED-uri (Light-Emitting Diode), înlocuiți schema din stânga cu o sursă de curent comandată în tensiune (convertor V-I)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ro-RO"/>
              <a:t>Care este valoarea curentului constant la care se sortează LED-urile?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72C8-BFAA-44D8-8473-91257F16DC5B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ECF484-DC49-44DF-B4CE-090E75C33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579" y="3261360"/>
            <a:ext cx="4145280" cy="1402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49224B-817C-4086-956C-120DFECB93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142" y="2804954"/>
            <a:ext cx="3992880" cy="23926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B5A81704-5A77-4A43-B74D-CE7CC1660046}"/>
              </a:ext>
            </a:extLst>
          </p:cNvPr>
          <p:cNvSpPr/>
          <p:nvPr/>
        </p:nvSpPr>
        <p:spPr>
          <a:xfrm>
            <a:off x="5816926" y="3767137"/>
            <a:ext cx="904875" cy="390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63363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9100A-99FF-4FBE-BDEA-7E593354D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A99C0-48E6-4253-8A60-74DAD3059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Circuitul este un convertor V-I cu sarcină flotantă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A359C-6AEB-432F-820A-5EEF7932D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9FC8-F42B-48D9-BB1E-FEB2AF850611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1978C-DA8F-4946-B612-258C5C7ED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7F4B3-F74A-4E0C-A868-FB354D97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E21138-F377-4075-BA0C-3D97DD545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6" y="2700336"/>
            <a:ext cx="4991100" cy="298510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2DF9007-D597-4105-B349-17DF81EADBE4}"/>
                  </a:ext>
                </a:extLst>
              </p:cNvPr>
              <p:cNvSpPr txBox="1"/>
              <p:nvPr/>
            </p:nvSpPr>
            <p:spPr>
              <a:xfrm>
                <a:off x="5695950" y="2319430"/>
                <a:ext cx="3848100" cy="7618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𝐿𝐸𝐷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2DF9007-D597-4105-B349-17DF81EADB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950" y="2319430"/>
                <a:ext cx="3848100" cy="7618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F1C7634C-8833-4BAF-9378-F34DBA964684}"/>
              </a:ext>
            </a:extLst>
          </p:cNvPr>
          <p:cNvSpPr txBox="1"/>
          <p:nvPr/>
        </p:nvSpPr>
        <p:spPr>
          <a:xfrm>
            <a:off x="5876925" y="3344214"/>
            <a:ext cx="5886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De ce 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/>
              <a:t> este egală cu tensiunea pe LED, V</a:t>
            </a:r>
            <a:r>
              <a:rPr lang="ro-RO" sz="2400" baseline="-25000"/>
              <a:t>AB</a:t>
            </a:r>
            <a:r>
              <a:rPr lang="ro-RO" sz="2400"/>
              <a:t>?</a:t>
            </a:r>
          </a:p>
          <a:p>
            <a:endParaRPr lang="ro-RO" sz="2400"/>
          </a:p>
          <a:p>
            <a:r>
              <a:rPr lang="ro-RO" sz="2400"/>
              <a:t>Răspuns: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0BDEF7C-6990-4AE8-AC4F-2485848603C5}"/>
                  </a:ext>
                </a:extLst>
              </p:cNvPr>
              <p:cNvSpPr txBox="1"/>
              <p:nvPr/>
            </p:nvSpPr>
            <p:spPr>
              <a:xfrm>
                <a:off x="5948517" y="4599831"/>
                <a:ext cx="33509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0BDEF7C-6990-4AE8-AC4F-2485848603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517" y="4599831"/>
                <a:ext cx="3350981" cy="369332"/>
              </a:xfrm>
              <a:prstGeom prst="rect">
                <a:avLst/>
              </a:prstGeom>
              <a:blipFill>
                <a:blip r:embed="rId4"/>
                <a:stretch>
                  <a:fillRect l="-909" r="-182" b="-1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4450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D1DE-1FCB-4984-AA38-6B9140C4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Circuite cu reacție negativă rezistivă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A1826-C1B2-47E8-BF37-99769997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Calibri" panose="020F0502020204030204" pitchFamily="34" charset="0"/>
              </a:rPr>
              <a:t>Deși, intrinsec, AO este un amplificator de tensiune, el poate acționa, la fel de bine, ca un amplificator tranzistență sau convertor I-V, ca un amplificator transconductanță sau convertor V-I și ca un amplificator de curent.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Această versatilitate excepțională provine din capacitatea recției negative de a modifica rezistențele în buclă închisă, precum și de a stabiliza câștigul.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B2A07-77A8-4C2B-853A-457B2F8C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E30-C993-46BE-BBC8-AA99B6590E71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133B6-D00F-4DE6-B762-E023C328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D0500-7EC6-437D-AEA9-5A251B56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953040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BD0B5-2239-4D31-AA11-01D8F18D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1F48D-4579-4AF4-82B1-9EB19F31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Fie </a:t>
            </a:r>
            <a:r>
              <a:rPr lang="en-US" i="1">
                <a:effectLst/>
                <a:ea typeface="Calibri" panose="020F0502020204030204" pitchFamily="34" charset="0"/>
              </a:rPr>
              <a:t>amplificatorul de curent</a:t>
            </a:r>
            <a:r>
              <a:rPr lang="en-US">
                <a:effectLst/>
                <a:ea typeface="Calibri" panose="020F0502020204030204" pitchFamily="34" charset="0"/>
              </a:rPr>
              <a:t> din fig</a:t>
            </a:r>
            <a:r>
              <a:rPr lang="ro-RO">
                <a:effectLst/>
                <a:ea typeface="Calibri" panose="020F0502020204030204" pitchFamily="34" charset="0"/>
              </a:rPr>
              <a:t>ură</a:t>
            </a:r>
            <a:r>
              <a:rPr lang="en-US">
                <a:effectLst/>
                <a:ea typeface="Calibri" panose="020F0502020204030204" pitchFamily="34" charset="0"/>
              </a:rPr>
              <a:t>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Dacă se consideră 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</a:t>
            </a:r>
            <a:r>
              <a:rPr lang="en-US">
                <a:effectLst/>
                <a:ea typeface="Calibri" panose="020F0502020204030204" pitchFamily="34" charset="0"/>
              </a:rPr>
              <a:t> </a:t>
            </a:r>
            <a:r>
              <a:rPr lang="en-US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en-US">
                <a:effectLst/>
                <a:ea typeface="Calibri" panose="020F0502020204030204" pitchFamily="34" charset="0"/>
              </a:rPr>
              <a:t> și 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>
                <a:effectLst/>
                <a:ea typeface="Calibri" panose="020F0502020204030204" pitchFamily="34" charset="0"/>
              </a:rPr>
              <a:t> </a:t>
            </a:r>
            <a:r>
              <a:rPr lang="en-US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>
                <a:effectLst/>
                <a:ea typeface="Calibri" panose="020F0502020204030204" pitchFamily="34" charset="0"/>
              </a:rPr>
              <a:t> </a:t>
            </a:r>
            <a:r>
              <a:rPr lang="en-US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en-US">
                <a:effectLst/>
                <a:ea typeface="Calibri" panose="020F0502020204030204" pitchFamily="34" charset="0"/>
              </a:rPr>
              <a:t>, determinați amplificarea circuitului.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A25F7-07DE-443A-8AE2-F9344395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2C04-5A3C-468E-B352-03669D5783BE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DE89-FEA0-4CAE-950E-65F5FCEC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S05-S06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EAB0D-D56D-4DF5-8AB3-DFF6686E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BC5E4-E883-4E74-BA5B-5BD9D655AE41}" type="slidenum">
              <a:rPr lang="ro-RO" smtClean="0"/>
              <a:t>30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B8B77D-BEA2-4159-A1C0-11C8CC7F4C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788" y="3429000"/>
            <a:ext cx="7232423" cy="2410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07445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BD0B5-2239-4D31-AA11-01D8F18D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1F48D-4579-4AF4-82B1-9EB19F31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Aplicând T I K, curentul de ieșire se scrie</a:t>
            </a:r>
            <a:endParaRPr lang="ro-RO"/>
          </a:p>
          <a:p>
            <a:endParaRPr lang="ro-RO"/>
          </a:p>
          <a:p>
            <a:r>
              <a:rPr lang="en-US">
                <a:effectLst/>
                <a:ea typeface="Calibri" panose="020F0502020204030204" pitchFamily="34" charset="0"/>
              </a:rPr>
              <a:t>Dacă 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>
                <a:effectLst/>
                <a:ea typeface="Calibri" panose="020F0502020204030204" pitchFamily="34" charset="0"/>
              </a:rPr>
              <a:t> </a:t>
            </a:r>
            <a:r>
              <a:rPr lang="en-US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>
                <a:effectLst/>
                <a:ea typeface="Calibri" panose="020F0502020204030204" pitchFamily="34" charset="0"/>
              </a:rPr>
              <a:t> </a:t>
            </a:r>
            <a:r>
              <a:rPr lang="en-US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lang="en-US">
                <a:effectLst/>
                <a:ea typeface="Calibri" panose="020F0502020204030204" pitchFamily="34" charset="0"/>
              </a:rPr>
              <a:t>, atunci </a:t>
            </a:r>
            <a:r>
              <a:rPr lang="en-US" i="1">
                <a:effectLst/>
                <a:ea typeface="Calibri" panose="020F0502020204030204" pitchFamily="34" charset="0"/>
              </a:rPr>
              <a:t>i</a:t>
            </a:r>
            <a:r>
              <a:rPr lang="en-US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>
                <a:effectLst/>
                <a:ea typeface="Calibri" panose="020F0502020204030204" pitchFamily="34" charset="0"/>
              </a:rPr>
              <a:t> va circula integral prin 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baseline="-25000">
                <a:effectLst/>
                <a:ea typeface="Calibri" panose="020F0502020204030204" pitchFamily="34" charset="0"/>
              </a:rPr>
              <a:t>2</a:t>
            </a:r>
            <a:r>
              <a:rPr lang="en-US">
                <a:effectLst/>
                <a:ea typeface="Calibri" panose="020F0502020204030204" pitchFamily="34" charset="0"/>
              </a:rPr>
              <a:t> și se poate scrie</a:t>
            </a:r>
            <a:endParaRPr lang="ro-RO">
              <a:effectLst/>
              <a:ea typeface="Calibri" panose="020F0502020204030204" pitchFamily="34" charset="0"/>
            </a:endParaRPr>
          </a:p>
          <a:p>
            <a:endParaRPr lang="ro-RO"/>
          </a:p>
          <a:p>
            <a:endParaRPr lang="ro-RO"/>
          </a:p>
          <a:p>
            <a:r>
              <a:rPr lang="en-US">
                <a:effectLst/>
                <a:ea typeface="Calibri" panose="020F0502020204030204" pitchFamily="34" charset="0"/>
              </a:rPr>
              <a:t>Curentul prin 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baseline="-25000">
                <a:effectLst/>
                <a:ea typeface="Calibri" panose="020F0502020204030204" pitchFamily="34" charset="0"/>
              </a:rPr>
              <a:t>1</a:t>
            </a:r>
            <a:r>
              <a:rPr lang="en-US">
                <a:effectLst/>
                <a:ea typeface="Calibri" panose="020F0502020204030204" pitchFamily="34" charset="0"/>
              </a:rPr>
              <a:t> este</a:t>
            </a:r>
            <a:endParaRPr lang="ro-RO"/>
          </a:p>
          <a:p>
            <a:endParaRPr lang="ro-RO"/>
          </a:p>
          <a:p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A25F7-07DE-443A-8AE2-F9344395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2C04-5A3C-468E-B352-03669D5783BE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DE89-FEA0-4CAE-950E-65F5FCEC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S05-S06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EAB0D-D56D-4DF5-8AB3-DFF6686E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BC5E4-E883-4E74-BA5B-5BD9D655AE41}" type="slidenum">
              <a:rPr lang="ro-RO" smtClean="0"/>
              <a:t>31</a:t>
            </a:fld>
            <a:endParaRPr lang="ro-RO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3718537-965C-422B-850B-B71A3FEC6552}"/>
              </a:ext>
            </a:extLst>
          </p:cNvPr>
          <p:cNvGrpSpPr/>
          <p:nvPr/>
        </p:nvGrpSpPr>
        <p:grpSpPr>
          <a:xfrm>
            <a:off x="7142863" y="138290"/>
            <a:ext cx="4913058" cy="1646000"/>
            <a:chOff x="6745301" y="94564"/>
            <a:chExt cx="4913058" cy="16460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DE46781-2901-4505-A090-EE1FB88FEDD3}"/>
                </a:ext>
              </a:extLst>
            </p:cNvPr>
            <p:cNvGrpSpPr/>
            <p:nvPr/>
          </p:nvGrpSpPr>
          <p:grpSpPr>
            <a:xfrm>
              <a:off x="6745301" y="94564"/>
              <a:ext cx="4913058" cy="1646000"/>
              <a:chOff x="663324" y="3135488"/>
              <a:chExt cx="4913058" cy="1646000"/>
            </a:xfrm>
          </p:grpSpPr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0D35BE40-CDF5-45B0-8FED-B3038218A0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3324" y="3135488"/>
                <a:ext cx="4913058" cy="1646000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20CEDAD3-26EA-4986-9449-2082FD5CD1FD}"/>
                  </a:ext>
                </a:extLst>
              </p:cNvPr>
              <p:cNvCxnSpPr/>
              <p:nvPr/>
            </p:nvCxnSpPr>
            <p:spPr>
              <a:xfrm>
                <a:off x="1028700" y="3658394"/>
                <a:ext cx="457200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255083C7-9258-49C2-AF53-526626BE8BC4}"/>
                  </a:ext>
                </a:extLst>
              </p:cNvPr>
              <p:cNvCxnSpPr/>
              <p:nvPr/>
            </p:nvCxnSpPr>
            <p:spPr>
              <a:xfrm>
                <a:off x="2910303" y="4522414"/>
                <a:ext cx="457200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29A4BFE1-EF90-40E5-9B31-6C3CF76C4573}"/>
                  </a:ext>
                </a:extLst>
              </p:cNvPr>
              <p:cNvCxnSpPr/>
              <p:nvPr/>
            </p:nvCxnSpPr>
            <p:spPr>
              <a:xfrm>
                <a:off x="1609725" y="4015582"/>
                <a:ext cx="457200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B1E61EFB-82EB-4B2D-BA62-89C02F0EA476}"/>
                  </a:ext>
                </a:extLst>
              </p:cNvPr>
              <p:cNvCxnSpPr/>
              <p:nvPr/>
            </p:nvCxnSpPr>
            <p:spPr>
              <a:xfrm>
                <a:off x="3467100" y="3958488"/>
                <a:ext cx="457200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9F104CC-C0A3-45B3-9D33-C317212ADE60}"/>
                </a:ext>
              </a:extLst>
            </p:cNvPr>
            <p:cNvSpPr txBox="1"/>
            <p:nvPr/>
          </p:nvSpPr>
          <p:spPr>
            <a:xfrm>
              <a:off x="9658764" y="871555"/>
              <a:ext cx="447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/>
                <a:t>i</a:t>
              </a:r>
              <a:r>
                <a:rPr lang="ro-RO" baseline="-25000"/>
                <a:t>R1</a:t>
              </a:r>
              <a:endParaRPr lang="ro-RO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1BC9739-B8AF-4FD1-82AE-160ACEE17118}"/>
                </a:ext>
              </a:extLst>
            </p:cNvPr>
            <p:cNvSpPr txBox="1"/>
            <p:nvPr/>
          </p:nvSpPr>
          <p:spPr>
            <a:xfrm>
              <a:off x="9449480" y="1293852"/>
              <a:ext cx="447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/>
                <a:t>i</a:t>
              </a:r>
              <a:r>
                <a:rPr lang="ro-RO" baseline="-25000"/>
                <a:t>R2</a:t>
              </a:r>
              <a:endParaRPr lang="ro-RO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B0F5083-F657-4C27-A5C2-E3B9C63CB221}"/>
                </a:ext>
              </a:extLst>
            </p:cNvPr>
            <p:cNvSpPr txBox="1"/>
            <p:nvPr/>
          </p:nvSpPr>
          <p:spPr>
            <a:xfrm>
              <a:off x="7928425" y="941775"/>
              <a:ext cx="3379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/>
                <a:t>i</a:t>
              </a:r>
              <a:r>
                <a:rPr lang="ro-RO" baseline="-25000"/>
                <a:t>S</a:t>
              </a:r>
              <a:endParaRPr lang="ro-RO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7B7D36F-EA40-4F43-A75C-A7BE8BC2D495}"/>
                </a:ext>
              </a:extLst>
            </p:cNvPr>
            <p:cNvSpPr txBox="1"/>
            <p:nvPr/>
          </p:nvSpPr>
          <p:spPr>
            <a:xfrm>
              <a:off x="7519665" y="310035"/>
              <a:ext cx="3379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/>
                <a:t>i</a:t>
              </a:r>
              <a:r>
                <a:rPr lang="ro-RO" baseline="-25000"/>
                <a:t>S</a:t>
              </a:r>
              <a:endParaRPr lang="ro-RO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19069B9-3A1D-46A9-B7E2-0558326ABEDD}"/>
                  </a:ext>
                </a:extLst>
              </p:cNvPr>
              <p:cNvSpPr txBox="1"/>
              <p:nvPr/>
            </p:nvSpPr>
            <p:spPr>
              <a:xfrm>
                <a:off x="1051063" y="2298162"/>
                <a:ext cx="2049946" cy="4934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19069B9-3A1D-46A9-B7E2-0558326AB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63" y="2298162"/>
                <a:ext cx="2049946" cy="493405"/>
              </a:xfrm>
              <a:prstGeom prst="rect">
                <a:avLst/>
              </a:prstGeom>
              <a:blipFill>
                <a:blip r:embed="rId3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30D0B82-4052-4699-B0F2-979F2B555581}"/>
                  </a:ext>
                </a:extLst>
              </p:cNvPr>
              <p:cNvSpPr txBox="1"/>
              <p:nvPr/>
            </p:nvSpPr>
            <p:spPr>
              <a:xfrm>
                <a:off x="1051063" y="3429000"/>
                <a:ext cx="2626415" cy="7859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30D0B82-4052-4699-B0F2-979F2B555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63" y="3429000"/>
                <a:ext cx="2626415" cy="7859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9C39368-104E-4E1D-B8CE-DD87883C2729}"/>
                  </a:ext>
                </a:extLst>
              </p:cNvPr>
              <p:cNvSpPr txBox="1"/>
              <p:nvPr/>
            </p:nvSpPr>
            <p:spPr>
              <a:xfrm>
                <a:off x="1051063" y="5087775"/>
                <a:ext cx="2049946" cy="7859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9C39368-104E-4E1D-B8CE-DD87883C2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63" y="5087775"/>
                <a:ext cx="2049946" cy="7859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8017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BD0B5-2239-4D31-AA11-01D8F18D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P2.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1F48D-4579-4AF4-82B1-9EB19F31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Datorită scurtcircuitului virtual dintre intrările AO, </a:t>
            </a:r>
            <a:r>
              <a:rPr lang="ro-RO" i="1"/>
              <a:t>v</a:t>
            </a:r>
            <a:r>
              <a:rPr lang="ro-RO" i="1" baseline="-25000"/>
              <a:t>N</a:t>
            </a:r>
            <a:r>
              <a:rPr lang="ro-RO"/>
              <a:t>=</a:t>
            </a:r>
            <a:r>
              <a:rPr lang="ro-RO" i="1"/>
              <a:t>v</a:t>
            </a:r>
            <a:r>
              <a:rPr lang="ro-RO" i="1" baseline="-25000"/>
              <a:t>P</a:t>
            </a:r>
            <a:r>
              <a:rPr lang="ro-RO"/>
              <a:t>, iar, datorită scurtcircuitului (firului) dintre ieșirea AO și intrarea inversoare, </a:t>
            </a:r>
            <a:r>
              <a:rPr lang="ro-RO" i="1"/>
              <a:t>v</a:t>
            </a:r>
            <a:r>
              <a:rPr lang="ro-RO" i="1" baseline="-25000"/>
              <a:t>N</a:t>
            </a:r>
            <a:r>
              <a:rPr lang="ro-RO"/>
              <a:t>=</a:t>
            </a:r>
            <a:r>
              <a:rPr lang="ro-RO" i="1"/>
              <a:t>v</a:t>
            </a:r>
            <a:r>
              <a:rPr lang="ro-RO" i="1" baseline="-25000"/>
              <a:t>O</a:t>
            </a:r>
            <a:br>
              <a:rPr lang="ro-RO"/>
            </a:br>
            <a:r>
              <a:rPr lang="ro-RO"/>
              <a:t>și curentul de ieșire se exprimă sub forma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ro-RO"/>
              <a:t>De unde amplificarea circuitului este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A25F7-07DE-443A-8AE2-F9344395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2C04-5A3C-468E-B352-03669D5783BE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DE89-FEA0-4CAE-950E-65F5FCEC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S05-S06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EAB0D-D56D-4DF5-8AB3-DFF6686E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BC5E4-E883-4E74-BA5B-5BD9D655AE41}" type="slidenum">
              <a:rPr lang="ro-RO" smtClean="0"/>
              <a:t>32</a:t>
            </a:fld>
            <a:endParaRPr lang="ro-RO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D0225DE-AB87-46FD-A982-E25397DA7924}"/>
              </a:ext>
            </a:extLst>
          </p:cNvPr>
          <p:cNvGrpSpPr/>
          <p:nvPr/>
        </p:nvGrpSpPr>
        <p:grpSpPr>
          <a:xfrm>
            <a:off x="7142863" y="138290"/>
            <a:ext cx="4913058" cy="1646000"/>
            <a:chOff x="6745301" y="94564"/>
            <a:chExt cx="4913058" cy="16460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631AF95-2DE8-4882-A82E-5783B8535B19}"/>
                </a:ext>
              </a:extLst>
            </p:cNvPr>
            <p:cNvGrpSpPr/>
            <p:nvPr/>
          </p:nvGrpSpPr>
          <p:grpSpPr>
            <a:xfrm>
              <a:off x="6745301" y="94564"/>
              <a:ext cx="4913058" cy="1646000"/>
              <a:chOff x="663324" y="3135488"/>
              <a:chExt cx="4913058" cy="1646000"/>
            </a:xfrm>
          </p:grpSpPr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8F5B6AE3-A1E3-498E-94EF-3ABB908007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3324" y="3135488"/>
                <a:ext cx="4913058" cy="1646000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CA58334C-02EE-4718-8A83-F092B3F2F7C3}"/>
                  </a:ext>
                </a:extLst>
              </p:cNvPr>
              <p:cNvCxnSpPr/>
              <p:nvPr/>
            </p:nvCxnSpPr>
            <p:spPr>
              <a:xfrm>
                <a:off x="1028700" y="3658394"/>
                <a:ext cx="457200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96312BAD-E189-494F-89CF-A6431FD3C8A1}"/>
                  </a:ext>
                </a:extLst>
              </p:cNvPr>
              <p:cNvCxnSpPr/>
              <p:nvPr/>
            </p:nvCxnSpPr>
            <p:spPr>
              <a:xfrm>
                <a:off x="2910303" y="4522414"/>
                <a:ext cx="457200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0C246735-7B1A-48A5-9D9C-18C83DB0B76D}"/>
                  </a:ext>
                </a:extLst>
              </p:cNvPr>
              <p:cNvCxnSpPr/>
              <p:nvPr/>
            </p:nvCxnSpPr>
            <p:spPr>
              <a:xfrm>
                <a:off x="1609725" y="4015582"/>
                <a:ext cx="457200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28991C87-253B-4C6F-A6B8-FA87C7F992A4}"/>
                  </a:ext>
                </a:extLst>
              </p:cNvPr>
              <p:cNvCxnSpPr/>
              <p:nvPr/>
            </p:nvCxnSpPr>
            <p:spPr>
              <a:xfrm>
                <a:off x="3467100" y="3958488"/>
                <a:ext cx="457200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9E26C55-5C5A-44AD-AA54-5EE5FA69D397}"/>
                </a:ext>
              </a:extLst>
            </p:cNvPr>
            <p:cNvSpPr txBox="1"/>
            <p:nvPr/>
          </p:nvSpPr>
          <p:spPr>
            <a:xfrm>
              <a:off x="9658764" y="871555"/>
              <a:ext cx="447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/>
                <a:t>i</a:t>
              </a:r>
              <a:r>
                <a:rPr lang="ro-RO" baseline="-25000"/>
                <a:t>R1</a:t>
              </a:r>
              <a:endParaRPr lang="ro-RO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408C757-54E8-46E6-A387-B215BD937F48}"/>
                </a:ext>
              </a:extLst>
            </p:cNvPr>
            <p:cNvSpPr txBox="1"/>
            <p:nvPr/>
          </p:nvSpPr>
          <p:spPr>
            <a:xfrm>
              <a:off x="9449480" y="1293852"/>
              <a:ext cx="447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/>
                <a:t>i</a:t>
              </a:r>
              <a:r>
                <a:rPr lang="ro-RO" baseline="-25000"/>
                <a:t>R2</a:t>
              </a:r>
              <a:endParaRPr lang="ro-RO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9D32967-4A69-40BD-8B39-6D9D05169EBB}"/>
                </a:ext>
              </a:extLst>
            </p:cNvPr>
            <p:cNvSpPr txBox="1"/>
            <p:nvPr/>
          </p:nvSpPr>
          <p:spPr>
            <a:xfrm>
              <a:off x="7928425" y="941775"/>
              <a:ext cx="3379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/>
                <a:t>i</a:t>
              </a:r>
              <a:r>
                <a:rPr lang="ro-RO" baseline="-25000"/>
                <a:t>S</a:t>
              </a:r>
              <a:endParaRPr lang="ro-RO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0348690-A592-47DB-9BB0-693B037612FC}"/>
                </a:ext>
              </a:extLst>
            </p:cNvPr>
            <p:cNvSpPr txBox="1"/>
            <p:nvPr/>
          </p:nvSpPr>
          <p:spPr>
            <a:xfrm>
              <a:off x="7519665" y="310035"/>
              <a:ext cx="3379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o-RO"/>
                <a:t>i</a:t>
              </a:r>
              <a:r>
                <a:rPr lang="ro-RO" baseline="-25000"/>
                <a:t>S</a:t>
              </a:r>
              <a:endParaRPr lang="ro-RO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57814A5-702A-4F22-A9AE-96FC899E0A2B}"/>
                  </a:ext>
                </a:extLst>
              </p:cNvPr>
              <p:cNvSpPr txBox="1"/>
              <p:nvPr/>
            </p:nvSpPr>
            <p:spPr>
              <a:xfrm>
                <a:off x="1040709" y="3209579"/>
                <a:ext cx="5995781" cy="12714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𝑂</m:t>
                                      </m:r>
                                    </m:sub>
                                  </m:s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𝑂</m:t>
                                      </m:r>
                                    </m:sub>
                                  </m:s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sub>
                              </m:s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  <m:r>
                        <a:rPr lang="ro-RO" sz="2400" i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57814A5-702A-4F22-A9AE-96FC899E0A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709" y="3209579"/>
                <a:ext cx="5995781" cy="12714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A7A21C8-B5F8-41AF-A1E5-BD1B74644998}"/>
                  </a:ext>
                </a:extLst>
              </p:cNvPr>
              <p:cNvSpPr txBox="1"/>
              <p:nvPr/>
            </p:nvSpPr>
            <p:spPr>
              <a:xfrm>
                <a:off x="6637322" y="4411299"/>
                <a:ext cx="1741833" cy="844205"/>
              </a:xfrm>
              <a:prstGeom prst="rect">
                <a:avLst/>
              </a:prstGeom>
              <a:noFill/>
              <a:ln w="2540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A7A21C8-B5F8-41AF-A1E5-BD1B746449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322" y="4411299"/>
                <a:ext cx="1741833" cy="844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801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1638B-6784-4A05-B387-A5DBC8695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14140-E752-41A2-B086-663AEC59A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Determinați expresia tensiunii de la</a:t>
            </a:r>
            <a:r>
              <a:rPr lang="ro-RO"/>
              <a:t> </a:t>
            </a:r>
            <a:r>
              <a:rPr lang="en-US"/>
              <a:t>ieșirea </a:t>
            </a:r>
            <a:br>
              <a:rPr lang="ro-RO"/>
            </a:br>
            <a:r>
              <a:rPr lang="en-US"/>
              <a:t>circuitului din fig</a:t>
            </a:r>
            <a:r>
              <a:rPr lang="ro-RO"/>
              <a:t>ură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65873-4373-4328-80D4-FA7B1BA0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EBDD0-60E8-4F7C-BE56-98BB22FFC629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DD6C6-EF8F-47B0-92EA-7641D265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9AD47-EE56-4036-B770-3C040CD7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A939A6-3CB7-409F-9A02-51B899C55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285115"/>
            <a:ext cx="3292125" cy="48467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B59D88E7-8103-4012-B378-5B51CB8A6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592DC9F-964F-4A8F-A500-912B5C146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E10E762D-C111-4119-91DB-03143A9C5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60791E71-E47D-438B-9618-E24528480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028168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1638B-6784-4A05-B387-A5DBC8695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P3.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14140-E752-41A2-B086-663AEC59A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Se pot scrie relațiile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65873-4373-4328-80D4-FA7B1BA0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3BF83-6392-4935-AE8A-0B4B089462CA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DD6C6-EF8F-47B0-92EA-7641D265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9AD47-EE56-4036-B770-3C040CD7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A939A6-3CB7-409F-9A02-51B899C55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285115"/>
            <a:ext cx="3292125" cy="48467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B59D88E7-8103-4012-B378-5B51CB8A6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19C5716C-445E-48E7-88C6-A4F59D09C3EC}"/>
                  </a:ext>
                </a:extLst>
              </p:cNvPr>
              <p:cNvSpPr txBox="1"/>
              <p:nvPr/>
            </p:nvSpPr>
            <p:spPr bwMode="auto">
              <a:xfrm>
                <a:off x="4206461" y="1803164"/>
                <a:ext cx="3860800" cy="457201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19C5716C-445E-48E7-88C6-A4F59D09C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06461" y="1803164"/>
                <a:ext cx="3860800" cy="457201"/>
              </a:xfrm>
              <a:prstGeom prst="rect">
                <a:avLst/>
              </a:prstGeom>
              <a:blipFill>
                <a:blip r:embed="rId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4">
            <a:extLst>
              <a:ext uri="{FF2B5EF4-FFF2-40B4-BE49-F238E27FC236}">
                <a16:creationId xmlns:a16="http://schemas.microsoft.com/office/drawing/2014/main" id="{C592DC9F-964F-4A8F-A500-912B5C146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6654D52D-0913-411C-BC0F-8F682770E81C}"/>
                  </a:ext>
                </a:extLst>
              </p:cNvPr>
              <p:cNvSpPr txBox="1"/>
              <p:nvPr/>
            </p:nvSpPr>
            <p:spPr bwMode="auto">
              <a:xfrm>
                <a:off x="1046231" y="2270915"/>
                <a:ext cx="3406499" cy="932890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2" name="Object 11">
                <a:extLst>
                  <a:ext uri="{FF2B5EF4-FFF2-40B4-BE49-F238E27FC236}">
                    <a16:creationId xmlns:a16="http://schemas.microsoft.com/office/drawing/2014/main" id="{6654D52D-0913-411C-BC0F-8F682770E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6231" y="2270915"/>
                <a:ext cx="3406499" cy="9328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6">
            <a:extLst>
              <a:ext uri="{FF2B5EF4-FFF2-40B4-BE49-F238E27FC236}">
                <a16:creationId xmlns:a16="http://schemas.microsoft.com/office/drawing/2014/main" id="{E10E762D-C111-4119-91DB-03143A9C5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3">
                <a:extLst>
                  <a:ext uri="{FF2B5EF4-FFF2-40B4-BE49-F238E27FC236}">
                    <a16:creationId xmlns:a16="http://schemas.microsoft.com/office/drawing/2014/main" id="{E634359B-936F-4075-8EB0-075B7C349094}"/>
                  </a:ext>
                </a:extLst>
              </p:cNvPr>
              <p:cNvSpPr txBox="1"/>
              <p:nvPr/>
            </p:nvSpPr>
            <p:spPr bwMode="auto">
              <a:xfrm>
                <a:off x="1046231" y="3301844"/>
                <a:ext cx="4569378" cy="922177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4" name="Object 13">
                <a:extLst>
                  <a:ext uri="{FF2B5EF4-FFF2-40B4-BE49-F238E27FC236}">
                    <a16:creationId xmlns:a16="http://schemas.microsoft.com/office/drawing/2014/main" id="{E634359B-936F-4075-8EB0-075B7C349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6231" y="3301844"/>
                <a:ext cx="4569378" cy="922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8">
            <a:extLst>
              <a:ext uri="{FF2B5EF4-FFF2-40B4-BE49-F238E27FC236}">
                <a16:creationId xmlns:a16="http://schemas.microsoft.com/office/drawing/2014/main" id="{60791E71-E47D-438B-9618-E24528480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15">
                <a:extLst>
                  <a:ext uri="{FF2B5EF4-FFF2-40B4-BE49-F238E27FC236}">
                    <a16:creationId xmlns:a16="http://schemas.microsoft.com/office/drawing/2014/main" id="{ED1FE572-08A1-48D4-8A73-28E1E7250870}"/>
                  </a:ext>
                </a:extLst>
              </p:cNvPr>
              <p:cNvSpPr txBox="1"/>
              <p:nvPr/>
            </p:nvSpPr>
            <p:spPr bwMode="auto">
              <a:xfrm>
                <a:off x="1046231" y="4324080"/>
                <a:ext cx="6686412" cy="922177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num>
                        <m:den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ro-RO" sz="2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o-RO" sz="2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ro-RO" sz="26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ro-RO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Object 15">
                <a:extLst>
                  <a:ext uri="{FF2B5EF4-FFF2-40B4-BE49-F238E27FC236}">
                    <a16:creationId xmlns:a16="http://schemas.microsoft.com/office/drawing/2014/main" id="{ED1FE572-08A1-48D4-8A73-28E1E7250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46231" y="4324080"/>
                <a:ext cx="6686412" cy="922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1EC53FD-E40F-4F8B-8382-5EE0EF78C3CC}"/>
                  </a:ext>
                </a:extLst>
              </p:cNvPr>
              <p:cNvSpPr txBox="1"/>
              <p:nvPr/>
            </p:nvSpPr>
            <p:spPr>
              <a:xfrm>
                <a:off x="1046231" y="5354846"/>
                <a:ext cx="5687668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ro-RO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1EC53FD-E40F-4F8B-8382-5EE0EF78C3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231" y="5354846"/>
                <a:ext cx="5687668" cy="9221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438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 convertor curent-tensiune (convertor I-V), numit și </a:t>
            </a:r>
            <a:r>
              <a:rPr lang="en-US" b="1">
                <a:solidFill>
                  <a:srgbClr val="FF0000"/>
                </a:solidFill>
              </a:rPr>
              <a:t>amplificator transrezistență</a:t>
            </a:r>
            <a:r>
              <a:rPr lang="en-US"/>
              <a:t>, acceptă un curent de intrare </a:t>
            </a:r>
            <a:r>
              <a:rPr lang="en-US" i="1"/>
              <a:t>i</a:t>
            </a:r>
            <a:r>
              <a:rPr lang="en-US" i="1" baseline="-25000"/>
              <a:t>I</a:t>
            </a:r>
            <a:r>
              <a:rPr lang="en-US"/>
              <a:t> și produce o tensiune de ieșire de tip</a:t>
            </a:r>
            <a:r>
              <a:rPr lang="ro-RO"/>
              <a:t>ul</a:t>
            </a:r>
            <a:r>
              <a:rPr lang="en-US"/>
              <a:t>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</a:t>
            </a:r>
            <a:r>
              <a:rPr lang="en-US" i="1"/>
              <a:t>Ai</a:t>
            </a:r>
            <a:r>
              <a:rPr lang="en-US" i="1" baseline="-25000"/>
              <a:t>I</a:t>
            </a:r>
            <a:r>
              <a:rPr lang="en-US"/>
              <a:t>, unde </a:t>
            </a:r>
            <a:r>
              <a:rPr lang="en-US" i="1"/>
              <a:t>A</a:t>
            </a:r>
            <a:r>
              <a:rPr lang="en-US"/>
              <a:t> este câștigul circuitului exprimat în V/A.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DDAF2-0967-43E9-8AED-802A4B5DAE4A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9C49A1-0DEF-4DB4-8140-FE6A7F31B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8" y="3429000"/>
            <a:ext cx="4476750" cy="28003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1F01A3-9656-4946-868C-632195B043E5}"/>
                  </a:ext>
                </a:extLst>
              </p:cNvPr>
              <p:cNvSpPr txBox="1"/>
              <p:nvPr/>
            </p:nvSpPr>
            <p:spPr>
              <a:xfrm>
                <a:off x="6470503" y="3429000"/>
                <a:ext cx="3365793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1F01A3-9656-4946-868C-632195B04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503" y="3429000"/>
                <a:ext cx="3365793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E0168A89-323F-4C39-9409-3A11A2731341}"/>
              </a:ext>
            </a:extLst>
          </p:cNvPr>
          <p:cNvSpPr/>
          <p:nvPr/>
        </p:nvSpPr>
        <p:spPr>
          <a:xfrm>
            <a:off x="5476461" y="4466163"/>
            <a:ext cx="59773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/>
              <a:t>Observații: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Câștigul este -</a:t>
            </a:r>
            <a:r>
              <a:rPr lang="en-US" sz="2400" i="1"/>
              <a:t>R</a:t>
            </a:r>
            <a:r>
              <a:rPr lang="en-US" sz="2400"/>
              <a:t> și este negativ din cauza sensului ales pentru </a:t>
            </a:r>
            <a:r>
              <a:rPr lang="en-US" sz="2400" i="1"/>
              <a:t>i</a:t>
            </a:r>
            <a:r>
              <a:rPr lang="en-US" sz="2400" i="1" baseline="-25000"/>
              <a:t>I</a:t>
            </a:r>
            <a:r>
              <a:rPr lang="en-US" sz="2400"/>
              <a:t>;</a:t>
            </a:r>
            <a:endParaRPr lang="ro-RO" sz="24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Inversarea acestui sens </a:t>
            </a:r>
            <a:r>
              <a:rPr lang="ro-RO" sz="2400"/>
              <a:t>ne </a:t>
            </a:r>
            <a:r>
              <a:rPr lang="en-US" sz="2400"/>
              <a:t>dă 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=</a:t>
            </a:r>
            <a:r>
              <a:rPr lang="en-US" sz="2400" i="1"/>
              <a:t>Ri</a:t>
            </a:r>
            <a:r>
              <a:rPr lang="en-US" sz="2400" i="1" baseline="-25000"/>
              <a:t>I</a:t>
            </a:r>
            <a:r>
              <a:rPr lang="en-US" sz="2400"/>
              <a:t>.</a:t>
            </a:r>
            <a:endParaRPr lang="ro-RO" sz="2400"/>
          </a:p>
        </p:txBody>
      </p:sp>
    </p:spTree>
    <p:extLst>
      <p:ext uri="{BB962C8B-B14F-4D97-AF65-F5344CB8AC3E}">
        <p14:creationId xmlns:p14="http://schemas.microsoft.com/office/powerpoint/2010/main" val="77547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/>
              <a:t>Mărimea câștigului este denumită și </a:t>
            </a:r>
            <a:r>
              <a:rPr lang="en-US" sz="2400" b="1" i="1">
                <a:solidFill>
                  <a:srgbClr val="0070C0"/>
                </a:solidFill>
              </a:rPr>
              <a:t>sensibilitatea</a:t>
            </a:r>
            <a:r>
              <a:rPr lang="en-US" sz="2400" i="1"/>
              <a:t> </a:t>
            </a:r>
            <a:r>
              <a:rPr lang="en-US" sz="2400"/>
              <a:t>convertorului, deoarece arată cu cât se modifică tensiunea de ieșire pentru o modificare dată a curentului de intrare.</a:t>
            </a:r>
            <a:endParaRPr lang="ro-RO" sz="2400"/>
          </a:p>
          <a:p>
            <a:r>
              <a:rPr lang="en-US" sz="2400"/>
              <a:t>De exemplu, pentru o sensibilitate de 1V/mA avem nevoie de </a:t>
            </a:r>
            <a:r>
              <a:rPr lang="en-US" sz="2400" i="1"/>
              <a:t>R</a:t>
            </a:r>
            <a:r>
              <a:rPr lang="en-US" sz="2400"/>
              <a:t>=1kΩ, pentru o sensibilitate de 1V/μA avem nevoie de </a:t>
            </a:r>
            <a:r>
              <a:rPr lang="en-US" sz="2400" i="1"/>
              <a:t>R</a:t>
            </a:r>
            <a:r>
              <a:rPr lang="en-US" sz="2400"/>
              <a:t>=1MΩ</a:t>
            </a:r>
            <a:r>
              <a:rPr lang="ro-RO" sz="2400"/>
              <a:t>.</a:t>
            </a:r>
          </a:p>
          <a:p>
            <a:r>
              <a:rPr lang="en-US" sz="2400">
                <a:effectLst/>
                <a:ea typeface="Calibri" panose="020F0502020204030204" pitchFamily="34" charset="0"/>
              </a:rPr>
              <a:t>Dacă doriți, câștigul poate fi făcut variabil prin înlocuirea lui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effectLst/>
                <a:ea typeface="Calibri" panose="020F0502020204030204" pitchFamily="34" charset="0"/>
              </a:rPr>
              <a:t> cu un potențiometru.</a:t>
            </a:r>
            <a:endParaRPr lang="ro-RO" sz="2400"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Rețineți că elementul din bucla de reacție nu trebuie neapărat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limitat la o rezistență.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În cazul mai general în care este o impedanță </a:t>
            </a:r>
            <a:r>
              <a:rPr lang="en-US" sz="2400" i="1">
                <a:effectLst/>
                <a:ea typeface="Calibri" panose="020F0502020204030204" pitchFamily="34" charset="0"/>
              </a:rPr>
              <a:t>Z(s)</a:t>
            </a:r>
            <a:r>
              <a:rPr lang="en-US" sz="2400">
                <a:effectLst/>
                <a:ea typeface="Calibri" panose="020F0502020204030204" pitchFamily="34" charset="0"/>
              </a:rPr>
              <a:t>, unde </a:t>
            </a:r>
            <a:r>
              <a:rPr lang="en-US" sz="2400" i="1">
                <a:effectLst/>
                <a:ea typeface="Calibri" panose="020F0502020204030204" pitchFamily="34" charset="0"/>
              </a:rPr>
              <a:t>s</a:t>
            </a:r>
            <a:r>
              <a:rPr lang="en-US" sz="2400">
                <a:effectLst/>
                <a:ea typeface="Calibri" panose="020F0502020204030204" pitchFamily="34" charset="0"/>
              </a:rPr>
              <a:t> este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frecvența complexă, ecuația circuitului ia forma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i="1">
                <a:effectLst/>
                <a:ea typeface="Calibri" panose="020F0502020204030204" pitchFamily="34" charset="0"/>
              </a:rPr>
              <a:t>(s)</a:t>
            </a:r>
            <a:r>
              <a:rPr lang="en-US" sz="2400">
                <a:effectLst/>
                <a:ea typeface="Calibri" panose="020F0502020204030204" pitchFamily="34" charset="0"/>
              </a:rPr>
              <a:t>=−</a:t>
            </a:r>
            <a:r>
              <a:rPr lang="en-US" sz="2400" i="1">
                <a:effectLst/>
                <a:ea typeface="Calibri" panose="020F0502020204030204" pitchFamily="34" charset="0"/>
              </a:rPr>
              <a:t>Z(s)I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 i="1">
                <a:effectLst/>
                <a:ea typeface="Calibri" panose="020F0502020204030204" pitchFamily="34" charset="0"/>
              </a:rPr>
              <a:t>(s)</a:t>
            </a:r>
            <a:r>
              <a:rPr lang="en-US" sz="2400">
                <a:effectLst/>
                <a:ea typeface="Calibri" panose="020F0502020204030204" pitchFamily="34" charset="0"/>
              </a:rPr>
              <a:t>,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iar circuitul se numește </a:t>
            </a:r>
            <a:r>
              <a:rPr lang="en-US" sz="2400" i="1">
                <a:effectLst/>
                <a:ea typeface="Calibri" panose="020F0502020204030204" pitchFamily="34" charset="0"/>
              </a:rPr>
              <a:t>amplificator transimpedanță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F4E18-821F-4EC1-9F5C-1BBD4249B3BB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C626BC-C910-45F4-A0EA-D12BB0434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8750" y="4306411"/>
            <a:ext cx="3133725" cy="196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2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13B5-3BE1-49F5-B2E4-4812D1A9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7062-2A7D-4160-9C3A-A86B6CFFA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Calibri" panose="020F0502020204030204" pitchFamily="34" charset="0"/>
              </a:rPr>
              <a:t>Observăm că AO elimină încărcarea atât la intrare cât și la ieșire.</a:t>
            </a:r>
            <a:endParaRPr lang="ro-RO"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De fapt, în cazul în care sursa de intrare prezintă o rezistență internă finită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, AO elimină orice pierdere de curent prin aceasta forțând 0V la bornele acestei rezistențe.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De asemenea, AO oferă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 pe o sarcină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L</a:t>
            </a:r>
            <a:r>
              <a:rPr lang="en-US" sz="2800">
                <a:effectLst/>
                <a:ea typeface="Calibri" panose="020F0502020204030204" pitchFamily="34" charset="0"/>
              </a:rPr>
              <a:t> având rezistența de ieșire </a:t>
            </a:r>
            <a:r>
              <a:rPr lang="ro-RO" sz="2800">
                <a:effectLst/>
                <a:ea typeface="Calibri" panose="020F0502020204030204" pitchFamily="34" charset="0"/>
              </a:rPr>
              <a:t>a AO egală cu </a:t>
            </a:r>
            <a:r>
              <a:rPr lang="en-US" sz="2800">
                <a:effectLst/>
                <a:ea typeface="Calibri" panose="020F0502020204030204" pitchFamily="34" charset="0"/>
              </a:rPr>
              <a:t>zero.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FD30F-C49C-4C83-BEF1-B040929F0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AA4D4-924C-4CF6-A5CD-736264BF22E3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A5069-12E2-4819-956E-758BBEE6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3A233-CB0B-456C-BE1A-ACA5743A1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47B6C8-2008-463B-A2E1-60176DAFA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8750" y="4306411"/>
            <a:ext cx="3133725" cy="196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Convertorul cu sensibilitate ridicată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85348-0B9A-4EEF-AFC3-C2FE48260E06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7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BDF6F07-6F88-433F-864F-67B0ED26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820" y="2701131"/>
            <a:ext cx="4991100" cy="26003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138157A-B5D0-488C-825C-F74B6E456C5B}"/>
              </a:ext>
            </a:extLst>
          </p:cNvPr>
          <p:cNvSpPr txBox="1"/>
          <p:nvPr/>
        </p:nvSpPr>
        <p:spPr>
          <a:xfrm>
            <a:off x="6126960" y="2212577"/>
            <a:ext cx="2372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T I K în nodul </a:t>
            </a:r>
            <a:r>
              <a:rPr lang="ro-RO" sz="2400" i="1"/>
              <a:t>v</a:t>
            </a:r>
            <a:r>
              <a:rPr lang="ro-RO" sz="2400" baseline="-25000"/>
              <a:t>1</a:t>
            </a:r>
            <a:r>
              <a:rPr lang="ro-RO" sz="240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C11A47-7A30-447E-983D-F502043E98D1}"/>
                  </a:ext>
                </a:extLst>
              </p:cNvPr>
              <p:cNvSpPr txBox="1"/>
              <p:nvPr/>
            </p:nvSpPr>
            <p:spPr>
              <a:xfrm>
                <a:off x="6241799" y="2779739"/>
                <a:ext cx="4079228" cy="7543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C11A47-7A30-447E-983D-F502043E9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799" y="2779739"/>
                <a:ext cx="4079228" cy="754309"/>
              </a:xfrm>
              <a:prstGeom prst="rect">
                <a:avLst/>
              </a:prstGeom>
              <a:blipFill>
                <a:blip r:embed="rId3"/>
                <a:stretch>
                  <a:fillRect l="-14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30B009-ECB4-4370-94A4-BF3218DD9F3C}"/>
                  </a:ext>
                </a:extLst>
              </p:cNvPr>
              <p:cNvSpPr txBox="1"/>
              <p:nvPr/>
            </p:nvSpPr>
            <p:spPr>
              <a:xfrm>
                <a:off x="6241799" y="3613357"/>
                <a:ext cx="3286156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30B009-ECB4-4370-94A4-BF3218DD9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799" y="3613357"/>
                <a:ext cx="3286156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A9A3441D-4EEF-45E7-BDD7-700F8395FBD7}"/>
              </a:ext>
            </a:extLst>
          </p:cNvPr>
          <p:cNvSpPr txBox="1"/>
          <p:nvPr/>
        </p:nvSpPr>
        <p:spPr>
          <a:xfrm>
            <a:off x="6241799" y="4407880"/>
            <a:ext cx="2886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Eliminând </a:t>
            </a:r>
            <a:r>
              <a:rPr lang="ro-RO" sz="2400" i="1"/>
              <a:t>v</a:t>
            </a:r>
            <a:r>
              <a:rPr lang="ro-RO" sz="2400" baseline="-25000"/>
              <a:t>1</a:t>
            </a:r>
            <a:r>
              <a:rPr lang="ro-RO" sz="2400"/>
              <a:t>, rezultă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64B0B05A-A1C5-46A1-8071-125E53FD7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CD041274-7825-4D16-ADC7-27BDA76FF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AF67D9A-6605-42F1-93A9-2C848D5CF7ED}"/>
                  </a:ext>
                </a:extLst>
              </p:cNvPr>
              <p:cNvSpPr txBox="1"/>
              <p:nvPr/>
            </p:nvSpPr>
            <p:spPr>
              <a:xfrm flipH="1">
                <a:off x="6344102" y="4941927"/>
                <a:ext cx="182324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𝑘𝑅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AF67D9A-6605-42F1-93A9-2C848D5CF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344102" y="4941927"/>
                <a:ext cx="1823246" cy="369332"/>
              </a:xfrm>
              <a:prstGeom prst="rect">
                <a:avLst/>
              </a:prstGeom>
              <a:blipFill>
                <a:blip r:embed="rId5"/>
                <a:stretch>
                  <a:fillRect l="-4348" b="-1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C95ACDA-5AA4-4A9E-AEFF-578778DB89E6}"/>
                  </a:ext>
                </a:extLst>
              </p:cNvPr>
              <p:cNvSpPr txBox="1"/>
              <p:nvPr/>
            </p:nvSpPr>
            <p:spPr>
              <a:xfrm>
                <a:off x="8606549" y="4750657"/>
                <a:ext cx="2482273" cy="7518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C95ACDA-5AA4-4A9E-AEFF-578778DB8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549" y="4750657"/>
                <a:ext cx="2482273" cy="7518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144C5CCF-BF9E-4FFA-B7F8-5AB7F440FD3E}"/>
              </a:ext>
            </a:extLst>
          </p:cNvPr>
          <p:cNvSpPr txBox="1"/>
          <p:nvPr/>
        </p:nvSpPr>
        <p:spPr>
          <a:xfrm>
            <a:off x="6241799" y="5446196"/>
            <a:ext cx="5500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și astfel se obțin valori ridicate ale sensibilității cu R de valori rezonabile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D5AC892-4024-43EE-8191-73B406566E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91825" y="67314"/>
            <a:ext cx="3133725" cy="196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749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  <a:br>
              <a:rPr lang="ro-RO"/>
            </a:br>
            <a:r>
              <a:rPr lang="ro-RO"/>
              <a:t>Aplicații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o-RO"/>
              <a:t>f</a:t>
            </a:r>
            <a:r>
              <a:rPr lang="en-US"/>
              <a:t>otodetectoare de tip curent echipate cu fotodiode sau fotomultiplicatoare</a:t>
            </a:r>
            <a:endParaRPr lang="ro-RO"/>
          </a:p>
          <a:p>
            <a:pPr marL="457200" indent="-457200">
              <a:buFont typeface="+mj-lt"/>
              <a:buAutoNum type="arabicPeriod"/>
            </a:pPr>
            <a:r>
              <a:rPr lang="en-US"/>
              <a:t>convertoare numeric-analogice cu ieșire de tip curent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C0B0-579C-4616-B09A-DB3859F60114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194E56-E866-4CB3-B594-78682D4F36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344"/>
          <a:stretch/>
        </p:blipFill>
        <p:spPr>
          <a:xfrm>
            <a:off x="2286000" y="3580253"/>
            <a:ext cx="7620000" cy="22196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CFD9DC-1A4A-4D81-8B5C-662732B918AC}"/>
              </a:ext>
            </a:extLst>
          </p:cNvPr>
          <p:cNvSpPr txBox="1"/>
          <p:nvPr/>
        </p:nvSpPr>
        <p:spPr>
          <a:xfrm>
            <a:off x="1223963" y="4459242"/>
            <a:ext cx="676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9590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79643-F823-47A1-AC83-F5B376A5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  <a:br>
              <a:rPr lang="ro-RO"/>
            </a:br>
            <a:r>
              <a:rPr lang="ro-RO"/>
              <a:t>Aplicații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B9280-D9F8-4D52-A0B0-F2CCCF2B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>
                <a:sym typeface="Symbol"/>
              </a:rPr>
              <a:t>Exemplu: convertirea în tensiune a curentului de ieşire, </a:t>
            </a:r>
            <a:r>
              <a:rPr lang="ro-RO" i="1">
                <a:sym typeface="Symbol"/>
              </a:rPr>
              <a:t>I</a:t>
            </a:r>
            <a:r>
              <a:rPr lang="ro-RO" i="1" baseline="-25000">
                <a:sym typeface="Symbol"/>
              </a:rPr>
              <a:t>O</a:t>
            </a:r>
            <a:r>
              <a:rPr lang="ro-RO">
                <a:sym typeface="Symbol"/>
              </a:rPr>
              <a:t>, a unui convertor digital-analogic de tipul DAC08:</a:t>
            </a:r>
            <a:endParaRPr lang="en-US">
              <a:sym typeface="Symbol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E6120-4ED8-4C95-9CBF-5E23E157C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46CCA-F309-4301-AB00-9A4044C4F1FE}" type="datetime1">
              <a:rPr lang="ro-RO" smtClean="0"/>
              <a:t>25.03.2021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41019-F6C5-4B66-8AF7-6CD84BE4D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EA - cursul 5 -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F5C27-74C3-4BC0-A988-0D8E55FB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9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01323F-E502-454A-9165-EF5286A29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011" y="2749736"/>
            <a:ext cx="6657975" cy="2438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333312-E314-42B3-BD47-B840EE85E1DF}"/>
                  </a:ext>
                </a:extLst>
              </p:cNvPr>
              <p:cNvSpPr txBox="1"/>
              <p:nvPr/>
            </p:nvSpPr>
            <p:spPr>
              <a:xfrm>
                <a:off x="3395090" y="5639616"/>
                <a:ext cx="12870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333312-E314-42B3-BD47-B840EE85E1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5090" y="5639616"/>
                <a:ext cx="1287019" cy="369332"/>
              </a:xfrm>
              <a:prstGeom prst="rect">
                <a:avLst/>
              </a:prstGeom>
              <a:blipFill>
                <a:blip r:embed="rId3"/>
                <a:stretch>
                  <a:fillRect l="-2844" r="-4739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C530A52-2402-4DF1-A811-EAAC0F749502}"/>
                  </a:ext>
                </a:extLst>
              </p:cNvPr>
              <p:cNvSpPr txBox="1"/>
              <p:nvPr/>
            </p:nvSpPr>
            <p:spPr>
              <a:xfrm>
                <a:off x="5015062" y="5416434"/>
                <a:ext cx="2161874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256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C530A52-2402-4DF1-A811-EAAC0F749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062" y="5416434"/>
                <a:ext cx="2161874" cy="6914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06E5A8-6E77-406E-8089-2F2A3438DA92}"/>
                  </a:ext>
                </a:extLst>
              </p:cNvPr>
              <p:cNvSpPr txBox="1"/>
              <p:nvPr/>
            </p:nvSpPr>
            <p:spPr>
              <a:xfrm>
                <a:off x="7509889" y="5256699"/>
                <a:ext cx="1686680" cy="1036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p>
                            <m:sSup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06E5A8-6E77-406E-8089-2F2A3438DA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9889" y="5256699"/>
                <a:ext cx="1686680" cy="10365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1DA05E02-E713-4F17-9539-A9CE7A22F6E2}"/>
              </a:ext>
            </a:extLst>
          </p:cNvPr>
          <p:cNvSpPr txBox="1"/>
          <p:nvPr/>
        </p:nvSpPr>
        <p:spPr>
          <a:xfrm>
            <a:off x="1624633" y="3733925"/>
            <a:ext cx="676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1216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2260</Words>
  <Application>Microsoft Office PowerPoint</Application>
  <PresentationFormat>Widescreen</PresentationFormat>
  <Paragraphs>318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UT Sans</vt:lpstr>
      <vt:lpstr>Office Theme</vt:lpstr>
      <vt:lpstr>ELECTRONICĂ ANALOGICĂ</vt:lpstr>
      <vt:lpstr>Probleme tratate</vt:lpstr>
      <vt:lpstr>Circuite cu reacție negativă rezistivă</vt:lpstr>
      <vt:lpstr>Convertorul curent-tensiune</vt:lpstr>
      <vt:lpstr>Convertorul curent-tensiune</vt:lpstr>
      <vt:lpstr>Convertorul curent-tensiune</vt:lpstr>
      <vt:lpstr>Convertorul curent-tensiune</vt:lpstr>
      <vt:lpstr>Convertorul curent-tensiune Aplicații</vt:lpstr>
      <vt:lpstr>Convertorul curent-tensiune Aplicații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 Sursa de curent Howland</vt:lpstr>
      <vt:lpstr>Convertorul tensiune-curent Sursa de curent Howland</vt:lpstr>
      <vt:lpstr>Convertorul tensiune-curent Sursa de curent Howland</vt:lpstr>
      <vt:lpstr>Convertorul tensiune-curent Sursa de curent Howland</vt:lpstr>
      <vt:lpstr>Amplificatoare de curent</vt:lpstr>
      <vt:lpstr>Amplificatoare de curent</vt:lpstr>
      <vt:lpstr>Amplificatoare de curent</vt:lpstr>
      <vt:lpstr>P1.</vt:lpstr>
      <vt:lpstr>P1. Rezolvare</vt:lpstr>
      <vt:lpstr>P2</vt:lpstr>
      <vt:lpstr>P2. Rezolvare</vt:lpstr>
      <vt:lpstr>P2. Rezolvare</vt:lpstr>
      <vt:lpstr>P3.</vt:lpstr>
      <vt:lpstr>P3. Rezolvare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geoic@yahoo.com</dc:creator>
  <cp:lastModifiedBy>geoic@yahoo.com</cp:lastModifiedBy>
  <cp:revision>29</cp:revision>
  <dcterms:created xsi:type="dcterms:W3CDTF">2021-03-23T09:52:03Z</dcterms:created>
  <dcterms:modified xsi:type="dcterms:W3CDTF">2021-03-25T17:28:42Z</dcterms:modified>
</cp:coreProperties>
</file>