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6" r:id="rId2"/>
    <p:sldId id="349" r:id="rId3"/>
    <p:sldId id="331" r:id="rId4"/>
    <p:sldId id="332" r:id="rId5"/>
    <p:sldId id="338" r:id="rId6"/>
    <p:sldId id="333" r:id="rId7"/>
    <p:sldId id="334" r:id="rId8"/>
    <p:sldId id="335" r:id="rId9"/>
    <p:sldId id="336" r:id="rId10"/>
    <p:sldId id="337" r:id="rId11"/>
    <p:sldId id="339" r:id="rId12"/>
    <p:sldId id="340" r:id="rId13"/>
    <p:sldId id="341" r:id="rId14"/>
    <p:sldId id="342" r:id="rId15"/>
    <p:sldId id="343" r:id="rId16"/>
    <p:sldId id="344" r:id="rId17"/>
    <p:sldId id="345" r:id="rId18"/>
    <p:sldId id="346" r:id="rId19"/>
    <p:sldId id="347" r:id="rId20"/>
    <p:sldId id="348" r:id="rId21"/>
    <p:sldId id="262" r:id="rId22"/>
    <p:sldId id="316" r:id="rId23"/>
    <p:sldId id="319" r:id="rId24"/>
    <p:sldId id="317" r:id="rId25"/>
    <p:sldId id="263" r:id="rId26"/>
    <p:sldId id="264" r:id="rId27"/>
    <p:sldId id="265" r:id="rId28"/>
    <p:sldId id="266" r:id="rId29"/>
    <p:sldId id="267" r:id="rId30"/>
    <p:sldId id="318" r:id="rId31"/>
    <p:sldId id="268" r:id="rId32"/>
    <p:sldId id="320" r:id="rId33"/>
    <p:sldId id="269" r:id="rId34"/>
    <p:sldId id="270" r:id="rId35"/>
    <p:sldId id="271" r:id="rId36"/>
    <p:sldId id="272" r:id="rId37"/>
    <p:sldId id="273" r:id="rId38"/>
    <p:sldId id="274" r:id="rId39"/>
    <p:sldId id="321" r:id="rId40"/>
    <p:sldId id="322" r:id="rId41"/>
    <p:sldId id="350" r:id="rId42"/>
    <p:sldId id="351" r:id="rId43"/>
    <p:sldId id="352" r:id="rId44"/>
    <p:sldId id="288" r:id="rId45"/>
    <p:sldId id="289" r:id="rId46"/>
    <p:sldId id="290" r:id="rId47"/>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5C4649-DABF-4368-A5DC-2638D6AD6187}" type="datetimeFigureOut">
              <a:rPr lang="ro-RO" smtClean="0"/>
              <a:t>17.03.2021</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67355-E6C7-4D24-AEA7-F3B5DB135C16}" type="slidenum">
              <a:rPr lang="ro-RO" smtClean="0"/>
              <a:t>‹#›</a:t>
            </a:fld>
            <a:endParaRPr lang="ro-RO"/>
          </a:p>
        </p:txBody>
      </p:sp>
    </p:spTree>
    <p:extLst>
      <p:ext uri="{BB962C8B-B14F-4D97-AF65-F5344CB8AC3E}">
        <p14:creationId xmlns:p14="http://schemas.microsoft.com/office/powerpoint/2010/main" val="1000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FF6-43A3-4AD9-BCBF-A9A446B6B3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292D0B4E-C204-478B-B5ED-1A6E82FC1C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10C1FBA3-50EC-4DEC-A861-1C8DE3F8566C}"/>
              </a:ext>
            </a:extLst>
          </p:cNvPr>
          <p:cNvSpPr>
            <a:spLocks noGrp="1"/>
          </p:cNvSpPr>
          <p:nvPr>
            <p:ph type="dt" sz="half" idx="10"/>
          </p:nvPr>
        </p:nvSpPr>
        <p:spPr/>
        <p:txBody>
          <a:bodyPr/>
          <a:lstStyle/>
          <a:p>
            <a:fld id="{9768EA1C-CFDE-462C-95D9-7A9096513275}" type="datetime1">
              <a:rPr lang="ro-RO" smtClean="0"/>
              <a:t>17.03.2021</a:t>
            </a:fld>
            <a:endParaRPr lang="ro-RO"/>
          </a:p>
        </p:txBody>
      </p:sp>
      <p:sp>
        <p:nvSpPr>
          <p:cNvPr id="5" name="Footer Placeholder 4">
            <a:extLst>
              <a:ext uri="{FF2B5EF4-FFF2-40B4-BE49-F238E27FC236}">
                <a16:creationId xmlns:a16="http://schemas.microsoft.com/office/drawing/2014/main" id="{41764BF2-9758-46F4-8CCB-3BEA7D963CB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81CFD30A-FDF6-42F4-BEBE-6B298454B60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721126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1220-17B8-4674-A688-4C0B067DA5AB}"/>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D2A4DDAD-C8B2-4A7B-925F-71FBE3A65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203193DB-7562-44C4-AFFF-64D0C82EE516}"/>
              </a:ext>
            </a:extLst>
          </p:cNvPr>
          <p:cNvSpPr>
            <a:spLocks noGrp="1"/>
          </p:cNvSpPr>
          <p:nvPr>
            <p:ph type="dt" sz="half" idx="10"/>
          </p:nvPr>
        </p:nvSpPr>
        <p:spPr/>
        <p:txBody>
          <a:bodyPr/>
          <a:lstStyle/>
          <a:p>
            <a:fld id="{B76F1645-5C57-4D7F-BAFE-DFE7961BAE0D}" type="datetime1">
              <a:rPr lang="ro-RO" smtClean="0"/>
              <a:t>17.03.2021</a:t>
            </a:fld>
            <a:endParaRPr lang="ro-RO"/>
          </a:p>
        </p:txBody>
      </p:sp>
      <p:sp>
        <p:nvSpPr>
          <p:cNvPr id="5" name="Footer Placeholder 4">
            <a:extLst>
              <a:ext uri="{FF2B5EF4-FFF2-40B4-BE49-F238E27FC236}">
                <a16:creationId xmlns:a16="http://schemas.microsoft.com/office/drawing/2014/main" id="{0985A174-ACE4-4204-8C6A-5D8ADF899FEF}"/>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9F3884EA-2F5D-408A-9B20-9EB71485262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45307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68507-A65F-4CC1-A486-982CA4E8C4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BDDC83A8-1059-4575-A2AE-F425920C5E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8F7C30DB-05FC-4FA5-B380-ABBA299902C4}"/>
              </a:ext>
            </a:extLst>
          </p:cNvPr>
          <p:cNvSpPr>
            <a:spLocks noGrp="1"/>
          </p:cNvSpPr>
          <p:nvPr>
            <p:ph type="dt" sz="half" idx="10"/>
          </p:nvPr>
        </p:nvSpPr>
        <p:spPr/>
        <p:txBody>
          <a:bodyPr/>
          <a:lstStyle/>
          <a:p>
            <a:fld id="{D504CA9C-F115-444C-AA45-A84E1A8C85B8}" type="datetime1">
              <a:rPr lang="ro-RO" smtClean="0"/>
              <a:t>17.03.2021</a:t>
            </a:fld>
            <a:endParaRPr lang="ro-RO"/>
          </a:p>
        </p:txBody>
      </p:sp>
      <p:sp>
        <p:nvSpPr>
          <p:cNvPr id="5" name="Footer Placeholder 4">
            <a:extLst>
              <a:ext uri="{FF2B5EF4-FFF2-40B4-BE49-F238E27FC236}">
                <a16:creationId xmlns:a16="http://schemas.microsoft.com/office/drawing/2014/main" id="{B93F66FF-1C9C-45C6-A253-E05F89B66DEB}"/>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42E7CDA-76D3-4E25-95F8-FEB624EE9B52}"/>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58942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BF606-40E1-49EC-BE9A-E01DA7A8ABB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36491098-0EF3-49D5-AAEC-40F66FD8FF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9B086ECC-1E01-47D7-A7CC-65A4E7844635}"/>
              </a:ext>
            </a:extLst>
          </p:cNvPr>
          <p:cNvSpPr>
            <a:spLocks noGrp="1"/>
          </p:cNvSpPr>
          <p:nvPr>
            <p:ph type="dt" sz="half" idx="10"/>
          </p:nvPr>
        </p:nvSpPr>
        <p:spPr/>
        <p:txBody>
          <a:bodyPr/>
          <a:lstStyle/>
          <a:p>
            <a:fld id="{F09A731F-54C4-4CA5-8546-4F607F38D203}" type="datetime1">
              <a:rPr lang="ro-RO" smtClean="0"/>
              <a:t>17.03.2021</a:t>
            </a:fld>
            <a:endParaRPr lang="ro-RO"/>
          </a:p>
        </p:txBody>
      </p:sp>
      <p:sp>
        <p:nvSpPr>
          <p:cNvPr id="5" name="Footer Placeholder 4">
            <a:extLst>
              <a:ext uri="{FF2B5EF4-FFF2-40B4-BE49-F238E27FC236}">
                <a16:creationId xmlns:a16="http://schemas.microsoft.com/office/drawing/2014/main" id="{CA849F88-2093-497B-B8D9-938AEC67A98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013582E0-2B78-4831-B9F9-D83D1B409D3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17443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CE5A-2297-4982-A20C-3FDB6DBEC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50039691-79BE-435A-9D4C-5DD4C6DFE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33DA0F-BFDD-4FB0-A0F7-05A6E24F7C2D}"/>
              </a:ext>
            </a:extLst>
          </p:cNvPr>
          <p:cNvSpPr>
            <a:spLocks noGrp="1"/>
          </p:cNvSpPr>
          <p:nvPr>
            <p:ph type="dt" sz="half" idx="10"/>
          </p:nvPr>
        </p:nvSpPr>
        <p:spPr/>
        <p:txBody>
          <a:bodyPr/>
          <a:lstStyle/>
          <a:p>
            <a:fld id="{FF64F5A1-C4E5-437F-A664-1919E1E3309A}" type="datetime1">
              <a:rPr lang="ro-RO" smtClean="0"/>
              <a:t>17.03.2021</a:t>
            </a:fld>
            <a:endParaRPr lang="ro-RO"/>
          </a:p>
        </p:txBody>
      </p:sp>
      <p:sp>
        <p:nvSpPr>
          <p:cNvPr id="5" name="Footer Placeholder 4">
            <a:extLst>
              <a:ext uri="{FF2B5EF4-FFF2-40B4-BE49-F238E27FC236}">
                <a16:creationId xmlns:a16="http://schemas.microsoft.com/office/drawing/2014/main" id="{39389BBD-897D-4862-A24D-BD16AF60339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F0580F6-F5A0-4410-B8CB-391337EC0790}"/>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485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99C29-4010-4D3D-871C-1817EB6A8A79}"/>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B370A3C7-D0A0-417B-88F6-8D2201BE8D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A90B2056-33DA-46ED-B039-00F5579565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BF320C9F-BB27-4E05-8BDB-A1977B54D5B2}"/>
              </a:ext>
            </a:extLst>
          </p:cNvPr>
          <p:cNvSpPr>
            <a:spLocks noGrp="1"/>
          </p:cNvSpPr>
          <p:nvPr>
            <p:ph type="dt" sz="half" idx="10"/>
          </p:nvPr>
        </p:nvSpPr>
        <p:spPr/>
        <p:txBody>
          <a:bodyPr/>
          <a:lstStyle/>
          <a:p>
            <a:fld id="{C24A2663-5F86-440C-B696-C0B11CD60AD6}" type="datetime1">
              <a:rPr lang="ro-RO" smtClean="0"/>
              <a:t>17.03.2021</a:t>
            </a:fld>
            <a:endParaRPr lang="ro-RO"/>
          </a:p>
        </p:txBody>
      </p:sp>
      <p:sp>
        <p:nvSpPr>
          <p:cNvPr id="6" name="Footer Placeholder 5">
            <a:extLst>
              <a:ext uri="{FF2B5EF4-FFF2-40B4-BE49-F238E27FC236}">
                <a16:creationId xmlns:a16="http://schemas.microsoft.com/office/drawing/2014/main" id="{6D7009F3-3778-49D5-BFF6-6E2EBD465DB0}"/>
              </a:ext>
            </a:extLst>
          </p:cNvPr>
          <p:cNvSpPr>
            <a:spLocks noGrp="1"/>
          </p:cNvSpPr>
          <p:nvPr>
            <p:ph type="ftr" sz="quarter" idx="11"/>
          </p:nvPr>
        </p:nvSpPr>
        <p:spPr/>
        <p:txBody>
          <a:bodyPr/>
          <a:lstStyle/>
          <a:p>
            <a:r>
              <a:rPr lang="ro-RO"/>
              <a:t>EA - cursul nr. 4 - online</a:t>
            </a:r>
          </a:p>
        </p:txBody>
      </p:sp>
      <p:sp>
        <p:nvSpPr>
          <p:cNvPr id="7" name="Slide Number Placeholder 6">
            <a:extLst>
              <a:ext uri="{FF2B5EF4-FFF2-40B4-BE49-F238E27FC236}">
                <a16:creationId xmlns:a16="http://schemas.microsoft.com/office/drawing/2014/main" id="{B825AA55-75E9-46EF-904D-CB5F4388FF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478281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99BA-598F-4E43-9953-91E7CA5D26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54E8A8F-0269-43D9-B8C6-B56BFEC52A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A1BC1F-E2BA-4B49-BF19-13CEEAD019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18C82869-B342-47CB-958E-81B658342C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82BE3-39AD-48C2-B536-860C6AD4A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538456AF-180A-4F88-B6F5-8204A052B269}"/>
              </a:ext>
            </a:extLst>
          </p:cNvPr>
          <p:cNvSpPr>
            <a:spLocks noGrp="1"/>
          </p:cNvSpPr>
          <p:nvPr>
            <p:ph type="dt" sz="half" idx="10"/>
          </p:nvPr>
        </p:nvSpPr>
        <p:spPr/>
        <p:txBody>
          <a:bodyPr/>
          <a:lstStyle/>
          <a:p>
            <a:fld id="{F0D784AB-EBBD-4305-A4BD-FF68D8CE5903}" type="datetime1">
              <a:rPr lang="ro-RO" smtClean="0"/>
              <a:t>17.03.2021</a:t>
            </a:fld>
            <a:endParaRPr lang="ro-RO"/>
          </a:p>
        </p:txBody>
      </p:sp>
      <p:sp>
        <p:nvSpPr>
          <p:cNvPr id="8" name="Footer Placeholder 7">
            <a:extLst>
              <a:ext uri="{FF2B5EF4-FFF2-40B4-BE49-F238E27FC236}">
                <a16:creationId xmlns:a16="http://schemas.microsoft.com/office/drawing/2014/main" id="{BE0C2973-7F82-45E5-B207-7BB56F91D062}"/>
              </a:ext>
            </a:extLst>
          </p:cNvPr>
          <p:cNvSpPr>
            <a:spLocks noGrp="1"/>
          </p:cNvSpPr>
          <p:nvPr>
            <p:ph type="ftr" sz="quarter" idx="11"/>
          </p:nvPr>
        </p:nvSpPr>
        <p:spPr/>
        <p:txBody>
          <a:bodyPr/>
          <a:lstStyle/>
          <a:p>
            <a:r>
              <a:rPr lang="ro-RO"/>
              <a:t>EA - cursul nr. 4 - online</a:t>
            </a:r>
          </a:p>
        </p:txBody>
      </p:sp>
      <p:sp>
        <p:nvSpPr>
          <p:cNvPr id="9" name="Slide Number Placeholder 8">
            <a:extLst>
              <a:ext uri="{FF2B5EF4-FFF2-40B4-BE49-F238E27FC236}">
                <a16:creationId xmlns:a16="http://schemas.microsoft.com/office/drawing/2014/main" id="{E80A8F1A-CD7F-4BFE-A132-AC68589181A8}"/>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358848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1EA13-251A-495E-8EA8-CDECC00AD68C}"/>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6492D42A-31AF-465E-AB55-C9DFAA5AE280}"/>
              </a:ext>
            </a:extLst>
          </p:cNvPr>
          <p:cNvSpPr>
            <a:spLocks noGrp="1"/>
          </p:cNvSpPr>
          <p:nvPr>
            <p:ph type="dt" sz="half" idx="10"/>
          </p:nvPr>
        </p:nvSpPr>
        <p:spPr/>
        <p:txBody>
          <a:bodyPr/>
          <a:lstStyle/>
          <a:p>
            <a:fld id="{C6958368-D759-47F3-BC5A-F1303E086872}" type="datetime1">
              <a:rPr lang="ro-RO" smtClean="0"/>
              <a:t>17.03.2021</a:t>
            </a:fld>
            <a:endParaRPr lang="ro-RO"/>
          </a:p>
        </p:txBody>
      </p:sp>
      <p:sp>
        <p:nvSpPr>
          <p:cNvPr id="4" name="Footer Placeholder 3">
            <a:extLst>
              <a:ext uri="{FF2B5EF4-FFF2-40B4-BE49-F238E27FC236}">
                <a16:creationId xmlns:a16="http://schemas.microsoft.com/office/drawing/2014/main" id="{957ED6CE-FFEF-4A51-8912-FA1AB409DDBA}"/>
              </a:ext>
            </a:extLst>
          </p:cNvPr>
          <p:cNvSpPr>
            <a:spLocks noGrp="1"/>
          </p:cNvSpPr>
          <p:nvPr>
            <p:ph type="ftr" sz="quarter" idx="11"/>
          </p:nvPr>
        </p:nvSpPr>
        <p:spPr/>
        <p:txBody>
          <a:bodyPr/>
          <a:lstStyle/>
          <a:p>
            <a:r>
              <a:rPr lang="ro-RO"/>
              <a:t>EA - cursul nr. 4 - online</a:t>
            </a:r>
          </a:p>
        </p:txBody>
      </p:sp>
      <p:sp>
        <p:nvSpPr>
          <p:cNvPr id="5" name="Slide Number Placeholder 4">
            <a:extLst>
              <a:ext uri="{FF2B5EF4-FFF2-40B4-BE49-F238E27FC236}">
                <a16:creationId xmlns:a16="http://schemas.microsoft.com/office/drawing/2014/main" id="{6963C5B3-DE9D-4EA1-A5FB-1AE2A94AC256}"/>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04925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6C9BB9-0D93-43D0-A3FC-EBBF6AD381C7}"/>
              </a:ext>
            </a:extLst>
          </p:cNvPr>
          <p:cNvSpPr>
            <a:spLocks noGrp="1"/>
          </p:cNvSpPr>
          <p:nvPr>
            <p:ph type="dt" sz="half" idx="10"/>
          </p:nvPr>
        </p:nvSpPr>
        <p:spPr/>
        <p:txBody>
          <a:bodyPr/>
          <a:lstStyle/>
          <a:p>
            <a:fld id="{185C0CEB-CF99-4249-9D74-110B682030AA}" type="datetime1">
              <a:rPr lang="ro-RO" smtClean="0"/>
              <a:t>17.03.2021</a:t>
            </a:fld>
            <a:endParaRPr lang="ro-RO"/>
          </a:p>
        </p:txBody>
      </p:sp>
      <p:sp>
        <p:nvSpPr>
          <p:cNvPr id="3" name="Footer Placeholder 2">
            <a:extLst>
              <a:ext uri="{FF2B5EF4-FFF2-40B4-BE49-F238E27FC236}">
                <a16:creationId xmlns:a16="http://schemas.microsoft.com/office/drawing/2014/main" id="{FC82A297-9CA4-46C3-BDAF-0C59245EE5B9}"/>
              </a:ext>
            </a:extLst>
          </p:cNvPr>
          <p:cNvSpPr>
            <a:spLocks noGrp="1"/>
          </p:cNvSpPr>
          <p:nvPr>
            <p:ph type="ftr" sz="quarter" idx="11"/>
          </p:nvPr>
        </p:nvSpPr>
        <p:spPr/>
        <p:txBody>
          <a:bodyPr/>
          <a:lstStyle/>
          <a:p>
            <a:r>
              <a:rPr lang="ro-RO"/>
              <a:t>EA - cursul nr. 4 - online</a:t>
            </a:r>
          </a:p>
        </p:txBody>
      </p:sp>
      <p:sp>
        <p:nvSpPr>
          <p:cNvPr id="4" name="Slide Number Placeholder 3">
            <a:extLst>
              <a:ext uri="{FF2B5EF4-FFF2-40B4-BE49-F238E27FC236}">
                <a16:creationId xmlns:a16="http://schemas.microsoft.com/office/drawing/2014/main" id="{BBC621ED-628F-4101-910B-ED58A4A4BB8D}"/>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1646469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EB17-2832-4C12-8B57-B929C8BB1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4C15E37-3E0D-498C-96B1-9A1F3754A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BA6C8FD4-200A-4B3A-88AE-9AF16BBF2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D406F1-7FD2-407B-A2F9-88815FB22A30}"/>
              </a:ext>
            </a:extLst>
          </p:cNvPr>
          <p:cNvSpPr>
            <a:spLocks noGrp="1"/>
          </p:cNvSpPr>
          <p:nvPr>
            <p:ph type="dt" sz="half" idx="10"/>
          </p:nvPr>
        </p:nvSpPr>
        <p:spPr/>
        <p:txBody>
          <a:bodyPr/>
          <a:lstStyle/>
          <a:p>
            <a:fld id="{67426314-7D9E-4F1B-8C8A-86AE7388F0AE}" type="datetime1">
              <a:rPr lang="ro-RO" smtClean="0"/>
              <a:t>17.03.2021</a:t>
            </a:fld>
            <a:endParaRPr lang="ro-RO"/>
          </a:p>
        </p:txBody>
      </p:sp>
      <p:sp>
        <p:nvSpPr>
          <p:cNvPr id="6" name="Footer Placeholder 5">
            <a:extLst>
              <a:ext uri="{FF2B5EF4-FFF2-40B4-BE49-F238E27FC236}">
                <a16:creationId xmlns:a16="http://schemas.microsoft.com/office/drawing/2014/main" id="{ABFE90E5-FA14-4696-A9FB-BEBD5981065B}"/>
              </a:ext>
            </a:extLst>
          </p:cNvPr>
          <p:cNvSpPr>
            <a:spLocks noGrp="1"/>
          </p:cNvSpPr>
          <p:nvPr>
            <p:ph type="ftr" sz="quarter" idx="11"/>
          </p:nvPr>
        </p:nvSpPr>
        <p:spPr/>
        <p:txBody>
          <a:bodyPr/>
          <a:lstStyle/>
          <a:p>
            <a:r>
              <a:rPr lang="ro-RO"/>
              <a:t>EA - cursul nr. 4 - online</a:t>
            </a:r>
          </a:p>
        </p:txBody>
      </p:sp>
      <p:sp>
        <p:nvSpPr>
          <p:cNvPr id="7" name="Slide Number Placeholder 6">
            <a:extLst>
              <a:ext uri="{FF2B5EF4-FFF2-40B4-BE49-F238E27FC236}">
                <a16:creationId xmlns:a16="http://schemas.microsoft.com/office/drawing/2014/main" id="{40F2B4C5-1BB4-4D00-9B86-B6BA54887E5E}"/>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73073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A0A4-A2CC-4127-A857-BD7E27C64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DA67BF55-D971-4AD0-B17A-3E686759BD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A23802D5-CD6B-4D1F-8F90-234F3FA4D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3D358-1B8D-4330-AE84-4D872C646157}"/>
              </a:ext>
            </a:extLst>
          </p:cNvPr>
          <p:cNvSpPr>
            <a:spLocks noGrp="1"/>
          </p:cNvSpPr>
          <p:nvPr>
            <p:ph type="dt" sz="half" idx="10"/>
          </p:nvPr>
        </p:nvSpPr>
        <p:spPr/>
        <p:txBody>
          <a:bodyPr/>
          <a:lstStyle/>
          <a:p>
            <a:fld id="{A81195AC-007B-4444-88A6-D234B733BB5D}" type="datetime1">
              <a:rPr lang="ro-RO" smtClean="0"/>
              <a:t>17.03.2021</a:t>
            </a:fld>
            <a:endParaRPr lang="ro-RO"/>
          </a:p>
        </p:txBody>
      </p:sp>
      <p:sp>
        <p:nvSpPr>
          <p:cNvPr id="6" name="Footer Placeholder 5">
            <a:extLst>
              <a:ext uri="{FF2B5EF4-FFF2-40B4-BE49-F238E27FC236}">
                <a16:creationId xmlns:a16="http://schemas.microsoft.com/office/drawing/2014/main" id="{C38A6B67-C072-4F4E-B993-ADB928E4377B}"/>
              </a:ext>
            </a:extLst>
          </p:cNvPr>
          <p:cNvSpPr>
            <a:spLocks noGrp="1"/>
          </p:cNvSpPr>
          <p:nvPr>
            <p:ph type="ftr" sz="quarter" idx="11"/>
          </p:nvPr>
        </p:nvSpPr>
        <p:spPr/>
        <p:txBody>
          <a:bodyPr/>
          <a:lstStyle/>
          <a:p>
            <a:r>
              <a:rPr lang="ro-RO"/>
              <a:t>EA - cursul nr. 4 - online</a:t>
            </a:r>
          </a:p>
        </p:txBody>
      </p:sp>
      <p:sp>
        <p:nvSpPr>
          <p:cNvPr id="7" name="Slide Number Placeholder 6">
            <a:extLst>
              <a:ext uri="{FF2B5EF4-FFF2-40B4-BE49-F238E27FC236}">
                <a16:creationId xmlns:a16="http://schemas.microsoft.com/office/drawing/2014/main" id="{CBEB7022-8B74-48AB-94BA-9CA0EAC25307}"/>
              </a:ext>
            </a:extLst>
          </p:cNvPr>
          <p:cNvSpPr>
            <a:spLocks noGrp="1"/>
          </p:cNvSpPr>
          <p:nvPr>
            <p:ph type="sldNum" sz="quarter" idx="12"/>
          </p:nvPr>
        </p:nvSpPr>
        <p:spPr/>
        <p:txBody>
          <a:bodyPr/>
          <a:lstStyle/>
          <a:p>
            <a:fld id="{AF5D8DD5-2367-47BF-BE85-0E4DD8564336}" type="slidenum">
              <a:rPr lang="ro-RO" smtClean="0"/>
              <a:t>‹#›</a:t>
            </a:fld>
            <a:endParaRPr lang="ro-RO"/>
          </a:p>
        </p:txBody>
      </p:sp>
    </p:spTree>
    <p:extLst>
      <p:ext uri="{BB962C8B-B14F-4D97-AF65-F5344CB8AC3E}">
        <p14:creationId xmlns:p14="http://schemas.microsoft.com/office/powerpoint/2010/main" val="290282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334CB4-67FB-4303-BE7C-7DC31A2E1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B9202847-ADEB-4380-8995-632C319B3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D7520EB7-22EB-4CD5-BD15-A8F0854E81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B2360C-A174-4F22-A02A-1E4705143635}" type="datetime1">
              <a:rPr lang="ro-RO" smtClean="0"/>
              <a:t>17.03.2021</a:t>
            </a:fld>
            <a:endParaRPr lang="ro-RO"/>
          </a:p>
        </p:txBody>
      </p:sp>
      <p:sp>
        <p:nvSpPr>
          <p:cNvPr id="5" name="Footer Placeholder 4">
            <a:extLst>
              <a:ext uri="{FF2B5EF4-FFF2-40B4-BE49-F238E27FC236}">
                <a16:creationId xmlns:a16="http://schemas.microsoft.com/office/drawing/2014/main" id="{A9B99D71-82AD-4610-88EC-201C5CFE64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EA - cursul nr. 4 - online</a:t>
            </a:r>
          </a:p>
        </p:txBody>
      </p:sp>
      <p:sp>
        <p:nvSpPr>
          <p:cNvPr id="6" name="Slide Number Placeholder 5">
            <a:extLst>
              <a:ext uri="{FF2B5EF4-FFF2-40B4-BE49-F238E27FC236}">
                <a16:creationId xmlns:a16="http://schemas.microsoft.com/office/drawing/2014/main" id="{B5056719-2BEE-4F53-BD0E-B8B69881F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D8DD5-2367-47BF-BE85-0E4DD8564336}" type="slidenum">
              <a:rPr lang="ro-RO" smtClean="0"/>
              <a:t>‹#›</a:t>
            </a:fld>
            <a:endParaRPr lang="ro-RO"/>
          </a:p>
        </p:txBody>
      </p:sp>
    </p:spTree>
    <p:extLst>
      <p:ext uri="{BB962C8B-B14F-4D97-AF65-F5344CB8AC3E}">
        <p14:creationId xmlns:p14="http://schemas.microsoft.com/office/powerpoint/2010/main" val="144470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7.png"/><Relationship Id="rId4" Type="http://schemas.openxmlformats.org/officeDocument/2006/relationships/image" Target="../media/image56.png"/></Relationships>
</file>

<file path=ppt/slides/_rels/slide11.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8.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5.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28.png"/><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90.png"/><Relationship Id="rId7" Type="http://schemas.openxmlformats.org/officeDocument/2006/relationships/image" Target="../media/image431.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21.png"/><Relationship Id="rId5" Type="http://schemas.openxmlformats.org/officeDocument/2006/relationships/image" Target="../media/image410.png"/><Relationship Id="rId4" Type="http://schemas.openxmlformats.org/officeDocument/2006/relationships/image" Target="../media/image400.png"/></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41.png"/><Relationship Id="rId1" Type="http://schemas.openxmlformats.org/officeDocument/2006/relationships/slideLayout" Target="../slideLayouts/slideLayout2.xml"/><Relationship Id="rId5" Type="http://schemas.openxmlformats.org/officeDocument/2006/relationships/image" Target="../media/image460.png"/><Relationship Id="rId4" Type="http://schemas.openxmlformats.org/officeDocument/2006/relationships/image" Target="../media/image451.png"/></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52.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580.png"/><Relationship Id="rId4" Type="http://schemas.openxmlformats.org/officeDocument/2006/relationships/image" Target="../media/image570.png"/></Relationships>
</file>

<file path=ppt/slides/_rels/slide43.xml.rels><?xml version="1.0" encoding="UTF-8" standalone="yes"?>
<Relationships xmlns="http://schemas.openxmlformats.org/package/2006/relationships"><Relationship Id="rId3" Type="http://schemas.openxmlformats.org/officeDocument/2006/relationships/image" Target="../media/image590.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61.png"/><Relationship Id="rId4" Type="http://schemas.openxmlformats.org/officeDocument/2006/relationships/image" Target="../media/image60.png"/></Relationships>
</file>

<file path=ppt/slides/_rels/slide44.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2.png"/><Relationship Id="rId7" Type="http://schemas.openxmlformats.org/officeDocument/2006/relationships/image" Target="../media/image660.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s>
</file>

<file path=ppt/slides/_rels/slide45.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70.png"/><Relationship Id="rId4" Type="http://schemas.openxmlformats.org/officeDocument/2006/relationships/image" Target="../media/image69.png"/></Relationships>
</file>

<file path=ppt/slides/_rels/slide46.xml.rels><?xml version="1.0" encoding="UTF-8" standalone="yes"?>
<Relationships xmlns="http://schemas.openxmlformats.org/package/2006/relationships"><Relationship Id="rId8" Type="http://schemas.openxmlformats.org/officeDocument/2006/relationships/image" Target="../media/image76.png"/><Relationship Id="rId3" Type="http://schemas.openxmlformats.org/officeDocument/2006/relationships/image" Target="../media/image71.png"/><Relationship Id="rId7" Type="http://schemas.openxmlformats.org/officeDocument/2006/relationships/image" Target="../media/image7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74.png"/><Relationship Id="rId5" Type="http://schemas.openxmlformats.org/officeDocument/2006/relationships/image" Target="../media/image73.png"/><Relationship Id="rId4" Type="http://schemas.openxmlformats.org/officeDocument/2006/relationships/image" Target="../media/image72.png"/><Relationship Id="rId9" Type="http://schemas.openxmlformats.org/officeDocument/2006/relationships/image" Target="../media/image77.png"/></Relationships>
</file>

<file path=ppt/slides/_rels/slide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6.xml.rels><?xml version="1.0" encoding="UTF-8" standalone="yes"?>
<Relationships xmlns="http://schemas.openxmlformats.org/package/2006/relationships"><Relationship Id="rId3" Type="http://schemas.openxmlformats.org/officeDocument/2006/relationships/image" Target="../media/image420.png"/><Relationship Id="rId7"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440.png"/><Relationship Id="rId4" Type="http://schemas.openxmlformats.org/officeDocument/2006/relationships/image" Target="../media/image430.png"/></Relationships>
</file>

<file path=ppt/slides/_rels/slide7.xml.rels><?xml version="1.0" encoding="UTF-8" standalone="yes"?>
<Relationships xmlns="http://schemas.openxmlformats.org/package/2006/relationships"><Relationship Id="rId3" Type="http://schemas.openxmlformats.org/officeDocument/2006/relationships/image" Target="../media/image45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ELECTRONICĂ ANALOGICĂ</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Cursul nr. 4 - online</a:t>
            </a:r>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B500-6358-45F8-9B4A-A59A89F82694}"/>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4052B15B-736E-49B0-BE23-DED124551491}"/>
              </a:ext>
            </a:extLst>
          </p:cNvPr>
          <p:cNvSpPr>
            <a:spLocks noGrp="1"/>
          </p:cNvSpPr>
          <p:nvPr>
            <p:ph idx="1"/>
          </p:nvPr>
        </p:nvSpPr>
        <p:spPr/>
        <p:txBody>
          <a:bodyPr>
            <a:normAutofit/>
          </a:bodyPr>
          <a:lstStyle/>
          <a:p>
            <a:r>
              <a:rPr lang="en-US" sz="2400">
                <a:effectLst/>
                <a:ea typeface="Calibri" panose="020F0502020204030204" pitchFamily="34" charset="0"/>
              </a:rPr>
              <a:t>Dorim să investigăm modul în care variațiile câștigului în buclă deschisă afectează câștigul în buclă închisă.</a:t>
            </a:r>
            <a:endParaRPr lang="ro-RO" sz="2400">
              <a:effectLst/>
              <a:ea typeface="Calibri" panose="020F0502020204030204" pitchFamily="34" charset="0"/>
            </a:endParaRPr>
          </a:p>
          <a:p>
            <a:r>
              <a:rPr lang="en-US" sz="2400">
                <a:effectLst/>
                <a:ea typeface="Calibri" panose="020F0502020204030204" pitchFamily="34" charset="0"/>
              </a:rPr>
              <a:t>Derivând relația amplificării în buclă închisă în raport cu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obținem d</a:t>
            </a:r>
            <a:r>
              <a:rPr lang="en-US" sz="2400" i="1">
                <a:effectLst/>
                <a:ea typeface="Calibri" panose="020F0502020204030204" pitchFamily="34" charset="0"/>
              </a:rPr>
              <a:t>A</a:t>
            </a:r>
            <a:r>
              <a:rPr lang="en-US" sz="2400">
                <a:effectLst/>
                <a:ea typeface="Calibri" panose="020F0502020204030204" pitchFamily="34" charset="0"/>
              </a:rPr>
              <a:t>/d</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=1/(1+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r>
              <a:rPr lang="en-US" sz="2400" baseline="30000">
                <a:effectLst/>
                <a:ea typeface="Calibri" panose="020F0502020204030204" pitchFamily="34" charset="0"/>
              </a:rPr>
              <a:t>2</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Înlocui</a:t>
            </a:r>
            <a:r>
              <a:rPr lang="ro-RO" sz="2400">
                <a:effectLst/>
                <a:ea typeface="Calibri" panose="020F0502020204030204" pitchFamily="34" charset="0"/>
              </a:rPr>
              <a:t>nd</a:t>
            </a:r>
            <a:r>
              <a:rPr lang="en-US" sz="2400">
                <a:effectLst/>
                <a:ea typeface="Calibri" panose="020F0502020204030204" pitchFamily="34" charset="0"/>
              </a:rPr>
              <a:t> 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a:t>
            </a:r>
            <a:r>
              <a:rPr lang="en-US" sz="2400">
                <a:effectLst/>
                <a:ea typeface="Calibri" panose="020F0502020204030204" pitchFamily="34" charset="0"/>
              </a:rPr>
              <a:t> și rearanjând, rezultă</a:t>
            </a:r>
            <a:endParaRPr lang="ro-RO" sz="2400">
              <a:effectLst/>
              <a:ea typeface="Calibri" panose="020F0502020204030204" pitchFamily="34" charset="0"/>
            </a:endParaRPr>
          </a:p>
          <a:p>
            <a:endParaRPr lang="ro-RO" sz="2400"/>
          </a:p>
          <a:p>
            <a:endParaRPr lang="ro-RO" sz="2400"/>
          </a:p>
          <a:p>
            <a:r>
              <a:rPr lang="en-US" sz="2400">
                <a:solidFill>
                  <a:srgbClr val="242021"/>
                </a:solidFill>
                <a:effectLst/>
                <a:ea typeface="Calibri" panose="020F0502020204030204" pitchFamily="34" charset="0"/>
              </a:rPr>
              <a:t>Înlocuind derivatele cu diferențe finite și înmulțind ambele părți cu 100, obținem</a:t>
            </a:r>
            <a:endParaRPr lang="ro-RO" sz="2400">
              <a:solidFill>
                <a:srgbClr val="242021"/>
              </a:solidFill>
              <a:effectLst/>
              <a:ea typeface="Calibri" panose="020F0502020204030204" pitchFamily="34" charset="0"/>
            </a:endParaRPr>
          </a:p>
          <a:p>
            <a:endParaRPr lang="ro-RO" sz="2400"/>
          </a:p>
        </p:txBody>
      </p:sp>
      <p:sp>
        <p:nvSpPr>
          <p:cNvPr id="4" name="Date Placeholder 3">
            <a:extLst>
              <a:ext uri="{FF2B5EF4-FFF2-40B4-BE49-F238E27FC236}">
                <a16:creationId xmlns:a16="http://schemas.microsoft.com/office/drawing/2014/main" id="{E511C48A-5118-4ACB-904B-C58034A4C6E9}"/>
              </a:ext>
            </a:extLst>
          </p:cNvPr>
          <p:cNvSpPr>
            <a:spLocks noGrp="1"/>
          </p:cNvSpPr>
          <p:nvPr>
            <p:ph type="dt" sz="half" idx="10"/>
          </p:nvPr>
        </p:nvSpPr>
        <p:spPr/>
        <p:txBody>
          <a:bodyPr/>
          <a:lstStyle/>
          <a:p>
            <a:fld id="{668E1A0B-5E25-4EC0-BEF0-550BBE1127CF}" type="datetime1">
              <a:rPr lang="ro-RO" smtClean="0"/>
              <a:t>17.03.2021</a:t>
            </a:fld>
            <a:endParaRPr lang="ro-RO"/>
          </a:p>
        </p:txBody>
      </p:sp>
      <p:sp>
        <p:nvSpPr>
          <p:cNvPr id="5" name="Footer Placeholder 4">
            <a:extLst>
              <a:ext uri="{FF2B5EF4-FFF2-40B4-BE49-F238E27FC236}">
                <a16:creationId xmlns:a16="http://schemas.microsoft.com/office/drawing/2014/main" id="{19153F29-C922-4C37-B88A-3A353027EFA0}"/>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11B1B554-382F-449C-BA91-3184F5B5DE63}"/>
              </a:ext>
            </a:extLst>
          </p:cNvPr>
          <p:cNvSpPr>
            <a:spLocks noGrp="1"/>
          </p:cNvSpPr>
          <p:nvPr>
            <p:ph type="sldNum" sz="quarter" idx="12"/>
          </p:nvPr>
        </p:nvSpPr>
        <p:spPr/>
        <p:txBody>
          <a:bodyPr/>
          <a:lstStyle/>
          <a:p>
            <a:fld id="{D9D9B3D8-967C-4E8E-8261-E76B956ED273}" type="slidenum">
              <a:rPr lang="ro-RO" smtClean="0"/>
              <a:t>10</a:t>
            </a:fld>
            <a:endParaRPr lang="ro-RO"/>
          </a:p>
        </p:txBody>
      </p:sp>
      <p:pic>
        <p:nvPicPr>
          <p:cNvPr id="7" name="Picture 6">
            <a:extLst>
              <a:ext uri="{FF2B5EF4-FFF2-40B4-BE49-F238E27FC236}">
                <a16:creationId xmlns:a16="http://schemas.microsoft.com/office/drawing/2014/main" id="{A2EB16B8-AC94-4AC7-AD2B-AF37A3C3536B}"/>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391829D-6F8B-497A-BD4B-6C6EE9076540}"/>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8" name="TextBox 7">
                <a:extLst>
                  <a:ext uri="{FF2B5EF4-FFF2-40B4-BE49-F238E27FC236}">
                    <a16:creationId xmlns:a16="http://schemas.microsoft.com/office/drawing/2014/main" id="{2391829D-6F8B-497A-BD4B-6C6EE9076540}"/>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55FD622-EF83-4792-8AA8-9F1F5BC05398}"/>
                  </a:ext>
                </a:extLst>
              </p:cNvPr>
              <p:cNvSpPr txBox="1"/>
              <p:nvPr/>
            </p:nvSpPr>
            <p:spPr>
              <a:xfrm>
                <a:off x="4940709" y="3767524"/>
                <a:ext cx="2310581" cy="8560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ro-RO" sz="2400" i="1" smtClean="0">
                              <a:solidFill>
                                <a:srgbClr val="836967"/>
                              </a:solidFill>
                              <a:latin typeface="Cambria Math" panose="02040503050406030204" pitchFamily="18" charset="0"/>
                            </a:rPr>
                          </m:ctrlPr>
                        </m:fPr>
                        <m:num>
                          <m:r>
                            <a:rPr lang="ro-RO" sz="2400" i="1">
                              <a:latin typeface="Cambria Math" panose="02040503050406030204" pitchFamily="18" charset="0"/>
                            </a:rPr>
                            <m:t>𝑑𝐴</m:t>
                          </m:r>
                        </m:num>
                        <m:den>
                          <m:r>
                            <a:rPr lang="ro-RO" sz="2400" i="1">
                              <a:latin typeface="Cambria Math" panose="02040503050406030204" pitchFamily="18" charset="0"/>
                            </a:rPr>
                            <m:t>𝐴</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𝑑</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en>
                      </m:f>
                    </m:oMath>
                  </m:oMathPara>
                </a14:m>
                <a:endParaRPr lang="ro-RO"/>
              </a:p>
            </p:txBody>
          </p:sp>
        </mc:Choice>
        <mc:Fallback xmlns="">
          <p:sp>
            <p:nvSpPr>
              <p:cNvPr id="10" name="TextBox 9">
                <a:extLst>
                  <a:ext uri="{FF2B5EF4-FFF2-40B4-BE49-F238E27FC236}">
                    <a16:creationId xmlns:a16="http://schemas.microsoft.com/office/drawing/2014/main" id="{455FD622-EF83-4792-8AA8-9F1F5BC05398}"/>
                  </a:ext>
                </a:extLst>
              </p:cNvPr>
              <p:cNvSpPr txBox="1">
                <a:spLocks noRot="1" noChangeAspect="1" noMove="1" noResize="1" noEditPoints="1" noAdjustHandles="1" noChangeArrowheads="1" noChangeShapeType="1" noTextEdit="1"/>
              </p:cNvSpPr>
              <p:nvPr/>
            </p:nvSpPr>
            <p:spPr>
              <a:xfrm>
                <a:off x="4940709" y="3767524"/>
                <a:ext cx="2310581" cy="856004"/>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7D54523-4C82-4708-83B9-8BD6C8751314}"/>
                  </a:ext>
                </a:extLst>
              </p:cNvPr>
              <p:cNvSpPr txBox="1"/>
              <p:nvPr/>
            </p:nvSpPr>
            <p:spPr>
              <a:xfrm>
                <a:off x="3932902" y="5267766"/>
                <a:ext cx="4326194"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smtClean="0">
                          <a:latin typeface="Cambria Math" panose="02040503050406030204" pitchFamily="18" charset="0"/>
                        </a:rPr>
                        <m:t>100</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𝛥</m:t>
                          </m:r>
                          <m:r>
                            <a:rPr lang="ro-RO" sz="2400" i="1">
                              <a:latin typeface="Cambria Math" panose="02040503050406030204" pitchFamily="18" charset="0"/>
                            </a:rPr>
                            <m:t>𝐴</m:t>
                          </m:r>
                        </m:num>
                        <m:den>
                          <m:r>
                            <a:rPr lang="ro-RO" sz="2400" i="1">
                              <a:latin typeface="Cambria Math" panose="02040503050406030204" pitchFamily="18" charset="0"/>
                            </a:rPr>
                            <m:t>𝐴</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100×</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𝛥</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en>
                          </m:f>
                        </m:e>
                      </m:d>
                    </m:oMath>
                  </m:oMathPara>
                </a14:m>
                <a:endParaRPr lang="ro-RO"/>
              </a:p>
            </p:txBody>
          </p:sp>
        </mc:Choice>
        <mc:Fallback xmlns="">
          <p:sp>
            <p:nvSpPr>
              <p:cNvPr id="12" name="TextBox 11">
                <a:extLst>
                  <a:ext uri="{FF2B5EF4-FFF2-40B4-BE49-F238E27FC236}">
                    <a16:creationId xmlns:a16="http://schemas.microsoft.com/office/drawing/2014/main" id="{47D54523-4C82-4708-83B9-8BD6C8751314}"/>
                  </a:ext>
                </a:extLst>
              </p:cNvPr>
              <p:cNvSpPr txBox="1">
                <a:spLocks noRot="1" noChangeAspect="1" noMove="1" noResize="1" noEditPoints="1" noAdjustHandles="1" noChangeArrowheads="1" noChangeShapeType="1" noTextEdit="1"/>
              </p:cNvSpPr>
              <p:nvPr/>
            </p:nvSpPr>
            <p:spPr>
              <a:xfrm>
                <a:off x="3932902" y="5267766"/>
                <a:ext cx="4326194" cy="922176"/>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152199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B500-6358-45F8-9B4A-A59A89F82694}"/>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4052B15B-736E-49B0-BE23-DED124551491}"/>
              </a:ext>
            </a:extLst>
          </p:cNvPr>
          <p:cNvSpPr>
            <a:spLocks noGrp="1"/>
          </p:cNvSpPr>
          <p:nvPr>
            <p:ph idx="1"/>
          </p:nvPr>
        </p:nvSpPr>
        <p:spPr/>
        <p:txBody>
          <a:bodyPr>
            <a:normAutofit/>
          </a:bodyPr>
          <a:lstStyle/>
          <a:p>
            <a:endParaRPr lang="ro-RO" sz="2400"/>
          </a:p>
          <a:p>
            <a:endParaRPr lang="ro-RO" sz="2400"/>
          </a:p>
          <a:p>
            <a:r>
              <a:rPr lang="en-US" sz="2400">
                <a:solidFill>
                  <a:srgbClr val="242021"/>
                </a:solidFill>
                <a:effectLst/>
                <a:ea typeface="Calibri" panose="020F0502020204030204" pitchFamily="34" charset="0"/>
              </a:rPr>
              <a:t>impactul unei variații procentuale date a lui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asupra lui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este redus cu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Atâta timp cât </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este suficient de mare, chiar și o variație mare a lui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va provoca o variație nesemnificativă a lui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Spunem că reacția negativă desensibilizează câștigul, acesta fiind motivul pentru care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se mai numește </a:t>
            </a:r>
            <a:r>
              <a:rPr lang="en-US" sz="2400" i="1">
                <a:solidFill>
                  <a:srgbClr val="242021"/>
                </a:solidFill>
                <a:effectLst/>
                <a:ea typeface="Calibri" panose="020F0502020204030204" pitchFamily="34" charset="0"/>
              </a:rPr>
              <a:t>factor de desensibilizare</a:t>
            </a:r>
            <a:r>
              <a:rPr lang="en-US" sz="2400">
                <a:solidFill>
                  <a:srgbClr val="242021"/>
                </a:solidFill>
                <a:effectLst/>
                <a:ea typeface="Calibri" panose="020F0502020204030204" pitchFamily="34" charset="0"/>
              </a:rPr>
              <a:t>. </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Se dorește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cât mai stabil, deoarece câștigul unui amplificator din viața reală se modifică datorită variațiilor procesului de fabricație, derivei termice și îmbătrânirii</a:t>
            </a:r>
            <a:r>
              <a:rPr lang="ro-RO" sz="2400">
                <a:solidFill>
                  <a:srgbClr val="242021"/>
                </a:solidFill>
                <a:effectLst/>
                <a:ea typeface="Calibri" panose="020F0502020204030204" pitchFamily="34" charset="0"/>
              </a:rPr>
              <a:t> componentelor</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E511C48A-5118-4ACB-904B-C58034A4C6E9}"/>
              </a:ext>
            </a:extLst>
          </p:cNvPr>
          <p:cNvSpPr>
            <a:spLocks noGrp="1"/>
          </p:cNvSpPr>
          <p:nvPr>
            <p:ph type="dt" sz="half" idx="10"/>
          </p:nvPr>
        </p:nvSpPr>
        <p:spPr/>
        <p:txBody>
          <a:bodyPr/>
          <a:lstStyle/>
          <a:p>
            <a:fld id="{0416BD09-93FC-40E0-8E5C-70B89F0F87AA}" type="datetime1">
              <a:rPr lang="ro-RO" smtClean="0"/>
              <a:t>17.03.2021</a:t>
            </a:fld>
            <a:endParaRPr lang="ro-RO"/>
          </a:p>
        </p:txBody>
      </p:sp>
      <p:sp>
        <p:nvSpPr>
          <p:cNvPr id="5" name="Footer Placeholder 4">
            <a:extLst>
              <a:ext uri="{FF2B5EF4-FFF2-40B4-BE49-F238E27FC236}">
                <a16:creationId xmlns:a16="http://schemas.microsoft.com/office/drawing/2014/main" id="{19153F29-C922-4C37-B88A-3A353027EFA0}"/>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11B1B554-382F-449C-BA91-3184F5B5DE63}"/>
              </a:ext>
            </a:extLst>
          </p:cNvPr>
          <p:cNvSpPr>
            <a:spLocks noGrp="1"/>
          </p:cNvSpPr>
          <p:nvPr>
            <p:ph type="sldNum" sz="quarter" idx="12"/>
          </p:nvPr>
        </p:nvSpPr>
        <p:spPr/>
        <p:txBody>
          <a:bodyPr/>
          <a:lstStyle/>
          <a:p>
            <a:fld id="{D9D9B3D8-967C-4E8E-8261-E76B956ED273}" type="slidenum">
              <a:rPr lang="ro-RO" smtClean="0"/>
              <a:t>11</a:t>
            </a:fld>
            <a:endParaRPr lang="ro-RO"/>
          </a:p>
        </p:txBody>
      </p:sp>
      <p:pic>
        <p:nvPicPr>
          <p:cNvPr id="7" name="Picture 6">
            <a:extLst>
              <a:ext uri="{FF2B5EF4-FFF2-40B4-BE49-F238E27FC236}">
                <a16:creationId xmlns:a16="http://schemas.microsoft.com/office/drawing/2014/main" id="{A2EB16B8-AC94-4AC7-AD2B-AF37A3C3536B}"/>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391829D-6F8B-497A-BD4B-6C6EE9076540}"/>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8" name="TextBox 7">
                <a:extLst>
                  <a:ext uri="{FF2B5EF4-FFF2-40B4-BE49-F238E27FC236}">
                    <a16:creationId xmlns:a16="http://schemas.microsoft.com/office/drawing/2014/main" id="{2391829D-6F8B-497A-BD4B-6C6EE9076540}"/>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7D54523-4C82-4708-83B9-8BD6C8751314}"/>
                  </a:ext>
                </a:extLst>
              </p:cNvPr>
              <p:cNvSpPr txBox="1"/>
              <p:nvPr/>
            </p:nvSpPr>
            <p:spPr>
              <a:xfrm>
                <a:off x="6440128" y="1774400"/>
                <a:ext cx="3687098" cy="78386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000" smtClean="0">
                          <a:latin typeface="Cambria Math" panose="02040503050406030204" pitchFamily="18" charset="0"/>
                        </a:rPr>
                        <m:t>100</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𝛥</m:t>
                          </m:r>
                          <m:r>
                            <a:rPr lang="ro-RO" sz="2000" i="1">
                              <a:latin typeface="Cambria Math" panose="02040503050406030204" pitchFamily="18" charset="0"/>
                            </a:rPr>
                            <m:t>𝐴</m:t>
                          </m:r>
                        </m:num>
                        <m:den>
                          <m:r>
                            <a:rPr lang="ro-RO" sz="2000" i="1">
                              <a:latin typeface="Cambria Math" panose="02040503050406030204" pitchFamily="18" charset="0"/>
                            </a:rPr>
                            <m:t>𝐴</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r>
                            <a:rPr lang="ro-RO" sz="2000" i="0">
                              <a:latin typeface="Cambria Math" panose="02040503050406030204" pitchFamily="18" charset="0"/>
                            </a:rPr>
                            <m:t>+</m:t>
                          </m:r>
                          <m:r>
                            <a:rPr lang="ro-RO" sz="2000" i="1">
                              <a:latin typeface="Cambria Math" panose="02040503050406030204" pitchFamily="18" charset="0"/>
                            </a:rPr>
                            <m:t>𝑇</m:t>
                          </m:r>
                        </m:den>
                      </m:f>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100</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𝛥</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den>
                          </m:f>
                        </m:e>
                      </m:d>
                    </m:oMath>
                  </m:oMathPara>
                </a14:m>
                <a:endParaRPr lang="ro-RO"/>
              </a:p>
            </p:txBody>
          </p:sp>
        </mc:Choice>
        <mc:Fallback xmlns="">
          <p:sp>
            <p:nvSpPr>
              <p:cNvPr id="12" name="TextBox 11">
                <a:extLst>
                  <a:ext uri="{FF2B5EF4-FFF2-40B4-BE49-F238E27FC236}">
                    <a16:creationId xmlns:a16="http://schemas.microsoft.com/office/drawing/2014/main" id="{47D54523-4C82-4708-83B9-8BD6C8751314}"/>
                  </a:ext>
                </a:extLst>
              </p:cNvPr>
              <p:cNvSpPr txBox="1">
                <a:spLocks noRot="1" noChangeAspect="1" noMove="1" noResize="1" noEditPoints="1" noAdjustHandles="1" noChangeArrowheads="1" noChangeShapeType="1" noTextEdit="1"/>
              </p:cNvSpPr>
              <p:nvPr/>
            </p:nvSpPr>
            <p:spPr>
              <a:xfrm>
                <a:off x="6440128" y="1774400"/>
                <a:ext cx="3687098" cy="78386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22829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48814-8056-4279-BD80-5655BA45F556}"/>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B8B8703B-6A09-4737-B7A1-608D97E25EA5}"/>
              </a:ext>
            </a:extLst>
          </p:cNvPr>
          <p:cNvSpPr>
            <a:spLocks noGrp="1"/>
          </p:cNvSpPr>
          <p:nvPr>
            <p:ph idx="1"/>
          </p:nvPr>
        </p:nvSpPr>
        <p:spPr/>
        <p:txBody>
          <a:bodyPr>
            <a:normAutofit lnSpcReduction="10000"/>
          </a:bodyPr>
          <a:lstStyle/>
          <a:p>
            <a:pPr algn="just"/>
            <a:r>
              <a:rPr lang="en-US" sz="2400">
                <a:effectLst/>
                <a:ea typeface="Calibri" panose="020F0502020204030204" pitchFamily="34" charset="0"/>
              </a:rPr>
              <a:t>Derivând relația amplificării în buclă închisă în raport cu </a:t>
            </a:r>
            <a:r>
              <a:rPr lang="en-US" sz="2400" i="1">
                <a:effectLst/>
                <a:ea typeface="Calibri" panose="020F0502020204030204" pitchFamily="34" charset="0"/>
              </a:rPr>
              <a:t>b</a:t>
            </a:r>
            <a:r>
              <a:rPr lang="en-US" sz="2400">
                <a:effectLst/>
                <a:ea typeface="Calibri" panose="020F0502020204030204" pitchFamily="34" charset="0"/>
              </a:rPr>
              <a:t>, trecând la diferențe finite și înmulțind ambele părți cu 100, obținem</a:t>
            </a:r>
            <a:endParaRPr lang="ro-RO" sz="2400">
              <a:effectLst/>
              <a:ea typeface="Calibri" panose="020F0502020204030204" pitchFamily="34" charset="0"/>
            </a:endParaRPr>
          </a:p>
          <a:p>
            <a:pPr marL="0" indent="0" algn="just">
              <a:buNone/>
            </a:pPr>
            <a:br>
              <a:rPr lang="ro-RO" sz="2400">
                <a:effectLst/>
                <a:ea typeface="Calibri" panose="020F0502020204030204" pitchFamily="34" charset="0"/>
              </a:rPr>
            </a:br>
            <a:br>
              <a:rPr lang="ro-RO" sz="2400">
                <a:effectLst/>
                <a:ea typeface="Calibri" panose="020F0502020204030204" pitchFamily="34" charset="0"/>
              </a:rPr>
            </a:br>
            <a:br>
              <a:rPr lang="ro-RO" sz="2400">
                <a:effectLst/>
                <a:ea typeface="Calibri" panose="020F0502020204030204" pitchFamily="34" charset="0"/>
              </a:rPr>
            </a:br>
            <a:br>
              <a:rPr lang="ro-RO" sz="2400">
                <a:effectLst/>
                <a:ea typeface="Calibri" panose="020F0502020204030204" pitchFamily="34" charset="0"/>
              </a:rPr>
            </a:br>
            <a:r>
              <a:rPr lang="ro-RO" sz="2400">
                <a:effectLst/>
                <a:ea typeface="Calibri" panose="020F0502020204030204" pitchFamily="34" charset="0"/>
              </a:rPr>
              <a:t>   </a:t>
            </a:r>
            <a:r>
              <a:rPr lang="en-US" sz="2400">
                <a:solidFill>
                  <a:srgbClr val="242021"/>
                </a:solidFill>
                <a:effectLst/>
                <a:ea typeface="Calibri" panose="020F0502020204030204" pitchFamily="34" charset="0"/>
              </a:rPr>
              <a:t>și relația indică faptul că reacția negativă nu stabilizează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față de variațiile lui </a:t>
            </a:r>
            <a:r>
              <a:rPr lang="en-US" sz="2400" i="1">
                <a:solidFill>
                  <a:srgbClr val="242021"/>
                </a:solidFill>
                <a:effectLst/>
                <a:ea typeface="Calibri" panose="020F0502020204030204" pitchFamily="34" charset="0"/>
              </a:rPr>
              <a:t>b</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a:p>
            <a:pPr algn="just"/>
            <a:r>
              <a:rPr lang="en-US" sz="2400">
                <a:solidFill>
                  <a:srgbClr val="242021"/>
                </a:solidFill>
                <a:effectLst/>
                <a:ea typeface="Calibri" panose="020F0502020204030204" pitchFamily="34" charset="0"/>
              </a:rPr>
              <a:t>Dacă dorim un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stabil, trebuie să implementăm rețeaua de reacție cu componente de calitate adecvată.</a:t>
            </a:r>
            <a:endParaRPr lang="ro-RO" sz="2400">
              <a:solidFill>
                <a:srgbClr val="242021"/>
              </a:solidFill>
              <a:effectLst/>
              <a:ea typeface="Calibri" panose="020F0502020204030204" pitchFamily="34" charset="0"/>
            </a:endParaRPr>
          </a:p>
          <a:p>
            <a:pPr algn="just"/>
            <a:r>
              <a:rPr lang="en-US" sz="2400">
                <a:solidFill>
                  <a:srgbClr val="242021"/>
                </a:solidFill>
                <a:effectLst/>
                <a:ea typeface="Calibri" panose="020F0502020204030204" pitchFamily="34" charset="0"/>
              </a:rPr>
              <a:t>Alte efecte ale reacției negative</a:t>
            </a:r>
            <a:endParaRPr lang="ro-RO" sz="2400">
              <a:solidFill>
                <a:srgbClr val="242021"/>
              </a:solidFill>
              <a:effectLst/>
              <a:ea typeface="Calibri" panose="020F0502020204030204" pitchFamily="34" charset="0"/>
            </a:endParaRPr>
          </a:p>
          <a:p>
            <a:pPr lvl="1" algn="just"/>
            <a:r>
              <a:rPr lang="en-US" sz="2000">
                <a:solidFill>
                  <a:srgbClr val="242021"/>
                </a:solidFill>
                <a:ea typeface="Calibri" panose="020F0502020204030204" pitchFamily="34" charset="0"/>
              </a:rPr>
              <a:t>reduce distorsiunile neliniare</a:t>
            </a:r>
            <a:endParaRPr lang="ro-RO" sz="2000">
              <a:solidFill>
                <a:srgbClr val="242021"/>
              </a:solidFill>
              <a:ea typeface="Calibri" panose="020F0502020204030204" pitchFamily="34" charset="0"/>
            </a:endParaRPr>
          </a:p>
          <a:p>
            <a:pPr lvl="1" algn="just"/>
            <a:r>
              <a:rPr lang="en-US" sz="2000">
                <a:solidFill>
                  <a:srgbClr val="242021"/>
                </a:solidFill>
                <a:ea typeface="Calibri" panose="020F0502020204030204" pitchFamily="34" charset="0"/>
              </a:rPr>
              <a:t>reduce perturbațiile și zgomotul</a:t>
            </a:r>
            <a:endParaRPr lang="ro-RO" sz="2000">
              <a:solidFill>
                <a:srgbClr val="242021"/>
              </a:solidFill>
              <a:ea typeface="Calibri" panose="020F0502020204030204" pitchFamily="34" charset="0"/>
            </a:endParaRPr>
          </a:p>
          <a:p>
            <a:pPr algn="just"/>
            <a:endParaRPr lang="ro-RO" sz="2400">
              <a:solidFill>
                <a:srgbClr val="242021"/>
              </a:solidFill>
              <a:effectLst/>
              <a:ea typeface="Calibri" panose="020F0502020204030204" pitchFamily="34" charset="0"/>
            </a:endParaRPr>
          </a:p>
          <a:p>
            <a:endParaRPr lang="ro-RO" sz="3600"/>
          </a:p>
        </p:txBody>
      </p:sp>
      <p:sp>
        <p:nvSpPr>
          <p:cNvPr id="4" name="Date Placeholder 3">
            <a:extLst>
              <a:ext uri="{FF2B5EF4-FFF2-40B4-BE49-F238E27FC236}">
                <a16:creationId xmlns:a16="http://schemas.microsoft.com/office/drawing/2014/main" id="{239DE00C-0BA2-4100-9E9E-3864D0390B36}"/>
              </a:ext>
            </a:extLst>
          </p:cNvPr>
          <p:cNvSpPr>
            <a:spLocks noGrp="1"/>
          </p:cNvSpPr>
          <p:nvPr>
            <p:ph type="dt" sz="half" idx="10"/>
          </p:nvPr>
        </p:nvSpPr>
        <p:spPr/>
        <p:txBody>
          <a:bodyPr/>
          <a:lstStyle/>
          <a:p>
            <a:fld id="{258B7750-C076-4246-9089-5204E9B0F418}" type="datetime1">
              <a:rPr lang="ro-RO" smtClean="0"/>
              <a:t>17.03.2021</a:t>
            </a:fld>
            <a:endParaRPr lang="ro-RO"/>
          </a:p>
        </p:txBody>
      </p:sp>
      <p:sp>
        <p:nvSpPr>
          <p:cNvPr id="5" name="Footer Placeholder 4">
            <a:extLst>
              <a:ext uri="{FF2B5EF4-FFF2-40B4-BE49-F238E27FC236}">
                <a16:creationId xmlns:a16="http://schemas.microsoft.com/office/drawing/2014/main" id="{AB3BD500-2E30-4483-B3FD-9420FD61D0FE}"/>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C13EB4BA-BEB9-4129-B0CC-7A6C979903F5}"/>
              </a:ext>
            </a:extLst>
          </p:cNvPr>
          <p:cNvSpPr>
            <a:spLocks noGrp="1"/>
          </p:cNvSpPr>
          <p:nvPr>
            <p:ph type="sldNum" sz="quarter" idx="12"/>
          </p:nvPr>
        </p:nvSpPr>
        <p:spPr/>
        <p:txBody>
          <a:bodyPr/>
          <a:lstStyle/>
          <a:p>
            <a:fld id="{D9D9B3D8-967C-4E8E-8261-E76B956ED273}" type="slidenum">
              <a:rPr lang="ro-RO" smtClean="0"/>
              <a:t>12</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A35225B6-8955-4FE5-A5BA-18B6C95A2366}"/>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7" name="TextBox 6">
                <a:extLst>
                  <a:ext uri="{FF2B5EF4-FFF2-40B4-BE49-F238E27FC236}">
                    <a16:creationId xmlns:a16="http://schemas.microsoft.com/office/drawing/2014/main" id="{A35225B6-8955-4FE5-A5BA-18B6C95A2366}"/>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2"/>
                <a:stretch>
                  <a:fillRect/>
                </a:stretch>
              </a:blipFill>
            </p:spPr>
            <p:txBody>
              <a:bodyPr/>
              <a:lstStyle/>
              <a:p>
                <a:r>
                  <a:rPr lang="ro-RO">
                    <a:noFill/>
                  </a:rPr>
                  <a:t> </a:t>
                </a:r>
              </a:p>
            </p:txBody>
          </p:sp>
        </mc:Fallback>
      </mc:AlternateContent>
      <p:pic>
        <p:nvPicPr>
          <p:cNvPr id="8" name="Picture 7">
            <a:extLst>
              <a:ext uri="{FF2B5EF4-FFF2-40B4-BE49-F238E27FC236}">
                <a16:creationId xmlns:a16="http://schemas.microsoft.com/office/drawing/2014/main" id="{F5D1ECEC-24AF-4680-9FBE-E0DC6A22A8B7}"/>
              </a:ext>
            </a:extLst>
          </p:cNvPr>
          <p:cNvPicPr>
            <a:picLocks noChangeAspect="1"/>
          </p:cNvPicPr>
          <p:nvPr/>
        </p:nvPicPr>
        <p:blipFill rotWithShape="1">
          <a:blip r:embed="rId3"/>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59ABBD5-F49F-4AA4-B673-CF923458BE2E}"/>
                  </a:ext>
                </a:extLst>
              </p:cNvPr>
              <p:cNvSpPr txBox="1"/>
              <p:nvPr/>
            </p:nvSpPr>
            <p:spPr>
              <a:xfrm>
                <a:off x="4931643" y="2727782"/>
                <a:ext cx="23287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100</m:t>
                      </m:r>
                      <m:f>
                        <m:fPr>
                          <m:ctrlPr>
                            <a:rPr lang="ro-RO" sz="2400" b="0" i="1" smtClean="0">
                              <a:latin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𝐴</m:t>
                          </m:r>
                        </m:num>
                        <m:den>
                          <m:r>
                            <a:rPr lang="ro-RO" sz="2400" b="0" i="1" smtClean="0">
                              <a:latin typeface="Cambria Math" panose="02040503050406030204" pitchFamily="18" charset="0"/>
                            </a:rPr>
                            <m:t>𝐴</m:t>
                          </m:r>
                        </m:den>
                      </m:f>
                      <m:r>
                        <a:rPr lang="ro-RO" sz="2400" i="1">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100</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𝑏</m:t>
                          </m:r>
                        </m:num>
                        <m:den>
                          <m:r>
                            <a:rPr lang="ro-RO" sz="2400" b="0" i="1" smtClean="0">
                              <a:latin typeface="Cambria Math" panose="02040503050406030204" pitchFamily="18" charset="0"/>
                              <a:ea typeface="Cambria Math" panose="02040503050406030204" pitchFamily="18" charset="0"/>
                            </a:rPr>
                            <m:t>𝑏</m:t>
                          </m:r>
                        </m:den>
                      </m:f>
                    </m:oMath>
                  </m:oMathPara>
                </a14:m>
                <a:endParaRPr lang="ro-RO"/>
              </a:p>
            </p:txBody>
          </p:sp>
        </mc:Choice>
        <mc:Fallback xmlns="">
          <p:sp>
            <p:nvSpPr>
              <p:cNvPr id="10" name="TextBox 9">
                <a:extLst>
                  <a:ext uri="{FF2B5EF4-FFF2-40B4-BE49-F238E27FC236}">
                    <a16:creationId xmlns:a16="http://schemas.microsoft.com/office/drawing/2014/main" id="{659ABBD5-F49F-4AA4-B673-CF923458BE2E}"/>
                  </a:ext>
                </a:extLst>
              </p:cNvPr>
              <p:cNvSpPr txBox="1">
                <a:spLocks noRot="1" noChangeAspect="1" noMove="1" noResize="1" noEditPoints="1" noAdjustHandles="1" noChangeArrowheads="1" noChangeShapeType="1" noTextEdit="1"/>
              </p:cNvSpPr>
              <p:nvPr/>
            </p:nvSpPr>
            <p:spPr>
              <a:xfrm>
                <a:off x="4931643" y="2727782"/>
                <a:ext cx="2328714" cy="701218"/>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866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Chiar dacă AO este un amplificator de tensiune, aplicând reacția negativă, îl putem folosi în oricare dintre cele patru tipuri de amplificatoare discutate</a:t>
            </a:r>
            <a:r>
              <a:rPr lang="ro-RO" sz="2400">
                <a:solidFill>
                  <a:srgbClr val="242021"/>
                </a:solidFill>
                <a:effectLst/>
                <a:ea typeface="Calibri" panose="020F0502020204030204" pitchFamily="34" charset="0"/>
              </a:rPr>
              <a:t>:</a:t>
            </a:r>
            <a:r>
              <a:rPr lang="en-US" sz="2400">
                <a:solidFill>
                  <a:srgbClr val="242021"/>
                </a:solidFill>
                <a:effectLst/>
                <a:ea typeface="Calibri" panose="020F0502020204030204" pitchFamily="34" charset="0"/>
              </a:rPr>
              <a:t> de tensiune, de curent, transrezistență și transconductanță).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În consecință, avem patru topologii de reacție negativă, care constituie baza la aproape toate circuitele realizate cu AO.</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Strategia constă în a exprima semnalele fiecărei topologii sub forma generală:</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BD63EFB9-9EF4-4975-9B68-37E5C7178C80}"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13</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5F65BBE-0AB4-4A7A-B262-774111905475}"/>
                  </a:ext>
                </a:extLst>
              </p:cNvPr>
              <p:cNvSpPr txBox="1"/>
              <p:nvPr/>
            </p:nvSpPr>
            <p:spPr>
              <a:xfrm>
                <a:off x="4680155" y="4453776"/>
                <a:ext cx="283169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𝐼</m:t>
                              </m:r>
                            </m:sub>
                          </m:sSub>
                          <m:r>
                            <a:rPr lang="ro-RO" sz="2400" i="0">
                              <a:latin typeface="Cambria Math" panose="02040503050406030204" pitchFamily="18" charset="0"/>
                            </a:rPr>
                            <m:t>−</m:t>
                          </m:r>
                          <m:r>
                            <a:rPr lang="ro-RO" sz="2400" i="1">
                              <a:latin typeface="Cambria Math" panose="02040503050406030204" pitchFamily="18" charset="0"/>
                            </a:rPr>
                            <m:t>𝑏</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𝑂</m:t>
                              </m:r>
                            </m:sub>
                          </m:sSub>
                        </m:e>
                      </m:d>
                    </m:oMath>
                  </m:oMathPara>
                </a14:m>
                <a:endParaRPr lang="ro-RO"/>
              </a:p>
            </p:txBody>
          </p:sp>
        </mc:Choice>
        <mc:Fallback xmlns="">
          <p:sp>
            <p:nvSpPr>
              <p:cNvPr id="8" name="TextBox 7">
                <a:extLst>
                  <a:ext uri="{FF2B5EF4-FFF2-40B4-BE49-F238E27FC236}">
                    <a16:creationId xmlns:a16="http://schemas.microsoft.com/office/drawing/2014/main" id="{65F65BBE-0AB4-4A7A-B262-774111905475}"/>
                  </a:ext>
                </a:extLst>
              </p:cNvPr>
              <p:cNvSpPr txBox="1">
                <a:spLocks noRot="1" noChangeAspect="1" noMove="1" noResize="1" noEditPoints="1" noAdjustHandles="1" noChangeArrowheads="1" noChangeShapeType="1" noTextEdit="1"/>
              </p:cNvSpPr>
              <p:nvPr/>
            </p:nvSpPr>
            <p:spPr>
              <a:xfrm>
                <a:off x="4680155" y="4453776"/>
                <a:ext cx="2831690" cy="461665"/>
              </a:xfrm>
              <a:prstGeom prst="rect">
                <a:avLst/>
              </a:prstGeom>
              <a:blipFill>
                <a:blip r:embed="rId2"/>
                <a:stretch>
                  <a:fillRect b="-2667"/>
                </a:stretch>
              </a:blipFill>
            </p:spPr>
            <p:txBody>
              <a:bodyPr/>
              <a:lstStyle/>
              <a:p>
                <a:r>
                  <a:rPr lang="ro-RO">
                    <a:noFill/>
                  </a:rPr>
                  <a:t> </a:t>
                </a:r>
              </a:p>
            </p:txBody>
          </p:sp>
        </mc:Fallback>
      </mc:AlternateContent>
    </p:spTree>
    <p:extLst>
      <p:ext uri="{BB962C8B-B14F-4D97-AF65-F5344CB8AC3E}">
        <p14:creationId xmlns:p14="http://schemas.microsoft.com/office/powerpoint/2010/main" val="4032268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r>
              <a:rPr lang="ro-RO" sz="2400">
                <a:solidFill>
                  <a:srgbClr val="242021"/>
                </a:solidFill>
                <a:effectLst/>
                <a:ea typeface="Calibri" panose="020F0502020204030204" pitchFamily="34" charset="0"/>
              </a:rPr>
              <a:t>Oricare ar fi modul de exprimare a denumirii lor, cele 4 topologii de reacție negativă sunt:</a:t>
            </a:r>
          </a:p>
          <a:p>
            <a:pPr marL="342900" lvl="0" indent="-342900">
              <a:buFont typeface="+mj-lt"/>
              <a:buAutoNum type="arabicPeriod"/>
            </a:pPr>
            <a:r>
              <a:rPr lang="ro-RO" sz="2400">
                <a:solidFill>
                  <a:srgbClr val="242021"/>
                </a:solidFill>
                <a:effectLst/>
                <a:ea typeface="Calibri" panose="020F0502020204030204" pitchFamily="34" charset="0"/>
              </a:rPr>
              <a:t>Reacție de tensiune-serie (serie-șunt) – amplificator de tensiune, </a:t>
            </a:r>
            <a:r>
              <a:rPr lang="en-US" sz="2400">
                <a:solidFill>
                  <a:srgbClr val="242021"/>
                </a:solidFill>
                <a:effectLst/>
                <a:ea typeface="Calibri" panose="020F0502020204030204" pitchFamily="34" charset="0"/>
              </a:rPr>
              <a:t>[V/V]</a:t>
            </a:r>
            <a:endParaRPr lang="ro-RO" sz="2400">
              <a:solidFill>
                <a:srgbClr val="242021"/>
              </a:solidFill>
              <a:effectLst/>
              <a:ea typeface="Calibri" panose="020F0502020204030204" pitchFamily="34" charset="0"/>
            </a:endParaRPr>
          </a:p>
          <a:p>
            <a:pPr marL="342900" lvl="0" indent="-342900">
              <a:buFont typeface="+mj-lt"/>
              <a:buAutoNum type="arabicPeriod"/>
            </a:pPr>
            <a:r>
              <a:rPr lang="ro-RO" sz="2400">
                <a:solidFill>
                  <a:srgbClr val="242021"/>
                </a:solidFill>
                <a:effectLst/>
                <a:ea typeface="Calibri" panose="020F0502020204030204" pitchFamily="34" charset="0"/>
              </a:rPr>
              <a:t>Reacție de tensiune-paralel (șunt-șunt) – amplificator transrezistență, [V/A]</a:t>
            </a:r>
          </a:p>
          <a:p>
            <a:pPr marL="342900" lvl="0" indent="-342900">
              <a:buFont typeface="+mj-lt"/>
              <a:buAutoNum type="arabicPeriod"/>
            </a:pPr>
            <a:r>
              <a:rPr lang="ro-RO" sz="2400">
                <a:solidFill>
                  <a:srgbClr val="242021"/>
                </a:solidFill>
                <a:effectLst/>
                <a:ea typeface="Calibri" panose="020F0502020204030204" pitchFamily="34" charset="0"/>
              </a:rPr>
              <a:t>Reacție de curent-serie (serie-serie) – amplificator transconductanță, [A/V]</a:t>
            </a:r>
          </a:p>
          <a:p>
            <a:pPr marL="342900" lvl="0" indent="-342900">
              <a:buFont typeface="+mj-lt"/>
              <a:buAutoNum type="arabicPeriod"/>
            </a:pPr>
            <a:r>
              <a:rPr lang="ro-RO" sz="2400">
                <a:solidFill>
                  <a:srgbClr val="242021"/>
                </a:solidFill>
                <a:effectLst/>
                <a:ea typeface="Calibri" panose="020F0502020204030204" pitchFamily="34" charset="0"/>
              </a:rPr>
              <a:t>Reacție de curent-paralel (șunt-serie) – amplificator de curent, [A/A]</a:t>
            </a:r>
          </a:p>
          <a:p>
            <a:pPr algn="just"/>
            <a:r>
              <a:rPr lang="ro-RO" sz="2400">
                <a:solidFill>
                  <a:srgbClr val="242021"/>
                </a:solidFill>
                <a:effectLst/>
                <a:ea typeface="Calibri" panose="020F0502020204030204" pitchFamily="34" charset="0"/>
              </a:rPr>
              <a:t>La ieșirea unui amplificator cu reacție are loc </a:t>
            </a:r>
            <a:r>
              <a:rPr lang="ro-RO" sz="2400" b="1">
                <a:solidFill>
                  <a:srgbClr val="242021"/>
                </a:solidFill>
                <a:effectLst/>
                <a:ea typeface="Calibri" panose="020F0502020204030204" pitchFamily="34" charset="0"/>
              </a:rPr>
              <a:t>eșantionarea</a:t>
            </a:r>
            <a:r>
              <a:rPr lang="ro-RO" sz="2400">
                <a:solidFill>
                  <a:srgbClr val="242021"/>
                </a:solidFill>
                <a:effectLst/>
                <a:ea typeface="Calibri" panose="020F0502020204030204" pitchFamily="34" charset="0"/>
              </a:rPr>
              <a:t> semnalului amplificat iar la intrarea amplificatorului are loc </a:t>
            </a:r>
            <a:r>
              <a:rPr lang="ro-RO" sz="2400" b="1">
                <a:solidFill>
                  <a:srgbClr val="242021"/>
                </a:solidFill>
                <a:effectLst/>
                <a:ea typeface="Calibri" panose="020F0502020204030204" pitchFamily="34" charset="0"/>
              </a:rPr>
              <a:t>sumarea</a:t>
            </a:r>
            <a:r>
              <a:rPr lang="ro-RO" sz="2400">
                <a:solidFill>
                  <a:srgbClr val="242021"/>
                </a:solidFill>
                <a:effectLst/>
                <a:ea typeface="Calibri" panose="020F0502020204030204" pitchFamily="34" charset="0"/>
              </a:rPr>
              <a:t> algebrică a semnalului de intrare cu cel de reacție.</a:t>
            </a: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B3D502A7-120D-41F5-9920-DC4D9C2FACDD}"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14</a:t>
            </a:fld>
            <a:endParaRPr lang="ro-RO"/>
          </a:p>
        </p:txBody>
      </p:sp>
    </p:spTree>
    <p:extLst>
      <p:ext uri="{BB962C8B-B14F-4D97-AF65-F5344CB8AC3E}">
        <p14:creationId xmlns:p14="http://schemas.microsoft.com/office/powerpoint/2010/main" val="4030929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pPr marL="342900" lvl="0" indent="-342900">
              <a:buFont typeface="+mj-lt"/>
              <a:buAutoNum type="arabicPeriod"/>
            </a:pPr>
            <a:r>
              <a:rPr lang="ro-RO" sz="1800">
                <a:solidFill>
                  <a:srgbClr val="242021"/>
                </a:solidFill>
                <a:effectLst/>
                <a:ea typeface="Calibri" panose="020F0502020204030204" pitchFamily="34" charset="0"/>
              </a:rPr>
              <a:t>Reacție de tensiune-serie (serie-șunt) – amplificator de tensiune, </a:t>
            </a:r>
            <a:r>
              <a:rPr lang="en-US" sz="1800">
                <a:solidFill>
                  <a:srgbClr val="242021"/>
                </a:solidFill>
                <a:effectLst/>
                <a:ea typeface="Calibri" panose="020F0502020204030204" pitchFamily="34" charset="0"/>
              </a:rPr>
              <a:t>[V/V]</a:t>
            </a:r>
            <a:endParaRPr lang="ro-RO" sz="1800">
              <a:solidFill>
                <a:srgbClr val="242021"/>
              </a:solidFill>
              <a:effectLst/>
              <a:ea typeface="Calibri" panose="020F0502020204030204" pitchFamily="34" charset="0"/>
            </a:endParaRPr>
          </a:p>
          <a:p>
            <a:pPr marL="342900" lvl="0" indent="-342900">
              <a:buFont typeface="+mj-lt"/>
              <a:buAutoNum type="arabicPeriod"/>
            </a:pPr>
            <a:r>
              <a:rPr lang="ro-RO" sz="1800">
                <a:solidFill>
                  <a:srgbClr val="242021"/>
                </a:solidFill>
                <a:effectLst/>
                <a:ea typeface="Calibri" panose="020F0502020204030204" pitchFamily="34" charset="0"/>
              </a:rPr>
              <a:t>Reacție de tensiune-paralel (șunt-șunt) – amplificator transrezistență, [V/A]</a:t>
            </a:r>
          </a:p>
          <a:p>
            <a:pPr marL="342900" lvl="0" indent="-342900">
              <a:buFont typeface="+mj-lt"/>
              <a:buAutoNum type="arabicPeriod"/>
            </a:pPr>
            <a:r>
              <a:rPr lang="ro-RO" sz="1800">
                <a:solidFill>
                  <a:srgbClr val="242021"/>
                </a:solidFill>
                <a:effectLst/>
                <a:ea typeface="Calibri" panose="020F0502020204030204" pitchFamily="34" charset="0"/>
              </a:rPr>
              <a:t>Reacție de curent-serie (serie-serie) – amplificator transconductanță, [A/V]</a:t>
            </a:r>
          </a:p>
          <a:p>
            <a:pPr marL="342900" lvl="0" indent="-342900">
              <a:buFont typeface="+mj-lt"/>
              <a:buAutoNum type="arabicPeriod"/>
            </a:pPr>
            <a:r>
              <a:rPr lang="ro-RO" sz="1800">
                <a:solidFill>
                  <a:srgbClr val="242021"/>
                </a:solidFill>
                <a:effectLst/>
                <a:ea typeface="Calibri" panose="020F0502020204030204" pitchFamily="34" charset="0"/>
              </a:rPr>
              <a:t>Reacție de curent-paralel (șunt-serie) – amplificator de curent, [A/A]</a:t>
            </a:r>
          </a:p>
          <a:p>
            <a:pPr algn="just"/>
            <a:r>
              <a:rPr lang="ro-RO" sz="2400">
                <a:solidFill>
                  <a:srgbClr val="242021"/>
                </a:solidFill>
                <a:effectLst/>
                <a:ea typeface="Calibri" panose="020F0502020204030204" pitchFamily="34" charset="0"/>
              </a:rPr>
              <a:t>În denumirea topologiilor de reacție negativă considerăm că primul termen se referă la eșantionare iar cel de al doilea se referă la sumare, adică exact cum circulă semnalul de reacție și reprezintă ceea ce este specific acestor amplificatoare.</a:t>
            </a:r>
          </a:p>
          <a:p>
            <a:pPr algn="just"/>
            <a:r>
              <a:rPr lang="ro-RO" sz="2400">
                <a:solidFill>
                  <a:srgbClr val="242021"/>
                </a:solidFill>
                <a:effectLst/>
                <a:ea typeface="Calibri" panose="020F0502020204030204" pitchFamily="34" charset="0"/>
              </a:rPr>
              <a:t>În paranteze, primul termen se referă la intrarea amplificatorului iar al doilea la ieșirea lui și reprezintă o altă modalitate de exprimare a denumirii circuitelor cu reacție și anume respectând sensul în care circulă semnalul prelucrat.</a:t>
            </a: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F0B04A20-6AE0-4511-8717-32D46F64A8C0}"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15</a:t>
            </a:fld>
            <a:endParaRPr lang="ro-RO"/>
          </a:p>
        </p:txBody>
      </p:sp>
    </p:spTree>
    <p:extLst>
      <p:ext uri="{BB962C8B-B14F-4D97-AF65-F5344CB8AC3E}">
        <p14:creationId xmlns:p14="http://schemas.microsoft.com/office/powerpoint/2010/main" val="3412615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87B51-EB85-4D04-9F29-76F779EDCF69}"/>
              </a:ext>
            </a:extLst>
          </p:cNvPr>
          <p:cNvSpPr>
            <a:spLocks noGrp="1"/>
          </p:cNvSpPr>
          <p:nvPr>
            <p:ph type="title"/>
          </p:nvPr>
        </p:nvSpPr>
        <p:spPr/>
        <p:txBody>
          <a:bodyPr/>
          <a:lstStyle/>
          <a:p>
            <a:r>
              <a:rPr lang="ro-RO"/>
              <a:t>Topologia tensiune-serie (serie-șunt)</a:t>
            </a:r>
          </a:p>
        </p:txBody>
      </p:sp>
      <p:sp>
        <p:nvSpPr>
          <p:cNvPr id="3" name="Content Placeholder 2">
            <a:extLst>
              <a:ext uri="{FF2B5EF4-FFF2-40B4-BE49-F238E27FC236}">
                <a16:creationId xmlns:a16="http://schemas.microsoft.com/office/drawing/2014/main" id="{C242CCD6-AE16-43AD-8163-183A680463C8}"/>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1861513D-3ACD-46DE-9E6F-DF600D649A42}"/>
              </a:ext>
            </a:extLst>
          </p:cNvPr>
          <p:cNvSpPr>
            <a:spLocks noGrp="1"/>
          </p:cNvSpPr>
          <p:nvPr>
            <p:ph type="dt" sz="half" idx="10"/>
          </p:nvPr>
        </p:nvSpPr>
        <p:spPr/>
        <p:txBody>
          <a:bodyPr/>
          <a:lstStyle/>
          <a:p>
            <a:fld id="{2A9104BE-3D35-422D-AB7A-C2FF33D41998}" type="datetime1">
              <a:rPr lang="ro-RO" smtClean="0"/>
              <a:t>17.03.2021</a:t>
            </a:fld>
            <a:endParaRPr lang="ro-RO"/>
          </a:p>
        </p:txBody>
      </p:sp>
      <p:sp>
        <p:nvSpPr>
          <p:cNvPr id="5" name="Footer Placeholder 4">
            <a:extLst>
              <a:ext uri="{FF2B5EF4-FFF2-40B4-BE49-F238E27FC236}">
                <a16:creationId xmlns:a16="http://schemas.microsoft.com/office/drawing/2014/main" id="{E670CB1A-4442-429E-BA05-76369C9736C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52B207FC-01D5-40DF-B8C5-76B6A4B54616}"/>
              </a:ext>
            </a:extLst>
          </p:cNvPr>
          <p:cNvSpPr>
            <a:spLocks noGrp="1"/>
          </p:cNvSpPr>
          <p:nvPr>
            <p:ph type="sldNum" sz="quarter" idx="12"/>
          </p:nvPr>
        </p:nvSpPr>
        <p:spPr/>
        <p:txBody>
          <a:bodyPr/>
          <a:lstStyle/>
          <a:p>
            <a:fld id="{D9D9B3D8-967C-4E8E-8261-E76B956ED273}" type="slidenum">
              <a:rPr lang="ro-RO" smtClean="0"/>
              <a:t>16</a:t>
            </a:fld>
            <a:endParaRPr lang="ro-RO"/>
          </a:p>
        </p:txBody>
      </p:sp>
      <p:pic>
        <p:nvPicPr>
          <p:cNvPr id="7" name="Picture 6">
            <a:extLst>
              <a:ext uri="{FF2B5EF4-FFF2-40B4-BE49-F238E27FC236}">
                <a16:creationId xmlns:a16="http://schemas.microsoft.com/office/drawing/2014/main" id="{2E5B8A78-1D8B-43AC-A641-2AA7F7681A6C}"/>
              </a:ext>
            </a:extLst>
          </p:cNvPr>
          <p:cNvPicPr>
            <a:picLocks noChangeAspect="1"/>
          </p:cNvPicPr>
          <p:nvPr/>
        </p:nvPicPr>
        <p:blipFill>
          <a:blip r:embed="rId2"/>
          <a:stretch>
            <a:fillRect/>
          </a:stretch>
        </p:blipFill>
        <p:spPr>
          <a:xfrm>
            <a:off x="3844290" y="2069624"/>
            <a:ext cx="4503420" cy="3863340"/>
          </a:xfrm>
          <a:prstGeom prst="rect">
            <a:avLst/>
          </a:prstGeom>
        </p:spPr>
      </p:pic>
    </p:spTree>
    <p:extLst>
      <p:ext uri="{BB962C8B-B14F-4D97-AF65-F5344CB8AC3E}">
        <p14:creationId xmlns:p14="http://schemas.microsoft.com/office/powerpoint/2010/main" val="3633661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43C0E-2F26-4F47-A24C-34C9E48700D1}"/>
              </a:ext>
            </a:extLst>
          </p:cNvPr>
          <p:cNvSpPr>
            <a:spLocks noGrp="1"/>
          </p:cNvSpPr>
          <p:nvPr>
            <p:ph type="title"/>
          </p:nvPr>
        </p:nvSpPr>
        <p:spPr/>
        <p:txBody>
          <a:bodyPr/>
          <a:lstStyle/>
          <a:p>
            <a:r>
              <a:rPr lang="ro-RO"/>
              <a:t>Topologia tensiune-paralel (șunt-șunt)</a:t>
            </a:r>
          </a:p>
        </p:txBody>
      </p:sp>
      <p:sp>
        <p:nvSpPr>
          <p:cNvPr id="3" name="Content Placeholder 2">
            <a:extLst>
              <a:ext uri="{FF2B5EF4-FFF2-40B4-BE49-F238E27FC236}">
                <a16:creationId xmlns:a16="http://schemas.microsoft.com/office/drawing/2014/main" id="{BB945A20-7C43-4BAC-81ED-1BCE9DBD171C}"/>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9EF4B12B-0090-4DC1-A90B-B2E8A2CA60AC}"/>
              </a:ext>
            </a:extLst>
          </p:cNvPr>
          <p:cNvSpPr>
            <a:spLocks noGrp="1"/>
          </p:cNvSpPr>
          <p:nvPr>
            <p:ph type="dt" sz="half" idx="10"/>
          </p:nvPr>
        </p:nvSpPr>
        <p:spPr/>
        <p:txBody>
          <a:bodyPr/>
          <a:lstStyle/>
          <a:p>
            <a:fld id="{28CFF61D-F181-4A78-BC7F-5C1A4C5FF683}" type="datetime1">
              <a:rPr lang="ro-RO" smtClean="0"/>
              <a:t>17.03.2021</a:t>
            </a:fld>
            <a:endParaRPr lang="ro-RO"/>
          </a:p>
        </p:txBody>
      </p:sp>
      <p:sp>
        <p:nvSpPr>
          <p:cNvPr id="5" name="Footer Placeholder 4">
            <a:extLst>
              <a:ext uri="{FF2B5EF4-FFF2-40B4-BE49-F238E27FC236}">
                <a16:creationId xmlns:a16="http://schemas.microsoft.com/office/drawing/2014/main" id="{EE621AB9-91BA-4ACC-8108-608D3CEEEE03}"/>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C29445C0-3899-49F2-B1DB-C6C17E789B70}"/>
              </a:ext>
            </a:extLst>
          </p:cNvPr>
          <p:cNvSpPr>
            <a:spLocks noGrp="1"/>
          </p:cNvSpPr>
          <p:nvPr>
            <p:ph type="sldNum" sz="quarter" idx="12"/>
          </p:nvPr>
        </p:nvSpPr>
        <p:spPr/>
        <p:txBody>
          <a:bodyPr/>
          <a:lstStyle/>
          <a:p>
            <a:fld id="{D9D9B3D8-967C-4E8E-8261-E76B956ED273}" type="slidenum">
              <a:rPr lang="ro-RO" smtClean="0"/>
              <a:t>17</a:t>
            </a:fld>
            <a:endParaRPr lang="ro-RO"/>
          </a:p>
        </p:txBody>
      </p:sp>
      <p:pic>
        <p:nvPicPr>
          <p:cNvPr id="7" name="Picture 6">
            <a:extLst>
              <a:ext uri="{FF2B5EF4-FFF2-40B4-BE49-F238E27FC236}">
                <a16:creationId xmlns:a16="http://schemas.microsoft.com/office/drawing/2014/main" id="{334B453C-8005-440D-BDFC-A98C1004CDC5}"/>
              </a:ext>
            </a:extLst>
          </p:cNvPr>
          <p:cNvPicPr>
            <a:picLocks noChangeAspect="1"/>
          </p:cNvPicPr>
          <p:nvPr/>
        </p:nvPicPr>
        <p:blipFill>
          <a:blip r:embed="rId2"/>
          <a:stretch>
            <a:fillRect/>
          </a:stretch>
        </p:blipFill>
        <p:spPr>
          <a:xfrm>
            <a:off x="241852" y="2585483"/>
            <a:ext cx="3714750" cy="2628900"/>
          </a:xfrm>
          <a:prstGeom prst="rect">
            <a:avLst/>
          </a:prstGeom>
        </p:spPr>
      </p:pic>
      <p:pic>
        <p:nvPicPr>
          <p:cNvPr id="8" name="Picture 7">
            <a:extLst>
              <a:ext uri="{FF2B5EF4-FFF2-40B4-BE49-F238E27FC236}">
                <a16:creationId xmlns:a16="http://schemas.microsoft.com/office/drawing/2014/main" id="{44FC0F5B-3931-4924-9BE7-1040383F9D11}"/>
              </a:ext>
            </a:extLst>
          </p:cNvPr>
          <p:cNvPicPr>
            <a:picLocks noChangeAspect="1"/>
          </p:cNvPicPr>
          <p:nvPr/>
        </p:nvPicPr>
        <p:blipFill>
          <a:blip r:embed="rId3"/>
          <a:stretch>
            <a:fillRect/>
          </a:stretch>
        </p:blipFill>
        <p:spPr>
          <a:xfrm>
            <a:off x="4099560" y="1646238"/>
            <a:ext cx="8107680" cy="2019300"/>
          </a:xfrm>
          <a:prstGeom prst="rect">
            <a:avLst/>
          </a:prstGeom>
        </p:spPr>
      </p:pic>
      <p:sp>
        <p:nvSpPr>
          <p:cNvPr id="9" name="TextBox 8">
            <a:extLst>
              <a:ext uri="{FF2B5EF4-FFF2-40B4-BE49-F238E27FC236}">
                <a16:creationId xmlns:a16="http://schemas.microsoft.com/office/drawing/2014/main" id="{2E320B47-8A11-4C04-93E0-04E408F55601}"/>
              </a:ext>
            </a:extLst>
          </p:cNvPr>
          <p:cNvSpPr txBox="1"/>
          <p:nvPr/>
        </p:nvSpPr>
        <p:spPr>
          <a:xfrm>
            <a:off x="4565373" y="3800475"/>
            <a:ext cx="7176053" cy="646331"/>
          </a:xfrm>
          <a:prstGeom prst="rect">
            <a:avLst/>
          </a:prstGeom>
          <a:noFill/>
        </p:spPr>
        <p:txBody>
          <a:bodyPr wrap="square" rtlCol="0">
            <a:spAutoFit/>
          </a:bodyPr>
          <a:lstStyle/>
          <a:p>
            <a:pPr algn="ctr"/>
            <a:r>
              <a:rPr lang="ro-RO"/>
              <a:t>Efectuarea unei transformări de sursă pentru a pune amplificatorul inversor sub forma topologiei șunt-șunt</a:t>
            </a:r>
          </a:p>
        </p:txBody>
      </p:sp>
    </p:spTree>
    <p:extLst>
      <p:ext uri="{BB962C8B-B14F-4D97-AF65-F5344CB8AC3E}">
        <p14:creationId xmlns:p14="http://schemas.microsoft.com/office/powerpoint/2010/main" val="3607385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2D38E-4440-4A01-AC50-C14CE98005F2}"/>
              </a:ext>
            </a:extLst>
          </p:cNvPr>
          <p:cNvSpPr>
            <a:spLocks noGrp="1"/>
          </p:cNvSpPr>
          <p:nvPr>
            <p:ph type="title"/>
          </p:nvPr>
        </p:nvSpPr>
        <p:spPr/>
        <p:txBody>
          <a:bodyPr/>
          <a:lstStyle/>
          <a:p>
            <a:r>
              <a:rPr lang="ro-RO"/>
              <a:t>Topologia curent-serie (serie-serie)</a:t>
            </a:r>
          </a:p>
        </p:txBody>
      </p:sp>
      <p:sp>
        <p:nvSpPr>
          <p:cNvPr id="3" name="Content Placeholder 2">
            <a:extLst>
              <a:ext uri="{FF2B5EF4-FFF2-40B4-BE49-F238E27FC236}">
                <a16:creationId xmlns:a16="http://schemas.microsoft.com/office/drawing/2014/main" id="{E5D3FD2A-DDD6-48A0-8327-3AE78DD63AF8}"/>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859539D3-3D70-45D5-BED9-F4657CAE265D}"/>
              </a:ext>
            </a:extLst>
          </p:cNvPr>
          <p:cNvSpPr>
            <a:spLocks noGrp="1"/>
          </p:cNvSpPr>
          <p:nvPr>
            <p:ph type="dt" sz="half" idx="10"/>
          </p:nvPr>
        </p:nvSpPr>
        <p:spPr/>
        <p:txBody>
          <a:bodyPr/>
          <a:lstStyle/>
          <a:p>
            <a:fld id="{307E3B6D-05F1-46DD-A647-52C68D812773}" type="datetime1">
              <a:rPr lang="ro-RO" smtClean="0"/>
              <a:t>17.03.2021</a:t>
            </a:fld>
            <a:endParaRPr lang="ro-RO"/>
          </a:p>
        </p:txBody>
      </p:sp>
      <p:sp>
        <p:nvSpPr>
          <p:cNvPr id="5" name="Footer Placeholder 4">
            <a:extLst>
              <a:ext uri="{FF2B5EF4-FFF2-40B4-BE49-F238E27FC236}">
                <a16:creationId xmlns:a16="http://schemas.microsoft.com/office/drawing/2014/main" id="{8C9706A0-8592-4CAB-A678-C0B09C52C685}"/>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77F86BC1-A160-4351-BFF6-096CCFDEBDB1}"/>
              </a:ext>
            </a:extLst>
          </p:cNvPr>
          <p:cNvSpPr>
            <a:spLocks noGrp="1"/>
          </p:cNvSpPr>
          <p:nvPr>
            <p:ph type="sldNum" sz="quarter" idx="12"/>
          </p:nvPr>
        </p:nvSpPr>
        <p:spPr/>
        <p:txBody>
          <a:bodyPr/>
          <a:lstStyle/>
          <a:p>
            <a:fld id="{D9D9B3D8-967C-4E8E-8261-E76B956ED273}" type="slidenum">
              <a:rPr lang="ro-RO" smtClean="0"/>
              <a:t>18</a:t>
            </a:fld>
            <a:endParaRPr lang="ro-RO"/>
          </a:p>
        </p:txBody>
      </p:sp>
      <p:pic>
        <p:nvPicPr>
          <p:cNvPr id="7" name="Picture 6">
            <a:extLst>
              <a:ext uri="{FF2B5EF4-FFF2-40B4-BE49-F238E27FC236}">
                <a16:creationId xmlns:a16="http://schemas.microsoft.com/office/drawing/2014/main" id="{A9CEB267-4C9C-4925-B39B-DCB3D84A56C7}"/>
              </a:ext>
            </a:extLst>
          </p:cNvPr>
          <p:cNvPicPr>
            <a:picLocks noChangeAspect="1"/>
          </p:cNvPicPr>
          <p:nvPr/>
        </p:nvPicPr>
        <p:blipFill>
          <a:blip r:embed="rId2"/>
          <a:stretch>
            <a:fillRect/>
          </a:stretch>
        </p:blipFill>
        <p:spPr>
          <a:xfrm>
            <a:off x="4038600" y="2319717"/>
            <a:ext cx="4103370" cy="3771900"/>
          </a:xfrm>
          <a:prstGeom prst="rect">
            <a:avLst/>
          </a:prstGeom>
        </p:spPr>
      </p:pic>
    </p:spTree>
    <p:extLst>
      <p:ext uri="{BB962C8B-B14F-4D97-AF65-F5344CB8AC3E}">
        <p14:creationId xmlns:p14="http://schemas.microsoft.com/office/powerpoint/2010/main" val="3473612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7AB1B-296E-4BEE-9280-02A39C146D19}"/>
              </a:ext>
            </a:extLst>
          </p:cNvPr>
          <p:cNvSpPr>
            <a:spLocks noGrp="1"/>
          </p:cNvSpPr>
          <p:nvPr>
            <p:ph type="title"/>
          </p:nvPr>
        </p:nvSpPr>
        <p:spPr/>
        <p:txBody>
          <a:bodyPr/>
          <a:lstStyle/>
          <a:p>
            <a:r>
              <a:rPr lang="ro-RO"/>
              <a:t>Topologia curent-paralel (șunt-serie)</a:t>
            </a:r>
          </a:p>
        </p:txBody>
      </p:sp>
      <p:sp>
        <p:nvSpPr>
          <p:cNvPr id="3" name="Content Placeholder 2">
            <a:extLst>
              <a:ext uri="{FF2B5EF4-FFF2-40B4-BE49-F238E27FC236}">
                <a16:creationId xmlns:a16="http://schemas.microsoft.com/office/drawing/2014/main" id="{FD34B4D0-72C8-41FE-B276-771D170D61D4}"/>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61442ABB-9ED4-4F8A-92A7-45FB46F9538D}"/>
              </a:ext>
            </a:extLst>
          </p:cNvPr>
          <p:cNvSpPr>
            <a:spLocks noGrp="1"/>
          </p:cNvSpPr>
          <p:nvPr>
            <p:ph type="dt" sz="half" idx="10"/>
          </p:nvPr>
        </p:nvSpPr>
        <p:spPr/>
        <p:txBody>
          <a:bodyPr/>
          <a:lstStyle/>
          <a:p>
            <a:fld id="{B4944F13-DB3C-4A59-98B6-E8DF06C45051}" type="datetime1">
              <a:rPr lang="ro-RO" smtClean="0"/>
              <a:t>17.03.2021</a:t>
            </a:fld>
            <a:endParaRPr lang="ro-RO"/>
          </a:p>
        </p:txBody>
      </p:sp>
      <p:sp>
        <p:nvSpPr>
          <p:cNvPr id="5" name="Footer Placeholder 4">
            <a:extLst>
              <a:ext uri="{FF2B5EF4-FFF2-40B4-BE49-F238E27FC236}">
                <a16:creationId xmlns:a16="http://schemas.microsoft.com/office/drawing/2014/main" id="{BC758C50-F7E0-42E1-A7E6-45B35B986A5C}"/>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68E472A4-3CE3-4CF1-ABA1-79287DA83801}"/>
              </a:ext>
            </a:extLst>
          </p:cNvPr>
          <p:cNvSpPr>
            <a:spLocks noGrp="1"/>
          </p:cNvSpPr>
          <p:nvPr>
            <p:ph type="sldNum" sz="quarter" idx="12"/>
          </p:nvPr>
        </p:nvSpPr>
        <p:spPr/>
        <p:txBody>
          <a:bodyPr/>
          <a:lstStyle/>
          <a:p>
            <a:fld id="{D9D9B3D8-967C-4E8E-8261-E76B956ED273}" type="slidenum">
              <a:rPr lang="ro-RO" smtClean="0"/>
              <a:t>19</a:t>
            </a:fld>
            <a:endParaRPr lang="ro-RO"/>
          </a:p>
        </p:txBody>
      </p:sp>
      <p:pic>
        <p:nvPicPr>
          <p:cNvPr id="7" name="Picture 6">
            <a:extLst>
              <a:ext uri="{FF2B5EF4-FFF2-40B4-BE49-F238E27FC236}">
                <a16:creationId xmlns:a16="http://schemas.microsoft.com/office/drawing/2014/main" id="{26153E1D-8DC3-46A2-9A45-9A3DCB68F53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00850" y="2187393"/>
            <a:ext cx="3990300" cy="3803256"/>
          </a:xfrm>
          <a:prstGeom prst="rect">
            <a:avLst/>
          </a:prstGeom>
          <a:noFill/>
          <a:ln>
            <a:noFill/>
          </a:ln>
        </p:spPr>
      </p:pic>
    </p:spTree>
    <p:extLst>
      <p:ext uri="{BB962C8B-B14F-4D97-AF65-F5344CB8AC3E}">
        <p14:creationId xmlns:p14="http://schemas.microsoft.com/office/powerpoint/2010/main" val="836999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693A3-5AF3-4D69-8EB0-1717559FDB3E}"/>
              </a:ext>
            </a:extLst>
          </p:cNvPr>
          <p:cNvSpPr>
            <a:spLocks noGrp="1"/>
          </p:cNvSpPr>
          <p:nvPr>
            <p:ph type="title"/>
          </p:nvPr>
        </p:nvSpPr>
        <p:spPr/>
        <p:txBody>
          <a:bodyPr/>
          <a:lstStyle/>
          <a:p>
            <a:r>
              <a:rPr lang="en-US"/>
              <a:t>Probleme tratate</a:t>
            </a:r>
            <a:endParaRPr lang="ro-RO"/>
          </a:p>
        </p:txBody>
      </p:sp>
      <p:sp>
        <p:nvSpPr>
          <p:cNvPr id="3" name="Content Placeholder 2">
            <a:extLst>
              <a:ext uri="{FF2B5EF4-FFF2-40B4-BE49-F238E27FC236}">
                <a16:creationId xmlns:a16="http://schemas.microsoft.com/office/drawing/2014/main" id="{DBD6C31B-36CB-460B-BDF9-B9B3A9C6DC0D}"/>
              </a:ext>
            </a:extLst>
          </p:cNvPr>
          <p:cNvSpPr>
            <a:spLocks noGrp="1"/>
          </p:cNvSpPr>
          <p:nvPr>
            <p:ph idx="1"/>
          </p:nvPr>
        </p:nvSpPr>
        <p:spPr/>
        <p:txBody>
          <a:bodyPr/>
          <a:lstStyle/>
          <a:p>
            <a:r>
              <a:rPr lang="ro-RO"/>
              <a:t>Reacția negativă</a:t>
            </a:r>
          </a:p>
          <a:p>
            <a:pPr lvl="1"/>
            <a:r>
              <a:rPr lang="ro-RO"/>
              <a:t>Desensibilizarea câștigului</a:t>
            </a:r>
          </a:p>
          <a:p>
            <a:pPr lvl="1"/>
            <a:r>
              <a:rPr lang="ro-RO"/>
              <a:t>Reacția în circuitele cu AO</a:t>
            </a:r>
          </a:p>
          <a:p>
            <a:pPr lvl="1"/>
            <a:r>
              <a:rPr lang="ro-RO"/>
              <a:t>Topologii de reacție negativă</a:t>
            </a:r>
          </a:p>
          <a:p>
            <a:r>
              <a:rPr lang="ro-RO"/>
              <a:t>Alimentarea AO</a:t>
            </a:r>
          </a:p>
          <a:p>
            <a:pPr lvl="1"/>
            <a:r>
              <a:rPr lang="ro-RO"/>
              <a:t>Circulația curenților</a:t>
            </a:r>
          </a:p>
          <a:p>
            <a:pPr lvl="1"/>
            <a:r>
              <a:rPr lang="ro-RO"/>
              <a:t>Puterea disipată</a:t>
            </a:r>
          </a:p>
          <a:p>
            <a:pPr lvl="1"/>
            <a:r>
              <a:rPr lang="ro-RO"/>
              <a:t>Saturarea ieșirii</a:t>
            </a:r>
          </a:p>
        </p:txBody>
      </p:sp>
      <p:sp>
        <p:nvSpPr>
          <p:cNvPr id="4" name="Date Placeholder 3">
            <a:extLst>
              <a:ext uri="{FF2B5EF4-FFF2-40B4-BE49-F238E27FC236}">
                <a16:creationId xmlns:a16="http://schemas.microsoft.com/office/drawing/2014/main" id="{7FD745A4-200C-4EDA-AD40-7347B4BB5CEC}"/>
              </a:ext>
            </a:extLst>
          </p:cNvPr>
          <p:cNvSpPr>
            <a:spLocks noGrp="1"/>
          </p:cNvSpPr>
          <p:nvPr>
            <p:ph type="dt" sz="half" idx="10"/>
          </p:nvPr>
        </p:nvSpPr>
        <p:spPr/>
        <p:txBody>
          <a:bodyPr/>
          <a:lstStyle/>
          <a:p>
            <a:fld id="{9C62E5AB-2F40-494A-8575-3870F9B5AA85}" type="datetime1">
              <a:rPr lang="ro-RO" smtClean="0"/>
              <a:t>17.03.2021</a:t>
            </a:fld>
            <a:endParaRPr lang="ro-RO"/>
          </a:p>
        </p:txBody>
      </p:sp>
      <p:sp>
        <p:nvSpPr>
          <p:cNvPr id="5" name="Footer Placeholder 4">
            <a:extLst>
              <a:ext uri="{FF2B5EF4-FFF2-40B4-BE49-F238E27FC236}">
                <a16:creationId xmlns:a16="http://schemas.microsoft.com/office/drawing/2014/main" id="{CC47C165-E151-4AE6-AAEF-18C549BCEDEF}"/>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A95FB5C9-B429-47EA-A80A-428B81A4D7F1}"/>
              </a:ext>
            </a:extLst>
          </p:cNvPr>
          <p:cNvSpPr>
            <a:spLocks noGrp="1"/>
          </p:cNvSpPr>
          <p:nvPr>
            <p:ph type="sldNum" sz="quarter" idx="12"/>
          </p:nvPr>
        </p:nvSpPr>
        <p:spPr/>
        <p:txBody>
          <a:bodyPr/>
          <a:lstStyle/>
          <a:p>
            <a:fld id="{AF5D8DD5-2367-47BF-BE85-0E4DD8564336}" type="slidenum">
              <a:rPr lang="ro-RO" smtClean="0"/>
              <a:t>2</a:t>
            </a:fld>
            <a:endParaRPr lang="ro-RO"/>
          </a:p>
        </p:txBody>
      </p:sp>
    </p:spTree>
    <p:extLst>
      <p:ext uri="{BB962C8B-B14F-4D97-AF65-F5344CB8AC3E}">
        <p14:creationId xmlns:p14="http://schemas.microsoft.com/office/powerpoint/2010/main" val="1443280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BBAC-FCBC-417C-B493-E9723FFC86F4}"/>
              </a:ext>
            </a:extLst>
          </p:cNvPr>
          <p:cNvSpPr>
            <a:spLocks noGrp="1"/>
          </p:cNvSpPr>
          <p:nvPr>
            <p:ph type="title"/>
          </p:nvPr>
        </p:nvSpPr>
        <p:spPr/>
        <p:txBody>
          <a:bodyPr>
            <a:normAutofit/>
          </a:bodyPr>
          <a:lstStyle/>
          <a:p>
            <a:r>
              <a:rPr lang="ro-RO"/>
              <a:t>Rezistențele de intrare și ieșire în buclă închisă</a:t>
            </a:r>
          </a:p>
        </p:txBody>
      </p:sp>
      <p:sp>
        <p:nvSpPr>
          <p:cNvPr id="3" name="Content Placeholder 2">
            <a:extLst>
              <a:ext uri="{FF2B5EF4-FFF2-40B4-BE49-F238E27FC236}">
                <a16:creationId xmlns:a16="http://schemas.microsoft.com/office/drawing/2014/main" id="{78ECE524-56B7-4F0F-A4C2-724A061C9BAF}"/>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Reacția negativă are un efect important nu numai asupra câștigului, ci și asupra rezistențelor de la terminale amplificatoarelor</a:t>
            </a:r>
            <a:r>
              <a:rPr lang="ro-RO" sz="2400">
                <a:solidFill>
                  <a:srgbClr val="242021"/>
                </a:solidFill>
                <a:effectLst/>
                <a:ea typeface="Calibri" panose="020F0502020204030204" pitchFamily="34" charset="0"/>
              </a:rPr>
              <a:t>:</a:t>
            </a:r>
          </a:p>
          <a:p>
            <a:pPr lvl="1"/>
            <a:r>
              <a:rPr lang="ro-RO" sz="2000">
                <a:solidFill>
                  <a:srgbClr val="242021"/>
                </a:solidFill>
                <a:ea typeface="Calibri" panose="020F0502020204030204" pitchFamily="34" charset="0"/>
              </a:rPr>
              <a:t>Topologia serie determină creșterea rezistenței în buclă închisă (R) de 1+T ori în raport cu rezistența în buclă deschisă (r) evaluată la aceleași borne</a:t>
            </a:r>
          </a:p>
          <a:p>
            <a:pPr lvl="1"/>
            <a:r>
              <a:rPr lang="ro-RO" sz="2000">
                <a:solidFill>
                  <a:srgbClr val="242021"/>
                </a:solidFill>
                <a:ea typeface="Calibri" panose="020F0502020204030204" pitchFamily="34" charset="0"/>
              </a:rPr>
              <a:t>Topologia paralel determină scăderea rezistenței în buclă închisă (R) de 1+T ori în raport cu rezistența în buclă deschisă (r) evaluată la aceleași borne</a:t>
            </a:r>
          </a:p>
          <a:p>
            <a:endParaRPr lang="ro-RO" sz="2400">
              <a:solidFill>
                <a:srgbClr val="242021"/>
              </a:solidFill>
              <a:ea typeface="Calibri" panose="020F0502020204030204" pitchFamily="34" charset="0"/>
            </a:endParaRPr>
          </a:p>
          <a:p>
            <a:endParaRPr lang="ro-RO" sz="2400">
              <a:effectLst/>
              <a:ea typeface="Calibri" panose="020F0502020204030204" pitchFamily="34" charset="0"/>
            </a:endParaRPr>
          </a:p>
          <a:p>
            <a:r>
              <a:rPr lang="en-US" sz="2400">
                <a:effectLst/>
                <a:ea typeface="Calibri" panose="020F0502020204030204" pitchFamily="34" charset="0"/>
              </a:rPr>
              <a:t>folosim </a:t>
            </a:r>
            <a:r>
              <a:rPr lang="en-US" sz="2400" b="1">
                <a:effectLst/>
                <a:highlight>
                  <a:srgbClr val="FFFF00"/>
                </a:highlight>
                <a:ea typeface="Calibri" panose="020F0502020204030204" pitchFamily="34" charset="0"/>
              </a:rPr>
              <a:t>+1</a:t>
            </a:r>
            <a:r>
              <a:rPr lang="en-US" sz="2400">
                <a:effectLst/>
                <a:ea typeface="Calibri" panose="020F0502020204030204" pitchFamily="34" charset="0"/>
              </a:rPr>
              <a:t> pentru porturile de tip serie, respectiv </a:t>
            </a:r>
            <a:r>
              <a:rPr lang="en-US" sz="2400" b="1">
                <a:effectLst/>
                <a:highlight>
                  <a:srgbClr val="FFFF00"/>
                </a:highlight>
                <a:ea typeface="Calibri" panose="020F0502020204030204" pitchFamily="34" charset="0"/>
              </a:rPr>
              <a:t>-1</a:t>
            </a:r>
            <a:r>
              <a:rPr lang="en-US" sz="2400">
                <a:effectLst/>
                <a:ea typeface="Calibri" panose="020F0502020204030204" pitchFamily="34" charset="0"/>
              </a:rPr>
              <a:t> pentru porturile de tip șunt.</a:t>
            </a:r>
            <a:endParaRPr lang="ro-RO" sz="3200">
              <a:solidFill>
                <a:srgbClr val="242021"/>
              </a:solidFill>
              <a:ea typeface="Calibri" panose="020F0502020204030204" pitchFamily="34" charset="0"/>
            </a:endParaRPr>
          </a:p>
        </p:txBody>
      </p:sp>
      <p:sp>
        <p:nvSpPr>
          <p:cNvPr id="4" name="Date Placeholder 3">
            <a:extLst>
              <a:ext uri="{FF2B5EF4-FFF2-40B4-BE49-F238E27FC236}">
                <a16:creationId xmlns:a16="http://schemas.microsoft.com/office/drawing/2014/main" id="{2838A033-77B1-482B-AB07-CC0932FD8AEE}"/>
              </a:ext>
            </a:extLst>
          </p:cNvPr>
          <p:cNvSpPr>
            <a:spLocks noGrp="1"/>
          </p:cNvSpPr>
          <p:nvPr>
            <p:ph type="dt" sz="half" idx="10"/>
          </p:nvPr>
        </p:nvSpPr>
        <p:spPr/>
        <p:txBody>
          <a:bodyPr/>
          <a:lstStyle/>
          <a:p>
            <a:fld id="{9A55B450-E30F-4EF3-AAFC-E7282BA41B29}" type="datetime1">
              <a:rPr lang="ro-RO" smtClean="0"/>
              <a:t>17.03.2021</a:t>
            </a:fld>
            <a:endParaRPr lang="ro-RO"/>
          </a:p>
        </p:txBody>
      </p:sp>
      <p:sp>
        <p:nvSpPr>
          <p:cNvPr id="5" name="Footer Placeholder 4">
            <a:extLst>
              <a:ext uri="{FF2B5EF4-FFF2-40B4-BE49-F238E27FC236}">
                <a16:creationId xmlns:a16="http://schemas.microsoft.com/office/drawing/2014/main" id="{3AB94AF7-8D35-43B3-8B84-6BA1CCA7D57B}"/>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2B247DF-24B8-448B-BEFF-29FCE785756A}"/>
              </a:ext>
            </a:extLst>
          </p:cNvPr>
          <p:cNvSpPr>
            <a:spLocks noGrp="1"/>
          </p:cNvSpPr>
          <p:nvPr>
            <p:ph type="sldNum" sz="quarter" idx="12"/>
          </p:nvPr>
        </p:nvSpPr>
        <p:spPr/>
        <p:txBody>
          <a:bodyPr/>
          <a:lstStyle/>
          <a:p>
            <a:fld id="{D9D9B3D8-967C-4E8E-8261-E76B956ED273}" type="slidenum">
              <a:rPr lang="ro-RO" smtClean="0"/>
              <a:t>20</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3C84D917-BA18-4541-AC28-BFD0BFA8AC71}"/>
                  </a:ext>
                </a:extLst>
              </p:cNvPr>
              <p:cNvSpPr txBox="1"/>
              <p:nvPr/>
            </p:nvSpPr>
            <p:spPr>
              <a:xfrm>
                <a:off x="4901234" y="4001294"/>
                <a:ext cx="2389532" cy="46628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solidFill>
                            <a:schemeClr val="tx1"/>
                          </a:solidFill>
                          <a:latin typeface="Cambria Math" panose="02040503050406030204" pitchFamily="18" charset="0"/>
                        </a:rPr>
                        <m:t>𝑅</m:t>
                      </m:r>
                      <m:r>
                        <a:rPr lang="ro-RO" sz="2400" i="0">
                          <a:solidFill>
                            <a:schemeClr val="tx1"/>
                          </a:solidFill>
                          <a:latin typeface="Cambria Math" panose="02040503050406030204" pitchFamily="18" charset="0"/>
                        </a:rPr>
                        <m:t>=</m:t>
                      </m:r>
                      <m:r>
                        <a:rPr lang="ro-RO" sz="2400" b="0" i="1" smtClean="0">
                          <a:solidFill>
                            <a:schemeClr val="tx1"/>
                          </a:solidFill>
                          <a:latin typeface="Cambria Math" panose="02040503050406030204" pitchFamily="18" charset="0"/>
                        </a:rPr>
                        <m:t>𝑟</m:t>
                      </m:r>
                      <m:sSup>
                        <m:sSupPr>
                          <m:ctrlPr>
                            <a:rPr lang="ro-RO" sz="2400" i="1">
                              <a:solidFill>
                                <a:schemeClr val="tx1"/>
                              </a:solidFill>
                              <a:latin typeface="Cambria Math" panose="02040503050406030204" pitchFamily="18" charset="0"/>
                            </a:rPr>
                          </m:ctrlPr>
                        </m:sSupPr>
                        <m:e>
                          <m:d>
                            <m:dPr>
                              <m:ctrlPr>
                                <a:rPr lang="ro-RO" sz="2400" i="1">
                                  <a:solidFill>
                                    <a:schemeClr val="tx1"/>
                                  </a:solidFill>
                                  <a:latin typeface="Cambria Math" panose="02040503050406030204" pitchFamily="18" charset="0"/>
                                </a:rPr>
                              </m:ctrlPr>
                            </m:dPr>
                            <m:e>
                              <m:r>
                                <a:rPr lang="ro-RO" sz="2400" i="0">
                                  <a:solidFill>
                                    <a:schemeClr val="tx1"/>
                                  </a:solidFill>
                                  <a:latin typeface="Cambria Math" panose="02040503050406030204" pitchFamily="18" charset="0"/>
                                </a:rPr>
                                <m:t>1+</m:t>
                              </m:r>
                              <m:r>
                                <a:rPr lang="ro-RO" sz="2400" i="1">
                                  <a:solidFill>
                                    <a:schemeClr val="tx1"/>
                                  </a:solidFill>
                                  <a:latin typeface="Cambria Math" panose="02040503050406030204" pitchFamily="18" charset="0"/>
                                </a:rPr>
                                <m:t>𝑇</m:t>
                              </m:r>
                            </m:e>
                          </m:d>
                        </m:e>
                        <m:sup>
                          <m:r>
                            <a:rPr lang="ro-RO" sz="2400" i="0">
                              <a:solidFill>
                                <a:schemeClr val="tx1"/>
                              </a:solidFill>
                              <a:latin typeface="Cambria Math" panose="02040503050406030204" pitchFamily="18" charset="0"/>
                            </a:rPr>
                            <m:t>±1</m:t>
                          </m:r>
                        </m:sup>
                      </m:sSup>
                    </m:oMath>
                  </m:oMathPara>
                </a14:m>
                <a:endParaRPr lang="ro-RO"/>
              </a:p>
            </p:txBody>
          </p:sp>
        </mc:Choice>
        <mc:Fallback xmlns="">
          <p:sp>
            <p:nvSpPr>
              <p:cNvPr id="8" name="TextBox 7">
                <a:extLst>
                  <a:ext uri="{FF2B5EF4-FFF2-40B4-BE49-F238E27FC236}">
                    <a16:creationId xmlns:a16="http://schemas.microsoft.com/office/drawing/2014/main" id="{3C84D917-BA18-4541-AC28-BFD0BFA8AC71}"/>
                  </a:ext>
                </a:extLst>
              </p:cNvPr>
              <p:cNvSpPr txBox="1">
                <a:spLocks noRot="1" noChangeAspect="1" noMove="1" noResize="1" noEditPoints="1" noAdjustHandles="1" noChangeArrowheads="1" noChangeShapeType="1" noTextEdit="1"/>
              </p:cNvSpPr>
              <p:nvPr/>
            </p:nvSpPr>
            <p:spPr>
              <a:xfrm>
                <a:off x="4901234" y="4001294"/>
                <a:ext cx="2389532" cy="466281"/>
              </a:xfrm>
              <a:prstGeom prst="rect">
                <a:avLst/>
              </a:prstGeom>
              <a:blipFill>
                <a:blip r:embed="rId2"/>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961917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C7D6E-2253-4A19-8AF6-B8ABB2DAFE0E}"/>
              </a:ext>
            </a:extLst>
          </p:cNvPr>
          <p:cNvSpPr>
            <a:spLocks noGrp="1"/>
          </p:cNvSpPr>
          <p:nvPr>
            <p:ph type="title"/>
          </p:nvPr>
        </p:nvSpPr>
        <p:spPr/>
        <p:txBody>
          <a:bodyPr/>
          <a:lstStyle/>
          <a:p>
            <a:r>
              <a:rPr lang="ro-RO"/>
              <a:t>Alimentarea AO</a:t>
            </a:r>
          </a:p>
        </p:txBody>
      </p:sp>
      <p:sp>
        <p:nvSpPr>
          <p:cNvPr id="3" name="Content Placeholder 2">
            <a:extLst>
              <a:ext uri="{FF2B5EF4-FFF2-40B4-BE49-F238E27FC236}">
                <a16:creationId xmlns:a16="http://schemas.microsoft.com/office/drawing/2014/main" id="{2D4455F9-6E2F-42EE-8A50-1959374AD1C0}"/>
              </a:ext>
            </a:extLst>
          </p:cNvPr>
          <p:cNvSpPr>
            <a:spLocks noGrp="1"/>
          </p:cNvSpPr>
          <p:nvPr>
            <p:ph idx="1"/>
          </p:nvPr>
        </p:nvSpPr>
        <p:spPr/>
        <p:txBody>
          <a:bodyPr/>
          <a:lstStyle/>
          <a:p>
            <a:r>
              <a:rPr lang="ro-RO"/>
              <a:t>Schemă generală</a:t>
            </a:r>
          </a:p>
        </p:txBody>
      </p:sp>
      <p:sp>
        <p:nvSpPr>
          <p:cNvPr id="4" name="Date Placeholder 3">
            <a:extLst>
              <a:ext uri="{FF2B5EF4-FFF2-40B4-BE49-F238E27FC236}">
                <a16:creationId xmlns:a16="http://schemas.microsoft.com/office/drawing/2014/main" id="{38B1D836-E111-4E36-BC4D-C798381DA024}"/>
              </a:ext>
            </a:extLst>
          </p:cNvPr>
          <p:cNvSpPr>
            <a:spLocks noGrp="1"/>
          </p:cNvSpPr>
          <p:nvPr>
            <p:ph type="dt" sz="half" idx="10"/>
          </p:nvPr>
        </p:nvSpPr>
        <p:spPr/>
        <p:txBody>
          <a:bodyPr/>
          <a:lstStyle/>
          <a:p>
            <a:fld id="{C7EC9693-2443-425C-87F0-04C15822961C}" type="datetime1">
              <a:rPr lang="ro-RO" smtClean="0"/>
              <a:t>17.03.2021</a:t>
            </a:fld>
            <a:endParaRPr lang="ro-RO"/>
          </a:p>
        </p:txBody>
      </p:sp>
      <p:sp>
        <p:nvSpPr>
          <p:cNvPr id="5" name="Footer Placeholder 4">
            <a:extLst>
              <a:ext uri="{FF2B5EF4-FFF2-40B4-BE49-F238E27FC236}">
                <a16:creationId xmlns:a16="http://schemas.microsoft.com/office/drawing/2014/main" id="{1EB7D8C0-607A-4527-9C74-AB45E3ECEB4A}"/>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CCACD75A-3AE1-4CD2-84F6-E6749BF6854E}"/>
              </a:ext>
            </a:extLst>
          </p:cNvPr>
          <p:cNvSpPr>
            <a:spLocks noGrp="1"/>
          </p:cNvSpPr>
          <p:nvPr>
            <p:ph type="sldNum" sz="quarter" idx="12"/>
          </p:nvPr>
        </p:nvSpPr>
        <p:spPr/>
        <p:txBody>
          <a:bodyPr/>
          <a:lstStyle/>
          <a:p>
            <a:fld id="{AF5D8DD5-2367-47BF-BE85-0E4DD8564336}" type="slidenum">
              <a:rPr lang="ro-RO" smtClean="0"/>
              <a:t>21</a:t>
            </a:fld>
            <a:endParaRPr lang="ro-RO"/>
          </a:p>
        </p:txBody>
      </p:sp>
      <p:pic>
        <p:nvPicPr>
          <p:cNvPr id="7" name="Picture 6">
            <a:extLst>
              <a:ext uri="{FF2B5EF4-FFF2-40B4-BE49-F238E27FC236}">
                <a16:creationId xmlns:a16="http://schemas.microsoft.com/office/drawing/2014/main" id="{87D7E037-337F-44E9-AF6C-10433D8BB01E}"/>
              </a:ext>
            </a:extLst>
          </p:cNvPr>
          <p:cNvPicPr>
            <a:picLocks noChangeAspect="1"/>
          </p:cNvPicPr>
          <p:nvPr/>
        </p:nvPicPr>
        <p:blipFill>
          <a:blip r:embed="rId2"/>
          <a:stretch>
            <a:fillRect/>
          </a:stretch>
        </p:blipFill>
        <p:spPr>
          <a:xfrm>
            <a:off x="1524000" y="2453005"/>
            <a:ext cx="9144000" cy="3362325"/>
          </a:xfrm>
          <a:prstGeom prst="rect">
            <a:avLst/>
          </a:prstGeom>
        </p:spPr>
      </p:pic>
    </p:spTree>
    <p:extLst>
      <p:ext uri="{BB962C8B-B14F-4D97-AF65-F5344CB8AC3E}">
        <p14:creationId xmlns:p14="http://schemas.microsoft.com/office/powerpoint/2010/main" val="2340329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6676-AD18-4B68-AE1F-4C87A6370623}"/>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67B29ABB-6B64-481C-B430-6A17C9E7F042}"/>
              </a:ext>
            </a:extLst>
          </p:cNvPr>
          <p:cNvSpPr>
            <a:spLocks noGrp="1"/>
          </p:cNvSpPr>
          <p:nvPr>
            <p:ph idx="1"/>
          </p:nvPr>
        </p:nvSpPr>
        <p:spPr/>
        <p:txBody>
          <a:bodyPr>
            <a:normAutofit/>
          </a:bodyPr>
          <a:lstStyle/>
          <a:p>
            <a:r>
              <a:rPr lang="en-US">
                <a:effectLst/>
                <a:ea typeface="Calibri" panose="020F0502020204030204" pitchFamily="34" charset="0"/>
              </a:rPr>
              <a:t>Deoarece practic nu există curent în sau din pinii de intrare ai unui AO, singurele terminale care transportă curent sunt pinul de ieșire și cei de alimentare.</a:t>
            </a:r>
            <a:endParaRPr lang="ro-RO">
              <a:effectLst/>
              <a:ea typeface="Calibri" panose="020F0502020204030204" pitchFamily="34" charset="0"/>
            </a:endParaRPr>
          </a:p>
          <a:p>
            <a:r>
              <a:rPr lang="en-US">
                <a:effectLst/>
                <a:ea typeface="Calibri" panose="020F0502020204030204" pitchFamily="34" charset="0"/>
              </a:rPr>
              <a:t>Vom desemna curenții ca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 </a:t>
            </a:r>
            <a:r>
              <a:rPr lang="en-US" i="1">
                <a:effectLst/>
                <a:ea typeface="Calibri" panose="020F0502020204030204" pitchFamily="34" charset="0"/>
              </a:rPr>
              <a:t>i</a:t>
            </a:r>
            <a:r>
              <a:rPr lang="en-US" i="1" baseline="-25000">
                <a:effectLst/>
                <a:ea typeface="Calibri" panose="020F0502020204030204" pitchFamily="34" charset="0"/>
              </a:rPr>
              <a:t>CC</a:t>
            </a:r>
            <a:r>
              <a:rPr lang="en-US">
                <a:effectLst/>
                <a:ea typeface="Calibri" panose="020F0502020204030204" pitchFamily="34" charset="0"/>
              </a:rPr>
              <a:t> și </a:t>
            </a:r>
            <a:r>
              <a:rPr lang="en-US" i="1">
                <a:effectLst/>
                <a:ea typeface="Calibri" panose="020F0502020204030204" pitchFamily="34" charset="0"/>
              </a:rPr>
              <a:t>i</a:t>
            </a:r>
            <a:r>
              <a:rPr lang="en-US" i="1" baseline="-25000">
                <a:effectLst/>
                <a:ea typeface="Calibri" panose="020F0502020204030204" pitchFamily="34" charset="0"/>
              </a:rPr>
              <a:t>EE</a:t>
            </a:r>
            <a:r>
              <a:rPr lang="en-US">
                <a:effectLst/>
                <a:ea typeface="Calibri" panose="020F0502020204030204" pitchFamily="34" charset="0"/>
              </a:rPr>
              <a:t>.</a:t>
            </a:r>
            <a:endParaRPr lang="ro-RO">
              <a:effectLst/>
              <a:ea typeface="Calibri" panose="020F0502020204030204" pitchFamily="34" charset="0"/>
            </a:endParaRPr>
          </a:p>
          <a:p>
            <a:r>
              <a:rPr lang="en-US">
                <a:effectLst/>
                <a:ea typeface="Calibri" panose="020F0502020204030204" pitchFamily="34" charset="0"/>
              </a:rPr>
              <a:t>Întrucât </a:t>
            </a:r>
            <a:r>
              <a:rPr lang="en-US" i="1">
                <a:effectLst/>
                <a:ea typeface="Calibri" panose="020F0502020204030204" pitchFamily="34" charset="0"/>
              </a:rPr>
              <a:t>V</a:t>
            </a:r>
            <a:r>
              <a:rPr lang="en-US" i="1" baseline="-25000">
                <a:effectLst/>
                <a:ea typeface="Calibri" panose="020F0502020204030204" pitchFamily="34" charset="0"/>
              </a:rPr>
              <a:t>CC</a:t>
            </a:r>
            <a:r>
              <a:rPr lang="en-US">
                <a:effectLst/>
                <a:ea typeface="Calibri" panose="020F0502020204030204" pitchFamily="34" charset="0"/>
              </a:rPr>
              <a:t> este cea mai pozitivă tensiune din circuit iar </a:t>
            </a:r>
            <a:r>
              <a:rPr lang="en-US" i="1">
                <a:effectLst/>
                <a:ea typeface="Calibri" panose="020F0502020204030204" pitchFamily="34" charset="0"/>
              </a:rPr>
              <a:t>V</a:t>
            </a:r>
            <a:r>
              <a:rPr lang="en-US" i="1" baseline="-25000">
                <a:effectLst/>
                <a:ea typeface="Calibri" panose="020F0502020204030204" pitchFamily="34" charset="0"/>
              </a:rPr>
              <a:t>EE</a:t>
            </a:r>
            <a:r>
              <a:rPr lang="en-US">
                <a:effectLst/>
                <a:ea typeface="Calibri" panose="020F0502020204030204" pitchFamily="34" charset="0"/>
              </a:rPr>
              <a:t> cea mai negativă tensiune, într-o funcționare corespunzătoare, </a:t>
            </a:r>
            <a:r>
              <a:rPr lang="en-US" i="1">
                <a:effectLst/>
                <a:ea typeface="Calibri" panose="020F0502020204030204" pitchFamily="34" charset="0"/>
              </a:rPr>
              <a:t>i</a:t>
            </a:r>
            <a:r>
              <a:rPr lang="en-US" i="1" baseline="-25000">
                <a:effectLst/>
                <a:ea typeface="Calibri" panose="020F0502020204030204" pitchFamily="34" charset="0"/>
              </a:rPr>
              <a:t>CC</a:t>
            </a:r>
            <a:r>
              <a:rPr lang="en-US">
                <a:effectLst/>
                <a:ea typeface="Calibri" panose="020F0502020204030204" pitchFamily="34" charset="0"/>
              </a:rPr>
              <a:t> va intra în AO prin pinul de alimentare (V+) iar </a:t>
            </a:r>
            <a:r>
              <a:rPr lang="en-US" i="1">
                <a:effectLst/>
                <a:ea typeface="Calibri" panose="020F0502020204030204" pitchFamily="34" charset="0"/>
              </a:rPr>
              <a:t>i</a:t>
            </a:r>
            <a:r>
              <a:rPr lang="en-US" i="1" baseline="-25000">
                <a:effectLst/>
                <a:ea typeface="Calibri" panose="020F0502020204030204" pitchFamily="34" charset="0"/>
              </a:rPr>
              <a:t>EE</a:t>
            </a:r>
            <a:r>
              <a:rPr lang="en-US">
                <a:effectLst/>
                <a:ea typeface="Calibri" panose="020F0502020204030204" pitchFamily="34" charset="0"/>
              </a:rPr>
              <a:t> va ieși din AO prin pinul de alimentare (V-).</a:t>
            </a:r>
            <a:endParaRPr lang="ro-RO">
              <a:effectLst/>
              <a:ea typeface="Calibri" panose="020F0502020204030204" pitchFamily="34" charset="0"/>
            </a:endParaRPr>
          </a:p>
        </p:txBody>
      </p:sp>
      <p:sp>
        <p:nvSpPr>
          <p:cNvPr id="4" name="Date Placeholder 3">
            <a:extLst>
              <a:ext uri="{FF2B5EF4-FFF2-40B4-BE49-F238E27FC236}">
                <a16:creationId xmlns:a16="http://schemas.microsoft.com/office/drawing/2014/main" id="{B594371A-2AE1-4060-8375-E3ADA87FC415}"/>
              </a:ext>
            </a:extLst>
          </p:cNvPr>
          <p:cNvSpPr>
            <a:spLocks noGrp="1"/>
          </p:cNvSpPr>
          <p:nvPr>
            <p:ph type="dt" sz="half" idx="10"/>
          </p:nvPr>
        </p:nvSpPr>
        <p:spPr/>
        <p:txBody>
          <a:bodyPr/>
          <a:lstStyle/>
          <a:p>
            <a:fld id="{75674C96-8BEF-42F1-BF4D-019F0F40DA46}" type="datetime1">
              <a:rPr lang="ro-RO" smtClean="0"/>
              <a:t>17.03.2021</a:t>
            </a:fld>
            <a:endParaRPr lang="ro-RO"/>
          </a:p>
        </p:txBody>
      </p:sp>
      <p:sp>
        <p:nvSpPr>
          <p:cNvPr id="5" name="Footer Placeholder 4">
            <a:extLst>
              <a:ext uri="{FF2B5EF4-FFF2-40B4-BE49-F238E27FC236}">
                <a16:creationId xmlns:a16="http://schemas.microsoft.com/office/drawing/2014/main" id="{C0BBEE48-1542-4FDD-9C62-8E3EC379863D}"/>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CB7ECE2-BB42-4E67-92B8-3FFE17D4C234}"/>
              </a:ext>
            </a:extLst>
          </p:cNvPr>
          <p:cNvSpPr>
            <a:spLocks noGrp="1"/>
          </p:cNvSpPr>
          <p:nvPr>
            <p:ph type="sldNum" sz="quarter" idx="12"/>
          </p:nvPr>
        </p:nvSpPr>
        <p:spPr/>
        <p:txBody>
          <a:bodyPr/>
          <a:lstStyle/>
          <a:p>
            <a:fld id="{AF5D8DD5-2367-47BF-BE85-0E4DD8564336}" type="slidenum">
              <a:rPr lang="ro-RO" smtClean="0"/>
              <a:t>22</a:t>
            </a:fld>
            <a:endParaRPr lang="ro-RO"/>
          </a:p>
        </p:txBody>
      </p:sp>
    </p:spTree>
    <p:extLst>
      <p:ext uri="{BB962C8B-B14F-4D97-AF65-F5344CB8AC3E}">
        <p14:creationId xmlns:p14="http://schemas.microsoft.com/office/powerpoint/2010/main" val="1895052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A6676-AD18-4B68-AE1F-4C87A6370623}"/>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67B29ABB-6B64-481C-B430-6A17C9E7F042}"/>
              </a:ext>
            </a:extLst>
          </p:cNvPr>
          <p:cNvSpPr>
            <a:spLocks noGrp="1"/>
          </p:cNvSpPr>
          <p:nvPr>
            <p:ph idx="1"/>
          </p:nvPr>
        </p:nvSpPr>
        <p:spPr/>
        <p:txBody>
          <a:bodyPr>
            <a:normAutofit/>
          </a:bodyPr>
          <a:lstStyle/>
          <a:p>
            <a:r>
              <a:rPr lang="en-US">
                <a:effectLst/>
                <a:ea typeface="Calibri" panose="020F0502020204030204" pitchFamily="34" charset="0"/>
              </a:rPr>
              <a:t>Cu toate acestea,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 poate circula în ambele sensuri, fie iese din AO (curent debitat) fie intră în el (curent absorbit), în funcție de condițiile din circuit.</a:t>
            </a:r>
            <a:endParaRPr lang="ro-RO">
              <a:effectLst/>
              <a:ea typeface="Calibri" panose="020F0502020204030204" pitchFamily="34" charset="0"/>
            </a:endParaRPr>
          </a:p>
          <a:p>
            <a:r>
              <a:rPr lang="en-US">
                <a:effectLst/>
                <a:ea typeface="Calibri" panose="020F0502020204030204" pitchFamily="34" charset="0"/>
              </a:rPr>
              <a:t>În orice moment, cei trei curenți trebuie să satisfacă T I K.</a:t>
            </a:r>
            <a:endParaRPr lang="ro-RO">
              <a:effectLst/>
              <a:ea typeface="Calibri" panose="020F0502020204030204" pitchFamily="34" charset="0"/>
            </a:endParaRPr>
          </a:p>
          <a:p>
            <a:r>
              <a:rPr lang="en-US">
                <a:effectLst/>
                <a:ea typeface="Calibri" panose="020F0502020204030204" pitchFamily="34" charset="0"/>
              </a:rPr>
              <a:t>Deci, în cazul unui curent debitat, avem </a:t>
            </a:r>
            <a:r>
              <a:rPr lang="en-US" i="1">
                <a:effectLst/>
                <a:ea typeface="Calibri" panose="020F0502020204030204" pitchFamily="34" charset="0"/>
              </a:rPr>
              <a:t>i</a:t>
            </a:r>
            <a:r>
              <a:rPr lang="en-US" i="1" baseline="-25000">
                <a:effectLst/>
                <a:ea typeface="Calibri" panose="020F0502020204030204" pitchFamily="34" charset="0"/>
              </a:rPr>
              <a:t>CC</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EE</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 iar în cazul unui curent absorbit, avem </a:t>
            </a:r>
            <a:r>
              <a:rPr lang="en-US" i="1">
                <a:effectLst/>
                <a:ea typeface="Calibri" panose="020F0502020204030204" pitchFamily="34" charset="0"/>
              </a:rPr>
              <a:t>i</a:t>
            </a:r>
            <a:r>
              <a:rPr lang="en-US" i="1" baseline="-25000">
                <a:effectLst/>
                <a:ea typeface="Calibri" panose="020F0502020204030204" pitchFamily="34" charset="0"/>
              </a:rPr>
              <a:t>EE</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CC</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a:t>
            </a:r>
            <a:endParaRPr lang="ro-RO" sz="4000"/>
          </a:p>
        </p:txBody>
      </p:sp>
      <p:sp>
        <p:nvSpPr>
          <p:cNvPr id="4" name="Date Placeholder 3">
            <a:extLst>
              <a:ext uri="{FF2B5EF4-FFF2-40B4-BE49-F238E27FC236}">
                <a16:creationId xmlns:a16="http://schemas.microsoft.com/office/drawing/2014/main" id="{B594371A-2AE1-4060-8375-E3ADA87FC415}"/>
              </a:ext>
            </a:extLst>
          </p:cNvPr>
          <p:cNvSpPr>
            <a:spLocks noGrp="1"/>
          </p:cNvSpPr>
          <p:nvPr>
            <p:ph type="dt" sz="half" idx="10"/>
          </p:nvPr>
        </p:nvSpPr>
        <p:spPr/>
        <p:txBody>
          <a:bodyPr/>
          <a:lstStyle/>
          <a:p>
            <a:fld id="{6E4C4CE5-6000-4739-921A-7AB265E92B03}" type="datetime1">
              <a:rPr lang="ro-RO" smtClean="0"/>
              <a:t>17.03.2021</a:t>
            </a:fld>
            <a:endParaRPr lang="ro-RO"/>
          </a:p>
        </p:txBody>
      </p:sp>
      <p:sp>
        <p:nvSpPr>
          <p:cNvPr id="5" name="Footer Placeholder 4">
            <a:extLst>
              <a:ext uri="{FF2B5EF4-FFF2-40B4-BE49-F238E27FC236}">
                <a16:creationId xmlns:a16="http://schemas.microsoft.com/office/drawing/2014/main" id="{C0BBEE48-1542-4FDD-9C62-8E3EC379863D}"/>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CB7ECE2-BB42-4E67-92B8-3FFE17D4C234}"/>
              </a:ext>
            </a:extLst>
          </p:cNvPr>
          <p:cNvSpPr>
            <a:spLocks noGrp="1"/>
          </p:cNvSpPr>
          <p:nvPr>
            <p:ph type="sldNum" sz="quarter" idx="12"/>
          </p:nvPr>
        </p:nvSpPr>
        <p:spPr/>
        <p:txBody>
          <a:bodyPr/>
          <a:lstStyle/>
          <a:p>
            <a:fld id="{AF5D8DD5-2367-47BF-BE85-0E4DD8564336}" type="slidenum">
              <a:rPr lang="ro-RO" smtClean="0"/>
              <a:t>23</a:t>
            </a:fld>
            <a:endParaRPr lang="ro-RO"/>
          </a:p>
        </p:txBody>
      </p:sp>
    </p:spTree>
    <p:extLst>
      <p:ext uri="{BB962C8B-B14F-4D97-AF65-F5344CB8AC3E}">
        <p14:creationId xmlns:p14="http://schemas.microsoft.com/office/powerpoint/2010/main" val="4147138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BA582-89DC-4F02-BB7D-1CC4756C3911}"/>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C36A308A-C2AF-4D1A-95B2-75987406A7F2}"/>
              </a:ext>
            </a:extLst>
          </p:cNvPr>
          <p:cNvSpPr>
            <a:spLocks noGrp="1"/>
          </p:cNvSpPr>
          <p:nvPr>
            <p:ph idx="1"/>
          </p:nvPr>
        </p:nvSpPr>
        <p:spPr/>
        <p:txBody>
          <a:bodyPr>
            <a:normAutofit fontScale="92500"/>
          </a:bodyPr>
          <a:lstStyle/>
          <a:p>
            <a:r>
              <a:rPr lang="en-US">
                <a:effectLst/>
                <a:ea typeface="Calibri" panose="020F0502020204030204" pitchFamily="34" charset="0"/>
              </a:rPr>
              <a:t>În cazul special în care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=0, avem </a:t>
            </a:r>
            <a:r>
              <a:rPr lang="en-US" i="1">
                <a:effectLst/>
                <a:ea typeface="Calibri" panose="020F0502020204030204" pitchFamily="34" charset="0"/>
              </a:rPr>
              <a:t>i</a:t>
            </a:r>
            <a:r>
              <a:rPr lang="en-US" i="1" baseline="-25000">
                <a:effectLst/>
                <a:ea typeface="Calibri" panose="020F0502020204030204" pitchFamily="34" charset="0"/>
              </a:rPr>
              <a:t>CC</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EE</a:t>
            </a:r>
            <a:r>
              <a:rPr lang="en-US">
                <a:effectLst/>
                <a:ea typeface="Calibri" panose="020F0502020204030204" pitchFamily="34" charset="0"/>
              </a:rPr>
              <a:t>=</a:t>
            </a:r>
            <a:r>
              <a:rPr lang="en-US" i="1">
                <a:effectLst/>
                <a:ea typeface="Calibri" panose="020F0502020204030204" pitchFamily="34" charset="0"/>
              </a:rPr>
              <a:t>I</a:t>
            </a:r>
            <a:r>
              <a:rPr lang="en-US" i="1" baseline="-25000">
                <a:effectLst/>
                <a:ea typeface="Calibri" panose="020F0502020204030204" pitchFamily="34" charset="0"/>
              </a:rPr>
              <a:t>Q</a:t>
            </a:r>
            <a:r>
              <a:rPr lang="en-US">
                <a:effectLst/>
                <a:ea typeface="Calibri" panose="020F0502020204030204" pitchFamily="34" charset="0"/>
              </a:rPr>
              <a:t>, unde </a:t>
            </a:r>
            <a:r>
              <a:rPr lang="en-US" i="1">
                <a:effectLst/>
                <a:ea typeface="Calibri" panose="020F0502020204030204" pitchFamily="34" charset="0"/>
              </a:rPr>
              <a:t>I</a:t>
            </a:r>
            <a:r>
              <a:rPr lang="en-US" i="1" baseline="-25000">
                <a:effectLst/>
                <a:ea typeface="Calibri" panose="020F0502020204030204" pitchFamily="34" charset="0"/>
              </a:rPr>
              <a:t>Q</a:t>
            </a:r>
            <a:r>
              <a:rPr lang="en-US">
                <a:effectLst/>
                <a:ea typeface="Calibri" panose="020F0502020204030204" pitchFamily="34" charset="0"/>
              </a:rPr>
              <a:t> se numește </a:t>
            </a:r>
            <a:r>
              <a:rPr lang="en-US" b="1">
                <a:effectLst/>
                <a:ea typeface="Calibri" panose="020F0502020204030204" pitchFamily="34" charset="0"/>
              </a:rPr>
              <a:t>curent static de alimentare</a:t>
            </a:r>
            <a:r>
              <a:rPr lang="en-US">
                <a:effectLst/>
                <a:ea typeface="Calibri" panose="020F0502020204030204" pitchFamily="34" charset="0"/>
              </a:rPr>
              <a:t>.</a:t>
            </a:r>
            <a:endParaRPr lang="ro-RO">
              <a:effectLst/>
              <a:ea typeface="Calibri" panose="020F0502020204030204" pitchFamily="34" charset="0"/>
            </a:endParaRPr>
          </a:p>
          <a:p>
            <a:r>
              <a:rPr lang="en-US">
                <a:effectLst/>
                <a:ea typeface="Calibri" panose="020F0502020204030204" pitchFamily="34" charset="0"/>
              </a:rPr>
              <a:t>Acesta este curentul care asigură PSF-urile tranzistoarelor interne.</a:t>
            </a:r>
            <a:endParaRPr lang="ro-RO">
              <a:effectLst/>
              <a:ea typeface="Calibri" panose="020F0502020204030204" pitchFamily="34" charset="0"/>
            </a:endParaRPr>
          </a:p>
          <a:p>
            <a:r>
              <a:rPr lang="en-US">
                <a:effectLst/>
                <a:ea typeface="Calibri" panose="020F0502020204030204" pitchFamily="34" charset="0"/>
              </a:rPr>
              <a:t>Mărimea sa depinde de tipul AO și, într-o anumită măsură, de tensiunile de alimentare și se află, de obicei, în gama de miliamperi.</a:t>
            </a:r>
            <a:endParaRPr lang="ro-RO">
              <a:effectLst/>
              <a:ea typeface="Calibri" panose="020F0502020204030204" pitchFamily="34" charset="0"/>
            </a:endParaRPr>
          </a:p>
          <a:p>
            <a:r>
              <a:rPr lang="en-US">
                <a:effectLst/>
                <a:ea typeface="Calibri" panose="020F0502020204030204" pitchFamily="34" charset="0"/>
              </a:rPr>
              <a:t>Amplificatoarele destinate aplicațiilor din echipamentele portabile pot avea </a:t>
            </a:r>
            <a:r>
              <a:rPr lang="en-US" i="1">
                <a:effectLst/>
                <a:ea typeface="Calibri" panose="020F0502020204030204" pitchFamily="34" charset="0"/>
              </a:rPr>
              <a:t>I</a:t>
            </a:r>
            <a:r>
              <a:rPr lang="en-US" i="1" baseline="-25000">
                <a:effectLst/>
                <a:ea typeface="Calibri" panose="020F0502020204030204" pitchFamily="34" charset="0"/>
              </a:rPr>
              <a:t>Q</a:t>
            </a:r>
            <a:r>
              <a:rPr lang="en-US">
                <a:effectLst/>
                <a:ea typeface="Calibri" panose="020F0502020204030204" pitchFamily="34" charset="0"/>
              </a:rPr>
              <a:t> în intervalul microamperilor și, prin urmare, sunt numite </a:t>
            </a:r>
            <a:r>
              <a:rPr lang="en-US" b="1">
                <a:effectLst/>
                <a:ea typeface="Calibri" panose="020F0502020204030204" pitchFamily="34" charset="0"/>
              </a:rPr>
              <a:t>AO micropower</a:t>
            </a:r>
            <a:r>
              <a:rPr lang="en-US">
                <a:effectLst/>
                <a:ea typeface="Calibri" panose="020F0502020204030204" pitchFamily="34" charset="0"/>
              </a:rPr>
              <a:t>.</a:t>
            </a:r>
            <a:endParaRPr lang="ro-RO">
              <a:effectLst/>
              <a:ea typeface="Calibri" panose="020F0502020204030204" pitchFamily="34" charset="0"/>
            </a:endParaRPr>
          </a:p>
          <a:p>
            <a:r>
              <a:rPr lang="en-US" sz="2800">
                <a:effectLst/>
                <a:ea typeface="Calibri" panose="020F0502020204030204" pitchFamily="34" charset="0"/>
              </a:rPr>
              <a:t>Curentul de ieșire </a:t>
            </a:r>
            <a:r>
              <a:rPr lang="en-US" sz="2800" i="1">
                <a:effectLst/>
                <a:ea typeface="Calibri" panose="020F0502020204030204" pitchFamily="34" charset="0"/>
              </a:rPr>
              <a:t>i</a:t>
            </a:r>
            <a:r>
              <a:rPr lang="en-US" sz="2800" i="1" baseline="-25000">
                <a:effectLst/>
                <a:ea typeface="Calibri" panose="020F0502020204030204" pitchFamily="34" charset="0"/>
              </a:rPr>
              <a:t>O</a:t>
            </a:r>
            <a:r>
              <a:rPr lang="en-US" sz="2800">
                <a:effectLst/>
                <a:ea typeface="Calibri" panose="020F0502020204030204" pitchFamily="34" charset="0"/>
              </a:rPr>
              <a:t> este format din două componente, una pentru alimentarea sarcinii, </a:t>
            </a:r>
            <a:r>
              <a:rPr lang="en-US" sz="2800" i="1">
                <a:effectLst/>
                <a:ea typeface="Calibri" panose="020F0502020204030204" pitchFamily="34" charset="0"/>
              </a:rPr>
              <a:t>i</a:t>
            </a:r>
            <a:r>
              <a:rPr lang="en-US" sz="2800" i="1" baseline="-25000">
                <a:effectLst/>
                <a:ea typeface="Calibri" panose="020F0502020204030204" pitchFamily="34" charset="0"/>
              </a:rPr>
              <a:t>L</a:t>
            </a:r>
            <a:r>
              <a:rPr lang="en-US" sz="2800">
                <a:effectLst/>
                <a:ea typeface="Calibri" panose="020F0502020204030204" pitchFamily="34" charset="0"/>
              </a:rPr>
              <a:t>, iar cealaltă pentru alimentarea rețelei de reacție, </a:t>
            </a:r>
            <a:r>
              <a:rPr lang="en-US" sz="2800" i="1">
                <a:effectLst/>
                <a:ea typeface="Calibri" panose="020F0502020204030204" pitchFamily="34" charset="0"/>
              </a:rPr>
              <a:t>i</a:t>
            </a:r>
            <a:r>
              <a:rPr lang="en-US" sz="2800" i="1" baseline="-25000">
                <a:effectLst/>
                <a:ea typeface="Calibri" panose="020F0502020204030204" pitchFamily="34" charset="0"/>
              </a:rPr>
              <a:t>R</a:t>
            </a:r>
            <a:r>
              <a:rPr lang="en-US" sz="2800">
                <a:effectLst/>
                <a:ea typeface="Calibri" panose="020F0502020204030204" pitchFamily="34" charset="0"/>
              </a:rPr>
              <a:t>.</a:t>
            </a:r>
            <a:endParaRPr lang="ro-RO" sz="2800">
              <a:effectLst/>
              <a:ea typeface="Calibri" panose="020F0502020204030204" pitchFamily="34" charset="0"/>
            </a:endParaRPr>
          </a:p>
        </p:txBody>
      </p:sp>
      <p:sp>
        <p:nvSpPr>
          <p:cNvPr id="4" name="Date Placeholder 3">
            <a:extLst>
              <a:ext uri="{FF2B5EF4-FFF2-40B4-BE49-F238E27FC236}">
                <a16:creationId xmlns:a16="http://schemas.microsoft.com/office/drawing/2014/main" id="{BACA4D4F-B711-4DE6-9ECE-BE2452B4576E}"/>
              </a:ext>
            </a:extLst>
          </p:cNvPr>
          <p:cNvSpPr>
            <a:spLocks noGrp="1"/>
          </p:cNvSpPr>
          <p:nvPr>
            <p:ph type="dt" sz="half" idx="10"/>
          </p:nvPr>
        </p:nvSpPr>
        <p:spPr/>
        <p:txBody>
          <a:bodyPr/>
          <a:lstStyle/>
          <a:p>
            <a:fld id="{C5E4B752-21DA-4BA4-A759-6693ABB8FE56}" type="datetime1">
              <a:rPr lang="ro-RO" smtClean="0"/>
              <a:t>17.03.2021</a:t>
            </a:fld>
            <a:endParaRPr lang="ro-RO"/>
          </a:p>
        </p:txBody>
      </p:sp>
      <p:sp>
        <p:nvSpPr>
          <p:cNvPr id="5" name="Footer Placeholder 4">
            <a:extLst>
              <a:ext uri="{FF2B5EF4-FFF2-40B4-BE49-F238E27FC236}">
                <a16:creationId xmlns:a16="http://schemas.microsoft.com/office/drawing/2014/main" id="{46CEE080-59CD-4E04-A216-14D5FBD193B5}"/>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F2F92571-293B-4FF7-BE6F-48A8BB680DAA}"/>
              </a:ext>
            </a:extLst>
          </p:cNvPr>
          <p:cNvSpPr>
            <a:spLocks noGrp="1"/>
          </p:cNvSpPr>
          <p:nvPr>
            <p:ph type="sldNum" sz="quarter" idx="12"/>
          </p:nvPr>
        </p:nvSpPr>
        <p:spPr/>
        <p:txBody>
          <a:bodyPr/>
          <a:lstStyle/>
          <a:p>
            <a:fld id="{AF5D8DD5-2367-47BF-BE85-0E4DD8564336}" type="slidenum">
              <a:rPr lang="ro-RO" smtClean="0"/>
              <a:t>24</a:t>
            </a:fld>
            <a:endParaRPr lang="ro-RO"/>
          </a:p>
        </p:txBody>
      </p:sp>
    </p:spTree>
    <p:extLst>
      <p:ext uri="{BB962C8B-B14F-4D97-AF65-F5344CB8AC3E}">
        <p14:creationId xmlns:p14="http://schemas.microsoft.com/office/powerpoint/2010/main" val="1958259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3308D-DFA3-4A61-9DB6-C1F183EB6E55}"/>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49B3EA9B-CCBF-4CEC-BD9F-80C23A37A3E0}"/>
              </a:ext>
            </a:extLst>
          </p:cNvPr>
          <p:cNvSpPr>
            <a:spLocks noGrp="1"/>
          </p:cNvSpPr>
          <p:nvPr>
            <p:ph idx="1"/>
          </p:nvPr>
        </p:nvSpPr>
        <p:spPr/>
        <p:txBody>
          <a:bodyPr/>
          <a:lstStyle/>
          <a:p>
            <a:pPr marL="0" indent="0">
              <a:buNone/>
            </a:pPr>
            <a:r>
              <a:rPr lang="en-US"/>
              <a:t>Amplificator neinversor, </a:t>
            </a:r>
            <a:r>
              <a:rPr lang="en-US" i="1"/>
              <a:t>v</a:t>
            </a:r>
            <a:r>
              <a:rPr lang="en-US" i="1" baseline="-25000"/>
              <a:t>I</a:t>
            </a:r>
            <a:r>
              <a:rPr lang="en-US"/>
              <a:t>&gt;0</a:t>
            </a:r>
            <a:endParaRPr lang="ro-RO"/>
          </a:p>
        </p:txBody>
      </p:sp>
      <p:sp>
        <p:nvSpPr>
          <p:cNvPr id="4" name="Date Placeholder 3">
            <a:extLst>
              <a:ext uri="{FF2B5EF4-FFF2-40B4-BE49-F238E27FC236}">
                <a16:creationId xmlns:a16="http://schemas.microsoft.com/office/drawing/2014/main" id="{026A5C6D-054D-4411-A778-ABDAF529257A}"/>
              </a:ext>
            </a:extLst>
          </p:cNvPr>
          <p:cNvSpPr>
            <a:spLocks noGrp="1"/>
          </p:cNvSpPr>
          <p:nvPr>
            <p:ph type="dt" sz="half" idx="10"/>
          </p:nvPr>
        </p:nvSpPr>
        <p:spPr/>
        <p:txBody>
          <a:bodyPr/>
          <a:lstStyle/>
          <a:p>
            <a:fld id="{77732626-8BCF-4E03-8582-61662D12C0FC}" type="datetime1">
              <a:rPr lang="ro-RO" smtClean="0"/>
              <a:t>17.03.2021</a:t>
            </a:fld>
            <a:endParaRPr lang="ro-RO"/>
          </a:p>
        </p:txBody>
      </p:sp>
      <p:sp>
        <p:nvSpPr>
          <p:cNvPr id="5" name="Footer Placeholder 4">
            <a:extLst>
              <a:ext uri="{FF2B5EF4-FFF2-40B4-BE49-F238E27FC236}">
                <a16:creationId xmlns:a16="http://schemas.microsoft.com/office/drawing/2014/main" id="{093DD693-41F8-4959-AED9-86ED4B8025EB}"/>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2FBD21E-65FA-48F8-9C5B-4B5F25C5C8DF}"/>
              </a:ext>
            </a:extLst>
          </p:cNvPr>
          <p:cNvSpPr>
            <a:spLocks noGrp="1"/>
          </p:cNvSpPr>
          <p:nvPr>
            <p:ph type="sldNum" sz="quarter" idx="12"/>
          </p:nvPr>
        </p:nvSpPr>
        <p:spPr/>
        <p:txBody>
          <a:bodyPr/>
          <a:lstStyle/>
          <a:p>
            <a:fld id="{AF5D8DD5-2367-47BF-BE85-0E4DD8564336}" type="slidenum">
              <a:rPr lang="ro-RO" smtClean="0"/>
              <a:t>25</a:t>
            </a:fld>
            <a:endParaRPr lang="ro-RO"/>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A237D0A-4BE5-4FAF-BAD8-29B484E8F7F3}"/>
                  </a:ext>
                </a:extLst>
              </p:cNvPr>
              <p:cNvSpPr txBox="1"/>
              <p:nvPr/>
            </p:nvSpPr>
            <p:spPr>
              <a:xfrm>
                <a:off x="5798314" y="2053618"/>
                <a:ext cx="3355518"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𝐸𝐸</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oMath>
                  </m:oMathPara>
                </a14:m>
                <a:endParaRPr lang="ro-RO"/>
              </a:p>
            </p:txBody>
          </p:sp>
        </mc:Choice>
        <mc:Fallback xmlns="">
          <p:sp>
            <p:nvSpPr>
              <p:cNvPr id="10" name="TextBox 9">
                <a:extLst>
                  <a:ext uri="{FF2B5EF4-FFF2-40B4-BE49-F238E27FC236}">
                    <a16:creationId xmlns:a16="http://schemas.microsoft.com/office/drawing/2014/main" id="{EA237D0A-4BE5-4FAF-BAD8-29B484E8F7F3}"/>
                  </a:ext>
                </a:extLst>
              </p:cNvPr>
              <p:cNvSpPr txBox="1">
                <a:spLocks noRot="1" noChangeAspect="1" noMove="1" noResize="1" noEditPoints="1" noAdjustHandles="1" noChangeArrowheads="1" noChangeShapeType="1" noTextEdit="1"/>
              </p:cNvSpPr>
              <p:nvPr/>
            </p:nvSpPr>
            <p:spPr>
              <a:xfrm>
                <a:off x="5798314" y="2053618"/>
                <a:ext cx="3355518" cy="487762"/>
              </a:xfrm>
              <a:prstGeom prst="rect">
                <a:avLst/>
              </a:prstGeom>
              <a:blipFill>
                <a:blip r:embed="rId2"/>
                <a:stretch>
                  <a:fillRect l="-363" b="-875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70D90200-59DF-4FAB-825F-1E5F99A785CA}"/>
                  </a:ext>
                </a:extLst>
              </p:cNvPr>
              <p:cNvSpPr txBox="1"/>
              <p:nvPr/>
            </p:nvSpPr>
            <p:spPr>
              <a:xfrm>
                <a:off x="5798314" y="2502361"/>
                <a:ext cx="1379493"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𝐸𝐸</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oMath>
                  </m:oMathPara>
                </a14:m>
                <a:endParaRPr lang="ro-RO"/>
              </a:p>
            </p:txBody>
          </p:sp>
        </mc:Choice>
        <mc:Fallback xmlns="">
          <p:sp>
            <p:nvSpPr>
              <p:cNvPr id="12" name="TextBox 11">
                <a:extLst>
                  <a:ext uri="{FF2B5EF4-FFF2-40B4-BE49-F238E27FC236}">
                    <a16:creationId xmlns:a16="http://schemas.microsoft.com/office/drawing/2014/main" id="{70D90200-59DF-4FAB-825F-1E5F99A785CA}"/>
                  </a:ext>
                </a:extLst>
              </p:cNvPr>
              <p:cNvSpPr txBox="1">
                <a:spLocks noRot="1" noChangeAspect="1" noMove="1" noResize="1" noEditPoints="1" noAdjustHandles="1" noChangeArrowheads="1" noChangeShapeType="1" noTextEdit="1"/>
              </p:cNvSpPr>
              <p:nvPr/>
            </p:nvSpPr>
            <p:spPr>
              <a:xfrm>
                <a:off x="5798314" y="2502361"/>
                <a:ext cx="1379493" cy="487762"/>
              </a:xfrm>
              <a:prstGeom prst="rect">
                <a:avLst/>
              </a:prstGeom>
              <a:blipFill>
                <a:blip r:embed="rId3"/>
                <a:stretch>
                  <a:fillRect l="-885" b="-740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6D796772-DEF1-4A12-819C-6AF39C6E3F45}"/>
                  </a:ext>
                </a:extLst>
              </p:cNvPr>
              <p:cNvSpPr txBox="1"/>
              <p:nvPr/>
            </p:nvSpPr>
            <p:spPr>
              <a:xfrm>
                <a:off x="5798314" y="2943846"/>
                <a:ext cx="1740309"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oMath>
                  </m:oMathPara>
                </a14:m>
                <a:endParaRPr lang="ro-RO"/>
              </a:p>
            </p:txBody>
          </p:sp>
        </mc:Choice>
        <mc:Fallback xmlns="">
          <p:sp>
            <p:nvSpPr>
              <p:cNvPr id="14" name="TextBox 13">
                <a:extLst>
                  <a:ext uri="{FF2B5EF4-FFF2-40B4-BE49-F238E27FC236}">
                    <a16:creationId xmlns:a16="http://schemas.microsoft.com/office/drawing/2014/main" id="{6D796772-DEF1-4A12-819C-6AF39C6E3F45}"/>
                  </a:ext>
                </a:extLst>
              </p:cNvPr>
              <p:cNvSpPr txBox="1">
                <a:spLocks noRot="1" noChangeAspect="1" noMove="1" noResize="1" noEditPoints="1" noAdjustHandles="1" noChangeArrowheads="1" noChangeShapeType="1" noTextEdit="1"/>
              </p:cNvSpPr>
              <p:nvPr/>
            </p:nvSpPr>
            <p:spPr>
              <a:xfrm>
                <a:off x="5798314" y="2943846"/>
                <a:ext cx="1740309" cy="461665"/>
              </a:xfrm>
              <a:prstGeom prst="rect">
                <a:avLst/>
              </a:prstGeom>
              <a:blipFill>
                <a:blip r:embed="rId4"/>
                <a:stretch>
                  <a:fillRect l="-699" b="-1316"/>
                </a:stretch>
              </a:blipFill>
            </p:spPr>
            <p:txBody>
              <a:bodyPr/>
              <a:lstStyle/>
              <a:p>
                <a:r>
                  <a:rPr lang="ro-RO">
                    <a:noFill/>
                  </a:rPr>
                  <a:t> </a:t>
                </a:r>
              </a:p>
            </p:txBody>
          </p:sp>
        </mc:Fallback>
      </mc:AlternateContent>
      <p:sp>
        <p:nvSpPr>
          <p:cNvPr id="16" name="TextBox 15">
            <a:extLst>
              <a:ext uri="{FF2B5EF4-FFF2-40B4-BE49-F238E27FC236}">
                <a16:creationId xmlns:a16="http://schemas.microsoft.com/office/drawing/2014/main" id="{0B205A6B-B8A8-4A4C-8808-EB3B561BB0A0}"/>
              </a:ext>
            </a:extLst>
          </p:cNvPr>
          <p:cNvSpPr txBox="1"/>
          <p:nvPr/>
        </p:nvSpPr>
        <p:spPr>
          <a:xfrm>
            <a:off x="5798314" y="3452050"/>
            <a:ext cx="5889523" cy="1938992"/>
          </a:xfrm>
          <a:prstGeom prst="rect">
            <a:avLst/>
          </a:prstGeom>
          <a:noFill/>
        </p:spPr>
        <p:txBody>
          <a:bodyPr wrap="square">
            <a:spAutoFit/>
          </a:bodyPr>
          <a:lstStyle/>
          <a:p>
            <a:r>
              <a:rPr lang="en-US" sz="2400">
                <a:solidFill>
                  <a:srgbClr val="242021"/>
                </a:solidFill>
                <a:effectLst/>
                <a:ea typeface="Calibri" panose="020F0502020204030204" pitchFamily="34" charset="0"/>
              </a:rPr>
              <a:t>unde</a:t>
            </a:r>
            <a:endParaRPr lang="ro-RO" sz="2400">
              <a:solidFill>
                <a:srgbClr val="242021"/>
              </a:solidFill>
              <a:effectLst/>
              <a:ea typeface="Calibri" panose="020F0502020204030204" pitchFamily="34" charset="0"/>
            </a:endParaRPr>
          </a:p>
          <a:p>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Q</a:t>
            </a:r>
            <a:r>
              <a:rPr lang="en-US" sz="2400">
                <a:solidFill>
                  <a:srgbClr val="242021"/>
                </a:solidFill>
                <a:effectLst/>
                <a:ea typeface="Calibri" panose="020F0502020204030204" pitchFamily="34" charset="0"/>
              </a:rPr>
              <a:t> = curentul static de alimentare</a:t>
            </a:r>
            <a:endParaRPr lang="ro-RO" sz="2400">
              <a:solidFill>
                <a:srgbClr val="242021"/>
              </a:solidFill>
              <a:effectLst/>
              <a:ea typeface="Calibri" panose="020F0502020204030204" pitchFamily="34" charset="0"/>
            </a:endParaRPr>
          </a:p>
          <a:p>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O</a:t>
            </a:r>
            <a:r>
              <a:rPr lang="en-US" sz="2400">
                <a:solidFill>
                  <a:srgbClr val="242021"/>
                </a:solidFill>
                <a:effectLst/>
                <a:ea typeface="Calibri" panose="020F0502020204030204" pitchFamily="34" charset="0"/>
              </a:rPr>
              <a:t> = curentul de la ieșirea AO</a:t>
            </a:r>
            <a:endParaRPr lang="ro-RO" sz="2400">
              <a:solidFill>
                <a:srgbClr val="242021"/>
              </a:solidFill>
              <a:effectLst/>
              <a:ea typeface="Calibri" panose="020F0502020204030204" pitchFamily="34" charset="0"/>
            </a:endParaRPr>
          </a:p>
          <a:p>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L</a:t>
            </a:r>
            <a:r>
              <a:rPr lang="en-US" sz="2400">
                <a:solidFill>
                  <a:srgbClr val="242021"/>
                </a:solidFill>
                <a:effectLst/>
                <a:ea typeface="Calibri" panose="020F0502020204030204" pitchFamily="34" charset="0"/>
              </a:rPr>
              <a:t> = curentul prin sarcina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L</a:t>
            </a:r>
            <a:r>
              <a:rPr lang="en-US" sz="2400">
                <a:solidFill>
                  <a:srgbClr val="242021"/>
                </a:solidFill>
                <a:effectLst/>
                <a:ea typeface="Calibri" panose="020F0502020204030204" pitchFamily="34" charset="0"/>
              </a:rPr>
              <a:t> </a:t>
            </a:r>
            <a:endParaRPr lang="ro-RO" sz="2400">
              <a:solidFill>
                <a:srgbClr val="242021"/>
              </a:solidFill>
              <a:effectLst/>
              <a:ea typeface="Calibri" panose="020F0502020204030204" pitchFamily="34" charset="0"/>
            </a:endParaRPr>
          </a:p>
          <a:p>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R</a:t>
            </a:r>
            <a:r>
              <a:rPr lang="en-US" sz="2400">
                <a:solidFill>
                  <a:srgbClr val="242021"/>
                </a:solidFill>
                <a:effectLst/>
                <a:ea typeface="Calibri" panose="020F0502020204030204" pitchFamily="34" charset="0"/>
              </a:rPr>
              <a:t> = curentul prin rețeaua de reacție </a:t>
            </a:r>
            <a:r>
              <a:rPr lang="en-US" sz="2400" i="1">
                <a:solidFill>
                  <a:srgbClr val="242021"/>
                </a:solidFill>
                <a:effectLst/>
                <a:ea typeface="Calibri" panose="020F0502020204030204" pitchFamily="34" charset="0"/>
              </a:rPr>
              <a:t>R</a:t>
            </a:r>
            <a:r>
              <a:rPr lang="en-US" sz="2400" baseline="-25000">
                <a:solidFill>
                  <a:srgbClr val="242021"/>
                </a:solidFill>
                <a:effectLst/>
                <a:ea typeface="Calibri" panose="020F0502020204030204" pitchFamily="34" charset="0"/>
              </a:rPr>
              <a:t>1</a:t>
            </a:r>
            <a:r>
              <a:rPr lang="en-US" sz="2400">
                <a:solidFill>
                  <a:srgbClr val="242021"/>
                </a:solidFill>
                <a:effectLst/>
                <a:ea typeface="Calibri" panose="020F0502020204030204" pitchFamily="34" charset="0"/>
              </a:rPr>
              <a:t>, </a:t>
            </a:r>
            <a:r>
              <a:rPr lang="en-US" sz="2400" i="1">
                <a:solidFill>
                  <a:srgbClr val="242021"/>
                </a:solidFill>
                <a:effectLst/>
                <a:ea typeface="Calibri" panose="020F0502020204030204" pitchFamily="34" charset="0"/>
              </a:rPr>
              <a:t>R</a:t>
            </a:r>
            <a:r>
              <a:rPr lang="en-US" sz="2400" baseline="-25000">
                <a:solidFill>
                  <a:srgbClr val="242021"/>
                </a:solidFill>
                <a:effectLst/>
                <a:ea typeface="Calibri" panose="020F0502020204030204" pitchFamily="34" charset="0"/>
              </a:rPr>
              <a:t>2</a:t>
            </a:r>
            <a:endParaRPr lang="ro-RO" sz="2400">
              <a:solidFill>
                <a:srgbClr val="242021"/>
              </a:solidFill>
              <a:effectLst/>
              <a:ea typeface="Calibri" panose="020F0502020204030204" pitchFamily="34" charset="0"/>
            </a:endParaRPr>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DF709CD3-8057-4374-9890-EDCD27B555EF}"/>
                  </a:ext>
                </a:extLst>
              </p:cNvPr>
              <p:cNvSpPr txBox="1"/>
              <p:nvPr/>
            </p:nvSpPr>
            <p:spPr>
              <a:xfrm>
                <a:off x="5798314" y="5423923"/>
                <a:ext cx="3925789"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𝐿</m:t>
                              </m:r>
                            </m:sub>
                          </m:sSub>
                        </m:den>
                      </m:f>
                      <m:r>
                        <a:rPr lang="ro-RO" sz="2400" i="0">
                          <a:latin typeface="Cambria Math" panose="02040503050406030204" pitchFamily="18" charset="0"/>
                        </a:rPr>
                        <m:t>    </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18" name="TextBox 17">
                <a:extLst>
                  <a:ext uri="{FF2B5EF4-FFF2-40B4-BE49-F238E27FC236}">
                    <a16:creationId xmlns:a16="http://schemas.microsoft.com/office/drawing/2014/main" id="{DF709CD3-8057-4374-9890-EDCD27B555EF}"/>
                  </a:ext>
                </a:extLst>
              </p:cNvPr>
              <p:cNvSpPr txBox="1">
                <a:spLocks noRot="1" noChangeAspect="1" noMove="1" noResize="1" noEditPoints="1" noAdjustHandles="1" noChangeArrowheads="1" noChangeShapeType="1" noTextEdit="1"/>
              </p:cNvSpPr>
              <p:nvPr/>
            </p:nvSpPr>
            <p:spPr>
              <a:xfrm>
                <a:off x="5798314" y="5423923"/>
                <a:ext cx="3925789" cy="785921"/>
              </a:xfrm>
              <a:prstGeom prst="rect">
                <a:avLst/>
              </a:prstGeom>
              <a:blipFill>
                <a:blip r:embed="rId5"/>
                <a:stretch>
                  <a:fillRect/>
                </a:stretch>
              </a:blipFill>
            </p:spPr>
            <p:txBody>
              <a:bodyPr/>
              <a:lstStyle/>
              <a:p>
                <a:r>
                  <a:rPr lang="ro-RO">
                    <a:noFill/>
                  </a:rPr>
                  <a:t> </a:t>
                </a:r>
              </a:p>
            </p:txBody>
          </p:sp>
        </mc:Fallback>
      </mc:AlternateContent>
      <p:pic>
        <p:nvPicPr>
          <p:cNvPr id="21" name="Picture 20">
            <a:extLst>
              <a:ext uri="{FF2B5EF4-FFF2-40B4-BE49-F238E27FC236}">
                <a16:creationId xmlns:a16="http://schemas.microsoft.com/office/drawing/2014/main" id="{33567555-B4AC-4966-A528-007A8BE8B07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8200" y="2530779"/>
            <a:ext cx="4065120" cy="3616212"/>
          </a:xfrm>
          <a:prstGeom prst="rect">
            <a:avLst/>
          </a:prstGeom>
          <a:noFill/>
          <a:ln>
            <a:noFill/>
          </a:ln>
        </p:spPr>
      </p:pic>
    </p:spTree>
    <p:extLst>
      <p:ext uri="{BB962C8B-B14F-4D97-AF65-F5344CB8AC3E}">
        <p14:creationId xmlns:p14="http://schemas.microsoft.com/office/powerpoint/2010/main" val="2395070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3308D-DFA3-4A61-9DB6-C1F183EB6E55}"/>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49B3EA9B-CCBF-4CEC-BD9F-80C23A37A3E0}"/>
              </a:ext>
            </a:extLst>
          </p:cNvPr>
          <p:cNvSpPr>
            <a:spLocks noGrp="1"/>
          </p:cNvSpPr>
          <p:nvPr>
            <p:ph idx="1"/>
          </p:nvPr>
        </p:nvSpPr>
        <p:spPr/>
        <p:txBody>
          <a:bodyPr/>
          <a:lstStyle/>
          <a:p>
            <a:pPr marL="0" indent="0">
              <a:buNone/>
            </a:pPr>
            <a:r>
              <a:rPr lang="en-US"/>
              <a:t>Amplificator neinversor, </a:t>
            </a:r>
            <a:r>
              <a:rPr lang="en-US" i="1"/>
              <a:t>v</a:t>
            </a:r>
            <a:r>
              <a:rPr lang="en-US" i="1" baseline="-25000"/>
              <a:t>I</a:t>
            </a:r>
            <a:r>
              <a:rPr lang="en-US">
                <a:sym typeface="Symbol" panose="05050102010706020507" pitchFamily="18" charset="2"/>
              </a:rPr>
              <a:t></a:t>
            </a:r>
            <a:r>
              <a:rPr lang="en-US"/>
              <a:t>0</a:t>
            </a:r>
            <a:endParaRPr lang="ro-RO"/>
          </a:p>
        </p:txBody>
      </p:sp>
      <p:sp>
        <p:nvSpPr>
          <p:cNvPr id="4" name="Date Placeholder 3">
            <a:extLst>
              <a:ext uri="{FF2B5EF4-FFF2-40B4-BE49-F238E27FC236}">
                <a16:creationId xmlns:a16="http://schemas.microsoft.com/office/drawing/2014/main" id="{026A5C6D-054D-4411-A778-ABDAF529257A}"/>
              </a:ext>
            </a:extLst>
          </p:cNvPr>
          <p:cNvSpPr>
            <a:spLocks noGrp="1"/>
          </p:cNvSpPr>
          <p:nvPr>
            <p:ph type="dt" sz="half" idx="10"/>
          </p:nvPr>
        </p:nvSpPr>
        <p:spPr/>
        <p:txBody>
          <a:bodyPr/>
          <a:lstStyle/>
          <a:p>
            <a:fld id="{D772E0DB-D94A-4CF1-A3A5-6065E6AAD9AF}" type="datetime1">
              <a:rPr lang="ro-RO" smtClean="0"/>
              <a:t>17.03.2021</a:t>
            </a:fld>
            <a:endParaRPr lang="ro-RO"/>
          </a:p>
        </p:txBody>
      </p:sp>
      <p:sp>
        <p:nvSpPr>
          <p:cNvPr id="5" name="Footer Placeholder 4">
            <a:extLst>
              <a:ext uri="{FF2B5EF4-FFF2-40B4-BE49-F238E27FC236}">
                <a16:creationId xmlns:a16="http://schemas.microsoft.com/office/drawing/2014/main" id="{093DD693-41F8-4959-AED9-86ED4B8025EB}"/>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2FBD21E-65FA-48F8-9C5B-4B5F25C5C8DF}"/>
              </a:ext>
            </a:extLst>
          </p:cNvPr>
          <p:cNvSpPr>
            <a:spLocks noGrp="1"/>
          </p:cNvSpPr>
          <p:nvPr>
            <p:ph type="sldNum" sz="quarter" idx="12"/>
          </p:nvPr>
        </p:nvSpPr>
        <p:spPr/>
        <p:txBody>
          <a:bodyPr/>
          <a:lstStyle/>
          <a:p>
            <a:fld id="{AF5D8DD5-2367-47BF-BE85-0E4DD8564336}" type="slidenum">
              <a:rPr lang="ro-RO" smtClean="0"/>
              <a:t>26</a:t>
            </a:fld>
            <a:endParaRPr lang="ro-RO"/>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D1BC6FC2-185F-4EAF-BC5D-39F6CC3E7EC8}"/>
                  </a:ext>
                </a:extLst>
              </p:cNvPr>
              <p:cNvSpPr txBox="1"/>
              <p:nvPr/>
            </p:nvSpPr>
            <p:spPr>
              <a:xfrm>
                <a:off x="6658897" y="2908783"/>
                <a:ext cx="4274574" cy="285802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𝐸𝐸</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𝐶𝐶</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𝐶𝐶</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𝐿</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𝑅</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d>
                            <m:dPr>
                              <m:begChr m:val="|"/>
                              <m:endChr m:val="|"/>
                              <m:ctrlPr>
                                <a:rPr lang="ro-RO" sz="2400" i="1">
                                  <a:effectLst/>
                                  <a:latin typeface="Cambria Math" panose="02040503050406030204" pitchFamily="18" charset="0"/>
                                </a:rPr>
                              </m:ctrlPr>
                            </m:dPr>
                            <m:e>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e>
                          </m:d>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d>
                            <m:dPr>
                              <m:begChr m:val="|"/>
                              <m:endChr m:val="|"/>
                              <m:ctrlPr>
                                <a:rPr lang="ro-RO" sz="2400" i="1">
                                  <a:effectLst/>
                                  <a:latin typeface="Cambria Math" panose="02040503050406030204" pitchFamily="18" charset="0"/>
                                </a:rPr>
                              </m:ctrlPr>
                            </m:dPr>
                            <m:e>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e>
                          </m:d>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d>
                            <m:dPr>
                              <m:begChr m:val="|"/>
                              <m:endChr m:val="|"/>
                              <m:ctrlPr>
                                <a:rPr lang="ro-RO" sz="2400" i="1">
                                  <a:effectLst/>
                                  <a:latin typeface="Cambria Math" panose="02040503050406030204" pitchFamily="18" charset="0"/>
                                </a:rPr>
                              </m:ctrlPr>
                            </m:dPr>
                            <m:e>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𝐼</m:t>
                                  </m:r>
                                </m:sub>
                              </m:sSub>
                            </m:e>
                          </m:d>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den>
                      </m:f>
                    </m:oMath>
                  </m:oMathPara>
                </a14:m>
                <a:endParaRPr lang="ro-RO"/>
              </a:p>
            </p:txBody>
          </p:sp>
        </mc:Choice>
        <mc:Fallback xmlns="">
          <p:sp>
            <p:nvSpPr>
              <p:cNvPr id="20" name="TextBox 19">
                <a:extLst>
                  <a:ext uri="{FF2B5EF4-FFF2-40B4-BE49-F238E27FC236}">
                    <a16:creationId xmlns:a16="http://schemas.microsoft.com/office/drawing/2014/main" id="{D1BC6FC2-185F-4EAF-BC5D-39F6CC3E7EC8}"/>
                  </a:ext>
                </a:extLst>
              </p:cNvPr>
              <p:cNvSpPr txBox="1">
                <a:spLocks noRot="1" noChangeAspect="1" noMove="1" noResize="1" noEditPoints="1" noAdjustHandles="1" noChangeArrowheads="1" noChangeShapeType="1" noTextEdit="1"/>
              </p:cNvSpPr>
              <p:nvPr/>
            </p:nvSpPr>
            <p:spPr>
              <a:xfrm>
                <a:off x="6658897" y="2908783"/>
                <a:ext cx="4274574" cy="2858026"/>
              </a:xfrm>
              <a:prstGeom prst="rect">
                <a:avLst/>
              </a:prstGeom>
              <a:blipFill>
                <a:blip r:embed="rId2"/>
                <a:stretch>
                  <a:fillRect l="-285"/>
                </a:stretch>
              </a:blipFill>
            </p:spPr>
            <p:txBody>
              <a:bodyPr/>
              <a:lstStyle/>
              <a:p>
                <a:r>
                  <a:rPr lang="ro-RO">
                    <a:noFill/>
                  </a:rPr>
                  <a:t> </a:t>
                </a:r>
              </a:p>
            </p:txBody>
          </p:sp>
        </mc:Fallback>
      </mc:AlternateContent>
      <p:pic>
        <p:nvPicPr>
          <p:cNvPr id="21" name="Picture 20">
            <a:extLst>
              <a:ext uri="{FF2B5EF4-FFF2-40B4-BE49-F238E27FC236}">
                <a16:creationId xmlns:a16="http://schemas.microsoft.com/office/drawing/2014/main" id="{5292747E-F3CF-4940-B42F-FAD6137976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441364"/>
            <a:ext cx="4374783" cy="3792865"/>
          </a:xfrm>
          <a:prstGeom prst="rect">
            <a:avLst/>
          </a:prstGeom>
          <a:noFill/>
          <a:ln>
            <a:noFill/>
          </a:ln>
        </p:spPr>
      </p:pic>
    </p:spTree>
    <p:extLst>
      <p:ext uri="{BB962C8B-B14F-4D97-AF65-F5344CB8AC3E}">
        <p14:creationId xmlns:p14="http://schemas.microsoft.com/office/powerpoint/2010/main" val="3575984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AE8AD-26F8-4EED-9652-C46E571FDAA1}"/>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CFB1DF7E-2E9B-4A3D-93BB-7E4C89E92DE7}"/>
              </a:ext>
            </a:extLst>
          </p:cNvPr>
          <p:cNvSpPr>
            <a:spLocks noGrp="1"/>
          </p:cNvSpPr>
          <p:nvPr>
            <p:ph idx="1"/>
          </p:nvPr>
        </p:nvSpPr>
        <p:spPr/>
        <p:txBody>
          <a:bodyPr/>
          <a:lstStyle/>
          <a:p>
            <a:r>
              <a:rPr lang="en-US"/>
              <a:t>Amplificator inversor, </a:t>
            </a:r>
            <a:r>
              <a:rPr lang="en-US" i="1"/>
              <a:t>v</a:t>
            </a:r>
            <a:r>
              <a:rPr lang="en-US" i="1" baseline="-25000"/>
              <a:t>I</a:t>
            </a:r>
            <a:r>
              <a:rPr lang="en-US"/>
              <a:t>&gt;0 </a:t>
            </a:r>
            <a:endParaRPr lang="ro-RO"/>
          </a:p>
        </p:txBody>
      </p:sp>
      <p:sp>
        <p:nvSpPr>
          <p:cNvPr id="4" name="Date Placeholder 3">
            <a:extLst>
              <a:ext uri="{FF2B5EF4-FFF2-40B4-BE49-F238E27FC236}">
                <a16:creationId xmlns:a16="http://schemas.microsoft.com/office/drawing/2014/main" id="{F50C83AF-E4AE-4B28-900B-AD7F402DA533}"/>
              </a:ext>
            </a:extLst>
          </p:cNvPr>
          <p:cNvSpPr>
            <a:spLocks noGrp="1"/>
          </p:cNvSpPr>
          <p:nvPr>
            <p:ph type="dt" sz="half" idx="10"/>
          </p:nvPr>
        </p:nvSpPr>
        <p:spPr/>
        <p:txBody>
          <a:bodyPr/>
          <a:lstStyle/>
          <a:p>
            <a:fld id="{CE07B020-56A3-46FC-A160-D4A8A6798BAC}" type="datetime1">
              <a:rPr lang="ro-RO" smtClean="0"/>
              <a:t>17.03.2021</a:t>
            </a:fld>
            <a:endParaRPr lang="ro-RO"/>
          </a:p>
        </p:txBody>
      </p:sp>
      <p:sp>
        <p:nvSpPr>
          <p:cNvPr id="5" name="Footer Placeholder 4">
            <a:extLst>
              <a:ext uri="{FF2B5EF4-FFF2-40B4-BE49-F238E27FC236}">
                <a16:creationId xmlns:a16="http://schemas.microsoft.com/office/drawing/2014/main" id="{28EF8A7D-EAE4-4536-B9FF-2415260A514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EF8AAAF-AC4D-48C4-8FCD-A2A920B1A800}"/>
              </a:ext>
            </a:extLst>
          </p:cNvPr>
          <p:cNvSpPr>
            <a:spLocks noGrp="1"/>
          </p:cNvSpPr>
          <p:nvPr>
            <p:ph type="sldNum" sz="quarter" idx="12"/>
          </p:nvPr>
        </p:nvSpPr>
        <p:spPr/>
        <p:txBody>
          <a:bodyPr/>
          <a:lstStyle/>
          <a:p>
            <a:fld id="{AF5D8DD5-2367-47BF-BE85-0E4DD8564336}" type="slidenum">
              <a:rPr lang="ro-RO" smtClean="0"/>
              <a:t>27</a:t>
            </a:fld>
            <a:endParaRPr lang="ro-RO"/>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6BD080A-581C-48C3-982B-6CF3977958E5}"/>
                  </a:ext>
                </a:extLst>
              </p:cNvPr>
              <p:cNvSpPr txBox="1"/>
              <p:nvPr/>
            </p:nvSpPr>
            <p:spPr>
              <a:xfrm>
                <a:off x="7148995" y="2905470"/>
                <a:ext cx="4090220" cy="285802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𝐸𝐸</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𝐶𝐶</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𝐶𝐶</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𝐿</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𝑅</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d>
                            <m:dPr>
                              <m:begChr m:val="|"/>
                              <m:endChr m:val="|"/>
                              <m:ctrlPr>
                                <a:rPr lang="ro-RO" sz="2400" i="1">
                                  <a:effectLst/>
                                  <a:latin typeface="Cambria Math" panose="02040503050406030204" pitchFamily="18" charset="0"/>
                                </a:rPr>
                              </m:ctrlPr>
                            </m:dPr>
                            <m:e>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e>
                          </m:d>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𝐼</m:t>
                              </m:r>
                            </m:sub>
                          </m:sSub>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r>
                            <a:rPr lang="en-US" sz="2400" i="1">
                              <a:effectLst/>
                              <a:latin typeface="Cambria Math" panose="02040503050406030204" pitchFamily="18" charset="0"/>
                              <a:ea typeface="Calibri" panose="020F0502020204030204" pitchFamily="34"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oMath>
                  </m:oMathPara>
                </a14:m>
                <a:endParaRPr lang="ro-RO"/>
              </a:p>
            </p:txBody>
          </p:sp>
        </mc:Choice>
        <mc:Fallback xmlns="">
          <p:sp>
            <p:nvSpPr>
              <p:cNvPr id="10" name="TextBox 9">
                <a:extLst>
                  <a:ext uri="{FF2B5EF4-FFF2-40B4-BE49-F238E27FC236}">
                    <a16:creationId xmlns:a16="http://schemas.microsoft.com/office/drawing/2014/main" id="{86BD080A-581C-48C3-982B-6CF3977958E5}"/>
                  </a:ext>
                </a:extLst>
              </p:cNvPr>
              <p:cNvSpPr txBox="1">
                <a:spLocks noRot="1" noChangeAspect="1" noMove="1" noResize="1" noEditPoints="1" noAdjustHandles="1" noChangeArrowheads="1" noChangeShapeType="1" noTextEdit="1"/>
              </p:cNvSpPr>
              <p:nvPr/>
            </p:nvSpPr>
            <p:spPr>
              <a:xfrm>
                <a:off x="7148995" y="2905470"/>
                <a:ext cx="4090220" cy="2858026"/>
              </a:xfrm>
              <a:prstGeom prst="rect">
                <a:avLst/>
              </a:prstGeom>
              <a:blipFill>
                <a:blip r:embed="rId2"/>
                <a:stretch>
                  <a:fillRect l="-447"/>
                </a:stretch>
              </a:blipFill>
            </p:spPr>
            <p:txBody>
              <a:bodyPr/>
              <a:lstStyle/>
              <a:p>
                <a:r>
                  <a:rPr lang="ro-RO">
                    <a:noFill/>
                  </a:rPr>
                  <a:t> </a:t>
                </a:r>
              </a:p>
            </p:txBody>
          </p:sp>
        </mc:Fallback>
      </mc:AlternateContent>
      <p:pic>
        <p:nvPicPr>
          <p:cNvPr id="13" name="Picture 12">
            <a:extLst>
              <a:ext uri="{FF2B5EF4-FFF2-40B4-BE49-F238E27FC236}">
                <a16:creationId xmlns:a16="http://schemas.microsoft.com/office/drawing/2014/main" id="{A1F629F0-C47B-4069-8FBF-ABF00829A1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510791"/>
            <a:ext cx="4987878" cy="3647385"/>
          </a:xfrm>
          <a:prstGeom prst="rect">
            <a:avLst/>
          </a:prstGeom>
          <a:noFill/>
          <a:ln>
            <a:noFill/>
          </a:ln>
        </p:spPr>
      </p:pic>
    </p:spTree>
    <p:extLst>
      <p:ext uri="{BB962C8B-B14F-4D97-AF65-F5344CB8AC3E}">
        <p14:creationId xmlns:p14="http://schemas.microsoft.com/office/powerpoint/2010/main" val="2985302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5962F-BC47-40EE-A185-E74F21F4BB31}"/>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450C5FED-E5D2-47A9-B499-7CED92889200}"/>
              </a:ext>
            </a:extLst>
          </p:cNvPr>
          <p:cNvSpPr>
            <a:spLocks noGrp="1"/>
          </p:cNvSpPr>
          <p:nvPr>
            <p:ph idx="1"/>
          </p:nvPr>
        </p:nvSpPr>
        <p:spPr/>
        <p:txBody>
          <a:bodyPr/>
          <a:lstStyle/>
          <a:p>
            <a:r>
              <a:rPr lang="en-US"/>
              <a:t>Amplificator inversor, </a:t>
            </a:r>
            <a:r>
              <a:rPr lang="en-US" i="1"/>
              <a:t>v</a:t>
            </a:r>
            <a:r>
              <a:rPr lang="en-US" i="1" baseline="-25000"/>
              <a:t>I</a:t>
            </a:r>
            <a:r>
              <a:rPr lang="en-US"/>
              <a:t>&lt;0 </a:t>
            </a:r>
            <a:endParaRPr lang="ro-RO"/>
          </a:p>
        </p:txBody>
      </p:sp>
      <p:sp>
        <p:nvSpPr>
          <p:cNvPr id="4" name="Date Placeholder 3">
            <a:extLst>
              <a:ext uri="{FF2B5EF4-FFF2-40B4-BE49-F238E27FC236}">
                <a16:creationId xmlns:a16="http://schemas.microsoft.com/office/drawing/2014/main" id="{4CFD137B-EF2A-4B7D-9D8B-95867D3B7D42}"/>
              </a:ext>
            </a:extLst>
          </p:cNvPr>
          <p:cNvSpPr>
            <a:spLocks noGrp="1"/>
          </p:cNvSpPr>
          <p:nvPr>
            <p:ph type="dt" sz="half" idx="10"/>
          </p:nvPr>
        </p:nvSpPr>
        <p:spPr/>
        <p:txBody>
          <a:bodyPr/>
          <a:lstStyle/>
          <a:p>
            <a:fld id="{5BE14324-BD5F-462C-8F5B-739DC120A07D}" type="datetime1">
              <a:rPr lang="ro-RO" smtClean="0"/>
              <a:t>17.03.2021</a:t>
            </a:fld>
            <a:endParaRPr lang="ro-RO"/>
          </a:p>
        </p:txBody>
      </p:sp>
      <p:sp>
        <p:nvSpPr>
          <p:cNvPr id="5" name="Footer Placeholder 4">
            <a:extLst>
              <a:ext uri="{FF2B5EF4-FFF2-40B4-BE49-F238E27FC236}">
                <a16:creationId xmlns:a16="http://schemas.microsoft.com/office/drawing/2014/main" id="{9D5B37CD-180D-4B2D-85FD-3762C088CB77}"/>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FA39E9B9-C2A2-4641-8261-A77031B78DF4}"/>
              </a:ext>
            </a:extLst>
          </p:cNvPr>
          <p:cNvSpPr>
            <a:spLocks noGrp="1"/>
          </p:cNvSpPr>
          <p:nvPr>
            <p:ph type="sldNum" sz="quarter" idx="12"/>
          </p:nvPr>
        </p:nvSpPr>
        <p:spPr/>
        <p:txBody>
          <a:bodyPr/>
          <a:lstStyle/>
          <a:p>
            <a:fld id="{AF5D8DD5-2367-47BF-BE85-0E4DD8564336}" type="slidenum">
              <a:rPr lang="ro-RO" smtClean="0"/>
              <a:t>28</a:t>
            </a:fld>
            <a:endParaRPr lang="ro-RO"/>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6068F9B-3ABD-4730-A70C-9DB185CE4EFF}"/>
                  </a:ext>
                </a:extLst>
              </p:cNvPr>
              <p:cNvSpPr txBox="1"/>
              <p:nvPr/>
            </p:nvSpPr>
            <p:spPr>
              <a:xfrm>
                <a:off x="7047271" y="2960335"/>
                <a:ext cx="3876368" cy="283782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𝐶𝐶</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𝐸𝐸</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𝐸𝐸</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𝐼</m:t>
                          </m:r>
                        </m:e>
                        <m:sub>
                          <m:r>
                            <a:rPr lang="en-US" sz="2400" i="1">
                              <a:solidFill>
                                <a:srgbClr val="242021"/>
                              </a:solidFill>
                              <a:effectLst/>
                              <a:latin typeface="Cambria Math" panose="02040503050406030204" pitchFamily="18" charset="0"/>
                              <a:ea typeface="Calibri" panose="020F0502020204030204" pitchFamily="34" charset="0"/>
                            </a:rPr>
                            <m:t>𝑄</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𝑂</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𝐿</m:t>
                          </m:r>
                        </m:sub>
                      </m:sSub>
                      <m:r>
                        <a:rPr lang="en-US" sz="2400" i="1">
                          <a:solidFill>
                            <a:srgbClr val="242021"/>
                          </a:solidFill>
                          <a:effectLst/>
                          <a:latin typeface="Cambria Math" panose="02040503050406030204" pitchFamily="18" charset="0"/>
                          <a:ea typeface="Calibri" panose="020F0502020204030204" pitchFamily="34" charset="0"/>
                        </a:rPr>
                        <m:t>+</m:t>
                      </m:r>
                      <m:sSub>
                        <m:sSubPr>
                          <m:ctrlPr>
                            <a:rPr lang="ro-RO" sz="2400" i="1">
                              <a:solidFill>
                                <a:srgbClr val="242021"/>
                              </a:solidFill>
                              <a:effectLst/>
                              <a:latin typeface="Cambria Math" panose="02040503050406030204" pitchFamily="18" charset="0"/>
                              <a:ea typeface="Calibri" panose="020F0502020204030204" pitchFamily="34" charset="0"/>
                            </a:rPr>
                          </m:ctrlPr>
                        </m:sSubPr>
                        <m:e>
                          <m:r>
                            <a:rPr lang="en-US" sz="2400" i="1">
                              <a:solidFill>
                                <a:srgbClr val="242021"/>
                              </a:solidFill>
                              <a:effectLst/>
                              <a:latin typeface="Cambria Math" panose="02040503050406030204" pitchFamily="18" charset="0"/>
                              <a:ea typeface="Calibri" panose="020F0502020204030204" pitchFamily="34" charset="0"/>
                            </a:rPr>
                            <m:t>𝑖</m:t>
                          </m:r>
                        </m:e>
                        <m:sub>
                          <m:r>
                            <a:rPr lang="en-US" sz="2400" i="1">
                              <a:solidFill>
                                <a:srgbClr val="242021"/>
                              </a:solidFill>
                              <a:effectLst/>
                              <a:latin typeface="Cambria Math" panose="02040503050406030204" pitchFamily="18" charset="0"/>
                              <a:ea typeface="Calibri" panose="020F0502020204030204" pitchFamily="34" charset="0"/>
                            </a:rPr>
                            <m:t>𝑅</m:t>
                          </m:r>
                        </m:sub>
                      </m:sSub>
                    </m:oMath>
                  </m:oMathPara>
                </a14:m>
                <a:endParaRPr lang="ro-RO" sz="1800">
                  <a:solidFill>
                    <a:srgbClr val="242021"/>
                  </a:solidFill>
                  <a:effectLst/>
                  <a:latin typeface="Times New Roman" panose="02020603050405020304" pitchFamily="18" charset="0"/>
                  <a:ea typeface="Calibri" panose="020F0502020204030204" pitchFamily="34" charset="0"/>
                </a:endParaRPr>
              </a:p>
              <a:p>
                <a:endParaRPr lang="ro-RO" sz="18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𝐿</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r>
                            <a:rPr lang="en-US" sz="2400" i="1">
                              <a:effectLst/>
                              <a:latin typeface="Cambria Math" panose="02040503050406030204" pitchFamily="18" charset="0"/>
                              <a:ea typeface="Calibri" panose="020F0502020204030204" pitchFamily="34"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𝐼</m:t>
                              </m:r>
                            </m:sub>
                          </m:sSub>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2400" i="1">
                              <a:effectLst/>
                              <a:latin typeface="Cambria Math" panose="02040503050406030204" pitchFamily="18" charset="0"/>
                            </a:rPr>
                          </m:ctrlPr>
                        </m:fPr>
                        <m:num>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oMath>
                  </m:oMathPara>
                </a14:m>
                <a:endParaRPr lang="ro-RO"/>
              </a:p>
            </p:txBody>
          </p:sp>
        </mc:Choice>
        <mc:Fallback xmlns="">
          <p:sp>
            <p:nvSpPr>
              <p:cNvPr id="11" name="TextBox 10">
                <a:extLst>
                  <a:ext uri="{FF2B5EF4-FFF2-40B4-BE49-F238E27FC236}">
                    <a16:creationId xmlns:a16="http://schemas.microsoft.com/office/drawing/2014/main" id="{16068F9B-3ABD-4730-A70C-9DB185CE4EFF}"/>
                  </a:ext>
                </a:extLst>
              </p:cNvPr>
              <p:cNvSpPr txBox="1">
                <a:spLocks noRot="1" noChangeAspect="1" noMove="1" noResize="1" noEditPoints="1" noAdjustHandles="1" noChangeArrowheads="1" noChangeShapeType="1" noTextEdit="1"/>
              </p:cNvSpPr>
              <p:nvPr/>
            </p:nvSpPr>
            <p:spPr>
              <a:xfrm>
                <a:off x="7047271" y="2960335"/>
                <a:ext cx="3876368" cy="2837828"/>
              </a:xfrm>
              <a:prstGeom prst="rect">
                <a:avLst/>
              </a:prstGeom>
              <a:blipFill>
                <a:blip r:embed="rId2"/>
                <a:stretch>
                  <a:fillRect l="-314"/>
                </a:stretch>
              </a:blipFill>
            </p:spPr>
            <p:txBody>
              <a:bodyPr/>
              <a:lstStyle/>
              <a:p>
                <a:r>
                  <a:rPr lang="ro-RO">
                    <a:noFill/>
                  </a:rPr>
                  <a:t> </a:t>
                </a:r>
              </a:p>
            </p:txBody>
          </p:sp>
        </mc:Fallback>
      </mc:AlternateContent>
      <p:pic>
        <p:nvPicPr>
          <p:cNvPr id="12" name="Picture 11">
            <a:extLst>
              <a:ext uri="{FF2B5EF4-FFF2-40B4-BE49-F238E27FC236}">
                <a16:creationId xmlns:a16="http://schemas.microsoft.com/office/drawing/2014/main" id="{1C453AA1-88B0-4EAC-AC3A-86AE0B7E487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628" y="2581535"/>
            <a:ext cx="5091790" cy="3595428"/>
          </a:xfrm>
          <a:prstGeom prst="rect">
            <a:avLst/>
          </a:prstGeom>
          <a:noFill/>
          <a:ln>
            <a:noFill/>
          </a:ln>
        </p:spPr>
      </p:pic>
    </p:spTree>
    <p:extLst>
      <p:ext uri="{BB962C8B-B14F-4D97-AF65-F5344CB8AC3E}">
        <p14:creationId xmlns:p14="http://schemas.microsoft.com/office/powerpoint/2010/main" val="3814601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3095F-1F42-4189-8233-F461B66EE27B}"/>
              </a:ext>
            </a:extLst>
          </p:cNvPr>
          <p:cNvSpPr>
            <a:spLocks noGrp="1"/>
          </p:cNvSpPr>
          <p:nvPr>
            <p:ph type="title"/>
          </p:nvPr>
        </p:nvSpPr>
        <p:spPr/>
        <p:txBody>
          <a:bodyPr/>
          <a:lstStyle/>
          <a:p>
            <a:r>
              <a:rPr lang="ro-RO"/>
              <a:t>Alimentarea AO</a:t>
            </a:r>
            <a:br>
              <a:rPr lang="ro-RO"/>
            </a:br>
            <a:r>
              <a:rPr lang="ro-RO"/>
              <a:t>Circulația curenților</a:t>
            </a:r>
          </a:p>
        </p:txBody>
      </p:sp>
      <p:sp>
        <p:nvSpPr>
          <p:cNvPr id="3" name="Content Placeholder 2">
            <a:extLst>
              <a:ext uri="{FF2B5EF4-FFF2-40B4-BE49-F238E27FC236}">
                <a16:creationId xmlns:a16="http://schemas.microsoft.com/office/drawing/2014/main" id="{F65D006E-0882-4222-9D6B-14243B3E3B91}"/>
              </a:ext>
            </a:extLst>
          </p:cNvPr>
          <p:cNvSpPr>
            <a:spLocks noGrp="1"/>
          </p:cNvSpPr>
          <p:nvPr>
            <p:ph idx="1"/>
          </p:nvPr>
        </p:nvSpPr>
        <p:spPr/>
        <p:txBody>
          <a:bodyPr/>
          <a:lstStyle/>
          <a:p>
            <a:pPr marL="0" indent="0">
              <a:buNone/>
            </a:pPr>
            <a:r>
              <a:rPr lang="en-US" b="1"/>
              <a:t>Caracteristici generale:</a:t>
            </a:r>
            <a:endParaRPr lang="ro-RO"/>
          </a:p>
          <a:p>
            <a:r>
              <a:rPr lang="en-US"/>
              <a:t>indiferent de polaritatea tensiunii </a:t>
            </a:r>
            <a:r>
              <a:rPr lang="en-US" i="1"/>
              <a:t>v</a:t>
            </a:r>
            <a:r>
              <a:rPr lang="en-US" i="1" baseline="-25000"/>
              <a:t>O</a:t>
            </a:r>
            <a:r>
              <a:rPr lang="en-US"/>
              <a:t>, cele două componente ale lui </a:t>
            </a:r>
            <a:r>
              <a:rPr lang="en-US" i="1"/>
              <a:t>i</a:t>
            </a:r>
            <a:r>
              <a:rPr lang="en-US" i="1" baseline="-25000"/>
              <a:t>O</a:t>
            </a:r>
            <a:r>
              <a:rPr lang="en-US"/>
              <a:t> au același sens în raport cu ieșirea AO și este valabilă relația</a:t>
            </a:r>
            <a:endParaRPr lang="ro-RO"/>
          </a:p>
          <a:p>
            <a:endParaRPr lang="ro-RO"/>
          </a:p>
          <a:p>
            <a:r>
              <a:rPr lang="en-US"/>
              <a:t>relațiile generale pentru determinarea amplitudinii curenților </a:t>
            </a:r>
            <a:r>
              <a:rPr lang="en-US" i="1"/>
              <a:t>i</a:t>
            </a:r>
            <a:r>
              <a:rPr lang="en-US" i="1" baseline="-25000"/>
              <a:t>L</a:t>
            </a:r>
            <a:r>
              <a:rPr lang="en-US" baseline="-25000"/>
              <a:t> </a:t>
            </a:r>
            <a:r>
              <a:rPr lang="en-US"/>
              <a:t>și </a:t>
            </a:r>
            <a:r>
              <a:rPr lang="en-US" i="1"/>
              <a:t>i</a:t>
            </a:r>
            <a:r>
              <a:rPr lang="en-US" i="1" baseline="-25000"/>
              <a:t>R</a:t>
            </a:r>
            <a:r>
              <a:rPr lang="en-US"/>
              <a:t> sunt: </a:t>
            </a:r>
            <a:endParaRPr lang="ro-RO"/>
          </a:p>
        </p:txBody>
      </p:sp>
      <p:sp>
        <p:nvSpPr>
          <p:cNvPr id="4" name="Date Placeholder 3">
            <a:extLst>
              <a:ext uri="{FF2B5EF4-FFF2-40B4-BE49-F238E27FC236}">
                <a16:creationId xmlns:a16="http://schemas.microsoft.com/office/drawing/2014/main" id="{4537FF36-DF40-4EDB-B0C6-10E486F5E241}"/>
              </a:ext>
            </a:extLst>
          </p:cNvPr>
          <p:cNvSpPr>
            <a:spLocks noGrp="1"/>
          </p:cNvSpPr>
          <p:nvPr>
            <p:ph type="dt" sz="half" idx="10"/>
          </p:nvPr>
        </p:nvSpPr>
        <p:spPr/>
        <p:txBody>
          <a:bodyPr/>
          <a:lstStyle/>
          <a:p>
            <a:fld id="{5F1E89E7-C8E1-4FAE-983F-5D7F6DDB363F}" type="datetime1">
              <a:rPr lang="ro-RO" smtClean="0"/>
              <a:t>17.03.2021</a:t>
            </a:fld>
            <a:endParaRPr lang="ro-RO"/>
          </a:p>
        </p:txBody>
      </p:sp>
      <p:sp>
        <p:nvSpPr>
          <p:cNvPr id="5" name="Footer Placeholder 4">
            <a:extLst>
              <a:ext uri="{FF2B5EF4-FFF2-40B4-BE49-F238E27FC236}">
                <a16:creationId xmlns:a16="http://schemas.microsoft.com/office/drawing/2014/main" id="{9A844795-21A1-42C3-981A-1B9358000D41}"/>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727281CB-8795-47C7-971B-C90631570524}"/>
              </a:ext>
            </a:extLst>
          </p:cNvPr>
          <p:cNvSpPr>
            <a:spLocks noGrp="1"/>
          </p:cNvSpPr>
          <p:nvPr>
            <p:ph type="sldNum" sz="quarter" idx="12"/>
          </p:nvPr>
        </p:nvSpPr>
        <p:spPr/>
        <p:txBody>
          <a:bodyPr/>
          <a:lstStyle/>
          <a:p>
            <a:fld id="{AF5D8DD5-2367-47BF-BE85-0E4DD8564336}" type="slidenum">
              <a:rPr lang="ro-RO" smtClean="0"/>
              <a:t>29</a:t>
            </a:fld>
            <a:endParaRPr lang="ro-RO"/>
          </a:p>
        </p:txBody>
      </p:sp>
      <p:sp>
        <p:nvSpPr>
          <p:cNvPr id="7" name="Rectangle 2">
            <a:extLst>
              <a:ext uri="{FF2B5EF4-FFF2-40B4-BE49-F238E27FC236}">
                <a16:creationId xmlns:a16="http://schemas.microsoft.com/office/drawing/2014/main" id="{DB75CAC5-1DA0-4E86-9E9D-E2565871A4F8}"/>
              </a:ext>
            </a:extLst>
          </p:cNvPr>
          <p:cNvSpPr>
            <a:spLocks noChangeArrowheads="1"/>
          </p:cNvSpPr>
          <p:nvPr/>
        </p:nvSpPr>
        <p:spPr bwMode="auto">
          <a:xfrm>
            <a:off x="4133850" y="36195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8" name="Object 7">
                <a:extLst>
                  <a:ext uri="{FF2B5EF4-FFF2-40B4-BE49-F238E27FC236}">
                    <a16:creationId xmlns:a16="http://schemas.microsoft.com/office/drawing/2014/main" id="{ABF3712A-FA4F-46F1-9509-5C597BB9DB9C}"/>
                  </a:ext>
                </a:extLst>
              </p:cNvPr>
              <p:cNvSpPr txBox="1"/>
              <p:nvPr/>
            </p:nvSpPr>
            <p:spPr bwMode="auto">
              <a:xfrm>
                <a:off x="5206999" y="3238680"/>
                <a:ext cx="1778000" cy="516194"/>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𝑂</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𝐿</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𝑅</m:t>
                          </m:r>
                        </m:sub>
                      </m:sSub>
                    </m:oMath>
                  </m:oMathPara>
                </a14:m>
                <a:endParaRPr lang="ro-RO"/>
              </a:p>
            </p:txBody>
          </p:sp>
        </mc:Choice>
        <mc:Fallback xmlns="">
          <p:sp>
            <p:nvSpPr>
              <p:cNvPr id="8" name="Object 7">
                <a:extLst>
                  <a:ext uri="{FF2B5EF4-FFF2-40B4-BE49-F238E27FC236}">
                    <a16:creationId xmlns:a16="http://schemas.microsoft.com/office/drawing/2014/main" id="{ABF3712A-FA4F-46F1-9509-5C597BB9DB9C}"/>
                  </a:ext>
                </a:extLst>
              </p:cNvPr>
              <p:cNvSpPr txBox="1">
                <a:spLocks noRot="1" noChangeAspect="1" noMove="1" noResize="1" noEditPoints="1" noAdjustHandles="1" noChangeArrowheads="1" noChangeShapeType="1" noTextEdit="1"/>
              </p:cNvSpPr>
              <p:nvPr/>
            </p:nvSpPr>
            <p:spPr bwMode="auto">
              <a:xfrm>
                <a:off x="5206999" y="3238680"/>
                <a:ext cx="1778000" cy="516194"/>
              </a:xfrm>
              <a:prstGeom prst="rect">
                <a:avLst/>
              </a:prstGeom>
              <a:blipFill>
                <a:blip r:embed="rId2"/>
                <a:stretch>
                  <a:fillRect l="-685"/>
                </a:stretch>
              </a:blipFill>
            </p:spPr>
            <p:txBody>
              <a:bodyPr/>
              <a:lstStyle/>
              <a:p>
                <a:r>
                  <a:rPr lang="ro-RO">
                    <a:noFill/>
                  </a:rPr>
                  <a:t> </a:t>
                </a:r>
              </a:p>
            </p:txBody>
          </p:sp>
        </mc:Fallback>
      </mc:AlternateContent>
      <p:sp>
        <p:nvSpPr>
          <p:cNvPr id="9" name="Rectangle 4">
            <a:extLst>
              <a:ext uri="{FF2B5EF4-FFF2-40B4-BE49-F238E27FC236}">
                <a16:creationId xmlns:a16="http://schemas.microsoft.com/office/drawing/2014/main" id="{4C71FB8B-A3E4-4F12-9F29-2F1D11FDB6EB}"/>
              </a:ext>
            </a:extLst>
          </p:cNvPr>
          <p:cNvSpPr>
            <a:spLocks noChangeArrowheads="1"/>
          </p:cNvSpPr>
          <p:nvPr/>
        </p:nvSpPr>
        <p:spPr bwMode="auto">
          <a:xfrm>
            <a:off x="4619625" y="4803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10" name="Object 9">
                <a:extLst>
                  <a:ext uri="{FF2B5EF4-FFF2-40B4-BE49-F238E27FC236}">
                    <a16:creationId xmlns:a16="http://schemas.microsoft.com/office/drawing/2014/main" id="{E8FBCA61-1BA0-40E4-9636-6803313931E0}"/>
                  </a:ext>
                </a:extLst>
              </p:cNvPr>
              <p:cNvSpPr txBox="1"/>
              <p:nvPr/>
            </p:nvSpPr>
            <p:spPr bwMode="auto">
              <a:xfrm>
                <a:off x="4678669" y="4441032"/>
                <a:ext cx="2834661" cy="972344"/>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𝐿</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d>
                            <m:dPr>
                              <m:begChr m:val="|"/>
                              <m:endChr m:val="|"/>
                              <m:ctrlPr>
                                <a:rPr lang="ro-RO" sz="2400" i="1">
                                  <a:solidFill>
                                    <a:srgbClr val="000000"/>
                                  </a:solidFill>
                                  <a:latin typeface="Cambria Math" panose="02040503050406030204" pitchFamily="18" charset="0"/>
                                </a:rPr>
                              </m:ctrlPr>
                            </m:dPr>
                            <m:e>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𝑂</m:t>
                                  </m:r>
                                </m:sub>
                              </m:sSub>
                            </m:e>
                          </m:d>
                        </m:num>
                        <m:den>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𝐿</m:t>
                              </m:r>
                            </m:sub>
                          </m:sSub>
                        </m:den>
                      </m:f>
                      <m:r>
                        <m:rPr>
                          <m:nor/>
                        </m:rPr>
                        <a:rPr lang="ro-RO" sz="2400" i="0">
                          <a:solidFill>
                            <a:srgbClr val="000000"/>
                          </a:solidFill>
                          <a:latin typeface="Cambria Math" panose="02040503050406030204" pitchFamily="18" charset="0"/>
                        </a:rPr>
                        <m:t> </m:t>
                      </m:r>
                      <m:r>
                        <m:rPr>
                          <m:nor/>
                        </m:rPr>
                        <a:rPr lang="ro-RO" sz="2400" b="0" i="0" smtClean="0">
                          <a:solidFill>
                            <a:srgbClr val="000000"/>
                          </a:solidFill>
                          <a:latin typeface="Cambria Math" panose="02040503050406030204" pitchFamily="18" charset="0"/>
                        </a:rPr>
                        <m:t>  </m:t>
                      </m:r>
                      <m:r>
                        <m:rPr>
                          <m:nor/>
                        </m:rPr>
                        <a:rPr lang="ro-RO" sz="2400" i="0">
                          <a:solidFill>
                            <a:srgbClr val="000000"/>
                          </a:solidFill>
                          <a:latin typeface="Cambria Math" panose="02040503050406030204" pitchFamily="18" charset="0"/>
                        </a:rPr>
                        <m:t> </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𝑅</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d>
                            <m:dPr>
                              <m:begChr m:val="|"/>
                              <m:endChr m:val="|"/>
                              <m:ctrlPr>
                                <a:rPr lang="ro-RO" sz="2400" i="1">
                                  <a:solidFill>
                                    <a:srgbClr val="000000"/>
                                  </a:solidFill>
                                  <a:latin typeface="Cambria Math" panose="02040503050406030204" pitchFamily="18" charset="0"/>
                                </a:rPr>
                              </m:ctrlPr>
                            </m:dPr>
                            <m:e>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𝐼</m:t>
                                  </m:r>
                                </m:sub>
                              </m:sSub>
                            </m:e>
                          </m:d>
                        </m:num>
                        <m:den>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1</m:t>
                              </m:r>
                            </m:sub>
                          </m:sSub>
                        </m:den>
                      </m:f>
                    </m:oMath>
                  </m:oMathPara>
                </a14:m>
                <a:endParaRPr lang="ro-RO"/>
              </a:p>
            </p:txBody>
          </p:sp>
        </mc:Choice>
        <mc:Fallback xmlns="">
          <p:sp>
            <p:nvSpPr>
              <p:cNvPr id="10" name="Object 9">
                <a:extLst>
                  <a:ext uri="{FF2B5EF4-FFF2-40B4-BE49-F238E27FC236}">
                    <a16:creationId xmlns:a16="http://schemas.microsoft.com/office/drawing/2014/main" id="{E8FBCA61-1BA0-40E4-9636-6803313931E0}"/>
                  </a:ext>
                </a:extLst>
              </p:cNvPr>
              <p:cNvSpPr txBox="1">
                <a:spLocks noRot="1" noChangeAspect="1" noMove="1" noResize="1" noEditPoints="1" noAdjustHandles="1" noChangeArrowheads="1" noChangeShapeType="1" noTextEdit="1"/>
              </p:cNvSpPr>
              <p:nvPr/>
            </p:nvSpPr>
            <p:spPr bwMode="auto">
              <a:xfrm>
                <a:off x="4678669" y="4441032"/>
                <a:ext cx="2834661" cy="972344"/>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17849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lnSpcReduction="10000"/>
          </a:bodyPr>
          <a:lstStyle/>
          <a:p>
            <a:r>
              <a:rPr lang="en-US" sz="2400">
                <a:effectLst/>
                <a:ea typeface="Calibri" panose="020F0502020204030204" pitchFamily="34" charset="0"/>
              </a:rPr>
              <a:t>structura de bază a unui circuit cu reacție negativă (negative-feedback)</a:t>
            </a:r>
            <a:r>
              <a:rPr lang="ro-RO" sz="2400">
                <a:effectLst/>
                <a:ea typeface="Calibri" panose="020F0502020204030204" pitchFamily="34" charset="0"/>
              </a:rPr>
              <a:t>:</a:t>
            </a:r>
          </a:p>
          <a:p>
            <a:endParaRPr lang="ro-RO" sz="2400">
              <a:ea typeface="Calibri" panose="020F0502020204030204" pitchFamily="34" charset="0"/>
            </a:endParaRPr>
          </a:p>
          <a:p>
            <a:endParaRPr lang="ro-RO" sz="2400">
              <a:effectLst/>
              <a:ea typeface="Calibri" panose="020F0502020204030204" pitchFamily="34" charset="0"/>
            </a:endParaRPr>
          </a:p>
          <a:p>
            <a:endParaRPr lang="ro-RO" sz="2400">
              <a:ea typeface="Calibri" panose="020F0502020204030204" pitchFamily="34" charset="0"/>
            </a:endParaRPr>
          </a:p>
          <a:p>
            <a:endParaRPr lang="ro-RO" sz="2400">
              <a:effectLst/>
              <a:ea typeface="Calibri" panose="020F0502020204030204" pitchFamily="34" charset="0"/>
            </a:endParaRPr>
          </a:p>
          <a:p>
            <a:endParaRPr lang="ro-RO" sz="2400">
              <a:ea typeface="Calibri" panose="020F0502020204030204" pitchFamily="34" charset="0"/>
            </a:endParaRPr>
          </a:p>
          <a:p>
            <a:endParaRPr lang="ro-RO" sz="2400">
              <a:effectLst/>
              <a:ea typeface="Calibri" panose="020F0502020204030204" pitchFamily="34" charset="0"/>
            </a:endParaRPr>
          </a:p>
          <a:p>
            <a:endParaRPr lang="ro-RO" sz="2400">
              <a:ea typeface="Calibri" panose="020F0502020204030204" pitchFamily="34" charset="0"/>
            </a:endParaRPr>
          </a:p>
          <a:p>
            <a:r>
              <a:rPr lang="en-US" sz="2400">
                <a:effectLst/>
                <a:ea typeface="Calibri" panose="020F0502020204030204" pitchFamily="34" charset="0"/>
              </a:rPr>
              <a:t>Săgețile indică fluxul semnalului, iar simbolul generic </a:t>
            </a:r>
            <a:r>
              <a:rPr lang="en-US" sz="2400" i="1">
                <a:effectLst/>
                <a:ea typeface="Calibri" panose="020F0502020204030204" pitchFamily="34" charset="0"/>
              </a:rPr>
              <a:t>x</a:t>
            </a:r>
            <a:r>
              <a:rPr lang="en-US" sz="2400">
                <a:effectLst/>
                <a:ea typeface="Calibri" panose="020F0502020204030204" pitchFamily="34" charset="0"/>
              </a:rPr>
              <a:t> înseamnă fie o tensiune, fie un curent. </a:t>
            </a:r>
            <a:endParaRPr lang="ro-RO" sz="36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873FE757-EFF3-4219-9FC9-2CA4B920658B}"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3</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3481387" y="2399485"/>
            <a:ext cx="5229225" cy="264889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06436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16A6-C301-48AD-B1D6-CCB214B72007}"/>
              </a:ext>
            </a:extLst>
          </p:cNvPr>
          <p:cNvSpPr>
            <a:spLocks noGrp="1"/>
          </p:cNvSpPr>
          <p:nvPr>
            <p:ph type="title"/>
          </p:nvPr>
        </p:nvSpPr>
        <p:spPr/>
        <p:txBody>
          <a:bodyPr/>
          <a:lstStyle/>
          <a:p>
            <a:r>
              <a:rPr lang="ro-RO"/>
              <a:t>Alimentarea AO</a:t>
            </a:r>
            <a:br>
              <a:rPr lang="ro-RO"/>
            </a:br>
            <a:r>
              <a:rPr lang="ro-RO"/>
              <a:t>Puterea disipată</a:t>
            </a:r>
          </a:p>
        </p:txBody>
      </p:sp>
      <p:sp>
        <p:nvSpPr>
          <p:cNvPr id="3" name="Content Placeholder 2">
            <a:extLst>
              <a:ext uri="{FF2B5EF4-FFF2-40B4-BE49-F238E27FC236}">
                <a16:creationId xmlns:a16="http://schemas.microsoft.com/office/drawing/2014/main" id="{7B123384-2EBC-4ED4-B579-181F5D0E3B30}"/>
              </a:ext>
            </a:extLst>
          </p:cNvPr>
          <p:cNvSpPr>
            <a:spLocks noGrp="1"/>
          </p:cNvSpPr>
          <p:nvPr>
            <p:ph idx="1"/>
          </p:nvPr>
        </p:nvSpPr>
        <p:spPr/>
        <p:txBody>
          <a:bodyPr/>
          <a:lstStyle/>
          <a:p>
            <a:r>
              <a:rPr lang="ro-RO" sz="2800">
                <a:effectLst/>
                <a:ea typeface="Calibri" panose="020F0502020204030204" pitchFamily="34" charset="0"/>
              </a:rPr>
              <a:t>F</a:t>
            </a:r>
            <a:r>
              <a:rPr lang="en-US" sz="2800">
                <a:effectLst/>
                <a:ea typeface="Calibri" panose="020F0502020204030204" pitchFamily="34" charset="0"/>
              </a:rPr>
              <a:t>luxul de curenți </a:t>
            </a:r>
            <a:r>
              <a:rPr lang="en-US" sz="2800" i="1">
                <a:effectLst/>
                <a:ea typeface="Calibri" panose="020F0502020204030204" pitchFamily="34" charset="0"/>
              </a:rPr>
              <a:t>I</a:t>
            </a:r>
            <a:r>
              <a:rPr lang="en-US" sz="2800" i="1" baseline="-25000">
                <a:effectLst/>
                <a:ea typeface="Calibri" panose="020F0502020204030204" pitchFamily="34" charset="0"/>
              </a:rPr>
              <a:t>Q</a:t>
            </a:r>
            <a:r>
              <a:rPr lang="en-US" sz="2800">
                <a:effectLst/>
                <a:ea typeface="Calibri" panose="020F0502020204030204" pitchFamily="34" charset="0"/>
              </a:rPr>
              <a:t> și </a:t>
            </a:r>
            <a:r>
              <a:rPr lang="en-US" sz="2800" i="1">
                <a:effectLst/>
                <a:ea typeface="Calibri" panose="020F0502020204030204" pitchFamily="34" charset="0"/>
              </a:rPr>
              <a:t>i</a:t>
            </a:r>
            <a:r>
              <a:rPr lang="en-US" sz="2800" i="1" baseline="-25000">
                <a:effectLst/>
                <a:ea typeface="Calibri" panose="020F0502020204030204" pitchFamily="34" charset="0"/>
              </a:rPr>
              <a:t>O</a:t>
            </a:r>
            <a:r>
              <a:rPr lang="en-US" sz="2800">
                <a:effectLst/>
                <a:ea typeface="Calibri" panose="020F0502020204030204" pitchFamily="34" charset="0"/>
              </a:rPr>
              <a:t> prin AO determină disiparea puterii interne.</a:t>
            </a:r>
            <a:endParaRPr lang="ro-RO" sz="2800">
              <a:effectLst/>
              <a:ea typeface="Calibri" panose="020F0502020204030204" pitchFamily="34" charset="0"/>
            </a:endParaRPr>
          </a:p>
          <a:p>
            <a:r>
              <a:rPr lang="en-US" sz="2800">
                <a:effectLst/>
                <a:ea typeface="Calibri" panose="020F0502020204030204" pitchFamily="34" charset="0"/>
              </a:rPr>
              <a:t>Această putere disipată nu trebuie să depășească niciodată nivelul maxim specificat în fișele tehnice (datasheets – foi de catalog).</a:t>
            </a:r>
            <a:endParaRPr lang="ro-RO" sz="2800">
              <a:effectLst/>
              <a:ea typeface="Calibri" panose="020F0502020204030204" pitchFamily="34" charset="0"/>
            </a:endParaRPr>
          </a:p>
          <a:p>
            <a:r>
              <a:rPr lang="en-US"/>
              <a:t>Ori de câte ori la trecere unui curent </a:t>
            </a:r>
            <a:r>
              <a:rPr lang="en-US" b="1" i="1"/>
              <a:t>i</a:t>
            </a:r>
            <a:r>
              <a:rPr lang="en-US"/>
              <a:t> între două puncte apare o cădere de tensiune </a:t>
            </a:r>
            <a:r>
              <a:rPr lang="en-US" b="1" i="1"/>
              <a:t>v</a:t>
            </a:r>
            <a:r>
              <a:rPr lang="en-US"/>
              <a:t>, puterea corespunzătoare dezvoltată este </a:t>
            </a:r>
            <a:r>
              <a:rPr lang="en-US" b="1" i="1"/>
              <a:t>p</a:t>
            </a:r>
            <a:r>
              <a:rPr lang="en-US" b="1"/>
              <a:t>=</a:t>
            </a:r>
            <a:r>
              <a:rPr lang="en-US" b="1" i="1"/>
              <a:t>vi</a:t>
            </a:r>
            <a:endParaRPr lang="ro-RO" b="1"/>
          </a:p>
          <a:p>
            <a:endParaRPr lang="ro-RO"/>
          </a:p>
        </p:txBody>
      </p:sp>
      <p:sp>
        <p:nvSpPr>
          <p:cNvPr id="4" name="Date Placeholder 3">
            <a:extLst>
              <a:ext uri="{FF2B5EF4-FFF2-40B4-BE49-F238E27FC236}">
                <a16:creationId xmlns:a16="http://schemas.microsoft.com/office/drawing/2014/main" id="{75833EEC-1363-47F8-8915-77027730D3F9}"/>
              </a:ext>
            </a:extLst>
          </p:cNvPr>
          <p:cNvSpPr>
            <a:spLocks noGrp="1"/>
          </p:cNvSpPr>
          <p:nvPr>
            <p:ph type="dt" sz="half" idx="10"/>
          </p:nvPr>
        </p:nvSpPr>
        <p:spPr/>
        <p:txBody>
          <a:bodyPr/>
          <a:lstStyle/>
          <a:p>
            <a:fld id="{60BA631C-88BB-423A-9C43-8EF8834CEEA6}" type="datetime1">
              <a:rPr lang="ro-RO" smtClean="0"/>
              <a:t>17.03.2021</a:t>
            </a:fld>
            <a:endParaRPr lang="ro-RO"/>
          </a:p>
        </p:txBody>
      </p:sp>
      <p:sp>
        <p:nvSpPr>
          <p:cNvPr id="5" name="Footer Placeholder 4">
            <a:extLst>
              <a:ext uri="{FF2B5EF4-FFF2-40B4-BE49-F238E27FC236}">
                <a16:creationId xmlns:a16="http://schemas.microsoft.com/office/drawing/2014/main" id="{7F101174-3EF4-4EE9-8337-C22716B9E0E5}"/>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D3D3FE35-005A-4EFF-8BCD-54E3DCA040EA}"/>
              </a:ext>
            </a:extLst>
          </p:cNvPr>
          <p:cNvSpPr>
            <a:spLocks noGrp="1"/>
          </p:cNvSpPr>
          <p:nvPr>
            <p:ph type="sldNum" sz="quarter" idx="12"/>
          </p:nvPr>
        </p:nvSpPr>
        <p:spPr/>
        <p:txBody>
          <a:bodyPr/>
          <a:lstStyle/>
          <a:p>
            <a:fld id="{AF5D8DD5-2367-47BF-BE85-0E4DD8564336}" type="slidenum">
              <a:rPr lang="ro-RO" smtClean="0"/>
              <a:t>30</a:t>
            </a:fld>
            <a:endParaRPr lang="ro-RO"/>
          </a:p>
        </p:txBody>
      </p:sp>
    </p:spTree>
    <p:extLst>
      <p:ext uri="{BB962C8B-B14F-4D97-AF65-F5344CB8AC3E}">
        <p14:creationId xmlns:p14="http://schemas.microsoft.com/office/powerpoint/2010/main" val="2106263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29C6-0DF8-4378-9F41-08408EC6B488}"/>
              </a:ext>
            </a:extLst>
          </p:cNvPr>
          <p:cNvSpPr>
            <a:spLocks noGrp="1"/>
          </p:cNvSpPr>
          <p:nvPr>
            <p:ph type="title"/>
          </p:nvPr>
        </p:nvSpPr>
        <p:spPr/>
        <p:txBody>
          <a:bodyPr/>
          <a:lstStyle/>
          <a:p>
            <a:r>
              <a:rPr lang="ro-RO"/>
              <a:t>P1</a:t>
            </a:r>
          </a:p>
        </p:txBody>
      </p:sp>
      <p:sp>
        <p:nvSpPr>
          <p:cNvPr id="3" name="Content Placeholder 2">
            <a:extLst>
              <a:ext uri="{FF2B5EF4-FFF2-40B4-BE49-F238E27FC236}">
                <a16:creationId xmlns:a16="http://schemas.microsoft.com/office/drawing/2014/main" id="{31FD63CB-1F5C-4B3D-B927-5C809435197E}"/>
              </a:ext>
            </a:extLst>
          </p:cNvPr>
          <p:cNvSpPr>
            <a:spLocks noGrp="1"/>
          </p:cNvSpPr>
          <p:nvPr>
            <p:ph idx="1"/>
          </p:nvPr>
        </p:nvSpPr>
        <p:spPr/>
        <p:txBody>
          <a:bodyPr/>
          <a:lstStyle/>
          <a:p>
            <a:pPr marL="0" indent="0">
              <a:buNone/>
            </a:pPr>
            <a:r>
              <a:rPr lang="en-US"/>
              <a:t>Un amplificator inversor cu </a:t>
            </a:r>
            <a:r>
              <a:rPr lang="en-US" i="1"/>
              <a:t>R</a:t>
            </a:r>
            <a:r>
              <a:rPr lang="en-US" baseline="-25000"/>
              <a:t>1</a:t>
            </a:r>
            <a:r>
              <a:rPr lang="en-US"/>
              <a:t>=10k, </a:t>
            </a:r>
            <a:r>
              <a:rPr lang="en-US" i="1"/>
              <a:t>R</a:t>
            </a:r>
            <a:r>
              <a:rPr lang="en-US" baseline="-25000"/>
              <a:t>2</a:t>
            </a:r>
            <a:r>
              <a:rPr lang="en-US"/>
              <a:t>=20k și </a:t>
            </a:r>
            <a:r>
              <a:rPr lang="en-US" i="1"/>
              <a:t>v</a:t>
            </a:r>
            <a:r>
              <a:rPr lang="en-US" i="1" baseline="-25000"/>
              <a:t>I</a:t>
            </a:r>
            <a:r>
              <a:rPr lang="en-US"/>
              <a:t>=3V lucrează pe o sarcină de 2k.</a:t>
            </a:r>
            <a:br>
              <a:rPr lang="en-US"/>
            </a:br>
            <a:r>
              <a:rPr lang="en-US"/>
              <a:t>(a) Presupunând alimentarea de ± 15V și </a:t>
            </a:r>
            <a:r>
              <a:rPr lang="en-US" i="1"/>
              <a:t>I</a:t>
            </a:r>
            <a:r>
              <a:rPr lang="en-US" i="1" baseline="-25000"/>
              <a:t>Q</a:t>
            </a:r>
            <a:r>
              <a:rPr lang="en-US"/>
              <a:t>=0,5 mA, găsiți </a:t>
            </a:r>
            <a:r>
              <a:rPr lang="en-US" i="1"/>
              <a:t>i</a:t>
            </a:r>
            <a:r>
              <a:rPr lang="en-US" i="1" baseline="-25000"/>
              <a:t>CC</a:t>
            </a:r>
            <a:r>
              <a:rPr lang="en-US"/>
              <a:t>, </a:t>
            </a:r>
            <a:r>
              <a:rPr lang="en-US" i="1"/>
              <a:t>i</a:t>
            </a:r>
            <a:r>
              <a:rPr lang="en-US" i="1" baseline="-25000"/>
              <a:t>EE</a:t>
            </a:r>
            <a:r>
              <a:rPr lang="en-US"/>
              <a:t> și </a:t>
            </a:r>
            <a:r>
              <a:rPr lang="en-US" i="1"/>
              <a:t>i</a:t>
            </a:r>
            <a:r>
              <a:rPr lang="en-US" i="1" baseline="-25000"/>
              <a:t>O</a:t>
            </a:r>
            <a:r>
              <a:rPr lang="en-US"/>
              <a:t>. (b) </a:t>
            </a:r>
            <a:r>
              <a:rPr lang="ro-RO"/>
              <a:t>Care este puterea </a:t>
            </a:r>
            <a:r>
              <a:rPr lang="en-US"/>
              <a:t>disipată de AO.</a:t>
            </a:r>
            <a:endParaRPr lang="ro-RO"/>
          </a:p>
          <a:p>
            <a:pPr marL="0" indent="0">
              <a:buNone/>
            </a:pPr>
            <a:endParaRPr lang="ro-RO"/>
          </a:p>
        </p:txBody>
      </p:sp>
      <p:sp>
        <p:nvSpPr>
          <p:cNvPr id="4" name="Date Placeholder 3">
            <a:extLst>
              <a:ext uri="{FF2B5EF4-FFF2-40B4-BE49-F238E27FC236}">
                <a16:creationId xmlns:a16="http://schemas.microsoft.com/office/drawing/2014/main" id="{C265CBEF-F5A3-4898-8E14-1E2178EC5225}"/>
              </a:ext>
            </a:extLst>
          </p:cNvPr>
          <p:cNvSpPr>
            <a:spLocks noGrp="1"/>
          </p:cNvSpPr>
          <p:nvPr>
            <p:ph type="dt" sz="half" idx="10"/>
          </p:nvPr>
        </p:nvSpPr>
        <p:spPr/>
        <p:txBody>
          <a:bodyPr/>
          <a:lstStyle/>
          <a:p>
            <a:fld id="{01EC25C2-33AA-43DD-B817-45E5949AD4DB}" type="datetime1">
              <a:rPr lang="ro-RO" smtClean="0"/>
              <a:t>17.03.2021</a:t>
            </a:fld>
            <a:endParaRPr lang="ro-RO"/>
          </a:p>
        </p:txBody>
      </p:sp>
      <p:sp>
        <p:nvSpPr>
          <p:cNvPr id="5" name="Footer Placeholder 4">
            <a:extLst>
              <a:ext uri="{FF2B5EF4-FFF2-40B4-BE49-F238E27FC236}">
                <a16:creationId xmlns:a16="http://schemas.microsoft.com/office/drawing/2014/main" id="{D471D923-AF22-41F9-B6B6-B42EFD4AEA86}"/>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731CFCE4-B0B2-47D6-8584-5F31EB8B5653}"/>
              </a:ext>
            </a:extLst>
          </p:cNvPr>
          <p:cNvSpPr>
            <a:spLocks noGrp="1"/>
          </p:cNvSpPr>
          <p:nvPr>
            <p:ph type="sldNum" sz="quarter" idx="12"/>
          </p:nvPr>
        </p:nvSpPr>
        <p:spPr/>
        <p:txBody>
          <a:bodyPr/>
          <a:lstStyle/>
          <a:p>
            <a:fld id="{AF5D8DD5-2367-47BF-BE85-0E4DD8564336}" type="slidenum">
              <a:rPr lang="ro-RO" smtClean="0"/>
              <a:t>31</a:t>
            </a:fld>
            <a:endParaRPr lang="ro-RO"/>
          </a:p>
        </p:txBody>
      </p:sp>
      <p:sp>
        <p:nvSpPr>
          <p:cNvPr id="9" name="Rectangle 2">
            <a:extLst>
              <a:ext uri="{FF2B5EF4-FFF2-40B4-BE49-F238E27FC236}">
                <a16:creationId xmlns:a16="http://schemas.microsoft.com/office/drawing/2014/main" id="{7CF58FC7-703F-4BC3-99D2-590B073090A6}"/>
              </a:ext>
            </a:extLst>
          </p:cNvPr>
          <p:cNvSpPr>
            <a:spLocks noChangeArrowheads="1"/>
          </p:cNvSpPr>
          <p:nvPr/>
        </p:nvSpPr>
        <p:spPr bwMode="auto">
          <a:xfrm>
            <a:off x="4152900" y="40806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11" name="Rectangle 4">
            <a:extLst>
              <a:ext uri="{FF2B5EF4-FFF2-40B4-BE49-F238E27FC236}">
                <a16:creationId xmlns:a16="http://schemas.microsoft.com/office/drawing/2014/main" id="{7D94B374-2BE9-4BD6-B475-6D30FA359F0C}"/>
              </a:ext>
            </a:extLst>
          </p:cNvPr>
          <p:cNvSpPr>
            <a:spLocks noChangeArrowheads="1"/>
          </p:cNvSpPr>
          <p:nvPr/>
        </p:nvSpPr>
        <p:spPr bwMode="auto">
          <a:xfrm>
            <a:off x="4419600" y="462585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13" name="Rectangle 6">
            <a:extLst>
              <a:ext uri="{FF2B5EF4-FFF2-40B4-BE49-F238E27FC236}">
                <a16:creationId xmlns:a16="http://schemas.microsoft.com/office/drawing/2014/main" id="{958971BF-3A9E-4692-A449-20AB6BA232AA}"/>
              </a:ext>
            </a:extLst>
          </p:cNvPr>
          <p:cNvSpPr>
            <a:spLocks noChangeArrowheads="1"/>
          </p:cNvSpPr>
          <p:nvPr/>
        </p:nvSpPr>
        <p:spPr bwMode="auto">
          <a:xfrm>
            <a:off x="4419600" y="533026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15" name="Rectangle 8">
            <a:extLst>
              <a:ext uri="{FF2B5EF4-FFF2-40B4-BE49-F238E27FC236}">
                <a16:creationId xmlns:a16="http://schemas.microsoft.com/office/drawing/2014/main" id="{6E62FD71-5E7D-4B4D-86BA-3523CB6B991E}"/>
              </a:ext>
            </a:extLst>
          </p:cNvPr>
          <p:cNvSpPr>
            <a:spLocks noChangeArrowheads="1"/>
          </p:cNvSpPr>
          <p:nvPr/>
        </p:nvSpPr>
        <p:spPr bwMode="auto">
          <a:xfrm>
            <a:off x="4329112" y="59032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pic>
        <p:nvPicPr>
          <p:cNvPr id="19" name="Picture 18">
            <a:extLst>
              <a:ext uri="{FF2B5EF4-FFF2-40B4-BE49-F238E27FC236}">
                <a16:creationId xmlns:a16="http://schemas.microsoft.com/office/drawing/2014/main" id="{64A7F0B0-1F39-440A-9547-0A2A84FE272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0364" y="3640539"/>
            <a:ext cx="3591272" cy="2626117"/>
          </a:xfrm>
          <a:prstGeom prst="rect">
            <a:avLst/>
          </a:prstGeom>
          <a:noFill/>
          <a:ln>
            <a:noFill/>
          </a:ln>
        </p:spPr>
      </p:pic>
    </p:spTree>
    <p:extLst>
      <p:ext uri="{BB962C8B-B14F-4D97-AF65-F5344CB8AC3E}">
        <p14:creationId xmlns:p14="http://schemas.microsoft.com/office/powerpoint/2010/main" val="3741269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29C6-0DF8-4378-9F41-08408EC6B488}"/>
              </a:ext>
            </a:extLst>
          </p:cNvPr>
          <p:cNvSpPr>
            <a:spLocks noGrp="1"/>
          </p:cNvSpPr>
          <p:nvPr>
            <p:ph type="title"/>
          </p:nvPr>
        </p:nvSpPr>
        <p:spPr/>
        <p:txBody>
          <a:bodyPr/>
          <a:lstStyle/>
          <a:p>
            <a:r>
              <a:rPr lang="ro-RO"/>
              <a:t>P1</a:t>
            </a:r>
            <a:br>
              <a:rPr lang="ro-RO"/>
            </a:br>
            <a:r>
              <a:rPr lang="ro-RO"/>
              <a:t>Rezolvare</a:t>
            </a:r>
          </a:p>
        </p:txBody>
      </p:sp>
      <p:sp>
        <p:nvSpPr>
          <p:cNvPr id="3" name="Content Placeholder 2">
            <a:extLst>
              <a:ext uri="{FF2B5EF4-FFF2-40B4-BE49-F238E27FC236}">
                <a16:creationId xmlns:a16="http://schemas.microsoft.com/office/drawing/2014/main" id="{31FD63CB-1F5C-4B3D-B927-5C809435197E}"/>
              </a:ext>
            </a:extLst>
          </p:cNvPr>
          <p:cNvSpPr>
            <a:spLocks noGrp="1"/>
          </p:cNvSpPr>
          <p:nvPr>
            <p:ph idx="1"/>
          </p:nvPr>
        </p:nvSpPr>
        <p:spPr/>
        <p:txBody>
          <a:bodyPr/>
          <a:lstStyle/>
          <a:p>
            <a:pPr marL="0" indent="0">
              <a:buNone/>
            </a:pPr>
            <a:r>
              <a:rPr lang="en-US">
                <a:ea typeface="Calibri" panose="020F0502020204030204" pitchFamily="34" charset="0"/>
              </a:rPr>
              <a:t>(a) Circuitul fiind inversor și </a:t>
            </a:r>
            <a:r>
              <a:rPr lang="en-US" i="1">
                <a:ea typeface="Calibri" panose="020F0502020204030204" pitchFamily="34" charset="0"/>
              </a:rPr>
              <a:t>v</a:t>
            </a:r>
            <a:r>
              <a:rPr lang="en-US" i="1" baseline="-25000">
                <a:ea typeface="Calibri" panose="020F0502020204030204" pitchFamily="34" charset="0"/>
              </a:rPr>
              <a:t>I</a:t>
            </a:r>
            <a:r>
              <a:rPr lang="en-US">
                <a:ea typeface="Calibri" panose="020F0502020204030204" pitchFamily="34" charset="0"/>
              </a:rPr>
              <a:t>&gt;0</a:t>
            </a:r>
            <a:endParaRPr lang="ro-RO"/>
          </a:p>
        </p:txBody>
      </p:sp>
      <p:sp>
        <p:nvSpPr>
          <p:cNvPr id="4" name="Date Placeholder 3">
            <a:extLst>
              <a:ext uri="{FF2B5EF4-FFF2-40B4-BE49-F238E27FC236}">
                <a16:creationId xmlns:a16="http://schemas.microsoft.com/office/drawing/2014/main" id="{C265CBEF-F5A3-4898-8E14-1E2178EC5225}"/>
              </a:ext>
            </a:extLst>
          </p:cNvPr>
          <p:cNvSpPr>
            <a:spLocks noGrp="1"/>
          </p:cNvSpPr>
          <p:nvPr>
            <p:ph type="dt" sz="half" idx="10"/>
          </p:nvPr>
        </p:nvSpPr>
        <p:spPr/>
        <p:txBody>
          <a:bodyPr/>
          <a:lstStyle/>
          <a:p>
            <a:fld id="{51871A0A-64EC-4344-9269-5F3DA3F060D6}" type="datetime1">
              <a:rPr lang="ro-RO" smtClean="0"/>
              <a:t>17.03.2021</a:t>
            </a:fld>
            <a:endParaRPr lang="ro-RO"/>
          </a:p>
        </p:txBody>
      </p:sp>
      <p:sp>
        <p:nvSpPr>
          <p:cNvPr id="5" name="Footer Placeholder 4">
            <a:extLst>
              <a:ext uri="{FF2B5EF4-FFF2-40B4-BE49-F238E27FC236}">
                <a16:creationId xmlns:a16="http://schemas.microsoft.com/office/drawing/2014/main" id="{D471D923-AF22-41F9-B6B6-B42EFD4AEA86}"/>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731CFCE4-B0B2-47D6-8584-5F31EB8B5653}"/>
              </a:ext>
            </a:extLst>
          </p:cNvPr>
          <p:cNvSpPr>
            <a:spLocks noGrp="1"/>
          </p:cNvSpPr>
          <p:nvPr>
            <p:ph type="sldNum" sz="quarter" idx="12"/>
          </p:nvPr>
        </p:nvSpPr>
        <p:spPr/>
        <p:txBody>
          <a:bodyPr/>
          <a:lstStyle/>
          <a:p>
            <a:fld id="{AF5D8DD5-2367-47BF-BE85-0E4DD8564336}" type="slidenum">
              <a:rPr lang="ro-RO" smtClean="0"/>
              <a:t>32</a:t>
            </a:fld>
            <a:endParaRPr lang="ro-RO"/>
          </a:p>
        </p:txBody>
      </p:sp>
      <p:sp>
        <p:nvSpPr>
          <p:cNvPr id="9" name="Rectangle 2">
            <a:extLst>
              <a:ext uri="{FF2B5EF4-FFF2-40B4-BE49-F238E27FC236}">
                <a16:creationId xmlns:a16="http://schemas.microsoft.com/office/drawing/2014/main" id="{7CF58FC7-703F-4BC3-99D2-590B073090A6}"/>
              </a:ext>
            </a:extLst>
          </p:cNvPr>
          <p:cNvSpPr>
            <a:spLocks noChangeArrowheads="1"/>
          </p:cNvSpPr>
          <p:nvPr/>
        </p:nvSpPr>
        <p:spPr bwMode="auto">
          <a:xfrm>
            <a:off x="4152900" y="40806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10" name="Object 9">
                <a:extLst>
                  <a:ext uri="{FF2B5EF4-FFF2-40B4-BE49-F238E27FC236}">
                    <a16:creationId xmlns:a16="http://schemas.microsoft.com/office/drawing/2014/main" id="{DF530305-5969-4ABB-B76C-F437A70C186E}"/>
                  </a:ext>
                </a:extLst>
              </p:cNvPr>
              <p:cNvSpPr txBox="1"/>
              <p:nvPr/>
            </p:nvSpPr>
            <p:spPr bwMode="auto">
              <a:xfrm>
                <a:off x="4408399" y="2255162"/>
                <a:ext cx="4676469" cy="839792"/>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𝑂</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2</m:t>
                              </m:r>
                            </m:sub>
                          </m:sSub>
                        </m:num>
                        <m:den>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1</m:t>
                              </m:r>
                            </m:sub>
                          </m:sSub>
                        </m:den>
                      </m:f>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𝐼</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r>
                            <a:rPr lang="ro-RO" sz="2400" i="1">
                              <a:solidFill>
                                <a:srgbClr val="000000"/>
                              </a:solidFill>
                              <a:latin typeface="Cambria Math" panose="02040503050406030204" pitchFamily="18" charset="0"/>
                            </a:rPr>
                            <m:t>20</m:t>
                          </m:r>
                          <m:r>
                            <a:rPr lang="ro-RO" sz="2400" i="1">
                              <a:solidFill>
                                <a:srgbClr val="000000"/>
                              </a:solidFill>
                              <a:latin typeface="Cambria Math" panose="02040503050406030204" pitchFamily="18" charset="0"/>
                            </a:rPr>
                            <m:t>𝑘</m:t>
                          </m:r>
                        </m:num>
                        <m:den>
                          <m:r>
                            <a:rPr lang="ro-RO" sz="2400" i="1">
                              <a:solidFill>
                                <a:srgbClr val="000000"/>
                              </a:solidFill>
                              <a:latin typeface="Cambria Math" panose="02040503050406030204" pitchFamily="18" charset="0"/>
                            </a:rPr>
                            <m:t>10</m:t>
                          </m:r>
                          <m:r>
                            <a:rPr lang="ro-RO" sz="2400" i="1">
                              <a:solidFill>
                                <a:srgbClr val="000000"/>
                              </a:solidFill>
                              <a:latin typeface="Cambria Math" panose="02040503050406030204" pitchFamily="18" charset="0"/>
                            </a:rPr>
                            <m:t>𝑘</m:t>
                          </m:r>
                        </m:den>
                      </m:f>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𝑉</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6</m:t>
                      </m:r>
                      <m:r>
                        <a:rPr lang="ro-RO" sz="2400" i="1">
                          <a:solidFill>
                            <a:srgbClr val="000000"/>
                          </a:solidFill>
                          <a:latin typeface="Cambria Math" panose="02040503050406030204" pitchFamily="18" charset="0"/>
                        </a:rPr>
                        <m:t>𝑉</m:t>
                      </m:r>
                    </m:oMath>
                  </m:oMathPara>
                </a14:m>
                <a:endParaRPr lang="ro-RO" sz="2400"/>
              </a:p>
            </p:txBody>
          </p:sp>
        </mc:Choice>
        <mc:Fallback xmlns="">
          <p:sp>
            <p:nvSpPr>
              <p:cNvPr id="10" name="Object 9">
                <a:extLst>
                  <a:ext uri="{FF2B5EF4-FFF2-40B4-BE49-F238E27FC236}">
                    <a16:creationId xmlns:a16="http://schemas.microsoft.com/office/drawing/2014/main" id="{DF530305-5969-4ABB-B76C-F437A70C186E}"/>
                  </a:ext>
                </a:extLst>
              </p:cNvPr>
              <p:cNvSpPr txBox="1">
                <a:spLocks noRot="1" noChangeAspect="1" noMove="1" noResize="1" noEditPoints="1" noAdjustHandles="1" noChangeArrowheads="1" noChangeShapeType="1" noTextEdit="1"/>
              </p:cNvSpPr>
              <p:nvPr/>
            </p:nvSpPr>
            <p:spPr bwMode="auto">
              <a:xfrm>
                <a:off x="4408399" y="2255162"/>
                <a:ext cx="4676469" cy="839792"/>
              </a:xfrm>
              <a:prstGeom prst="rect">
                <a:avLst/>
              </a:prstGeom>
              <a:blipFill>
                <a:blip r:embed="rId2"/>
                <a:stretch>
                  <a:fillRect/>
                </a:stretch>
              </a:blipFill>
            </p:spPr>
            <p:txBody>
              <a:bodyPr/>
              <a:lstStyle/>
              <a:p>
                <a:r>
                  <a:rPr lang="ro-RO">
                    <a:noFill/>
                  </a:rPr>
                  <a:t> </a:t>
                </a:r>
              </a:p>
            </p:txBody>
          </p:sp>
        </mc:Fallback>
      </mc:AlternateContent>
      <p:sp>
        <p:nvSpPr>
          <p:cNvPr id="11" name="Rectangle 4">
            <a:extLst>
              <a:ext uri="{FF2B5EF4-FFF2-40B4-BE49-F238E27FC236}">
                <a16:creationId xmlns:a16="http://schemas.microsoft.com/office/drawing/2014/main" id="{7D94B374-2BE9-4BD6-B475-6D30FA359F0C}"/>
              </a:ext>
            </a:extLst>
          </p:cNvPr>
          <p:cNvSpPr>
            <a:spLocks noChangeArrowheads="1"/>
          </p:cNvSpPr>
          <p:nvPr/>
        </p:nvSpPr>
        <p:spPr bwMode="auto">
          <a:xfrm>
            <a:off x="4419600" y="462585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12" name="Object 11">
                <a:extLst>
                  <a:ext uri="{FF2B5EF4-FFF2-40B4-BE49-F238E27FC236}">
                    <a16:creationId xmlns:a16="http://schemas.microsoft.com/office/drawing/2014/main" id="{01CC7378-10A8-4B69-8EA3-DCB8AB15585B}"/>
                  </a:ext>
                </a:extLst>
              </p:cNvPr>
              <p:cNvSpPr txBox="1"/>
              <p:nvPr/>
            </p:nvSpPr>
            <p:spPr bwMode="auto">
              <a:xfrm>
                <a:off x="4419599" y="3252186"/>
                <a:ext cx="3385131" cy="947319"/>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𝐿</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d>
                            <m:dPr>
                              <m:begChr m:val="|"/>
                              <m:endChr m:val="|"/>
                              <m:ctrlPr>
                                <a:rPr lang="ro-RO" sz="2400" i="1">
                                  <a:solidFill>
                                    <a:srgbClr val="000000"/>
                                  </a:solidFill>
                                  <a:latin typeface="Cambria Math" panose="02040503050406030204" pitchFamily="18" charset="0"/>
                                </a:rPr>
                              </m:ctrlPr>
                            </m:dPr>
                            <m:e>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𝑂</m:t>
                                  </m:r>
                                </m:sub>
                              </m:sSub>
                            </m:e>
                          </m:d>
                        </m:num>
                        <m:den>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𝐿</m:t>
                              </m:r>
                            </m:sub>
                          </m:sSub>
                        </m:den>
                      </m:f>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r>
                            <a:rPr lang="ro-RO" sz="2400" i="1">
                              <a:solidFill>
                                <a:srgbClr val="000000"/>
                              </a:solidFill>
                              <a:latin typeface="Cambria Math" panose="02040503050406030204" pitchFamily="18" charset="0"/>
                            </a:rPr>
                            <m:t>6</m:t>
                          </m:r>
                          <m:r>
                            <a:rPr lang="ro-RO" sz="2400" i="1">
                              <a:solidFill>
                                <a:srgbClr val="000000"/>
                              </a:solidFill>
                              <a:latin typeface="Cambria Math" panose="02040503050406030204" pitchFamily="18" charset="0"/>
                            </a:rPr>
                            <m:t>𝑉</m:t>
                          </m:r>
                        </m:num>
                        <m:den>
                          <m:r>
                            <a:rPr lang="ro-RO" sz="2400" i="1">
                              <a:solidFill>
                                <a:srgbClr val="000000"/>
                              </a:solidFill>
                              <a:latin typeface="Cambria Math" panose="02040503050406030204" pitchFamily="18" charset="0"/>
                            </a:rPr>
                            <m:t>2</m:t>
                          </m:r>
                          <m:r>
                            <a:rPr lang="ro-RO" sz="2400" i="1">
                              <a:solidFill>
                                <a:srgbClr val="000000"/>
                              </a:solidFill>
                              <a:latin typeface="Cambria Math" panose="02040503050406030204" pitchFamily="18" charset="0"/>
                            </a:rPr>
                            <m:t>𝑘</m:t>
                          </m:r>
                        </m:den>
                      </m:f>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𝑚𝐴</m:t>
                      </m:r>
                    </m:oMath>
                  </m:oMathPara>
                </a14:m>
                <a:endParaRPr lang="ro-RO"/>
              </a:p>
            </p:txBody>
          </p:sp>
        </mc:Choice>
        <mc:Fallback xmlns="">
          <p:sp>
            <p:nvSpPr>
              <p:cNvPr id="12" name="Object 11">
                <a:extLst>
                  <a:ext uri="{FF2B5EF4-FFF2-40B4-BE49-F238E27FC236}">
                    <a16:creationId xmlns:a16="http://schemas.microsoft.com/office/drawing/2014/main" id="{01CC7378-10A8-4B69-8EA3-DCB8AB15585B}"/>
                  </a:ext>
                </a:extLst>
              </p:cNvPr>
              <p:cNvSpPr txBox="1">
                <a:spLocks noRot="1" noChangeAspect="1" noMove="1" noResize="1" noEditPoints="1" noAdjustHandles="1" noChangeArrowheads="1" noChangeShapeType="1" noTextEdit="1"/>
              </p:cNvSpPr>
              <p:nvPr/>
            </p:nvSpPr>
            <p:spPr bwMode="auto">
              <a:xfrm>
                <a:off x="4419599" y="3252186"/>
                <a:ext cx="3385131" cy="947319"/>
              </a:xfrm>
              <a:prstGeom prst="rect">
                <a:avLst/>
              </a:prstGeom>
              <a:blipFill>
                <a:blip r:embed="rId3"/>
                <a:stretch>
                  <a:fillRect/>
                </a:stretch>
              </a:blipFill>
            </p:spPr>
            <p:txBody>
              <a:bodyPr/>
              <a:lstStyle/>
              <a:p>
                <a:r>
                  <a:rPr lang="ro-RO">
                    <a:noFill/>
                  </a:rPr>
                  <a:t> </a:t>
                </a:r>
              </a:p>
            </p:txBody>
          </p:sp>
        </mc:Fallback>
      </mc:AlternateContent>
      <p:sp>
        <p:nvSpPr>
          <p:cNvPr id="13" name="Rectangle 6">
            <a:extLst>
              <a:ext uri="{FF2B5EF4-FFF2-40B4-BE49-F238E27FC236}">
                <a16:creationId xmlns:a16="http://schemas.microsoft.com/office/drawing/2014/main" id="{958971BF-3A9E-4692-A449-20AB6BA232AA}"/>
              </a:ext>
            </a:extLst>
          </p:cNvPr>
          <p:cNvSpPr>
            <a:spLocks noChangeArrowheads="1"/>
          </p:cNvSpPr>
          <p:nvPr/>
        </p:nvSpPr>
        <p:spPr bwMode="auto">
          <a:xfrm>
            <a:off x="4419600" y="533026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14" name="Object 13">
                <a:extLst>
                  <a:ext uri="{FF2B5EF4-FFF2-40B4-BE49-F238E27FC236}">
                    <a16:creationId xmlns:a16="http://schemas.microsoft.com/office/drawing/2014/main" id="{661054F9-8A71-4D25-AA5D-86A0F41F80D8}"/>
                  </a:ext>
                </a:extLst>
              </p:cNvPr>
              <p:cNvSpPr txBox="1"/>
              <p:nvPr/>
            </p:nvSpPr>
            <p:spPr bwMode="auto">
              <a:xfrm>
                <a:off x="8287978" y="3182477"/>
                <a:ext cx="3388443" cy="885490"/>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𝑅</m:t>
                          </m:r>
                        </m:sub>
                      </m:sSub>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𝐼</m:t>
                              </m:r>
                            </m:sub>
                          </m:sSub>
                        </m:num>
                        <m:den>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𝑅</m:t>
                              </m:r>
                            </m:e>
                            <m:sub>
                              <m:r>
                                <a:rPr lang="ro-RO" sz="2400" i="1">
                                  <a:solidFill>
                                    <a:srgbClr val="000000"/>
                                  </a:solidFill>
                                  <a:latin typeface="Cambria Math" panose="02040503050406030204" pitchFamily="18" charset="0"/>
                                </a:rPr>
                                <m:t>1</m:t>
                              </m:r>
                            </m:sub>
                          </m:sSub>
                        </m:den>
                      </m:f>
                      <m:r>
                        <a:rPr lang="ro-RO" sz="2400" i="1">
                          <a:solidFill>
                            <a:srgbClr val="000000"/>
                          </a:solidFill>
                          <a:latin typeface="Cambria Math" panose="02040503050406030204" pitchFamily="18" charset="0"/>
                        </a:rPr>
                        <m:t>=</m:t>
                      </m:r>
                      <m:f>
                        <m:fPr>
                          <m:ctrlPr>
                            <a:rPr lang="ro-RO" sz="2400" i="1">
                              <a:solidFill>
                                <a:srgbClr val="000000"/>
                              </a:solidFill>
                              <a:latin typeface="Cambria Math" panose="02040503050406030204" pitchFamily="18" charset="0"/>
                            </a:rPr>
                          </m:ctrlPr>
                        </m:fPr>
                        <m:num>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𝑉</m:t>
                          </m:r>
                        </m:num>
                        <m:den>
                          <m:r>
                            <a:rPr lang="ro-RO" sz="2400" i="1">
                              <a:solidFill>
                                <a:srgbClr val="000000"/>
                              </a:solidFill>
                              <a:latin typeface="Cambria Math" panose="02040503050406030204" pitchFamily="18" charset="0"/>
                            </a:rPr>
                            <m:t>10</m:t>
                          </m:r>
                          <m:r>
                            <a:rPr lang="ro-RO" sz="2400" i="1">
                              <a:solidFill>
                                <a:srgbClr val="000000"/>
                              </a:solidFill>
                              <a:latin typeface="Cambria Math" panose="02040503050406030204" pitchFamily="18" charset="0"/>
                            </a:rPr>
                            <m:t>𝑘</m:t>
                          </m:r>
                        </m:den>
                      </m:f>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0</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𝑚𝐴</m:t>
                      </m:r>
                    </m:oMath>
                  </m:oMathPara>
                </a14:m>
                <a:endParaRPr lang="ro-RO"/>
              </a:p>
            </p:txBody>
          </p:sp>
        </mc:Choice>
        <mc:Fallback xmlns="">
          <p:sp>
            <p:nvSpPr>
              <p:cNvPr id="14" name="Object 13">
                <a:extLst>
                  <a:ext uri="{FF2B5EF4-FFF2-40B4-BE49-F238E27FC236}">
                    <a16:creationId xmlns:a16="http://schemas.microsoft.com/office/drawing/2014/main" id="{661054F9-8A71-4D25-AA5D-86A0F41F80D8}"/>
                  </a:ext>
                </a:extLst>
              </p:cNvPr>
              <p:cNvSpPr txBox="1">
                <a:spLocks noRot="1" noChangeAspect="1" noMove="1" noResize="1" noEditPoints="1" noAdjustHandles="1" noChangeArrowheads="1" noChangeShapeType="1" noTextEdit="1"/>
              </p:cNvSpPr>
              <p:nvPr/>
            </p:nvSpPr>
            <p:spPr bwMode="auto">
              <a:xfrm>
                <a:off x="8287978" y="3182477"/>
                <a:ext cx="3388443" cy="885490"/>
              </a:xfrm>
              <a:prstGeom prst="rect">
                <a:avLst/>
              </a:prstGeom>
              <a:blipFill>
                <a:blip r:embed="rId4"/>
                <a:stretch>
                  <a:fillRect/>
                </a:stretch>
              </a:blipFill>
            </p:spPr>
            <p:txBody>
              <a:bodyPr/>
              <a:lstStyle/>
              <a:p>
                <a:r>
                  <a:rPr lang="ro-RO">
                    <a:noFill/>
                  </a:rPr>
                  <a:t> </a:t>
                </a:r>
              </a:p>
            </p:txBody>
          </p:sp>
        </mc:Fallback>
      </mc:AlternateContent>
      <p:sp>
        <p:nvSpPr>
          <p:cNvPr id="15" name="Rectangle 8">
            <a:extLst>
              <a:ext uri="{FF2B5EF4-FFF2-40B4-BE49-F238E27FC236}">
                <a16:creationId xmlns:a16="http://schemas.microsoft.com/office/drawing/2014/main" id="{6E62FD71-5E7D-4B4D-86BA-3523CB6B991E}"/>
              </a:ext>
            </a:extLst>
          </p:cNvPr>
          <p:cNvSpPr>
            <a:spLocks noChangeArrowheads="1"/>
          </p:cNvSpPr>
          <p:nvPr/>
        </p:nvSpPr>
        <p:spPr bwMode="auto">
          <a:xfrm>
            <a:off x="4329112" y="59032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16" name="Object 15">
                <a:extLst>
                  <a:ext uri="{FF2B5EF4-FFF2-40B4-BE49-F238E27FC236}">
                    <a16:creationId xmlns:a16="http://schemas.microsoft.com/office/drawing/2014/main" id="{7B5F4B35-FF78-4D27-B76A-9B121EF21851}"/>
                  </a:ext>
                </a:extLst>
              </p:cNvPr>
              <p:cNvSpPr txBox="1"/>
              <p:nvPr/>
            </p:nvSpPr>
            <p:spPr bwMode="auto">
              <a:xfrm>
                <a:off x="4408399" y="4318340"/>
                <a:ext cx="3093614" cy="539728"/>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𝑂</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𝐿</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𝑅</m:t>
                          </m:r>
                        </m:sub>
                      </m:sSub>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𝑚𝐴</m:t>
                      </m:r>
                    </m:oMath>
                  </m:oMathPara>
                </a14:m>
                <a:endParaRPr lang="ro-RO"/>
              </a:p>
            </p:txBody>
          </p:sp>
        </mc:Choice>
        <mc:Fallback xmlns="">
          <p:sp>
            <p:nvSpPr>
              <p:cNvPr id="16" name="Object 15">
                <a:extLst>
                  <a:ext uri="{FF2B5EF4-FFF2-40B4-BE49-F238E27FC236}">
                    <a16:creationId xmlns:a16="http://schemas.microsoft.com/office/drawing/2014/main" id="{7B5F4B35-FF78-4D27-B76A-9B121EF21851}"/>
                  </a:ext>
                </a:extLst>
              </p:cNvPr>
              <p:cNvSpPr txBox="1">
                <a:spLocks noRot="1" noChangeAspect="1" noMove="1" noResize="1" noEditPoints="1" noAdjustHandles="1" noChangeArrowheads="1" noChangeShapeType="1" noTextEdit="1"/>
              </p:cNvSpPr>
              <p:nvPr/>
            </p:nvSpPr>
            <p:spPr bwMode="auto">
              <a:xfrm>
                <a:off x="4408399" y="4318340"/>
                <a:ext cx="3093614" cy="539728"/>
              </a:xfrm>
              <a:prstGeom prst="rect">
                <a:avLst/>
              </a:prstGeom>
              <a:blipFill>
                <a:blip r:embed="rId5"/>
                <a:stretch>
                  <a:fillRect l="-394"/>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Object 16">
                <a:extLst>
                  <a:ext uri="{FF2B5EF4-FFF2-40B4-BE49-F238E27FC236}">
                    <a16:creationId xmlns:a16="http://schemas.microsoft.com/office/drawing/2014/main" id="{7F319069-581C-4B25-A5AF-863832EFB7F7}"/>
                  </a:ext>
                </a:extLst>
              </p:cNvPr>
              <p:cNvSpPr txBox="1"/>
              <p:nvPr/>
            </p:nvSpPr>
            <p:spPr>
              <a:xfrm>
                <a:off x="4419599" y="5671073"/>
                <a:ext cx="5719738" cy="52804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𝐸𝐸</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𝐼</m:t>
                          </m:r>
                        </m:e>
                        <m:sub>
                          <m:r>
                            <a:rPr lang="ro-RO" sz="2400" i="1">
                              <a:solidFill>
                                <a:srgbClr val="000000"/>
                              </a:solidFill>
                              <a:latin typeface="Cambria Math" panose="02040503050406030204" pitchFamily="18" charset="0"/>
                            </a:rPr>
                            <m:t>𝑄</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𝑂</m:t>
                          </m:r>
                        </m:sub>
                      </m:sSub>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0</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5</m:t>
                      </m:r>
                      <m:r>
                        <a:rPr lang="ro-RO" sz="2400" i="1">
                          <a:solidFill>
                            <a:srgbClr val="000000"/>
                          </a:solidFill>
                          <a:latin typeface="Cambria Math" panose="02040503050406030204" pitchFamily="18" charset="0"/>
                        </a:rPr>
                        <m:t>𝑚𝐴</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𝑚𝐴</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3</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8</m:t>
                      </m:r>
                      <m:r>
                        <a:rPr lang="ro-RO" sz="2400" i="1">
                          <a:solidFill>
                            <a:srgbClr val="000000"/>
                          </a:solidFill>
                          <a:latin typeface="Cambria Math" panose="02040503050406030204" pitchFamily="18" charset="0"/>
                        </a:rPr>
                        <m:t>𝑚𝐴</m:t>
                      </m:r>
                    </m:oMath>
                  </m:oMathPara>
                </a14:m>
                <a:endParaRPr lang="ro-RO"/>
              </a:p>
            </p:txBody>
          </p:sp>
        </mc:Choice>
        <mc:Fallback xmlns="">
          <p:sp>
            <p:nvSpPr>
              <p:cNvPr id="17" name="Object 16">
                <a:extLst>
                  <a:ext uri="{FF2B5EF4-FFF2-40B4-BE49-F238E27FC236}">
                    <a16:creationId xmlns:a16="http://schemas.microsoft.com/office/drawing/2014/main" id="{7F319069-581C-4B25-A5AF-863832EFB7F7}"/>
                  </a:ext>
                </a:extLst>
              </p:cNvPr>
              <p:cNvSpPr txBox="1">
                <a:spLocks noRot="1" noChangeAspect="1" noMove="1" noResize="1" noEditPoints="1" noAdjustHandles="1" noChangeArrowheads="1" noChangeShapeType="1" noTextEdit="1"/>
              </p:cNvSpPr>
              <p:nvPr/>
            </p:nvSpPr>
            <p:spPr>
              <a:xfrm>
                <a:off x="4419599" y="5671073"/>
                <a:ext cx="5719738" cy="528044"/>
              </a:xfrm>
              <a:prstGeom prst="rect">
                <a:avLst/>
              </a:prstGeom>
              <a:blipFill>
                <a:blip r:embed="rId6"/>
                <a:stretch>
                  <a:fillRect l="-213"/>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Object 17">
                <a:extLst>
                  <a:ext uri="{FF2B5EF4-FFF2-40B4-BE49-F238E27FC236}">
                    <a16:creationId xmlns:a16="http://schemas.microsoft.com/office/drawing/2014/main" id="{55EFE4A4-A052-46C7-94A2-1F6F1700FE85}"/>
                  </a:ext>
                </a:extLst>
              </p:cNvPr>
              <p:cNvSpPr txBox="1"/>
              <p:nvPr/>
            </p:nvSpPr>
            <p:spPr>
              <a:xfrm>
                <a:off x="4408399" y="4993006"/>
                <a:ext cx="2729820" cy="520834"/>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𝐶𝐶</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𝐼</m:t>
                          </m:r>
                        </m:e>
                        <m:sub>
                          <m:r>
                            <a:rPr lang="ro-RO" sz="2400" i="1">
                              <a:solidFill>
                                <a:srgbClr val="000000"/>
                              </a:solidFill>
                              <a:latin typeface="Cambria Math" panose="02040503050406030204" pitchFamily="18" charset="0"/>
                            </a:rPr>
                            <m:t>𝑄</m:t>
                          </m:r>
                        </m:sub>
                      </m:sSub>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0</m:t>
                      </m:r>
                      <m:r>
                        <a:rPr lang="ro-RO" sz="2400" i="1">
                          <a:solidFill>
                            <a:srgbClr val="000000"/>
                          </a:solidFill>
                          <a:latin typeface="Cambria Math" panose="02040503050406030204" pitchFamily="18" charset="0"/>
                        </a:rPr>
                        <m:t>,</m:t>
                      </m:r>
                      <m:r>
                        <a:rPr lang="ro-RO" sz="2400" i="1">
                          <a:solidFill>
                            <a:srgbClr val="000000"/>
                          </a:solidFill>
                          <a:latin typeface="Cambria Math" panose="02040503050406030204" pitchFamily="18" charset="0"/>
                        </a:rPr>
                        <m:t>5</m:t>
                      </m:r>
                      <m:r>
                        <a:rPr lang="ro-RO" sz="2400" i="1">
                          <a:solidFill>
                            <a:srgbClr val="000000"/>
                          </a:solidFill>
                          <a:latin typeface="Cambria Math" panose="02040503050406030204" pitchFamily="18" charset="0"/>
                        </a:rPr>
                        <m:t>𝑚𝐴</m:t>
                      </m:r>
                    </m:oMath>
                  </m:oMathPara>
                </a14:m>
                <a:endParaRPr lang="ro-RO"/>
              </a:p>
            </p:txBody>
          </p:sp>
        </mc:Choice>
        <mc:Fallback xmlns="">
          <p:sp>
            <p:nvSpPr>
              <p:cNvPr id="18" name="Object 17">
                <a:extLst>
                  <a:ext uri="{FF2B5EF4-FFF2-40B4-BE49-F238E27FC236}">
                    <a16:creationId xmlns:a16="http://schemas.microsoft.com/office/drawing/2014/main" id="{55EFE4A4-A052-46C7-94A2-1F6F1700FE85}"/>
                  </a:ext>
                </a:extLst>
              </p:cNvPr>
              <p:cNvSpPr txBox="1">
                <a:spLocks noRot="1" noChangeAspect="1" noMove="1" noResize="1" noEditPoints="1" noAdjustHandles="1" noChangeArrowheads="1" noChangeShapeType="1" noTextEdit="1"/>
              </p:cNvSpPr>
              <p:nvPr/>
            </p:nvSpPr>
            <p:spPr>
              <a:xfrm>
                <a:off x="4408399" y="4993006"/>
                <a:ext cx="2729820" cy="520834"/>
              </a:xfrm>
              <a:prstGeom prst="rect">
                <a:avLst/>
              </a:prstGeom>
              <a:blipFill>
                <a:blip r:embed="rId7"/>
                <a:stretch>
                  <a:fillRect l="-446" b="-1163"/>
                </a:stretch>
              </a:blipFill>
            </p:spPr>
            <p:txBody>
              <a:bodyPr/>
              <a:lstStyle/>
              <a:p>
                <a:r>
                  <a:rPr lang="ro-RO">
                    <a:noFill/>
                  </a:rPr>
                  <a:t> </a:t>
                </a:r>
              </a:p>
            </p:txBody>
          </p:sp>
        </mc:Fallback>
      </mc:AlternateContent>
      <p:pic>
        <p:nvPicPr>
          <p:cNvPr id="19" name="Picture 18">
            <a:extLst>
              <a:ext uri="{FF2B5EF4-FFF2-40B4-BE49-F238E27FC236}">
                <a16:creationId xmlns:a16="http://schemas.microsoft.com/office/drawing/2014/main" id="{64A7F0B0-1F39-440A-9547-0A2A84FE272C}"/>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8533" y="2688235"/>
            <a:ext cx="3591272" cy="2626117"/>
          </a:xfrm>
          <a:prstGeom prst="rect">
            <a:avLst/>
          </a:prstGeom>
          <a:noFill/>
          <a:ln>
            <a:noFill/>
          </a:ln>
        </p:spPr>
      </p:pic>
    </p:spTree>
    <p:extLst>
      <p:ext uri="{BB962C8B-B14F-4D97-AF65-F5344CB8AC3E}">
        <p14:creationId xmlns:p14="http://schemas.microsoft.com/office/powerpoint/2010/main" val="3770705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A20DD-66A7-4E4E-B955-2FC8F445B702}"/>
              </a:ext>
            </a:extLst>
          </p:cNvPr>
          <p:cNvSpPr>
            <a:spLocks noGrp="1"/>
          </p:cNvSpPr>
          <p:nvPr>
            <p:ph type="title"/>
          </p:nvPr>
        </p:nvSpPr>
        <p:spPr/>
        <p:txBody>
          <a:bodyPr/>
          <a:lstStyle/>
          <a:p>
            <a:r>
              <a:rPr lang="ro-RO"/>
              <a:t>P1</a:t>
            </a:r>
            <a:br>
              <a:rPr lang="ro-RO"/>
            </a:br>
            <a:r>
              <a:rPr lang="ro-RO"/>
              <a:t>Rezolvare</a:t>
            </a:r>
          </a:p>
        </p:txBody>
      </p:sp>
      <p:sp>
        <p:nvSpPr>
          <p:cNvPr id="3" name="Content Placeholder 2">
            <a:extLst>
              <a:ext uri="{FF2B5EF4-FFF2-40B4-BE49-F238E27FC236}">
                <a16:creationId xmlns:a16="http://schemas.microsoft.com/office/drawing/2014/main" id="{CDBD92A8-5E85-490A-993D-0A81BD3FDD04}"/>
              </a:ext>
            </a:extLst>
          </p:cNvPr>
          <p:cNvSpPr>
            <a:spLocks noGrp="1"/>
          </p:cNvSpPr>
          <p:nvPr>
            <p:ph idx="1"/>
          </p:nvPr>
        </p:nvSpPr>
        <p:spPr/>
        <p:txBody>
          <a:bodyPr/>
          <a:lstStyle/>
          <a:p>
            <a:pPr marL="0" indent="0">
              <a:buNone/>
            </a:pPr>
            <a:r>
              <a:rPr lang="en-US"/>
              <a:t>(b) </a:t>
            </a:r>
            <a:r>
              <a:rPr lang="ro-RO"/>
              <a:t>P</a:t>
            </a:r>
            <a:r>
              <a:rPr lang="en-US"/>
              <a:t>uterea disipată de AO se scrie</a:t>
            </a:r>
            <a:endParaRPr lang="ro-RO"/>
          </a:p>
        </p:txBody>
      </p:sp>
      <p:sp>
        <p:nvSpPr>
          <p:cNvPr id="4" name="Date Placeholder 3">
            <a:extLst>
              <a:ext uri="{FF2B5EF4-FFF2-40B4-BE49-F238E27FC236}">
                <a16:creationId xmlns:a16="http://schemas.microsoft.com/office/drawing/2014/main" id="{1E74ACB9-1F4D-4665-A501-7B4DC24A04E5}"/>
              </a:ext>
            </a:extLst>
          </p:cNvPr>
          <p:cNvSpPr>
            <a:spLocks noGrp="1"/>
          </p:cNvSpPr>
          <p:nvPr>
            <p:ph type="dt" sz="half" idx="10"/>
          </p:nvPr>
        </p:nvSpPr>
        <p:spPr/>
        <p:txBody>
          <a:bodyPr/>
          <a:lstStyle/>
          <a:p>
            <a:fld id="{FB569E18-F7DC-4459-AC44-5E84B6C768AA}" type="datetime1">
              <a:rPr lang="ro-RO" smtClean="0"/>
              <a:t>17.03.2021</a:t>
            </a:fld>
            <a:endParaRPr lang="ro-RO"/>
          </a:p>
        </p:txBody>
      </p:sp>
      <p:sp>
        <p:nvSpPr>
          <p:cNvPr id="5" name="Footer Placeholder 4">
            <a:extLst>
              <a:ext uri="{FF2B5EF4-FFF2-40B4-BE49-F238E27FC236}">
                <a16:creationId xmlns:a16="http://schemas.microsoft.com/office/drawing/2014/main" id="{81F7CDCF-3FCD-497B-A065-2E6D7182FB70}"/>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03948536-6B83-48A9-ADAA-C52EF73AD7D7}"/>
              </a:ext>
            </a:extLst>
          </p:cNvPr>
          <p:cNvSpPr>
            <a:spLocks noGrp="1"/>
          </p:cNvSpPr>
          <p:nvPr>
            <p:ph type="sldNum" sz="quarter" idx="12"/>
          </p:nvPr>
        </p:nvSpPr>
        <p:spPr/>
        <p:txBody>
          <a:bodyPr/>
          <a:lstStyle/>
          <a:p>
            <a:fld id="{AF5D8DD5-2367-47BF-BE85-0E4DD8564336}" type="slidenum">
              <a:rPr lang="ro-RO" smtClean="0"/>
              <a:t>33</a:t>
            </a:fld>
            <a:endParaRPr lang="ro-RO"/>
          </a:p>
        </p:txBody>
      </p:sp>
      <p:sp>
        <p:nvSpPr>
          <p:cNvPr id="7" name="Rectangle 2">
            <a:extLst>
              <a:ext uri="{FF2B5EF4-FFF2-40B4-BE49-F238E27FC236}">
                <a16:creationId xmlns:a16="http://schemas.microsoft.com/office/drawing/2014/main" id="{9681C66B-D56A-4A70-BE05-CCA978783316}"/>
              </a:ext>
            </a:extLst>
          </p:cNvPr>
          <p:cNvSpPr>
            <a:spLocks noChangeArrowheads="1"/>
          </p:cNvSpPr>
          <p:nvPr/>
        </p:nvSpPr>
        <p:spPr bwMode="auto">
          <a:xfrm>
            <a:off x="952500" y="329961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mc:AlternateContent xmlns:mc="http://schemas.openxmlformats.org/markup-compatibility/2006" xmlns:a14="http://schemas.microsoft.com/office/drawing/2010/main">
        <mc:Choice Requires="a14">
          <p:sp>
            <p:nvSpPr>
              <p:cNvPr id="8" name="Object 7">
                <a:extLst>
                  <a:ext uri="{FF2B5EF4-FFF2-40B4-BE49-F238E27FC236}">
                    <a16:creationId xmlns:a16="http://schemas.microsoft.com/office/drawing/2014/main" id="{FA0A65DD-4007-4219-9EEB-653F114F45A8}"/>
                  </a:ext>
                </a:extLst>
              </p:cNvPr>
              <p:cNvSpPr txBox="1"/>
              <p:nvPr/>
            </p:nvSpPr>
            <p:spPr bwMode="auto">
              <a:xfrm>
                <a:off x="952500" y="2573752"/>
                <a:ext cx="5831759" cy="543707"/>
              </a:xfrm>
              <a:prstGeom prst="rect">
                <a:avLst/>
              </a:prstGeom>
              <a:noFill/>
            </p:spPr>
            <p:txBody>
              <a:bodyPr>
                <a:normAutofit/>
              </a:bodyPr>
              <a:lstStyle/>
              <a:p>
                <a:pPr/>
                <a14:m>
                  <m:oMathPara xmlns:m="http://schemas.openxmlformats.org/officeDocument/2006/math">
                    <m:oMathParaPr>
                      <m:jc m:val="left"/>
                    </m:oMathParaPr>
                    <m:oMath xmlns:m="http://schemas.openxmlformats.org/officeDocument/2006/math">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𝑝</m:t>
                          </m:r>
                        </m:e>
                        <m:sub>
                          <m:r>
                            <a:rPr lang="ro-RO" sz="2400" i="1">
                              <a:solidFill>
                                <a:srgbClr val="000000"/>
                              </a:solidFill>
                              <a:latin typeface="Cambria Math" panose="02040503050406030204" pitchFamily="18" charset="0"/>
                            </a:rPr>
                            <m:t>𝐴𝑂</m:t>
                          </m:r>
                        </m:sub>
                      </m:sSub>
                      <m:r>
                        <a:rPr lang="ro-RO" sz="2400" i="1">
                          <a:solidFill>
                            <a:srgbClr val="000000"/>
                          </a:solidFill>
                          <a:latin typeface="Cambria Math" panose="02040503050406030204" pitchFamily="18" charset="0"/>
                        </a:rPr>
                        <m:t>=</m:t>
                      </m:r>
                      <m:d>
                        <m:dPr>
                          <m:ctrlPr>
                            <a:rPr lang="ro-RO" sz="2400" i="1">
                              <a:solidFill>
                                <a:srgbClr val="000000"/>
                              </a:solidFill>
                              <a:latin typeface="Cambria Math" panose="02040503050406030204" pitchFamily="18" charset="0"/>
                            </a:rPr>
                          </m:ctrlPr>
                        </m:dPr>
                        <m:e>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𝑉</m:t>
                              </m:r>
                            </m:e>
                            <m:sub>
                              <m:r>
                                <a:rPr lang="ro-RO" sz="2400" i="1">
                                  <a:solidFill>
                                    <a:srgbClr val="000000"/>
                                  </a:solidFill>
                                  <a:latin typeface="Cambria Math" panose="02040503050406030204" pitchFamily="18" charset="0"/>
                                </a:rPr>
                                <m:t>𝐶𝐶</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𝑉</m:t>
                              </m:r>
                            </m:e>
                            <m:sub>
                              <m:r>
                                <a:rPr lang="ro-RO" sz="2400" i="1">
                                  <a:solidFill>
                                    <a:srgbClr val="000000"/>
                                  </a:solidFill>
                                  <a:latin typeface="Cambria Math" panose="02040503050406030204" pitchFamily="18" charset="0"/>
                                </a:rPr>
                                <m:t>𝐸𝐸</m:t>
                              </m:r>
                            </m:sub>
                          </m:sSub>
                        </m:e>
                      </m:d>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𝐼</m:t>
                          </m:r>
                        </m:e>
                        <m:sub>
                          <m:r>
                            <a:rPr lang="ro-RO" sz="2400" i="1">
                              <a:solidFill>
                                <a:srgbClr val="000000"/>
                              </a:solidFill>
                              <a:latin typeface="Cambria Math" panose="02040503050406030204" pitchFamily="18" charset="0"/>
                            </a:rPr>
                            <m:t>𝑄</m:t>
                          </m:r>
                        </m:sub>
                      </m:sSub>
                      <m:r>
                        <a:rPr lang="ro-RO" sz="2400" i="1">
                          <a:solidFill>
                            <a:srgbClr val="000000"/>
                          </a:solidFill>
                          <a:latin typeface="Cambria Math" panose="02040503050406030204" pitchFamily="18" charset="0"/>
                        </a:rPr>
                        <m:t>+</m:t>
                      </m:r>
                      <m:d>
                        <m:dPr>
                          <m:ctrlPr>
                            <a:rPr lang="ro-RO" sz="2400" i="1">
                              <a:solidFill>
                                <a:srgbClr val="000000"/>
                              </a:solidFill>
                              <a:latin typeface="Cambria Math" panose="02040503050406030204" pitchFamily="18" charset="0"/>
                            </a:rPr>
                          </m:ctrlPr>
                        </m:dPr>
                        <m:e>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𝑣</m:t>
                              </m:r>
                            </m:e>
                            <m:sub>
                              <m:r>
                                <a:rPr lang="ro-RO" sz="2400" i="1">
                                  <a:solidFill>
                                    <a:srgbClr val="000000"/>
                                  </a:solidFill>
                                  <a:latin typeface="Cambria Math" panose="02040503050406030204" pitchFamily="18" charset="0"/>
                                </a:rPr>
                                <m:t>𝑂</m:t>
                              </m:r>
                            </m:sub>
                          </m:sSub>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𝑉</m:t>
                              </m:r>
                            </m:e>
                            <m:sub>
                              <m:r>
                                <a:rPr lang="ro-RO" sz="2400" i="1">
                                  <a:solidFill>
                                    <a:srgbClr val="000000"/>
                                  </a:solidFill>
                                  <a:latin typeface="Cambria Math" panose="02040503050406030204" pitchFamily="18" charset="0"/>
                                </a:rPr>
                                <m:t>𝐸𝐸</m:t>
                              </m:r>
                            </m:sub>
                          </m:sSub>
                        </m:e>
                      </m:d>
                      <m:r>
                        <a:rPr lang="ro-RO" sz="2400" i="1">
                          <a:solidFill>
                            <a:srgbClr val="000000"/>
                          </a:solidFill>
                          <a:latin typeface="Cambria Math" panose="02040503050406030204" pitchFamily="18" charset="0"/>
                        </a:rPr>
                        <m:t>×</m:t>
                      </m:r>
                      <m:sSub>
                        <m:sSubPr>
                          <m:ctrlPr>
                            <a:rPr lang="ro-RO" sz="2400" i="1">
                              <a:solidFill>
                                <a:srgbClr val="000000"/>
                              </a:solidFill>
                              <a:latin typeface="Cambria Math" panose="02040503050406030204" pitchFamily="18" charset="0"/>
                            </a:rPr>
                          </m:ctrlPr>
                        </m:sSubPr>
                        <m:e>
                          <m:r>
                            <a:rPr lang="ro-RO" sz="2400" i="1">
                              <a:solidFill>
                                <a:srgbClr val="000000"/>
                              </a:solidFill>
                              <a:latin typeface="Cambria Math" panose="02040503050406030204" pitchFamily="18" charset="0"/>
                            </a:rPr>
                            <m:t>𝑖</m:t>
                          </m:r>
                        </m:e>
                        <m:sub>
                          <m:r>
                            <a:rPr lang="ro-RO" sz="2400" i="1">
                              <a:solidFill>
                                <a:srgbClr val="000000"/>
                              </a:solidFill>
                              <a:latin typeface="Cambria Math" panose="02040503050406030204" pitchFamily="18" charset="0"/>
                            </a:rPr>
                            <m:t>𝑂</m:t>
                          </m:r>
                        </m:sub>
                      </m:sSub>
                    </m:oMath>
                  </m:oMathPara>
                </a14:m>
                <a:endParaRPr lang="ro-RO"/>
              </a:p>
            </p:txBody>
          </p:sp>
        </mc:Choice>
        <mc:Fallback xmlns="">
          <p:sp>
            <p:nvSpPr>
              <p:cNvPr id="8" name="Object 7">
                <a:extLst>
                  <a:ext uri="{FF2B5EF4-FFF2-40B4-BE49-F238E27FC236}">
                    <a16:creationId xmlns:a16="http://schemas.microsoft.com/office/drawing/2014/main" id="{FA0A65DD-4007-4219-9EEB-653F114F45A8}"/>
                  </a:ext>
                </a:extLst>
              </p:cNvPr>
              <p:cNvSpPr txBox="1">
                <a:spLocks noRot="1" noChangeAspect="1" noMove="1" noResize="1" noEditPoints="1" noAdjustHandles="1" noChangeArrowheads="1" noChangeShapeType="1" noTextEdit="1"/>
              </p:cNvSpPr>
              <p:nvPr/>
            </p:nvSpPr>
            <p:spPr bwMode="auto">
              <a:xfrm>
                <a:off x="952500" y="2573752"/>
                <a:ext cx="5831759" cy="543707"/>
              </a:xfrm>
              <a:prstGeom prst="rect">
                <a:avLst/>
              </a:prstGeom>
              <a:blipFill>
                <a:blip r:embed="rId2"/>
                <a:stretch>
                  <a:fillRect l="-313"/>
                </a:stretch>
              </a:blipFill>
            </p:spPr>
            <p:txBody>
              <a:bodyPr/>
              <a:lstStyle/>
              <a:p>
                <a:r>
                  <a:rPr lang="ro-RO">
                    <a:noFill/>
                  </a:rPr>
                  <a:t> </a:t>
                </a:r>
              </a:p>
            </p:txBody>
          </p:sp>
        </mc:Fallback>
      </mc:AlternateContent>
      <p:sp>
        <p:nvSpPr>
          <p:cNvPr id="9" name="Rectangle 4">
            <a:extLst>
              <a:ext uri="{FF2B5EF4-FFF2-40B4-BE49-F238E27FC236}">
                <a16:creationId xmlns:a16="http://schemas.microsoft.com/office/drawing/2014/main" id="{B43E341F-FAE9-44A0-8A2A-ED2ABA24A6BB}"/>
              </a:ext>
            </a:extLst>
          </p:cNvPr>
          <p:cNvSpPr>
            <a:spLocks noChangeArrowheads="1"/>
          </p:cNvSpPr>
          <p:nvPr/>
        </p:nvSpPr>
        <p:spPr bwMode="auto">
          <a:xfrm>
            <a:off x="1114425" y="40671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pic>
        <p:nvPicPr>
          <p:cNvPr id="12" name="Picture 11">
            <a:extLst>
              <a:ext uri="{FF2B5EF4-FFF2-40B4-BE49-F238E27FC236}">
                <a16:creationId xmlns:a16="http://schemas.microsoft.com/office/drawing/2014/main" id="{81342DB5-C0DF-463D-B09F-2B8E9A8B21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86564" y="422873"/>
            <a:ext cx="3591272" cy="2626117"/>
          </a:xfrm>
          <a:prstGeom prst="rect">
            <a:avLst/>
          </a:prstGeom>
          <a:noFill/>
          <a:ln>
            <a:noFill/>
          </a:ln>
        </p:spPr>
      </p:pic>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0D7CED6-FF08-4DF7-911D-75B0A07631F5}"/>
                  </a:ext>
                </a:extLst>
              </p:cNvPr>
              <p:cNvSpPr txBox="1"/>
              <p:nvPr/>
            </p:nvSpPr>
            <p:spPr>
              <a:xfrm>
                <a:off x="952500" y="3252396"/>
                <a:ext cx="8305800"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e>
                      </m:d>
                      <m:r>
                        <a:rPr lang="ro-RO" sz="2400" i="0">
                          <a:latin typeface="Cambria Math" panose="02040503050406030204" pitchFamily="18" charset="0"/>
                        </a:rPr>
                        <m:t>×0,5</m:t>
                      </m:r>
                      <m:r>
                        <a:rPr lang="ro-RO" sz="2400" i="1">
                          <a:latin typeface="Cambria Math" panose="02040503050406030204" pitchFamily="18" charset="0"/>
                        </a:rPr>
                        <m:t>𝑚𝐴</m:t>
                      </m:r>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−6</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e>
                      </m:d>
                      <m:r>
                        <a:rPr lang="ro-RO" sz="2400" i="0">
                          <a:latin typeface="Cambria Math" panose="02040503050406030204" pitchFamily="18" charset="0"/>
                        </a:rPr>
                        <m:t>×3,3</m:t>
                      </m:r>
                      <m:r>
                        <a:rPr lang="ro-RO" sz="2400" i="1">
                          <a:latin typeface="Cambria Math" panose="02040503050406030204" pitchFamily="18" charset="0"/>
                        </a:rPr>
                        <m:t>𝑚𝐴</m:t>
                      </m:r>
                    </m:oMath>
                  </m:oMathPara>
                </a14:m>
                <a:endParaRPr lang="ro-RO"/>
              </a:p>
            </p:txBody>
          </p:sp>
        </mc:Choice>
        <mc:Fallback xmlns="">
          <p:sp>
            <p:nvSpPr>
              <p:cNvPr id="15" name="TextBox 14">
                <a:extLst>
                  <a:ext uri="{FF2B5EF4-FFF2-40B4-BE49-F238E27FC236}">
                    <a16:creationId xmlns:a16="http://schemas.microsoft.com/office/drawing/2014/main" id="{70D7CED6-FF08-4DF7-911D-75B0A07631F5}"/>
                  </a:ext>
                </a:extLst>
              </p:cNvPr>
              <p:cNvSpPr txBox="1">
                <a:spLocks noRot="1" noChangeAspect="1" noMove="1" noResize="1" noEditPoints="1" noAdjustHandles="1" noChangeArrowheads="1" noChangeShapeType="1" noTextEdit="1"/>
              </p:cNvSpPr>
              <p:nvPr/>
            </p:nvSpPr>
            <p:spPr>
              <a:xfrm>
                <a:off x="952500" y="3252396"/>
                <a:ext cx="8305800" cy="461665"/>
              </a:xfrm>
              <a:prstGeom prst="rect">
                <a:avLst/>
              </a:prstGeom>
              <a:blipFill>
                <a:blip r:embed="rId4"/>
                <a:stretch>
                  <a:fillRect l="-220" b="-1066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9CB8DA2B-F3FA-48BD-B654-3534D2451268}"/>
                  </a:ext>
                </a:extLst>
              </p:cNvPr>
              <p:cNvSpPr txBox="1"/>
              <p:nvPr/>
            </p:nvSpPr>
            <p:spPr>
              <a:xfrm>
                <a:off x="952500" y="3848998"/>
                <a:ext cx="633197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=30</m:t>
                      </m:r>
                      <m:r>
                        <a:rPr lang="ro-RO" sz="2400" i="1">
                          <a:latin typeface="Cambria Math" panose="02040503050406030204" pitchFamily="18" charset="0"/>
                        </a:rPr>
                        <m:t>𝑉</m:t>
                      </m:r>
                      <m:r>
                        <a:rPr lang="ro-RO" sz="2400" i="0">
                          <a:latin typeface="Cambria Math" panose="02040503050406030204" pitchFamily="18" charset="0"/>
                        </a:rPr>
                        <m:t>×0,5</m:t>
                      </m:r>
                      <m:r>
                        <a:rPr lang="ro-RO" sz="2400" i="1">
                          <a:latin typeface="Cambria Math" panose="02040503050406030204" pitchFamily="18" charset="0"/>
                        </a:rPr>
                        <m:t>𝑚𝐴</m:t>
                      </m:r>
                      <m:r>
                        <a:rPr lang="ro-RO" sz="2400" i="0">
                          <a:latin typeface="Cambria Math" panose="02040503050406030204" pitchFamily="18" charset="0"/>
                        </a:rPr>
                        <m:t>+9</m:t>
                      </m:r>
                      <m:r>
                        <a:rPr lang="ro-RO" sz="2400" i="1">
                          <a:latin typeface="Cambria Math" panose="02040503050406030204" pitchFamily="18" charset="0"/>
                        </a:rPr>
                        <m:t>𝑉</m:t>
                      </m:r>
                      <m:r>
                        <a:rPr lang="ro-RO" sz="2400" i="0">
                          <a:latin typeface="Cambria Math" panose="02040503050406030204" pitchFamily="18" charset="0"/>
                        </a:rPr>
                        <m:t>×3,3</m:t>
                      </m:r>
                      <m:r>
                        <a:rPr lang="ro-RO" sz="2400" i="1">
                          <a:latin typeface="Cambria Math" panose="02040503050406030204" pitchFamily="18" charset="0"/>
                        </a:rPr>
                        <m:t>𝑚𝐴</m:t>
                      </m:r>
                      <m:r>
                        <a:rPr lang="ro-RO" sz="2400" i="0">
                          <a:latin typeface="Cambria Math" panose="02040503050406030204" pitchFamily="18" charset="0"/>
                        </a:rPr>
                        <m:t>=44,7</m:t>
                      </m:r>
                      <m:r>
                        <a:rPr lang="ro-RO" sz="2400" i="1">
                          <a:latin typeface="Cambria Math" panose="02040503050406030204" pitchFamily="18" charset="0"/>
                        </a:rPr>
                        <m:t>𝑚𝑊</m:t>
                      </m:r>
                    </m:oMath>
                  </m:oMathPara>
                </a14:m>
                <a:endParaRPr lang="ro-RO" sz="2400"/>
              </a:p>
            </p:txBody>
          </p:sp>
        </mc:Choice>
        <mc:Fallback xmlns="">
          <p:sp>
            <p:nvSpPr>
              <p:cNvPr id="19" name="TextBox 18">
                <a:extLst>
                  <a:ext uri="{FF2B5EF4-FFF2-40B4-BE49-F238E27FC236}">
                    <a16:creationId xmlns:a16="http://schemas.microsoft.com/office/drawing/2014/main" id="{9CB8DA2B-F3FA-48BD-B654-3534D2451268}"/>
                  </a:ext>
                </a:extLst>
              </p:cNvPr>
              <p:cNvSpPr txBox="1">
                <a:spLocks noRot="1" noChangeAspect="1" noMove="1" noResize="1" noEditPoints="1" noAdjustHandles="1" noChangeArrowheads="1" noChangeShapeType="1" noTextEdit="1"/>
              </p:cNvSpPr>
              <p:nvPr/>
            </p:nvSpPr>
            <p:spPr>
              <a:xfrm>
                <a:off x="952500" y="3848998"/>
                <a:ext cx="6331975" cy="461665"/>
              </a:xfrm>
              <a:prstGeom prst="rect">
                <a:avLst/>
              </a:prstGeom>
              <a:blipFill>
                <a:blip r:embed="rId5"/>
                <a:stretch>
                  <a:fillRect l="-289" b="-10526"/>
                </a:stretch>
              </a:blipFill>
            </p:spPr>
            <p:txBody>
              <a:bodyPr/>
              <a:lstStyle/>
              <a:p>
                <a:r>
                  <a:rPr lang="ro-RO">
                    <a:noFill/>
                  </a:rPr>
                  <a:t> </a:t>
                </a:r>
              </a:p>
            </p:txBody>
          </p:sp>
        </mc:Fallback>
      </mc:AlternateContent>
    </p:spTree>
    <p:extLst>
      <p:ext uri="{BB962C8B-B14F-4D97-AF65-F5344CB8AC3E}">
        <p14:creationId xmlns:p14="http://schemas.microsoft.com/office/powerpoint/2010/main" val="4178178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A0B8-61CF-485E-B8E3-9C04DB75928C}"/>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1F525C3D-0468-41FA-8B22-61FF29EA8345}"/>
              </a:ext>
            </a:extLst>
          </p:cNvPr>
          <p:cNvSpPr>
            <a:spLocks noGrp="1"/>
          </p:cNvSpPr>
          <p:nvPr>
            <p:ph idx="1"/>
          </p:nvPr>
        </p:nvSpPr>
        <p:spPr/>
        <p:txBody>
          <a:bodyPr>
            <a:normAutofit/>
          </a:bodyPr>
          <a:lstStyle/>
          <a:p>
            <a:r>
              <a:rPr lang="en-US" sz="2400"/>
              <a:t>Tensiunile de alimentare </a:t>
            </a:r>
            <a:r>
              <a:rPr lang="en-US" sz="2400" i="1"/>
              <a:t>V</a:t>
            </a:r>
            <a:r>
              <a:rPr lang="en-US" sz="2400" i="1" baseline="-25000"/>
              <a:t>CC</a:t>
            </a:r>
            <a:r>
              <a:rPr lang="en-US" sz="2400"/>
              <a:t> și </a:t>
            </a:r>
            <a:r>
              <a:rPr lang="en-US" sz="2400" i="1"/>
              <a:t>V</a:t>
            </a:r>
            <a:r>
              <a:rPr lang="en-US" sz="2400" i="1" baseline="-25000"/>
              <a:t>EE</a:t>
            </a:r>
            <a:r>
              <a:rPr lang="en-US" sz="2400"/>
              <a:t> </a:t>
            </a:r>
            <a:br>
              <a:rPr lang="ro-RO" sz="2400"/>
            </a:br>
            <a:r>
              <a:rPr lang="en-US" sz="2400"/>
              <a:t>stabilesc limitele superioar</a:t>
            </a:r>
            <a:r>
              <a:rPr lang="ro-RO" sz="2400"/>
              <a:t>ă</a:t>
            </a:r>
            <a:r>
              <a:rPr lang="en-US" sz="2400"/>
              <a:t> și </a:t>
            </a:r>
            <a:br>
              <a:rPr lang="ro-RO" sz="2400"/>
            </a:br>
            <a:r>
              <a:rPr lang="en-US" sz="2400"/>
              <a:t>inferioar</a:t>
            </a:r>
            <a:r>
              <a:rPr lang="ro-RO" sz="2400"/>
              <a:t>ă</a:t>
            </a:r>
            <a:r>
              <a:rPr lang="en-US" sz="2400"/>
              <a:t> ale variației tensiunii de </a:t>
            </a:r>
            <a:br>
              <a:rPr lang="ro-RO" sz="2400"/>
            </a:br>
            <a:r>
              <a:rPr lang="en-US" sz="2400"/>
              <a:t>la ieșirea AO.</a:t>
            </a:r>
            <a:endParaRPr lang="ro-RO" sz="2400"/>
          </a:p>
          <a:p>
            <a:pPr marL="285750" indent="-285750">
              <a:buFont typeface="Arial" panose="020B0604020202020204" pitchFamily="34" charset="0"/>
              <a:buChar char="•"/>
            </a:pPr>
            <a:r>
              <a:rPr lang="en-US" sz="2400">
                <a:ea typeface="Calibri" panose="020F0502020204030204" pitchFamily="34" charset="0"/>
              </a:rPr>
              <a:t>În </a:t>
            </a:r>
            <a:r>
              <a:rPr lang="en-US" sz="2400" i="1">
                <a:ea typeface="Calibri" panose="020F0502020204030204" pitchFamily="34" charset="0"/>
              </a:rPr>
              <a:t>regiunea liniară</a:t>
            </a:r>
            <a:r>
              <a:rPr lang="en-US" sz="2400">
                <a:ea typeface="Calibri" panose="020F0502020204030204" pitchFamily="34" charset="0"/>
              </a:rPr>
              <a:t>, curba este </a:t>
            </a:r>
            <a:br>
              <a:rPr lang="ro-RO" sz="2400">
                <a:ea typeface="Calibri" panose="020F0502020204030204" pitchFamily="34" charset="0"/>
              </a:rPr>
            </a:br>
            <a:r>
              <a:rPr lang="en-US" sz="2400">
                <a:ea typeface="Calibri" panose="020F0502020204030204" pitchFamily="34" charset="0"/>
              </a:rPr>
              <a:t>aproximativ dreaptă, iar panta ei </a:t>
            </a:r>
            <a:br>
              <a:rPr lang="ro-RO" sz="2400">
                <a:ea typeface="Calibri" panose="020F0502020204030204" pitchFamily="34" charset="0"/>
              </a:rPr>
            </a:br>
            <a:r>
              <a:rPr lang="en-US" sz="2400">
                <a:ea typeface="Calibri" panose="020F0502020204030204" pitchFamily="34" charset="0"/>
              </a:rPr>
              <a:t>reprezintă câștigul în buclă deschisă </a:t>
            </a:r>
            <a:r>
              <a:rPr lang="en-US" sz="2400" i="1">
                <a:ea typeface="Calibri" panose="020F0502020204030204" pitchFamily="34" charset="0"/>
              </a:rPr>
              <a:t>a</a:t>
            </a:r>
            <a:r>
              <a:rPr lang="en-US" sz="2400">
                <a:ea typeface="Calibri" panose="020F0502020204030204" pitchFamily="34" charset="0"/>
              </a:rPr>
              <a:t>.</a:t>
            </a:r>
            <a:endParaRPr lang="ro-RO" sz="2400">
              <a:ea typeface="Calibri" panose="020F0502020204030204" pitchFamily="34" charset="0"/>
            </a:endParaRPr>
          </a:p>
          <a:p>
            <a:pPr marL="285750" indent="-285750">
              <a:buFont typeface="Arial" panose="020B0604020202020204" pitchFamily="34" charset="0"/>
              <a:buChar char="•"/>
            </a:pPr>
            <a:r>
              <a:rPr lang="en-US" sz="2400">
                <a:ea typeface="Calibri" panose="020F0502020204030204" pitchFamily="34" charset="0"/>
              </a:rPr>
              <a:t>Pe măsură ce v</a:t>
            </a:r>
            <a:r>
              <a:rPr lang="en-US" sz="2400" baseline="-25000">
                <a:ea typeface="Calibri" panose="020F0502020204030204" pitchFamily="34" charset="0"/>
              </a:rPr>
              <a:t>D</a:t>
            </a:r>
            <a:r>
              <a:rPr lang="en-US" sz="2400">
                <a:ea typeface="Calibri" panose="020F0502020204030204" pitchFamily="34" charset="0"/>
              </a:rPr>
              <a:t> este crescut, v</a:t>
            </a:r>
            <a:r>
              <a:rPr lang="en-US" sz="2400" baseline="-25000">
                <a:ea typeface="Calibri" panose="020F0502020204030204" pitchFamily="34" charset="0"/>
              </a:rPr>
              <a:t>O</a:t>
            </a:r>
            <a:r>
              <a:rPr lang="en-US" sz="2400">
                <a:ea typeface="Calibri" panose="020F0502020204030204" pitchFamily="34" charset="0"/>
              </a:rPr>
              <a:t> crește proporțional până când se ajunge la un punct în care au loc efecte de saturare a tranzistoarelor interne și care duc la aplatizarea caracteristicii de transfer.</a:t>
            </a:r>
            <a:endParaRPr lang="ro-RO" sz="2400">
              <a:ea typeface="Calibri" panose="020F0502020204030204" pitchFamily="34" charset="0"/>
            </a:endParaRPr>
          </a:p>
        </p:txBody>
      </p:sp>
      <p:sp>
        <p:nvSpPr>
          <p:cNvPr id="4" name="Date Placeholder 3">
            <a:extLst>
              <a:ext uri="{FF2B5EF4-FFF2-40B4-BE49-F238E27FC236}">
                <a16:creationId xmlns:a16="http://schemas.microsoft.com/office/drawing/2014/main" id="{1FD3A113-733C-49D7-985E-4D2C9B5E6442}"/>
              </a:ext>
            </a:extLst>
          </p:cNvPr>
          <p:cNvSpPr>
            <a:spLocks noGrp="1"/>
          </p:cNvSpPr>
          <p:nvPr>
            <p:ph type="dt" sz="half" idx="10"/>
          </p:nvPr>
        </p:nvSpPr>
        <p:spPr/>
        <p:txBody>
          <a:bodyPr/>
          <a:lstStyle/>
          <a:p>
            <a:fld id="{DDC454B8-6BFC-4840-9110-3A3AB5222CFA}" type="datetime1">
              <a:rPr lang="ro-RO" smtClean="0"/>
              <a:t>17.03.2021</a:t>
            </a:fld>
            <a:endParaRPr lang="ro-RO"/>
          </a:p>
        </p:txBody>
      </p:sp>
      <p:sp>
        <p:nvSpPr>
          <p:cNvPr id="5" name="Footer Placeholder 4">
            <a:extLst>
              <a:ext uri="{FF2B5EF4-FFF2-40B4-BE49-F238E27FC236}">
                <a16:creationId xmlns:a16="http://schemas.microsoft.com/office/drawing/2014/main" id="{3AE6E347-09CE-4155-B6BB-64D6BCF2EF0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B753BA53-3144-4664-8B10-9092DA11F81C}"/>
              </a:ext>
            </a:extLst>
          </p:cNvPr>
          <p:cNvSpPr>
            <a:spLocks noGrp="1"/>
          </p:cNvSpPr>
          <p:nvPr>
            <p:ph type="sldNum" sz="quarter" idx="12"/>
          </p:nvPr>
        </p:nvSpPr>
        <p:spPr/>
        <p:txBody>
          <a:bodyPr/>
          <a:lstStyle/>
          <a:p>
            <a:fld id="{AF5D8DD5-2367-47BF-BE85-0E4DD8564336}" type="slidenum">
              <a:rPr lang="ro-RO" smtClean="0"/>
              <a:t>34</a:t>
            </a:fld>
            <a:endParaRPr lang="ro-RO"/>
          </a:p>
        </p:txBody>
      </p:sp>
      <p:pic>
        <p:nvPicPr>
          <p:cNvPr id="11" name="Picture 10">
            <a:extLst>
              <a:ext uri="{FF2B5EF4-FFF2-40B4-BE49-F238E27FC236}">
                <a16:creationId xmlns:a16="http://schemas.microsoft.com/office/drawing/2014/main" id="{67776D67-5401-4D14-BBA0-173ED89C5036}"/>
              </a:ext>
            </a:extLst>
          </p:cNvPr>
          <p:cNvPicPr>
            <a:picLocks noChangeAspect="1"/>
          </p:cNvPicPr>
          <p:nvPr/>
        </p:nvPicPr>
        <p:blipFill>
          <a:blip r:embed="rId2"/>
          <a:stretch>
            <a:fillRect/>
          </a:stretch>
        </p:blipFill>
        <p:spPr>
          <a:xfrm>
            <a:off x="5728119" y="55416"/>
            <a:ext cx="6448425" cy="3933825"/>
          </a:xfrm>
          <a:prstGeom prst="rect">
            <a:avLst/>
          </a:prstGeom>
        </p:spPr>
      </p:pic>
    </p:spTree>
    <p:extLst>
      <p:ext uri="{BB962C8B-B14F-4D97-AF65-F5344CB8AC3E}">
        <p14:creationId xmlns:p14="http://schemas.microsoft.com/office/powerpoint/2010/main" val="327558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A0B8-61CF-485E-B8E3-9C04DB75928C}"/>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1F525C3D-0468-41FA-8B22-61FF29EA8345}"/>
              </a:ext>
            </a:extLst>
          </p:cNvPr>
          <p:cNvSpPr>
            <a:spLocks noGrp="1"/>
          </p:cNvSpPr>
          <p:nvPr>
            <p:ph idx="1"/>
          </p:nvPr>
        </p:nvSpPr>
        <p:spPr/>
        <p:txBody>
          <a:bodyPr>
            <a:normAutofit/>
          </a:bodyPr>
          <a:lstStyle/>
          <a:p>
            <a:pPr marL="285750" indent="-285750">
              <a:buFont typeface="Arial" panose="020B0604020202020204" pitchFamily="34" charset="0"/>
              <a:buChar char="•"/>
            </a:pPr>
            <a:r>
              <a:rPr lang="en-US" sz="2400"/>
              <a:t>Aceasta este </a:t>
            </a:r>
            <a:r>
              <a:rPr lang="en-US" sz="2400" i="1"/>
              <a:t>regiunea de saturație </a:t>
            </a:r>
            <a:br>
              <a:rPr lang="ro-RO" sz="2400" i="1"/>
            </a:br>
            <a:r>
              <a:rPr lang="en-US" sz="2400" i="1"/>
              <a:t>pozitivă</a:t>
            </a:r>
            <a:r>
              <a:rPr lang="en-US" sz="2400"/>
              <a:t>, unde </a:t>
            </a:r>
            <a:r>
              <a:rPr lang="en-US" sz="2400" i="1"/>
              <a:t>v</a:t>
            </a:r>
            <a:r>
              <a:rPr lang="en-US" sz="2400" i="1" baseline="-25000"/>
              <a:t>O</a:t>
            </a:r>
            <a:r>
              <a:rPr lang="en-US" sz="2400"/>
              <a:t> nu mai depinde </a:t>
            </a:r>
            <a:br>
              <a:rPr lang="ro-RO" sz="2400"/>
            </a:br>
            <a:r>
              <a:rPr lang="en-US" sz="2400"/>
              <a:t>de </a:t>
            </a:r>
            <a:r>
              <a:rPr lang="en-US" sz="2400" i="1"/>
              <a:t>v</a:t>
            </a:r>
            <a:r>
              <a:rPr lang="en-US" sz="2400" i="1" baseline="-25000"/>
              <a:t>D</a:t>
            </a:r>
            <a:r>
              <a:rPr lang="en-US" sz="2400"/>
              <a:t>, ci rămâne fixă, ceea ce face </a:t>
            </a:r>
            <a:br>
              <a:rPr lang="ro-RO" sz="2400"/>
            </a:br>
            <a:r>
              <a:rPr lang="en-US" sz="2400"/>
              <a:t>ca amplificatorul operațional să se </a:t>
            </a:r>
            <a:br>
              <a:rPr lang="ro-RO" sz="2400"/>
            </a:br>
            <a:r>
              <a:rPr lang="en-US" sz="2400"/>
              <a:t>comporte ca o sursă independentă </a:t>
            </a:r>
            <a:br>
              <a:rPr lang="ro-RO" sz="2400"/>
            </a:br>
            <a:r>
              <a:rPr lang="en-US" sz="2400"/>
              <a:t>de valoare </a:t>
            </a:r>
            <a:r>
              <a:rPr lang="en-US" sz="2400" i="1"/>
              <a:t>V</a:t>
            </a:r>
            <a:r>
              <a:rPr lang="en-US" sz="2400" i="1" baseline="-25000"/>
              <a:t>OH</a:t>
            </a:r>
            <a:r>
              <a:rPr lang="en-US" sz="2400"/>
              <a:t>.</a:t>
            </a:r>
            <a:endParaRPr lang="ro-RO" sz="2400"/>
          </a:p>
          <a:p>
            <a:pPr marL="285750" indent="-285750">
              <a:buFont typeface="Arial" panose="020B0604020202020204" pitchFamily="34" charset="0"/>
              <a:buChar char="•"/>
            </a:pPr>
            <a:r>
              <a:rPr lang="en-US" sz="2400"/>
              <a:t>Considerații similare sunt valabile </a:t>
            </a:r>
            <a:br>
              <a:rPr lang="ro-RO" sz="2400"/>
            </a:br>
            <a:r>
              <a:rPr lang="en-US" sz="2400"/>
              <a:t>pentru </a:t>
            </a:r>
            <a:r>
              <a:rPr lang="en-US" sz="2400" i="1"/>
              <a:t>regiunea de saturație negativă</a:t>
            </a:r>
            <a:r>
              <a:rPr lang="en-US" sz="2400"/>
              <a:t>, în care AO funcționează ca o sursă independentă de valoare </a:t>
            </a:r>
            <a:r>
              <a:rPr lang="en-US" sz="2400" i="1"/>
              <a:t>V</a:t>
            </a:r>
            <a:r>
              <a:rPr lang="en-US" sz="2400" i="1" baseline="-25000"/>
              <a:t>OL</a:t>
            </a:r>
            <a:r>
              <a:rPr lang="en-US" sz="2400"/>
              <a:t>.</a:t>
            </a:r>
            <a:endParaRPr lang="ro-RO" sz="2400"/>
          </a:p>
          <a:p>
            <a:pPr marL="285750" indent="-285750">
              <a:buFont typeface="Arial" panose="020B0604020202020204" pitchFamily="34" charset="0"/>
              <a:buChar char="•"/>
            </a:pPr>
            <a:r>
              <a:rPr lang="en-US" sz="2400"/>
              <a:t>Rețineți că la saturație </a:t>
            </a:r>
            <a:r>
              <a:rPr lang="en-US" sz="2400" i="1"/>
              <a:t>v</a:t>
            </a:r>
            <a:r>
              <a:rPr lang="en-US" sz="2400" i="1" baseline="-25000"/>
              <a:t>D</a:t>
            </a:r>
            <a:r>
              <a:rPr lang="en-US" sz="2400"/>
              <a:t> nu mai este neapărat în domeniul de microvolți!</a:t>
            </a:r>
            <a:endParaRPr lang="ro-RO" sz="2400"/>
          </a:p>
        </p:txBody>
      </p:sp>
      <p:sp>
        <p:nvSpPr>
          <p:cNvPr id="4" name="Date Placeholder 3">
            <a:extLst>
              <a:ext uri="{FF2B5EF4-FFF2-40B4-BE49-F238E27FC236}">
                <a16:creationId xmlns:a16="http://schemas.microsoft.com/office/drawing/2014/main" id="{1FD3A113-733C-49D7-985E-4D2C9B5E6442}"/>
              </a:ext>
            </a:extLst>
          </p:cNvPr>
          <p:cNvSpPr>
            <a:spLocks noGrp="1"/>
          </p:cNvSpPr>
          <p:nvPr>
            <p:ph type="dt" sz="half" idx="10"/>
          </p:nvPr>
        </p:nvSpPr>
        <p:spPr/>
        <p:txBody>
          <a:bodyPr/>
          <a:lstStyle/>
          <a:p>
            <a:fld id="{2F2BD131-C86B-4F23-97D6-50E108031FF8}" type="datetime1">
              <a:rPr lang="ro-RO" smtClean="0"/>
              <a:t>17.03.2021</a:t>
            </a:fld>
            <a:endParaRPr lang="ro-RO"/>
          </a:p>
        </p:txBody>
      </p:sp>
      <p:sp>
        <p:nvSpPr>
          <p:cNvPr id="5" name="Footer Placeholder 4">
            <a:extLst>
              <a:ext uri="{FF2B5EF4-FFF2-40B4-BE49-F238E27FC236}">
                <a16:creationId xmlns:a16="http://schemas.microsoft.com/office/drawing/2014/main" id="{3AE6E347-09CE-4155-B6BB-64D6BCF2EF0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B753BA53-3144-4664-8B10-9092DA11F81C}"/>
              </a:ext>
            </a:extLst>
          </p:cNvPr>
          <p:cNvSpPr>
            <a:spLocks noGrp="1"/>
          </p:cNvSpPr>
          <p:nvPr>
            <p:ph type="sldNum" sz="quarter" idx="12"/>
          </p:nvPr>
        </p:nvSpPr>
        <p:spPr/>
        <p:txBody>
          <a:bodyPr/>
          <a:lstStyle/>
          <a:p>
            <a:fld id="{AF5D8DD5-2367-47BF-BE85-0E4DD8564336}" type="slidenum">
              <a:rPr lang="ro-RO" smtClean="0"/>
              <a:t>35</a:t>
            </a:fld>
            <a:endParaRPr lang="ro-RO"/>
          </a:p>
        </p:txBody>
      </p:sp>
      <p:pic>
        <p:nvPicPr>
          <p:cNvPr id="8" name="Picture 7">
            <a:extLst>
              <a:ext uri="{FF2B5EF4-FFF2-40B4-BE49-F238E27FC236}">
                <a16:creationId xmlns:a16="http://schemas.microsoft.com/office/drawing/2014/main" id="{052F41D8-38BB-48E2-8624-7FA9C96B4140}"/>
              </a:ext>
            </a:extLst>
          </p:cNvPr>
          <p:cNvPicPr>
            <a:picLocks noChangeAspect="1"/>
          </p:cNvPicPr>
          <p:nvPr/>
        </p:nvPicPr>
        <p:blipFill>
          <a:blip r:embed="rId2"/>
          <a:stretch>
            <a:fillRect/>
          </a:stretch>
        </p:blipFill>
        <p:spPr>
          <a:xfrm>
            <a:off x="5728119" y="55416"/>
            <a:ext cx="6448425" cy="3933825"/>
          </a:xfrm>
          <a:prstGeom prst="rect">
            <a:avLst/>
          </a:prstGeom>
        </p:spPr>
      </p:pic>
    </p:spTree>
    <p:extLst>
      <p:ext uri="{BB962C8B-B14F-4D97-AF65-F5344CB8AC3E}">
        <p14:creationId xmlns:p14="http://schemas.microsoft.com/office/powerpoint/2010/main" val="6040103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498EB-F9C1-43E8-B94C-B5A210522B51}"/>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A8B58810-2A63-4EF3-A37A-2EFBC4EB8B61}"/>
              </a:ext>
            </a:extLst>
          </p:cNvPr>
          <p:cNvSpPr>
            <a:spLocks noGrp="1"/>
          </p:cNvSpPr>
          <p:nvPr>
            <p:ph idx="1"/>
          </p:nvPr>
        </p:nvSpPr>
        <p:spPr/>
        <p:txBody>
          <a:bodyPr/>
          <a:lstStyle/>
          <a:p>
            <a:r>
              <a:rPr lang="en-US"/>
              <a:t>Foile de catalog pentru AO de tipul 741, indică faptul că la o alimentare de ±15V și cu o sarcină de ieșire tipică de 2kΩ, 741 se saturează la ±</a:t>
            </a:r>
            <a:r>
              <a:rPr lang="en-US" i="1"/>
              <a:t>V</a:t>
            </a:r>
            <a:r>
              <a:rPr lang="en-US" i="1" baseline="-25000"/>
              <a:t>sat</a:t>
            </a:r>
            <a:r>
              <a:rPr lang="en-US"/>
              <a:t> </a:t>
            </a:r>
            <a:r>
              <a:rPr lang="en-US">
                <a:sym typeface="Symbol" panose="05050102010706020507" pitchFamily="18" charset="2"/>
              </a:rPr>
              <a:t></a:t>
            </a:r>
            <a:r>
              <a:rPr lang="en-US"/>
              <a:t> ±13V, adică la 2V față de valorile de alimentare.</a:t>
            </a:r>
            <a:endParaRPr lang="ro-RO"/>
          </a:p>
          <a:p>
            <a:r>
              <a:rPr lang="en-US"/>
              <a:t>Variația tensiunii de ieșire, definită ca </a:t>
            </a:r>
            <a:r>
              <a:rPr lang="en-US" i="1"/>
              <a:t>OVS</a:t>
            </a:r>
            <a:r>
              <a:rPr lang="en-US"/>
              <a:t>=</a:t>
            </a:r>
            <a:r>
              <a:rPr lang="en-US" i="1"/>
              <a:t>V</a:t>
            </a:r>
            <a:r>
              <a:rPr lang="en-US" i="1" baseline="-25000"/>
              <a:t>OH</a:t>
            </a:r>
            <a:r>
              <a:rPr lang="en-US"/>
              <a:t>-</a:t>
            </a:r>
            <a:r>
              <a:rPr lang="en-US" i="1"/>
              <a:t>V</a:t>
            </a:r>
            <a:r>
              <a:rPr lang="en-US" i="1" baseline="-25000"/>
              <a:t>OL</a:t>
            </a:r>
            <a:r>
              <a:rPr lang="en-US"/>
              <a:t> (Output Voltage Swing), este, în acest caz, </a:t>
            </a:r>
            <a:r>
              <a:rPr lang="en-US" i="1"/>
              <a:t>OVS</a:t>
            </a:r>
            <a:r>
              <a:rPr lang="en-US">
                <a:sym typeface="Symbol" panose="05050102010706020507" pitchFamily="18" charset="2"/>
              </a:rPr>
              <a:t></a:t>
            </a:r>
            <a:r>
              <a:rPr lang="en-US"/>
              <a:t>13-(-13)=26V, exprimată de asemenea </a:t>
            </a:r>
            <a:r>
              <a:rPr lang="ro-RO"/>
              <a:t>și sub forma</a:t>
            </a:r>
            <a:r>
              <a:rPr lang="en-US"/>
              <a:t> </a:t>
            </a:r>
            <a:r>
              <a:rPr lang="en-US" i="1"/>
              <a:t>OVS</a:t>
            </a:r>
            <a:r>
              <a:rPr lang="en-US">
                <a:sym typeface="Symbol" panose="05050102010706020507" pitchFamily="18" charset="2"/>
              </a:rPr>
              <a:t></a:t>
            </a:r>
            <a:r>
              <a:rPr lang="en-US"/>
              <a:t>±13V.</a:t>
            </a:r>
            <a:endParaRPr lang="ro-RO"/>
          </a:p>
          <a:p>
            <a:r>
              <a:rPr lang="en-US"/>
              <a:t>Mai mult, din 13/200000=65μV, intervalul de tensiune de intrare corespunzător regiunii liniare este astfel −65μV≤</a:t>
            </a:r>
            <a:r>
              <a:rPr lang="en-US" i="1"/>
              <a:t>v</a:t>
            </a:r>
            <a:r>
              <a:rPr lang="en-US" i="1" baseline="-25000"/>
              <a:t>D</a:t>
            </a:r>
            <a:r>
              <a:rPr lang="en-US"/>
              <a:t>≤+65μV.</a:t>
            </a:r>
            <a:endParaRPr lang="ro-RO"/>
          </a:p>
        </p:txBody>
      </p:sp>
      <p:sp>
        <p:nvSpPr>
          <p:cNvPr id="4" name="Date Placeholder 3">
            <a:extLst>
              <a:ext uri="{FF2B5EF4-FFF2-40B4-BE49-F238E27FC236}">
                <a16:creationId xmlns:a16="http://schemas.microsoft.com/office/drawing/2014/main" id="{56961A15-702A-4842-91D9-3103BFAD2894}"/>
              </a:ext>
            </a:extLst>
          </p:cNvPr>
          <p:cNvSpPr>
            <a:spLocks noGrp="1"/>
          </p:cNvSpPr>
          <p:nvPr>
            <p:ph type="dt" sz="half" idx="10"/>
          </p:nvPr>
        </p:nvSpPr>
        <p:spPr/>
        <p:txBody>
          <a:bodyPr/>
          <a:lstStyle/>
          <a:p>
            <a:fld id="{52A1731E-33C7-4169-8DF2-175F31E97679}" type="datetime1">
              <a:rPr lang="ro-RO" smtClean="0"/>
              <a:t>17.03.2021</a:t>
            </a:fld>
            <a:endParaRPr lang="ro-RO"/>
          </a:p>
        </p:txBody>
      </p:sp>
      <p:sp>
        <p:nvSpPr>
          <p:cNvPr id="5" name="Footer Placeholder 4">
            <a:extLst>
              <a:ext uri="{FF2B5EF4-FFF2-40B4-BE49-F238E27FC236}">
                <a16:creationId xmlns:a16="http://schemas.microsoft.com/office/drawing/2014/main" id="{90802E9C-E41D-43E7-A3B5-F09F11EB856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FB1F481C-C069-402D-8DE4-85D31DFC65F8}"/>
              </a:ext>
            </a:extLst>
          </p:cNvPr>
          <p:cNvSpPr>
            <a:spLocks noGrp="1"/>
          </p:cNvSpPr>
          <p:nvPr>
            <p:ph type="sldNum" sz="quarter" idx="12"/>
          </p:nvPr>
        </p:nvSpPr>
        <p:spPr/>
        <p:txBody>
          <a:bodyPr/>
          <a:lstStyle/>
          <a:p>
            <a:fld id="{AF5D8DD5-2367-47BF-BE85-0E4DD8564336}" type="slidenum">
              <a:rPr lang="ro-RO" smtClean="0"/>
              <a:t>36</a:t>
            </a:fld>
            <a:endParaRPr lang="ro-RO"/>
          </a:p>
        </p:txBody>
      </p:sp>
    </p:spTree>
    <p:extLst>
      <p:ext uri="{BB962C8B-B14F-4D97-AF65-F5344CB8AC3E}">
        <p14:creationId xmlns:p14="http://schemas.microsoft.com/office/powerpoint/2010/main" val="271417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6B99-1E02-4D67-B90A-1CE0F3F25A15}"/>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3F7DF81C-3953-4CC6-972A-14D875855208}"/>
              </a:ext>
            </a:extLst>
          </p:cNvPr>
          <p:cNvSpPr>
            <a:spLocks noGrp="1"/>
          </p:cNvSpPr>
          <p:nvPr>
            <p:ph idx="1"/>
          </p:nvPr>
        </p:nvSpPr>
        <p:spPr/>
        <p:txBody>
          <a:bodyPr/>
          <a:lstStyle/>
          <a:p>
            <a:r>
              <a:rPr lang="en-US"/>
              <a:t>Dacă sursele de alimentare sunt altele decât ± 15V, tensiunile de saturație ale lui 741 se vor modifica în consecință.</a:t>
            </a:r>
            <a:endParaRPr lang="ro-RO"/>
          </a:p>
          <a:p>
            <a:r>
              <a:rPr lang="en-US"/>
              <a:t>De exemplu, se poate presupune că un 741, alimentat de la o singură baterie de 9 V și care are o sarcină de 2k, se saturează la </a:t>
            </a:r>
            <a:r>
              <a:rPr lang="en-US" i="1"/>
              <a:t>V</a:t>
            </a:r>
            <a:r>
              <a:rPr lang="en-US" i="1" baseline="-25000"/>
              <a:t>OH</a:t>
            </a:r>
            <a:r>
              <a:rPr lang="en-US">
                <a:sym typeface="Symbol" panose="05050102010706020507" pitchFamily="18" charset="2"/>
              </a:rPr>
              <a:t></a:t>
            </a:r>
            <a:r>
              <a:rPr lang="en-US"/>
              <a:t>9-2=7V și </a:t>
            </a:r>
            <a:r>
              <a:rPr lang="en-US" i="1"/>
              <a:t>V</a:t>
            </a:r>
            <a:r>
              <a:rPr lang="en-US" i="1" baseline="-25000"/>
              <a:t>OL</a:t>
            </a:r>
            <a:r>
              <a:rPr lang="en-US">
                <a:sym typeface="Symbol" panose="05050102010706020507" pitchFamily="18" charset="2"/>
              </a:rPr>
              <a:t></a:t>
            </a:r>
            <a:r>
              <a:rPr lang="en-US"/>
              <a:t>0+2=2V, deci acum </a:t>
            </a:r>
            <a:r>
              <a:rPr lang="en-US" i="1"/>
              <a:t>OVS</a:t>
            </a:r>
            <a:r>
              <a:rPr lang="en-US">
                <a:sym typeface="Symbol" panose="05050102010706020507" pitchFamily="18" charset="2"/>
              </a:rPr>
              <a:t></a:t>
            </a:r>
            <a:r>
              <a:rPr lang="en-US"/>
              <a:t>7-2=5V.</a:t>
            </a:r>
            <a:endParaRPr lang="ro-RO"/>
          </a:p>
        </p:txBody>
      </p:sp>
      <p:sp>
        <p:nvSpPr>
          <p:cNvPr id="4" name="Date Placeholder 3">
            <a:extLst>
              <a:ext uri="{FF2B5EF4-FFF2-40B4-BE49-F238E27FC236}">
                <a16:creationId xmlns:a16="http://schemas.microsoft.com/office/drawing/2014/main" id="{5C6C97E9-1E84-4E3A-9979-49B918B526F2}"/>
              </a:ext>
            </a:extLst>
          </p:cNvPr>
          <p:cNvSpPr>
            <a:spLocks noGrp="1"/>
          </p:cNvSpPr>
          <p:nvPr>
            <p:ph type="dt" sz="half" idx="10"/>
          </p:nvPr>
        </p:nvSpPr>
        <p:spPr/>
        <p:txBody>
          <a:bodyPr/>
          <a:lstStyle/>
          <a:p>
            <a:fld id="{B829D57D-1259-4C2F-8E94-9C233F37866C}" type="datetime1">
              <a:rPr lang="ro-RO" smtClean="0"/>
              <a:t>17.03.2021</a:t>
            </a:fld>
            <a:endParaRPr lang="ro-RO"/>
          </a:p>
        </p:txBody>
      </p:sp>
      <p:sp>
        <p:nvSpPr>
          <p:cNvPr id="5" name="Footer Placeholder 4">
            <a:extLst>
              <a:ext uri="{FF2B5EF4-FFF2-40B4-BE49-F238E27FC236}">
                <a16:creationId xmlns:a16="http://schemas.microsoft.com/office/drawing/2014/main" id="{6F9ADAE0-5A26-40C6-BE64-A46A0BD519B2}"/>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06931EAB-FBDD-4716-805F-993631907354}"/>
              </a:ext>
            </a:extLst>
          </p:cNvPr>
          <p:cNvSpPr>
            <a:spLocks noGrp="1"/>
          </p:cNvSpPr>
          <p:nvPr>
            <p:ph type="sldNum" sz="quarter" idx="12"/>
          </p:nvPr>
        </p:nvSpPr>
        <p:spPr/>
        <p:txBody>
          <a:bodyPr/>
          <a:lstStyle/>
          <a:p>
            <a:fld id="{AF5D8DD5-2367-47BF-BE85-0E4DD8564336}" type="slidenum">
              <a:rPr lang="ro-RO" smtClean="0"/>
              <a:t>37</a:t>
            </a:fld>
            <a:endParaRPr lang="ro-RO"/>
          </a:p>
        </p:txBody>
      </p:sp>
    </p:spTree>
    <p:extLst>
      <p:ext uri="{BB962C8B-B14F-4D97-AF65-F5344CB8AC3E}">
        <p14:creationId xmlns:p14="http://schemas.microsoft.com/office/powerpoint/2010/main" val="819130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B791C-BF09-45FC-B71B-74E0E2A17C5B}"/>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DFABFF7D-E50B-47A7-A107-64172437F665}"/>
              </a:ext>
            </a:extLst>
          </p:cNvPr>
          <p:cNvSpPr>
            <a:spLocks noGrp="1"/>
          </p:cNvSpPr>
          <p:nvPr>
            <p:ph idx="1"/>
          </p:nvPr>
        </p:nvSpPr>
        <p:spPr>
          <a:xfrm>
            <a:off x="504825" y="1825625"/>
            <a:ext cx="11376977" cy="4351338"/>
          </a:xfrm>
        </p:spPr>
        <p:txBody>
          <a:bodyPr>
            <a:normAutofit/>
          </a:bodyPr>
          <a:lstStyle/>
          <a:p>
            <a:r>
              <a:rPr lang="en-US"/>
              <a:t>În sistemele cu o singură alimentare, cum ar fi sistemele mixte digital-analogice cu </a:t>
            </a:r>
            <a:r>
              <a:rPr lang="en-US" i="1"/>
              <a:t>V</a:t>
            </a:r>
            <a:r>
              <a:rPr lang="en-US" i="1" baseline="-25000"/>
              <a:t>CC</a:t>
            </a:r>
            <a:r>
              <a:rPr lang="en-US"/>
              <a:t>=5V și </a:t>
            </a:r>
            <a:r>
              <a:rPr lang="en-US" i="1"/>
              <a:t>V</a:t>
            </a:r>
            <a:r>
              <a:rPr lang="en-US" i="1" baseline="-25000"/>
              <a:t>EE</a:t>
            </a:r>
            <a:r>
              <a:rPr lang="en-US"/>
              <a:t>=0V, semnalele sunt de obicei restricționate în intervalul 0…5 V.</a:t>
            </a:r>
            <a:endParaRPr lang="ro-RO"/>
          </a:p>
          <a:p>
            <a:r>
              <a:rPr lang="en-US"/>
              <a:t>În acest caz este nevoie de o </a:t>
            </a:r>
            <a:br>
              <a:rPr lang="ro-RO"/>
            </a:br>
            <a:r>
              <a:rPr lang="en-US"/>
              <a:t>tensiune de referință egală cu </a:t>
            </a:r>
            <a:br>
              <a:rPr lang="ro-RO"/>
            </a:br>
            <a:r>
              <a:rPr lang="en-US"/>
              <a:t>(1/2)</a:t>
            </a:r>
            <a:r>
              <a:rPr lang="en-US" i="1"/>
              <a:t>V</a:t>
            </a:r>
            <a:r>
              <a:rPr lang="en-US" i="1" baseline="-25000"/>
              <a:t>CC</a:t>
            </a:r>
            <a:r>
              <a:rPr lang="en-US"/>
              <a:t>=2,5V pentru terminalele de </a:t>
            </a:r>
            <a:br>
              <a:rPr lang="ro-RO"/>
            </a:br>
            <a:r>
              <a:rPr lang="en-US"/>
              <a:t>referință (masă) ale tuturor surselor </a:t>
            </a:r>
            <a:br>
              <a:rPr lang="ro-RO"/>
            </a:br>
            <a:r>
              <a:rPr lang="en-US"/>
              <a:t>și sarcinilor analogice și, astfel, </a:t>
            </a:r>
            <a:br>
              <a:rPr lang="ro-RO"/>
            </a:br>
            <a:r>
              <a:rPr lang="en-US"/>
              <a:t>semnalele au o variație simetrică față </a:t>
            </a:r>
            <a:br>
              <a:rPr lang="ro-RO"/>
            </a:br>
            <a:r>
              <a:rPr lang="en-US"/>
              <a:t>de această referință comună.</a:t>
            </a:r>
            <a:endParaRPr lang="ro-RO"/>
          </a:p>
          <a:p>
            <a:endParaRPr lang="ro-RO"/>
          </a:p>
        </p:txBody>
      </p:sp>
      <p:sp>
        <p:nvSpPr>
          <p:cNvPr id="4" name="Date Placeholder 3">
            <a:extLst>
              <a:ext uri="{FF2B5EF4-FFF2-40B4-BE49-F238E27FC236}">
                <a16:creationId xmlns:a16="http://schemas.microsoft.com/office/drawing/2014/main" id="{742A1CCD-D8FA-4154-93E0-58B701AAE16E}"/>
              </a:ext>
            </a:extLst>
          </p:cNvPr>
          <p:cNvSpPr>
            <a:spLocks noGrp="1"/>
          </p:cNvSpPr>
          <p:nvPr>
            <p:ph type="dt" sz="half" idx="10"/>
          </p:nvPr>
        </p:nvSpPr>
        <p:spPr/>
        <p:txBody>
          <a:bodyPr/>
          <a:lstStyle/>
          <a:p>
            <a:fld id="{86CC8C65-EDCC-4CE6-A8E7-E05F5749696E}" type="datetime1">
              <a:rPr lang="ro-RO" smtClean="0"/>
              <a:t>17.03.2021</a:t>
            </a:fld>
            <a:endParaRPr lang="ro-RO"/>
          </a:p>
        </p:txBody>
      </p:sp>
      <p:sp>
        <p:nvSpPr>
          <p:cNvPr id="5" name="Footer Placeholder 4">
            <a:extLst>
              <a:ext uri="{FF2B5EF4-FFF2-40B4-BE49-F238E27FC236}">
                <a16:creationId xmlns:a16="http://schemas.microsoft.com/office/drawing/2014/main" id="{182B5B6B-B28C-4AFB-8967-0CBE02E0DBA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EBCA8591-0F6C-4B6D-9958-550956F3130F}"/>
              </a:ext>
            </a:extLst>
          </p:cNvPr>
          <p:cNvSpPr>
            <a:spLocks noGrp="1"/>
          </p:cNvSpPr>
          <p:nvPr>
            <p:ph type="sldNum" sz="quarter" idx="12"/>
          </p:nvPr>
        </p:nvSpPr>
        <p:spPr/>
        <p:txBody>
          <a:bodyPr/>
          <a:lstStyle/>
          <a:p>
            <a:fld id="{AF5D8DD5-2367-47BF-BE85-0E4DD8564336}" type="slidenum">
              <a:rPr lang="ro-RO" smtClean="0"/>
              <a:t>38</a:t>
            </a:fld>
            <a:endParaRPr lang="ro-RO"/>
          </a:p>
        </p:txBody>
      </p:sp>
      <p:pic>
        <p:nvPicPr>
          <p:cNvPr id="8" name="Picture 7">
            <a:extLst>
              <a:ext uri="{FF2B5EF4-FFF2-40B4-BE49-F238E27FC236}">
                <a16:creationId xmlns:a16="http://schemas.microsoft.com/office/drawing/2014/main" id="{CAD82D72-BA84-4BF2-A282-E50CD6CF2593}"/>
              </a:ext>
            </a:extLst>
          </p:cNvPr>
          <p:cNvPicPr>
            <a:picLocks noChangeAspect="1"/>
          </p:cNvPicPr>
          <p:nvPr/>
        </p:nvPicPr>
        <p:blipFill>
          <a:blip r:embed="rId2"/>
          <a:stretch>
            <a:fillRect/>
          </a:stretch>
        </p:blipFill>
        <p:spPr>
          <a:xfrm>
            <a:off x="6370289" y="2923223"/>
            <a:ext cx="5737860" cy="3253740"/>
          </a:xfrm>
          <a:prstGeom prst="rect">
            <a:avLst/>
          </a:prstGeom>
        </p:spPr>
      </p:pic>
    </p:spTree>
    <p:extLst>
      <p:ext uri="{BB962C8B-B14F-4D97-AF65-F5344CB8AC3E}">
        <p14:creationId xmlns:p14="http://schemas.microsoft.com/office/powerpoint/2010/main" val="2979303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B791C-BF09-45FC-B71B-74E0E2A17C5B}"/>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DFABFF7D-E50B-47A7-A107-64172437F665}"/>
              </a:ext>
            </a:extLst>
          </p:cNvPr>
          <p:cNvSpPr>
            <a:spLocks noGrp="1"/>
          </p:cNvSpPr>
          <p:nvPr>
            <p:ph idx="1"/>
          </p:nvPr>
        </p:nvSpPr>
        <p:spPr>
          <a:xfrm>
            <a:off x="504825" y="1825625"/>
            <a:ext cx="11376977" cy="4351338"/>
          </a:xfrm>
        </p:spPr>
        <p:txBody>
          <a:bodyPr>
            <a:normAutofit/>
          </a:bodyPr>
          <a:lstStyle/>
          <a:p>
            <a:r>
              <a:rPr lang="en-US"/>
              <a:t>Pentru a maximiza gama dinamică de semnale, </a:t>
            </a:r>
            <a:r>
              <a:rPr lang="ro-RO"/>
              <a:t>amplificatorul operațional </a:t>
            </a:r>
            <a:r>
              <a:rPr lang="en-US"/>
              <a:t>OA2 este în mod obișnuit un dispozitiv cu capabilități de ieșire rail-to-rail, adică </a:t>
            </a:r>
            <a:r>
              <a:rPr lang="en-US" i="1"/>
              <a:t>V</a:t>
            </a:r>
            <a:r>
              <a:rPr lang="en-US" i="1" baseline="-25000"/>
              <a:t>OH</a:t>
            </a:r>
            <a:r>
              <a:rPr lang="en-US">
                <a:sym typeface="Symbol" panose="05050102010706020507" pitchFamily="18" charset="2"/>
              </a:rPr>
              <a:t></a:t>
            </a:r>
            <a:r>
              <a:rPr lang="en-US"/>
              <a:t>5V și </a:t>
            </a:r>
            <a:r>
              <a:rPr lang="en-US" i="1"/>
              <a:t>V</a:t>
            </a:r>
            <a:r>
              <a:rPr lang="en-US" i="1" baseline="-25000"/>
              <a:t>OL</a:t>
            </a:r>
            <a:r>
              <a:rPr lang="en-US">
                <a:sym typeface="Symbol" panose="05050102010706020507" pitchFamily="18" charset="2"/>
              </a:rPr>
              <a:t></a:t>
            </a:r>
            <a:r>
              <a:rPr lang="en-US"/>
              <a:t>0V.</a:t>
            </a:r>
            <a:endParaRPr lang="ro-RO"/>
          </a:p>
          <a:p>
            <a:r>
              <a:rPr lang="ro-RO"/>
              <a:t>Circuitul TLE2426 divizor de tensiune </a:t>
            </a:r>
            <a:br>
              <a:rPr lang="ro-RO"/>
            </a:br>
            <a:r>
              <a:rPr lang="ro-RO"/>
              <a:t>(Rail Splitter) este un cip cu 3 </a:t>
            </a:r>
            <a:br>
              <a:rPr lang="ro-RO"/>
            </a:br>
            <a:r>
              <a:rPr lang="ro-RO"/>
              <a:t>terminale care conține toate circuitele </a:t>
            </a:r>
            <a:br>
              <a:rPr lang="ro-RO"/>
            </a:br>
            <a:r>
              <a:rPr lang="ro-RO"/>
              <a:t>necesare pentru sinteza unei referințe </a:t>
            </a:r>
            <a:br>
              <a:rPr lang="ro-RO"/>
            </a:br>
            <a:r>
              <a:rPr lang="ro-RO"/>
              <a:t>comune de 2,5V de precizie, cu o </a:t>
            </a:r>
            <a:br>
              <a:rPr lang="ro-RO"/>
            </a:br>
            <a:r>
              <a:rPr lang="ro-RO"/>
              <a:t>rezistență de ieșire de 7,5m</a:t>
            </a:r>
            <a:r>
              <a:rPr lang="el-GR"/>
              <a:t>Ω </a:t>
            </a:r>
            <a:r>
              <a:rPr lang="ro-RO"/>
              <a:t>și curent </a:t>
            </a:r>
            <a:br>
              <a:rPr lang="ro-RO"/>
            </a:br>
            <a:r>
              <a:rPr lang="ro-RO"/>
              <a:t>debitat/absorbit de 20mA.</a:t>
            </a:r>
          </a:p>
          <a:p>
            <a:endParaRPr lang="ro-RO"/>
          </a:p>
        </p:txBody>
      </p:sp>
      <p:sp>
        <p:nvSpPr>
          <p:cNvPr id="4" name="Date Placeholder 3">
            <a:extLst>
              <a:ext uri="{FF2B5EF4-FFF2-40B4-BE49-F238E27FC236}">
                <a16:creationId xmlns:a16="http://schemas.microsoft.com/office/drawing/2014/main" id="{742A1CCD-D8FA-4154-93E0-58B701AAE16E}"/>
              </a:ext>
            </a:extLst>
          </p:cNvPr>
          <p:cNvSpPr>
            <a:spLocks noGrp="1"/>
          </p:cNvSpPr>
          <p:nvPr>
            <p:ph type="dt" sz="half" idx="10"/>
          </p:nvPr>
        </p:nvSpPr>
        <p:spPr/>
        <p:txBody>
          <a:bodyPr/>
          <a:lstStyle/>
          <a:p>
            <a:fld id="{EF9E9A82-5D47-4889-89E2-DC5D21A26975}" type="datetime1">
              <a:rPr lang="ro-RO" smtClean="0"/>
              <a:t>17.03.2021</a:t>
            </a:fld>
            <a:endParaRPr lang="ro-RO"/>
          </a:p>
        </p:txBody>
      </p:sp>
      <p:sp>
        <p:nvSpPr>
          <p:cNvPr id="5" name="Footer Placeholder 4">
            <a:extLst>
              <a:ext uri="{FF2B5EF4-FFF2-40B4-BE49-F238E27FC236}">
                <a16:creationId xmlns:a16="http://schemas.microsoft.com/office/drawing/2014/main" id="{182B5B6B-B28C-4AFB-8967-0CBE02E0DBA9}"/>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EBCA8591-0F6C-4B6D-9958-550956F3130F}"/>
              </a:ext>
            </a:extLst>
          </p:cNvPr>
          <p:cNvSpPr>
            <a:spLocks noGrp="1"/>
          </p:cNvSpPr>
          <p:nvPr>
            <p:ph type="sldNum" sz="quarter" idx="12"/>
          </p:nvPr>
        </p:nvSpPr>
        <p:spPr/>
        <p:txBody>
          <a:bodyPr/>
          <a:lstStyle/>
          <a:p>
            <a:fld id="{AF5D8DD5-2367-47BF-BE85-0E4DD8564336}" type="slidenum">
              <a:rPr lang="ro-RO" smtClean="0"/>
              <a:t>39</a:t>
            </a:fld>
            <a:endParaRPr lang="ro-RO"/>
          </a:p>
        </p:txBody>
      </p:sp>
      <p:pic>
        <p:nvPicPr>
          <p:cNvPr id="7" name="Picture 6">
            <a:extLst>
              <a:ext uri="{FF2B5EF4-FFF2-40B4-BE49-F238E27FC236}">
                <a16:creationId xmlns:a16="http://schemas.microsoft.com/office/drawing/2014/main" id="{51735E28-6A0D-40C0-9452-1751A5CE29F0}"/>
              </a:ext>
            </a:extLst>
          </p:cNvPr>
          <p:cNvPicPr>
            <a:picLocks noChangeAspect="1"/>
          </p:cNvPicPr>
          <p:nvPr/>
        </p:nvPicPr>
        <p:blipFill>
          <a:blip r:embed="rId2"/>
          <a:stretch>
            <a:fillRect/>
          </a:stretch>
        </p:blipFill>
        <p:spPr>
          <a:xfrm>
            <a:off x="6350625" y="2923223"/>
            <a:ext cx="5737860" cy="3253740"/>
          </a:xfrm>
          <a:prstGeom prst="rect">
            <a:avLst/>
          </a:prstGeom>
        </p:spPr>
      </p:pic>
    </p:spTree>
    <p:extLst>
      <p:ext uri="{BB962C8B-B14F-4D97-AF65-F5344CB8AC3E}">
        <p14:creationId xmlns:p14="http://schemas.microsoft.com/office/powerpoint/2010/main" val="290428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Pe lângă sursa de semnal </a:t>
            </a:r>
            <a:r>
              <a:rPr lang="ro-RO" sz="2400">
                <a:effectLst/>
                <a:ea typeface="Calibri" panose="020F0502020204030204" pitchFamily="34" charset="0"/>
              </a:rPr>
              <a:t>(</a:t>
            </a:r>
            <a:r>
              <a:rPr lang="ro-RO" sz="2400" i="1">
                <a:effectLst/>
                <a:ea typeface="Calibri" panose="020F0502020204030204" pitchFamily="34" charset="0"/>
              </a:rPr>
              <a:t>Source</a:t>
            </a:r>
            <a:r>
              <a:rPr lang="ro-RO" sz="2400">
                <a:effectLst/>
                <a:ea typeface="Calibri" panose="020F0502020204030204" pitchFamily="34" charset="0"/>
              </a:rPr>
              <a:t>) </a:t>
            </a:r>
            <a:r>
              <a:rPr lang="en-US" sz="2400">
                <a:effectLst/>
                <a:ea typeface="Calibri" panose="020F0502020204030204" pitchFamily="34" charset="0"/>
              </a:rPr>
              <a:t>și sarcină</a:t>
            </a:r>
            <a:r>
              <a:rPr lang="ro-RO" sz="2400">
                <a:effectLst/>
                <a:ea typeface="Calibri" panose="020F0502020204030204" pitchFamily="34" charset="0"/>
              </a:rPr>
              <a:t> (</a:t>
            </a:r>
            <a:r>
              <a:rPr lang="ro-RO" sz="2400" i="1">
                <a:effectLst/>
                <a:ea typeface="Calibri" panose="020F0502020204030204" pitchFamily="34" charset="0"/>
              </a:rPr>
              <a:t>Load</a:t>
            </a:r>
            <a:r>
              <a:rPr lang="ro-RO" sz="2400">
                <a:effectLst/>
                <a:ea typeface="Calibri" panose="020F0502020204030204" pitchFamily="34" charset="0"/>
              </a:rPr>
              <a:t>)</a:t>
            </a:r>
            <a:r>
              <a:rPr lang="en-US" sz="2400">
                <a:effectLst/>
                <a:ea typeface="Calibri" panose="020F0502020204030204" pitchFamily="34" charset="0"/>
              </a:rPr>
              <a:t>, identificăm următoarele blocuri de bază:</a:t>
            </a:r>
            <a:endParaRPr lang="ro-RO" sz="2400">
              <a:solidFill>
                <a:srgbClr val="242021"/>
              </a:solidFill>
              <a:effectLst/>
              <a:ea typeface="Calibri" panose="020F0502020204030204" pitchFamily="34" charset="0"/>
            </a:endParaRPr>
          </a:p>
          <a:p>
            <a:pPr marL="457200" indent="-457200">
              <a:buFont typeface="+mj-lt"/>
              <a:buAutoNum type="arabicPeriod"/>
            </a:pPr>
            <a:r>
              <a:rPr lang="en-US" sz="2400">
                <a:solidFill>
                  <a:srgbClr val="242021"/>
                </a:solidFill>
                <a:effectLst/>
                <a:ea typeface="Calibri" panose="020F0502020204030204" pitchFamily="34" charset="0"/>
              </a:rPr>
              <a:t>Un amplificator numit </a:t>
            </a:r>
            <a:r>
              <a:rPr lang="en-US" sz="2400" i="1">
                <a:solidFill>
                  <a:srgbClr val="242021"/>
                </a:solidFill>
                <a:effectLst/>
                <a:ea typeface="Calibri" panose="020F0502020204030204" pitchFamily="34" charset="0"/>
              </a:rPr>
              <a:t>amplificator de eroare</a:t>
            </a:r>
            <a:r>
              <a:rPr lang="en-US" sz="2400">
                <a:solidFill>
                  <a:srgbClr val="242021"/>
                </a:solidFill>
                <a:effectLst/>
                <a:ea typeface="Calibri" panose="020F0502020204030204" pitchFamily="34" charset="0"/>
              </a:rPr>
              <a:t>, care acceptă un semnal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numit </a:t>
            </a:r>
            <a:r>
              <a:rPr lang="en-US" sz="2400" i="1">
                <a:solidFill>
                  <a:srgbClr val="242021"/>
                </a:solidFill>
                <a:effectLst/>
                <a:ea typeface="Calibri" panose="020F0502020204030204" pitchFamily="34" charset="0"/>
              </a:rPr>
              <a:t>semnal de eroare</a:t>
            </a:r>
            <a:r>
              <a:rPr lang="en-US" sz="2400">
                <a:solidFill>
                  <a:srgbClr val="242021"/>
                </a:solidFill>
                <a:effectLst/>
                <a:ea typeface="Calibri" panose="020F0502020204030204" pitchFamily="34" charset="0"/>
              </a:rPr>
              <a:t> și produce </a:t>
            </a:r>
            <a:r>
              <a:rPr lang="en-US" sz="2400" i="1">
                <a:solidFill>
                  <a:srgbClr val="242021"/>
                </a:solidFill>
                <a:effectLst/>
                <a:ea typeface="Calibri" panose="020F0502020204030204" pitchFamily="34" charset="0"/>
              </a:rPr>
              <a:t>semnalul de ieșire</a:t>
            </a:r>
            <a:endParaRPr lang="ro-RO" sz="2400">
              <a:solidFill>
                <a:srgbClr val="242021"/>
              </a:solidFill>
              <a:effectLst/>
              <a:ea typeface="Calibri" panose="020F0502020204030204" pitchFamily="34" charset="0"/>
            </a:endParaRPr>
          </a:p>
          <a:p>
            <a:pPr marL="457200" indent="-457200">
              <a:buFont typeface="+mj-lt"/>
              <a:buAutoNum type="arabicPeriod"/>
            </a:pPr>
            <a:endParaRPr lang="ro-RO" sz="2400"/>
          </a:p>
          <a:p>
            <a:pPr marL="457200" indent="-457200">
              <a:buFont typeface="+mj-lt"/>
              <a:buAutoNum type="arabicPeriod"/>
            </a:pPr>
            <a:r>
              <a:rPr lang="en-US" sz="2400">
                <a:effectLst/>
                <a:ea typeface="Calibri" panose="020F0502020204030204" pitchFamily="34" charset="0"/>
              </a:rPr>
              <a:t>O </a:t>
            </a:r>
            <a:r>
              <a:rPr lang="en-US" sz="2400" i="1">
                <a:effectLst/>
                <a:ea typeface="Calibri" panose="020F0502020204030204" pitchFamily="34" charset="0"/>
              </a:rPr>
              <a:t>rețea de reacție</a:t>
            </a:r>
            <a:r>
              <a:rPr lang="en-US" sz="2400">
                <a:effectLst/>
                <a:ea typeface="Calibri" panose="020F0502020204030204" pitchFamily="34" charset="0"/>
              </a:rPr>
              <a:t>, care eșantionează </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 și produce </a:t>
            </a:r>
            <a:r>
              <a:rPr lang="en-US" sz="2400" i="1">
                <a:effectLst/>
                <a:ea typeface="Calibri" panose="020F0502020204030204" pitchFamily="34" charset="0"/>
              </a:rPr>
              <a:t>semnalul de reacție</a:t>
            </a:r>
            <a:r>
              <a:rPr lang="en-US" sz="2400">
                <a:effectLst/>
                <a:ea typeface="Calibri" panose="020F0502020204030204" pitchFamily="34" charset="0"/>
              </a:rPr>
              <a:t>:</a:t>
            </a:r>
            <a:endParaRPr lang="ro-RO" sz="2400">
              <a:effectLst/>
              <a:ea typeface="Calibri" panose="020F0502020204030204" pitchFamily="34" charset="0"/>
            </a:endParaRPr>
          </a:p>
          <a:p>
            <a:pPr marL="457200" indent="-457200">
              <a:buFont typeface="+mj-lt"/>
              <a:buAutoNum type="arabicPeriod"/>
            </a:pPr>
            <a:endParaRPr lang="ro-RO" sz="2400"/>
          </a:p>
          <a:p>
            <a:pPr marL="457200" indent="-457200">
              <a:buFont typeface="+mj-lt"/>
              <a:buAutoNum type="arabicPeriod"/>
            </a:pPr>
            <a:r>
              <a:rPr lang="en-US" sz="2400">
                <a:effectLst/>
                <a:ea typeface="Calibri" panose="020F0502020204030204" pitchFamily="34" charset="0"/>
              </a:rPr>
              <a:t>O </a:t>
            </a:r>
            <a:r>
              <a:rPr lang="en-US" sz="2400" i="1">
                <a:effectLst/>
                <a:ea typeface="Calibri" panose="020F0502020204030204" pitchFamily="34" charset="0"/>
              </a:rPr>
              <a:t>rețea de sumare</a:t>
            </a:r>
            <a:r>
              <a:rPr lang="en-US" sz="2400">
                <a:effectLst/>
                <a:ea typeface="Calibri" panose="020F0502020204030204" pitchFamily="34" charset="0"/>
              </a:rPr>
              <a:t>, notată </a:t>
            </a:r>
            <a:r>
              <a:rPr lang="en-US" sz="2400">
                <a:effectLst/>
                <a:ea typeface="Calibri" panose="020F0502020204030204" pitchFamily="34" charset="0"/>
                <a:cs typeface="Times New Roman" panose="02020603050405020304" pitchFamily="18" charset="0"/>
                <a:sym typeface="Symbol" panose="05050102010706020507" pitchFamily="18" charset="2"/>
              </a:rPr>
              <a:t></a:t>
            </a:r>
            <a:r>
              <a:rPr lang="en-US" sz="2400">
                <a:effectLst/>
                <a:ea typeface="Calibri" panose="020F0502020204030204" pitchFamily="34" charset="0"/>
              </a:rPr>
              <a:t>, care însumează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cu semnalul de intrare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pentru a produce diferența:</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372C220D-5ECB-477B-885B-8FF22C6E875B}"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4</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7870633"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5A239A8-754E-4043-86AC-E73F7AE46200}"/>
                  </a:ext>
                </a:extLst>
              </p:cNvPr>
              <p:cNvSpPr txBox="1"/>
              <p:nvPr/>
            </p:nvSpPr>
            <p:spPr>
              <a:xfrm>
                <a:off x="5393851" y="3429000"/>
                <a:ext cx="1379737"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ea typeface="Cambria Math" panose="02040503050406030204" pitchFamily="18" charset="0"/>
                            </a:rPr>
                            <m:t>𝜀</m:t>
                          </m:r>
                        </m:sub>
                      </m:sSub>
                    </m:oMath>
                  </m:oMathPara>
                </a14:m>
                <a:endParaRPr lang="ro-RO"/>
              </a:p>
            </p:txBody>
          </p:sp>
        </mc:Choice>
        <mc:Fallback xmlns="">
          <p:sp>
            <p:nvSpPr>
              <p:cNvPr id="12" name="TextBox 11">
                <a:extLst>
                  <a:ext uri="{FF2B5EF4-FFF2-40B4-BE49-F238E27FC236}">
                    <a16:creationId xmlns:a16="http://schemas.microsoft.com/office/drawing/2014/main" id="{15A239A8-754E-4043-86AC-E73F7AE46200}"/>
                  </a:ext>
                </a:extLst>
              </p:cNvPr>
              <p:cNvSpPr txBox="1">
                <a:spLocks noRot="1" noChangeAspect="1" noMove="1" noResize="1" noEditPoints="1" noAdjustHandles="1" noChangeArrowheads="1" noChangeShapeType="1" noTextEdit="1"/>
              </p:cNvSpPr>
              <p:nvPr/>
            </p:nvSpPr>
            <p:spPr>
              <a:xfrm>
                <a:off x="5393851" y="3429000"/>
                <a:ext cx="1379737" cy="369332"/>
              </a:xfrm>
              <a:prstGeom prst="rect">
                <a:avLst/>
              </a:prstGeom>
              <a:blipFill>
                <a:blip r:embed="rId3"/>
                <a:stretch>
                  <a:fillRect l="-2655" b="-1000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538AAE4-F26B-4EAD-8F59-3454AED752DC}"/>
                  </a:ext>
                </a:extLst>
              </p:cNvPr>
              <p:cNvSpPr txBox="1"/>
              <p:nvPr/>
            </p:nvSpPr>
            <p:spPr>
              <a:xfrm>
                <a:off x="5471468" y="4343601"/>
                <a:ext cx="1249060" cy="3989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𝑓</m:t>
                          </m:r>
                        </m:sub>
                      </m:sSub>
                      <m:r>
                        <a:rPr lang="ro-RO" sz="2400" b="0" i="1" smtClean="0">
                          <a:latin typeface="Cambria Math" panose="02040503050406030204" pitchFamily="18" charset="0"/>
                        </a:rPr>
                        <m:t>=</m:t>
                      </m:r>
                      <m:r>
                        <a:rPr lang="ro-RO" sz="2400" b="0" i="1" smtClean="0">
                          <a:latin typeface="Cambria Math" panose="02040503050406030204" pitchFamily="18" charset="0"/>
                        </a:rPr>
                        <m:t>𝑏</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oMath>
                  </m:oMathPara>
                </a14:m>
                <a:endParaRPr lang="ro-RO" sz="2400"/>
              </a:p>
            </p:txBody>
          </p:sp>
        </mc:Choice>
        <mc:Fallback xmlns="">
          <p:sp>
            <p:nvSpPr>
              <p:cNvPr id="13" name="TextBox 12">
                <a:extLst>
                  <a:ext uri="{FF2B5EF4-FFF2-40B4-BE49-F238E27FC236}">
                    <a16:creationId xmlns:a16="http://schemas.microsoft.com/office/drawing/2014/main" id="{9538AAE4-F26B-4EAD-8F59-3454AED752DC}"/>
                  </a:ext>
                </a:extLst>
              </p:cNvPr>
              <p:cNvSpPr txBox="1">
                <a:spLocks noRot="1" noChangeAspect="1" noMove="1" noResize="1" noEditPoints="1" noAdjustHandles="1" noChangeArrowheads="1" noChangeShapeType="1" noTextEdit="1"/>
              </p:cNvSpPr>
              <p:nvPr/>
            </p:nvSpPr>
            <p:spPr>
              <a:xfrm>
                <a:off x="5471468" y="4343601"/>
                <a:ext cx="1249060" cy="398955"/>
              </a:xfrm>
              <a:prstGeom prst="rect">
                <a:avLst/>
              </a:prstGeom>
              <a:blipFill>
                <a:blip r:embed="rId4"/>
                <a:stretch>
                  <a:fillRect l="-3431" r="-490" b="-27692"/>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56CE169-524E-4CF2-A64D-35BA4AD7B6DF}"/>
                  </a:ext>
                </a:extLst>
              </p:cNvPr>
              <p:cNvSpPr txBox="1"/>
              <p:nvPr/>
            </p:nvSpPr>
            <p:spPr>
              <a:xfrm>
                <a:off x="5253942" y="5476754"/>
                <a:ext cx="1684114" cy="3989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i="1" smtClean="0">
                              <a:latin typeface="Cambria Math" panose="02040503050406030204" pitchFamily="18" charset="0"/>
                              <a:ea typeface="Cambria Math" panose="02040503050406030204" pitchFamily="18" charset="0"/>
                            </a:rPr>
                            <m:t>𝜀</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𝑖</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𝑓</m:t>
                          </m:r>
                        </m:sub>
                      </m:sSub>
                    </m:oMath>
                  </m:oMathPara>
                </a14:m>
                <a:endParaRPr lang="ro-RO" sz="2400"/>
              </a:p>
            </p:txBody>
          </p:sp>
        </mc:Choice>
        <mc:Fallback xmlns="">
          <p:sp>
            <p:nvSpPr>
              <p:cNvPr id="14" name="TextBox 13">
                <a:extLst>
                  <a:ext uri="{FF2B5EF4-FFF2-40B4-BE49-F238E27FC236}">
                    <a16:creationId xmlns:a16="http://schemas.microsoft.com/office/drawing/2014/main" id="{356CE169-524E-4CF2-A64D-35BA4AD7B6DF}"/>
                  </a:ext>
                </a:extLst>
              </p:cNvPr>
              <p:cNvSpPr txBox="1">
                <a:spLocks noRot="1" noChangeAspect="1" noMove="1" noResize="1" noEditPoints="1" noAdjustHandles="1" noChangeArrowheads="1" noChangeShapeType="1" noTextEdit="1"/>
              </p:cNvSpPr>
              <p:nvPr/>
            </p:nvSpPr>
            <p:spPr>
              <a:xfrm>
                <a:off x="5253942" y="5476754"/>
                <a:ext cx="1684114" cy="398955"/>
              </a:xfrm>
              <a:prstGeom prst="rect">
                <a:avLst/>
              </a:prstGeom>
              <a:blipFill>
                <a:blip r:embed="rId5"/>
                <a:stretch>
                  <a:fillRect l="-2174" r="-2899" b="-25758"/>
                </a:stretch>
              </a:blipFill>
            </p:spPr>
            <p:txBody>
              <a:bodyPr/>
              <a:lstStyle/>
              <a:p>
                <a:r>
                  <a:rPr lang="ro-RO">
                    <a:noFill/>
                  </a:rPr>
                  <a:t> </a:t>
                </a:r>
              </a:p>
            </p:txBody>
          </p:sp>
        </mc:Fallback>
      </mc:AlternateContent>
    </p:spTree>
    <p:extLst>
      <p:ext uri="{BB962C8B-B14F-4D97-AF65-F5344CB8AC3E}">
        <p14:creationId xmlns:p14="http://schemas.microsoft.com/office/powerpoint/2010/main" val="2571214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164CC-D6D9-49B5-98BE-6F6BD16DFAA7}"/>
              </a:ext>
            </a:extLst>
          </p:cNvPr>
          <p:cNvSpPr>
            <a:spLocks noGrp="1"/>
          </p:cNvSpPr>
          <p:nvPr>
            <p:ph type="title"/>
          </p:nvPr>
        </p:nvSpPr>
        <p:spPr/>
        <p:txBody>
          <a:bodyPr/>
          <a:lstStyle/>
          <a:p>
            <a:r>
              <a:rPr lang="ro-RO"/>
              <a:t>Saturarea ieșirii</a:t>
            </a:r>
          </a:p>
        </p:txBody>
      </p:sp>
      <p:sp>
        <p:nvSpPr>
          <p:cNvPr id="3" name="Content Placeholder 2">
            <a:extLst>
              <a:ext uri="{FF2B5EF4-FFF2-40B4-BE49-F238E27FC236}">
                <a16:creationId xmlns:a16="http://schemas.microsoft.com/office/drawing/2014/main" id="{2CFFA34D-2141-473C-BB6D-7589E1DE60BC}"/>
              </a:ext>
            </a:extLst>
          </p:cNvPr>
          <p:cNvSpPr>
            <a:spLocks noGrp="1"/>
          </p:cNvSpPr>
          <p:nvPr>
            <p:ph idx="1"/>
          </p:nvPr>
        </p:nvSpPr>
        <p:spPr/>
        <p:txBody>
          <a:bodyPr/>
          <a:lstStyle/>
          <a:p>
            <a:r>
              <a:rPr lang="ro-RO"/>
              <a:t>Atunci când AO este utilizat cu reacție negativă, funcționarea sa trebuie să fie limitată în regiunea liniară, deoarece numai așa AO își poate influența propria intrare.</a:t>
            </a:r>
          </a:p>
          <a:p>
            <a:r>
              <a:rPr lang="ro-RO"/>
              <a:t>Dacă AO ajunge din neatenție în saturație, v</a:t>
            </a:r>
            <a:r>
              <a:rPr lang="ro-RO" baseline="-25000"/>
              <a:t>O</a:t>
            </a:r>
            <a:r>
              <a:rPr lang="ro-RO"/>
              <a:t> va rămâne fix și AO nu va mai putea influența tensiunea diferențială, v</a:t>
            </a:r>
            <a:r>
              <a:rPr lang="ro-RO" baseline="-25000"/>
              <a:t>D</a:t>
            </a:r>
            <a:r>
              <a:rPr lang="ro-RO"/>
              <a:t>, rezultând astfel un comportament complet diferit.</a:t>
            </a:r>
          </a:p>
        </p:txBody>
      </p:sp>
      <p:sp>
        <p:nvSpPr>
          <p:cNvPr id="4" name="Date Placeholder 3">
            <a:extLst>
              <a:ext uri="{FF2B5EF4-FFF2-40B4-BE49-F238E27FC236}">
                <a16:creationId xmlns:a16="http://schemas.microsoft.com/office/drawing/2014/main" id="{A23F29E1-FA12-4520-8C0B-69D0E1E8155A}"/>
              </a:ext>
            </a:extLst>
          </p:cNvPr>
          <p:cNvSpPr>
            <a:spLocks noGrp="1"/>
          </p:cNvSpPr>
          <p:nvPr>
            <p:ph type="dt" sz="half" idx="10"/>
          </p:nvPr>
        </p:nvSpPr>
        <p:spPr/>
        <p:txBody>
          <a:bodyPr/>
          <a:lstStyle/>
          <a:p>
            <a:fld id="{45BE593A-055B-4CFC-A0E7-C15C5A53E19A}" type="datetime1">
              <a:rPr lang="ro-RO" smtClean="0"/>
              <a:t>17.03.2021</a:t>
            </a:fld>
            <a:endParaRPr lang="ro-RO"/>
          </a:p>
        </p:txBody>
      </p:sp>
      <p:sp>
        <p:nvSpPr>
          <p:cNvPr id="5" name="Footer Placeholder 4">
            <a:extLst>
              <a:ext uri="{FF2B5EF4-FFF2-40B4-BE49-F238E27FC236}">
                <a16:creationId xmlns:a16="http://schemas.microsoft.com/office/drawing/2014/main" id="{174B23A4-EA11-4558-9BC2-A8D9646543FD}"/>
              </a:ext>
            </a:extLst>
          </p:cNvPr>
          <p:cNvSpPr>
            <a:spLocks noGrp="1"/>
          </p:cNvSpPr>
          <p:nvPr>
            <p:ph type="ftr" sz="quarter" idx="11"/>
          </p:nvPr>
        </p:nvSpPr>
        <p:spPr/>
        <p:txBody>
          <a:bodyPr/>
          <a:lstStyle/>
          <a:p>
            <a:r>
              <a:rPr lang="it-IT"/>
              <a:t>EA - cursul nr. 4 - online</a:t>
            </a:r>
            <a:endParaRPr lang="ro-RO"/>
          </a:p>
        </p:txBody>
      </p:sp>
      <p:sp>
        <p:nvSpPr>
          <p:cNvPr id="6" name="Slide Number Placeholder 5">
            <a:extLst>
              <a:ext uri="{FF2B5EF4-FFF2-40B4-BE49-F238E27FC236}">
                <a16:creationId xmlns:a16="http://schemas.microsoft.com/office/drawing/2014/main" id="{2516CF78-5E35-4BA5-9ABB-A521AA97D323}"/>
              </a:ext>
            </a:extLst>
          </p:cNvPr>
          <p:cNvSpPr>
            <a:spLocks noGrp="1"/>
          </p:cNvSpPr>
          <p:nvPr>
            <p:ph type="sldNum" sz="quarter" idx="12"/>
          </p:nvPr>
        </p:nvSpPr>
        <p:spPr/>
        <p:txBody>
          <a:bodyPr/>
          <a:lstStyle/>
          <a:p>
            <a:fld id="{AF5D8DD5-2367-47BF-BE85-0E4DD8564336}" type="slidenum">
              <a:rPr lang="ro-RO" smtClean="0"/>
              <a:t>40</a:t>
            </a:fld>
            <a:endParaRPr lang="ro-RO"/>
          </a:p>
        </p:txBody>
      </p:sp>
    </p:spTree>
    <p:extLst>
      <p:ext uri="{BB962C8B-B14F-4D97-AF65-F5344CB8AC3E}">
        <p14:creationId xmlns:p14="http://schemas.microsoft.com/office/powerpoint/2010/main" val="2648542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a:t>
            </a:r>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normAutofit/>
          </a:bodyPr>
          <a:lstStyle/>
          <a:p>
            <a:pPr marL="0" indent="0">
              <a:buNone/>
            </a:pPr>
            <a:r>
              <a:rPr lang="en-US">
                <a:effectLst/>
                <a:ea typeface="Calibri" panose="020F0502020204030204" pitchFamily="34" charset="0"/>
              </a:rPr>
              <a:t>AO din figur</a:t>
            </a:r>
            <a:r>
              <a:rPr lang="ro-RO">
                <a:effectLst/>
                <a:ea typeface="Calibri" panose="020F0502020204030204" pitchFamily="34" charset="0"/>
              </a:rPr>
              <a:t>ă</a:t>
            </a:r>
            <a:r>
              <a:rPr lang="en-US">
                <a:effectLst/>
                <a:ea typeface="Calibri" panose="020F0502020204030204" pitchFamily="34" charset="0"/>
              </a:rPr>
              <a:t> are curentul static de alimentare, </a:t>
            </a:r>
            <a:r>
              <a:rPr lang="en-US" i="1">
                <a:effectLst/>
                <a:ea typeface="Calibri" panose="020F0502020204030204" pitchFamily="34" charset="0"/>
              </a:rPr>
              <a:t>I</a:t>
            </a:r>
            <a:r>
              <a:rPr lang="en-US" i="1" baseline="-25000">
                <a:effectLst/>
                <a:ea typeface="Calibri" panose="020F0502020204030204" pitchFamily="34" charset="0"/>
              </a:rPr>
              <a:t>Q</a:t>
            </a:r>
            <a:r>
              <a:rPr lang="en-US">
                <a:effectLst/>
                <a:ea typeface="Calibri" panose="020F0502020204030204" pitchFamily="34" charset="0"/>
              </a:rPr>
              <a:t>=1,5mA. Determinați toți curenții, toate tensiunile și puterea disipată de AO, dacă (a) </a:t>
            </a:r>
            <a:r>
              <a:rPr lang="en-US" i="1">
                <a:effectLst/>
                <a:ea typeface="Calibri" panose="020F0502020204030204" pitchFamily="34" charset="0"/>
              </a:rPr>
              <a:t>v</a:t>
            </a:r>
            <a:r>
              <a:rPr lang="en-US" i="1" baseline="-25000">
                <a:effectLst/>
                <a:ea typeface="Calibri" panose="020F0502020204030204" pitchFamily="34" charset="0"/>
              </a:rPr>
              <a:t>I</a:t>
            </a:r>
            <a:r>
              <a:rPr lang="en-US">
                <a:effectLst/>
                <a:ea typeface="Calibri" panose="020F0502020204030204" pitchFamily="34" charset="0"/>
              </a:rPr>
              <a:t>=+2V și (b) </a:t>
            </a:r>
            <a:r>
              <a:rPr lang="en-US" i="1">
                <a:effectLst/>
                <a:ea typeface="Calibri" panose="020F0502020204030204" pitchFamily="34" charset="0"/>
              </a:rPr>
              <a:t>v</a:t>
            </a:r>
            <a:r>
              <a:rPr lang="en-US" i="1" baseline="-25000">
                <a:effectLst/>
                <a:ea typeface="Calibri" panose="020F0502020204030204" pitchFamily="34" charset="0"/>
              </a:rPr>
              <a:t>I</a:t>
            </a:r>
            <a:r>
              <a:rPr lang="en-US">
                <a:effectLst/>
                <a:ea typeface="Calibri" panose="020F0502020204030204" pitchFamily="34" charset="0"/>
              </a:rPr>
              <a:t>=-2V.</a:t>
            </a:r>
            <a:endParaRPr lang="ro-RO" sz="4000"/>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863FA6E5-64F9-45AF-B7F2-28FED9A10015}"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41</a:t>
            </a:fld>
            <a:endParaRPr lang="ro-RO"/>
          </a:p>
        </p:txBody>
      </p:sp>
      <p:pic>
        <p:nvPicPr>
          <p:cNvPr id="7" name="Picture 6">
            <a:extLst>
              <a:ext uri="{FF2B5EF4-FFF2-40B4-BE49-F238E27FC236}">
                <a16:creationId xmlns:a16="http://schemas.microsoft.com/office/drawing/2014/main" id="{B4EA0737-4F47-43E8-B94D-BF4A8278357B}"/>
              </a:ext>
            </a:extLst>
          </p:cNvPr>
          <p:cNvPicPr>
            <a:picLocks noChangeAspect="1"/>
          </p:cNvPicPr>
          <p:nvPr/>
        </p:nvPicPr>
        <p:blipFill rotWithShape="1">
          <a:blip r:embed="rId2"/>
          <a:srcRect t="-4534" b="1"/>
          <a:stretch/>
        </p:blipFill>
        <p:spPr bwMode="auto">
          <a:xfrm>
            <a:off x="4122420" y="3038589"/>
            <a:ext cx="3947160" cy="313837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71527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 Rezolvare</a:t>
            </a:r>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lstStyle/>
          <a:p>
            <a:r>
              <a:rPr lang="en-US" sz="2800">
                <a:effectLst/>
                <a:ea typeface="Calibri" panose="020F0502020204030204" pitchFamily="34" charset="0"/>
              </a:rPr>
              <a:t>Pentru a determina </a:t>
            </a:r>
            <a:r>
              <a:rPr lang="en-US" sz="2800" i="1">
                <a:effectLst/>
                <a:ea typeface="Calibri" panose="020F0502020204030204" pitchFamily="34" charset="0"/>
              </a:rPr>
              <a:t>v</a:t>
            </a:r>
            <a:r>
              <a:rPr lang="en-US" sz="2800" i="1" baseline="-25000">
                <a:effectLst/>
                <a:ea typeface="Calibri" panose="020F0502020204030204" pitchFamily="34" charset="0"/>
              </a:rPr>
              <a:t>O</a:t>
            </a:r>
            <a:r>
              <a:rPr lang="en-US" sz="2800">
                <a:effectLst/>
                <a:ea typeface="Calibri" panose="020F0502020204030204" pitchFamily="34" charset="0"/>
              </a:rPr>
              <a:t> se aplică principiul suprapunerii de efecte</a:t>
            </a:r>
          </a:p>
          <a:p>
            <a:endParaRPr lang="en-US"/>
          </a:p>
          <a:p>
            <a:endParaRPr lang="en-US"/>
          </a:p>
          <a:p>
            <a:endParaRPr lang="en-US"/>
          </a:p>
          <a:p>
            <a:endParaRPr lang="en-US"/>
          </a:p>
          <a:p>
            <a:pPr marL="0" indent="0" algn="just">
              <a:buNone/>
            </a:pPr>
            <a:r>
              <a:rPr lang="en-US" sz="2800">
                <a:effectLst/>
                <a:ea typeface="Calibri" panose="020F0502020204030204" pitchFamily="34" charset="0"/>
              </a:rPr>
              <a:t>(a) </a:t>
            </a:r>
            <a:r>
              <a:rPr lang="en-US" sz="2800" i="1">
                <a:effectLst/>
                <a:ea typeface="Calibri" panose="020F0502020204030204" pitchFamily="34" charset="0"/>
              </a:rPr>
              <a:t>v</a:t>
            </a:r>
            <a:r>
              <a:rPr lang="en-US" sz="2800" i="1" baseline="-25000">
                <a:effectLst/>
                <a:ea typeface="Calibri" panose="020F0502020204030204" pitchFamily="34" charset="0"/>
              </a:rPr>
              <a:t>I</a:t>
            </a:r>
            <a:r>
              <a:rPr lang="en-US" sz="2800">
                <a:effectLst/>
                <a:ea typeface="Calibri" panose="020F0502020204030204" pitchFamily="34" charset="0"/>
              </a:rPr>
              <a:t>=+2V și rezultă</a:t>
            </a:r>
            <a:endParaRPr lang="ro-RO" sz="2800">
              <a:effectLst/>
              <a:ea typeface="Calibri" panose="020F0502020204030204" pitchFamily="34" charset="0"/>
            </a:endParaRPr>
          </a:p>
          <a:p>
            <a:pPr marL="0" indent="0">
              <a:buNone/>
            </a:pPr>
            <a:endParaRPr lang="ro-RO"/>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69021AC9-AF46-455C-BFD5-96DB819EBE98}"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42</a:t>
            </a:fld>
            <a:endParaRPr lang="ro-RO"/>
          </a:p>
        </p:txBody>
      </p:sp>
      <p:pic>
        <p:nvPicPr>
          <p:cNvPr id="7" name="Picture 6">
            <a:extLst>
              <a:ext uri="{FF2B5EF4-FFF2-40B4-BE49-F238E27FC236}">
                <a16:creationId xmlns:a16="http://schemas.microsoft.com/office/drawing/2014/main" id="{643A3F04-F545-4712-8146-8E4DF50B9ED1}"/>
              </a:ext>
            </a:extLst>
          </p:cNvPr>
          <p:cNvPicPr>
            <a:picLocks noChangeAspect="1"/>
          </p:cNvPicPr>
          <p:nvPr/>
        </p:nvPicPr>
        <p:blipFill rotWithShape="1">
          <a:blip r:embed="rId2"/>
          <a:srcRect t="-4534" b="1"/>
          <a:stretch/>
        </p:blipFill>
        <p:spPr bwMode="auto">
          <a:xfrm>
            <a:off x="8008620" y="2432107"/>
            <a:ext cx="3947160" cy="3138374"/>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77EA170-96BF-4413-BA53-726B26422681}"/>
                  </a:ext>
                </a:extLst>
              </p:cNvPr>
              <p:cNvSpPr txBox="1"/>
              <p:nvPr/>
            </p:nvSpPr>
            <p:spPr>
              <a:xfrm>
                <a:off x="1101212" y="2317033"/>
                <a:ext cx="3588774"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oMath>
                  </m:oMathPara>
                </a14:m>
                <a:endParaRPr lang="ro-RO"/>
              </a:p>
            </p:txBody>
          </p:sp>
        </mc:Choice>
        <mc:Fallback xmlns="">
          <p:sp>
            <p:nvSpPr>
              <p:cNvPr id="9" name="TextBox 8">
                <a:extLst>
                  <a:ext uri="{FF2B5EF4-FFF2-40B4-BE49-F238E27FC236}">
                    <a16:creationId xmlns:a16="http://schemas.microsoft.com/office/drawing/2014/main" id="{477EA170-96BF-4413-BA53-726B26422681}"/>
                  </a:ext>
                </a:extLst>
              </p:cNvPr>
              <p:cNvSpPr txBox="1">
                <a:spLocks noRot="1" noChangeAspect="1" noMove="1" noResize="1" noEditPoints="1" noAdjustHandles="1" noChangeArrowheads="1" noChangeShapeType="1" noTextEdit="1"/>
              </p:cNvSpPr>
              <p:nvPr/>
            </p:nvSpPr>
            <p:spPr>
              <a:xfrm>
                <a:off x="1101212" y="2317033"/>
                <a:ext cx="3588774" cy="922176"/>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D1B5CED-C91E-4496-AD93-FB886BCD9346}"/>
                  </a:ext>
                </a:extLst>
              </p:cNvPr>
              <p:cNvSpPr txBox="1"/>
              <p:nvPr/>
            </p:nvSpPr>
            <p:spPr>
              <a:xfrm>
                <a:off x="1101212" y="3302679"/>
                <a:ext cx="5801032" cy="85587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limUpp>
                        <m:limUppPr>
                          <m:ctrlPr>
                            <a:rPr lang="ro-RO" sz="2400" i="1">
                              <a:solidFill>
                                <a:srgbClr val="836967"/>
                              </a:solidFill>
                              <a:latin typeface="Cambria Math" panose="02040503050406030204" pitchFamily="18" charset="0"/>
                            </a:rPr>
                          </m:ctrlPr>
                        </m:limUppPr>
                        <m:e>
                          <m:r>
                            <a:rPr lang="ro-RO" sz="2400" i="0">
                              <a:latin typeface="Cambria Math" panose="02040503050406030204" pitchFamily="18" charset="0"/>
                            </a:rPr>
                            <m:t>=</m:t>
                          </m:r>
                        </m:e>
                        <m:lim>
                          <m:r>
                            <a:rPr lang="ro-RO" sz="2400" i="1">
                              <a:latin typeface="Cambria Math" panose="02040503050406030204" pitchFamily="18" charset="0"/>
                            </a:rPr>
                            <m:t>𝑅𝐷𝑇</m:t>
                          </m:r>
                        </m:lim>
                      </m:limUpp>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𝑘</m:t>
                          </m:r>
                        </m:num>
                        <m:den>
                          <m:r>
                            <a:rPr lang="ro-RO" sz="2400" i="0">
                              <a:latin typeface="Cambria Math" panose="02040503050406030204" pitchFamily="18" charset="0"/>
                            </a:rPr>
                            <m:t>150</m:t>
                          </m:r>
                          <m:r>
                            <a:rPr lang="ro-RO" sz="2400" i="1">
                              <a:latin typeface="Cambria Math" panose="02040503050406030204" pitchFamily="18" charset="0"/>
                            </a:rPr>
                            <m:t>𝑘</m:t>
                          </m:r>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r>
                            <a:rPr lang="ro-RO" sz="2400" i="0">
                              <a:latin typeface="Cambria Math" panose="02040503050406030204" pitchFamily="18" charset="0"/>
                            </a:rPr>
                            <m:t>15</m:t>
                          </m:r>
                          <m:r>
                            <a:rPr lang="ro-RO" sz="2400" i="1">
                              <a:latin typeface="Cambria Math" panose="02040503050406030204" pitchFamily="18" charset="0"/>
                            </a:rPr>
                            <m:t>𝑉</m:t>
                          </m:r>
                        </m:e>
                      </m:d>
                      <m:r>
                        <a:rPr lang="ro-RO" sz="2400" i="0">
                          <a:latin typeface="Cambria Math" panose="02040503050406030204" pitchFamily="18" charset="0"/>
                        </a:rPr>
                        <m:t>=−</m:t>
                      </m:r>
                      <m:r>
                        <a:rPr lang="ro-RO" sz="2400" i="0">
                          <a:latin typeface="Cambria Math" panose="02040503050406030204" pitchFamily="18" charset="0"/>
                        </a:rPr>
                        <m:t>1</m:t>
                      </m:r>
                      <m:r>
                        <a:rPr lang="ro-RO" sz="2400" i="1">
                          <a:latin typeface="Cambria Math" panose="02040503050406030204" pitchFamily="18" charset="0"/>
                        </a:rPr>
                        <m:t>𝑉</m:t>
                      </m:r>
                    </m:oMath>
                  </m:oMathPara>
                </a14:m>
                <a:endParaRPr lang="ro-RO"/>
              </a:p>
            </p:txBody>
          </p:sp>
        </mc:Choice>
        <mc:Fallback xmlns="">
          <p:sp>
            <p:nvSpPr>
              <p:cNvPr id="11" name="TextBox 10">
                <a:extLst>
                  <a:ext uri="{FF2B5EF4-FFF2-40B4-BE49-F238E27FC236}">
                    <a16:creationId xmlns:a16="http://schemas.microsoft.com/office/drawing/2014/main" id="{5D1B5CED-C91E-4496-AD93-FB886BCD9346}"/>
                  </a:ext>
                </a:extLst>
              </p:cNvPr>
              <p:cNvSpPr txBox="1">
                <a:spLocks noRot="1" noChangeAspect="1" noMove="1" noResize="1" noEditPoints="1" noAdjustHandles="1" noChangeArrowheads="1" noChangeShapeType="1" noTextEdit="1"/>
              </p:cNvSpPr>
              <p:nvPr/>
            </p:nvSpPr>
            <p:spPr>
              <a:xfrm>
                <a:off x="1101212" y="3302679"/>
                <a:ext cx="5801032" cy="855875"/>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380FCAF-23C1-40D5-A007-8189D64FB804}"/>
                  </a:ext>
                </a:extLst>
              </p:cNvPr>
              <p:cNvSpPr txBox="1"/>
              <p:nvPr/>
            </p:nvSpPr>
            <p:spPr>
              <a:xfrm>
                <a:off x="1101212" y="5001239"/>
                <a:ext cx="5801032"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30</m:t>
                              </m:r>
                              <m:r>
                                <a:rPr lang="ro-RO" sz="2400" i="1">
                                  <a:latin typeface="Cambria Math" panose="02040503050406030204" pitchFamily="18" charset="0"/>
                                </a:rPr>
                                <m:t>𝑘</m:t>
                              </m:r>
                            </m:num>
                            <m:den>
                              <m:r>
                                <a:rPr lang="ro-RO" sz="2400" i="0">
                                  <a:latin typeface="Cambria Math" panose="02040503050406030204" pitchFamily="18" charset="0"/>
                                </a:rPr>
                                <m:t>10</m:t>
                              </m:r>
                              <m:r>
                                <a:rPr lang="ro-RO" sz="2400" i="1">
                                  <a:latin typeface="Cambria Math" panose="02040503050406030204" pitchFamily="18" charset="0"/>
                                </a:rPr>
                                <m:t>𝑘</m:t>
                              </m:r>
                            </m:den>
                          </m:f>
                        </m:e>
                      </m:d>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r>
                            <a:rPr lang="ro-RO" sz="2400" i="0">
                              <a:latin typeface="Cambria Math" panose="02040503050406030204" pitchFamily="18" charset="0"/>
                            </a:rPr>
                            <m:t>1</m:t>
                          </m:r>
                          <m:r>
                            <a:rPr lang="ro-RO" sz="2400" i="1">
                              <a:latin typeface="Cambria Math" panose="02040503050406030204" pitchFamily="18" charset="0"/>
                            </a:rPr>
                            <m:t>𝑉</m:t>
                          </m:r>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30</m:t>
                          </m:r>
                          <m:r>
                            <a:rPr lang="ro-RO" sz="2400" i="1">
                              <a:latin typeface="Cambria Math" panose="02040503050406030204" pitchFamily="18" charset="0"/>
                            </a:rPr>
                            <m:t>𝑘</m:t>
                          </m:r>
                        </m:num>
                        <m:den>
                          <m:r>
                            <a:rPr lang="ro-RO" sz="2400" i="0">
                              <a:latin typeface="Cambria Math" panose="02040503050406030204" pitchFamily="18" charset="0"/>
                            </a:rPr>
                            <m:t>10</m:t>
                          </m:r>
                          <m:r>
                            <a:rPr lang="ro-RO" sz="2400" i="1">
                              <a:latin typeface="Cambria Math" panose="02040503050406030204" pitchFamily="18" charset="0"/>
                            </a:rPr>
                            <m:t>𝑘</m:t>
                          </m:r>
                        </m:den>
                      </m:f>
                      <m:r>
                        <a:rPr lang="ro-RO" sz="2400" i="0">
                          <a:latin typeface="Cambria Math" panose="02040503050406030204" pitchFamily="18" charset="0"/>
                        </a:rPr>
                        <m:t>2</m:t>
                      </m:r>
                      <m:r>
                        <a:rPr lang="ro-RO" sz="2400" i="1">
                          <a:latin typeface="Cambria Math" panose="02040503050406030204" pitchFamily="18" charset="0"/>
                        </a:rPr>
                        <m:t>𝑉</m:t>
                      </m:r>
                      <m:r>
                        <a:rPr lang="ro-RO" sz="2400" i="0">
                          <a:latin typeface="Cambria Math" panose="02040503050406030204" pitchFamily="18" charset="0"/>
                        </a:rPr>
                        <m:t>=−</m:t>
                      </m:r>
                      <m:r>
                        <a:rPr lang="ro-RO" sz="2400" i="0">
                          <a:latin typeface="Cambria Math" panose="02040503050406030204" pitchFamily="18" charset="0"/>
                        </a:rPr>
                        <m:t>10</m:t>
                      </m:r>
                      <m:r>
                        <a:rPr lang="ro-RO" sz="2400" i="1">
                          <a:latin typeface="Cambria Math" panose="02040503050406030204" pitchFamily="18" charset="0"/>
                        </a:rPr>
                        <m:t>𝑉</m:t>
                      </m:r>
                    </m:oMath>
                  </m:oMathPara>
                </a14:m>
                <a:endParaRPr lang="ro-RO"/>
              </a:p>
            </p:txBody>
          </p:sp>
        </mc:Choice>
        <mc:Fallback xmlns="">
          <p:sp>
            <p:nvSpPr>
              <p:cNvPr id="13" name="TextBox 12">
                <a:extLst>
                  <a:ext uri="{FF2B5EF4-FFF2-40B4-BE49-F238E27FC236}">
                    <a16:creationId xmlns:a16="http://schemas.microsoft.com/office/drawing/2014/main" id="{E380FCAF-23C1-40D5-A007-8189D64FB804}"/>
                  </a:ext>
                </a:extLst>
              </p:cNvPr>
              <p:cNvSpPr txBox="1">
                <a:spLocks noRot="1" noChangeAspect="1" noMove="1" noResize="1" noEditPoints="1" noAdjustHandles="1" noChangeArrowheads="1" noChangeShapeType="1" noTextEdit="1"/>
              </p:cNvSpPr>
              <p:nvPr/>
            </p:nvSpPr>
            <p:spPr>
              <a:xfrm>
                <a:off x="1101212" y="5001239"/>
                <a:ext cx="5801032" cy="922176"/>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0261371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a:t>
            </a:r>
            <a:r>
              <a:rPr lang="en-US"/>
              <a:t> Rezolvare</a:t>
            </a:r>
            <a:endParaRPr lang="ro-RO"/>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lstStyle/>
          <a:p>
            <a:endParaRPr lang="en-US"/>
          </a:p>
          <a:p>
            <a:endParaRPr lang="en-US"/>
          </a:p>
          <a:p>
            <a:r>
              <a:rPr lang="en-US" sz="2800">
                <a:effectLst/>
                <a:ea typeface="Calibri" panose="020F0502020204030204" pitchFamily="34" charset="0"/>
              </a:rPr>
              <a:t>Tensiunea de ieșire fiind negativă, curentul de </a:t>
            </a:r>
            <a:br>
              <a:rPr lang="en-US" sz="2800">
                <a:effectLst/>
                <a:ea typeface="Calibri" panose="020F0502020204030204" pitchFamily="34" charset="0"/>
              </a:rPr>
            </a:br>
            <a:r>
              <a:rPr lang="en-US" sz="2800">
                <a:effectLst/>
                <a:ea typeface="Calibri" panose="020F0502020204030204" pitchFamily="34" charset="0"/>
              </a:rPr>
              <a:t>sarcină circulă de la masă prin rezistența de </a:t>
            </a:r>
            <a:br>
              <a:rPr lang="en-US" sz="2800">
                <a:effectLst/>
                <a:ea typeface="Calibri" panose="020F0502020204030204" pitchFamily="34" charset="0"/>
              </a:rPr>
            </a:br>
            <a:r>
              <a:rPr lang="en-US" sz="2800">
                <a:effectLst/>
                <a:ea typeface="Calibri" panose="020F0502020204030204" pitchFamily="34" charset="0"/>
              </a:rPr>
              <a:t>sarcină de 2k spre pinul de ieșire al AO</a:t>
            </a:r>
          </a:p>
          <a:p>
            <a:endParaRPr lang="en-US"/>
          </a:p>
          <a:p>
            <a:endParaRPr lang="en-US"/>
          </a:p>
          <a:p>
            <a:pPr algn="just"/>
            <a:r>
              <a:rPr lang="en-US" sz="2800">
                <a:effectLst/>
                <a:ea typeface="Calibri" panose="020F0502020204030204" pitchFamily="34" charset="0"/>
              </a:rPr>
              <a:t>Curentul total de la ieșirea AO</a:t>
            </a:r>
            <a:endParaRPr lang="en-US"/>
          </a:p>
          <a:p>
            <a:endParaRPr lang="en-US"/>
          </a:p>
          <a:p>
            <a:endParaRPr lang="ro-RO"/>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B1FC183C-A573-409C-95CB-0058C3BDF55A}"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43</a:t>
            </a:fld>
            <a:endParaRPr lang="ro-RO"/>
          </a:p>
        </p:txBody>
      </p:sp>
      <p:pic>
        <p:nvPicPr>
          <p:cNvPr id="7" name="Picture 6">
            <a:extLst>
              <a:ext uri="{FF2B5EF4-FFF2-40B4-BE49-F238E27FC236}">
                <a16:creationId xmlns:a16="http://schemas.microsoft.com/office/drawing/2014/main" id="{943096D8-B57E-45E7-9BA9-B26D8D80D043}"/>
              </a:ext>
            </a:extLst>
          </p:cNvPr>
          <p:cNvPicPr>
            <a:picLocks noChangeAspect="1"/>
          </p:cNvPicPr>
          <p:nvPr/>
        </p:nvPicPr>
        <p:blipFill rotWithShape="1">
          <a:blip r:embed="rId2"/>
          <a:srcRect t="-4534" b="1"/>
          <a:stretch/>
        </p:blipFill>
        <p:spPr bwMode="auto">
          <a:xfrm>
            <a:off x="8008620" y="2432107"/>
            <a:ext cx="3947160" cy="3138374"/>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6F1B4AA7-B12A-4B43-8068-4839EBF07479}"/>
                  </a:ext>
                </a:extLst>
              </p:cNvPr>
              <p:cNvSpPr txBox="1"/>
              <p:nvPr/>
            </p:nvSpPr>
            <p:spPr>
              <a:xfrm>
                <a:off x="1123335" y="1646238"/>
                <a:ext cx="6774426" cy="127143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sz="2400" i="1" smtClean="0">
                              <a:solidFill>
                                <a:srgbClr val="836967"/>
                              </a:solidFill>
                              <a:latin typeface="Cambria Math" panose="02040503050406030204" pitchFamily="18" charset="0"/>
                            </a:rPr>
                          </m:ctrlPr>
                        </m:dPr>
                        <m:e>
                          <m:eqArr>
                            <m:eqArrPr>
                              <m:ctrlPr>
                                <a:rPr lang="ro-RO" sz="2400" i="1">
                                  <a:solidFill>
                                    <a:srgbClr val="836967"/>
                                  </a:solidFill>
                                  <a:latin typeface="Cambria Math" panose="02040503050406030204" pitchFamily="18" charset="0"/>
                                </a:rPr>
                              </m:ctrlPr>
                            </m:eqArrPr>
                            <m:e>
                              <m:r>
                                <a:rPr lang="ro-RO" sz="240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e>
                              <m:r>
                                <a:rPr lang="ro-RO" sz="2400" i="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=−1</m:t>
                              </m:r>
                              <m:r>
                                <a:rPr lang="ro-RO" sz="2400" i="1">
                                  <a:latin typeface="Cambria Math" panose="02040503050406030204" pitchFamily="18" charset="0"/>
                                </a:rPr>
                                <m:t>𝑉</m:t>
                              </m:r>
                            </m:e>
                          </m:eqArr>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2</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1">
                                  <a:latin typeface="Cambria Math" panose="02040503050406030204" pitchFamily="18" charset="0"/>
                                </a:rPr>
                                <m:t>𝑉</m:t>
                              </m:r>
                            </m:e>
                          </m:d>
                        </m:num>
                        <m:den>
                          <m:r>
                            <a:rPr lang="ro-RO" sz="2400" i="0">
                              <a:latin typeface="Cambria Math" panose="02040503050406030204" pitchFamily="18" charset="0"/>
                            </a:rPr>
                            <m:t>10</m:t>
                          </m:r>
                          <m:r>
                            <a:rPr lang="ro-RO" sz="2400" i="1">
                              <a:latin typeface="Cambria Math" panose="02040503050406030204" pitchFamily="18" charset="0"/>
                            </a:rPr>
                            <m:t>𝑘</m:t>
                          </m:r>
                        </m:den>
                      </m:f>
                      <m:r>
                        <a:rPr lang="ro-RO" sz="2400" i="0">
                          <a:latin typeface="Cambria Math" panose="02040503050406030204" pitchFamily="18" charset="0"/>
                        </a:rPr>
                        <m:t>=0,3</m:t>
                      </m:r>
                      <m:r>
                        <a:rPr lang="ro-RO" sz="2400" i="1">
                          <a:latin typeface="Cambria Math" panose="02040503050406030204" pitchFamily="18" charset="0"/>
                        </a:rPr>
                        <m:t>𝑚𝐴</m:t>
                      </m:r>
                    </m:oMath>
                  </m:oMathPara>
                </a14:m>
                <a:endParaRPr lang="ro-RO"/>
              </a:p>
            </p:txBody>
          </p:sp>
        </mc:Choice>
        <mc:Fallback xmlns="">
          <p:sp>
            <p:nvSpPr>
              <p:cNvPr id="9" name="TextBox 8">
                <a:extLst>
                  <a:ext uri="{FF2B5EF4-FFF2-40B4-BE49-F238E27FC236}">
                    <a16:creationId xmlns:a16="http://schemas.microsoft.com/office/drawing/2014/main" id="{6F1B4AA7-B12A-4B43-8068-4839EBF07479}"/>
                  </a:ext>
                </a:extLst>
              </p:cNvPr>
              <p:cNvSpPr txBox="1">
                <a:spLocks noRot="1" noChangeAspect="1" noMove="1" noResize="1" noEditPoints="1" noAdjustHandles="1" noChangeArrowheads="1" noChangeShapeType="1" noTextEdit="1"/>
              </p:cNvSpPr>
              <p:nvPr/>
            </p:nvSpPr>
            <p:spPr>
              <a:xfrm>
                <a:off x="1123335" y="1646238"/>
                <a:ext cx="6774426" cy="1271438"/>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167B1F6-A74F-471D-9D2C-2F7B85ED3F3D}"/>
                  </a:ext>
                </a:extLst>
              </p:cNvPr>
              <p:cNvSpPr txBox="1"/>
              <p:nvPr/>
            </p:nvSpPr>
            <p:spPr>
              <a:xfrm>
                <a:off x="1123335" y="4198789"/>
                <a:ext cx="5648877" cy="86953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𝐿</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−10</m:t>
                              </m:r>
                              <m:r>
                                <a:rPr lang="ro-RO" sz="2400" i="1">
                                  <a:latin typeface="Cambria Math" panose="02040503050406030204" pitchFamily="18" charset="0"/>
                                </a:rPr>
                                <m:t>𝑉</m:t>
                              </m:r>
                            </m:e>
                          </m:d>
                        </m:num>
                        <m:den>
                          <m:r>
                            <a:rPr lang="ro-RO" sz="2400" i="0">
                              <a:latin typeface="Cambria Math" panose="02040503050406030204" pitchFamily="18" charset="0"/>
                            </a:rPr>
                            <m:t>2</m:t>
                          </m:r>
                          <m:r>
                            <a:rPr lang="ro-RO" sz="2400" i="1">
                              <a:latin typeface="Cambria Math" panose="02040503050406030204" pitchFamily="18" charset="0"/>
                            </a:rPr>
                            <m:t>𝑘</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2</m:t>
                          </m:r>
                          <m:r>
                            <a:rPr lang="ro-RO" sz="2400" i="1">
                              <a:latin typeface="Cambria Math" panose="02040503050406030204" pitchFamily="18" charset="0"/>
                            </a:rPr>
                            <m:t>𝑘</m:t>
                          </m:r>
                        </m:den>
                      </m:f>
                      <m:r>
                        <a:rPr lang="ro-RO" sz="2400" i="0">
                          <a:latin typeface="Cambria Math" panose="02040503050406030204" pitchFamily="18" charset="0"/>
                        </a:rPr>
                        <m:t>=5</m:t>
                      </m:r>
                      <m:r>
                        <a:rPr lang="ro-RO" sz="2400" i="1">
                          <a:latin typeface="Cambria Math" panose="02040503050406030204" pitchFamily="18" charset="0"/>
                        </a:rPr>
                        <m:t>𝑚𝐴</m:t>
                      </m:r>
                    </m:oMath>
                  </m:oMathPara>
                </a14:m>
                <a:endParaRPr lang="ro-RO"/>
              </a:p>
            </p:txBody>
          </p:sp>
        </mc:Choice>
        <mc:Fallback xmlns="">
          <p:sp>
            <p:nvSpPr>
              <p:cNvPr id="11" name="TextBox 10">
                <a:extLst>
                  <a:ext uri="{FF2B5EF4-FFF2-40B4-BE49-F238E27FC236}">
                    <a16:creationId xmlns:a16="http://schemas.microsoft.com/office/drawing/2014/main" id="{7167B1F6-A74F-471D-9D2C-2F7B85ED3F3D}"/>
                  </a:ext>
                </a:extLst>
              </p:cNvPr>
              <p:cNvSpPr txBox="1">
                <a:spLocks noRot="1" noChangeAspect="1" noMove="1" noResize="1" noEditPoints="1" noAdjustHandles="1" noChangeArrowheads="1" noChangeShapeType="1" noTextEdit="1"/>
              </p:cNvSpPr>
              <p:nvPr/>
            </p:nvSpPr>
            <p:spPr>
              <a:xfrm>
                <a:off x="1123335" y="4198789"/>
                <a:ext cx="5648877" cy="86953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5449794A-406A-4B06-9B97-6F486237B081}"/>
                  </a:ext>
                </a:extLst>
              </p:cNvPr>
              <p:cNvSpPr txBox="1"/>
              <p:nvPr/>
            </p:nvSpPr>
            <p:spPr>
              <a:xfrm>
                <a:off x="1123335" y="5687296"/>
                <a:ext cx="305537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=5,3</m:t>
                      </m:r>
                      <m:r>
                        <a:rPr lang="ro-RO" sz="2400" i="1">
                          <a:latin typeface="Cambria Math" panose="02040503050406030204" pitchFamily="18" charset="0"/>
                        </a:rPr>
                        <m:t>𝑚𝐴</m:t>
                      </m:r>
                    </m:oMath>
                  </m:oMathPara>
                </a14:m>
                <a:endParaRPr lang="ro-RO"/>
              </a:p>
            </p:txBody>
          </p:sp>
        </mc:Choice>
        <mc:Fallback xmlns="">
          <p:sp>
            <p:nvSpPr>
              <p:cNvPr id="13" name="TextBox 12">
                <a:extLst>
                  <a:ext uri="{FF2B5EF4-FFF2-40B4-BE49-F238E27FC236}">
                    <a16:creationId xmlns:a16="http://schemas.microsoft.com/office/drawing/2014/main" id="{5449794A-406A-4B06-9B97-6F486237B081}"/>
                  </a:ext>
                </a:extLst>
              </p:cNvPr>
              <p:cNvSpPr txBox="1">
                <a:spLocks noRot="1" noChangeAspect="1" noMove="1" noResize="1" noEditPoints="1" noAdjustHandles="1" noChangeArrowheads="1" noChangeShapeType="1" noTextEdit="1"/>
              </p:cNvSpPr>
              <p:nvPr/>
            </p:nvSpPr>
            <p:spPr>
              <a:xfrm>
                <a:off x="1123335" y="5687296"/>
                <a:ext cx="3055375" cy="461665"/>
              </a:xfrm>
              <a:prstGeom prst="rect">
                <a:avLst/>
              </a:prstGeom>
              <a:blipFill>
                <a:blip r:embed="rId5"/>
                <a:stretch>
                  <a:fillRect l="-399" b="-1316"/>
                </a:stretch>
              </a:blipFill>
            </p:spPr>
            <p:txBody>
              <a:bodyPr/>
              <a:lstStyle/>
              <a:p>
                <a:r>
                  <a:rPr lang="ro-RO">
                    <a:noFill/>
                  </a:rPr>
                  <a:t> </a:t>
                </a:r>
              </a:p>
            </p:txBody>
          </p:sp>
        </mc:Fallback>
      </mc:AlternateContent>
    </p:spTree>
    <p:extLst>
      <p:ext uri="{BB962C8B-B14F-4D97-AF65-F5344CB8AC3E}">
        <p14:creationId xmlns:p14="http://schemas.microsoft.com/office/powerpoint/2010/main" val="4146929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a:t>
            </a:r>
            <a:r>
              <a:rPr lang="en-US"/>
              <a:t> Rezolvare</a:t>
            </a:r>
            <a:endParaRPr lang="ro-RO"/>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lstStyle/>
          <a:p>
            <a:r>
              <a:rPr lang="en-US" sz="2800">
                <a:effectLst/>
                <a:ea typeface="Calibri" panose="020F0502020204030204" pitchFamily="34" charset="0"/>
              </a:rPr>
              <a:t>Divizorul rezistiv </a:t>
            </a:r>
            <a:r>
              <a:rPr lang="en-US" sz="2800" i="1">
                <a:effectLst/>
                <a:ea typeface="Calibri" panose="020F0502020204030204" pitchFamily="34" charset="0"/>
              </a:rPr>
              <a:t>R</a:t>
            </a:r>
            <a:r>
              <a:rPr lang="en-US" sz="2800" baseline="-25000">
                <a:effectLst/>
                <a:ea typeface="Calibri" panose="020F0502020204030204" pitchFamily="34" charset="0"/>
              </a:rPr>
              <a:t>3</a:t>
            </a:r>
            <a:r>
              <a:rPr lang="en-US" sz="2800">
                <a:effectLst/>
                <a:ea typeface="Calibri" panose="020F0502020204030204" pitchFamily="34" charset="0"/>
              </a:rPr>
              <a:t>, </a:t>
            </a:r>
            <a:r>
              <a:rPr lang="en-US" sz="2800" i="1">
                <a:effectLst/>
                <a:ea typeface="Calibri" panose="020F0502020204030204" pitchFamily="34" charset="0"/>
              </a:rPr>
              <a:t>R</a:t>
            </a:r>
            <a:r>
              <a:rPr lang="en-US" sz="2800" baseline="-25000">
                <a:effectLst/>
                <a:ea typeface="Calibri" panose="020F0502020204030204" pitchFamily="34" charset="0"/>
              </a:rPr>
              <a:t>4</a:t>
            </a:r>
            <a:r>
              <a:rPr lang="en-US" sz="2800">
                <a:effectLst/>
                <a:ea typeface="Calibri" panose="020F0502020204030204" pitchFamily="34" charset="0"/>
              </a:rPr>
              <a:t> conduce curentul</a:t>
            </a:r>
          </a:p>
          <a:p>
            <a:endParaRPr lang="en-US"/>
          </a:p>
          <a:p>
            <a:endParaRPr lang="en-US"/>
          </a:p>
          <a:p>
            <a:endParaRPr lang="en-US"/>
          </a:p>
          <a:p>
            <a:endParaRPr lang="en-US"/>
          </a:p>
          <a:p>
            <a:r>
              <a:rPr lang="en-US" sz="2800">
                <a:effectLst/>
                <a:ea typeface="Calibri" panose="020F0502020204030204" pitchFamily="34" charset="0"/>
              </a:rPr>
              <a:t>Puterea disipată intern de AO</a:t>
            </a:r>
            <a:endParaRPr lang="ro-RO"/>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5114365D-EA38-4ADD-B1DB-BBCB102A5B27}"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44</a:t>
            </a:fld>
            <a:endParaRPr lang="ro-RO"/>
          </a:p>
        </p:txBody>
      </p:sp>
      <p:pic>
        <p:nvPicPr>
          <p:cNvPr id="7" name="Picture 6">
            <a:extLst>
              <a:ext uri="{FF2B5EF4-FFF2-40B4-BE49-F238E27FC236}">
                <a16:creationId xmlns:a16="http://schemas.microsoft.com/office/drawing/2014/main" id="{EFFC25D1-C1D0-4507-89E4-E0B8D3C673BA}"/>
              </a:ext>
            </a:extLst>
          </p:cNvPr>
          <p:cNvPicPr>
            <a:picLocks noChangeAspect="1"/>
          </p:cNvPicPr>
          <p:nvPr/>
        </p:nvPicPr>
        <p:blipFill rotWithShape="1">
          <a:blip r:embed="rId2"/>
          <a:srcRect t="-4534" b="1"/>
          <a:stretch/>
        </p:blipFill>
        <p:spPr bwMode="auto">
          <a:xfrm>
            <a:off x="8165932" y="1271901"/>
            <a:ext cx="3947160" cy="3138374"/>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139EE9D-69A9-4F73-8A19-29D5BEE59758}"/>
                  </a:ext>
                </a:extLst>
              </p:cNvPr>
              <p:cNvSpPr txBox="1"/>
              <p:nvPr/>
            </p:nvSpPr>
            <p:spPr>
              <a:xfrm>
                <a:off x="1109939" y="2247589"/>
                <a:ext cx="6626942" cy="87139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num>
                        <m:den>
                          <m:r>
                            <a:rPr lang="ro-RO" sz="2400" i="0">
                              <a:latin typeface="Cambria Math" panose="02040503050406030204" pitchFamily="18" charset="0"/>
                            </a:rPr>
                            <m:t>150</m:t>
                          </m:r>
                          <m:r>
                            <a:rPr lang="ro-RO" sz="2400" i="1">
                              <a:latin typeface="Cambria Math" panose="02040503050406030204" pitchFamily="18" charset="0"/>
                            </a:rPr>
                            <m:t>𝑘</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15</m:t>
                          </m:r>
                          <m:r>
                            <a:rPr lang="ro-RO" sz="2400" i="1">
                              <a:latin typeface="Cambria Math" panose="02040503050406030204" pitchFamily="18" charset="0"/>
                            </a:rPr>
                            <m:t>𝑉</m:t>
                          </m:r>
                        </m:num>
                        <m:den>
                          <m:r>
                            <a:rPr lang="ro-RO" sz="2400" i="0">
                              <a:latin typeface="Cambria Math" panose="02040503050406030204" pitchFamily="18" charset="0"/>
                            </a:rPr>
                            <m:t>150</m:t>
                          </m:r>
                          <m:r>
                            <a:rPr lang="ro-RO" sz="2400" i="1">
                              <a:latin typeface="Cambria Math" panose="02040503050406030204" pitchFamily="18" charset="0"/>
                            </a:rPr>
                            <m:t>𝑘</m:t>
                          </m:r>
                        </m:den>
                      </m:f>
                      <m:r>
                        <a:rPr lang="ro-RO" sz="2400" i="0">
                          <a:latin typeface="Cambria Math" panose="02040503050406030204" pitchFamily="18" charset="0"/>
                        </a:rPr>
                        <m:t>=0,1</m:t>
                      </m:r>
                      <m:r>
                        <a:rPr lang="ro-RO" sz="2400" i="1">
                          <a:latin typeface="Cambria Math" panose="02040503050406030204" pitchFamily="18" charset="0"/>
                        </a:rPr>
                        <m:t>𝑚𝐴</m:t>
                      </m:r>
                    </m:oMath>
                  </m:oMathPara>
                </a14:m>
                <a:endParaRPr lang="ro-RO"/>
              </a:p>
            </p:txBody>
          </p:sp>
        </mc:Choice>
        <mc:Fallback xmlns="">
          <p:sp>
            <p:nvSpPr>
              <p:cNvPr id="9" name="TextBox 8">
                <a:extLst>
                  <a:ext uri="{FF2B5EF4-FFF2-40B4-BE49-F238E27FC236}">
                    <a16:creationId xmlns:a16="http://schemas.microsoft.com/office/drawing/2014/main" id="{0139EE9D-69A9-4F73-8A19-29D5BEE59758}"/>
                  </a:ext>
                </a:extLst>
              </p:cNvPr>
              <p:cNvSpPr txBox="1">
                <a:spLocks noRot="1" noChangeAspect="1" noMove="1" noResize="1" noEditPoints="1" noAdjustHandles="1" noChangeArrowheads="1" noChangeShapeType="1" noTextEdit="1"/>
              </p:cNvSpPr>
              <p:nvPr/>
            </p:nvSpPr>
            <p:spPr>
              <a:xfrm>
                <a:off x="1109939" y="2247589"/>
                <a:ext cx="6626942" cy="87139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0449BA0-B3CF-43D4-B8BD-BE20B4A263B4}"/>
                  </a:ext>
                </a:extLst>
              </p:cNvPr>
              <p:cNvSpPr txBox="1"/>
              <p:nvPr/>
            </p:nvSpPr>
            <p:spPr>
              <a:xfrm>
                <a:off x="1109939" y="3113502"/>
                <a:ext cx="2547661"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=1,5</m:t>
                      </m:r>
                      <m:r>
                        <a:rPr lang="ro-RO" sz="2400" i="1">
                          <a:latin typeface="Cambria Math" panose="02040503050406030204" pitchFamily="18" charset="0"/>
                        </a:rPr>
                        <m:t>𝑚𝐴</m:t>
                      </m:r>
                    </m:oMath>
                  </m:oMathPara>
                </a14:m>
                <a:endParaRPr lang="ro-RO"/>
              </a:p>
            </p:txBody>
          </p:sp>
        </mc:Choice>
        <mc:Fallback xmlns="">
          <p:sp>
            <p:nvSpPr>
              <p:cNvPr id="11" name="TextBox 10">
                <a:extLst>
                  <a:ext uri="{FF2B5EF4-FFF2-40B4-BE49-F238E27FC236}">
                    <a16:creationId xmlns:a16="http://schemas.microsoft.com/office/drawing/2014/main" id="{C0449BA0-B3CF-43D4-B8BD-BE20B4A263B4}"/>
                  </a:ext>
                </a:extLst>
              </p:cNvPr>
              <p:cNvSpPr txBox="1">
                <a:spLocks noRot="1" noChangeAspect="1" noMove="1" noResize="1" noEditPoints="1" noAdjustHandles="1" noChangeArrowheads="1" noChangeShapeType="1" noTextEdit="1"/>
              </p:cNvSpPr>
              <p:nvPr/>
            </p:nvSpPr>
            <p:spPr>
              <a:xfrm>
                <a:off x="1109939" y="3113502"/>
                <a:ext cx="2547661" cy="487762"/>
              </a:xfrm>
              <a:prstGeom prst="rect">
                <a:avLst/>
              </a:prstGeom>
              <a:blipFill>
                <a:blip r:embed="rId4"/>
                <a:stretch>
                  <a:fillRect l="-478" b="-875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36FCAB97-E224-4253-9CEC-D3D6B980EC01}"/>
                  </a:ext>
                </a:extLst>
              </p:cNvPr>
              <p:cNvSpPr txBox="1"/>
              <p:nvPr/>
            </p:nvSpPr>
            <p:spPr>
              <a:xfrm>
                <a:off x="1109939" y="3556457"/>
                <a:ext cx="5232112" cy="864467"/>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𝐸𝐸</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m:t>
                      </m:r>
                    </m:oMath>
                  </m:oMathPara>
                </a14:m>
                <a:endParaRPr lang="en-US" sz="2400" i="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sz="2400" b="0" i="0" smtClean="0">
                          <a:latin typeface="Cambria Math" panose="02040503050406030204" pitchFamily="18" charset="0"/>
                        </a:rPr>
                        <m:t>=</m:t>
                      </m:r>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+5,3</m:t>
                      </m:r>
                      <m:r>
                        <a:rPr lang="ro-RO" sz="2400" i="1">
                          <a:latin typeface="Cambria Math" panose="02040503050406030204" pitchFamily="18" charset="0"/>
                        </a:rPr>
                        <m:t>𝑚𝐴</m:t>
                      </m:r>
                      <m:r>
                        <a:rPr lang="ro-RO" sz="2400" i="0">
                          <a:latin typeface="Cambria Math" panose="02040503050406030204" pitchFamily="18" charset="0"/>
                        </a:rPr>
                        <m:t>+0,1</m:t>
                      </m:r>
                      <m:r>
                        <a:rPr lang="ro-RO" sz="2400" i="1">
                          <a:latin typeface="Cambria Math" panose="02040503050406030204" pitchFamily="18" charset="0"/>
                        </a:rPr>
                        <m:t>𝑚𝐴</m:t>
                      </m:r>
                      <m:r>
                        <a:rPr lang="ro-RO" sz="2400" i="0">
                          <a:latin typeface="Cambria Math" panose="02040503050406030204" pitchFamily="18" charset="0"/>
                        </a:rPr>
                        <m:t>=6,9</m:t>
                      </m:r>
                      <m:r>
                        <a:rPr lang="ro-RO" sz="2400" i="1">
                          <a:latin typeface="Cambria Math" panose="02040503050406030204" pitchFamily="18" charset="0"/>
                        </a:rPr>
                        <m:t>𝑚𝐴</m:t>
                      </m:r>
                    </m:oMath>
                  </m:oMathPara>
                </a14:m>
                <a:endParaRPr lang="ro-RO"/>
              </a:p>
            </p:txBody>
          </p:sp>
        </mc:Choice>
        <mc:Fallback xmlns="">
          <p:sp>
            <p:nvSpPr>
              <p:cNvPr id="13" name="TextBox 12">
                <a:extLst>
                  <a:ext uri="{FF2B5EF4-FFF2-40B4-BE49-F238E27FC236}">
                    <a16:creationId xmlns:a16="http://schemas.microsoft.com/office/drawing/2014/main" id="{36FCAB97-E224-4253-9CEC-D3D6B980EC01}"/>
                  </a:ext>
                </a:extLst>
              </p:cNvPr>
              <p:cNvSpPr txBox="1">
                <a:spLocks noRot="1" noChangeAspect="1" noMove="1" noResize="1" noEditPoints="1" noAdjustHandles="1" noChangeArrowheads="1" noChangeShapeType="1" noTextEdit="1"/>
              </p:cNvSpPr>
              <p:nvPr/>
            </p:nvSpPr>
            <p:spPr>
              <a:xfrm>
                <a:off x="1109939" y="3556457"/>
                <a:ext cx="5232112" cy="864467"/>
              </a:xfrm>
              <a:prstGeom prst="rect">
                <a:avLst/>
              </a:prstGeom>
              <a:blipFill>
                <a:blip r:embed="rId5"/>
                <a:stretch>
                  <a:fillRect l="-233"/>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35902F8-53C7-432D-8FC0-CA7918EBFE3E}"/>
                  </a:ext>
                </a:extLst>
              </p:cNvPr>
              <p:cNvSpPr txBox="1"/>
              <p:nvPr/>
            </p:nvSpPr>
            <p:spPr>
              <a:xfrm>
                <a:off x="1109939" y="4811181"/>
                <a:ext cx="4917235"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oMath>
                  </m:oMathPara>
                </a14:m>
                <a:endParaRPr lang="ro-RO"/>
              </a:p>
            </p:txBody>
          </p:sp>
        </mc:Choice>
        <mc:Fallback xmlns="">
          <p:sp>
            <p:nvSpPr>
              <p:cNvPr id="15" name="TextBox 14">
                <a:extLst>
                  <a:ext uri="{FF2B5EF4-FFF2-40B4-BE49-F238E27FC236}">
                    <a16:creationId xmlns:a16="http://schemas.microsoft.com/office/drawing/2014/main" id="{735902F8-53C7-432D-8FC0-CA7918EBFE3E}"/>
                  </a:ext>
                </a:extLst>
              </p:cNvPr>
              <p:cNvSpPr txBox="1">
                <a:spLocks noRot="1" noChangeAspect="1" noMove="1" noResize="1" noEditPoints="1" noAdjustHandles="1" noChangeArrowheads="1" noChangeShapeType="1" noTextEdit="1"/>
              </p:cNvSpPr>
              <p:nvPr/>
            </p:nvSpPr>
            <p:spPr>
              <a:xfrm>
                <a:off x="1109939" y="4811181"/>
                <a:ext cx="4917235" cy="487762"/>
              </a:xfrm>
              <a:prstGeom prst="rect">
                <a:avLst/>
              </a:prstGeom>
              <a:blipFill>
                <a:blip r:embed="rId6"/>
                <a:stretch>
                  <a:fillRect l="-372" b="-875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E3A8B77-CB0D-4B9B-830A-363F33EF15C9}"/>
                  </a:ext>
                </a:extLst>
              </p:cNvPr>
              <p:cNvSpPr txBox="1"/>
              <p:nvPr/>
            </p:nvSpPr>
            <p:spPr>
              <a:xfrm>
                <a:off x="1109938" y="5188818"/>
                <a:ext cx="8407687"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e>
                      </m:d>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−10</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e>
                      </m:d>
                      <m:r>
                        <a:rPr lang="ro-RO" sz="2400" i="0">
                          <a:latin typeface="Cambria Math" panose="02040503050406030204" pitchFamily="18" charset="0"/>
                        </a:rPr>
                        <m:t>×5,3</m:t>
                      </m:r>
                      <m:r>
                        <a:rPr lang="ro-RO" sz="2400" i="1">
                          <a:latin typeface="Cambria Math" panose="02040503050406030204" pitchFamily="18" charset="0"/>
                        </a:rPr>
                        <m:t>𝑚𝐴</m:t>
                      </m:r>
                    </m:oMath>
                  </m:oMathPara>
                </a14:m>
                <a:endParaRPr lang="ro-RO"/>
              </a:p>
            </p:txBody>
          </p:sp>
        </mc:Choice>
        <mc:Fallback xmlns="">
          <p:sp>
            <p:nvSpPr>
              <p:cNvPr id="17" name="TextBox 16">
                <a:extLst>
                  <a:ext uri="{FF2B5EF4-FFF2-40B4-BE49-F238E27FC236}">
                    <a16:creationId xmlns:a16="http://schemas.microsoft.com/office/drawing/2014/main" id="{8E3A8B77-CB0D-4B9B-830A-363F33EF15C9}"/>
                  </a:ext>
                </a:extLst>
              </p:cNvPr>
              <p:cNvSpPr txBox="1">
                <a:spLocks noRot="1" noChangeAspect="1" noMove="1" noResize="1" noEditPoints="1" noAdjustHandles="1" noChangeArrowheads="1" noChangeShapeType="1" noTextEdit="1"/>
              </p:cNvSpPr>
              <p:nvPr/>
            </p:nvSpPr>
            <p:spPr>
              <a:xfrm>
                <a:off x="1109938" y="5188818"/>
                <a:ext cx="8407687" cy="461665"/>
              </a:xfrm>
              <a:prstGeom prst="rect">
                <a:avLst/>
              </a:prstGeom>
              <a:blipFill>
                <a:blip r:embed="rId7"/>
                <a:stretch>
                  <a:fillRect l="-218" b="-1052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ABAD7A93-39F2-4C30-AD17-5C45DD751CC8}"/>
                  </a:ext>
                </a:extLst>
              </p:cNvPr>
              <p:cNvSpPr txBox="1"/>
              <p:nvPr/>
            </p:nvSpPr>
            <p:spPr>
              <a:xfrm>
                <a:off x="1109937" y="5573232"/>
                <a:ext cx="9145108"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=30</m:t>
                      </m:r>
                      <m:r>
                        <a:rPr lang="ro-RO" sz="2400" i="1">
                          <a:latin typeface="Cambria Math" panose="02040503050406030204" pitchFamily="18" charset="0"/>
                        </a:rPr>
                        <m:t>𝑉</m:t>
                      </m:r>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+5</m:t>
                      </m:r>
                      <m:r>
                        <a:rPr lang="ro-RO" sz="2400" i="1">
                          <a:latin typeface="Cambria Math" panose="02040503050406030204" pitchFamily="18" charset="0"/>
                        </a:rPr>
                        <m:t>𝑉</m:t>
                      </m:r>
                      <m:r>
                        <a:rPr lang="ro-RO" sz="2400" i="0">
                          <a:latin typeface="Cambria Math" panose="02040503050406030204" pitchFamily="18" charset="0"/>
                        </a:rPr>
                        <m:t>×5,3</m:t>
                      </m:r>
                      <m:r>
                        <a:rPr lang="ro-RO" sz="2400" i="1">
                          <a:latin typeface="Cambria Math" panose="02040503050406030204" pitchFamily="18" charset="0"/>
                        </a:rPr>
                        <m:t>𝑚𝐴</m:t>
                      </m:r>
                      <m:r>
                        <a:rPr lang="ro-RO" sz="2400" i="0">
                          <a:latin typeface="Cambria Math" panose="02040503050406030204" pitchFamily="18" charset="0"/>
                        </a:rPr>
                        <m:t>=45</m:t>
                      </m:r>
                      <m:r>
                        <a:rPr lang="ro-RO" sz="2400" i="1">
                          <a:latin typeface="Cambria Math" panose="02040503050406030204" pitchFamily="18" charset="0"/>
                        </a:rPr>
                        <m:t>𝑚𝑊</m:t>
                      </m:r>
                      <m:r>
                        <a:rPr lang="ro-RO" sz="2400" i="0">
                          <a:latin typeface="Cambria Math" panose="02040503050406030204" pitchFamily="18" charset="0"/>
                        </a:rPr>
                        <m:t>+26,5</m:t>
                      </m:r>
                      <m:r>
                        <a:rPr lang="ro-RO" sz="2400" i="1">
                          <a:latin typeface="Cambria Math" panose="02040503050406030204" pitchFamily="18" charset="0"/>
                        </a:rPr>
                        <m:t>𝑚𝑊</m:t>
                      </m:r>
                      <m:r>
                        <a:rPr lang="ro-RO" sz="2400" i="0">
                          <a:latin typeface="Cambria Math" panose="02040503050406030204" pitchFamily="18" charset="0"/>
                        </a:rPr>
                        <m:t>=71,5</m:t>
                      </m:r>
                      <m:r>
                        <a:rPr lang="ro-RO" sz="2400" i="1">
                          <a:latin typeface="Cambria Math" panose="02040503050406030204" pitchFamily="18" charset="0"/>
                        </a:rPr>
                        <m:t>𝑚𝑊</m:t>
                      </m:r>
                    </m:oMath>
                  </m:oMathPara>
                </a14:m>
                <a:endParaRPr lang="ro-RO"/>
              </a:p>
            </p:txBody>
          </p:sp>
        </mc:Choice>
        <mc:Fallback xmlns="">
          <p:sp>
            <p:nvSpPr>
              <p:cNvPr id="19" name="TextBox 18">
                <a:extLst>
                  <a:ext uri="{FF2B5EF4-FFF2-40B4-BE49-F238E27FC236}">
                    <a16:creationId xmlns:a16="http://schemas.microsoft.com/office/drawing/2014/main" id="{ABAD7A93-39F2-4C30-AD17-5C45DD751CC8}"/>
                  </a:ext>
                </a:extLst>
              </p:cNvPr>
              <p:cNvSpPr txBox="1">
                <a:spLocks noRot="1" noChangeAspect="1" noMove="1" noResize="1" noEditPoints="1" noAdjustHandles="1" noChangeArrowheads="1" noChangeShapeType="1" noTextEdit="1"/>
              </p:cNvSpPr>
              <p:nvPr/>
            </p:nvSpPr>
            <p:spPr>
              <a:xfrm>
                <a:off x="1109937" y="5573232"/>
                <a:ext cx="9145108" cy="461665"/>
              </a:xfrm>
              <a:prstGeom prst="rect">
                <a:avLst/>
              </a:prstGeom>
              <a:blipFill>
                <a:blip r:embed="rId8"/>
                <a:stretch>
                  <a:fillRect l="-200" b="-10526"/>
                </a:stretch>
              </a:blipFill>
            </p:spPr>
            <p:txBody>
              <a:bodyPr/>
              <a:lstStyle/>
              <a:p>
                <a:r>
                  <a:rPr lang="ro-RO">
                    <a:noFill/>
                  </a:rPr>
                  <a:t> </a:t>
                </a:r>
              </a:p>
            </p:txBody>
          </p:sp>
        </mc:Fallback>
      </mc:AlternateContent>
    </p:spTree>
    <p:extLst>
      <p:ext uri="{BB962C8B-B14F-4D97-AF65-F5344CB8AC3E}">
        <p14:creationId xmlns:p14="http://schemas.microsoft.com/office/powerpoint/2010/main" val="30532430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a:t>
            </a:r>
            <a:r>
              <a:rPr lang="en-US"/>
              <a:t> Rezolvare</a:t>
            </a:r>
            <a:endParaRPr lang="ro-RO"/>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lstStyle/>
          <a:p>
            <a:pPr marL="0" indent="0" algn="just">
              <a:buNone/>
            </a:pPr>
            <a:r>
              <a:rPr lang="en-US" sz="2800">
                <a:effectLst/>
                <a:ea typeface="Calibri" panose="020F0502020204030204" pitchFamily="34" charset="0"/>
              </a:rPr>
              <a:t>(b) </a:t>
            </a:r>
            <a:r>
              <a:rPr lang="en-US" sz="2800" i="1">
                <a:effectLst/>
                <a:ea typeface="Calibri" panose="020F0502020204030204" pitchFamily="34" charset="0"/>
              </a:rPr>
              <a:t>v</a:t>
            </a:r>
            <a:r>
              <a:rPr lang="en-US" sz="2800" i="1" baseline="-25000">
                <a:effectLst/>
                <a:ea typeface="Calibri" panose="020F0502020204030204" pitchFamily="34" charset="0"/>
              </a:rPr>
              <a:t>I</a:t>
            </a:r>
            <a:r>
              <a:rPr lang="en-US" sz="2800">
                <a:effectLst/>
                <a:ea typeface="Calibri" panose="020F0502020204030204" pitchFamily="34" charset="0"/>
              </a:rPr>
              <a:t>=-2V și rezultă</a:t>
            </a:r>
          </a:p>
          <a:p>
            <a:pPr marL="0" indent="0" algn="just">
              <a:buNone/>
            </a:pPr>
            <a:endParaRPr lang="en-US">
              <a:ea typeface="Calibri" panose="020F0502020204030204" pitchFamily="34" charset="0"/>
            </a:endParaRPr>
          </a:p>
          <a:p>
            <a:pPr marL="0" indent="0" algn="just">
              <a:buNone/>
            </a:pPr>
            <a:endParaRPr lang="en-US" sz="2800">
              <a:effectLst/>
              <a:ea typeface="Calibri" panose="020F0502020204030204" pitchFamily="34" charset="0"/>
            </a:endParaRPr>
          </a:p>
          <a:p>
            <a:r>
              <a:rPr lang="en-US" sz="2400">
                <a:effectLst/>
                <a:ea typeface="Calibri" panose="020F0502020204030204" pitchFamily="34" charset="0"/>
              </a:rPr>
              <a:t>Dacă </a:t>
            </a:r>
            <a:r>
              <a:rPr lang="en-US" sz="2400" i="1">
                <a:effectLst/>
                <a:ea typeface="Calibri" panose="020F0502020204030204" pitchFamily="34" charset="0"/>
              </a:rPr>
              <a:t>v</a:t>
            </a:r>
            <a:r>
              <a:rPr lang="en-US" sz="2400" i="1" baseline="-25000">
                <a:effectLst/>
                <a:ea typeface="Calibri" panose="020F0502020204030204" pitchFamily="34" charset="0"/>
              </a:rPr>
              <a:t>I</a:t>
            </a:r>
            <a:r>
              <a:rPr lang="en-US" sz="2400">
                <a:effectLst/>
                <a:ea typeface="Calibri" panose="020F0502020204030204" pitchFamily="34" charset="0"/>
                <a:cs typeface="Times New Roman" panose="02020603050405020304" pitchFamily="18" charset="0"/>
                <a:sym typeface="Symbol" panose="05050102010706020507" pitchFamily="18" charset="2"/>
              </a:rPr>
              <a:t></a:t>
            </a:r>
            <a:r>
              <a:rPr lang="en-US" sz="2400">
                <a:effectLst/>
                <a:ea typeface="Calibri" panose="020F0502020204030204" pitchFamily="34" charset="0"/>
              </a:rPr>
              <a:t>0, atunci curentul </a:t>
            </a:r>
            <a:r>
              <a:rPr lang="en-US" sz="2400" i="1">
                <a:effectLst/>
                <a:ea typeface="Calibri" panose="020F0502020204030204" pitchFamily="34" charset="0"/>
              </a:rPr>
              <a:t>i</a:t>
            </a:r>
            <a:r>
              <a:rPr lang="en-US" sz="2400" i="1" baseline="-25000">
                <a:effectLst/>
                <a:ea typeface="Calibri" panose="020F0502020204030204" pitchFamily="34" charset="0"/>
              </a:rPr>
              <a:t>R</a:t>
            </a:r>
            <a:r>
              <a:rPr lang="en-US" sz="2400">
                <a:effectLst/>
                <a:ea typeface="Calibri" panose="020F0502020204030204" pitchFamily="34" charset="0"/>
              </a:rPr>
              <a:t> intră în sursa de </a:t>
            </a:r>
            <a:br>
              <a:rPr lang="en-US" sz="2400">
                <a:effectLst/>
                <a:ea typeface="Calibri" panose="020F0502020204030204" pitchFamily="34" charset="0"/>
              </a:rPr>
            </a:br>
            <a:r>
              <a:rPr lang="en-US" sz="2400">
                <a:effectLst/>
                <a:ea typeface="Calibri" panose="020F0502020204030204" pitchFamily="34" charset="0"/>
              </a:rPr>
              <a:t>semnal și</a:t>
            </a:r>
          </a:p>
          <a:p>
            <a:endParaRPr lang="en-US" sz="2400"/>
          </a:p>
          <a:p>
            <a:endParaRPr lang="en-US" sz="2400">
              <a:effectLst/>
              <a:ea typeface="Calibri" panose="020F0502020204030204" pitchFamily="34" charset="0"/>
            </a:endParaRPr>
          </a:p>
          <a:p>
            <a:r>
              <a:rPr lang="en-US" sz="2400">
                <a:effectLst/>
                <a:ea typeface="Calibri" panose="020F0502020204030204" pitchFamily="34" charset="0"/>
              </a:rPr>
              <a:t>Tensiunea de ieșire fiind pozitivă, curentul de sarcină circulă de la pinul de ieșire al AO spre masă</a:t>
            </a:r>
            <a:endParaRPr lang="ro-RO" sz="2400"/>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2A5FE43C-B706-4630-AF03-230997953B68}"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45</a:t>
            </a:fld>
            <a:endParaRPr lang="ro-RO"/>
          </a:p>
        </p:txBody>
      </p:sp>
      <p:pic>
        <p:nvPicPr>
          <p:cNvPr id="7" name="Picture 6">
            <a:extLst>
              <a:ext uri="{FF2B5EF4-FFF2-40B4-BE49-F238E27FC236}">
                <a16:creationId xmlns:a16="http://schemas.microsoft.com/office/drawing/2014/main" id="{B1D106A7-154D-4265-9E30-5AF57D98476E}"/>
              </a:ext>
            </a:extLst>
          </p:cNvPr>
          <p:cNvPicPr>
            <a:picLocks noChangeAspect="1"/>
          </p:cNvPicPr>
          <p:nvPr/>
        </p:nvPicPr>
        <p:blipFill rotWithShape="1">
          <a:blip r:embed="rId2"/>
          <a:srcRect t="-4534" b="1"/>
          <a:stretch/>
        </p:blipFill>
        <p:spPr bwMode="auto">
          <a:xfrm>
            <a:off x="8165932" y="1271901"/>
            <a:ext cx="3947160" cy="3138374"/>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B5D81C9-C4D8-49B0-AABE-159187890EA6}"/>
                  </a:ext>
                </a:extLst>
              </p:cNvPr>
              <p:cNvSpPr txBox="1"/>
              <p:nvPr/>
            </p:nvSpPr>
            <p:spPr>
              <a:xfrm>
                <a:off x="978069" y="2341186"/>
                <a:ext cx="6096000"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30</m:t>
                              </m:r>
                              <m:r>
                                <a:rPr lang="ro-RO" sz="2400" i="1">
                                  <a:latin typeface="Cambria Math" panose="02040503050406030204" pitchFamily="18" charset="0"/>
                                </a:rPr>
                                <m:t>𝑘</m:t>
                              </m:r>
                            </m:num>
                            <m:den>
                              <m:r>
                                <a:rPr lang="ro-RO" sz="2400" i="0">
                                  <a:latin typeface="Cambria Math" panose="02040503050406030204" pitchFamily="18" charset="0"/>
                                </a:rPr>
                                <m:t>10</m:t>
                              </m:r>
                              <m:r>
                                <a:rPr lang="ro-RO" sz="2400" i="1">
                                  <a:latin typeface="Cambria Math" panose="02040503050406030204" pitchFamily="18" charset="0"/>
                                </a:rPr>
                                <m:t>𝑘</m:t>
                              </m:r>
                            </m:den>
                          </m:f>
                        </m:e>
                      </m:d>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1">
                              <a:latin typeface="Cambria Math" panose="02040503050406030204" pitchFamily="18" charset="0"/>
                            </a:rPr>
                            <m:t>𝑉</m:t>
                          </m:r>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30</m:t>
                          </m:r>
                          <m:r>
                            <a:rPr lang="ro-RO" sz="2400" i="1">
                              <a:latin typeface="Cambria Math" panose="02040503050406030204" pitchFamily="18" charset="0"/>
                            </a:rPr>
                            <m:t>𝑘</m:t>
                          </m:r>
                        </m:num>
                        <m:den>
                          <m:r>
                            <a:rPr lang="ro-RO" sz="2400" i="0">
                              <a:latin typeface="Cambria Math" panose="02040503050406030204" pitchFamily="18" charset="0"/>
                            </a:rPr>
                            <m:t>10</m:t>
                          </m:r>
                          <m:r>
                            <a:rPr lang="ro-RO" sz="2400" i="1">
                              <a:latin typeface="Cambria Math" panose="02040503050406030204" pitchFamily="18" charset="0"/>
                            </a:rPr>
                            <m:t>𝑘</m:t>
                          </m:r>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a:rPr lang="ro-RO" sz="2400" i="1">
                              <a:latin typeface="Cambria Math" panose="02040503050406030204" pitchFamily="18" charset="0"/>
                            </a:rPr>
                            <m:t>𝑉</m:t>
                          </m:r>
                        </m:e>
                      </m:d>
                      <m:r>
                        <a:rPr lang="ro-RO" sz="2400" i="0">
                          <a:latin typeface="Cambria Math" panose="02040503050406030204" pitchFamily="18" charset="0"/>
                        </a:rPr>
                        <m:t>=+2</m:t>
                      </m:r>
                      <m:r>
                        <a:rPr lang="ro-RO" sz="2400" i="1">
                          <a:latin typeface="Cambria Math" panose="02040503050406030204" pitchFamily="18" charset="0"/>
                        </a:rPr>
                        <m:t>𝑉</m:t>
                      </m:r>
                    </m:oMath>
                  </m:oMathPara>
                </a14:m>
                <a:endParaRPr lang="ro-RO"/>
              </a:p>
            </p:txBody>
          </p:sp>
        </mc:Choice>
        <mc:Fallback xmlns="">
          <p:sp>
            <p:nvSpPr>
              <p:cNvPr id="9" name="TextBox 8">
                <a:extLst>
                  <a:ext uri="{FF2B5EF4-FFF2-40B4-BE49-F238E27FC236}">
                    <a16:creationId xmlns:a16="http://schemas.microsoft.com/office/drawing/2014/main" id="{DB5D81C9-C4D8-49B0-AABE-159187890EA6}"/>
                  </a:ext>
                </a:extLst>
              </p:cNvPr>
              <p:cNvSpPr txBox="1">
                <a:spLocks noRot="1" noChangeAspect="1" noMove="1" noResize="1" noEditPoints="1" noAdjustHandles="1" noChangeArrowheads="1" noChangeShapeType="1" noTextEdit="1"/>
              </p:cNvSpPr>
              <p:nvPr/>
            </p:nvSpPr>
            <p:spPr>
              <a:xfrm>
                <a:off x="978069" y="2341186"/>
                <a:ext cx="6096000" cy="922176"/>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4A7DDAA-2215-4D72-8452-0F2831BBF154}"/>
                  </a:ext>
                </a:extLst>
              </p:cNvPr>
              <p:cNvSpPr txBox="1"/>
              <p:nvPr/>
            </p:nvSpPr>
            <p:spPr>
              <a:xfrm>
                <a:off x="1091381" y="4113846"/>
                <a:ext cx="6315259" cy="86953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a:rPr lang="ro-RO" sz="2400" i="1">
                                  <a:latin typeface="Cambria Math" panose="02040503050406030204" pitchFamily="18" charset="0"/>
                                </a:rPr>
                                <m:t>𝑉</m:t>
                              </m:r>
                            </m:e>
                          </m:d>
                        </m:num>
                        <m:den>
                          <m:r>
                            <a:rPr lang="ro-RO" sz="2400" i="0">
                              <a:latin typeface="Cambria Math" panose="02040503050406030204" pitchFamily="18" charset="0"/>
                            </a:rPr>
                            <m:t>10</m:t>
                          </m:r>
                          <m:r>
                            <a:rPr lang="ro-RO" sz="2400" i="1">
                              <a:latin typeface="Cambria Math" panose="02040503050406030204" pitchFamily="18" charset="0"/>
                            </a:rPr>
                            <m:t>𝑘</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r>
                            <a:rPr lang="ro-RO" sz="2400" i="1">
                              <a:latin typeface="Cambria Math" panose="02040503050406030204" pitchFamily="18" charset="0"/>
                            </a:rPr>
                            <m:t>𝑉</m:t>
                          </m:r>
                        </m:num>
                        <m:den>
                          <m:r>
                            <a:rPr lang="ro-RO" sz="2400" i="0">
                              <a:latin typeface="Cambria Math" panose="02040503050406030204" pitchFamily="18" charset="0"/>
                            </a:rPr>
                            <m:t>10</m:t>
                          </m:r>
                          <m:r>
                            <a:rPr lang="ro-RO" sz="2400" i="1">
                              <a:latin typeface="Cambria Math" panose="02040503050406030204" pitchFamily="18" charset="0"/>
                            </a:rPr>
                            <m:t>𝑘</m:t>
                          </m:r>
                        </m:den>
                      </m:f>
                      <m:r>
                        <a:rPr lang="ro-RO" sz="2400" i="0">
                          <a:latin typeface="Cambria Math" panose="02040503050406030204" pitchFamily="18" charset="0"/>
                        </a:rPr>
                        <m:t>=0,1</m:t>
                      </m:r>
                      <m:r>
                        <a:rPr lang="ro-RO" sz="2400" i="1">
                          <a:latin typeface="Cambria Math" panose="02040503050406030204" pitchFamily="18" charset="0"/>
                        </a:rPr>
                        <m:t>𝑚𝐴</m:t>
                      </m:r>
                    </m:oMath>
                  </m:oMathPara>
                </a14:m>
                <a:endParaRPr lang="ro-RO"/>
              </a:p>
            </p:txBody>
          </p:sp>
        </mc:Choice>
        <mc:Fallback xmlns="">
          <p:sp>
            <p:nvSpPr>
              <p:cNvPr id="11" name="TextBox 10">
                <a:extLst>
                  <a:ext uri="{FF2B5EF4-FFF2-40B4-BE49-F238E27FC236}">
                    <a16:creationId xmlns:a16="http://schemas.microsoft.com/office/drawing/2014/main" id="{84A7DDAA-2215-4D72-8452-0F2831BBF154}"/>
                  </a:ext>
                </a:extLst>
              </p:cNvPr>
              <p:cNvSpPr txBox="1">
                <a:spLocks noRot="1" noChangeAspect="1" noMove="1" noResize="1" noEditPoints="1" noAdjustHandles="1" noChangeArrowheads="1" noChangeShapeType="1" noTextEdit="1"/>
              </p:cNvSpPr>
              <p:nvPr/>
            </p:nvSpPr>
            <p:spPr>
              <a:xfrm>
                <a:off x="1091381" y="4113846"/>
                <a:ext cx="6315259" cy="86953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F7782025-6C69-4954-B75E-F82CE025B94E}"/>
                  </a:ext>
                </a:extLst>
              </p:cNvPr>
              <p:cNvSpPr txBox="1"/>
              <p:nvPr/>
            </p:nvSpPr>
            <p:spPr>
              <a:xfrm>
                <a:off x="4331109" y="5533957"/>
                <a:ext cx="3529781" cy="84664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−0</m:t>
                          </m:r>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𝐿</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2</m:t>
                          </m:r>
                          <m:r>
                            <a:rPr lang="ro-RO" sz="2400" i="1">
                              <a:latin typeface="Cambria Math" panose="02040503050406030204" pitchFamily="18" charset="0"/>
                            </a:rPr>
                            <m:t>𝑉</m:t>
                          </m:r>
                        </m:num>
                        <m:den>
                          <m:r>
                            <a:rPr lang="ro-RO" sz="2400" i="0">
                              <a:latin typeface="Cambria Math" panose="02040503050406030204" pitchFamily="18" charset="0"/>
                            </a:rPr>
                            <m:t>2</m:t>
                          </m:r>
                          <m:r>
                            <a:rPr lang="ro-RO" sz="2400" i="1">
                              <a:latin typeface="Cambria Math" panose="02040503050406030204" pitchFamily="18" charset="0"/>
                            </a:rPr>
                            <m:t>𝑘</m:t>
                          </m:r>
                        </m:den>
                      </m:f>
                      <m:r>
                        <a:rPr lang="ro-RO" sz="2400" i="0">
                          <a:latin typeface="Cambria Math" panose="02040503050406030204" pitchFamily="18" charset="0"/>
                        </a:rPr>
                        <m:t>=1</m:t>
                      </m:r>
                      <m:r>
                        <a:rPr lang="ro-RO" sz="2400" i="1">
                          <a:latin typeface="Cambria Math" panose="02040503050406030204" pitchFamily="18" charset="0"/>
                        </a:rPr>
                        <m:t>𝑚𝐴</m:t>
                      </m:r>
                    </m:oMath>
                  </m:oMathPara>
                </a14:m>
                <a:endParaRPr lang="ro-RO"/>
              </a:p>
            </p:txBody>
          </p:sp>
        </mc:Choice>
        <mc:Fallback xmlns="">
          <p:sp>
            <p:nvSpPr>
              <p:cNvPr id="13" name="TextBox 12">
                <a:extLst>
                  <a:ext uri="{FF2B5EF4-FFF2-40B4-BE49-F238E27FC236}">
                    <a16:creationId xmlns:a16="http://schemas.microsoft.com/office/drawing/2014/main" id="{F7782025-6C69-4954-B75E-F82CE025B94E}"/>
                  </a:ext>
                </a:extLst>
              </p:cNvPr>
              <p:cNvSpPr txBox="1">
                <a:spLocks noRot="1" noChangeAspect="1" noMove="1" noResize="1" noEditPoints="1" noAdjustHandles="1" noChangeArrowheads="1" noChangeShapeType="1" noTextEdit="1"/>
              </p:cNvSpPr>
              <p:nvPr/>
            </p:nvSpPr>
            <p:spPr>
              <a:xfrm>
                <a:off x="4331109" y="5533957"/>
                <a:ext cx="3529781" cy="846642"/>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628882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910AE-CC17-4717-9C61-F5057C4D5A92}"/>
              </a:ext>
            </a:extLst>
          </p:cNvPr>
          <p:cNvSpPr>
            <a:spLocks noGrp="1"/>
          </p:cNvSpPr>
          <p:nvPr>
            <p:ph type="title"/>
          </p:nvPr>
        </p:nvSpPr>
        <p:spPr/>
        <p:txBody>
          <a:bodyPr>
            <a:normAutofit/>
          </a:bodyPr>
          <a:lstStyle/>
          <a:p>
            <a:r>
              <a:rPr lang="ro-RO"/>
              <a:t>P2.</a:t>
            </a:r>
            <a:r>
              <a:rPr lang="en-US"/>
              <a:t> Rezolvare</a:t>
            </a:r>
            <a:endParaRPr lang="ro-RO"/>
          </a:p>
        </p:txBody>
      </p:sp>
      <p:sp>
        <p:nvSpPr>
          <p:cNvPr id="3" name="Content Placeholder 2">
            <a:extLst>
              <a:ext uri="{FF2B5EF4-FFF2-40B4-BE49-F238E27FC236}">
                <a16:creationId xmlns:a16="http://schemas.microsoft.com/office/drawing/2014/main" id="{34A7668C-3DD9-433A-A2CE-0EACDE515A9D}"/>
              </a:ext>
            </a:extLst>
          </p:cNvPr>
          <p:cNvSpPr>
            <a:spLocks noGrp="1"/>
          </p:cNvSpPr>
          <p:nvPr>
            <p:ph idx="1"/>
          </p:nvPr>
        </p:nvSpPr>
        <p:spPr/>
        <p:txBody>
          <a:bodyPr/>
          <a:lstStyle/>
          <a:p>
            <a:pPr algn="just"/>
            <a:r>
              <a:rPr lang="en-US" sz="2400">
                <a:effectLst/>
                <a:ea typeface="Calibri" panose="020F0502020204030204" pitchFamily="34" charset="0"/>
              </a:rPr>
              <a:t>Curentul total de la ieșirea AO</a:t>
            </a:r>
          </a:p>
          <a:p>
            <a:pPr algn="just"/>
            <a:endParaRPr lang="en-US" sz="2400">
              <a:ea typeface="Calibri" panose="020F0502020204030204" pitchFamily="34" charset="0"/>
            </a:endParaRPr>
          </a:p>
          <a:p>
            <a:pPr algn="just"/>
            <a:endParaRPr lang="en-US" sz="2400">
              <a:effectLst/>
              <a:ea typeface="Calibri" panose="020F0502020204030204" pitchFamily="34" charset="0"/>
            </a:endParaRPr>
          </a:p>
          <a:p>
            <a:pPr algn="just"/>
            <a:endParaRPr lang="en-US" sz="2400">
              <a:ea typeface="Calibri" panose="020F0502020204030204" pitchFamily="34" charset="0"/>
            </a:endParaRPr>
          </a:p>
          <a:p>
            <a:pPr algn="just"/>
            <a:endParaRPr lang="en-US" sz="2400">
              <a:effectLst/>
              <a:ea typeface="Calibri" panose="020F0502020204030204" pitchFamily="34" charset="0"/>
            </a:endParaRPr>
          </a:p>
          <a:p>
            <a:pPr algn="just"/>
            <a:endParaRPr lang="en-US" sz="2400">
              <a:ea typeface="Calibri" panose="020F0502020204030204" pitchFamily="34" charset="0"/>
            </a:endParaRPr>
          </a:p>
          <a:p>
            <a:pPr algn="just"/>
            <a:r>
              <a:rPr lang="en-US" sz="2400">
                <a:effectLst/>
                <a:ea typeface="Calibri" panose="020F0502020204030204" pitchFamily="34" charset="0"/>
              </a:rPr>
              <a:t>Puterea disipată intern de AO</a:t>
            </a:r>
            <a:endParaRPr lang="ro-RO" sz="2400">
              <a:effectLst/>
              <a:ea typeface="Calibri" panose="020F0502020204030204" pitchFamily="34" charset="0"/>
            </a:endParaRPr>
          </a:p>
        </p:txBody>
      </p:sp>
      <p:sp>
        <p:nvSpPr>
          <p:cNvPr id="4" name="Date Placeholder 3">
            <a:extLst>
              <a:ext uri="{FF2B5EF4-FFF2-40B4-BE49-F238E27FC236}">
                <a16:creationId xmlns:a16="http://schemas.microsoft.com/office/drawing/2014/main" id="{538E640A-8366-4C59-A9F3-6ADA0780961B}"/>
              </a:ext>
            </a:extLst>
          </p:cNvPr>
          <p:cNvSpPr>
            <a:spLocks noGrp="1"/>
          </p:cNvSpPr>
          <p:nvPr>
            <p:ph type="dt" sz="half" idx="10"/>
          </p:nvPr>
        </p:nvSpPr>
        <p:spPr/>
        <p:txBody>
          <a:bodyPr/>
          <a:lstStyle/>
          <a:p>
            <a:fld id="{94B880B1-EFB3-4188-9852-DC808562EF13}" type="datetime1">
              <a:rPr lang="ro-RO" smtClean="0"/>
              <a:t>17.03.2021</a:t>
            </a:fld>
            <a:endParaRPr lang="ro-RO"/>
          </a:p>
        </p:txBody>
      </p:sp>
      <p:sp>
        <p:nvSpPr>
          <p:cNvPr id="5" name="Footer Placeholder 4">
            <a:extLst>
              <a:ext uri="{FF2B5EF4-FFF2-40B4-BE49-F238E27FC236}">
                <a16:creationId xmlns:a16="http://schemas.microsoft.com/office/drawing/2014/main" id="{9CD5F09F-7FFC-4746-BC25-E01CEB6E4E4D}"/>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B6A3DD00-69D8-4AC2-89C0-09941B513663}"/>
              </a:ext>
            </a:extLst>
          </p:cNvPr>
          <p:cNvSpPr>
            <a:spLocks noGrp="1"/>
          </p:cNvSpPr>
          <p:nvPr>
            <p:ph type="sldNum" sz="quarter" idx="12"/>
          </p:nvPr>
        </p:nvSpPr>
        <p:spPr/>
        <p:txBody>
          <a:bodyPr/>
          <a:lstStyle/>
          <a:p>
            <a:fld id="{B765DF52-9C30-4CC4-874D-A84D46ECBAD5}" type="slidenum">
              <a:rPr lang="ro-RO" smtClean="0"/>
              <a:t>46</a:t>
            </a:fld>
            <a:endParaRPr lang="ro-RO"/>
          </a:p>
        </p:txBody>
      </p:sp>
      <p:pic>
        <p:nvPicPr>
          <p:cNvPr id="7" name="Picture 6">
            <a:extLst>
              <a:ext uri="{FF2B5EF4-FFF2-40B4-BE49-F238E27FC236}">
                <a16:creationId xmlns:a16="http://schemas.microsoft.com/office/drawing/2014/main" id="{0F268158-0052-45B2-A333-458EBC011BD9}"/>
              </a:ext>
            </a:extLst>
          </p:cNvPr>
          <p:cNvPicPr>
            <a:picLocks noChangeAspect="1"/>
          </p:cNvPicPr>
          <p:nvPr/>
        </p:nvPicPr>
        <p:blipFill rotWithShape="1">
          <a:blip r:embed="rId2"/>
          <a:srcRect t="-4534" b="1"/>
          <a:stretch/>
        </p:blipFill>
        <p:spPr bwMode="auto">
          <a:xfrm>
            <a:off x="8165932" y="1271901"/>
            <a:ext cx="3947160" cy="3138374"/>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1C6FEE5-AD14-4EA2-A7F8-BAC205695B0A}"/>
                  </a:ext>
                </a:extLst>
              </p:cNvPr>
              <p:cNvSpPr txBox="1"/>
              <p:nvPr/>
            </p:nvSpPr>
            <p:spPr>
              <a:xfrm>
                <a:off x="1101213" y="2263567"/>
                <a:ext cx="3048000"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𝐿</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=1,1</m:t>
                      </m:r>
                      <m:r>
                        <a:rPr lang="ro-RO" sz="2400" i="1">
                          <a:latin typeface="Cambria Math" panose="02040503050406030204" pitchFamily="18" charset="0"/>
                        </a:rPr>
                        <m:t>𝑚𝐴</m:t>
                      </m:r>
                    </m:oMath>
                  </m:oMathPara>
                </a14:m>
                <a:endParaRPr lang="ro-RO"/>
              </a:p>
            </p:txBody>
          </p:sp>
        </mc:Choice>
        <mc:Fallback xmlns="">
          <p:sp>
            <p:nvSpPr>
              <p:cNvPr id="9" name="TextBox 8">
                <a:extLst>
                  <a:ext uri="{FF2B5EF4-FFF2-40B4-BE49-F238E27FC236}">
                    <a16:creationId xmlns:a16="http://schemas.microsoft.com/office/drawing/2014/main" id="{91C6FEE5-AD14-4EA2-A7F8-BAC205695B0A}"/>
                  </a:ext>
                </a:extLst>
              </p:cNvPr>
              <p:cNvSpPr txBox="1">
                <a:spLocks noRot="1" noChangeAspect="1" noMove="1" noResize="1" noEditPoints="1" noAdjustHandles="1" noChangeArrowheads="1" noChangeShapeType="1" noTextEdit="1"/>
              </p:cNvSpPr>
              <p:nvPr/>
            </p:nvSpPr>
            <p:spPr>
              <a:xfrm>
                <a:off x="1101213" y="2263567"/>
                <a:ext cx="3048000" cy="461665"/>
              </a:xfrm>
              <a:prstGeom prst="rect">
                <a:avLst/>
              </a:prstGeom>
              <a:blipFill>
                <a:blip r:embed="rId3"/>
                <a:stretch>
                  <a:fillRect l="-600"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2672A6F-D34D-4E69-9E3F-06DB3D1D5403}"/>
                  </a:ext>
                </a:extLst>
              </p:cNvPr>
              <p:cNvSpPr txBox="1"/>
              <p:nvPr/>
            </p:nvSpPr>
            <p:spPr>
              <a:xfrm>
                <a:off x="1101213" y="2725232"/>
                <a:ext cx="6626942" cy="87139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num>
                        <m:den>
                          <m:r>
                            <a:rPr lang="ro-RO" sz="2400" i="0">
                              <a:latin typeface="Cambria Math" panose="02040503050406030204" pitchFamily="18" charset="0"/>
                            </a:rPr>
                            <m:t>150</m:t>
                          </m:r>
                          <m:r>
                            <a:rPr lang="ro-RO" sz="2400" i="1">
                              <a:latin typeface="Cambria Math" panose="02040503050406030204" pitchFamily="18" charset="0"/>
                            </a:rPr>
                            <m:t>𝑘</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15</m:t>
                          </m:r>
                          <m:r>
                            <a:rPr lang="ro-RO" sz="2400" i="1">
                              <a:latin typeface="Cambria Math" panose="02040503050406030204" pitchFamily="18" charset="0"/>
                            </a:rPr>
                            <m:t>𝑉</m:t>
                          </m:r>
                        </m:num>
                        <m:den>
                          <m:r>
                            <a:rPr lang="ro-RO" sz="2400" i="0">
                              <a:latin typeface="Cambria Math" panose="02040503050406030204" pitchFamily="18" charset="0"/>
                            </a:rPr>
                            <m:t>150</m:t>
                          </m:r>
                          <m:r>
                            <a:rPr lang="ro-RO" sz="2400" i="1">
                              <a:latin typeface="Cambria Math" panose="02040503050406030204" pitchFamily="18" charset="0"/>
                            </a:rPr>
                            <m:t>𝑘</m:t>
                          </m:r>
                        </m:den>
                      </m:f>
                      <m:r>
                        <a:rPr lang="ro-RO" sz="2400" i="0">
                          <a:latin typeface="Cambria Math" panose="02040503050406030204" pitchFamily="18" charset="0"/>
                        </a:rPr>
                        <m:t>=0,1</m:t>
                      </m:r>
                      <m:r>
                        <a:rPr lang="ro-RO" sz="2400" i="1">
                          <a:latin typeface="Cambria Math" panose="02040503050406030204" pitchFamily="18" charset="0"/>
                        </a:rPr>
                        <m:t>𝑚𝐴</m:t>
                      </m:r>
                    </m:oMath>
                  </m:oMathPara>
                </a14:m>
                <a:endParaRPr lang="ro-RO"/>
              </a:p>
            </p:txBody>
          </p:sp>
        </mc:Choice>
        <mc:Fallback xmlns="">
          <p:sp>
            <p:nvSpPr>
              <p:cNvPr id="11" name="TextBox 10">
                <a:extLst>
                  <a:ext uri="{FF2B5EF4-FFF2-40B4-BE49-F238E27FC236}">
                    <a16:creationId xmlns:a16="http://schemas.microsoft.com/office/drawing/2014/main" id="{42672A6F-D34D-4E69-9E3F-06DB3D1D5403}"/>
                  </a:ext>
                </a:extLst>
              </p:cNvPr>
              <p:cNvSpPr txBox="1">
                <a:spLocks noRot="1" noChangeAspect="1" noMove="1" noResize="1" noEditPoints="1" noAdjustHandles="1" noChangeArrowheads="1" noChangeShapeType="1" noTextEdit="1"/>
              </p:cNvSpPr>
              <p:nvPr/>
            </p:nvSpPr>
            <p:spPr>
              <a:xfrm>
                <a:off x="1101213" y="2725232"/>
                <a:ext cx="6626942" cy="871392"/>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53B134A-79E0-4D25-9F64-C7521B53F62A}"/>
                  </a:ext>
                </a:extLst>
              </p:cNvPr>
              <p:cNvSpPr txBox="1"/>
              <p:nvPr/>
            </p:nvSpPr>
            <p:spPr>
              <a:xfrm>
                <a:off x="1101213" y="3570527"/>
                <a:ext cx="5604387"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+1,1</m:t>
                      </m:r>
                      <m:r>
                        <a:rPr lang="ro-RO" sz="2400" i="1">
                          <a:latin typeface="Cambria Math" panose="02040503050406030204" pitchFamily="18" charset="0"/>
                        </a:rPr>
                        <m:t>𝑚𝐴</m:t>
                      </m:r>
                      <m:r>
                        <a:rPr lang="ro-RO" sz="2400" i="0">
                          <a:latin typeface="Cambria Math" panose="02040503050406030204" pitchFamily="18" charset="0"/>
                        </a:rPr>
                        <m:t>=2,6</m:t>
                      </m:r>
                      <m:r>
                        <a:rPr lang="ro-RO" sz="2400" i="1">
                          <a:latin typeface="Cambria Math" panose="02040503050406030204" pitchFamily="18" charset="0"/>
                        </a:rPr>
                        <m:t>𝑚𝐴</m:t>
                      </m:r>
                    </m:oMath>
                  </m:oMathPara>
                </a14:m>
                <a:endParaRPr lang="ro-RO"/>
              </a:p>
            </p:txBody>
          </p:sp>
        </mc:Choice>
        <mc:Fallback xmlns="">
          <p:sp>
            <p:nvSpPr>
              <p:cNvPr id="13" name="TextBox 12">
                <a:extLst>
                  <a:ext uri="{FF2B5EF4-FFF2-40B4-BE49-F238E27FC236}">
                    <a16:creationId xmlns:a16="http://schemas.microsoft.com/office/drawing/2014/main" id="{C53B134A-79E0-4D25-9F64-C7521B53F62A}"/>
                  </a:ext>
                </a:extLst>
              </p:cNvPr>
              <p:cNvSpPr txBox="1">
                <a:spLocks noRot="1" noChangeAspect="1" noMove="1" noResize="1" noEditPoints="1" noAdjustHandles="1" noChangeArrowheads="1" noChangeShapeType="1" noTextEdit="1"/>
              </p:cNvSpPr>
              <p:nvPr/>
            </p:nvSpPr>
            <p:spPr>
              <a:xfrm>
                <a:off x="1101213" y="3570527"/>
                <a:ext cx="5604387" cy="487762"/>
              </a:xfrm>
              <a:prstGeom prst="rect">
                <a:avLst/>
              </a:prstGeom>
              <a:blipFill>
                <a:blip r:embed="rId5"/>
                <a:stretch>
                  <a:fillRect l="-326" b="-875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5660BF0B-8943-4067-A7A8-0D2909FAA11E}"/>
                  </a:ext>
                </a:extLst>
              </p:cNvPr>
              <p:cNvSpPr txBox="1"/>
              <p:nvPr/>
            </p:nvSpPr>
            <p:spPr>
              <a:xfrm>
                <a:off x="1101213" y="4063714"/>
                <a:ext cx="6096000" cy="49513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𝐸𝐸</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+0,1</m:t>
                      </m:r>
                      <m:r>
                        <a:rPr lang="ro-RO" sz="2400" i="1">
                          <a:latin typeface="Cambria Math" panose="02040503050406030204" pitchFamily="18" charset="0"/>
                        </a:rPr>
                        <m:t>𝑚𝐴</m:t>
                      </m:r>
                      <m:r>
                        <a:rPr lang="ro-RO" sz="2400" i="0">
                          <a:latin typeface="Cambria Math" panose="02040503050406030204" pitchFamily="18" charset="0"/>
                        </a:rPr>
                        <m:t>=1,6</m:t>
                      </m:r>
                      <m:r>
                        <a:rPr lang="ro-RO" sz="2400" i="1">
                          <a:latin typeface="Cambria Math" panose="02040503050406030204" pitchFamily="18" charset="0"/>
                        </a:rPr>
                        <m:t>𝑚𝐴</m:t>
                      </m:r>
                    </m:oMath>
                  </m:oMathPara>
                </a14:m>
                <a:endParaRPr lang="ro-RO"/>
              </a:p>
            </p:txBody>
          </p:sp>
        </mc:Choice>
        <mc:Fallback xmlns="">
          <p:sp>
            <p:nvSpPr>
              <p:cNvPr id="15" name="TextBox 14">
                <a:extLst>
                  <a:ext uri="{FF2B5EF4-FFF2-40B4-BE49-F238E27FC236}">
                    <a16:creationId xmlns:a16="http://schemas.microsoft.com/office/drawing/2014/main" id="{5660BF0B-8943-4067-A7A8-0D2909FAA11E}"/>
                  </a:ext>
                </a:extLst>
              </p:cNvPr>
              <p:cNvSpPr txBox="1">
                <a:spLocks noRot="1" noChangeAspect="1" noMove="1" noResize="1" noEditPoints="1" noAdjustHandles="1" noChangeArrowheads="1" noChangeShapeType="1" noTextEdit="1"/>
              </p:cNvSpPr>
              <p:nvPr/>
            </p:nvSpPr>
            <p:spPr>
              <a:xfrm>
                <a:off x="1101213" y="4063714"/>
                <a:ext cx="6096000" cy="495136"/>
              </a:xfrm>
              <a:prstGeom prst="rect">
                <a:avLst/>
              </a:prstGeom>
              <a:blipFill>
                <a:blip r:embed="rId6"/>
                <a:stretch>
                  <a:fillRect l="-300" b="-740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01D3A99-5C7E-4D1E-9362-690730775DBC}"/>
                  </a:ext>
                </a:extLst>
              </p:cNvPr>
              <p:cNvSpPr txBox="1"/>
              <p:nvPr/>
            </p:nvSpPr>
            <p:spPr>
              <a:xfrm>
                <a:off x="1101213" y="4880144"/>
                <a:ext cx="4876800" cy="48776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𝐼</m:t>
                          </m:r>
                        </m:e>
                        <m:sub>
                          <m:r>
                            <a:rPr lang="ro-RO" sz="2400" i="1">
                              <a:latin typeface="Cambria Math" panose="02040503050406030204" pitchFamily="18" charset="0"/>
                            </a:rPr>
                            <m:t>𝑄</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𝐶𝐶</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oMath>
                  </m:oMathPara>
                </a14:m>
                <a:endParaRPr lang="ro-RO"/>
              </a:p>
            </p:txBody>
          </p:sp>
        </mc:Choice>
        <mc:Fallback xmlns="">
          <p:sp>
            <p:nvSpPr>
              <p:cNvPr id="17" name="TextBox 16">
                <a:extLst>
                  <a:ext uri="{FF2B5EF4-FFF2-40B4-BE49-F238E27FC236}">
                    <a16:creationId xmlns:a16="http://schemas.microsoft.com/office/drawing/2014/main" id="{801D3A99-5C7E-4D1E-9362-690730775DBC}"/>
                  </a:ext>
                </a:extLst>
              </p:cNvPr>
              <p:cNvSpPr txBox="1">
                <a:spLocks noRot="1" noChangeAspect="1" noMove="1" noResize="1" noEditPoints="1" noAdjustHandles="1" noChangeArrowheads="1" noChangeShapeType="1" noTextEdit="1"/>
              </p:cNvSpPr>
              <p:nvPr/>
            </p:nvSpPr>
            <p:spPr>
              <a:xfrm>
                <a:off x="1101213" y="4880144"/>
                <a:ext cx="4876800" cy="487762"/>
              </a:xfrm>
              <a:prstGeom prst="rect">
                <a:avLst/>
              </a:prstGeom>
              <a:blipFill>
                <a:blip r:embed="rId7"/>
                <a:stretch>
                  <a:fillRect l="-375" b="-875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25DA33D5-1AA4-48C0-80EF-B7ADB412ADB9}"/>
                  </a:ext>
                </a:extLst>
              </p:cNvPr>
              <p:cNvSpPr txBox="1"/>
              <p:nvPr/>
            </p:nvSpPr>
            <p:spPr>
              <a:xfrm>
                <a:off x="1101213" y="5309444"/>
                <a:ext cx="7509387"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e>
                      </m:d>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r>
                            <a:rPr lang="ro-RO" sz="2400" i="0">
                              <a:latin typeface="Cambria Math" panose="02040503050406030204" pitchFamily="18" charset="0"/>
                            </a:rPr>
                            <m:t>−2</m:t>
                          </m:r>
                          <m:r>
                            <a:rPr lang="ro-RO" sz="2400" i="1">
                              <a:latin typeface="Cambria Math" panose="02040503050406030204" pitchFamily="18" charset="0"/>
                            </a:rPr>
                            <m:t>𝑉</m:t>
                          </m:r>
                        </m:e>
                      </m:d>
                      <m:r>
                        <a:rPr lang="ro-RO" sz="2400" i="0">
                          <a:latin typeface="Cambria Math" panose="02040503050406030204" pitchFamily="18" charset="0"/>
                        </a:rPr>
                        <m:t>×1,1</m:t>
                      </m:r>
                      <m:r>
                        <a:rPr lang="ro-RO" sz="2400" i="1">
                          <a:latin typeface="Cambria Math" panose="02040503050406030204" pitchFamily="18" charset="0"/>
                        </a:rPr>
                        <m:t>𝑚𝐴</m:t>
                      </m:r>
                    </m:oMath>
                  </m:oMathPara>
                </a14:m>
                <a:endParaRPr lang="ro-RO"/>
              </a:p>
            </p:txBody>
          </p:sp>
        </mc:Choice>
        <mc:Fallback xmlns="">
          <p:sp>
            <p:nvSpPr>
              <p:cNvPr id="19" name="TextBox 18">
                <a:extLst>
                  <a:ext uri="{FF2B5EF4-FFF2-40B4-BE49-F238E27FC236}">
                    <a16:creationId xmlns:a16="http://schemas.microsoft.com/office/drawing/2014/main" id="{25DA33D5-1AA4-48C0-80EF-B7ADB412ADB9}"/>
                  </a:ext>
                </a:extLst>
              </p:cNvPr>
              <p:cNvSpPr txBox="1">
                <a:spLocks noRot="1" noChangeAspect="1" noMove="1" noResize="1" noEditPoints="1" noAdjustHandles="1" noChangeArrowheads="1" noChangeShapeType="1" noTextEdit="1"/>
              </p:cNvSpPr>
              <p:nvPr/>
            </p:nvSpPr>
            <p:spPr>
              <a:xfrm>
                <a:off x="1101213" y="5309444"/>
                <a:ext cx="7509387" cy="461665"/>
              </a:xfrm>
              <a:prstGeom prst="rect">
                <a:avLst/>
              </a:prstGeom>
              <a:blipFill>
                <a:blip r:embed="rId8"/>
                <a:stretch>
                  <a:fillRect l="-244" b="-9211"/>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7A0EF674-6EC6-46A1-809E-AC6F44820217}"/>
                  </a:ext>
                </a:extLst>
              </p:cNvPr>
              <p:cNvSpPr txBox="1"/>
              <p:nvPr/>
            </p:nvSpPr>
            <p:spPr>
              <a:xfrm>
                <a:off x="1101212" y="5716443"/>
                <a:ext cx="925215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𝑝</m:t>
                          </m:r>
                        </m:e>
                        <m:sub>
                          <m:r>
                            <a:rPr lang="ro-RO" sz="2400" i="1">
                              <a:latin typeface="Cambria Math" panose="02040503050406030204" pitchFamily="18" charset="0"/>
                            </a:rPr>
                            <m:t>𝐴𝑂</m:t>
                          </m:r>
                        </m:sub>
                      </m:sSub>
                      <m:r>
                        <a:rPr lang="ro-RO" sz="2400" i="0">
                          <a:latin typeface="Cambria Math" panose="02040503050406030204" pitchFamily="18" charset="0"/>
                        </a:rPr>
                        <m:t>=30</m:t>
                      </m:r>
                      <m:r>
                        <a:rPr lang="ro-RO" sz="2400" i="1">
                          <a:latin typeface="Cambria Math" panose="02040503050406030204" pitchFamily="18" charset="0"/>
                        </a:rPr>
                        <m:t>𝑉</m:t>
                      </m:r>
                      <m:r>
                        <a:rPr lang="ro-RO" sz="2400" i="0">
                          <a:latin typeface="Cambria Math" panose="02040503050406030204" pitchFamily="18" charset="0"/>
                        </a:rPr>
                        <m:t>×1,5</m:t>
                      </m:r>
                      <m:r>
                        <a:rPr lang="ro-RO" sz="2400" i="1">
                          <a:latin typeface="Cambria Math" panose="02040503050406030204" pitchFamily="18" charset="0"/>
                        </a:rPr>
                        <m:t>𝑚𝐴</m:t>
                      </m:r>
                      <m:r>
                        <a:rPr lang="ro-RO" sz="2400" i="0">
                          <a:latin typeface="Cambria Math" panose="02040503050406030204" pitchFamily="18" charset="0"/>
                        </a:rPr>
                        <m:t>+13</m:t>
                      </m:r>
                      <m:r>
                        <a:rPr lang="ro-RO" sz="2400" i="1">
                          <a:latin typeface="Cambria Math" panose="02040503050406030204" pitchFamily="18" charset="0"/>
                        </a:rPr>
                        <m:t>𝑉</m:t>
                      </m:r>
                      <m:r>
                        <a:rPr lang="ro-RO" sz="2400" i="0">
                          <a:latin typeface="Cambria Math" panose="02040503050406030204" pitchFamily="18" charset="0"/>
                        </a:rPr>
                        <m:t>×1,1</m:t>
                      </m:r>
                      <m:r>
                        <a:rPr lang="ro-RO" sz="2400" i="1">
                          <a:latin typeface="Cambria Math" panose="02040503050406030204" pitchFamily="18" charset="0"/>
                        </a:rPr>
                        <m:t>𝑚𝐴</m:t>
                      </m:r>
                      <m:r>
                        <a:rPr lang="ro-RO" sz="2400" i="0">
                          <a:latin typeface="Cambria Math" panose="02040503050406030204" pitchFamily="18" charset="0"/>
                        </a:rPr>
                        <m:t>=45</m:t>
                      </m:r>
                      <m:r>
                        <a:rPr lang="ro-RO" sz="2400" i="1">
                          <a:latin typeface="Cambria Math" panose="02040503050406030204" pitchFamily="18" charset="0"/>
                        </a:rPr>
                        <m:t>𝑚𝑊</m:t>
                      </m:r>
                      <m:r>
                        <a:rPr lang="ro-RO" sz="2400" i="0">
                          <a:latin typeface="Cambria Math" panose="02040503050406030204" pitchFamily="18" charset="0"/>
                        </a:rPr>
                        <m:t>+14,3</m:t>
                      </m:r>
                      <m:r>
                        <a:rPr lang="ro-RO" sz="2400" i="1">
                          <a:latin typeface="Cambria Math" panose="02040503050406030204" pitchFamily="18" charset="0"/>
                        </a:rPr>
                        <m:t>𝑚𝑊</m:t>
                      </m:r>
                      <m:r>
                        <a:rPr lang="ro-RO" sz="2400" i="0">
                          <a:latin typeface="Cambria Math" panose="02040503050406030204" pitchFamily="18" charset="0"/>
                        </a:rPr>
                        <m:t>=59,3</m:t>
                      </m:r>
                      <m:r>
                        <a:rPr lang="ro-RO" sz="2400" i="1">
                          <a:latin typeface="Cambria Math" panose="02040503050406030204" pitchFamily="18" charset="0"/>
                        </a:rPr>
                        <m:t>𝑚𝑊</m:t>
                      </m:r>
                    </m:oMath>
                  </m:oMathPara>
                </a14:m>
                <a:endParaRPr lang="ro-RO"/>
              </a:p>
            </p:txBody>
          </p:sp>
        </mc:Choice>
        <mc:Fallback xmlns="">
          <p:sp>
            <p:nvSpPr>
              <p:cNvPr id="21" name="TextBox 20">
                <a:extLst>
                  <a:ext uri="{FF2B5EF4-FFF2-40B4-BE49-F238E27FC236}">
                    <a16:creationId xmlns:a16="http://schemas.microsoft.com/office/drawing/2014/main" id="{7A0EF674-6EC6-46A1-809E-AC6F44820217}"/>
                  </a:ext>
                </a:extLst>
              </p:cNvPr>
              <p:cNvSpPr txBox="1">
                <a:spLocks noRot="1" noChangeAspect="1" noMove="1" noResize="1" noEditPoints="1" noAdjustHandles="1" noChangeArrowheads="1" noChangeShapeType="1" noTextEdit="1"/>
              </p:cNvSpPr>
              <p:nvPr/>
            </p:nvSpPr>
            <p:spPr>
              <a:xfrm>
                <a:off x="1101212" y="5716443"/>
                <a:ext cx="9252155" cy="461665"/>
              </a:xfrm>
              <a:prstGeom prst="rect">
                <a:avLst/>
              </a:prstGeom>
              <a:blipFill>
                <a:blip r:embed="rId9"/>
                <a:stretch>
                  <a:fillRect l="-198" b="-10667"/>
                </a:stretch>
              </a:blipFill>
            </p:spPr>
            <p:txBody>
              <a:bodyPr/>
              <a:lstStyle/>
              <a:p>
                <a:r>
                  <a:rPr lang="ro-RO">
                    <a:noFill/>
                  </a:rPr>
                  <a:t> </a:t>
                </a:r>
              </a:p>
            </p:txBody>
          </p:sp>
        </mc:Fallback>
      </mc:AlternateContent>
    </p:spTree>
    <p:extLst>
      <p:ext uri="{BB962C8B-B14F-4D97-AF65-F5344CB8AC3E}">
        <p14:creationId xmlns:p14="http://schemas.microsoft.com/office/powerpoint/2010/main" val="52783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85AAD-69C4-45C3-902E-1314DC62034B}"/>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D9EA6E7-5969-4B74-8DDA-201BE4D58797}"/>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Denumirea de reacție negativă rezultă din faptul că o parte </a:t>
            </a:r>
            <a:r>
              <a:rPr lang="en-US" sz="2400" i="1">
                <a:solidFill>
                  <a:srgbClr val="242021"/>
                </a:solidFill>
                <a:effectLst/>
                <a:ea typeface="Calibri" panose="020F0502020204030204" pitchFamily="34" charset="0"/>
              </a:rPr>
              <a:t>b</a:t>
            </a:r>
            <a:r>
              <a:rPr lang="en-US" sz="2400">
                <a:solidFill>
                  <a:srgbClr val="242021"/>
                </a:solidFill>
                <a:effectLst/>
                <a:ea typeface="Calibri" panose="020F0502020204030204" pitchFamily="34" charset="0"/>
              </a:rPr>
              <a:t> din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o</a:t>
            </a:r>
            <a:r>
              <a:rPr lang="en-US" sz="2400">
                <a:solidFill>
                  <a:srgbClr val="242021"/>
                </a:solidFill>
                <a:effectLst/>
                <a:ea typeface="Calibri" panose="020F0502020204030204" pitchFamily="34" charset="0"/>
              </a:rPr>
              <a:t> se aduce înapoi la intrarea amplificatorului de eroare, unde este scăzută din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pentru a produce un semnal de eroare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Dacă acea fracțiune s-ar aduna la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ar rezulta o reacție pozitivă.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Se poate scrie</a:t>
            </a:r>
            <a:br>
              <a:rPr lang="ro-RO" sz="2400">
                <a:solidFill>
                  <a:srgbClr val="242021"/>
                </a:solidFill>
                <a:ea typeface="Calibri" panose="020F0502020204030204" pitchFamily="34" charset="0"/>
              </a:rPr>
            </a:br>
            <a:br>
              <a:rPr lang="ro-RO" sz="2400">
                <a:solidFill>
                  <a:srgbClr val="242021"/>
                </a:solidFill>
                <a:ea typeface="Calibri" panose="020F0502020204030204" pitchFamily="34" charset="0"/>
              </a:rPr>
            </a:br>
            <a:r>
              <a:rPr lang="en-US" sz="2400">
                <a:effectLst/>
                <a:ea typeface="Calibri" panose="020F0502020204030204" pitchFamily="34" charset="0"/>
              </a:rPr>
              <a:t>unde </a:t>
            </a:r>
            <a:r>
              <a:rPr lang="en-US" sz="2400" i="1">
                <a:effectLst/>
                <a:ea typeface="Calibri" panose="020F0502020204030204" pitchFamily="34" charset="0"/>
              </a:rPr>
              <a:t>A</a:t>
            </a:r>
            <a:r>
              <a:rPr lang="en-US" sz="2400">
                <a:effectLst/>
                <a:ea typeface="Calibri" panose="020F0502020204030204" pitchFamily="34" charset="0"/>
              </a:rPr>
              <a:t> se numește </a:t>
            </a:r>
            <a:r>
              <a:rPr lang="en-US" sz="2400" i="1">
                <a:effectLst/>
                <a:ea typeface="Calibri" panose="020F0502020204030204" pitchFamily="34" charset="0"/>
              </a:rPr>
              <a:t>câștig în buclă închisă</a:t>
            </a:r>
            <a:r>
              <a:rPr lang="en-US" sz="2400">
                <a:effectLst/>
                <a:ea typeface="Calibri" panose="020F0502020204030204" pitchFamily="34" charset="0"/>
              </a:rPr>
              <a:t> (nu trebuie confundat cu câștigul buclă deschisă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Rețineți că, pentru ca reacția să fie negativă, trebuie să avem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&gt; 0. În consecință, </a:t>
            </a:r>
            <a:r>
              <a:rPr lang="en-US" sz="2400" i="1">
                <a:effectLst/>
                <a:ea typeface="Calibri" panose="020F0502020204030204" pitchFamily="34" charset="0"/>
              </a:rPr>
              <a:t>A</a:t>
            </a:r>
            <a:r>
              <a:rPr lang="en-US" sz="2400">
                <a:effectLst/>
                <a:ea typeface="Calibri" panose="020F0502020204030204" pitchFamily="34" charset="0"/>
              </a:rPr>
              <a:t> va fi mai mic decât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de (1+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 ori, ceea ce se numește </a:t>
            </a:r>
            <a:r>
              <a:rPr lang="en-US" sz="2400" i="1">
                <a:effectLst/>
                <a:ea typeface="Calibri" panose="020F0502020204030204" pitchFamily="34" charset="0"/>
              </a:rPr>
              <a:t>cantitate de feedback</a:t>
            </a:r>
            <a:r>
              <a:rPr lang="en-US" sz="2400">
                <a:effectLst/>
                <a:ea typeface="Calibri" panose="020F0502020204030204" pitchFamily="34" charset="0"/>
              </a:rPr>
              <a:t> sau </a:t>
            </a:r>
            <a:r>
              <a:rPr lang="en-US" sz="2400" i="1">
                <a:effectLst/>
                <a:ea typeface="Calibri" panose="020F0502020204030204" pitchFamily="34" charset="0"/>
              </a:rPr>
              <a:t>factor de desensibilizare</a:t>
            </a:r>
            <a:r>
              <a:rPr lang="en-US" sz="2400">
                <a:effectLst/>
                <a:ea typeface="Calibri" panose="020F0502020204030204" pitchFamily="34" charset="0"/>
              </a:rPr>
              <a:t>. În cazul în care nu ar exista reacție, am avea </a:t>
            </a:r>
            <a:r>
              <a:rPr lang="en-US" sz="2400" i="1">
                <a:effectLst/>
                <a:ea typeface="Calibri" panose="020F0502020204030204" pitchFamily="34" charset="0"/>
              </a:rPr>
              <a:t>b</a:t>
            </a:r>
            <a:r>
              <a:rPr lang="en-US" sz="2400">
                <a:effectLst/>
                <a:ea typeface="Calibri" panose="020F0502020204030204" pitchFamily="34" charset="0"/>
              </a:rPr>
              <a:t>=0 și </a:t>
            </a:r>
            <a:r>
              <a:rPr lang="en-US" sz="2400" i="1">
                <a:effectLst/>
                <a:ea typeface="Calibri" panose="020F0502020204030204" pitchFamily="34" charset="0"/>
              </a:rPr>
              <a:t>A</a:t>
            </a:r>
            <a:r>
              <a:rPr lang="en-US" sz="2400">
                <a:effectLst/>
                <a:ea typeface="Calibri" panose="020F0502020204030204" pitchFamily="34" charset="0"/>
              </a:rPr>
              <a:t>→</a:t>
            </a:r>
            <a:r>
              <a:rPr lang="en-US" sz="2400" i="1">
                <a:effectLst/>
                <a:ea typeface="Calibri" panose="020F0502020204030204" pitchFamily="34" charset="0"/>
              </a:rPr>
              <a:t>a</a:t>
            </a:r>
            <a:r>
              <a:rPr lang="en-US" sz="2400">
                <a:effectLst/>
                <a:ea typeface="Calibri" panose="020F0502020204030204" pitchFamily="34" charset="0"/>
              </a:rPr>
              <a:t>, situație denumită funcționare în buclă deschisă.</a:t>
            </a:r>
            <a:endParaRPr lang="ro-RO" sz="2400">
              <a:solidFill>
                <a:srgbClr val="242021"/>
              </a:solidFill>
              <a:effectLst/>
              <a:ea typeface="Calibri" panose="020F0502020204030204" pitchFamily="34" charset="0"/>
            </a:endParaRPr>
          </a:p>
          <a:p>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B10051DC-B839-4A33-9053-0EDA3BD4B3F1}"/>
              </a:ext>
            </a:extLst>
          </p:cNvPr>
          <p:cNvSpPr>
            <a:spLocks noGrp="1"/>
          </p:cNvSpPr>
          <p:nvPr>
            <p:ph type="dt" sz="half" idx="10"/>
          </p:nvPr>
        </p:nvSpPr>
        <p:spPr/>
        <p:txBody>
          <a:bodyPr/>
          <a:lstStyle/>
          <a:p>
            <a:fld id="{BD5ADC3B-1E64-481B-B2FC-4EF17B9EAB16}" type="datetime1">
              <a:rPr lang="ro-RO" smtClean="0"/>
              <a:t>17.03.2021</a:t>
            </a:fld>
            <a:endParaRPr lang="ro-RO"/>
          </a:p>
        </p:txBody>
      </p:sp>
      <p:sp>
        <p:nvSpPr>
          <p:cNvPr id="5" name="Footer Placeholder 4">
            <a:extLst>
              <a:ext uri="{FF2B5EF4-FFF2-40B4-BE49-F238E27FC236}">
                <a16:creationId xmlns:a16="http://schemas.microsoft.com/office/drawing/2014/main" id="{61BB3B92-CA7F-415F-A7E2-D337FCD96E30}"/>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4E5DAE59-472D-4AC6-945C-04ECC171C7EA}"/>
              </a:ext>
            </a:extLst>
          </p:cNvPr>
          <p:cNvSpPr>
            <a:spLocks noGrp="1"/>
          </p:cNvSpPr>
          <p:nvPr>
            <p:ph type="sldNum" sz="quarter" idx="12"/>
          </p:nvPr>
        </p:nvSpPr>
        <p:spPr/>
        <p:txBody>
          <a:bodyPr/>
          <a:lstStyle/>
          <a:p>
            <a:fld id="{D9D9B3D8-967C-4E8E-8261-E76B956ED273}" type="slidenum">
              <a:rPr lang="ro-RO" smtClean="0"/>
              <a:t>5</a:t>
            </a:fld>
            <a:endParaRPr lang="ro-RO"/>
          </a:p>
        </p:txBody>
      </p:sp>
      <p:pic>
        <p:nvPicPr>
          <p:cNvPr id="7" name="Picture 6">
            <a:extLst>
              <a:ext uri="{FF2B5EF4-FFF2-40B4-BE49-F238E27FC236}">
                <a16:creationId xmlns:a16="http://schemas.microsoft.com/office/drawing/2014/main" id="{9AE8345E-FD3F-4A89-AC73-9FB51170A4F1}"/>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FA1C4BD-DA72-4F22-9D0D-C0E5588FF901}"/>
                  </a:ext>
                </a:extLst>
              </p:cNvPr>
              <p:cNvSpPr txBox="1"/>
              <p:nvPr/>
            </p:nvSpPr>
            <p:spPr>
              <a:xfrm>
                <a:off x="7281645" y="211236"/>
                <a:ext cx="115044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ea typeface="Cambria Math" panose="02040503050406030204" pitchFamily="18" charset="0"/>
                            </a:rPr>
                            <m:t>𝜀</m:t>
                          </m:r>
                        </m:sub>
                      </m:sSub>
                    </m:oMath>
                  </m:oMathPara>
                </a14:m>
                <a:endParaRPr lang="ro-RO"/>
              </a:p>
            </p:txBody>
          </p:sp>
        </mc:Choice>
        <mc:Fallback xmlns="">
          <p:sp>
            <p:nvSpPr>
              <p:cNvPr id="8" name="TextBox 7">
                <a:extLst>
                  <a:ext uri="{FF2B5EF4-FFF2-40B4-BE49-F238E27FC236}">
                    <a16:creationId xmlns:a16="http://schemas.microsoft.com/office/drawing/2014/main" id="{BFA1C4BD-DA72-4F22-9D0D-C0E5588FF901}"/>
                  </a:ext>
                </a:extLst>
              </p:cNvPr>
              <p:cNvSpPr txBox="1">
                <a:spLocks noRot="1" noChangeAspect="1" noMove="1" noResize="1" noEditPoints="1" noAdjustHandles="1" noChangeArrowheads="1" noChangeShapeType="1" noTextEdit="1"/>
              </p:cNvSpPr>
              <p:nvPr/>
            </p:nvSpPr>
            <p:spPr>
              <a:xfrm>
                <a:off x="7281645" y="211236"/>
                <a:ext cx="1150443" cy="307777"/>
              </a:xfrm>
              <a:prstGeom prst="rect">
                <a:avLst/>
              </a:prstGeom>
              <a:blipFill>
                <a:blip r:embed="rId3"/>
                <a:stretch>
                  <a:fillRect l="-2116" b="-1200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BF745C5-F78E-431F-9D5E-8AD0D3591F1C}"/>
                  </a:ext>
                </a:extLst>
              </p:cNvPr>
              <p:cNvSpPr txBox="1"/>
              <p:nvPr/>
            </p:nvSpPr>
            <p:spPr>
              <a:xfrm>
                <a:off x="7281645" y="581413"/>
                <a:ext cx="1041246" cy="332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𝑓</m:t>
                          </m:r>
                        </m:sub>
                      </m:sSub>
                      <m:r>
                        <a:rPr lang="ro-RO" sz="2000" b="0" i="1" smtClean="0">
                          <a:latin typeface="Cambria Math" panose="02040503050406030204" pitchFamily="18" charset="0"/>
                        </a:rPr>
                        <m:t>=</m:t>
                      </m:r>
                      <m:r>
                        <a:rPr lang="ro-RO" sz="2000" b="0" i="1" smtClean="0">
                          <a:latin typeface="Cambria Math" panose="02040503050406030204" pitchFamily="18" charset="0"/>
                        </a:rPr>
                        <m:t>𝑏</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oMath>
                  </m:oMathPara>
                </a14:m>
                <a:endParaRPr lang="ro-RO" sz="2400"/>
              </a:p>
            </p:txBody>
          </p:sp>
        </mc:Choice>
        <mc:Fallback xmlns="">
          <p:sp>
            <p:nvSpPr>
              <p:cNvPr id="9" name="TextBox 8">
                <a:extLst>
                  <a:ext uri="{FF2B5EF4-FFF2-40B4-BE49-F238E27FC236}">
                    <a16:creationId xmlns:a16="http://schemas.microsoft.com/office/drawing/2014/main" id="{1BF745C5-F78E-431F-9D5E-8AD0D3591F1C}"/>
                  </a:ext>
                </a:extLst>
              </p:cNvPr>
              <p:cNvSpPr txBox="1">
                <a:spLocks noRot="1" noChangeAspect="1" noMove="1" noResize="1" noEditPoints="1" noAdjustHandles="1" noChangeArrowheads="1" noChangeShapeType="1" noTextEdit="1"/>
              </p:cNvSpPr>
              <p:nvPr/>
            </p:nvSpPr>
            <p:spPr>
              <a:xfrm>
                <a:off x="7281645" y="581413"/>
                <a:ext cx="1041246" cy="332399"/>
              </a:xfrm>
              <a:prstGeom prst="rect">
                <a:avLst/>
              </a:prstGeom>
              <a:blipFill>
                <a:blip r:embed="rId4"/>
                <a:stretch>
                  <a:fillRect l="-2924" b="-2545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6A5C3E2-A7E4-46FB-A376-63E642C37C22}"/>
                  </a:ext>
                </a:extLst>
              </p:cNvPr>
              <p:cNvSpPr txBox="1"/>
              <p:nvPr/>
            </p:nvSpPr>
            <p:spPr>
              <a:xfrm>
                <a:off x="7281645" y="976212"/>
                <a:ext cx="1406475" cy="332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𝑓</m:t>
                          </m:r>
                        </m:sub>
                      </m:sSub>
                    </m:oMath>
                  </m:oMathPara>
                </a14:m>
                <a:endParaRPr lang="ro-RO" sz="2400"/>
              </a:p>
            </p:txBody>
          </p:sp>
        </mc:Choice>
        <mc:Fallback xmlns="">
          <p:sp>
            <p:nvSpPr>
              <p:cNvPr id="10" name="TextBox 9">
                <a:extLst>
                  <a:ext uri="{FF2B5EF4-FFF2-40B4-BE49-F238E27FC236}">
                    <a16:creationId xmlns:a16="http://schemas.microsoft.com/office/drawing/2014/main" id="{E6A5C3E2-A7E4-46FB-A376-63E642C37C22}"/>
                  </a:ext>
                </a:extLst>
              </p:cNvPr>
              <p:cNvSpPr txBox="1">
                <a:spLocks noRot="1" noChangeAspect="1" noMove="1" noResize="1" noEditPoints="1" noAdjustHandles="1" noChangeArrowheads="1" noChangeShapeType="1" noTextEdit="1"/>
              </p:cNvSpPr>
              <p:nvPr/>
            </p:nvSpPr>
            <p:spPr>
              <a:xfrm>
                <a:off x="7281645" y="976212"/>
                <a:ext cx="1406475" cy="332399"/>
              </a:xfrm>
              <a:prstGeom prst="rect">
                <a:avLst/>
              </a:prstGeom>
              <a:blipFill>
                <a:blip r:embed="rId5"/>
                <a:stretch>
                  <a:fillRect l="-1732" r="-2597" b="-2545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B478D43-CFA6-4AC7-B4BF-9F81602D73B5}"/>
                  </a:ext>
                </a:extLst>
              </p:cNvPr>
              <p:cNvSpPr txBox="1"/>
              <p:nvPr/>
            </p:nvSpPr>
            <p:spPr>
              <a:xfrm>
                <a:off x="4899134" y="3199520"/>
                <a:ext cx="2393732" cy="6949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𝐴</m:t>
                      </m:r>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𝑖</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num>
                        <m:den>
                          <m:r>
                            <a:rPr lang="ro-RO" sz="2400" b="0" i="1" smtClean="0">
                              <a:latin typeface="Cambria Math" panose="02040503050406030204" pitchFamily="18" charset="0"/>
                            </a:rPr>
                            <m:t>1+</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r>
                            <a:rPr lang="ro-RO" sz="2400" b="0" i="1" smtClean="0">
                              <a:latin typeface="Cambria Math" panose="02040503050406030204" pitchFamily="18" charset="0"/>
                            </a:rPr>
                            <m:t>𝑏</m:t>
                          </m:r>
                        </m:den>
                      </m:f>
                    </m:oMath>
                  </m:oMathPara>
                </a14:m>
                <a:endParaRPr lang="ro-RO"/>
              </a:p>
            </p:txBody>
          </p:sp>
        </mc:Choice>
        <mc:Fallback xmlns="">
          <p:sp>
            <p:nvSpPr>
              <p:cNvPr id="12" name="TextBox 11">
                <a:extLst>
                  <a:ext uri="{FF2B5EF4-FFF2-40B4-BE49-F238E27FC236}">
                    <a16:creationId xmlns:a16="http://schemas.microsoft.com/office/drawing/2014/main" id="{BB478D43-CFA6-4AC7-B4BF-9F81602D73B5}"/>
                  </a:ext>
                </a:extLst>
              </p:cNvPr>
              <p:cNvSpPr txBox="1">
                <a:spLocks noRot="1" noChangeAspect="1" noMove="1" noResize="1" noEditPoints="1" noAdjustHandles="1" noChangeArrowheads="1" noChangeShapeType="1" noTextEdit="1"/>
              </p:cNvSpPr>
              <p:nvPr/>
            </p:nvSpPr>
            <p:spPr>
              <a:xfrm>
                <a:off x="4899134" y="3199520"/>
                <a:ext cx="2393732" cy="694934"/>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68993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Pe măsură ce un semnal se propagă în jurul buclei constând din amplificatorul de eroare, rețeaua de reacție și punctul de sumare, se înregistrează un câștig general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(−1) sau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Valoarea sa cu semn schimbat se notează cu </a:t>
            </a:r>
            <a:r>
              <a:rPr lang="en-US" sz="2400" i="1">
                <a:effectLst/>
                <a:ea typeface="Calibri" panose="020F0502020204030204" pitchFamily="34" charset="0"/>
              </a:rPr>
              <a:t>T</a:t>
            </a:r>
            <a:r>
              <a:rPr lang="en-US" sz="2400">
                <a:effectLst/>
                <a:ea typeface="Calibri" panose="020F0502020204030204" pitchFamily="34" charset="0"/>
              </a:rPr>
              <a:t> și reprezintă </a:t>
            </a:r>
            <a:r>
              <a:rPr lang="en-US" sz="2400" i="1">
                <a:effectLst/>
                <a:ea typeface="Calibri" panose="020F0502020204030204" pitchFamily="34" charset="0"/>
              </a:rPr>
              <a:t>câștigul buclei</a:t>
            </a:r>
            <a:r>
              <a:rPr lang="ro-RO" sz="2400">
                <a:effectLst/>
                <a:ea typeface="Calibri" panose="020F0502020204030204" pitchFamily="34" charset="0"/>
              </a:rPr>
              <a:t>.</a:t>
            </a:r>
          </a:p>
          <a:p>
            <a:endParaRPr lang="ro-RO" sz="2400"/>
          </a:p>
          <a:p>
            <a:r>
              <a:rPr lang="en-US" sz="2400">
                <a:effectLst/>
                <a:ea typeface="Calibri" panose="020F0502020204030204" pitchFamily="34" charset="0"/>
              </a:rPr>
              <a:t>Acest câștig ne permite să exprimăm amplificarea în buclă închisă sub forma</a:t>
            </a:r>
            <a:endParaRPr lang="ro-RO" sz="2400">
              <a:effectLst/>
              <a:ea typeface="Calibri" panose="020F0502020204030204" pitchFamily="34" charset="0"/>
            </a:endParaRPr>
          </a:p>
          <a:p>
            <a:endParaRPr lang="ro-RO" sz="2400"/>
          </a:p>
          <a:p>
            <a:endParaRPr lang="ro-RO" sz="2400"/>
          </a:p>
          <a:p>
            <a:r>
              <a:rPr lang="en-US" sz="2400">
                <a:effectLst/>
                <a:ea typeface="Calibri" panose="020F0502020204030204" pitchFamily="34" charset="0"/>
              </a:rPr>
              <a:t>Pentru </a:t>
            </a:r>
            <a:r>
              <a:rPr lang="en-US" sz="2400" i="1">
                <a:effectLst/>
                <a:ea typeface="Calibri" panose="020F0502020204030204" pitchFamily="34" charset="0"/>
              </a:rPr>
              <a:t>T</a:t>
            </a:r>
            <a:r>
              <a:rPr lang="en-US" sz="2400">
                <a:effectLst/>
                <a:ea typeface="Calibri" panose="020F0502020204030204" pitchFamily="34" charset="0"/>
              </a:rPr>
              <a:t>→∞ se obține situația ideală</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FE97C2C9-6D59-4210-A27F-E29A2092CF02}"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6</a:t>
            </a:fld>
            <a:endParaRPr lang="ro-RO"/>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9F1BBB9F-74D8-448E-8F00-8F9CB28A9EEC}"/>
                  </a:ext>
                </a:extLst>
              </p:cNvPr>
              <p:cNvSpPr txBox="1"/>
              <p:nvPr/>
            </p:nvSpPr>
            <p:spPr>
              <a:xfrm>
                <a:off x="5443744" y="3313908"/>
                <a:ext cx="130451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𝑇</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r>
                        <a:rPr lang="ro-RO" sz="2400" i="1">
                          <a:latin typeface="Cambria Math" panose="02040503050406030204" pitchFamily="18" charset="0"/>
                        </a:rPr>
                        <m:t>𝑏</m:t>
                      </m:r>
                    </m:oMath>
                  </m:oMathPara>
                </a14:m>
                <a:endParaRPr lang="ro-RO"/>
              </a:p>
            </p:txBody>
          </p:sp>
        </mc:Choice>
        <mc:Fallback xmlns="">
          <p:sp>
            <p:nvSpPr>
              <p:cNvPr id="15" name="TextBox 14">
                <a:extLst>
                  <a:ext uri="{FF2B5EF4-FFF2-40B4-BE49-F238E27FC236}">
                    <a16:creationId xmlns:a16="http://schemas.microsoft.com/office/drawing/2014/main" id="{9F1BBB9F-74D8-448E-8F00-8F9CB28A9EEC}"/>
                  </a:ext>
                </a:extLst>
              </p:cNvPr>
              <p:cNvSpPr txBox="1">
                <a:spLocks noRot="1" noChangeAspect="1" noMove="1" noResize="1" noEditPoints="1" noAdjustHandles="1" noChangeArrowheads="1" noChangeShapeType="1" noTextEdit="1"/>
              </p:cNvSpPr>
              <p:nvPr/>
            </p:nvSpPr>
            <p:spPr>
              <a:xfrm>
                <a:off x="5443744" y="3313908"/>
                <a:ext cx="1304511" cy="46166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CD79FF4-FD51-43D9-AB82-9AFC948BFF9E}"/>
                  </a:ext>
                </a:extLst>
              </p:cNvPr>
              <p:cNvSpPr txBox="1"/>
              <p:nvPr/>
            </p:nvSpPr>
            <p:spPr>
              <a:xfrm>
                <a:off x="4464739" y="4182085"/>
                <a:ext cx="3262520"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𝑇</m:t>
                          </m:r>
                        </m:num>
                        <m:den>
                          <m:r>
                            <a:rPr lang="ro-RO" sz="2400" i="0">
                              <a:latin typeface="Cambria Math" panose="02040503050406030204" pitchFamily="18" charset="0"/>
                            </a:rPr>
                            <m:t>1+</m:t>
                          </m:r>
                          <m:r>
                            <a:rPr lang="ro-RO" sz="2400" i="1">
                              <a:latin typeface="Cambria Math" panose="02040503050406030204" pitchFamily="18" charset="0"/>
                            </a:rPr>
                            <m:t>𝑇</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oMath>
                  </m:oMathPara>
                </a14:m>
                <a:endParaRPr lang="ro-RO"/>
              </a:p>
            </p:txBody>
          </p:sp>
        </mc:Choice>
        <mc:Fallback xmlns="">
          <p:sp>
            <p:nvSpPr>
              <p:cNvPr id="16" name="TextBox 15">
                <a:extLst>
                  <a:ext uri="{FF2B5EF4-FFF2-40B4-BE49-F238E27FC236}">
                    <a16:creationId xmlns:a16="http://schemas.microsoft.com/office/drawing/2014/main" id="{9CD79FF4-FD51-43D9-AB82-9AFC948BFF9E}"/>
                  </a:ext>
                </a:extLst>
              </p:cNvPr>
              <p:cNvSpPr txBox="1">
                <a:spLocks noRot="1" noChangeAspect="1" noMove="1" noResize="1" noEditPoints="1" noAdjustHandles="1" noChangeArrowheads="1" noChangeShapeType="1" noTextEdit="1"/>
              </p:cNvSpPr>
              <p:nvPr/>
            </p:nvSpPr>
            <p:spPr>
              <a:xfrm>
                <a:off x="4464739" y="4182085"/>
                <a:ext cx="3262520" cy="1081771"/>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4738065" y="5480479"/>
                <a:ext cx="2715868" cy="7861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r>
                        <a:rPr lang="ro-RO" sz="2400" i="0">
                          <a:latin typeface="Cambria Math" panose="02040503050406030204" pitchFamily="18" charset="0"/>
                        </a:rPr>
                        <m:t>=</m:t>
                      </m:r>
                      <m:limLow>
                        <m:limLowPr>
                          <m:ctrlPr>
                            <a:rPr lang="ro-RO" sz="2400" i="1">
                              <a:solidFill>
                                <a:srgbClr val="836967"/>
                              </a:solidFill>
                              <a:latin typeface="Cambria Math" panose="02040503050406030204" pitchFamily="18" charset="0"/>
                            </a:rPr>
                          </m:ctrlPr>
                        </m:limLowPr>
                        <m:e>
                          <m:r>
                            <a:rPr lang="ro-RO" sz="2400" i="1">
                              <a:latin typeface="Cambria Math" panose="02040503050406030204" pitchFamily="18" charset="0"/>
                            </a:rPr>
                            <m:t>𝑙𝑖𝑚</m:t>
                          </m:r>
                        </m:e>
                        <m:lim>
                          <m:r>
                            <a:rPr lang="ro-RO" sz="2400" i="1">
                              <a:latin typeface="Cambria Math" panose="02040503050406030204" pitchFamily="18" charset="0"/>
                            </a:rPr>
                            <m:t>𝑇</m:t>
                          </m:r>
                          <m:r>
                            <a:rPr lang="ro-RO" sz="2400" i="0">
                              <a:latin typeface="Cambria Math" panose="02040503050406030204" pitchFamily="18" charset="0"/>
                            </a:rPr>
                            <m:t>→∞</m:t>
                          </m:r>
                        </m:lim>
                      </m:limLow>
                      <m:r>
                        <a:rPr lang="ro-RO" sz="2400" i="1">
                          <a:latin typeface="Cambria Math" panose="02040503050406030204" pitchFamily="18" charset="0"/>
                        </a:rPr>
                        <m:t>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4738065" y="5480479"/>
                <a:ext cx="2715868" cy="786177"/>
              </a:xfrm>
              <a:prstGeom prst="rect">
                <a:avLst/>
              </a:prstGeom>
              <a:blipFill>
                <a:blip r:embed="rId5"/>
                <a:stretch>
                  <a:fillRect/>
                </a:stretch>
              </a:blipFill>
            </p:spPr>
            <p:txBody>
              <a:bodyPr/>
              <a:lstStyle/>
              <a:p>
                <a:r>
                  <a:rPr lang="ro-RO">
                    <a:noFill/>
                  </a:rPr>
                  <a:t> </a:t>
                </a:r>
              </a:p>
            </p:txBody>
          </p:sp>
        </mc:Fallback>
      </mc:AlternateContent>
      <p:pic>
        <p:nvPicPr>
          <p:cNvPr id="11" name="Picture 10">
            <a:extLst>
              <a:ext uri="{FF2B5EF4-FFF2-40B4-BE49-F238E27FC236}">
                <a16:creationId xmlns:a16="http://schemas.microsoft.com/office/drawing/2014/main" id="{900D9CD0-44F5-40F5-AAB4-F04A8BB5CB61}"/>
              </a:ext>
            </a:extLst>
          </p:cNvPr>
          <p:cNvPicPr>
            <a:picLocks noChangeAspect="1"/>
          </p:cNvPicPr>
          <p:nvPr/>
        </p:nvPicPr>
        <p:blipFill rotWithShape="1">
          <a:blip r:embed="rId6"/>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5957E8EC-F4F1-4CDE-BFB9-2BF99FB31621}"/>
                  </a:ext>
                </a:extLst>
              </p:cNvPr>
              <p:cNvSpPr txBox="1"/>
              <p:nvPr/>
            </p:nvSpPr>
            <p:spPr>
              <a:xfrm>
                <a:off x="6156123" y="591344"/>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12" name="TextBox 11">
                <a:extLst>
                  <a:ext uri="{FF2B5EF4-FFF2-40B4-BE49-F238E27FC236}">
                    <a16:creationId xmlns:a16="http://schemas.microsoft.com/office/drawing/2014/main" id="{5957E8EC-F4F1-4CDE-BFB9-2BF99FB31621}"/>
                  </a:ext>
                </a:extLst>
              </p:cNvPr>
              <p:cNvSpPr txBox="1">
                <a:spLocks noRot="1" noChangeAspect="1" noMove="1" noResize="1" noEditPoints="1" noAdjustHandles="1" noChangeArrowheads="1" noChangeShapeType="1" noTextEdit="1"/>
              </p:cNvSpPr>
              <p:nvPr/>
            </p:nvSpPr>
            <p:spPr>
              <a:xfrm>
                <a:off x="6156123" y="591344"/>
                <a:ext cx="1997277" cy="579069"/>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568326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i="1">
                <a:effectLst/>
                <a:ea typeface="Calibri" panose="020F0502020204030204" pitchFamily="34" charset="0"/>
              </a:rPr>
              <a:t>A</a:t>
            </a:r>
            <a:r>
              <a:rPr lang="en-US" sz="2400">
                <a:effectLst/>
                <a:ea typeface="Calibri" panose="020F0502020204030204" pitchFamily="34" charset="0"/>
              </a:rPr>
              <a:t> devine independent</a:t>
            </a:r>
            <a:r>
              <a:rPr lang="ro-RO" sz="2400">
                <a:effectLst/>
                <a:ea typeface="Calibri" panose="020F0502020204030204" pitchFamily="34" charset="0"/>
              </a:rPr>
              <a:t>ă</a:t>
            </a:r>
            <a:r>
              <a:rPr lang="en-US" sz="2400">
                <a:effectLst/>
                <a:ea typeface="Calibri" panose="020F0502020204030204" pitchFamily="34" charset="0"/>
              </a:rPr>
              <a:t> de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și este determinată exclusiv de rețeaua de reacție, indiferent de amplificatorul de eroare utilizat.</a:t>
            </a:r>
            <a:endParaRPr lang="ro-RO" sz="2400">
              <a:effectLst/>
              <a:ea typeface="Calibri" panose="020F0502020204030204" pitchFamily="34" charset="0"/>
            </a:endParaRPr>
          </a:p>
          <a:p>
            <a:r>
              <a:rPr lang="en-US" sz="2400">
                <a:effectLst/>
                <a:ea typeface="Calibri" panose="020F0502020204030204" pitchFamily="34" charset="0"/>
              </a:rPr>
              <a:t>Prin alegerea corectă a topologiei și a componentelor rețelei de reacție, putem adapta circuitul la o varietate de aplicații diferite.</a:t>
            </a:r>
            <a:endParaRPr lang="ro-RO" sz="2400">
              <a:effectLst/>
              <a:ea typeface="Calibri" panose="020F0502020204030204" pitchFamily="34" charset="0"/>
            </a:endParaRPr>
          </a:p>
          <a:p>
            <a:r>
              <a:rPr lang="en-US" sz="2400">
                <a:effectLst/>
                <a:ea typeface="Calibri" panose="020F0502020204030204" pitchFamily="34" charset="0"/>
              </a:rPr>
              <a:t>De exemplu, dacă </a:t>
            </a:r>
            <a:r>
              <a:rPr lang="en-US" sz="2400" i="1">
                <a:effectLst/>
                <a:ea typeface="Calibri" panose="020F0502020204030204" pitchFamily="34" charset="0"/>
              </a:rPr>
              <a:t>b</a:t>
            </a:r>
            <a:r>
              <a:rPr lang="en-US" sz="2400">
                <a:effectLst/>
                <a:ea typeface="Calibri" panose="020F0502020204030204" pitchFamily="34" charset="0"/>
              </a:rPr>
              <a:t>&lt;1 astfel încât 1/</a:t>
            </a:r>
            <a:r>
              <a:rPr lang="en-US" sz="2400" i="1">
                <a:effectLst/>
                <a:ea typeface="Calibri" panose="020F0502020204030204" pitchFamily="34" charset="0"/>
              </a:rPr>
              <a:t>b</a:t>
            </a:r>
            <a:r>
              <a:rPr lang="en-US" sz="2400">
                <a:effectLst/>
                <a:ea typeface="Calibri" panose="020F0502020204030204" pitchFamily="34" charset="0"/>
              </a:rPr>
              <a:t>&gt;1, rețeaua de reacție va determina </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 să fie o replică mărită a lui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Sau, prin conectarea în rețeaua de reacție de elemente reactive, cum ar fi condensatoarele, se va obține un circuit dependent de frecvență, cu funcția de transfer </a:t>
            </a:r>
            <a:r>
              <a:rPr lang="en-US" sz="2400" i="1">
                <a:effectLst/>
                <a:ea typeface="Calibri" panose="020F0502020204030204" pitchFamily="34" charset="0"/>
              </a:rPr>
              <a:t>H(s)</a:t>
            </a:r>
            <a:r>
              <a:rPr lang="en-US" sz="2400">
                <a:effectLst/>
                <a:ea typeface="Calibri" panose="020F0502020204030204" pitchFamily="34" charset="0"/>
              </a:rPr>
              <a:t>=1/</a:t>
            </a:r>
            <a:r>
              <a:rPr lang="en-US" sz="2400" i="1">
                <a:effectLst/>
                <a:ea typeface="Calibri" panose="020F0502020204030204" pitchFamily="34" charset="0"/>
              </a:rPr>
              <a:t>b(s)</a:t>
            </a:r>
            <a:r>
              <a:rPr lang="en-US" sz="2400">
                <a:effectLst/>
                <a:ea typeface="Calibri" panose="020F0502020204030204" pitchFamily="34" charset="0"/>
              </a:rPr>
              <a:t>, unde </a:t>
            </a:r>
            <a:r>
              <a:rPr lang="en-US" sz="2400" i="1">
                <a:effectLst/>
                <a:ea typeface="Calibri" panose="020F0502020204030204" pitchFamily="34" charset="0"/>
              </a:rPr>
              <a:t>s</a:t>
            </a:r>
            <a:r>
              <a:rPr lang="en-US" sz="2400">
                <a:effectLst/>
                <a:ea typeface="Calibri" panose="020F0502020204030204" pitchFamily="34" charset="0"/>
              </a:rPr>
              <a:t> este frecvența complexă.</a:t>
            </a:r>
            <a:endParaRPr lang="ro-RO" sz="2400">
              <a:effectLst/>
              <a:ea typeface="Calibri" panose="020F0502020204030204" pitchFamily="34" charset="0"/>
            </a:endParaRPr>
          </a:p>
          <a:p>
            <a:r>
              <a:rPr lang="en-US" sz="2400">
                <a:effectLst/>
                <a:ea typeface="Calibri" panose="020F0502020204030204" pitchFamily="34" charset="0"/>
              </a:rPr>
              <a:t>Filtrele și oscilatoarele sunt două astfel de exemple.</a:t>
            </a:r>
            <a:endParaRPr lang="ro-RO" sz="32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0F7E23E0-47CA-4F02-A525-57319742E6AF}"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7</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6096000" y="595939"/>
                <a:ext cx="2308778" cy="6705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𝑖𝑑𝑒𝑎𝑙</m:t>
                          </m:r>
                        </m:sub>
                      </m:sSub>
                      <m:r>
                        <a:rPr lang="ro-RO" sz="2000" i="0">
                          <a:latin typeface="Cambria Math" panose="02040503050406030204" pitchFamily="18" charset="0"/>
                        </a:rPr>
                        <m:t>=</m:t>
                      </m:r>
                      <m:limLow>
                        <m:limLowPr>
                          <m:ctrlPr>
                            <a:rPr lang="ro-RO" sz="2000" i="1">
                              <a:solidFill>
                                <a:srgbClr val="836967"/>
                              </a:solidFill>
                              <a:latin typeface="Cambria Math" panose="02040503050406030204" pitchFamily="18" charset="0"/>
                            </a:rPr>
                          </m:ctrlPr>
                        </m:limLowPr>
                        <m:e>
                          <m:r>
                            <a:rPr lang="ro-RO" sz="2000" i="1">
                              <a:latin typeface="Cambria Math" panose="02040503050406030204" pitchFamily="18" charset="0"/>
                            </a:rPr>
                            <m:t>𝑙𝑖𝑚</m:t>
                          </m:r>
                        </m:e>
                        <m:lim>
                          <m:r>
                            <a:rPr lang="ro-RO" sz="2000" i="1">
                              <a:latin typeface="Cambria Math" panose="02040503050406030204" pitchFamily="18" charset="0"/>
                            </a:rPr>
                            <m:t>𝑇</m:t>
                          </m:r>
                          <m:r>
                            <a:rPr lang="ro-RO" sz="2000" i="0">
                              <a:latin typeface="Cambria Math" panose="02040503050406030204" pitchFamily="18" charset="0"/>
                            </a:rPr>
                            <m:t>→</m:t>
                          </m:r>
                          <m:r>
                            <a:rPr lang="ro-RO" sz="2000" i="0">
                              <a:latin typeface="Cambria Math" panose="02040503050406030204" pitchFamily="18" charset="0"/>
                            </a:rPr>
                            <m:t>∞</m:t>
                          </m:r>
                        </m:lim>
                      </m:limLow>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6096000" y="595939"/>
                <a:ext cx="2308778" cy="670505"/>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62006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Vom exprima câștigul în buclă închisă sub forma:</a:t>
            </a:r>
          </a:p>
          <a:p>
            <a:r>
              <a:rPr lang="en-US" sz="2400">
                <a:solidFill>
                  <a:srgbClr val="242021"/>
                </a:solidFill>
                <a:effectLst/>
                <a:ea typeface="Calibri" panose="020F0502020204030204" pitchFamily="34" charset="0"/>
              </a:rPr>
              <a:t>Dar 1/(1+1/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se poate scrie</a:t>
            </a:r>
            <a:br>
              <a:rPr lang="en-US" sz="2400">
                <a:solidFill>
                  <a:srgbClr val="242021"/>
                </a:solidFill>
                <a:effectLst/>
                <a:ea typeface="Calibri" panose="020F0502020204030204" pitchFamily="34" charset="0"/>
              </a:rPr>
            </a:br>
            <a:br>
              <a:rPr lang="en-US" sz="2400">
                <a:solidFill>
                  <a:srgbClr val="242021"/>
                </a:solidFill>
                <a:effectLst/>
                <a:ea typeface="Calibri" panose="020F0502020204030204" pitchFamily="34" charset="0"/>
              </a:rPr>
            </a:br>
            <a:r>
              <a:rPr lang="ro-RO" sz="2400">
                <a:solidFill>
                  <a:srgbClr val="242021"/>
                </a:solidFill>
                <a:effectLst/>
                <a:ea typeface="Calibri" panose="020F0502020204030204" pitchFamily="34" charset="0"/>
              </a:rPr>
              <a:t>și</a:t>
            </a:r>
            <a:r>
              <a:rPr lang="en-US" sz="2400">
                <a:solidFill>
                  <a:srgbClr val="242021"/>
                </a:solidFill>
                <a:effectLst/>
                <a:ea typeface="Calibri" panose="020F0502020204030204" pitchFamily="34" charset="0"/>
              </a:rPr>
              <a:t> atunci</a:t>
            </a:r>
            <a:br>
              <a:rPr lang="en-US" sz="2400"/>
            </a:br>
            <a:br>
              <a:rPr lang="en-US" sz="2400"/>
            </a:br>
            <a:br>
              <a:rPr lang="en-US" sz="2400"/>
            </a:br>
            <a:r>
              <a:rPr lang="en-US" sz="2400">
                <a:solidFill>
                  <a:srgbClr val="242021"/>
                </a:solidFill>
                <a:effectLst/>
                <a:ea typeface="Calibri" panose="020F0502020204030204" pitchFamily="34" charset="0"/>
              </a:rPr>
              <a:t>și indică faptul că abaterea câștigului real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față câștigul ideal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ideal</a:t>
            </a:r>
            <a:r>
              <a:rPr lang="en-US" sz="2400">
                <a:solidFill>
                  <a:srgbClr val="242021"/>
                </a:solidFill>
                <a:effectLst/>
                <a:ea typeface="Calibri" panose="020F0502020204030204" pitchFamily="34" charset="0"/>
              </a:rPr>
              <a:t> este invers proporțională cu </a:t>
            </a:r>
            <a:r>
              <a:rPr lang="en-US" sz="2400" i="1">
                <a:solidFill>
                  <a:srgbClr val="242021"/>
                </a:solidFill>
                <a:effectLst/>
                <a:ea typeface="Calibri" panose="020F0502020204030204" pitchFamily="34" charset="0"/>
              </a:rPr>
              <a:t>factorul de desensibilizare</a:t>
            </a:r>
            <a:r>
              <a:rPr lang="en-US" sz="2400">
                <a:solidFill>
                  <a:srgbClr val="242021"/>
                </a:solidFill>
                <a:effectLst/>
                <a:ea typeface="Calibri" panose="020F0502020204030204" pitchFamily="34" charset="0"/>
              </a:rPr>
              <a:t>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a:t>
            </a:r>
          </a:p>
          <a:p>
            <a:r>
              <a:rPr lang="en-US" sz="2400">
                <a:solidFill>
                  <a:srgbClr val="242021"/>
                </a:solidFill>
                <a:effectLst/>
                <a:ea typeface="Calibri" panose="020F0502020204030204" pitchFamily="34" charset="0"/>
              </a:rPr>
              <a:t>Această abatere este exprimată mai frecvent prin </a:t>
            </a:r>
            <a:r>
              <a:rPr lang="en-US" sz="2400" i="1">
                <a:solidFill>
                  <a:srgbClr val="242021"/>
                </a:solidFill>
                <a:effectLst/>
                <a:ea typeface="Calibri" panose="020F0502020204030204" pitchFamily="34" charset="0"/>
              </a:rPr>
              <a:t>eroarea de câștig</a:t>
            </a:r>
            <a:r>
              <a:rPr lang="en-US" sz="2400">
                <a:solidFill>
                  <a:srgbClr val="242021"/>
                </a:solidFill>
                <a:effectLst/>
                <a:ea typeface="Calibri" panose="020F0502020204030204" pitchFamily="34" charset="0"/>
              </a:rPr>
              <a:t> (GE – Gain Error)</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0AB8E337-CEC1-44D2-BD51-9D0ADA3E48FC}"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8</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8863692" y="146596"/>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CD79FF4-FD51-43D9-AB82-9AFC948BFF9E}"/>
                  </a:ext>
                </a:extLst>
              </p:cNvPr>
              <p:cNvSpPr txBox="1"/>
              <p:nvPr/>
            </p:nvSpPr>
            <p:spPr>
              <a:xfrm>
                <a:off x="6005945" y="56383"/>
                <a:ext cx="2604655" cy="9167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000" i="1" smtClean="0">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𝑇</m:t>
                          </m:r>
                        </m:num>
                        <m:den>
                          <m:r>
                            <a:rPr lang="ro-RO" sz="2000" i="0">
                              <a:latin typeface="Cambria Math" panose="02040503050406030204" pitchFamily="18" charset="0"/>
                            </a:rPr>
                            <m:t>1</m:t>
                          </m:r>
                          <m:r>
                            <a:rPr lang="ro-RO" sz="2000" i="0">
                              <a:latin typeface="Cambria Math" panose="02040503050406030204" pitchFamily="18" charset="0"/>
                            </a:rPr>
                            <m:t>+</m:t>
                          </m:r>
                          <m:r>
                            <a:rPr lang="ro-RO" sz="2000" i="1">
                              <a:latin typeface="Cambria Math" panose="02040503050406030204" pitchFamily="18" charset="0"/>
                            </a:rPr>
                            <m:t>𝑇</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oMath>
                  </m:oMathPara>
                </a14:m>
                <a:endParaRPr lang="ro-RO"/>
              </a:p>
            </p:txBody>
          </p:sp>
        </mc:Choice>
        <mc:Fallback xmlns="">
          <p:sp>
            <p:nvSpPr>
              <p:cNvPr id="16" name="TextBox 15">
                <a:extLst>
                  <a:ext uri="{FF2B5EF4-FFF2-40B4-BE49-F238E27FC236}">
                    <a16:creationId xmlns:a16="http://schemas.microsoft.com/office/drawing/2014/main" id="{9CD79FF4-FD51-43D9-AB82-9AFC948BFF9E}"/>
                  </a:ext>
                </a:extLst>
              </p:cNvPr>
              <p:cNvSpPr txBox="1">
                <a:spLocks noRot="1" noChangeAspect="1" noMove="1" noResize="1" noEditPoints="1" noAdjustHandles="1" noChangeArrowheads="1" noChangeShapeType="1" noTextEdit="1"/>
              </p:cNvSpPr>
              <p:nvPr/>
            </p:nvSpPr>
            <p:spPr>
              <a:xfrm>
                <a:off x="6005945" y="56383"/>
                <a:ext cx="2604655" cy="91678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6167188" y="946661"/>
                <a:ext cx="2282167" cy="6705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𝑖𝑑𝑒𝑎𝑙</m:t>
                          </m:r>
                        </m:sub>
                      </m:sSub>
                      <m:r>
                        <a:rPr lang="ro-RO" sz="2000" i="0">
                          <a:latin typeface="Cambria Math" panose="02040503050406030204" pitchFamily="18" charset="0"/>
                        </a:rPr>
                        <m:t>=</m:t>
                      </m:r>
                      <m:limLow>
                        <m:limLowPr>
                          <m:ctrlPr>
                            <a:rPr lang="ro-RO" sz="2000" i="1">
                              <a:solidFill>
                                <a:srgbClr val="836967"/>
                              </a:solidFill>
                              <a:latin typeface="Cambria Math" panose="02040503050406030204" pitchFamily="18" charset="0"/>
                            </a:rPr>
                          </m:ctrlPr>
                        </m:limLowPr>
                        <m:e>
                          <m:r>
                            <a:rPr lang="ro-RO" sz="2000" i="1">
                              <a:latin typeface="Cambria Math" panose="02040503050406030204" pitchFamily="18" charset="0"/>
                            </a:rPr>
                            <m:t>𝑙𝑖𝑚</m:t>
                          </m:r>
                        </m:e>
                        <m:lim>
                          <m:r>
                            <a:rPr lang="ro-RO" sz="2000" i="1">
                              <a:latin typeface="Cambria Math" panose="02040503050406030204" pitchFamily="18" charset="0"/>
                            </a:rPr>
                            <m:t>𝑇</m:t>
                          </m:r>
                          <m:r>
                            <a:rPr lang="ro-RO" sz="2000" i="0">
                              <a:latin typeface="Cambria Math" panose="02040503050406030204" pitchFamily="18" charset="0"/>
                            </a:rPr>
                            <m:t>→</m:t>
                          </m:r>
                          <m:r>
                            <a:rPr lang="ro-RO" sz="2000" i="0">
                              <a:latin typeface="Cambria Math" panose="02040503050406030204" pitchFamily="18" charset="0"/>
                            </a:rPr>
                            <m:t>∞</m:t>
                          </m:r>
                        </m:lim>
                      </m:limLow>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6167188" y="946661"/>
                <a:ext cx="2282167" cy="670505"/>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89F63E7D-45DC-4E01-9CA0-ECBC409A8B5B}"/>
                  </a:ext>
                </a:extLst>
              </p:cNvPr>
              <p:cNvSpPr txBox="1"/>
              <p:nvPr/>
            </p:nvSpPr>
            <p:spPr>
              <a:xfrm>
                <a:off x="7290969" y="1608785"/>
                <a:ext cx="2369574"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oMath>
                  </m:oMathPara>
                </a14:m>
                <a:endParaRPr lang="ro-RO"/>
              </a:p>
            </p:txBody>
          </p:sp>
        </mc:Choice>
        <mc:Fallback xmlns="">
          <p:sp>
            <p:nvSpPr>
              <p:cNvPr id="12" name="TextBox 11">
                <a:extLst>
                  <a:ext uri="{FF2B5EF4-FFF2-40B4-BE49-F238E27FC236}">
                    <a16:creationId xmlns:a16="http://schemas.microsoft.com/office/drawing/2014/main" id="{89F63E7D-45DC-4E01-9CA0-ECBC409A8B5B}"/>
                  </a:ext>
                </a:extLst>
              </p:cNvPr>
              <p:cNvSpPr txBox="1">
                <a:spLocks noRot="1" noChangeAspect="1" noMove="1" noResize="1" noEditPoints="1" noAdjustHandles="1" noChangeArrowheads="1" noChangeShapeType="1" noTextEdit="1"/>
              </p:cNvSpPr>
              <p:nvPr/>
            </p:nvSpPr>
            <p:spPr>
              <a:xfrm>
                <a:off x="7290969" y="1608785"/>
                <a:ext cx="2369574" cy="1081771"/>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A1257CD-A091-4146-93E3-E08D6BE97F7C}"/>
                  </a:ext>
                </a:extLst>
              </p:cNvPr>
              <p:cNvSpPr txBox="1"/>
              <p:nvPr/>
            </p:nvSpPr>
            <p:spPr>
              <a:xfrm>
                <a:off x="4636801" y="2149670"/>
                <a:ext cx="3755923"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ro-RO" sz="2400" i="1" smtClean="0">
                              <a:solidFill>
                                <a:srgbClr val="836967"/>
                              </a:solidFill>
                              <a:latin typeface="Cambria Math" panose="02040503050406030204" pitchFamily="18" charset="0"/>
                            </a:rPr>
                          </m:ctrlPr>
                        </m:fPr>
                        <m:num>
                          <m:r>
                            <a:rPr lang="ro-RO" sz="2400">
                              <a:latin typeface="Cambria Math" panose="02040503050406030204" pitchFamily="18" charset="0"/>
                            </a:rPr>
                            <m:t>1</m:t>
                          </m:r>
                        </m:num>
                        <m:den>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𝑇</m:t>
                          </m:r>
                        </m:num>
                        <m:den>
                          <m:r>
                            <a:rPr lang="ro-RO" sz="2400" i="0">
                              <a:latin typeface="Cambria Math" panose="02040503050406030204" pitchFamily="18" charset="0"/>
                            </a:rPr>
                            <m:t>1</m:t>
                          </m:r>
                          <m:r>
                            <a:rPr lang="ro-RO" sz="2400" i="0">
                              <a:latin typeface="Cambria Math" panose="02040503050406030204" pitchFamily="18" charset="0"/>
                            </a:rPr>
                            <m:t>+</m:t>
                          </m:r>
                          <m:r>
                            <a:rPr lang="ro-RO" sz="2400" i="1">
                              <a:latin typeface="Cambria Math" panose="02040503050406030204" pitchFamily="18" charset="0"/>
                            </a:rPr>
                            <m:t>𝑇</m:t>
                          </m:r>
                        </m:den>
                      </m:f>
                      <m:r>
                        <a:rPr lang="ro-RO" sz="2400" i="0">
                          <a:latin typeface="Cambria Math" panose="02040503050406030204" pitchFamily="18" charset="0"/>
                        </a:rPr>
                        <m:t>=</m:t>
                      </m:r>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0">
                              <a:latin typeface="Cambria Math" panose="02040503050406030204" pitchFamily="18" charset="0"/>
                            </a:rPr>
                            <m:t>+</m:t>
                          </m:r>
                          <m:r>
                            <a:rPr lang="ro-RO" sz="2400" i="1">
                              <a:latin typeface="Cambria Math" panose="02040503050406030204" pitchFamily="18" charset="0"/>
                            </a:rPr>
                            <m:t>𝑇</m:t>
                          </m:r>
                        </m:den>
                      </m:f>
                    </m:oMath>
                  </m:oMathPara>
                </a14:m>
                <a:endParaRPr lang="ro-RO"/>
              </a:p>
            </p:txBody>
          </p:sp>
        </mc:Choice>
        <mc:Fallback xmlns="">
          <p:sp>
            <p:nvSpPr>
              <p:cNvPr id="14" name="TextBox 13">
                <a:extLst>
                  <a:ext uri="{FF2B5EF4-FFF2-40B4-BE49-F238E27FC236}">
                    <a16:creationId xmlns:a16="http://schemas.microsoft.com/office/drawing/2014/main" id="{FA1257CD-A091-4146-93E3-E08D6BE97F7C}"/>
                  </a:ext>
                </a:extLst>
              </p:cNvPr>
              <p:cNvSpPr txBox="1">
                <a:spLocks noRot="1" noChangeAspect="1" noMove="1" noResize="1" noEditPoints="1" noAdjustHandles="1" noChangeArrowheads="1" noChangeShapeType="1" noTextEdit="1"/>
              </p:cNvSpPr>
              <p:nvPr/>
            </p:nvSpPr>
            <p:spPr>
              <a:xfrm>
                <a:off x="4636801" y="2149670"/>
                <a:ext cx="3755923" cy="1081771"/>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C16A1C00-3A9F-4C7C-AC70-1691F2C47863}"/>
                  </a:ext>
                </a:extLst>
              </p:cNvPr>
              <p:cNvSpPr txBox="1"/>
              <p:nvPr/>
            </p:nvSpPr>
            <p:spPr>
              <a:xfrm>
                <a:off x="4439264" y="3044408"/>
                <a:ext cx="3313471"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0">
                                  <a:latin typeface="Cambria Math" panose="02040503050406030204" pitchFamily="18" charset="0"/>
                                </a:rPr>
                                <m:t>+</m:t>
                              </m:r>
                              <m:r>
                                <a:rPr lang="ro-RO" sz="2400" i="1">
                                  <a:latin typeface="Cambria Math" panose="02040503050406030204" pitchFamily="18" charset="0"/>
                                </a:rPr>
                                <m:t>𝑇</m:t>
                              </m:r>
                            </m:den>
                          </m:f>
                        </m:e>
                      </m:d>
                    </m:oMath>
                  </m:oMathPara>
                </a14:m>
                <a:endParaRPr lang="ro-RO"/>
              </a:p>
            </p:txBody>
          </p:sp>
        </mc:Choice>
        <mc:Fallback xmlns="">
          <p:sp>
            <p:nvSpPr>
              <p:cNvPr id="17" name="TextBox 16">
                <a:extLst>
                  <a:ext uri="{FF2B5EF4-FFF2-40B4-BE49-F238E27FC236}">
                    <a16:creationId xmlns:a16="http://schemas.microsoft.com/office/drawing/2014/main" id="{C16A1C00-3A9F-4C7C-AC70-1691F2C47863}"/>
                  </a:ext>
                </a:extLst>
              </p:cNvPr>
              <p:cNvSpPr txBox="1">
                <a:spLocks noRot="1" noChangeAspect="1" noMove="1" noResize="1" noEditPoints="1" noAdjustHandles="1" noChangeArrowheads="1" noChangeShapeType="1" noTextEdit="1"/>
              </p:cNvSpPr>
              <p:nvPr/>
            </p:nvSpPr>
            <p:spPr>
              <a:xfrm>
                <a:off x="4439264" y="3044408"/>
                <a:ext cx="3313471" cy="922176"/>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0A58D7F0-5DF0-4DD5-A5D0-E27542C96C8D}"/>
                  </a:ext>
                </a:extLst>
              </p:cNvPr>
              <p:cNvSpPr txBox="1"/>
              <p:nvPr/>
            </p:nvSpPr>
            <p:spPr>
              <a:xfrm>
                <a:off x="3113536" y="5271590"/>
                <a:ext cx="5964925" cy="8486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𝐺𝐸</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den>
                      </m:f>
                      <m:r>
                        <a:rPr lang="ro-RO" sz="2400" i="0">
                          <a:latin typeface="Cambria Math" panose="02040503050406030204" pitchFamily="18" charset="0"/>
                        </a:rPr>
                        <m:t>×</m:t>
                      </m:r>
                      <m:r>
                        <a:rPr lang="ro-RO" sz="2400" i="0">
                          <a:latin typeface="Cambria Math" panose="02040503050406030204" pitchFamily="18" charset="0"/>
                        </a:rPr>
                        <m:t>100</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0">
                              <a:latin typeface="Cambria Math" panose="02040503050406030204" pitchFamily="18" charset="0"/>
                            </a:rPr>
                            <m:t>+</m:t>
                          </m:r>
                          <m:r>
                            <a:rPr lang="ro-RO" sz="2400" i="1">
                              <a:latin typeface="Cambria Math" panose="02040503050406030204" pitchFamily="18" charset="0"/>
                            </a:rPr>
                            <m:t>𝑇</m:t>
                          </m:r>
                        </m:den>
                      </m:f>
                      <m:r>
                        <a:rPr lang="ro-RO" sz="2400" i="0">
                          <a:latin typeface="Cambria Math" panose="02040503050406030204" pitchFamily="18" charset="0"/>
                        </a:rPr>
                        <m:t>×</m:t>
                      </m:r>
                      <m:r>
                        <a:rPr lang="ro-RO" sz="2400" i="0">
                          <a:latin typeface="Cambria Math" panose="02040503050406030204" pitchFamily="18" charset="0"/>
                        </a:rPr>
                        <m:t>100</m:t>
                      </m:r>
                    </m:oMath>
                  </m:oMathPara>
                </a14:m>
                <a:endParaRPr lang="ro-RO"/>
              </a:p>
            </p:txBody>
          </p:sp>
        </mc:Choice>
        <mc:Fallback xmlns="">
          <p:sp>
            <p:nvSpPr>
              <p:cNvPr id="19" name="TextBox 18">
                <a:extLst>
                  <a:ext uri="{FF2B5EF4-FFF2-40B4-BE49-F238E27FC236}">
                    <a16:creationId xmlns:a16="http://schemas.microsoft.com/office/drawing/2014/main" id="{0A58D7F0-5DF0-4DD5-A5D0-E27542C96C8D}"/>
                  </a:ext>
                </a:extLst>
              </p:cNvPr>
              <p:cNvSpPr txBox="1">
                <a:spLocks noRot="1" noChangeAspect="1" noMove="1" noResize="1" noEditPoints="1" noAdjustHandles="1" noChangeArrowheads="1" noChangeShapeType="1" noTextEdit="1"/>
              </p:cNvSpPr>
              <p:nvPr/>
            </p:nvSpPr>
            <p:spPr>
              <a:xfrm>
                <a:off x="3113536" y="5271590"/>
                <a:ext cx="5964925" cy="848630"/>
              </a:xfrm>
              <a:prstGeom prst="rect">
                <a:avLst/>
              </a:prstGeom>
              <a:blipFill>
                <a:blip r:embed="rId8"/>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23302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B1F31-C3EC-4650-AE5F-8B6720FCEF63}"/>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308228AD-2EF1-4ACA-9E68-8DF34C3AD339}"/>
              </a:ext>
            </a:extLst>
          </p:cNvPr>
          <p:cNvSpPr>
            <a:spLocks noGrp="1"/>
          </p:cNvSpPr>
          <p:nvPr>
            <p:ph idx="1"/>
          </p:nvPr>
        </p:nvSpPr>
        <p:spPr/>
        <p:txBody>
          <a:bodyPr>
            <a:normAutofit lnSpcReduction="10000"/>
          </a:bodyPr>
          <a:lstStyle/>
          <a:p>
            <a:r>
              <a:rPr lang="en-US" sz="2400">
                <a:effectLst/>
                <a:ea typeface="Calibri" panose="020F0502020204030204" pitchFamily="34" charset="0"/>
              </a:rPr>
              <a:t>Este instructiv să investigăm efectul reacției negative asupra semnalelor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 și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Scriem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Ax</a:t>
            </a:r>
            <a:r>
              <a:rPr lang="en-US" sz="2400" i="1" baseline="-25000">
                <a:effectLst/>
                <a:ea typeface="Calibri" panose="020F0502020204030204" pitchFamily="34" charset="0"/>
              </a:rPr>
              <a:t>i</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obținem</a:t>
            </a:r>
            <a:endParaRPr lang="ro-RO" sz="2400">
              <a:effectLst/>
              <a:ea typeface="Calibri" panose="020F0502020204030204" pitchFamily="34" charset="0"/>
            </a:endParaRPr>
          </a:p>
          <a:p>
            <a:endParaRPr lang="ro-RO" sz="2400"/>
          </a:p>
          <a:p>
            <a:endParaRPr lang="ro-RO" sz="2400"/>
          </a:p>
          <a:p>
            <a:endParaRPr lang="ro-RO" sz="2400"/>
          </a:p>
          <a:p>
            <a:r>
              <a:rPr lang="en-US" sz="2400">
                <a:effectLst/>
                <a:ea typeface="Calibri" panose="020F0502020204030204" pitchFamily="34" charset="0"/>
              </a:rPr>
              <a:t>Scriind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a:t>
            </a:r>
            <a:r>
              <a:rPr lang="en-US" sz="2400" i="1">
                <a:effectLst/>
                <a:ea typeface="Calibri" panose="020F0502020204030204" pitchFamily="34" charset="0"/>
              </a:rPr>
              <a:t>bx</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b</a:t>
            </a:r>
            <a:r>
              <a:rPr lang="en-US" sz="2400">
                <a:effectLst/>
                <a:ea typeface="Calibri" panose="020F0502020204030204" pitchFamily="34" charset="0"/>
              </a:rPr>
              <a:t>(</a:t>
            </a:r>
            <a:r>
              <a:rPr lang="en-US" sz="2400" i="1">
                <a:effectLst/>
                <a:ea typeface="Calibri" panose="020F0502020204030204" pitchFamily="34" charset="0"/>
              </a:rPr>
              <a:t>Ax</a:t>
            </a:r>
            <a:r>
              <a:rPr lang="en-US" sz="2400" i="1" baseline="-25000">
                <a:effectLst/>
                <a:ea typeface="Calibri" panose="020F0502020204030204" pitchFamily="34" charset="0"/>
              </a:rPr>
              <a:t>i</a:t>
            </a:r>
            <a:r>
              <a:rPr lang="en-US" sz="2400">
                <a:effectLst/>
                <a:ea typeface="Calibri" panose="020F0502020204030204" pitchFamily="34" charset="0"/>
              </a:rPr>
              <a:t>) și folosind relația </a:t>
            </a:r>
            <a:r>
              <a:rPr lang="en-US" sz="2400" i="1">
                <a:effectLst/>
                <a:ea typeface="Calibri" panose="020F0502020204030204" pitchFamily="34" charset="0"/>
              </a:rPr>
              <a:t>A</a:t>
            </a:r>
            <a:r>
              <a:rPr lang="en-US" sz="2400">
                <a:effectLst/>
                <a:ea typeface="Calibri" panose="020F0502020204030204" pitchFamily="34" charset="0"/>
              </a:rPr>
              <a:t>=(1/</a:t>
            </a:r>
            <a:r>
              <a:rPr lang="en-US" sz="2400" i="1">
                <a:effectLst/>
                <a:ea typeface="Calibri" panose="020F0502020204030204" pitchFamily="34" charset="0"/>
              </a:rPr>
              <a:t>b</a:t>
            </a:r>
            <a:r>
              <a:rPr lang="en-US" sz="2400">
                <a:effectLst/>
                <a:ea typeface="Calibri" panose="020F0502020204030204" pitchFamily="34" charset="0"/>
              </a:rPr>
              <a:t>)/(1+1/</a:t>
            </a:r>
            <a:r>
              <a:rPr lang="en-US" sz="2400" i="1">
                <a:effectLst/>
                <a:ea typeface="Calibri" panose="020F0502020204030204" pitchFamily="34" charset="0"/>
              </a:rPr>
              <a:t>T</a:t>
            </a:r>
            <a:r>
              <a:rPr lang="en-US" sz="2400">
                <a:effectLst/>
                <a:ea typeface="Calibri" panose="020F0502020204030204" pitchFamily="34" charset="0"/>
              </a:rPr>
              <a:t>), obținem</a:t>
            </a:r>
            <a:endParaRPr lang="ro-RO" sz="2400">
              <a:effectLst/>
              <a:ea typeface="Calibri" panose="020F0502020204030204" pitchFamily="34" charset="0"/>
            </a:endParaRPr>
          </a:p>
          <a:p>
            <a:endParaRPr lang="ro-RO" sz="2400"/>
          </a:p>
          <a:p>
            <a:endParaRPr lang="ro-RO" sz="2400"/>
          </a:p>
          <a:p>
            <a:r>
              <a:rPr lang="en-US" sz="2400">
                <a:effectLst/>
                <a:ea typeface="Calibri" panose="020F0502020204030204" pitchFamily="34" charset="0"/>
              </a:rPr>
              <a:t>Dacă </a:t>
            </a:r>
            <a:r>
              <a:rPr lang="en-US" sz="2400" i="1">
                <a:effectLst/>
                <a:ea typeface="Calibri" panose="020F0502020204030204" pitchFamily="34" charset="0"/>
              </a:rPr>
              <a:t>T</a:t>
            </a:r>
            <a:r>
              <a:rPr lang="en-US" sz="2400">
                <a:effectLst/>
                <a:ea typeface="Calibri" panose="020F0502020204030204" pitchFamily="34" charset="0"/>
              </a:rPr>
              <a:t>→∞, semnalul de eroare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 se va apropia de zero, iar semnalul de reacție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va urmări semnalul de intrare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Aceasta reprezintă baza conceptului de scurtcircuit virtual.</a:t>
            </a:r>
            <a:endParaRPr lang="ro-RO" sz="3200"/>
          </a:p>
        </p:txBody>
      </p:sp>
      <p:sp>
        <p:nvSpPr>
          <p:cNvPr id="4" name="Date Placeholder 3">
            <a:extLst>
              <a:ext uri="{FF2B5EF4-FFF2-40B4-BE49-F238E27FC236}">
                <a16:creationId xmlns:a16="http://schemas.microsoft.com/office/drawing/2014/main" id="{A4580793-649E-4314-B8AF-739FDC1DB34B}"/>
              </a:ext>
            </a:extLst>
          </p:cNvPr>
          <p:cNvSpPr>
            <a:spLocks noGrp="1"/>
          </p:cNvSpPr>
          <p:nvPr>
            <p:ph type="dt" sz="half" idx="10"/>
          </p:nvPr>
        </p:nvSpPr>
        <p:spPr/>
        <p:txBody>
          <a:bodyPr/>
          <a:lstStyle/>
          <a:p>
            <a:fld id="{FB1AF646-5FB3-454E-8DAB-BC9569DF5442}" type="datetime1">
              <a:rPr lang="ro-RO" smtClean="0"/>
              <a:t>17.03.2021</a:t>
            </a:fld>
            <a:endParaRPr lang="ro-RO"/>
          </a:p>
        </p:txBody>
      </p:sp>
      <p:sp>
        <p:nvSpPr>
          <p:cNvPr id="5" name="Footer Placeholder 4">
            <a:extLst>
              <a:ext uri="{FF2B5EF4-FFF2-40B4-BE49-F238E27FC236}">
                <a16:creationId xmlns:a16="http://schemas.microsoft.com/office/drawing/2014/main" id="{A3A3EC8B-9D79-464A-A54B-99E79B30DB3B}"/>
              </a:ext>
            </a:extLst>
          </p:cNvPr>
          <p:cNvSpPr>
            <a:spLocks noGrp="1"/>
          </p:cNvSpPr>
          <p:nvPr>
            <p:ph type="ftr" sz="quarter" idx="11"/>
          </p:nvPr>
        </p:nvSpPr>
        <p:spPr/>
        <p:txBody>
          <a:bodyPr/>
          <a:lstStyle/>
          <a:p>
            <a:r>
              <a:rPr lang="ro-RO"/>
              <a:t>EA - cursul nr. 4 - online</a:t>
            </a:r>
          </a:p>
        </p:txBody>
      </p:sp>
      <p:sp>
        <p:nvSpPr>
          <p:cNvPr id="6" name="Slide Number Placeholder 5">
            <a:extLst>
              <a:ext uri="{FF2B5EF4-FFF2-40B4-BE49-F238E27FC236}">
                <a16:creationId xmlns:a16="http://schemas.microsoft.com/office/drawing/2014/main" id="{929C27D5-C720-40F2-A29B-2E11C6A44839}"/>
              </a:ext>
            </a:extLst>
          </p:cNvPr>
          <p:cNvSpPr>
            <a:spLocks noGrp="1"/>
          </p:cNvSpPr>
          <p:nvPr>
            <p:ph type="sldNum" sz="quarter" idx="12"/>
          </p:nvPr>
        </p:nvSpPr>
        <p:spPr/>
        <p:txBody>
          <a:bodyPr/>
          <a:lstStyle/>
          <a:p>
            <a:fld id="{D9D9B3D8-967C-4E8E-8261-E76B956ED273}" type="slidenum">
              <a:rPr lang="ro-RO" smtClean="0"/>
              <a:t>9</a:t>
            </a:fld>
            <a:endParaRPr lang="ro-RO"/>
          </a:p>
        </p:txBody>
      </p:sp>
      <p:pic>
        <p:nvPicPr>
          <p:cNvPr id="7" name="Picture 6">
            <a:extLst>
              <a:ext uri="{FF2B5EF4-FFF2-40B4-BE49-F238E27FC236}">
                <a16:creationId xmlns:a16="http://schemas.microsoft.com/office/drawing/2014/main" id="{8DAE87BF-0300-44D7-A089-678B389EB9A3}"/>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CBA67F0-354C-4AD9-A726-EB06E900B2CB}"/>
                  </a:ext>
                </a:extLst>
              </p:cNvPr>
              <p:cNvSpPr txBox="1"/>
              <p:nvPr/>
            </p:nvSpPr>
            <p:spPr>
              <a:xfrm>
                <a:off x="4567675" y="2493481"/>
                <a:ext cx="3056643" cy="129888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sz="2000" i="1" smtClean="0">
                              <a:solidFill>
                                <a:srgbClr val="836967"/>
                              </a:solidFill>
                              <a:latin typeface="Cambria Math" panose="02040503050406030204" pitchFamily="18" charset="0"/>
                            </a:rPr>
                          </m:ctrlPr>
                        </m:dPr>
                        <m:e>
                          <m:eqArr>
                            <m:eqArrPr>
                              <m:ctrlPr>
                                <a:rPr lang="ro-RO" sz="2000" i="1">
                                  <a:solidFill>
                                    <a:srgbClr val="836967"/>
                                  </a:solidFill>
                                  <a:latin typeface="Cambria Math" panose="02040503050406030204" pitchFamily="18" charset="0"/>
                                </a:rPr>
                              </m:ctrlPr>
                            </m:eqArrPr>
                            <m:e>
                              <m:r>
                                <a:rPr lang="ro-RO" sz="2000">
                                  <a:latin typeface="Cambria Math" panose="02040503050406030204" pitchFamily="18" charset="0"/>
                                </a:rPr>
                                <m:t>&amp;</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𝜀</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𝐴</m:t>
                                  </m:r>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e>
                            <m:e>
                              <m:r>
                                <a:rPr lang="ro-RO" sz="2000" i="0">
                                  <a:latin typeface="Cambria Math" panose="02040503050406030204" pitchFamily="18" charset="0"/>
                                </a:rPr>
                                <m:t>&amp;</m:t>
                              </m:r>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num>
                                <m:den>
                                  <m:r>
                                    <a:rPr lang="ro-RO" sz="2000" i="0">
                                      <a:latin typeface="Cambria Math" panose="02040503050406030204" pitchFamily="18" charset="0"/>
                                    </a:rPr>
                                    <m:t>1</m:t>
                                  </m:r>
                                  <m:r>
                                    <a:rPr lang="ro-RO" sz="2000" i="0">
                                      <a:latin typeface="Cambria Math" panose="02040503050406030204" pitchFamily="18" charset="0"/>
                                    </a:rPr>
                                    <m:t>+</m:t>
                                  </m:r>
                                  <m:r>
                                    <a:rPr lang="ro-RO" sz="2000" i="1">
                                      <a:latin typeface="Cambria Math" panose="02040503050406030204" pitchFamily="18" charset="0"/>
                                    </a:rPr>
                                    <m:t>𝑇</m:t>
                                  </m:r>
                                </m:den>
                              </m:f>
                            </m:e>
                          </m:eqArr>
                        </m:e>
                      </m:d>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𝜀</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num>
                        <m:den>
                          <m:r>
                            <a:rPr lang="ro-RO" sz="2000" i="0">
                              <a:latin typeface="Cambria Math" panose="02040503050406030204" pitchFamily="18" charset="0"/>
                            </a:rPr>
                            <m:t>1</m:t>
                          </m:r>
                          <m:r>
                            <a:rPr lang="ro-RO" sz="2000" i="0">
                              <a:latin typeface="Cambria Math" panose="02040503050406030204" pitchFamily="18" charset="0"/>
                            </a:rPr>
                            <m:t>+</m:t>
                          </m:r>
                          <m:r>
                            <a:rPr lang="ro-RO" sz="2000" i="1">
                              <a:latin typeface="Cambria Math" panose="02040503050406030204" pitchFamily="18" charset="0"/>
                            </a:rPr>
                            <m:t>𝑇</m:t>
                          </m:r>
                        </m:den>
                      </m:f>
                    </m:oMath>
                  </m:oMathPara>
                </a14:m>
                <a:endParaRPr lang="ro-RO"/>
              </a:p>
            </p:txBody>
          </p:sp>
        </mc:Choice>
        <mc:Fallback xmlns="">
          <p:sp>
            <p:nvSpPr>
              <p:cNvPr id="9" name="TextBox 8">
                <a:extLst>
                  <a:ext uri="{FF2B5EF4-FFF2-40B4-BE49-F238E27FC236}">
                    <a16:creationId xmlns:a16="http://schemas.microsoft.com/office/drawing/2014/main" id="{FCBA67F0-354C-4AD9-A726-EB06E900B2CB}"/>
                  </a:ext>
                </a:extLst>
              </p:cNvPr>
              <p:cNvSpPr txBox="1">
                <a:spLocks noRot="1" noChangeAspect="1" noMove="1" noResize="1" noEditPoints="1" noAdjustHandles="1" noChangeArrowheads="1" noChangeShapeType="1" noTextEdit="1"/>
              </p:cNvSpPr>
              <p:nvPr/>
            </p:nvSpPr>
            <p:spPr>
              <a:xfrm>
                <a:off x="4567675" y="2493481"/>
                <a:ext cx="3056643" cy="129888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0C1E8B9-D3AC-4414-ACA8-55B9A93784E0}"/>
                  </a:ext>
                </a:extLst>
              </p:cNvPr>
              <p:cNvSpPr txBox="1"/>
              <p:nvPr/>
            </p:nvSpPr>
            <p:spPr>
              <a:xfrm>
                <a:off x="3859159" y="4201548"/>
                <a:ext cx="4473676" cy="916789"/>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𝑓</m:t>
                          </m:r>
                        </m:sub>
                      </m:sSub>
                      <m:r>
                        <a:rPr lang="ro-RO" sz="2000" i="0">
                          <a:latin typeface="Cambria Math" panose="02040503050406030204" pitchFamily="18" charset="0"/>
                        </a:rPr>
                        <m:t>=</m:t>
                      </m:r>
                      <m:r>
                        <a:rPr lang="ro-RO" sz="2000" i="1">
                          <a:latin typeface="Cambria Math" panose="02040503050406030204" pitchFamily="18" charset="0"/>
                        </a:rPr>
                        <m:t>𝑏</m:t>
                      </m:r>
                      <m:d>
                        <m:dPr>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𝐴</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e>
                      </m:d>
                      <m:r>
                        <a:rPr lang="ro-RO" sz="2000" i="0">
                          <a:latin typeface="Cambria Math" panose="02040503050406030204" pitchFamily="18" charset="0"/>
                        </a:rPr>
                        <m:t>=</m:t>
                      </m:r>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num>
                        <m:den>
                          <m:r>
                            <a:rPr lang="ro-RO" sz="2000" i="0">
                              <a:latin typeface="Cambria Math" panose="02040503050406030204" pitchFamily="18" charset="0"/>
                            </a:rPr>
                            <m:t>1</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oMath>
                  </m:oMathPara>
                </a14:m>
                <a:endParaRPr lang="ro-RO"/>
              </a:p>
            </p:txBody>
          </p:sp>
        </mc:Choice>
        <mc:Fallback xmlns="">
          <p:sp>
            <p:nvSpPr>
              <p:cNvPr id="11" name="TextBox 10">
                <a:extLst>
                  <a:ext uri="{FF2B5EF4-FFF2-40B4-BE49-F238E27FC236}">
                    <a16:creationId xmlns:a16="http://schemas.microsoft.com/office/drawing/2014/main" id="{40C1E8B9-D3AC-4414-ACA8-55B9A93784E0}"/>
                  </a:ext>
                </a:extLst>
              </p:cNvPr>
              <p:cNvSpPr txBox="1">
                <a:spLocks noRot="1" noChangeAspect="1" noMove="1" noResize="1" noEditPoints="1" noAdjustHandles="1" noChangeArrowheads="1" noChangeShapeType="1" noTextEdit="1"/>
              </p:cNvSpPr>
              <p:nvPr/>
            </p:nvSpPr>
            <p:spPr>
              <a:xfrm>
                <a:off x="3859159" y="4201548"/>
                <a:ext cx="4473676" cy="91678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506616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3774</Words>
  <Application>Microsoft Office PowerPoint</Application>
  <PresentationFormat>Widescreen</PresentationFormat>
  <Paragraphs>447</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Calibri Light</vt:lpstr>
      <vt:lpstr>Cambria Math</vt:lpstr>
      <vt:lpstr>Times New Roman</vt:lpstr>
      <vt:lpstr>UT Sans</vt:lpstr>
      <vt:lpstr>Office Theme</vt:lpstr>
      <vt:lpstr>ELECTRONICĂ ANALOGICĂ</vt:lpstr>
      <vt:lpstr>Probleme tratate</vt:lpstr>
      <vt:lpstr>Reacția negativă</vt:lpstr>
      <vt:lpstr>Reacția negativă</vt:lpstr>
      <vt:lpstr>Reacția negativă</vt:lpstr>
      <vt:lpstr>Reacția negativă</vt:lpstr>
      <vt:lpstr>Reacția negativă</vt:lpstr>
      <vt:lpstr>Reacția negativă</vt:lpstr>
      <vt:lpstr>Reacția negativă</vt:lpstr>
      <vt:lpstr>Reacția negativă Desensibilizarea câștigului</vt:lpstr>
      <vt:lpstr>Reacția negativă Desensibilizarea câștigului</vt:lpstr>
      <vt:lpstr>Reacția negativă Desensibilizarea câștigului</vt:lpstr>
      <vt:lpstr>Reacția în circuitele cu AO</vt:lpstr>
      <vt:lpstr>Reacția în circuitele cu AO</vt:lpstr>
      <vt:lpstr>Reacția în circuitele cu AO</vt:lpstr>
      <vt:lpstr>Topologia tensiune-serie (serie-șunt)</vt:lpstr>
      <vt:lpstr>Topologia tensiune-paralel (șunt-șunt)</vt:lpstr>
      <vt:lpstr>Topologia curent-serie (serie-serie)</vt:lpstr>
      <vt:lpstr>Topologia curent-paralel (șunt-serie)</vt:lpstr>
      <vt:lpstr>Rezistențele de intrare și ieșire în buclă închisă</vt:lpstr>
      <vt:lpstr>Alimentarea AO</vt:lpstr>
      <vt:lpstr>Alimentarea AO Circulația curenților</vt:lpstr>
      <vt:lpstr>Alimentarea AO Circulația curenților</vt:lpstr>
      <vt:lpstr>Alimentarea AO Circulația curenților</vt:lpstr>
      <vt:lpstr>Alimentarea AO Circulația curenților</vt:lpstr>
      <vt:lpstr>Alimentarea AO Circulația curenților</vt:lpstr>
      <vt:lpstr>Alimentarea AO Circulația curenților</vt:lpstr>
      <vt:lpstr>Alimentarea AO Circulația curenților</vt:lpstr>
      <vt:lpstr>Alimentarea AO Circulația curenților</vt:lpstr>
      <vt:lpstr>Alimentarea AO Puterea disipată</vt:lpstr>
      <vt:lpstr>P1</vt:lpstr>
      <vt:lpstr>P1 Rezolvare</vt:lpstr>
      <vt:lpstr>P1 Rezolvare</vt:lpstr>
      <vt:lpstr>Saturarea ieșirii</vt:lpstr>
      <vt:lpstr>Saturarea ieșirii</vt:lpstr>
      <vt:lpstr>Saturarea ieșirii</vt:lpstr>
      <vt:lpstr>Saturarea ieșirii</vt:lpstr>
      <vt:lpstr>Saturarea ieșirii</vt:lpstr>
      <vt:lpstr>Saturarea ieșirii</vt:lpstr>
      <vt:lpstr>Saturarea ieșirii</vt:lpstr>
      <vt:lpstr>P2.</vt:lpstr>
      <vt:lpstr>P2. Rezolvare</vt:lpstr>
      <vt:lpstr>P2. Rezolvare</vt:lpstr>
      <vt:lpstr>P2. Rezolvare</vt:lpstr>
      <vt:lpstr>P2. Rezolvare</vt:lpstr>
      <vt:lpstr>P2. Rezolvare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 CIA</dc:title>
  <dc:creator>geoic@yahoo.com</dc:creator>
  <cp:lastModifiedBy>geoic@yahoo.com</cp:lastModifiedBy>
  <cp:revision>69</cp:revision>
  <dcterms:created xsi:type="dcterms:W3CDTF">2020-03-31T16:50:34Z</dcterms:created>
  <dcterms:modified xsi:type="dcterms:W3CDTF">2021-03-17T11:57:23Z</dcterms:modified>
</cp:coreProperties>
</file>