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8"/>
  </p:notesMasterIdLst>
  <p:sldIdLst>
    <p:sldId id="258" r:id="rId2"/>
    <p:sldId id="257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31" r:id="rId19"/>
    <p:sldId id="332" r:id="rId20"/>
    <p:sldId id="333" r:id="rId21"/>
    <p:sldId id="334" r:id="rId22"/>
    <p:sldId id="322" r:id="rId23"/>
    <p:sldId id="324" r:id="rId24"/>
    <p:sldId id="323" r:id="rId25"/>
    <p:sldId id="325" r:id="rId26"/>
    <p:sldId id="326" r:id="rId27"/>
    <p:sldId id="335" r:id="rId28"/>
    <p:sldId id="336" r:id="rId29"/>
    <p:sldId id="337" r:id="rId30"/>
    <p:sldId id="338" r:id="rId31"/>
    <p:sldId id="327" r:id="rId32"/>
    <p:sldId id="328" r:id="rId33"/>
    <p:sldId id="329" r:id="rId34"/>
    <p:sldId id="330" r:id="rId35"/>
    <p:sldId id="339" r:id="rId36"/>
    <p:sldId id="340" r:id="rId37"/>
    <p:sldId id="341" r:id="rId38"/>
    <p:sldId id="342" r:id="rId39"/>
    <p:sldId id="343" r:id="rId40"/>
    <p:sldId id="344" r:id="rId41"/>
    <p:sldId id="345" r:id="rId42"/>
    <p:sldId id="346" r:id="rId43"/>
    <p:sldId id="347" r:id="rId44"/>
    <p:sldId id="348" r:id="rId45"/>
    <p:sldId id="349" r:id="rId46"/>
    <p:sldId id="350" r:id="rId47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6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9ECBF-4B11-4304-98E2-C9281506EB05}" type="datetimeFigureOut">
              <a:rPr lang="ro-RO" smtClean="0"/>
              <a:t>10.03.2021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96729-4F2E-4F6A-A54C-E7045F3BE3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1049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D0C80-85EB-447C-BF66-D462392D6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ED1315-C078-4AA8-9E40-A1CDE3DFB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90AE1-B9E8-46EF-A840-57FFE485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AE86-05C6-4D9E-B3AE-8CAFBD46B0DF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1655E-A933-4E2D-AB92-AEAFE1F8B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53D52-DBD0-4F9C-9C5E-5BF70BCD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8305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B8400-3189-4C88-BEC4-513A75EE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B4E2D-63EE-4D77-A343-B525227A4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090CA-C282-4030-89F8-BEC9321B4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D8E9-89BD-4980-B9A3-1696EC7ED210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BD2E7-DA32-45E1-93C9-ED65B01FD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A176B-AD58-4110-89C8-50970F42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9275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A6652A-D881-4330-A7D0-9FEEBCE06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1A88BA-B236-4EEF-B917-7DFDFF10A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401D8-4DEA-4DD8-A0BA-7835F3B9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69B3-ED20-480A-AFB0-A23D87E5A04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66F0E-C7C7-4CD5-8D04-92AEB74FE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C6ED6-1799-4575-B85D-339CF9CA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3724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4FB38-19C7-4E15-8729-20809C4B0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D630E-D56D-403F-B1CE-843A5F6B4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E817D-9880-4BBA-9568-4EE04FC61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66DDE-043C-4628-8209-7E725FE4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6F299-2EB6-4726-B997-FAF0928F1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1245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C623-C128-4292-A35A-F1D8BA2B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E23C4-E517-4C01-948A-0D5D7801E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C7438-5CB4-4BA8-A49C-8BAAD27D4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4E61-0EC6-43BF-9313-0E1A100F634B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56347-65CF-4C2F-AAE2-FEA759649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3716B-6051-4A53-8EDF-ADA3FC033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216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750D-A1E0-471A-A121-98B6065D5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F820C-4BAA-4696-9577-14E1296BAD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5856-6595-4FDD-BDD4-A1C1C2C3B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C4B4E-5991-4841-AA22-F29DE8B0A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7C69D-7A8B-49DC-B412-7DF7310F025C}" type="datetime1">
              <a:rPr lang="ro-RO" smtClean="0"/>
              <a:t>10.03.2021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E7EFB-FBEC-4859-BA97-C3620B37B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1446B-98CD-45B5-8FF8-88724371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991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AD69F-EDD4-49DC-98C0-FF75FD299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A9640-9AD9-4DB4-A3D7-1E7FC0F21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28D2F1-6567-485B-8EE4-4436F714E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A305BA-54D9-43C5-A5F4-A1CA8DD6AE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38AC9D-0E81-4D9F-A541-9A0971D5D7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CF9185-A25F-41F2-B617-91ABD6EC3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FFB8-CB45-4A69-BFC8-27306525652F}" type="datetime1">
              <a:rPr lang="ro-RO" smtClean="0"/>
              <a:t>10.03.2021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8A479E-B75C-4BDF-BB77-C19A2253F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CF2D28-9262-4735-9AC8-8B6534584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8751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75D30-95B7-4FC8-8B97-B299215E8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7CF945-91D5-4926-ABD8-3D4512183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32D2B-4B21-4A7F-AE4A-E47C072891A8}" type="datetime1">
              <a:rPr lang="ro-RO" smtClean="0"/>
              <a:t>10.03.2021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ABAAA8-FC3B-4346-9336-7DE9DC600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8539C3-C9C4-4DD4-AFC5-F268CDA61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5150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86D54-FF9E-4245-A131-B4018C410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1919-5048-4232-BC05-1E98C1D9FC46}" type="datetime1">
              <a:rPr lang="ro-RO" smtClean="0"/>
              <a:t>10.03.2021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AE41CF-B99D-484F-A194-6B8EB0DA4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41D4C8-6FB6-48D9-98D6-E9CD23698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914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D210F-F253-4DB3-A912-68A0D551F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C5480-B224-446E-A7FA-C97C3D9CD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FC488-793A-45C4-B42D-610E2B07E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1F9FD-6FDA-41DD-840C-D217256C2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6E95-C21C-443E-812D-1B75A46FA3AB}" type="datetime1">
              <a:rPr lang="ro-RO" smtClean="0"/>
              <a:t>10.03.2021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BA8F0-3C01-4E6C-9574-FC5C1B7CE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7CD37F-F4EE-4364-8D52-4AFE8FD2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847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072C-02C8-4149-9D4D-16058A3FA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F8290A-8BDA-4E85-A5A8-78C175467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AC272-3FB9-4FE8-AE22-7501CE009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BF2C2-10E0-4D3C-B784-6B4C7E6C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E3428-6E22-40D1-9E31-DFB8787EC86F}" type="datetime1">
              <a:rPr lang="ro-RO" smtClean="0"/>
              <a:t>10.03.2021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5E84C-B713-47F5-B8EF-795402C12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13511-82E3-49F0-8863-09D76560A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0892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09C5D-EF02-448D-AD3D-9A76B3A59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E14751-1A48-442F-A899-69168BA6E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FCDE1-9C15-4E8B-820E-8A22C15C48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8E328-F0BF-4CB7-9381-1B4D5F0130BB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76B0A-2102-4FBA-A009-2ECCA098D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DFE2A-CADC-4EEF-B58C-BEC99F872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4596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10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ELECTRO</a:t>
            </a:r>
            <a:r>
              <a:rPr lang="ro-RO"/>
              <a:t>NICĂ ANALOGICĂ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Cursul nr. </a:t>
            </a:r>
            <a:r>
              <a:rPr lang="en-US"/>
              <a:t>3</a:t>
            </a:r>
            <a:r>
              <a:rPr lang="ro-RO"/>
              <a:t> - online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0A4F3-71B2-481B-8512-DBAB89C3C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02668-724C-4F9C-8447-0968E278F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Putem găsi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 aplic</a:t>
            </a:r>
            <a:r>
              <a:rPr lang="ro-RO" sz="2400">
                <a:effectLst/>
                <a:ea typeface="Calibri" panose="020F0502020204030204" pitchFamily="34" charset="0"/>
              </a:rPr>
              <a:t>ând</a:t>
            </a:r>
            <a:r>
              <a:rPr lang="en-US" sz="2400">
                <a:effectLst/>
                <a:ea typeface="Calibri" panose="020F0502020204030204" pitchFamily="34" charset="0"/>
              </a:rPr>
              <a:t> superpoziția: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+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,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unde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 este valoarea lui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 pentru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=0, iar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 cea pentru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=0.</a:t>
            </a:r>
            <a:endParaRPr lang="ro-RO" sz="36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6EBCD-E8A8-4646-B910-2F5FE731F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561F-179F-4DF1-8770-58E7744E56AE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33F0D-8A59-4C2E-968B-C1196CBFA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08B83-3A52-4FCB-85E5-B72510F1E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AF8275-0A00-4590-81DA-F3F51B7A5E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726"/>
          <a:stretch/>
        </p:blipFill>
        <p:spPr bwMode="auto">
          <a:xfrm>
            <a:off x="9295530" y="75966"/>
            <a:ext cx="2486025" cy="19038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7255411-C4B7-4B4D-AA38-7F42A32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8852" y="3172987"/>
            <a:ext cx="7694295" cy="272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213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478A5-8300-4759-9799-408CB97A8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26F59-5E58-4A0C-9E46-06342C532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Dacă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=0 rezultă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P</a:t>
            </a:r>
            <a:r>
              <a:rPr lang="en-US" sz="2400">
                <a:effectLst/>
                <a:ea typeface="Calibri" panose="020F0502020204030204" pitchFamily="34" charset="0"/>
              </a:rPr>
              <a:t>=0 </a:t>
            </a:r>
            <a:r>
              <a:rPr lang="ro-RO" sz="2400">
                <a:effectLst/>
                <a:ea typeface="Calibri" panose="020F0502020204030204" pitchFamily="34" charset="0"/>
              </a:rPr>
              <a:t>pentru că prin intrarea neinversoare, deci și prin R</a:t>
            </a:r>
            <a:r>
              <a:rPr lang="ro-RO" sz="2400" baseline="-25000">
                <a:effectLst/>
                <a:ea typeface="Calibri" panose="020F0502020204030204" pitchFamily="34" charset="0"/>
              </a:rPr>
              <a:t>3</a:t>
            </a:r>
            <a:r>
              <a:rPr lang="en-US" sz="2400">
                <a:effectLst/>
                <a:ea typeface="Calibri" panose="020F0502020204030204" pitchFamily="34" charset="0"/>
              </a:rPr>
              <a:t>||R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4</a:t>
            </a:r>
            <a:r>
              <a:rPr lang="en-US" sz="2400">
                <a:effectLst/>
                <a:ea typeface="Calibri" panose="020F0502020204030204" pitchFamily="34" charset="0"/>
              </a:rPr>
              <a:t> circul</a:t>
            </a:r>
            <a:r>
              <a:rPr lang="ro-RO" sz="2400">
                <a:effectLst/>
                <a:ea typeface="Calibri" panose="020F0502020204030204" pitchFamily="34" charset="0"/>
              </a:rPr>
              <a:t>ă</a:t>
            </a:r>
            <a:r>
              <a:rPr lang="en-US" sz="2400">
                <a:effectLst/>
                <a:ea typeface="Calibri" panose="020F0502020204030204" pitchFamily="34" charset="0"/>
              </a:rPr>
              <a:t> i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P</a:t>
            </a:r>
            <a:r>
              <a:rPr lang="en-US" sz="2400">
                <a:effectLst/>
                <a:ea typeface="Calibri" panose="020F0502020204030204" pitchFamily="34" charset="0"/>
              </a:rPr>
              <a:t>=0</a:t>
            </a:r>
            <a:r>
              <a:rPr lang="ro-RO" sz="2400">
                <a:effectLst/>
                <a:ea typeface="Calibri" panose="020F0502020204030204" pitchFamily="34" charset="0"/>
              </a:rPr>
              <a:t> </a:t>
            </a:r>
            <a:r>
              <a:rPr lang="en-US" sz="2400">
                <a:effectLst/>
                <a:ea typeface="Calibri" panose="020F0502020204030204" pitchFamily="34" charset="0"/>
              </a:rPr>
              <a:t>și circuitul se comportă ca un amplificator inversor față de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ro-RO" sz="2400"/>
              <a:t>Astfel</a:t>
            </a:r>
          </a:p>
          <a:p>
            <a:endParaRPr lang="ro-RO" sz="2400"/>
          </a:p>
          <a:p>
            <a:endParaRPr lang="ro-RO" sz="2400"/>
          </a:p>
          <a:p>
            <a:r>
              <a:rPr lang="en-US" sz="2400">
                <a:effectLst/>
                <a:ea typeface="Calibri" panose="020F0502020204030204" pitchFamily="34" charset="0"/>
              </a:rPr>
              <a:t>și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, unde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 este rezistența de intrare văzută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de sursa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9592B-CF7E-48CB-AED6-EF2AE2D1A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65E25-B952-43DF-ADCE-BFE949234D34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6A144-7087-49B8-8E40-1A1D40AE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45648-61AB-4BE4-ACB1-A7E80FDD2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C5D3C3-5522-4E13-BE0B-F79CF397A5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3402"/>
          <a:stretch/>
        </p:blipFill>
        <p:spPr>
          <a:xfrm>
            <a:off x="7768382" y="2927073"/>
            <a:ext cx="3585418" cy="27203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0E011F0-B559-4CEC-98EF-DCAA3C93B881}"/>
                  </a:ext>
                </a:extLst>
              </p:cNvPr>
              <p:cNvSpPr txBox="1"/>
              <p:nvPr/>
            </p:nvSpPr>
            <p:spPr>
              <a:xfrm>
                <a:off x="2406874" y="3053064"/>
                <a:ext cx="1896417" cy="75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0E011F0-B559-4CEC-98EF-DCAA3C93B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874" y="3053064"/>
                <a:ext cx="1896417" cy="7518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237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E65B0-FB8D-44E6-979F-2900ED5AA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21CB5-7A22-4A69-8BA1-212029A37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Dacă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=0 circuitul se comportă ca un amplificator neinversor față de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P</a:t>
            </a:r>
            <a:endParaRPr lang="ro-RO" sz="2400" i="1">
              <a:effectLst/>
              <a:ea typeface="Calibri" panose="020F0502020204030204" pitchFamily="34" charset="0"/>
            </a:endParaRP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r>
              <a:rPr lang="en-US" sz="2400">
                <a:effectLst/>
                <a:ea typeface="Calibri" panose="020F0502020204030204" pitchFamily="34" charset="0"/>
              </a:rPr>
              <a:t>și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3</a:t>
            </a:r>
            <a:r>
              <a:rPr lang="en-US" sz="2400">
                <a:effectLst/>
                <a:ea typeface="Calibri" panose="020F0502020204030204" pitchFamily="34" charset="0"/>
              </a:rPr>
              <a:t>+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4</a:t>
            </a:r>
            <a:r>
              <a:rPr lang="en-US" sz="2400">
                <a:effectLst/>
                <a:ea typeface="Calibri" panose="020F0502020204030204" pitchFamily="34" charset="0"/>
              </a:rPr>
              <a:t>, unde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 este rezistența de intrare văzută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de sursa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32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8DFDC-797A-49EE-835E-6F6F8983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A76D-9119-4228-A522-934B67490617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48C3D-683B-4BBF-BB97-99537762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F728-ECB5-4054-A931-4FB9FAECA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F7F77F-0A49-4B24-8A41-936094DBDD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445"/>
          <a:stretch/>
        </p:blipFill>
        <p:spPr>
          <a:xfrm>
            <a:off x="8191148" y="2807804"/>
            <a:ext cx="3582104" cy="27203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0D68DC3-7AA0-4557-A7F6-4F6EC8684578}"/>
                  </a:ext>
                </a:extLst>
              </p:cNvPr>
              <p:cNvSpPr txBox="1"/>
              <p:nvPr/>
            </p:nvSpPr>
            <p:spPr>
              <a:xfrm>
                <a:off x="1481831" y="2392882"/>
                <a:ext cx="5960286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0D68DC3-7AA0-4557-A7F6-4F6EC86845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831" y="2392882"/>
                <a:ext cx="5960286" cy="8298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F722D9FC-2362-4FBE-A0B0-C0211ADFEE75}"/>
              </a:ext>
            </a:extLst>
          </p:cNvPr>
          <p:cNvSpPr txBox="1"/>
          <p:nvPr/>
        </p:nvSpPr>
        <p:spPr>
          <a:xfrm>
            <a:off x="9598741" y="4636213"/>
            <a:ext cx="479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o-RO" sz="20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ro-RO" sz="20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604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9E5-61B4-4AF7-BA0A-ACFD7A4C4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B0F67-720E-48E9-8ADA-E7CBDAEE7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Scriind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+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 și rearanjând se obține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r>
              <a:rPr lang="ro-RO" sz="2400"/>
              <a:t>Rezistențele de intrare și de ieșire se scriu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25B6A-1033-4EC5-B407-9B2E06CF0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948F-1F38-4A6E-B0DD-FD5CB5FF11A3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FBD0F-A3B2-4EDE-B799-319AE478E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348B7-691C-47E3-BC24-CBE6D149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1CCE3B-F2E4-4788-9469-13107E554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726"/>
          <a:stretch/>
        </p:blipFill>
        <p:spPr bwMode="auto">
          <a:xfrm>
            <a:off x="7873365" y="2528805"/>
            <a:ext cx="3480435" cy="26654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13488F-640C-4F3B-B9FF-88FF7EDE9F0F}"/>
                  </a:ext>
                </a:extLst>
              </p:cNvPr>
              <p:cNvSpPr txBox="1"/>
              <p:nvPr/>
            </p:nvSpPr>
            <p:spPr>
              <a:xfrm>
                <a:off x="1504121" y="2389579"/>
                <a:ext cx="4154558" cy="14719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num>
                            <m:den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13488F-640C-4F3B-B9FF-88FF7EDE9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4121" y="2389579"/>
                <a:ext cx="4154558" cy="14719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AAE4C7-41B6-4DF4-B614-82E546CB9E06}"/>
                  </a:ext>
                </a:extLst>
              </p:cNvPr>
              <p:cNvSpPr txBox="1"/>
              <p:nvPr/>
            </p:nvSpPr>
            <p:spPr>
              <a:xfrm>
                <a:off x="1652340" y="4788409"/>
                <a:ext cx="468946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AAE4C7-41B6-4DF4-B614-82E546CB9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2340" y="4788409"/>
                <a:ext cx="4689466" cy="461665"/>
              </a:xfrm>
              <a:prstGeom prst="rect">
                <a:avLst/>
              </a:prstGeom>
              <a:blipFill>
                <a:blip r:embed="rId4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2281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9E5-61B4-4AF7-BA0A-ACFD7A4C4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B0F67-720E-48E9-8ADA-E7CBDAEE7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Ieșirea este din nou o combinație liniară a intrărilor, dar cu coeficienți de semne diferite, deoarece o intrare este aplicată spre intrarea inversoare, cealaltă spre intrarea neinversoare a AO.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Mai mult decât atât, rezistențele observate de sursele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de intrare sunt finite și, în general, diferite între ele.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Dacă aceste surse sunt neideale, circuitul le va încărca,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în general, cu cantități diferite.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25B6A-1033-4EC5-B407-9B2E06CF0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3D51-BE21-4CE1-AA94-629CD5121A05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FBD0F-A3B2-4EDE-B799-319AE478E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348B7-691C-47E3-BC24-CBE6D149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1CCE3B-F2E4-4788-9469-13107E554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726"/>
          <a:stretch/>
        </p:blipFill>
        <p:spPr bwMode="auto">
          <a:xfrm>
            <a:off x="8241982" y="2990922"/>
            <a:ext cx="3480435" cy="26654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13488F-640C-4F3B-B9FF-88FF7EDE9F0F}"/>
                  </a:ext>
                </a:extLst>
              </p:cNvPr>
              <p:cNvSpPr txBox="1"/>
              <p:nvPr/>
            </p:nvSpPr>
            <p:spPr>
              <a:xfrm>
                <a:off x="8069703" y="117155"/>
                <a:ext cx="3087757" cy="12420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num>
                            <m:den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i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13488F-640C-4F3B-B9FF-88FF7EDE9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9703" y="117155"/>
                <a:ext cx="3087757" cy="12420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AAE4C7-41B6-4DF4-B614-82E546CB9E06}"/>
                  </a:ext>
                </a:extLst>
              </p:cNvPr>
              <p:cNvSpPr txBox="1"/>
              <p:nvPr/>
            </p:nvSpPr>
            <p:spPr>
              <a:xfrm>
                <a:off x="7873365" y="1359162"/>
                <a:ext cx="360546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AAE4C7-41B6-4DF4-B614-82E546CB9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3365" y="1359162"/>
                <a:ext cx="360546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2051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9E5-61B4-4AF7-BA0A-ACFD7A4C4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B0F67-720E-48E9-8ADA-E7CBDAEE7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Un caz interesant apare atunci când perechile de rezistențe sunt în raporturi egale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endParaRPr lang="ro-RO" sz="2400">
              <a:solidFill>
                <a:srgbClr val="242021"/>
              </a:solidFill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Atunci când această condiție este îndeplinită, se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spune că rezistențele formează o </a:t>
            </a:r>
            <a:r>
              <a:rPr lang="en-US" sz="2400" b="1">
                <a:effectLst/>
                <a:ea typeface="Calibri" panose="020F0502020204030204" pitchFamily="34" charset="0"/>
              </a:rPr>
              <a:t>punte echilibrată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și relația tensiunii de ieșire se simplifică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endParaRPr lang="ro-RO" sz="2400">
              <a:solidFill>
                <a:srgbClr val="242021"/>
              </a:solidFill>
              <a:ea typeface="Calibri" panose="020F0502020204030204" pitchFamily="34" charset="0"/>
            </a:endParaRPr>
          </a:p>
          <a:p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Ieșirea este acum proporțională cu diferența intrărilor - de unde și numele circuitului. O aplicație tipică a acestui amplificator de diferență este cea de bloc component al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amplificatoarelor de instrumentație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25B6A-1033-4EC5-B407-9B2E06CF0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8B79-6345-48E2-816A-9BF1C551F1D2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FBD0F-A3B2-4EDE-B799-319AE478E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348B7-691C-47E3-BC24-CBE6D149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1CCE3B-F2E4-4788-9469-13107E554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726"/>
          <a:stretch/>
        </p:blipFill>
        <p:spPr bwMode="auto">
          <a:xfrm>
            <a:off x="7873365" y="2293528"/>
            <a:ext cx="3480435" cy="26654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13488F-640C-4F3B-B9FF-88FF7EDE9F0F}"/>
                  </a:ext>
                </a:extLst>
              </p:cNvPr>
              <p:cNvSpPr txBox="1"/>
              <p:nvPr/>
            </p:nvSpPr>
            <p:spPr>
              <a:xfrm>
                <a:off x="8069703" y="117155"/>
                <a:ext cx="3087757" cy="12420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num>
                            <m:den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000" i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13488F-640C-4F3B-B9FF-88FF7EDE9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9703" y="117155"/>
                <a:ext cx="3087757" cy="12420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40CEB26-FB2A-405A-BC39-6AA0B0CC31CA}"/>
                  </a:ext>
                </a:extLst>
              </p:cNvPr>
              <p:cNvSpPr txBox="1"/>
              <p:nvPr/>
            </p:nvSpPr>
            <p:spPr>
              <a:xfrm>
                <a:off x="3403695" y="2246864"/>
                <a:ext cx="1269808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40CEB26-FB2A-405A-BC39-6AA0B0CC31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695" y="2246864"/>
                <a:ext cx="1269808" cy="8442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58F0F3-D4F2-428D-A2C3-EC2376FE0184}"/>
                  </a:ext>
                </a:extLst>
              </p:cNvPr>
              <p:cNvSpPr txBox="1"/>
              <p:nvPr/>
            </p:nvSpPr>
            <p:spPr>
              <a:xfrm>
                <a:off x="2694104" y="4211913"/>
                <a:ext cx="2688989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58F0F3-D4F2-428D-A2C3-EC2376FE01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4104" y="4211913"/>
                <a:ext cx="2688989" cy="8442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1919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4AC4A-CE5E-42C5-82A6-FCDEEF0EC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Diferențiatorul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7CBF8-79D7-423F-AED7-B41A12DE6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Pentru a găsi relația intrare-ieșire pentru circuit, începem considerând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C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endParaRPr lang="ro-RO" sz="2400" i="1" baseline="-25000">
              <a:solidFill>
                <a:srgbClr val="242021"/>
              </a:solidFill>
              <a:ea typeface="Calibri" panose="020F0502020204030204" pitchFamily="34" charset="0"/>
            </a:endParaRPr>
          </a:p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Folosind relația dintre curentul prin condensator și tensiunea la bornele sale și legea lui Ohm, se poate scrie</a:t>
            </a:r>
            <a:br>
              <a:rPr lang="ro-RO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br>
              <a:rPr lang="ro-RO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br>
              <a:rPr lang="ro-RO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br>
              <a:rPr lang="ro-RO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sau</a:t>
            </a:r>
          </a:p>
          <a:p>
            <a:endParaRPr lang="ro-RO" sz="2400">
              <a:solidFill>
                <a:srgbClr val="242021"/>
              </a:solidFill>
              <a:ea typeface="Calibri" panose="020F0502020204030204" pitchFamily="34" charset="0"/>
            </a:endParaRPr>
          </a:p>
          <a:p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Circuitul produce o ieșire proporțională cu derivata în timp a intrării - de unde și numele circuitului.</a:t>
            </a:r>
            <a:endParaRPr lang="ro-RO" sz="32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736DE-9EBC-4DBC-A859-E35331F04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2D49-3DE8-4178-8FFF-DB2DD96388D8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DC203-CC9E-4AD2-95FC-825046529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F11DE-EAF5-4599-A309-794806E07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D00943-B67B-43CB-8BB2-FEA9A570E2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7731" b="26905"/>
          <a:stretch/>
        </p:blipFill>
        <p:spPr bwMode="auto">
          <a:xfrm>
            <a:off x="8298180" y="2885047"/>
            <a:ext cx="3368040" cy="21371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C6F5C1-8C59-425D-96DA-CE4712A6C4CE}"/>
                  </a:ext>
                </a:extLst>
              </p:cNvPr>
              <p:cNvSpPr txBox="1"/>
              <p:nvPr/>
            </p:nvSpPr>
            <p:spPr>
              <a:xfrm>
                <a:off x="2159344" y="3150704"/>
                <a:ext cx="2844112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−0</m:t>
                              </m:r>
                            </m:e>
                          </m:d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0−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C6F5C1-8C59-425D-96DA-CE4712A6C4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344" y="3150704"/>
                <a:ext cx="2844112" cy="7167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899606-B195-4D3D-BFD9-EFA2B7C35E17}"/>
                  </a:ext>
                </a:extLst>
              </p:cNvPr>
              <p:cNvSpPr txBox="1"/>
              <p:nvPr/>
            </p:nvSpPr>
            <p:spPr>
              <a:xfrm>
                <a:off x="2338843" y="4228649"/>
                <a:ext cx="2485113" cy="7935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𝑅𝐶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num>
                        <m:den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899606-B195-4D3D-BFD9-EFA2B7C35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843" y="4228649"/>
                <a:ext cx="2485113" cy="7935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4366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4AC4A-CE5E-42C5-82A6-FCDEEF0EC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Diferențiatorul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7CBF8-79D7-423F-AED7-B41A12DE6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Constanta de proporționalitate este determinată de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>
                <a:effectLst/>
                <a:ea typeface="Calibri" panose="020F0502020204030204" pitchFamily="34" charset="0"/>
              </a:rPr>
              <a:t> și </a:t>
            </a:r>
            <a:r>
              <a:rPr lang="en-US" sz="2400" i="1">
                <a:effectLst/>
                <a:ea typeface="Calibri" panose="020F0502020204030204" pitchFamily="34" charset="0"/>
              </a:rPr>
              <a:t>C</a:t>
            </a:r>
            <a:r>
              <a:rPr lang="en-US" sz="2400">
                <a:effectLst/>
                <a:ea typeface="Calibri" panose="020F0502020204030204" pitchFamily="34" charset="0"/>
              </a:rPr>
              <a:t>, iar unitatea de măsură este în secunde (s).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Dacă realizați circuitul de diferențiere în laborator, veți constata că acesta tinde să oscileze.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Este suficient să spunem aici că circuitul este de obicei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stabilizat prin plasarea unei rezistențe adecvate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400">
                <a:effectLst/>
                <a:ea typeface="Calibri" panose="020F0502020204030204" pitchFamily="34" charset="0"/>
              </a:rPr>
              <a:t> în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serie cu </a:t>
            </a:r>
            <a:r>
              <a:rPr lang="en-US" sz="2400" i="1">
                <a:effectLst/>
                <a:ea typeface="Calibri" panose="020F0502020204030204" pitchFamily="34" charset="0"/>
              </a:rPr>
              <a:t>C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După această modificare, circuitul va asigura în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continuare funcția de diferențiere, dar numai pe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un domeniu limitat de frecvență.</a:t>
            </a:r>
            <a:endParaRPr lang="ro-RO" sz="40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736DE-9EBC-4DBC-A859-E35331F04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DF07-85A3-4CAE-A7CB-BFE3A70F1ED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DC203-CC9E-4AD2-95FC-825046529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F11DE-EAF5-4599-A309-794806E07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D00943-B67B-43CB-8BB2-FEA9A570E2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7731" b="26905"/>
          <a:stretch/>
        </p:blipFill>
        <p:spPr bwMode="auto">
          <a:xfrm>
            <a:off x="8298180" y="2885047"/>
            <a:ext cx="3368040" cy="21371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899606-B195-4D3D-BFD9-EFA2B7C35E17}"/>
                  </a:ext>
                </a:extLst>
              </p:cNvPr>
              <p:cNvSpPr txBox="1"/>
              <p:nvPr/>
            </p:nvSpPr>
            <p:spPr>
              <a:xfrm>
                <a:off x="9223347" y="551786"/>
                <a:ext cx="2074131" cy="676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d>
                        <m:d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ro-RO" sz="2000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ro-RO" sz="2000" i="1">
                          <a:latin typeface="Cambria Math" panose="02040503050406030204" pitchFamily="18" charset="0"/>
                        </a:rPr>
                        <m:t>𝑅𝐶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num>
                        <m:den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3899606-B195-4D3D-BFD9-EFA2B7C35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3347" y="551786"/>
                <a:ext cx="2074131" cy="676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1708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1ED14-D458-46B2-8718-63B3D0EF8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Diferențiatorul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B9919-17D6-416A-9E21-57E95DA4A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Schema realizată în laborator conform teoriei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50D2C-BF7A-4FC8-9F25-9AA36D786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BB88B-CFF0-4131-86A4-3611674A6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7622D-2578-4400-AD39-D1CD700C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18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BCF880-031B-4A4D-BDC5-84EDA34DA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797" y="2872167"/>
            <a:ext cx="5536406" cy="276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395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AB1C5-08C5-49B9-B6DB-B3F004E43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Diferențiatorul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FD5DE-662C-4BDB-B83C-0003A4482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Răspunsul circuitului teoretic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024AA-3B32-4605-AC91-FF0474F4B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0AAD9-3C2D-45FF-9093-EC7CF82C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271B7-D229-4F51-BAF8-2B2E513A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19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099961-BAC7-4B4C-B9F9-4F451E030F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374" y="2475562"/>
            <a:ext cx="10011251" cy="359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080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19483-FBF0-412A-BEBB-84FC0C85D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Probleme tratate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7D213-88C9-42EE-9E3F-6161C09C5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Analiza circuitelor realizate cu AO ideal</a:t>
            </a:r>
          </a:p>
          <a:p>
            <a:pPr lvl="1"/>
            <a:r>
              <a:rPr lang="ro-RO"/>
              <a:t>Amplificatorul sumator</a:t>
            </a:r>
          </a:p>
          <a:p>
            <a:pPr lvl="1"/>
            <a:r>
              <a:rPr lang="ro-RO"/>
              <a:t>Amplificatorul de diferență</a:t>
            </a:r>
          </a:p>
          <a:p>
            <a:pPr lvl="1"/>
            <a:r>
              <a:rPr lang="ro-RO"/>
              <a:t>Diferențiatorul</a:t>
            </a:r>
          </a:p>
          <a:p>
            <a:pPr lvl="1"/>
            <a:r>
              <a:rPr lang="ro-RO"/>
              <a:t>Integratorul</a:t>
            </a:r>
          </a:p>
          <a:p>
            <a:pPr lvl="1"/>
            <a:r>
              <a:rPr lang="ro-RO"/>
              <a:t>Convertorul de rezistență negativă</a:t>
            </a:r>
          </a:p>
          <a:p>
            <a:r>
              <a:rPr lang="ro-RO"/>
              <a:t>Probleme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6D33C-2965-40A0-8A47-35250D002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F56F-78A5-4FB3-B978-8C8A5FDF224A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F74D3-772B-4B19-B67B-D5D2A011C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1847F-97DD-4E27-958E-2D7B3CF5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62061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224F9-3B67-459F-BCE7-4B12F6E04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Diferențiatorul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3FF27-A069-4AE0-949A-3BBD6DED7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Circuitul corectat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063CB-9175-4D35-A22A-C17C3FB8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765C6-21C1-4880-BDEC-61E8EC456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C5BAE-C0AF-4F47-9E76-6E45C6201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20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116286-5B6C-4B21-99E3-F7CE5C6DB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4884" y="2796830"/>
            <a:ext cx="6422231" cy="276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6198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224F9-3B67-459F-BCE7-4B12F6E04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Diferențiatorul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3FF27-A069-4AE0-949A-3BBD6DED7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Răspunsul circuitului corectat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063CB-9175-4D35-A22A-C17C3FB8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765C6-21C1-4880-BDEC-61E8EC456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C5BAE-C0AF-4F47-9E76-6E45C6201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21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0A606E-053B-4AAC-8021-4EB10E9EE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374" y="2499772"/>
            <a:ext cx="10011251" cy="359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583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63D8F-CA1B-449A-9C58-BDFAE5F29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Integratorul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3A023-BBFF-4E70-BBB4-C0FE1F339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Considerând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C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, obținem</a:t>
            </a: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sau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Schimbând variabila de integrare în ξ </a:t>
            </a: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(</a:t>
            </a:r>
            <a:r>
              <a:rPr lang="ro-RO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csi</a:t>
            </a: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) 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și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integrând în ambele părți ale relației de la 0 la t obținem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br>
              <a:rPr lang="ro-RO" sz="240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ro-RO" sz="240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ro-RO" sz="240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unde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(0) este valoarea ieșirii la t=0</a:t>
            </a:r>
            <a:r>
              <a:rPr lang="ro-RO" sz="2400">
                <a:effectLst/>
                <a:ea typeface="Calibri" panose="020F0502020204030204" pitchFamily="34" charset="0"/>
              </a:rPr>
              <a:t> și </a:t>
            </a:r>
            <a:r>
              <a:rPr lang="en-US" sz="2400">
                <a:effectLst/>
                <a:ea typeface="Calibri" panose="020F0502020204030204" pitchFamily="34" charset="0"/>
              </a:rPr>
              <a:t>depinde de sarcina stocată inițial în condensator.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9F666-537F-4256-9681-140F832F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7AE9-E643-4659-AF2E-A058694DB25A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D6CE-5559-49C6-930C-66A089FD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4B228-B85E-4CF3-902F-7C828E1FC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22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4938C4F-002F-4D76-A545-1F9D7D89E1F7}"/>
                  </a:ext>
                </a:extLst>
              </p:cNvPr>
              <p:cNvSpPr txBox="1"/>
              <p:nvPr/>
            </p:nvSpPr>
            <p:spPr>
              <a:xfrm>
                <a:off x="4604370" y="1670332"/>
                <a:ext cx="2844112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−0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𝐶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0−</m:t>
                                  </m:r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4938C4F-002F-4D76-A545-1F9D7D89E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4370" y="1670332"/>
                <a:ext cx="2844112" cy="7167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3BA14AA-17BB-4A75-A35B-54F66DFD1799}"/>
                  </a:ext>
                </a:extLst>
              </p:cNvPr>
              <p:cNvSpPr txBox="1"/>
              <p:nvPr/>
            </p:nvSpPr>
            <p:spPr>
              <a:xfrm>
                <a:off x="1165431" y="2829440"/>
                <a:ext cx="3069623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𝑅𝐶</m:t>
                          </m:r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3BA14AA-17BB-4A75-A35B-54F66DFD17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431" y="2829440"/>
                <a:ext cx="3069623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D57904C3-17E4-4333-8189-ACD2D0BFEC9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3822" b="26798"/>
          <a:stretch/>
        </p:blipFill>
        <p:spPr bwMode="auto">
          <a:xfrm>
            <a:off x="7916751" y="1602322"/>
            <a:ext cx="3764280" cy="22244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57B0BA7-CC90-4531-AF07-DE139EA49D0B}"/>
                  </a:ext>
                </a:extLst>
              </p:cNvPr>
              <p:cNvSpPr txBox="1"/>
              <p:nvPr/>
            </p:nvSpPr>
            <p:spPr>
              <a:xfrm>
                <a:off x="3949513" y="4269403"/>
                <a:ext cx="4292974" cy="918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𝑅𝐶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</m:e>
                      </m:nary>
                      <m:r>
                        <a:rPr lang="ro-RO" sz="24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57B0BA7-CC90-4531-AF07-DE139EA49D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513" y="4269403"/>
                <a:ext cx="4292974" cy="9182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1121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63D8F-CA1B-449A-9C58-BDFAE5F29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Integratorul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3A023-BBFF-4E70-BBB4-C0FE1F339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Relația indică faptul că ieșirea este proporțională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cu integrala în timp a intrării - de unde și numele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circuitului.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Constanta de proporționalitate este stabilită de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>
                <a:effectLst/>
                <a:ea typeface="Calibri" panose="020F0502020204030204" pitchFamily="34" charset="0"/>
              </a:rPr>
              <a:t>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și </a:t>
            </a:r>
            <a:r>
              <a:rPr lang="en-US" sz="2400" i="1">
                <a:effectLst/>
                <a:ea typeface="Calibri" panose="020F0502020204030204" pitchFamily="34" charset="0"/>
              </a:rPr>
              <a:t>C</a:t>
            </a:r>
            <a:r>
              <a:rPr lang="en-US" sz="2400">
                <a:effectLst/>
                <a:ea typeface="Calibri" panose="020F0502020204030204" pitchFamily="34" charset="0"/>
              </a:rPr>
              <a:t>, dar unitatea de măsură este acum s</a:t>
            </a:r>
            <a:r>
              <a:rPr lang="en-US" sz="2400" baseline="30000">
                <a:effectLst/>
                <a:ea typeface="Calibri" panose="020F0502020204030204" pitchFamily="34" charset="0"/>
              </a:rPr>
              <a:t>-1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Circuitul fiind de tip inversor</a:t>
            </a:r>
            <a:endParaRPr lang="ro-RO" sz="32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9F666-537F-4256-9681-140F832F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FEC8-D119-4921-AD0F-9D34267A2493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D6CE-5559-49C6-930C-66A089FD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4B228-B85E-4CF3-902F-7C828E1FC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23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57904C3-17E4-4333-8189-ACD2D0BFEC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3822" b="26798"/>
          <a:stretch/>
        </p:blipFill>
        <p:spPr bwMode="auto">
          <a:xfrm>
            <a:off x="7699611" y="1825625"/>
            <a:ext cx="3764280" cy="22244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57B0BA7-CC90-4531-AF07-DE139EA49D0B}"/>
                  </a:ext>
                </a:extLst>
              </p:cNvPr>
              <p:cNvSpPr txBox="1"/>
              <p:nvPr/>
            </p:nvSpPr>
            <p:spPr>
              <a:xfrm>
                <a:off x="7451646" y="681037"/>
                <a:ext cx="3544591" cy="780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𝑅𝐶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ro-RO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  <m:d>
                            <m:d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</m:e>
                      </m:nary>
                      <m:r>
                        <a:rPr lang="ro-RO" sz="20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ro-RO" sz="2000" i="1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ro-RO" sz="20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d>
                        <m:d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57B0BA7-CC90-4531-AF07-DE139EA49D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1646" y="681037"/>
                <a:ext cx="3544591" cy="780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1839EC9-784C-44BD-B71E-C998C575307A}"/>
                  </a:ext>
                </a:extLst>
              </p:cNvPr>
              <p:cNvSpPr txBox="1"/>
              <p:nvPr/>
            </p:nvSpPr>
            <p:spPr>
              <a:xfrm>
                <a:off x="5026301" y="4242069"/>
                <a:ext cx="213939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1839EC9-784C-44BD-B71E-C998C57530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6301" y="4242069"/>
                <a:ext cx="2139398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8464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469FF-86BE-41BE-979D-CD1DB5E9E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Integratorul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F7DE1-43B9-4B49-AA10-E4154DD31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Integratorul cu AO, numit și integrator de precizie datorită gradului ridicat de precizie cu care poate implementa relația tensiunii de ieșire, este un circuit important al electronicii.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Acesta își găsește o aplicație largă în 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pPr lvl="1"/>
            <a:r>
              <a:rPr lang="en-US" sz="2200">
                <a:effectLst/>
                <a:ea typeface="Calibri" panose="020F0502020204030204" pitchFamily="34" charset="0"/>
              </a:rPr>
              <a:t>generatoare de funcții (generatoare de undă triunghiulară și dinți de ferăstrău),</a:t>
            </a:r>
            <a:endParaRPr lang="ro-RO" sz="2200">
              <a:effectLst/>
              <a:ea typeface="Calibri" panose="020F0502020204030204" pitchFamily="34" charset="0"/>
            </a:endParaRPr>
          </a:p>
          <a:p>
            <a:pPr lvl="1"/>
            <a:r>
              <a:rPr lang="en-US" sz="2200">
                <a:effectLst/>
                <a:ea typeface="Calibri" panose="020F0502020204030204" pitchFamily="34" charset="0"/>
              </a:rPr>
              <a:t>filtre active,</a:t>
            </a:r>
            <a:endParaRPr lang="ro-RO" sz="2200">
              <a:effectLst/>
              <a:ea typeface="Calibri" panose="020F0502020204030204" pitchFamily="34" charset="0"/>
            </a:endParaRPr>
          </a:p>
          <a:p>
            <a:pPr lvl="1"/>
            <a:r>
              <a:rPr lang="en-US" sz="2200">
                <a:effectLst/>
                <a:ea typeface="Calibri" panose="020F0502020204030204" pitchFamily="34" charset="0"/>
              </a:rPr>
              <a:t>convertoare analog-digitale (convertoare cu dublă pantă) și </a:t>
            </a:r>
            <a:endParaRPr lang="ro-RO" sz="2200">
              <a:effectLst/>
              <a:ea typeface="Calibri" panose="020F0502020204030204" pitchFamily="34" charset="0"/>
            </a:endParaRPr>
          </a:p>
          <a:p>
            <a:pPr lvl="1"/>
            <a:r>
              <a:rPr lang="en-US" sz="2200">
                <a:effectLst/>
                <a:ea typeface="Calibri" panose="020F0502020204030204" pitchFamily="34" charset="0"/>
              </a:rPr>
              <a:t>controlere analogice (controlere PID – proporțional-integral-derivativ).</a:t>
            </a:r>
            <a:endParaRPr lang="ro-RO" sz="22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B70AB-8436-469F-861A-E76BAA0E2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316C-A1BE-4F38-990A-8A66392E0FD8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B119A-4C4F-4F31-83DF-E9DA3620E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CD268-09FF-4C00-A8FE-05155E2DF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8986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6083B-F141-437D-A6FC-CE03D11D8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Integratorul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53F17-B3AA-451C-85E4-8E815A951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>
                <a:effectLst/>
                <a:ea typeface="Times New Roman" panose="02020603050405020304" pitchFamily="18" charset="0"/>
              </a:rPr>
              <a:t>În practică, atunci când circuitul integrator este </a:t>
            </a:r>
            <a:br>
              <a:rPr lang="ro-RO" sz="2400">
                <a:effectLst/>
                <a:ea typeface="Times New Roman" panose="02020603050405020304" pitchFamily="18" charset="0"/>
              </a:rPr>
            </a:br>
            <a:r>
              <a:rPr lang="ro-RO" sz="2400">
                <a:effectLst/>
                <a:ea typeface="Times New Roman" panose="02020603050405020304" pitchFamily="18" charset="0"/>
              </a:rPr>
              <a:t>încercat în laborator, se constată că ieșirea sa se </a:t>
            </a:r>
            <a:br>
              <a:rPr lang="ro-RO" sz="2400">
                <a:effectLst/>
                <a:ea typeface="Times New Roman" panose="02020603050405020304" pitchFamily="18" charset="0"/>
              </a:rPr>
            </a:br>
            <a:r>
              <a:rPr lang="ro-RO" sz="2400">
                <a:effectLst/>
                <a:ea typeface="Times New Roman" panose="02020603050405020304" pitchFamily="18" charset="0"/>
              </a:rPr>
              <a:t>poate satura, adică ajunge la o valoare apropiată </a:t>
            </a:r>
            <a:br>
              <a:rPr lang="ro-RO" sz="2400">
                <a:effectLst/>
                <a:ea typeface="Times New Roman" panose="02020603050405020304" pitchFamily="18" charset="0"/>
              </a:rPr>
            </a:br>
            <a:r>
              <a:rPr lang="ro-RO" sz="2400">
                <a:effectLst/>
                <a:ea typeface="Times New Roman" panose="02020603050405020304" pitchFamily="18" charset="0"/>
              </a:rPr>
              <a:t>de una dintre tensiunile de alimentare, chiar și cu </a:t>
            </a:r>
            <a:br>
              <a:rPr lang="ro-RO" sz="2400">
                <a:effectLst/>
                <a:ea typeface="Times New Roman" panose="02020603050405020304" pitchFamily="18" charset="0"/>
              </a:rPr>
            </a:br>
            <a:r>
              <a:rPr lang="ro-RO" sz="2400" i="1">
                <a:effectLst/>
                <a:ea typeface="Times New Roman" panose="02020603050405020304" pitchFamily="18" charset="0"/>
              </a:rPr>
              <a:t>v</a:t>
            </a:r>
            <a:r>
              <a:rPr lang="ro-RO" sz="2400" i="1" baseline="-25000">
                <a:effectLst/>
                <a:ea typeface="Times New Roman" panose="02020603050405020304" pitchFamily="18" charset="0"/>
              </a:rPr>
              <a:t>I</a:t>
            </a:r>
            <a:r>
              <a:rPr lang="ro-RO" sz="2400">
                <a:effectLst/>
                <a:ea typeface="Times New Roman" panose="02020603050405020304" pitchFamily="18" charset="0"/>
              </a:rPr>
              <a:t> conectat la masă.</a:t>
            </a:r>
          </a:p>
          <a:p>
            <a:r>
              <a:rPr lang="ro-RO" sz="2400">
                <a:effectLst/>
                <a:ea typeface="Times New Roman" panose="02020603050405020304" pitchFamily="18" charset="0"/>
              </a:rPr>
              <a:t>Acest lucru se datorează erorii de decalaj sau offset </a:t>
            </a:r>
            <a:br>
              <a:rPr lang="ro-RO" sz="2400">
                <a:effectLst/>
                <a:ea typeface="Times New Roman" panose="02020603050405020304" pitchFamily="18" charset="0"/>
              </a:rPr>
            </a:br>
            <a:r>
              <a:rPr lang="ro-RO" sz="2400">
                <a:effectLst/>
                <a:ea typeface="Times New Roman" panose="02020603050405020304" pitchFamily="18" charset="0"/>
              </a:rPr>
              <a:t>de la intrarea amplificatorului.</a:t>
            </a:r>
          </a:p>
          <a:p>
            <a:r>
              <a:rPr lang="ro-RO" sz="2400">
                <a:effectLst/>
                <a:ea typeface="Times New Roman" panose="02020603050405020304" pitchFamily="18" charset="0"/>
              </a:rPr>
              <a:t>Este suficient să spunem aici că o metodă bună de prevenire a saturației este de a plasa o rezistență adecvată </a:t>
            </a:r>
            <a:r>
              <a:rPr lang="ro-RO" sz="2400" i="1">
                <a:effectLst/>
                <a:ea typeface="Times New Roman" panose="02020603050405020304" pitchFamily="18" charset="0"/>
              </a:rPr>
              <a:t>R</a:t>
            </a:r>
            <a:r>
              <a:rPr lang="ro-RO" sz="2400" i="1" baseline="-25000">
                <a:effectLst/>
                <a:ea typeface="Times New Roman" panose="02020603050405020304" pitchFamily="18" charset="0"/>
              </a:rPr>
              <a:t>p</a:t>
            </a:r>
            <a:r>
              <a:rPr lang="ro-RO" sz="2400">
                <a:effectLst/>
                <a:ea typeface="Times New Roman" panose="02020603050405020304" pitchFamily="18" charset="0"/>
              </a:rPr>
              <a:t> în paralel cu </a:t>
            </a:r>
            <a:r>
              <a:rPr lang="ro-RO" sz="2400" i="1">
                <a:effectLst/>
                <a:ea typeface="Times New Roman" panose="02020603050405020304" pitchFamily="18" charset="0"/>
              </a:rPr>
              <a:t>C</a:t>
            </a:r>
            <a:r>
              <a:rPr lang="ro-RO" sz="2400">
                <a:effectLst/>
                <a:ea typeface="Times New Roman" panose="02020603050405020304" pitchFamily="18" charset="0"/>
              </a:rPr>
              <a:t>. </a:t>
            </a:r>
            <a:endParaRPr lang="ro-RO" sz="36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07C43-7395-458B-AA9D-158EDC8FC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C640-F591-490C-8402-5CC60DAEA2AD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FF91A-B0E2-4D16-8FBD-42A336C65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F16F7-CAE1-43C4-B1A8-138094CC9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A92BE6-0010-49AE-B422-257C25F608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3822" b="26798"/>
          <a:stretch/>
        </p:blipFill>
        <p:spPr bwMode="auto">
          <a:xfrm>
            <a:off x="7699611" y="1825625"/>
            <a:ext cx="3764280" cy="22244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146876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6083B-F141-437D-A6FC-CE03D11D8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Integratorul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53F17-B3AA-451C-85E4-8E815A951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  <a:t>Circuitul rezultat, numit integrator cu pierderi, </a:t>
            </a:r>
            <a:b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</a:br>
            <a: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  <a:t>va asigura totuși funcția de integrare, dar numai </a:t>
            </a:r>
            <a:b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</a:br>
            <a: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  <a:t>pe un interval limitat de frecvență.</a:t>
            </a:r>
          </a:p>
          <a:p>
            <a: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  <a:t>Din fericire, în majoritatea aplicațiilor, integratoarele </a:t>
            </a:r>
            <a:b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</a:br>
            <a: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  <a:t>sunt plasate în interiorul unei bucle de control, </a:t>
            </a:r>
            <a:b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</a:br>
            <a: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  <a:t>astfel concepute încât să țină automat circuitul </a:t>
            </a:r>
            <a:b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</a:br>
            <a: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  <a:t>departe de saturație, cel puțin în condiții adecvate </a:t>
            </a:r>
            <a:b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</a:br>
            <a:r>
              <a:rPr lang="ro-RO" sz="2400">
                <a:solidFill>
                  <a:srgbClr val="242021"/>
                </a:solidFill>
                <a:effectLst/>
                <a:ea typeface="Times New Roman" panose="02020603050405020304" pitchFamily="18" charset="0"/>
              </a:rPr>
              <a:t>de funcționare, eliminând astfel necesitatea rezistenței în paralel, menționată anterior.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07C43-7395-458B-AA9D-158EDC8FC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743E-304B-4C70-9A51-2E6A78CC977E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FF91A-B0E2-4D16-8FBD-42A336C65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F16F7-CAE1-43C4-B1A8-138094CC9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A92BE6-0010-49AE-B422-257C25F608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3822" b="26798"/>
          <a:stretch/>
        </p:blipFill>
        <p:spPr bwMode="auto">
          <a:xfrm>
            <a:off x="7699611" y="1825625"/>
            <a:ext cx="3764280" cy="22244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65383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8A20B-2DD4-467A-9D78-A51B04F9C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Integratorul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9CAC9-0A16-4A9C-87F7-F8AA744C5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Schema teoretică reprodusă în laborator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5159C-8EEF-475E-B9EB-91C0B4F0F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9D7E4-5387-46BD-BE9F-24D756D97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F44C0-6D1C-4D4C-A444-700EA0AC1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27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CFA219-D903-4B4C-ACD8-8F0658FC7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797" y="2916099"/>
            <a:ext cx="5536406" cy="276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134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8A20B-2DD4-467A-9D78-A51B04F9C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Integratorul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9CAC9-0A16-4A9C-87F7-F8AA744C5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Răspunsul circuitului teoretic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5159C-8EEF-475E-B9EB-91C0B4F0F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9D7E4-5387-46BD-BE9F-24D756D97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F44C0-6D1C-4D4C-A444-700EA0AC1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28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63AC4F-2F93-4EB0-A0A0-7BFCC3C32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374" y="2540000"/>
            <a:ext cx="10011251" cy="333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4797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8A20B-2DD4-467A-9D78-A51B04F9C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Integratorul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9CAC9-0A16-4A9C-87F7-F8AA744C5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Schema circuitului corectat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5159C-8EEF-475E-B9EB-91C0B4F0F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9D7E4-5387-46BD-BE9F-24D756D97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F44C0-6D1C-4D4C-A444-700EA0AC1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29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FE7657-6855-4366-A974-435DAA540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797" y="2896220"/>
            <a:ext cx="5536406" cy="276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8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9E491-DE08-4D40-8AEA-BF2CC4602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Analiza circuitelor realizate cu AO ideal</a:t>
            </a:r>
            <a:br>
              <a:rPr lang="ro-RO"/>
            </a:br>
            <a:r>
              <a:rPr lang="ro-RO"/>
              <a:t>Generalități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F4F7F5-F080-4AE5-A00F-ADCF848621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>
                    <a:effectLst/>
                    <a:ea typeface="Calibri" panose="020F0502020204030204" pitchFamily="34" charset="0"/>
                  </a:rPr>
                  <a:t>Atunci când AO este cu reacție negativă, în limita </a:t>
                </a:r>
                <a:r>
                  <a:rPr lang="en-US" sz="2400" b="1" i="1">
                    <a:effectLst/>
                    <a:ea typeface="Calibri" panose="020F0502020204030204" pitchFamily="34" charset="0"/>
                  </a:rPr>
                  <a:t>a</a:t>
                </a:r>
                <a:r>
                  <a:rPr lang="en-US" sz="2400" b="1">
                    <a:effectLst/>
                    <a:ea typeface="Calibri" panose="020F0502020204030204" pitchFamily="34" charset="0"/>
                  </a:rPr>
                  <a:t>→∞ </a:t>
                </a:r>
                <a:r>
                  <a:rPr lang="en-US" sz="2400">
                    <a:effectLst/>
                    <a:ea typeface="Calibri" panose="020F0502020204030204" pitchFamily="34" charset="0"/>
                  </a:rPr>
                  <a:t>tensiunea sa de intrare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𝑫</m:t>
                        </m:r>
                      </m:sub>
                    </m:sSub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ro-RO" sz="2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o-RO" sz="2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𝑶</m:t>
                            </m:r>
                          </m:sub>
                        </m:sSub>
                      </m:num>
                      <m:den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2400">
                    <a:effectLst/>
                    <a:ea typeface="Calibri" panose="020F0502020204030204" pitchFamily="34" charset="0"/>
                  </a:rPr>
                  <a:t> se apropie de zero</a:t>
                </a:r>
                <a:endParaRPr lang="ro-RO" sz="2400">
                  <a:effectLst/>
                  <a:ea typeface="Calibri" panose="020F0502020204030204" pitchFamily="34" charset="0"/>
                </a:endParaRPr>
              </a:p>
              <a:p>
                <a:endParaRPr lang="ro-RO" sz="2400"/>
              </a:p>
              <a:p>
                <a:r>
                  <a:rPr lang="en-US" sz="2400">
                    <a:effectLst/>
                    <a:ea typeface="Calibri" panose="020F0502020204030204" pitchFamily="34" charset="0"/>
                  </a:rPr>
                  <a:t>întrucât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type m:val="lin"/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o-RO" sz="2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𝑂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2400">
                    <a:effectLst/>
                    <a:ea typeface="Calibri" panose="020F0502020204030204" pitchFamily="34" charset="0"/>
                  </a:rPr>
                  <a:t>, </a:t>
                </a:r>
                <a:r>
                  <a:rPr lang="en-US" sz="2400" i="1">
                    <a:effectLst/>
                    <a:ea typeface="Calibri" panose="020F0502020204030204" pitchFamily="34" charset="0"/>
                  </a:rPr>
                  <a:t>v</a:t>
                </a:r>
                <a:r>
                  <a:rPr lang="en-US" sz="2400" i="1" baseline="-25000">
                    <a:effectLst/>
                    <a:ea typeface="Calibri" panose="020F0502020204030204" pitchFamily="34" charset="0"/>
                  </a:rPr>
                  <a:t>N</a:t>
                </a:r>
                <a:r>
                  <a:rPr lang="en-US" sz="2400">
                    <a:effectLst/>
                    <a:ea typeface="Calibri" panose="020F0502020204030204" pitchFamily="34" charset="0"/>
                  </a:rPr>
                  <a:t> se apropie de </a:t>
                </a:r>
                <a:r>
                  <a:rPr lang="en-US" sz="2400" i="1">
                    <a:effectLst/>
                    <a:ea typeface="Calibri" panose="020F0502020204030204" pitchFamily="34" charset="0"/>
                  </a:rPr>
                  <a:t>v</a:t>
                </a:r>
                <a:r>
                  <a:rPr lang="en-US" sz="2400" i="1" baseline="-25000">
                    <a:effectLst/>
                    <a:ea typeface="Calibri" panose="020F0502020204030204" pitchFamily="34" charset="0"/>
                  </a:rPr>
                  <a:t>P</a:t>
                </a:r>
                <a:endParaRPr lang="ro-RO" sz="2400" i="1">
                  <a:effectLst/>
                  <a:ea typeface="Calibri" panose="020F0502020204030204" pitchFamily="34" charset="0"/>
                </a:endParaRPr>
              </a:p>
              <a:p>
                <a:endParaRPr lang="ro-RO" sz="2400" i="1"/>
              </a:p>
              <a:p>
                <a:r>
                  <a:rPr lang="en-US" sz="2400">
                    <a:effectLst/>
                    <a:ea typeface="Calibri" panose="020F0502020204030204" pitchFamily="34" charset="0"/>
                  </a:rPr>
                  <a:t>Această proprietate, denumită </a:t>
                </a:r>
                <a:r>
                  <a:rPr lang="en-US" sz="2400" i="1">
                    <a:effectLst/>
                    <a:ea typeface="Calibri" panose="020F0502020204030204" pitchFamily="34" charset="0"/>
                  </a:rPr>
                  <a:t>constrângere de tensiune la intrare</a:t>
                </a:r>
                <a:r>
                  <a:rPr lang="en-US" sz="2400">
                    <a:effectLst/>
                    <a:ea typeface="Calibri" panose="020F0502020204030204" pitchFamily="34" charset="0"/>
                  </a:rPr>
                  <a:t>, face ca terminalele de intrare să apară ca și cum ar fi legate împreună, deși nu sunt.</a:t>
                </a:r>
                <a:endParaRPr lang="ro-RO" sz="2400">
                  <a:effectLst/>
                  <a:ea typeface="Calibri" panose="020F0502020204030204" pitchFamily="34" charset="0"/>
                </a:endParaRPr>
              </a:p>
              <a:p>
                <a:r>
                  <a:rPr lang="en-US" sz="2400">
                    <a:effectLst/>
                    <a:ea typeface="Calibri" panose="020F0502020204030204" pitchFamily="34" charset="0"/>
                  </a:rPr>
                  <a:t>Știm, de asemenea, că un AO ideal nu conduce curent prin terminalele sale de intrare, deci acest scurtcircuit aparent nu conduce curent, o proprietate denumită </a:t>
                </a:r>
                <a:r>
                  <a:rPr lang="en-US" sz="2400" i="1">
                    <a:effectLst/>
                    <a:ea typeface="Calibri" panose="020F0502020204030204" pitchFamily="34" charset="0"/>
                  </a:rPr>
                  <a:t>constrângere de curent la intrare</a:t>
                </a:r>
                <a:r>
                  <a:rPr lang="en-US" sz="2400">
                    <a:effectLst/>
                    <a:ea typeface="Calibri" panose="020F0502020204030204" pitchFamily="34" charset="0"/>
                  </a:rPr>
                  <a:t>.</a:t>
                </a:r>
                <a:endParaRPr lang="ro-RO" sz="320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F4F7F5-F080-4AE5-A00F-ADCF848621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6583" r="-133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4D1D9-44F0-4A02-BD4E-05A7CF811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B7DD-6CA7-4CF6-9231-CBDE6049D6A6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C7FD8-0715-41E5-A411-BA75CD480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100D1-5669-4F59-8649-90F2C182D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E7AF8DB-2E9F-47AC-9200-DCE5F5922346}"/>
                  </a:ext>
                </a:extLst>
              </p:cNvPr>
              <p:cNvSpPr txBox="1"/>
              <p:nvPr/>
            </p:nvSpPr>
            <p:spPr>
              <a:xfrm>
                <a:off x="5275006" y="2407674"/>
                <a:ext cx="1641987" cy="5755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𝑙𝑖𝑚</m:t>
                          </m:r>
                        </m:e>
                        <m:li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→∞</m:t>
                          </m:r>
                        </m:lim>
                      </m:limLow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E7AF8DB-2E9F-47AC-9200-DCE5F5922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006" y="2407674"/>
                <a:ext cx="1641987" cy="575542"/>
              </a:xfrm>
              <a:prstGeom prst="rect">
                <a:avLst/>
              </a:prstGeom>
              <a:blipFill>
                <a:blip r:embed="rId3"/>
                <a:stretch>
                  <a:fillRect r="-370" b="-106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BCA893-EC82-4E3F-A642-BD47A2227084}"/>
                  </a:ext>
                </a:extLst>
              </p:cNvPr>
              <p:cNvSpPr txBox="1"/>
              <p:nvPr/>
            </p:nvSpPr>
            <p:spPr>
              <a:xfrm>
                <a:off x="5191431" y="3429000"/>
                <a:ext cx="1809136" cy="5755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𝑙𝑖𝑚</m:t>
                          </m:r>
                        </m:e>
                        <m:li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→∞</m:t>
                          </m:r>
                        </m:lim>
                      </m:limLow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BCA893-EC82-4E3F-A642-BD47A22270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1431" y="3429000"/>
                <a:ext cx="1809136" cy="5755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20BE2C-2046-420B-92EF-5D95E1E142C3}"/>
                  </a:ext>
                </a:extLst>
              </p:cNvPr>
              <p:cNvSpPr txBox="1"/>
              <p:nvPr/>
            </p:nvSpPr>
            <p:spPr>
              <a:xfrm>
                <a:off x="9365581" y="1115961"/>
                <a:ext cx="2680156" cy="30777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20BE2C-2046-420B-92EF-5D95E1E14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5581" y="1115961"/>
                <a:ext cx="2680156" cy="307777"/>
              </a:xfrm>
              <a:prstGeom prst="rect">
                <a:avLst/>
              </a:prstGeom>
              <a:blipFill>
                <a:blip r:embed="rId5"/>
                <a:stretch>
                  <a:fillRect l="-682" r="-455" b="-1568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78493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8A20B-2DD4-467A-9D78-A51B04F9C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Integratorul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9CAC9-0A16-4A9C-87F7-F8AA744C5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Răspunsul circuitului corectat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5159C-8EEF-475E-B9EB-91C0B4F0F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9D7E4-5387-46BD-BE9F-24D756D97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F44C0-6D1C-4D4C-A444-700EA0AC1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30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C7371E6-D9FD-45CE-8373-0E2A656F0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374" y="2400380"/>
            <a:ext cx="10011251" cy="359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18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4E771-BF6E-47BD-A7AF-6C505F74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de rezistență negativă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DE326-4B6F-4854-8A63-858E4C810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O altă aplicație importantă a AO, în afară de procesarea semnalului, este transformarea de impedanță.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Pentru a ilustra acest lucru, luați în considerare rezistența simplă din fig</a:t>
            </a: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ura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(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a</a:t>
            </a:r>
            <a:r>
              <a:rPr lang="ro-RO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)</a:t>
            </a:r>
            <a:endParaRPr lang="ro-RO" sz="2400" i="1">
              <a:solidFill>
                <a:srgbClr val="242021"/>
              </a:solidFill>
              <a:ea typeface="Calibri" panose="020F0502020204030204" pitchFamily="34" charset="0"/>
            </a:endParaRPr>
          </a:p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Pentru a-i găsi valoarea experimental, aplicăm o sursă de test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v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, măsurăm curentul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din terminalul pozitiv al sursei, apoi scriem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eq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v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/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, unde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eq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este valoarea rezistenței așa cum este văzută de sursă.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În mod clar, în acest caz simplu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eq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. Mai mult, sursa de testare eliberează putere iar rezistența o absoarbe.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3B7EF-4A7E-4565-B5F4-3FD4366E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D0D9-36BF-4F46-AE35-080EF1A542CC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0CEA0-A2F4-4548-BEEB-23059A684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D64F2-425D-4A15-AF1A-6BF16B990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847AAD-8DDF-41ED-BDD1-3E54E081AC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622" r="66444"/>
          <a:stretch/>
        </p:blipFill>
        <p:spPr bwMode="auto">
          <a:xfrm>
            <a:off x="7765483" y="4616825"/>
            <a:ext cx="2094135" cy="19220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84014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4E771-BF6E-47BD-A7AF-6C505F74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de rezistență negativă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DE326-4B6F-4854-8A63-858E4C810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Să presupunem acum că deconectăm terminalul inferior al lui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>
                <a:effectLst/>
                <a:ea typeface="Calibri" panose="020F0502020204030204" pitchFamily="34" charset="0"/>
              </a:rPr>
              <a:t> de la masă și îl conectăm la ieșirea unui amplificator neinversor, așa cum se arată în fig</a:t>
            </a:r>
            <a:r>
              <a:rPr lang="ro-RO" sz="2400">
                <a:effectLst/>
                <a:ea typeface="Calibri" panose="020F0502020204030204" pitchFamily="34" charset="0"/>
              </a:rPr>
              <a:t>ura</a:t>
            </a:r>
            <a:r>
              <a:rPr lang="en-US" sz="2400">
                <a:effectLst/>
                <a:ea typeface="Calibri" panose="020F0502020204030204" pitchFamily="34" charset="0"/>
              </a:rPr>
              <a:t> </a:t>
            </a:r>
            <a:r>
              <a:rPr lang="ro-RO" sz="2400">
                <a:effectLst/>
                <a:ea typeface="Calibri" panose="020F0502020204030204" pitchFamily="34" charset="0"/>
              </a:rPr>
              <a:t>(</a:t>
            </a:r>
            <a:r>
              <a:rPr lang="en-US" sz="2400" i="1">
                <a:effectLst/>
                <a:ea typeface="Calibri" panose="020F0502020204030204" pitchFamily="34" charset="0"/>
              </a:rPr>
              <a:t>b</a:t>
            </a:r>
            <a:r>
              <a:rPr lang="ro-RO" sz="2400" i="1">
                <a:effectLst/>
                <a:ea typeface="Calibri" panose="020F0502020204030204" pitchFamily="34" charset="0"/>
              </a:rPr>
              <a:t>)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 Curentul se poate scrie acum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endParaRPr lang="ro-RO" sz="2400" i="1">
              <a:ea typeface="Calibri" panose="020F0502020204030204" pitchFamily="34" charset="0"/>
            </a:endParaRPr>
          </a:p>
          <a:p>
            <a:endParaRPr lang="ro-RO" sz="2400" i="1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Considerând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eq</a:t>
            </a:r>
            <a:r>
              <a:rPr lang="en-US" sz="2400"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effectLst/>
                <a:ea typeface="Calibri" panose="020F0502020204030204" pitchFamily="34" charset="0"/>
              </a:rPr>
              <a:t>v/i</a:t>
            </a:r>
            <a:r>
              <a:rPr lang="en-US" sz="2400">
                <a:effectLst/>
                <a:ea typeface="Calibri" panose="020F0502020204030204" pitchFamily="34" charset="0"/>
              </a:rPr>
              <a:t> obținem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endParaRPr lang="ro-RO" sz="2400"/>
          </a:p>
          <a:p>
            <a:endParaRPr lang="ro-RO" sz="2400"/>
          </a:p>
          <a:p>
            <a:r>
              <a:rPr lang="en-US" sz="2400">
                <a:effectLst/>
                <a:ea typeface="Calibri" panose="020F0502020204030204" pitchFamily="34" charset="0"/>
              </a:rPr>
              <a:t>relație care indică faptul că circuitul simulează o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rezistență negativă. </a:t>
            </a:r>
            <a:endParaRPr lang="ro-RO" sz="32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3B7EF-4A7E-4565-B5F4-3FD4366E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3EF3-EE1B-43C6-A47B-BD5A3F9BCF1E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0CEA0-A2F4-4548-BEEB-23059A684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D64F2-425D-4A15-AF1A-6BF16B990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847AAD-8DDF-41ED-BDD1-3E54E081AC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30" t="-6132"/>
          <a:stretch/>
        </p:blipFill>
        <p:spPr bwMode="auto">
          <a:xfrm>
            <a:off x="7782338" y="2958234"/>
            <a:ext cx="3798776" cy="32187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08EF174-5595-4C14-83DA-6831D92FF1E9}"/>
                  </a:ext>
                </a:extLst>
              </p:cNvPr>
              <p:cNvSpPr txBox="1"/>
              <p:nvPr/>
            </p:nvSpPr>
            <p:spPr>
              <a:xfrm>
                <a:off x="2153685" y="2958234"/>
                <a:ext cx="4313168" cy="10602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08EF174-5595-4C14-83DA-6831D92FF1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3685" y="2958234"/>
                <a:ext cx="4313168" cy="10602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251762F-EBC9-42CD-BC0C-1E676055C86C}"/>
                  </a:ext>
                </a:extLst>
              </p:cNvPr>
              <p:cNvSpPr txBox="1"/>
              <p:nvPr/>
            </p:nvSpPr>
            <p:spPr>
              <a:xfrm>
                <a:off x="3407875" y="4470869"/>
                <a:ext cx="1804789" cy="75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251762F-EBC9-42CD-BC0C-1E676055C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875" y="4470869"/>
                <a:ext cx="1804789" cy="7518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76190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4E771-BF6E-47BD-A7AF-6C505F74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de rezistență negativă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DE326-4B6F-4854-8A63-858E4C810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Semnificația semnului minus este următoarea: curentul intră, de fapt, în terminalul pozitiv al sursei de testare, ceea ce face ca sursa să absoarbă puterea.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În consecință, o rezistență negativă eliberează putere.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Dacă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, atunci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eq</a:t>
            </a:r>
            <a:r>
              <a:rPr lang="en-US" sz="2400">
                <a:effectLst/>
                <a:ea typeface="Calibri" panose="020F0502020204030204" pitchFamily="34" charset="0"/>
              </a:rPr>
              <a:t>=-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În acest caz, tensiunea de test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>
                <a:effectLst/>
                <a:ea typeface="Calibri" panose="020F0502020204030204" pitchFamily="34" charset="0"/>
              </a:rPr>
              <a:t> este amplificată la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2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>
                <a:effectLst/>
                <a:ea typeface="Calibri" panose="020F0502020204030204" pitchFamily="34" charset="0"/>
              </a:rPr>
              <a:t> de către AO.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În consecință, </a:t>
            </a:r>
            <a:r>
              <a:rPr lang="en-US" sz="2400" i="1">
                <a:effectLst/>
                <a:ea typeface="Calibri" panose="020F0502020204030204" pitchFamily="34" charset="0"/>
              </a:rPr>
              <a:t>i</a:t>
            </a:r>
            <a:r>
              <a:rPr lang="en-US" sz="2400">
                <a:effectLst/>
                <a:ea typeface="Calibri" panose="020F0502020204030204" pitchFamily="34" charset="0"/>
              </a:rPr>
              <a:t>=-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>
                <a:effectLst/>
                <a:ea typeface="Calibri" panose="020F0502020204030204" pitchFamily="34" charset="0"/>
              </a:rPr>
              <a:t>/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>
                <a:effectLst/>
                <a:ea typeface="Calibri" panose="020F0502020204030204" pitchFamily="34" charset="0"/>
              </a:rPr>
              <a:t>/(-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>
                <a:effectLst/>
                <a:ea typeface="Calibri" panose="020F0502020204030204" pitchFamily="34" charset="0"/>
              </a:rPr>
              <a:t>).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Rezistențele negative pot fi utilizate pentru a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neutraliza rezistențele obișnuite nedorite, cum ar fi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în proiectarea surselor de curent sau pentru a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controla plasarea polilor în proiectarea filtrelor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active și a oscilatoarelor.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3B7EF-4A7E-4565-B5F4-3FD4366E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C0C3-4339-484A-BAA0-FFAD766B5977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0CEA0-A2F4-4548-BEEB-23059A684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D64F2-425D-4A15-AF1A-6BF16B990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847AAD-8DDF-41ED-BDD1-3E54E081AC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30" t="-6132"/>
          <a:stretch/>
        </p:blipFill>
        <p:spPr bwMode="auto">
          <a:xfrm>
            <a:off x="7931423" y="2958234"/>
            <a:ext cx="3798776" cy="32187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251762F-EBC9-42CD-BC0C-1E676055C86C}"/>
                  </a:ext>
                </a:extLst>
              </p:cNvPr>
              <p:cNvSpPr txBox="1"/>
              <p:nvPr/>
            </p:nvSpPr>
            <p:spPr>
              <a:xfrm>
                <a:off x="9844925" y="714647"/>
                <a:ext cx="1508875" cy="626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𝑒𝑞</m:t>
                          </m:r>
                        </m:sub>
                      </m:sSub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251762F-EBC9-42CD-BC0C-1E676055C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4925" y="714647"/>
                <a:ext cx="1508875" cy="6265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9069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30529-139B-426E-8C8B-D54CA832F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Concluzie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11324-197D-492C-953E-F1902BB06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Privind retrospectiv la circuitele discutate până acum, rețineți că prin interconectarea unor componente adecvate în jurul unui amplificator cu câștig mare, îl putem configura pentru o varietate de operații: multiplicarea cu o constantă (pozitivă sau negativă), adunare, scădere, diferențiere, integrare și conversie de rezistență.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>
                <a:effectLst/>
                <a:ea typeface="Calibri" panose="020F0502020204030204" pitchFamily="34" charset="0"/>
              </a:rPr>
              <a:t>Așa se explică de ce se numește </a:t>
            </a:r>
            <a:r>
              <a:rPr lang="en-US" i="1">
                <a:effectLst/>
                <a:ea typeface="Calibri" panose="020F0502020204030204" pitchFamily="34" charset="0"/>
              </a:rPr>
              <a:t>operațional</a:t>
            </a:r>
            <a:r>
              <a:rPr lang="en-US">
                <a:effectLst/>
                <a:ea typeface="Calibri" panose="020F0502020204030204" pitchFamily="34" charset="0"/>
              </a:rPr>
              <a:t>.</a:t>
            </a:r>
            <a:endParaRPr lang="ro-RO" sz="4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21C73-7123-42D0-9F5E-97142510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A874-38D4-4C7D-AD0E-ED944DBEE6D2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A4627-010E-4A6D-801F-56D3D322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4024A-8EA5-4051-9A2D-B02F433B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596899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5328D-A840-435D-8F26-94B353A3E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E6B01-98D7-44B4-86FE-04269FD7B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>
                <a:effectLst/>
                <a:ea typeface="Calibri" panose="020F0502020204030204" pitchFamily="34" charset="0"/>
              </a:rPr>
              <a:t>P1.</a:t>
            </a:r>
            <a:r>
              <a:rPr lang="en-US">
                <a:effectLst/>
                <a:ea typeface="Calibri" panose="020F0502020204030204" pitchFamily="34" charset="0"/>
              </a:rPr>
              <a:t> (a) Folosind rezistențe standard de 5% în intervalul de kiloohmi, proiectați un circuit la care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>
                <a:effectLst/>
                <a:ea typeface="Calibri" panose="020F0502020204030204" pitchFamily="34" charset="0"/>
              </a:rPr>
              <a:t>=−100(4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1</a:t>
            </a:r>
            <a:r>
              <a:rPr lang="en-US">
                <a:effectLst/>
                <a:ea typeface="Calibri" panose="020F0502020204030204" pitchFamily="34" charset="0"/>
              </a:rPr>
              <a:t>+3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2</a:t>
            </a:r>
            <a:r>
              <a:rPr lang="en-US">
                <a:effectLst/>
                <a:ea typeface="Calibri" panose="020F0502020204030204" pitchFamily="34" charset="0"/>
              </a:rPr>
              <a:t>+2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3</a:t>
            </a:r>
            <a:r>
              <a:rPr lang="en-US">
                <a:effectLst/>
                <a:ea typeface="Calibri" panose="020F0502020204030204" pitchFamily="34" charset="0"/>
              </a:rPr>
              <a:t>+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4</a:t>
            </a:r>
            <a:r>
              <a:rPr lang="en-US">
                <a:effectLst/>
                <a:ea typeface="Calibri" panose="020F0502020204030204" pitchFamily="34" charset="0"/>
              </a:rPr>
              <a:t>). (b) Dacă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1</a:t>
            </a:r>
            <a:r>
              <a:rPr lang="en-US">
                <a:effectLst/>
                <a:ea typeface="Calibri" panose="020F0502020204030204" pitchFamily="34" charset="0"/>
              </a:rPr>
              <a:t>=20mV,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2</a:t>
            </a:r>
            <a:r>
              <a:rPr lang="en-US">
                <a:effectLst/>
                <a:ea typeface="Calibri" panose="020F0502020204030204" pitchFamily="34" charset="0"/>
              </a:rPr>
              <a:t>=−50mV și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4</a:t>
            </a:r>
            <a:r>
              <a:rPr lang="en-US">
                <a:effectLst/>
                <a:ea typeface="Calibri" panose="020F0502020204030204" pitchFamily="34" charset="0"/>
              </a:rPr>
              <a:t>=100mV, găsiți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3</a:t>
            </a:r>
            <a:r>
              <a:rPr lang="en-US">
                <a:effectLst/>
                <a:ea typeface="Calibri" panose="020F0502020204030204" pitchFamily="34" charset="0"/>
              </a:rPr>
              <a:t> pentru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>
                <a:effectLst/>
                <a:ea typeface="Calibri" panose="020F0502020204030204" pitchFamily="34" charset="0"/>
              </a:rPr>
              <a:t>=0V.</a:t>
            </a:r>
            <a:endParaRPr lang="ro-RO">
              <a:effectLst/>
              <a:ea typeface="Calibri" panose="020F0502020204030204" pitchFamily="34" charset="0"/>
            </a:endParaRPr>
          </a:p>
          <a:p>
            <a:endParaRPr lang="ro-RO"/>
          </a:p>
          <a:p>
            <a:r>
              <a:rPr lang="ro-RO"/>
              <a:t>Seria E24 cu toleranța 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±5%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30A96-29A9-40FE-AC72-96334FF4B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5AD73-437B-49C7-8D38-323968BD1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3477B-672E-4D27-B057-7B134D004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35</a:t>
            </a:fld>
            <a:endParaRPr lang="ro-RO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01DC759-9D1A-4958-835F-78F766236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858317"/>
              </p:ext>
            </p:extLst>
          </p:nvPr>
        </p:nvGraphicFramePr>
        <p:xfrm>
          <a:off x="838200" y="4168487"/>
          <a:ext cx="10515600" cy="7315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77001">
                  <a:extLst>
                    <a:ext uri="{9D8B030D-6E8A-4147-A177-3AD203B41FA5}">
                      <a16:colId xmlns:a16="http://schemas.microsoft.com/office/drawing/2014/main" val="3275719160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1813983575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796138738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2210406319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1308410816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3434287255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4130317423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3530270698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2214588411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1922229925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3032306701"/>
                    </a:ext>
                  </a:extLst>
                </a:gridCol>
                <a:gridCol w="868589">
                  <a:extLst>
                    <a:ext uri="{9D8B030D-6E8A-4147-A177-3AD203B41FA5}">
                      <a16:colId xmlns:a16="http://schemas.microsoft.com/office/drawing/2014/main" val="2591739372"/>
                    </a:ext>
                  </a:extLst>
                </a:gridCol>
              </a:tblGrid>
              <a:tr h="283086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1.0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1.1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1.2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1.3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1.5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1.6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1.8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2.0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2.2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2.4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2.7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3.0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6489305"/>
                  </a:ext>
                </a:extLst>
              </a:tr>
              <a:tr h="283086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3.3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3.6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3.9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4.3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4.7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5.1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5.6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6.2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6.8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7.5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8.2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9.1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7531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4184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D79ED-4970-4925-AB7E-2603A3962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5E0D9-9AE4-44A5-8528-27DB095CA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>
                <a:effectLst/>
                <a:ea typeface="Calibri" panose="020F0502020204030204" pitchFamily="34" charset="0"/>
              </a:rPr>
              <a:t>a)</a:t>
            </a:r>
          </a:p>
          <a:p>
            <a:r>
              <a:rPr lang="en-US">
                <a:effectLst/>
                <a:ea typeface="Calibri" panose="020F0502020204030204" pitchFamily="34" charset="0"/>
              </a:rPr>
              <a:t>Relația tensiunii de ieșire având în paranteză mărimi cu același semn și semnul minus în fața parantezei, deducem că trebuie să folosim un circuit sumator inversor</a:t>
            </a:r>
            <a:r>
              <a:rPr lang="ro-RO">
                <a:effectLst/>
                <a:ea typeface="Calibri" panose="020F0502020204030204" pitchFamily="34" charset="0"/>
              </a:rPr>
              <a:t>;</a:t>
            </a:r>
          </a:p>
          <a:p>
            <a:r>
              <a:rPr lang="en-US">
                <a:effectLst/>
                <a:ea typeface="Calibri" panose="020F0502020204030204" pitchFamily="34" charset="0"/>
              </a:rPr>
              <a:t>O soluție mai exactă este cea în care se obțin componentele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baseline="-25000">
                <a:effectLst/>
                <a:ea typeface="Calibri" panose="020F0502020204030204" pitchFamily="34" charset="0"/>
              </a:rPr>
              <a:t>1</a:t>
            </a:r>
            <a:r>
              <a:rPr lang="en-US">
                <a:effectLst/>
                <a:ea typeface="Calibri" panose="020F0502020204030204" pitchFamily="34" charset="0"/>
              </a:rPr>
              <a:t>=4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1</a:t>
            </a:r>
            <a:r>
              <a:rPr lang="en-US">
                <a:effectLst/>
                <a:ea typeface="Calibri" panose="020F0502020204030204" pitchFamily="34" charset="0"/>
              </a:rPr>
              <a:t>,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baseline="-25000">
                <a:effectLst/>
                <a:ea typeface="Calibri" panose="020F0502020204030204" pitchFamily="34" charset="0"/>
              </a:rPr>
              <a:t>2</a:t>
            </a:r>
            <a:r>
              <a:rPr lang="en-US">
                <a:effectLst/>
                <a:ea typeface="Calibri" panose="020F0502020204030204" pitchFamily="34" charset="0"/>
              </a:rPr>
              <a:t>=3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2</a:t>
            </a:r>
            <a:r>
              <a:rPr lang="en-US">
                <a:effectLst/>
                <a:ea typeface="Calibri" panose="020F0502020204030204" pitchFamily="34" charset="0"/>
              </a:rPr>
              <a:t> și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baseline="-25000">
                <a:effectLst/>
                <a:ea typeface="Calibri" panose="020F0502020204030204" pitchFamily="34" charset="0"/>
              </a:rPr>
              <a:t>3</a:t>
            </a:r>
            <a:r>
              <a:rPr lang="en-US">
                <a:effectLst/>
                <a:ea typeface="Calibri" panose="020F0502020204030204" pitchFamily="34" charset="0"/>
              </a:rPr>
              <a:t>=2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3</a:t>
            </a:r>
            <a:r>
              <a:rPr lang="en-US">
                <a:effectLst/>
                <a:ea typeface="Calibri" panose="020F0502020204030204" pitchFamily="34" charset="0"/>
              </a:rPr>
              <a:t> cu ajutorul unor circuite neinversoare pentru a nu schimba semnul termenilor din relația dată în enunțul problemei</a:t>
            </a:r>
            <a:endParaRPr lang="ro-RO" sz="5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897C5-1F2F-4A26-8D15-7E90A1582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EF5E5-A559-46BA-8149-C5E25B657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6311C-AE1E-44C1-A532-28DF1A838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36</a:t>
            </a:fld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513FEB1-BE04-4551-97F9-9178D6643CCF}"/>
                  </a:ext>
                </a:extLst>
              </p:cNvPr>
              <p:cNvSpPr txBox="1"/>
              <p:nvPr/>
            </p:nvSpPr>
            <p:spPr>
              <a:xfrm>
                <a:off x="7879451" y="889406"/>
                <a:ext cx="34743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100</m:t>
                      </m:r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513FEB1-BE04-4551-97F9-9178D6643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9451" y="889406"/>
                <a:ext cx="3474349" cy="276999"/>
              </a:xfrm>
              <a:prstGeom prst="rect">
                <a:avLst/>
              </a:prstGeom>
              <a:blipFill>
                <a:blip r:embed="rId2"/>
                <a:stretch>
                  <a:fillRect l="-526" b="-1555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90273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2884C-AD48-4E21-B583-386E61A2F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E3FE9-918D-4892-8403-626F36832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Relații de dimensionare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995A9-7CBE-4FCF-8331-01F109729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161F5-BE83-4527-93CE-EEA599C80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F2ECE-77CD-468B-80A0-24BE5B24E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96123A-7F0D-4634-B928-B2A9C3BC2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148" y="1364808"/>
            <a:ext cx="6392704" cy="454723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225C895-803F-4E27-8780-A5E5FE47C1C3}"/>
                  </a:ext>
                </a:extLst>
              </p:cNvPr>
              <p:cNvSpPr txBox="1"/>
              <p:nvPr/>
            </p:nvSpPr>
            <p:spPr>
              <a:xfrm>
                <a:off x="387627" y="2604520"/>
                <a:ext cx="5085428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=4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⇒1+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=4→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225C895-803F-4E27-8780-A5E5FE47C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27" y="2604520"/>
                <a:ext cx="5085428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D005901-A1D7-4E65-B197-579D802D1C0B}"/>
                  </a:ext>
                </a:extLst>
              </p:cNvPr>
              <p:cNvSpPr txBox="1"/>
              <p:nvPr/>
            </p:nvSpPr>
            <p:spPr>
              <a:xfrm>
                <a:off x="393472" y="3498590"/>
                <a:ext cx="5079583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=3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⇒1+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=3→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D005901-A1D7-4E65-B197-579D802D1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72" y="3498590"/>
                <a:ext cx="5079583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7573FDA-CE0F-4E91-8F03-29B8CC2EACEE}"/>
                  </a:ext>
                </a:extLst>
              </p:cNvPr>
              <p:cNvSpPr txBox="1"/>
              <p:nvPr/>
            </p:nvSpPr>
            <p:spPr>
              <a:xfrm>
                <a:off x="393472" y="4392660"/>
                <a:ext cx="5079583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⇒1+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=2→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7573FDA-CE0F-4E91-8F03-29B8CC2EA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72" y="4392660"/>
                <a:ext cx="5079583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99313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2884C-AD48-4E21-B583-386E61A2F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E3FE9-918D-4892-8403-626F36832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Relații de dimensionare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995A9-7CBE-4FCF-8331-01F109729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161F5-BE83-4527-93CE-EEA599C80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F2ECE-77CD-468B-80A0-24BE5B24E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96123A-7F0D-4634-B928-B2A9C3BC2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148" y="529918"/>
            <a:ext cx="6392704" cy="454723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225C895-803F-4E27-8780-A5E5FE47C1C3}"/>
                  </a:ext>
                </a:extLst>
              </p:cNvPr>
              <p:cNvSpPr txBox="1"/>
              <p:nvPr/>
            </p:nvSpPr>
            <p:spPr>
              <a:xfrm>
                <a:off x="983974" y="2504325"/>
                <a:ext cx="3518452" cy="7101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ro-RO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b="0" i="0" smtClean="0">
                          <a:latin typeface="Cambria Math" panose="02040503050406030204" pitchFamily="18" charset="0"/>
                        </a:rPr>
                        <m:t>=3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"/>
                          <m:ctrlPr>
                            <a:rPr lang="ro-RO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o-RO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=10</m:t>
                              </m:r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=30</m:t>
                              </m:r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225C895-803F-4E27-8780-A5E5FE47C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974" y="2504325"/>
                <a:ext cx="3518452" cy="7101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D005901-A1D7-4E65-B197-579D802D1C0B}"/>
                  </a:ext>
                </a:extLst>
              </p:cNvPr>
              <p:cNvSpPr txBox="1"/>
              <p:nvPr/>
            </p:nvSpPr>
            <p:spPr>
              <a:xfrm>
                <a:off x="989819" y="3349456"/>
                <a:ext cx="3512607" cy="7101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ro-RO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"/>
                          <m:ctrlPr>
                            <a:rPr lang="ro-R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=10</m:t>
                              </m:r>
                              <m: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D005901-A1D7-4E65-B197-579D802D1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819" y="3349456"/>
                <a:ext cx="3512607" cy="7101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7573FDA-CE0F-4E91-8F03-29B8CC2EACEE}"/>
                  </a:ext>
                </a:extLst>
              </p:cNvPr>
              <p:cNvSpPr txBox="1"/>
              <p:nvPr/>
            </p:nvSpPr>
            <p:spPr>
              <a:xfrm>
                <a:off x="983974" y="4194587"/>
                <a:ext cx="3384708" cy="7101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ro-RO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ro-RO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"/>
                          <m:ctrlPr>
                            <a:rPr lang="ro-R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=10</m:t>
                              </m:r>
                              <m: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7573FDA-CE0F-4E91-8F03-29B8CC2EA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974" y="4194587"/>
                <a:ext cx="3384708" cy="71019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C546430-47F2-4EC5-91C8-8FF43FFE6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213410"/>
              </p:ext>
            </p:extLst>
          </p:nvPr>
        </p:nvGraphicFramePr>
        <p:xfrm>
          <a:off x="838200" y="5313607"/>
          <a:ext cx="10515600" cy="7315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77001">
                  <a:extLst>
                    <a:ext uri="{9D8B030D-6E8A-4147-A177-3AD203B41FA5}">
                      <a16:colId xmlns:a16="http://schemas.microsoft.com/office/drawing/2014/main" val="3275719160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1813983575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796138738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2210406319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1308410816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3434287255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4130317423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3530270698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2214588411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1922229925"/>
                    </a:ext>
                  </a:extLst>
                </a:gridCol>
                <a:gridCol w="877001">
                  <a:extLst>
                    <a:ext uri="{9D8B030D-6E8A-4147-A177-3AD203B41FA5}">
                      <a16:colId xmlns:a16="http://schemas.microsoft.com/office/drawing/2014/main" val="3032306701"/>
                    </a:ext>
                  </a:extLst>
                </a:gridCol>
                <a:gridCol w="868589">
                  <a:extLst>
                    <a:ext uri="{9D8B030D-6E8A-4147-A177-3AD203B41FA5}">
                      <a16:colId xmlns:a16="http://schemas.microsoft.com/office/drawing/2014/main" val="2591739372"/>
                    </a:ext>
                  </a:extLst>
                </a:gridCol>
              </a:tblGrid>
              <a:tr h="283086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1.0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1.1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1.2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1.3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1.5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1.6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1.8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2.0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2.2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2.4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2.7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3.0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6489305"/>
                  </a:ext>
                </a:extLst>
              </a:tr>
              <a:tr h="283086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3.3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3.6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3.9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4.3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4.7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5.1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5.6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6.2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6.8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7.5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8.2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9.1</a:t>
                      </a:r>
                      <a:endParaRPr lang="ro-RO" sz="36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7531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2811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171E-BE5C-4F5E-BFF6-25CFF751F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E98C-1BA6-4EEC-A00A-239441DB0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Tensiunea de ieșire se scrie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en-US">
                <a:effectLst/>
                <a:ea typeface="Calibri" panose="020F0502020204030204" pitchFamily="34" charset="0"/>
              </a:rPr>
              <a:t>Se alege </a:t>
            </a:r>
            <a:r>
              <a:rPr lang="en-US" i="1">
                <a:effectLst/>
                <a:ea typeface="Calibri" panose="020F0502020204030204" pitchFamily="34" charset="0"/>
              </a:rPr>
              <a:t>R</a:t>
            </a:r>
            <a:r>
              <a:rPr lang="en-US" i="1" baseline="-25000">
                <a:effectLst/>
                <a:ea typeface="Calibri" panose="020F0502020204030204" pitchFamily="34" charset="0"/>
              </a:rPr>
              <a:t>F</a:t>
            </a:r>
            <a:r>
              <a:rPr lang="en-US">
                <a:effectLst/>
                <a:ea typeface="Calibri" panose="020F0502020204030204" pitchFamily="34" charset="0"/>
              </a:rPr>
              <a:t>=100kΩ și rezultă</a:t>
            </a:r>
            <a:endParaRPr lang="ro-RO" sz="4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655BD-292B-4949-9D30-D0E0C8CF0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37600-97A4-4937-B5A0-29BE6BB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DFF1E-846A-450D-8FAE-7CB567E0A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6F2501-6E2B-4372-8174-C8C7C96215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148" y="529918"/>
            <a:ext cx="6392704" cy="454723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3C350D1-468C-4624-8A4E-6994F028E5A8}"/>
                  </a:ext>
                </a:extLst>
              </p:cNvPr>
              <p:cNvSpPr txBox="1"/>
              <p:nvPr/>
            </p:nvSpPr>
            <p:spPr>
              <a:xfrm>
                <a:off x="953126" y="2446193"/>
                <a:ext cx="4592097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3C350D1-468C-4624-8A4E-6994F028E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126" y="2446193"/>
                <a:ext cx="4592097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90FA22-A4A0-4452-8667-09E4EFA1D664}"/>
                  </a:ext>
                </a:extLst>
              </p:cNvPr>
              <p:cNvSpPr txBox="1"/>
              <p:nvPr/>
            </p:nvSpPr>
            <p:spPr>
              <a:xfrm>
                <a:off x="953126" y="3340263"/>
                <a:ext cx="361453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i="0" smtClean="0">
                          <a:latin typeface="Cambria Math" panose="02040503050406030204" pitchFamily="18" charset="0"/>
                        </a:rPr>
                        <m:t>=−100</m:t>
                      </m:r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90FA22-A4A0-4452-8667-09E4EFA1D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126" y="3340263"/>
                <a:ext cx="361453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C4F7DA6-5C5D-46A7-862B-5E2BB9FB284C}"/>
                  </a:ext>
                </a:extLst>
              </p:cNvPr>
              <p:cNvSpPr txBox="1"/>
              <p:nvPr/>
            </p:nvSpPr>
            <p:spPr>
              <a:xfrm>
                <a:off x="1035207" y="4573947"/>
                <a:ext cx="287360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ro-RO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i="1">
                          <a:latin typeface="Cambria Math" panose="02040503050406030204" pitchFamily="18" charset="0"/>
                        </a:rPr>
                        <m:t>𝛺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C4F7DA6-5C5D-46A7-862B-5E2BB9FB2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07" y="4573947"/>
                <a:ext cx="287360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7792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988B2-8325-4A17-81AF-8959E9036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Analiza circuitelor realizate cu AO ideal</a:t>
            </a:r>
            <a:br>
              <a:rPr lang="ro-RO"/>
            </a:br>
            <a:r>
              <a:rPr lang="ro-RO"/>
              <a:t>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84517-C7E1-4293-B902-FA9B23B29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Cu alte cuvinte, din punct de vedere tensiune, portul de intrare apare ca un scurtcircuit, dar din punct de vedere curent apare ca un circuit deschis. De aici, denumirea de </a:t>
            </a:r>
            <a:r>
              <a:rPr lang="en-US" sz="2400" b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scurtcircuit virtual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Rezumând, atunci când are reacție negativă, AO ideal va avea la ieșire orice valoare de tensiune și curent este nevoie pentru a aduce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D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la zero sau, exprimare echivalentă, pentru a forța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N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să urmărească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P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, dar fără a conduce niciun curent prin oricare dintre terminalele de intrare.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ro-RO" sz="2400">
                <a:effectLst/>
                <a:ea typeface="Calibri" panose="020F0502020204030204" pitchFamily="34" charset="0"/>
              </a:rPr>
              <a:t>Este de reținut</a:t>
            </a:r>
            <a:r>
              <a:rPr lang="en-US" sz="2400">
                <a:effectLst/>
                <a:ea typeface="Calibri" panose="020F0502020204030204" pitchFamily="34" charset="0"/>
              </a:rPr>
              <a:t> că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N</a:t>
            </a:r>
            <a:r>
              <a:rPr lang="en-US" sz="2400">
                <a:effectLst/>
                <a:ea typeface="Calibri" panose="020F0502020204030204" pitchFamily="34" charset="0"/>
              </a:rPr>
              <a:t> urmărește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P</a:t>
            </a:r>
            <a:r>
              <a:rPr lang="en-US" sz="2400">
                <a:effectLst/>
                <a:ea typeface="Calibri" panose="020F0502020204030204" pitchFamily="34" charset="0"/>
              </a:rPr>
              <a:t> și nu invers. AO controlează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N</a:t>
            </a:r>
            <a:r>
              <a:rPr lang="en-US" sz="2400">
                <a:effectLst/>
                <a:ea typeface="Calibri" panose="020F0502020204030204" pitchFamily="34" charset="0"/>
              </a:rPr>
              <a:t> prin rețeaua de reacție externă. Fără reacție, AO nu ar putea să influențeze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N</a:t>
            </a:r>
            <a:r>
              <a:rPr lang="en-US" sz="2400">
                <a:effectLst/>
                <a:ea typeface="Calibri" panose="020F0502020204030204" pitchFamily="34" charset="0"/>
              </a:rPr>
              <a:t> și relațiile de mai sus nu ar mai fi valabile.</a:t>
            </a:r>
            <a:endParaRPr lang="ro-RO" sz="32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FEA20-9D40-4EB4-B558-39AE8A08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68B8-E1B9-4556-B9A5-5C4624992534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924BD-A188-45FE-B844-8FC51A012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F8D5F-36D6-412E-BFD4-C28B321DA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0C6763E-547E-48A2-9421-2BF4E6566B6E}"/>
                  </a:ext>
                </a:extLst>
              </p:cNvPr>
              <p:cNvSpPr txBox="1"/>
              <p:nvPr/>
            </p:nvSpPr>
            <p:spPr>
              <a:xfrm>
                <a:off x="10382864" y="453667"/>
                <a:ext cx="1297858" cy="4547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ro-RO" sz="18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a:rPr lang="ro-RO" sz="1800" i="1">
                              <a:latin typeface="Cambria Math" panose="02040503050406030204" pitchFamily="18" charset="0"/>
                            </a:rPr>
                            <m:t>𝑙𝑖𝑚</m:t>
                          </m:r>
                        </m:e>
                        <m:lim>
                          <m:r>
                            <a:rPr lang="ro-RO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ro-RO" sz="1800" i="0">
                              <a:latin typeface="Cambria Math" panose="02040503050406030204" pitchFamily="18" charset="0"/>
                            </a:rPr>
                            <m:t>→∞</m:t>
                          </m:r>
                        </m:lim>
                      </m:limLow>
                      <m:sSub>
                        <m:sSubPr>
                          <m:ctrlPr>
                            <a:rPr lang="ro-RO" sz="1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8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800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18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0C6763E-547E-48A2-9421-2BF4E6566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2864" y="453667"/>
                <a:ext cx="1297858" cy="4547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3070A4D-8A2F-40C3-AD7A-D4BB409426AA}"/>
                  </a:ext>
                </a:extLst>
              </p:cNvPr>
              <p:cNvSpPr txBox="1"/>
              <p:nvPr/>
            </p:nvSpPr>
            <p:spPr>
              <a:xfrm>
                <a:off x="10382864" y="1027906"/>
                <a:ext cx="1406013" cy="4547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ro-RO" sz="18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a:rPr lang="ro-RO" sz="1800" i="1">
                              <a:latin typeface="Cambria Math" panose="02040503050406030204" pitchFamily="18" charset="0"/>
                            </a:rPr>
                            <m:t>𝑙𝑖𝑚</m:t>
                          </m:r>
                        </m:e>
                        <m:lim>
                          <m:r>
                            <a:rPr lang="ro-RO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ro-RO" sz="1800" i="0">
                              <a:latin typeface="Cambria Math" panose="02040503050406030204" pitchFamily="18" charset="0"/>
                            </a:rPr>
                            <m:t>→∞</m:t>
                          </m:r>
                        </m:lim>
                      </m:limLow>
                      <m:sSub>
                        <m:sSubPr>
                          <m:ctrlPr>
                            <a:rPr lang="ro-RO" sz="1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8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18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1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8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3070A4D-8A2F-40C3-AD7A-D4BB40942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2864" y="1027906"/>
                <a:ext cx="1406013" cy="4547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34958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3A1F5-4254-4408-91E2-1539251C4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9DFE0-1B4B-4120-B579-0C5D6A621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b)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1DEFF-3951-4B9D-9531-739AE5B5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FEA58-D94E-432A-A232-594E5F6CB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E41A6-53F1-4AAA-9C39-622F310D3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40</a:t>
            </a:fld>
            <a:endParaRPr lang="ro-RO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34FB05-0E92-42ED-A582-399B59C89CE6}"/>
              </a:ext>
            </a:extLst>
          </p:cNvPr>
          <p:cNvSpPr txBox="1"/>
          <p:nvPr/>
        </p:nvSpPr>
        <p:spPr>
          <a:xfrm>
            <a:off x="8041585" y="1027906"/>
            <a:ext cx="33122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1</a:t>
            </a:r>
            <a:r>
              <a:rPr lang="en-US">
                <a:effectLst/>
                <a:ea typeface="Calibri" panose="020F0502020204030204" pitchFamily="34" charset="0"/>
              </a:rPr>
              <a:t>=20mV,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2</a:t>
            </a:r>
            <a:r>
              <a:rPr lang="en-US">
                <a:effectLst/>
                <a:ea typeface="Calibri" panose="020F0502020204030204" pitchFamily="34" charset="0"/>
              </a:rPr>
              <a:t>=−50mV și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baseline="-25000">
                <a:effectLst/>
                <a:ea typeface="Calibri" panose="020F0502020204030204" pitchFamily="34" charset="0"/>
              </a:rPr>
              <a:t>4</a:t>
            </a:r>
            <a:r>
              <a:rPr lang="en-US">
                <a:effectLst/>
                <a:ea typeface="Calibri" panose="020F0502020204030204" pitchFamily="34" charset="0"/>
              </a:rPr>
              <a:t>=100mV</a:t>
            </a:r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986C29-7AF4-4102-A194-78B14EC5F85D}"/>
                  </a:ext>
                </a:extLst>
              </p:cNvPr>
              <p:cNvSpPr txBox="1"/>
              <p:nvPr/>
            </p:nvSpPr>
            <p:spPr>
              <a:xfrm>
                <a:off x="8041585" y="591106"/>
                <a:ext cx="358719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=−100</m:t>
                      </m:r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986C29-7AF4-4102-A194-78B14EC5F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1585" y="591106"/>
                <a:ext cx="358719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885052D-7381-48BD-8DBD-97D6E965105A}"/>
                  </a:ext>
                </a:extLst>
              </p:cNvPr>
              <p:cNvSpPr txBox="1"/>
              <p:nvPr/>
            </p:nvSpPr>
            <p:spPr>
              <a:xfrm>
                <a:off x="838200" y="2453027"/>
                <a:ext cx="9955696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=−100</m:t>
                      </m:r>
                      <m:d>
                        <m:d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4×20</m:t>
                          </m:r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𝑚𝑉</m:t>
                          </m:r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−3×50</m:t>
                          </m:r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𝑚𝑉</m:t>
                          </m:r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+100</m:t>
                          </m:r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𝑚𝑉</m:t>
                          </m:r>
                        </m:e>
                      </m:d>
                      <m:r>
                        <a:rPr lang="ro-RO" sz="2000" i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ro-RO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000" i="0"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ro-RO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000" i="0">
                          <a:latin typeface="Cambria Math" panose="02040503050406030204" pitchFamily="18" charset="0"/>
                        </a:rPr>
                        <m:t>−200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ro-RO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0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 sz="200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885052D-7381-48BD-8DBD-97D6E96510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453027"/>
                <a:ext cx="9955696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163FF6-AB6F-4125-BA64-578F40484C61}"/>
                  </a:ext>
                </a:extLst>
              </p:cNvPr>
              <p:cNvSpPr txBox="1"/>
              <p:nvPr/>
            </p:nvSpPr>
            <p:spPr>
              <a:xfrm>
                <a:off x="838200" y="3032524"/>
                <a:ext cx="7625798" cy="6705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000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ro-RO" sz="2000" i="0">
                          <a:latin typeface="Cambria Math" panose="02040503050406030204" pitchFamily="18" charset="0"/>
                        </a:rPr>
                        <m:t>200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ro-RO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000" i="0"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ro-RO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000" i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ro-RO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000" i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ro-RO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000" i="0">
                          <a:latin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−3000</m:t>
                          </m:r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𝑚𝑉</m:t>
                          </m:r>
                        </m:num>
                        <m:den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200</m:t>
                          </m:r>
                        </m:den>
                      </m:f>
                      <m:r>
                        <a:rPr lang="ro-RO" sz="2000" i="0">
                          <a:latin typeface="Cambria Math" panose="02040503050406030204" pitchFamily="18" charset="0"/>
                        </a:rPr>
                        <m:t>=−15</m:t>
                      </m:r>
                      <m:r>
                        <a:rPr lang="ro-RO" sz="2000" i="1">
                          <a:latin typeface="Cambria Math" panose="02040503050406030204" pitchFamily="18" charset="0"/>
                        </a:rPr>
                        <m:t>𝑚𝑉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163FF6-AB6F-4125-BA64-578F40484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032524"/>
                <a:ext cx="7625798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5141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93EEA-AFB4-483D-9723-A8F6D98D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0740E-08C2-47DF-A565-557E99F17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Schema finală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87DCA-D1A8-429F-A214-C5F374A84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063FD-05B5-4404-AEC7-7F659DF06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F7554-9FBD-4141-ADB6-F6D6AF194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48CF2D-65DD-4930-A4C1-1D0E525A40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1" b="1337"/>
          <a:stretch/>
        </p:blipFill>
        <p:spPr bwMode="auto">
          <a:xfrm>
            <a:off x="4565524" y="136525"/>
            <a:ext cx="7371918" cy="6219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75251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AB2E6-F2A9-4490-92BA-B9CAAF73E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AAB70-A04B-45FC-ADA0-7F3EC2740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Considerând AO ideal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e</a:t>
            </a: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să se determine:</a:t>
            </a:r>
          </a:p>
          <a:p>
            <a:pPr marL="342900" lvl="0" indent="-342900">
              <a:buFont typeface="+mj-lt"/>
              <a:buAutoNum type="alphaLcParenR"/>
            </a:pP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expresi</a:t>
            </a: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a tensiunii de la ieşirea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circuitului de combinații liniare din figură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.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Aplicaţie numerică: </a:t>
            </a:r>
            <a:r>
              <a:rPr lang="ro-RO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V</a:t>
            </a:r>
            <a:r>
              <a:rPr lang="ro-RO" sz="2400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1</a:t>
            </a: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=2V, </a:t>
            </a:r>
            <a:r>
              <a:rPr lang="ro-RO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V</a:t>
            </a:r>
            <a:r>
              <a:rPr lang="ro-RO" sz="2400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2</a:t>
            </a: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=</a:t>
            </a:r>
            <a:r>
              <a:rPr lang="ro-RO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V</a:t>
            </a:r>
            <a:r>
              <a:rPr lang="ro-RO" sz="2400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=1V.</a:t>
            </a:r>
          </a:p>
          <a:p>
            <a:pPr marL="342900" lvl="0" indent="-342900">
              <a:buFont typeface="+mj-lt"/>
              <a:buAutoNum type="alphaLcParenR"/>
            </a:pPr>
            <a:r>
              <a:rPr lang="ro-RO" sz="2400">
                <a:effectLst/>
                <a:ea typeface="Calibri" panose="020F0502020204030204" pitchFamily="34" charset="0"/>
              </a:rPr>
              <a:t>Rezistența de intrare pentru fiecare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ro-RO" sz="2400">
                <a:effectLst/>
                <a:ea typeface="Calibri" panose="020F0502020204030204" pitchFamily="34" charset="0"/>
              </a:rPr>
              <a:t>semnal.</a:t>
            </a:r>
            <a:endParaRPr lang="ro-RO" sz="36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F5846-2AAB-4133-B00F-AF0740869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D91DA-04FF-43EA-867F-615E00E22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EE26E-7D48-4A3F-9A43-2611BAEB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64F1C4-1EDE-48CF-9A70-7EBB1978C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05" b="2156"/>
          <a:stretch/>
        </p:blipFill>
        <p:spPr bwMode="auto">
          <a:xfrm>
            <a:off x="6632263" y="956132"/>
            <a:ext cx="5365469" cy="50125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20850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AB2E6-F2A9-4490-92BA-B9CAAF73E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AAB70-A04B-45FC-ADA0-7F3EC2740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a)</a:t>
            </a:r>
          </a:p>
          <a:p>
            <a:r>
              <a:rPr lang="en-US" sz="2400">
                <a:effectLst/>
                <a:ea typeface="Calibri" panose="020F0502020204030204" pitchFamily="34" charset="0"/>
              </a:rPr>
              <a:t>Semnalul de intrare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 se aplică spre intrarea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inversoare a AO-U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, deci circuitul realizat cu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primul AO este de tip inversor şi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 se scrie:</a:t>
            </a:r>
            <a:endParaRPr lang="ro-RO" sz="4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F5846-2AAB-4133-B00F-AF0740869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D91DA-04FF-43EA-867F-615E00E22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EE26E-7D48-4A3F-9A43-2611BAEB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64F1C4-1EDE-48CF-9A70-7EBB1978C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05" b="2156"/>
          <a:stretch/>
        </p:blipFill>
        <p:spPr bwMode="auto">
          <a:xfrm>
            <a:off x="6632263" y="956132"/>
            <a:ext cx="5365469" cy="501258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2981B92-0F73-44BD-8B42-BE5745F49B4E}"/>
                  </a:ext>
                </a:extLst>
              </p:cNvPr>
              <p:cNvSpPr txBox="1"/>
              <p:nvPr/>
            </p:nvSpPr>
            <p:spPr>
              <a:xfrm>
                <a:off x="957470" y="3739078"/>
                <a:ext cx="4528930" cy="7269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000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000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=−3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sz="200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2981B92-0F73-44BD-8B42-BE5745F49B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470" y="3739078"/>
                <a:ext cx="4528930" cy="7269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76593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AB2E6-F2A9-4490-92BA-B9CAAF73E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AAB70-A04B-45FC-ADA0-7F3EC2740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Semnalul de intrare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 se aplică la intrarea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neinversoare a AO-U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 motiv pentru care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circuitul este de tip neinversor şi tensiunea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de la ieşirea lui,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, este:</a:t>
            </a:r>
            <a:endParaRPr lang="ro-RO" sz="32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F5846-2AAB-4133-B00F-AF0740869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D91DA-04FF-43EA-867F-615E00E22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EE26E-7D48-4A3F-9A43-2611BAEB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64F1C4-1EDE-48CF-9A70-7EBB1978C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05" b="2156"/>
          <a:stretch/>
        </p:blipFill>
        <p:spPr bwMode="auto">
          <a:xfrm>
            <a:off x="6632263" y="956132"/>
            <a:ext cx="5365469" cy="501258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2D9E62C-B6B9-447A-AA7B-421E329B1981}"/>
                  </a:ext>
                </a:extLst>
              </p:cNvPr>
              <p:cNvSpPr txBox="1"/>
              <p:nvPr/>
            </p:nvSpPr>
            <p:spPr>
              <a:xfrm>
                <a:off x="1068079" y="3462426"/>
                <a:ext cx="4676738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00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ro-RO" sz="200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2D9E62C-B6B9-447A-AA7B-421E329B1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079" y="3462426"/>
                <a:ext cx="4676738" cy="7838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5382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AB2E6-F2A9-4490-92BA-B9CAAF73E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AAB70-A04B-45FC-ADA0-7F3EC2740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Circuitul realizat cu AO-U3 este un </a:t>
            </a:r>
            <a:br>
              <a:rPr lang="ro-RO" sz="2400"/>
            </a:br>
            <a:r>
              <a:rPr lang="ro-RO" sz="2400"/>
              <a:t>sumator inversor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F5846-2AAB-4133-B00F-AF0740869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D91DA-04FF-43EA-867F-615E00E22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EE26E-7D48-4A3F-9A43-2611BAEB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64F1C4-1EDE-48CF-9A70-7EBB1978C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05" b="2156"/>
          <a:stretch/>
        </p:blipFill>
        <p:spPr bwMode="auto">
          <a:xfrm>
            <a:off x="6632263" y="956132"/>
            <a:ext cx="5365469" cy="501258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D1B589E-6C2A-476F-80FF-54E33A9754C5}"/>
                  </a:ext>
                </a:extLst>
              </p:cNvPr>
              <p:cNvSpPr txBox="1"/>
              <p:nvPr/>
            </p:nvSpPr>
            <p:spPr>
              <a:xfrm>
                <a:off x="60012" y="2678557"/>
                <a:ext cx="5928319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o-RO" sz="200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D1B589E-6C2A-476F-80FF-54E33A9754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2" y="2678557"/>
                <a:ext cx="5928319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2E2DAAC-D4A8-4F9E-848D-630C9CEBC102}"/>
                  </a:ext>
                </a:extLst>
              </p:cNvPr>
              <p:cNvSpPr txBox="1"/>
              <p:nvPr/>
            </p:nvSpPr>
            <p:spPr>
              <a:xfrm>
                <a:off x="60012" y="3682515"/>
                <a:ext cx="6667499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2E2DAAC-D4A8-4F9E-848D-630C9CEBC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2" y="3682515"/>
                <a:ext cx="6667499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1DF9FA3-D12A-4833-8E07-7672194AE3DE}"/>
                  </a:ext>
                </a:extLst>
              </p:cNvPr>
              <p:cNvSpPr txBox="1"/>
              <p:nvPr/>
            </p:nvSpPr>
            <p:spPr>
              <a:xfrm>
                <a:off x="2345903" y="4686915"/>
                <a:ext cx="2470993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00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000" i="0">
                          <a:latin typeface="Cambria Math" panose="02040503050406030204" pitchFamily="18" charset="0"/>
                        </a:rPr>
                        <m:t>3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o-RO" sz="200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1DF9FA3-D12A-4833-8E07-7672194AE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5903" y="4686915"/>
                <a:ext cx="2470993" cy="400110"/>
              </a:xfrm>
              <a:prstGeom prst="rect">
                <a:avLst/>
              </a:prstGeom>
              <a:blipFill>
                <a:blip r:embed="rId5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3DB77DC-5BF9-4C45-8E6C-3EDA0D8E19B7}"/>
                  </a:ext>
                </a:extLst>
              </p:cNvPr>
              <p:cNvSpPr txBox="1"/>
              <p:nvPr/>
            </p:nvSpPr>
            <p:spPr>
              <a:xfrm>
                <a:off x="1884065" y="5277334"/>
                <a:ext cx="3394668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00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000" i="0">
                          <a:latin typeface="Cambria Math" panose="02040503050406030204" pitchFamily="18" charset="0"/>
                        </a:rPr>
                        <m:t>3×2−2×1−1=3</m:t>
                      </m:r>
                      <m:r>
                        <a:rPr lang="ro-RO" sz="20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3DB77DC-5BF9-4C45-8E6C-3EDA0D8E19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065" y="5277334"/>
                <a:ext cx="3394668" cy="400110"/>
              </a:xfrm>
              <a:prstGeom prst="rect">
                <a:avLst/>
              </a:prstGeom>
              <a:blipFill>
                <a:blip r:embed="rId6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59676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AB2E6-F2A9-4490-92BA-B9CAAF73E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AAB70-A04B-45FC-ADA0-7F3EC2740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/>
              <a:t>b)</a:t>
            </a:r>
          </a:p>
          <a:p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este conectată la intrarea unei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configurații inversoare.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Rezultă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</a:t>
            </a:r>
            <a:r>
              <a:rPr lang="en-US" sz="2400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=10k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  <a:sym typeface="Symbol" panose="05050102010706020507" pitchFamily="18" charset="2"/>
              </a:rPr>
              <a:t>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este conectată la intrarea unei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configurații neinversoare, deci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i</a:t>
            </a:r>
            <a:r>
              <a:rPr lang="en-US" sz="2400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  <a:sym typeface="Symbol" panose="05050102010706020507" pitchFamily="18" charset="2"/>
              </a:rPr>
              <a:t>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3</a:t>
            </a:r>
            <a:r>
              <a:rPr lang="en-US" sz="2400">
                <a:effectLst/>
                <a:ea typeface="Calibri" panose="020F0502020204030204" pitchFamily="34" charset="0"/>
              </a:rPr>
              <a:t> este conectată tot la intrarea unei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configurații inversoare, sumatorul inversor.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Rezultă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3</a:t>
            </a:r>
            <a:r>
              <a:rPr lang="en-US" sz="2400"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7</a:t>
            </a:r>
            <a:r>
              <a:rPr lang="en-US" sz="2400">
                <a:effectLst/>
                <a:ea typeface="Calibri" panose="020F0502020204030204" pitchFamily="34" charset="0"/>
              </a:rPr>
              <a:t>=10k</a:t>
            </a:r>
            <a:r>
              <a:rPr lang="en-US" sz="2400">
                <a:effectLst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32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F5846-2AAB-4133-B00F-AF0740869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483-F77E-4ACF-886B-B1C83660D5C9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D91DA-04FF-43EA-867F-615E00E22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EE26E-7D48-4A3F-9A43-2611BAEB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64F1C4-1EDE-48CF-9A70-7EBB1978C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05" b="2156"/>
          <a:stretch/>
        </p:blipFill>
        <p:spPr bwMode="auto">
          <a:xfrm>
            <a:off x="6632263" y="956132"/>
            <a:ext cx="5365469" cy="50125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6743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B8A0-B89C-4AB6-AB64-D319A4EBF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sumator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18E9F-DC7B-4BBB-A52E-355DA01B9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Amplificatorul sumator are două sau mai multe intrări și o ieșire</a:t>
            </a:r>
            <a:endParaRPr lang="ro-RO" sz="36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1F8F7-EE13-4D66-9E13-9A103997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F7FC-B9FF-4AA9-8CC6-082126F3DE58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3022E-03A7-46B4-84D2-634131B7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734DC-BD9B-4387-9E1F-64CF7FE04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685C1F-E1AF-4D6D-94E7-1EFFDAAFE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834" y="2389134"/>
            <a:ext cx="3513773" cy="38471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4FCA7E5-0746-4B38-A62D-56DCF090EB19}"/>
                  </a:ext>
                </a:extLst>
              </p:cNvPr>
              <p:cNvSpPr txBox="1"/>
              <p:nvPr/>
            </p:nvSpPr>
            <p:spPr>
              <a:xfrm>
                <a:off x="4878456" y="2528717"/>
                <a:ext cx="243508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4FCA7E5-0746-4B38-A62D-56DCF090E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456" y="2528717"/>
                <a:ext cx="2435087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41A1D15-0F87-4D30-A1DC-0A20745232F3}"/>
                  </a:ext>
                </a:extLst>
              </p:cNvPr>
              <p:cNvSpPr txBox="1"/>
              <p:nvPr/>
            </p:nvSpPr>
            <p:spPr>
              <a:xfrm>
                <a:off x="5015574" y="3263707"/>
                <a:ext cx="4595938" cy="7561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−0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−0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−0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0−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41A1D15-0F87-4D30-A1DC-0A2074523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574" y="3263707"/>
                <a:ext cx="4595938" cy="7561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6E8B8A3-4FB9-4E41-8308-9C80968F72A0}"/>
                  </a:ext>
                </a:extLst>
              </p:cNvPr>
              <p:cNvSpPr txBox="1"/>
              <p:nvPr/>
            </p:nvSpPr>
            <p:spPr>
              <a:xfrm>
                <a:off x="5015574" y="4139945"/>
                <a:ext cx="2825197" cy="6954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6E8B8A3-4FB9-4E41-8308-9C80968F72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574" y="4139945"/>
                <a:ext cx="2825197" cy="6954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7356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B8A0-B89C-4AB6-AB64-D319A4EBF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sumator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18E9F-DC7B-4BBB-A52E-355DA01B9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Observăm că datorită punctului de masă virtuală, curenții de intrare sunt liniar proporționali cu tensiunile corespunzătoare ale surselor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de semnal.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Mai mult, sursele sunt împiedicate să interacționeze între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ele - o caracteristică de dorit și importantă în cazul în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care oricare dintre aceste surse este deconectată de la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circuit.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Rezolvând pentru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, obținem</a:t>
            </a:r>
            <a:endParaRPr lang="ro-RO" sz="4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1F8F7-EE13-4D66-9E13-9A103997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9578-575E-4DCB-A1F6-D8C1A21CD776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3022E-03A7-46B4-84D2-634131B7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734DC-BD9B-4387-9E1F-64CF7FE04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685C1F-E1AF-4D6D-94E7-1EFFDAAFE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600" y="2329816"/>
            <a:ext cx="3513773" cy="38471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0D02A8-5FDB-4A05-862C-2D12ED2C0EAE}"/>
                  </a:ext>
                </a:extLst>
              </p:cNvPr>
              <p:cNvSpPr txBox="1"/>
              <p:nvPr/>
            </p:nvSpPr>
            <p:spPr>
              <a:xfrm>
                <a:off x="1041953" y="4883393"/>
                <a:ext cx="4484204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0D02A8-5FDB-4A05-862C-2D12ED2C0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953" y="4883393"/>
                <a:ext cx="4484204" cy="9221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1887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B8A0-B89C-4AB6-AB64-D319A4EBF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sumator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18E9F-DC7B-4BBB-A52E-355DA01B9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>
                <a:effectLst/>
                <a:ea typeface="Calibri" panose="020F0502020204030204" pitchFamily="34" charset="0"/>
              </a:rPr>
              <a:t>Relația lui v</a:t>
            </a:r>
            <a:r>
              <a:rPr lang="ro-RO" sz="2400" baseline="-25000">
                <a:effectLst/>
                <a:ea typeface="Calibri" panose="020F0502020204030204" pitchFamily="34" charset="0"/>
              </a:rPr>
              <a:t>O</a:t>
            </a:r>
            <a:r>
              <a:rPr lang="ro-RO" sz="2400">
                <a:effectLst/>
                <a:ea typeface="Calibri" panose="020F0502020204030204" pitchFamily="34" charset="0"/>
              </a:rPr>
              <a:t> </a:t>
            </a:r>
            <a:r>
              <a:rPr lang="en-US" sz="2400">
                <a:effectLst/>
                <a:ea typeface="Calibri" panose="020F0502020204030204" pitchFamily="34" charset="0"/>
              </a:rPr>
              <a:t>indică faptul că ieșirea este o sumă ponderată a intrărilor (de aici denumirea amplificatorului), ponderile fiind stabilite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prin raporturi de rezistențe.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O aplicație tipică a amplificatoarelor de sumare este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 b="1">
                <a:effectLst/>
                <a:ea typeface="Calibri" panose="020F0502020204030204" pitchFamily="34" charset="0"/>
              </a:rPr>
              <a:t>mixerul audio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Deoarece ieșirea provine direct de la sursa dependentă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din interiorul AO, avem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=0.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Mai mult, din cauza masei virtuale, rezistența de intrare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ik</a:t>
            </a:r>
            <a:r>
              <a:rPr lang="en-US" sz="2400">
                <a:effectLst/>
                <a:ea typeface="Calibri" panose="020F0502020204030204" pitchFamily="34" charset="0"/>
              </a:rPr>
              <a:t>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(</a:t>
            </a:r>
            <a:r>
              <a:rPr lang="en-US" sz="2400" i="1">
                <a:effectLst/>
                <a:ea typeface="Calibri" panose="020F0502020204030204" pitchFamily="34" charset="0"/>
              </a:rPr>
              <a:t>k</a:t>
            </a:r>
            <a:r>
              <a:rPr lang="en-US" sz="2400">
                <a:effectLst/>
                <a:ea typeface="Calibri" panose="020F0502020204030204" pitchFamily="34" charset="0"/>
              </a:rPr>
              <a:t>=1, 2, 3) văzută de sursa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k</a:t>
            </a:r>
            <a:r>
              <a:rPr lang="en-US" sz="2400">
                <a:effectLst/>
                <a:ea typeface="Calibri" panose="020F0502020204030204" pitchFamily="34" charset="0"/>
              </a:rPr>
              <a:t> este egală cu rezistența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corespunzătoare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k</a:t>
            </a:r>
            <a:r>
              <a:rPr lang="en-US" sz="2400">
                <a:effectLst/>
                <a:ea typeface="Calibri" panose="020F0502020204030204" pitchFamily="34" charset="0"/>
              </a:rPr>
              <a:t>. În concluzie</a:t>
            </a:r>
            <a:endParaRPr lang="ro-RO" sz="4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1F8F7-EE13-4D66-9E13-9A103997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B21B0-1275-48BF-8644-634E94C88EE2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3022E-03A7-46B4-84D2-634131B7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734DC-BD9B-4387-9E1F-64CF7FE04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685C1F-E1AF-4D6D-94E7-1EFFDAAFE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600" y="2329816"/>
            <a:ext cx="3513773" cy="38471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0D02A8-5FDB-4A05-862C-2D12ED2C0EAE}"/>
                  </a:ext>
                </a:extLst>
              </p:cNvPr>
              <p:cNvSpPr txBox="1"/>
              <p:nvPr/>
            </p:nvSpPr>
            <p:spPr>
              <a:xfrm>
                <a:off x="7830380" y="604578"/>
                <a:ext cx="3788464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0D02A8-5FDB-4A05-862C-2D12ED2C0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0380" y="604578"/>
                <a:ext cx="3788464" cy="7838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531090B-EBFC-4E08-9754-56C0ACA6EB68}"/>
                  </a:ext>
                </a:extLst>
              </p:cNvPr>
              <p:cNvSpPr txBox="1"/>
              <p:nvPr/>
            </p:nvSpPr>
            <p:spPr>
              <a:xfrm>
                <a:off x="3350315" y="5715298"/>
                <a:ext cx="274568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𝑖𝑘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=1,2,3 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531090B-EBFC-4E08-9754-56C0ACA6EB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315" y="5715298"/>
                <a:ext cx="2745685" cy="461665"/>
              </a:xfrm>
              <a:prstGeom prst="rect">
                <a:avLst/>
              </a:prstGeom>
              <a:blipFill>
                <a:blip r:embed="rId4"/>
                <a:stretch>
                  <a:fillRect l="-222" b="-2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4312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B8A0-B89C-4AB6-AB64-D319A4EBF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sumator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18E9F-DC7B-4BBB-A52E-355DA01B9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Dacă sursele de intrare sunt neideale, circuitul va exercita efecte de încărcare asupra lor, ca în cazul amplificatorului inversor.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Relația lui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este încă valabilă cu condiția să înlocuim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k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de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la numitoare cu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sk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+R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k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, unde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sk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 este rezistența internă </a:t>
            </a:r>
            <a:br>
              <a:rPr lang="ro-RO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(de ieșire) a sursei de semnal de ordinul </a:t>
            </a:r>
            <a:r>
              <a:rPr lang="en-US" sz="2400" i="1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k</a:t>
            </a:r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.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1F8F7-EE13-4D66-9E13-9A103997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F256-5B80-4FE8-85CD-54B52385762F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3022E-03A7-46B4-84D2-634131B7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734DC-BD9B-4387-9E1F-64CF7FE04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685C1F-E1AF-4D6D-94E7-1EFFDAAFE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600" y="2329816"/>
            <a:ext cx="3513773" cy="38471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0D02A8-5FDB-4A05-862C-2D12ED2C0EAE}"/>
                  </a:ext>
                </a:extLst>
              </p:cNvPr>
              <p:cNvSpPr txBox="1"/>
              <p:nvPr/>
            </p:nvSpPr>
            <p:spPr>
              <a:xfrm>
                <a:off x="7830380" y="604578"/>
                <a:ext cx="3788464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000" i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ro-RO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0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0D02A8-5FDB-4A05-862C-2D12ED2C0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0380" y="604578"/>
                <a:ext cx="3788464" cy="7838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4A4EAC5-C425-4659-BA04-EB061BBC3620}"/>
                  </a:ext>
                </a:extLst>
              </p:cNvPr>
              <p:cNvSpPr txBox="1"/>
              <p:nvPr/>
            </p:nvSpPr>
            <p:spPr>
              <a:xfrm>
                <a:off x="1036104" y="3890950"/>
                <a:ext cx="6803923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ro-RO" sz="2400" b="0" i="0" smtClean="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ro-RO" sz="2400" b="0" i="0" smtClean="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 sz="200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4A4EAC5-C425-4659-BA04-EB061BBC36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104" y="3890950"/>
                <a:ext cx="6803923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9107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0A4F3-71B2-481B-8512-DBAB89C3C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02668-724C-4F9C-8447-0968E278F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amplificatorul de diferență are o ieșire și două intrări, una dintre ele fiind aplicată spre intrarea inversoare, cealaltă spre intrarea neinversoare. </a:t>
            </a:r>
            <a:endParaRPr lang="ro-RO" sz="36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6EBCD-E8A8-4646-B910-2F5FE731F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B8B1-8B38-4F38-99C2-A43A398A6E3F}" type="datetime1">
              <a:rPr lang="ro-RO" smtClean="0"/>
              <a:t>10.03.2021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33F0D-8A59-4C2E-968B-C1196CBFA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3 -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08B83-3A52-4FCB-85E5-B72510F1E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AF8275-0A00-4590-81DA-F3F51B7A5E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726"/>
          <a:stretch/>
        </p:blipFill>
        <p:spPr bwMode="auto">
          <a:xfrm>
            <a:off x="4355782" y="2926370"/>
            <a:ext cx="3480435" cy="26654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68820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</TotalTime>
  <Words>3024</Words>
  <Application>Microsoft Office PowerPoint</Application>
  <PresentationFormat>Widescreen</PresentationFormat>
  <Paragraphs>419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</vt:lpstr>
      <vt:lpstr>Calibri</vt:lpstr>
      <vt:lpstr>Calibri Light</vt:lpstr>
      <vt:lpstr>Cambria Math</vt:lpstr>
      <vt:lpstr>Times New Roman</vt:lpstr>
      <vt:lpstr>UT Sans</vt:lpstr>
      <vt:lpstr>Office Theme</vt:lpstr>
      <vt:lpstr>ELECTRONICĂ ANALOGICĂ</vt:lpstr>
      <vt:lpstr>Probleme tratate</vt:lpstr>
      <vt:lpstr>Analiza circuitelor realizate cu AO ideal Generalități</vt:lpstr>
      <vt:lpstr>Analiza circuitelor realizate cu AO ideal Generalități</vt:lpstr>
      <vt:lpstr>Amplificatorul sumator</vt:lpstr>
      <vt:lpstr>Amplificatorul sumator</vt:lpstr>
      <vt:lpstr>Amplificatorul sumator</vt:lpstr>
      <vt:lpstr>Amplificatorul sumator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Diferențiatorul</vt:lpstr>
      <vt:lpstr>Diferențiatorul</vt:lpstr>
      <vt:lpstr>Diferențiatorul</vt:lpstr>
      <vt:lpstr>Diferențiatorul</vt:lpstr>
      <vt:lpstr>Diferențiatorul</vt:lpstr>
      <vt:lpstr>Diferențiatorul</vt:lpstr>
      <vt:lpstr>Integratorul</vt:lpstr>
      <vt:lpstr>Integratorul</vt:lpstr>
      <vt:lpstr>Integratorul</vt:lpstr>
      <vt:lpstr>Integratorul</vt:lpstr>
      <vt:lpstr>Integratorul</vt:lpstr>
      <vt:lpstr>Integratorul</vt:lpstr>
      <vt:lpstr>Integratorul</vt:lpstr>
      <vt:lpstr>Integratorul</vt:lpstr>
      <vt:lpstr>Integratorul</vt:lpstr>
      <vt:lpstr>Convertorul de rezistență negativă</vt:lpstr>
      <vt:lpstr>Convertorul de rezistență negativă</vt:lpstr>
      <vt:lpstr>Convertorul de rezistență negativă</vt:lpstr>
      <vt:lpstr>Concluzie</vt:lpstr>
      <vt:lpstr>Probleme P1.</vt:lpstr>
      <vt:lpstr>Probleme P1. Rezolvare</vt:lpstr>
      <vt:lpstr>Probleme P1. Rezolvare</vt:lpstr>
      <vt:lpstr>Probleme P1. Rezolvare</vt:lpstr>
      <vt:lpstr>Probleme P1. Rezolvare</vt:lpstr>
      <vt:lpstr>Probleme P1. Rezolvare</vt:lpstr>
      <vt:lpstr>Probleme P1. Rezolvare</vt:lpstr>
      <vt:lpstr>Probleme P2.</vt:lpstr>
      <vt:lpstr>Probleme P2. Rezolvare</vt:lpstr>
      <vt:lpstr>Probleme P2. Rezolvare</vt:lpstr>
      <vt:lpstr>Probleme P2. Rezolvare</vt:lpstr>
      <vt:lpstr>Probleme P2. Rezolvare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ELECTRONICĂ ANALOGICĂ</dc:title>
  <dc:creator>geoic@yahoo.com</dc:creator>
  <cp:lastModifiedBy>geoic@yahoo.com</cp:lastModifiedBy>
  <cp:revision>194</cp:revision>
  <dcterms:created xsi:type="dcterms:W3CDTF">2021-02-23T18:17:35Z</dcterms:created>
  <dcterms:modified xsi:type="dcterms:W3CDTF">2021-03-10T11:27:51Z</dcterms:modified>
</cp:coreProperties>
</file>