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8" r:id="rId2"/>
    <p:sldId id="257" r:id="rId3"/>
    <p:sldId id="289" r:id="rId4"/>
    <p:sldId id="290" r:id="rId5"/>
    <p:sldId id="298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9" r:id="rId23"/>
    <p:sldId id="308" r:id="rId24"/>
    <p:sldId id="310" r:id="rId25"/>
    <p:sldId id="311" r:id="rId26"/>
    <p:sldId id="312" r:id="rId27"/>
    <p:sldId id="314" r:id="rId28"/>
    <p:sldId id="315" r:id="rId29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9ECBF-4B11-4304-98E2-C9281506EB05}" type="datetimeFigureOut">
              <a:rPr lang="ro-RO" smtClean="0"/>
              <a:t>03.03.2021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96729-4F2E-4F6A-A54C-E7045F3BE3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1049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D0C80-85EB-447C-BF66-D462392D6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ED1315-C078-4AA8-9E40-A1CDE3DFB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90AE1-B9E8-46EF-A840-57FFE485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E4458-1FEA-4436-B726-CB754C755891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1655E-A933-4E2D-AB92-AEAFE1F8B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53D52-DBD0-4F9C-9C5E-5BF70BCD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8305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B8400-3189-4C88-BEC4-513A75EE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B4E2D-63EE-4D77-A343-B525227A4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090CA-C282-4030-89F8-BEC9321B4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F41E-EEC5-4152-8BFC-213722F573D2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BD2E7-DA32-45E1-93C9-ED65B01FD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A176B-AD58-4110-89C8-50970F42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9275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A6652A-D881-4330-A7D0-9FEEBCE06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1A88BA-B236-4EEF-B917-7DFDFF10A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401D8-4DEA-4DD8-A0BA-7835F3B9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146-9535-453E-9EA6-80B5A23DA550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66F0E-C7C7-4CD5-8D04-92AEB74FE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C6ED6-1799-4575-B85D-339CF9CA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3724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4FB38-19C7-4E15-8729-20809C4B0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D630E-D56D-403F-B1CE-843A5F6B4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E817D-9880-4BBA-9568-4EE04FC61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CCA1-CE21-41F2-B3CA-2950E8C18A8B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66DDE-043C-4628-8209-7E725FE4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6F299-2EB6-4726-B997-FAF0928F1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1245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C623-C128-4292-A35A-F1D8BA2B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E23C4-E517-4C01-948A-0D5D7801E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C7438-5CB4-4BA8-A49C-8BAAD27D4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12B9-8913-4E4F-A4BF-EBBDBBA0BB81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56347-65CF-4C2F-AAE2-FEA759649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3716B-6051-4A53-8EDF-ADA3FC033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216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750D-A1E0-471A-A121-98B6065D5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F820C-4BAA-4696-9577-14E1296BAD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5856-6595-4FDD-BDD4-A1C1C2C3B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C4B4E-5991-4841-AA22-F29DE8B0A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D353-B250-4B6A-90D1-252AC161625E}" type="datetime1">
              <a:rPr lang="ro-RO" smtClean="0"/>
              <a:t>03.03.2021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E7EFB-FBEC-4859-BA97-C3620B37B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1446B-98CD-45B5-8FF8-88724371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991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AD69F-EDD4-49DC-98C0-FF75FD299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A9640-9AD9-4DB4-A3D7-1E7FC0F21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28D2F1-6567-485B-8EE4-4436F714E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A305BA-54D9-43C5-A5F4-A1CA8DD6AE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38AC9D-0E81-4D9F-A541-9A0971D5D7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CF9185-A25F-41F2-B617-91ABD6EC3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B38DF-5E53-471C-B1CA-4366205889B2}" type="datetime1">
              <a:rPr lang="ro-RO" smtClean="0"/>
              <a:t>03.03.2021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8A479E-B75C-4BDF-BB77-C19A2253F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CF2D28-9262-4735-9AC8-8B6534584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8751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75D30-95B7-4FC8-8B97-B299215E8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7CF945-91D5-4926-ABD8-3D4512183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6B8F-C3F2-4DB9-BBFE-81652CC77FC2}" type="datetime1">
              <a:rPr lang="ro-RO" smtClean="0"/>
              <a:t>03.03.2021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ABAAA8-FC3B-4346-9336-7DE9DC600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8539C3-C9C4-4DD4-AFC5-F268CDA61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5150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86D54-FF9E-4245-A131-B4018C410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9C90-599A-4B69-A539-BD00E4857061}" type="datetime1">
              <a:rPr lang="ro-RO" smtClean="0"/>
              <a:t>03.03.2021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AE41CF-B99D-484F-A194-6B8EB0DA4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41D4C8-6FB6-48D9-98D6-E9CD23698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914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D210F-F253-4DB3-A912-68A0D551F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C5480-B224-446E-A7FA-C97C3D9CD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FC488-793A-45C4-B42D-610E2B07E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1F9FD-6FDA-41DD-840C-D217256C2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5D43-91A4-4787-A1DA-B74649EF61DA}" type="datetime1">
              <a:rPr lang="ro-RO" smtClean="0"/>
              <a:t>03.03.2021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BA8F0-3C01-4E6C-9574-FC5C1B7CE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7CD37F-F4EE-4364-8D52-4AFE8FD2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847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072C-02C8-4149-9D4D-16058A3FA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F8290A-8BDA-4E85-A5A8-78C175467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AC272-3FB9-4FE8-AE22-7501CE009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BF2C2-10E0-4D3C-B784-6B4C7E6C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9B00-D026-4039-801A-5CE669E2160D}" type="datetime1">
              <a:rPr lang="ro-RO" smtClean="0"/>
              <a:t>03.03.2021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5E84C-B713-47F5-B8EF-795402C12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13511-82E3-49F0-8863-09D76560A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0892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09C5D-EF02-448D-AD3D-9A76B3A59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E14751-1A48-442F-A899-69168BA6E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FCDE1-9C15-4E8B-820E-8A22C15C48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8F594-27ED-407C-9AC4-FA54012AC99E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76B0A-2102-4FBA-A009-2ECCA098D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DFE2A-CADC-4EEF-B58C-BEC99F872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4596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/>
              <a:t>ELECTRONICĂ ANALOGICĂ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Cursul nr. 2 - online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Repetorul</a:t>
            </a:r>
          </a:p>
          <a:p>
            <a:r>
              <a:rPr lang="ro-RO"/>
              <a:t>Este un caz particular de configurație neinversoare la care R</a:t>
            </a:r>
            <a:r>
              <a:rPr lang="ro-RO" baseline="-25000"/>
              <a:t>1</a:t>
            </a:r>
            <a:r>
              <a:rPr lang="ro-RO">
                <a:sym typeface="Symbol" panose="05050102010706020507" pitchFamily="18" charset="2"/>
              </a:rPr>
              <a:t></a:t>
            </a:r>
            <a:r>
              <a:rPr lang="ro-RO"/>
              <a:t>∞ și R</a:t>
            </a:r>
            <a:r>
              <a:rPr lang="ro-RO" baseline="-25000"/>
              <a:t>2</a:t>
            </a:r>
            <a:r>
              <a:rPr lang="ro-RO"/>
              <a:t>=0.</a:t>
            </a:r>
          </a:p>
          <a:p>
            <a:r>
              <a:rPr lang="ro-RO"/>
              <a:t>Parametrii în buclă închisă sunt: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BC697-D0AB-45A3-8D56-72F8A76EC54B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10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3F772C-8E35-4F47-9805-62F21C199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853" y="4001294"/>
            <a:ext cx="5906324" cy="17909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DDB27C-62C8-40BD-88F4-2BD150B7C7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6754" y="1006384"/>
            <a:ext cx="2205990" cy="4629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87E29F-1B06-40C5-A474-89C0649ED788}"/>
                  </a:ext>
                </a:extLst>
              </p:cNvPr>
              <p:cNvSpPr txBox="1"/>
              <p:nvPr/>
            </p:nvSpPr>
            <p:spPr>
              <a:xfrm>
                <a:off x="5881481" y="3241328"/>
                <a:ext cx="385886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type m:val="lin"/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,  </m:t>
                          </m:r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→∞, 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87E29F-1B06-40C5-A474-89C0649ED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481" y="3241328"/>
                <a:ext cx="3858868" cy="461665"/>
              </a:xfrm>
              <a:prstGeom prst="rect">
                <a:avLst/>
              </a:prstGeom>
              <a:blipFill>
                <a:blip r:embed="rId4"/>
                <a:stretch>
                  <a:fillRect t="-126667" b="-194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3264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Rolul repetorului</a:t>
            </a:r>
            <a:r>
              <a:rPr lang="ro-RO"/>
              <a:t> este acela de adaptor de impedanță, întrucât analizând intrarea vedem un circuit deschis, dar privind în ieșire vedem un scurtcircuit la o sursă de valoare v</a:t>
            </a:r>
            <a:r>
              <a:rPr lang="ro-RO" baseline="-25000"/>
              <a:t>O</a:t>
            </a:r>
            <a:r>
              <a:rPr lang="ro-RO"/>
              <a:t>=v</a:t>
            </a:r>
            <a:r>
              <a:rPr lang="ro-RO" baseline="-25000"/>
              <a:t>I</a:t>
            </a:r>
            <a:r>
              <a:rPr lang="ro-RO"/>
              <a:t>.</a:t>
            </a:r>
            <a:endParaRPr lang="ro-RO" b="1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7A00-B0DB-4D51-8941-4F08312F718C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11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E3F579-137D-4D30-A122-75B0079CF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5358" y="437169"/>
            <a:ext cx="2953162" cy="8954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2CF6C05-F0A1-4E86-AA78-6E3DD7C102CD}"/>
                  </a:ext>
                </a:extLst>
              </p:cNvPr>
              <p:cNvSpPr txBox="1"/>
              <p:nvPr/>
            </p:nvSpPr>
            <p:spPr>
              <a:xfrm>
                <a:off x="1161754" y="5402231"/>
                <a:ext cx="2159694" cy="6285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)  </m:t>
                          </m:r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2CF6C05-F0A1-4E86-AA78-6E3DD7C10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754" y="5402231"/>
                <a:ext cx="2159694" cy="6285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6C66689-0F80-4156-A53E-F692950BE98F}"/>
              </a:ext>
            </a:extLst>
          </p:cNvPr>
          <p:cNvSpPr txBox="1"/>
          <p:nvPr/>
        </p:nvSpPr>
        <p:spPr>
          <a:xfrm>
            <a:off x="7731887" y="3315852"/>
            <a:ext cx="39442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b) Deoarece repetorul are Ri</a:t>
            </a:r>
            <a:r>
              <a:rPr lang="ro-RO">
                <a:sym typeface="Symbol" panose="05050102010706020507" pitchFamily="18" charset="2"/>
              </a:rPr>
              <a:t></a:t>
            </a:r>
            <a:r>
              <a:rPr lang="ro-RO"/>
              <a:t>∞, la intrare nu există niciun efect de încărcare, deci v</a:t>
            </a:r>
            <a:r>
              <a:rPr lang="ro-RO" baseline="-25000"/>
              <a:t>I</a:t>
            </a:r>
            <a:r>
              <a:rPr lang="ro-RO"/>
              <a:t>=v</a:t>
            </a:r>
            <a:r>
              <a:rPr lang="ro-RO" baseline="-25000"/>
              <a:t>S</a:t>
            </a:r>
            <a:r>
              <a:rPr lang="ro-RO"/>
              <a:t>. Mai mult, deoarece repetorul are R</a:t>
            </a:r>
            <a:r>
              <a:rPr lang="ro-RO" baseline="-25000"/>
              <a:t>o</a:t>
            </a:r>
            <a:r>
              <a:rPr lang="ro-RO"/>
              <a:t>=0, încărcarea lipsește și la ieșire, deci v</a:t>
            </a:r>
            <a:r>
              <a:rPr lang="ro-RO" baseline="-25000"/>
              <a:t>L</a:t>
            </a:r>
            <a:r>
              <a:rPr lang="ro-RO"/>
              <a:t>=v</a:t>
            </a:r>
            <a:r>
              <a:rPr lang="ro-RO" baseline="-25000"/>
              <a:t>I</a:t>
            </a:r>
            <a:r>
              <a:rPr lang="ro-RO"/>
              <a:t>=v</a:t>
            </a:r>
            <a:r>
              <a:rPr lang="ro-RO" baseline="-25000"/>
              <a:t>S</a:t>
            </a:r>
            <a:r>
              <a:rPr lang="ro-RO"/>
              <a:t>, ceea ce indică faptul că R</a:t>
            </a:r>
            <a:r>
              <a:rPr lang="ro-RO" baseline="-25000"/>
              <a:t>L</a:t>
            </a:r>
            <a:r>
              <a:rPr lang="ro-RO"/>
              <a:t> primește tensiunea completă a sursei fără pierderi. Rolul repetorului este astfel să acționeze ca un tampon (buffer) între sursă și sarcină.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CCE73BF-8FA4-494C-A8B8-BC485425D0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10"/>
          <a:stretch/>
        </p:blipFill>
        <p:spPr>
          <a:xfrm>
            <a:off x="695740" y="3138915"/>
            <a:ext cx="6855514" cy="220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26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Amplificatorul inversor a fost inventat înainte de amplificatorul neinversor, deoarece în primele lor zile amplificatoarele operaționale aveau o singură intrare, și anume, cea inversoare.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5E21-2EDC-4AA3-8F1C-5C672F948C6B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12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7D0F63-B940-4F1B-9355-A25C57BD20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998" r="57105"/>
          <a:stretch/>
        </p:blipFill>
        <p:spPr>
          <a:xfrm>
            <a:off x="4195867" y="3429000"/>
            <a:ext cx="3800265" cy="201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43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Intrarea neinversoare fiind conectată</a:t>
            </a:r>
            <a:br>
              <a:rPr lang="ro-RO"/>
            </a:br>
            <a:r>
              <a:rPr lang="ro-RO"/>
              <a:t>la masă rezultă v</a:t>
            </a:r>
            <a:r>
              <a:rPr lang="ro-RO" baseline="-25000"/>
              <a:t>P</a:t>
            </a:r>
            <a:r>
              <a:rPr lang="ro-RO"/>
              <a:t>=0</a:t>
            </a:r>
          </a:p>
          <a:p>
            <a:r>
              <a:rPr lang="ro-RO"/>
              <a:t>Aplicând superpoziția găsim</a:t>
            </a:r>
            <a:br>
              <a:rPr lang="ro-RO"/>
            </a:br>
            <a:br>
              <a:rPr lang="ro-RO"/>
            </a:br>
            <a:br>
              <a:rPr lang="ro-RO"/>
            </a:br>
            <a:r>
              <a:rPr lang="ro-RO"/>
              <a:t>sau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BBFA-71C6-4296-B124-D70DA98FDB08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43C68C-35D3-42F0-8C36-5AE72F2545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607"/>
          <a:stretch/>
        </p:blipFill>
        <p:spPr>
          <a:xfrm>
            <a:off x="7205869" y="1825625"/>
            <a:ext cx="4641778" cy="28007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43F23F4-058C-480B-A2FD-244E8753D9FD}"/>
              </a:ext>
            </a:extLst>
          </p:cNvPr>
          <p:cNvGrpSpPr/>
          <p:nvPr/>
        </p:nvGrpSpPr>
        <p:grpSpPr>
          <a:xfrm>
            <a:off x="1133474" y="3344219"/>
            <a:ext cx="6143625" cy="457200"/>
            <a:chOff x="2027995" y="4397766"/>
            <a:chExt cx="6143625" cy="4572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70B3098-0F16-4AF1-8278-18DB3027A4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27995" y="4397766"/>
              <a:ext cx="3571875" cy="4572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C902D35-E61D-4795-AD91-D0A2058449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99870" y="4454916"/>
              <a:ext cx="2571750" cy="400050"/>
            </a:xfrm>
            <a:prstGeom prst="rect">
              <a:avLst/>
            </a:prstGeom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AACCF6DE-9915-43DE-810A-4BFCED4C85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3595" y="4377981"/>
            <a:ext cx="51244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008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Folosind relația de bază v</a:t>
            </a:r>
            <a:r>
              <a:rPr lang="ro-RO" baseline="-25000"/>
              <a:t>O</a:t>
            </a:r>
            <a:r>
              <a:rPr lang="ro-RO"/>
              <a:t>=a(v</a:t>
            </a:r>
            <a:r>
              <a:rPr lang="ro-RO" baseline="-25000"/>
              <a:t>P</a:t>
            </a:r>
            <a:r>
              <a:rPr lang="ro-RO"/>
              <a:t>-v</a:t>
            </a:r>
            <a:r>
              <a:rPr lang="ro-RO" baseline="-25000"/>
              <a:t>N</a:t>
            </a:r>
            <a:r>
              <a:rPr lang="ro-RO"/>
              <a:t>), </a:t>
            </a:r>
            <a:br>
              <a:rPr lang="ro-RO"/>
            </a:br>
            <a:r>
              <a:rPr lang="ro-RO"/>
              <a:t>obținem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ro-RO"/>
              <a:t>Comparativ cu relația de la amplificatorul </a:t>
            </a:r>
            <a:br>
              <a:rPr lang="ro-RO"/>
            </a:br>
            <a:r>
              <a:rPr lang="ro-RO"/>
              <a:t>neinversor, observăm că rețeaua rezistivă aduce în continuare partea 1/(1+R</a:t>
            </a:r>
            <a:r>
              <a:rPr lang="ro-RO" baseline="-25000"/>
              <a:t>2</a:t>
            </a:r>
            <a:r>
              <a:rPr lang="ro-RO"/>
              <a:t>/R</a:t>
            </a:r>
            <a:r>
              <a:rPr lang="ro-RO" baseline="-25000"/>
              <a:t>1</a:t>
            </a:r>
            <a:r>
              <a:rPr lang="ro-RO"/>
              <a:t>) din v</a:t>
            </a:r>
            <a:r>
              <a:rPr lang="ro-RO" baseline="-25000"/>
              <a:t>O</a:t>
            </a:r>
            <a:r>
              <a:rPr lang="ro-RO"/>
              <a:t> înapoi la intrarea inversoare, oferind astfel aceeași cantitate de reacție negativă.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B71D-CDDE-4AFE-A2BE-9EF3C0ED225F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AD757D-7BBA-41C9-8942-ED39687819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607"/>
          <a:stretch/>
        </p:blipFill>
        <p:spPr>
          <a:xfrm>
            <a:off x="7205869" y="1825625"/>
            <a:ext cx="4641778" cy="28007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D2719BC-98D7-44E0-8D0B-C9597258C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938" y="2986087"/>
            <a:ext cx="597217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01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/>
              <a:t>Rezolvând pentru raportul v</a:t>
            </a:r>
            <a:r>
              <a:rPr lang="ro-RO" baseline="-25000"/>
              <a:t>O</a:t>
            </a:r>
            <a:r>
              <a:rPr lang="ro-RO"/>
              <a:t>/v</a:t>
            </a:r>
            <a:r>
              <a:rPr lang="ro-RO" baseline="-25000"/>
              <a:t>I</a:t>
            </a:r>
            <a:r>
              <a:rPr lang="ro-RO"/>
              <a:t> și </a:t>
            </a:r>
            <a:br>
              <a:rPr lang="ro-RO"/>
            </a:br>
            <a:r>
              <a:rPr lang="ro-RO"/>
              <a:t>rearanjând, obținem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Circuitul este din nou un amplificator.</a:t>
            </a:r>
          </a:p>
          <a:p>
            <a:r>
              <a:rPr lang="ro-RO"/>
              <a:t>Cu toate acestea, câștigul A este acum </a:t>
            </a:r>
            <a:br>
              <a:rPr lang="ro-RO"/>
            </a:br>
            <a:r>
              <a:rPr lang="ro-RO"/>
              <a:t>negativ, ceea ce arată că polaritatea lui v</a:t>
            </a:r>
            <a:r>
              <a:rPr lang="ro-RO" baseline="-25000"/>
              <a:t>O</a:t>
            </a:r>
            <a:r>
              <a:rPr lang="ro-RO"/>
              <a:t> va </a:t>
            </a:r>
            <a:br>
              <a:rPr lang="ro-RO"/>
            </a:br>
            <a:r>
              <a:rPr lang="ro-RO"/>
              <a:t>fi opusă celei lui v</a:t>
            </a:r>
            <a:r>
              <a:rPr lang="ro-RO" baseline="-25000"/>
              <a:t>I</a:t>
            </a:r>
            <a:r>
              <a:rPr lang="ro-RO"/>
              <a:t>.</a:t>
            </a:r>
            <a:br>
              <a:rPr lang="ro-RO"/>
            </a:br>
            <a:r>
              <a:rPr lang="ro-RO"/>
              <a:t>Prin urmare, circuitul este numit </a:t>
            </a:r>
            <a:r>
              <a:rPr lang="ro-RO" b="1"/>
              <a:t>amplificator inversor</a:t>
            </a:r>
            <a:r>
              <a:rPr lang="ro-RO"/>
              <a:t>.</a:t>
            </a:r>
          </a:p>
          <a:p>
            <a:r>
              <a:rPr lang="ro-RO"/>
              <a:t>Dacă intrarea este o undă sinusoidală, circuitul va introduce o inversare de fază sau, echivalent, o schimbare de fază cu 180°.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330E-9686-43D0-A32E-598459931873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0FB791-0BFC-4991-8A90-40C2EB742E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607"/>
          <a:stretch/>
        </p:blipFill>
        <p:spPr>
          <a:xfrm>
            <a:off x="7205869" y="1825625"/>
            <a:ext cx="4641778" cy="28007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F24467F-C78D-4FBB-A30C-201227AC5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522" y="2619375"/>
            <a:ext cx="552450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155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/>
              <a:t>Caracteristicile amplificatorului inversor ideal</a:t>
            </a:r>
          </a:p>
          <a:p>
            <a:r>
              <a:rPr lang="en-US">
                <a:effectLst/>
                <a:ea typeface="Calibri" panose="020F0502020204030204" pitchFamily="34" charset="0"/>
              </a:rPr>
              <a:t>Considerând </a:t>
            </a:r>
            <a:r>
              <a:rPr lang="en-US" i="1">
                <a:effectLst/>
                <a:ea typeface="Calibri" panose="020F0502020204030204" pitchFamily="34" charset="0"/>
              </a:rPr>
              <a:t>a</a:t>
            </a:r>
            <a:r>
              <a:rPr lang="en-US">
                <a:effectLst/>
                <a:ea typeface="Calibri" panose="020F0502020204030204" pitchFamily="34" charset="0"/>
              </a:rPr>
              <a:t>→∞ în relația amplificării în buclă închisă obținem</a:t>
            </a:r>
            <a:endParaRPr lang="ro-RO">
              <a:effectLst/>
              <a:ea typeface="Calibri" panose="020F0502020204030204" pitchFamily="34" charset="0"/>
            </a:endParaRPr>
          </a:p>
          <a:p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C652-225A-40E8-BA27-6E2C8D486B4F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4DD1B0-AD9E-4509-8140-CCAF3DA7F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312" y="3033712"/>
            <a:ext cx="338137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59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Caracteristicile amplificatorului inversor ideal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Având în vedere că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=v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/a 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este foarte mic, din cauza valorii mari a amplificării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rezultă că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este foarte aproape de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care este zero.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fapt, pentru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→∞,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 fi chiar zero și intrarea inversoare devine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masă virtuală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deoarece pentru un observator din exterior, lucrurile apar ca și cum intrarea inversoare ar fi permanent legată la masă.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În concluzie, rezistența efectivă văzută de sursa de intrare este doar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r>
              <a:rPr kumimoji="0" lang="ro-RO" sz="26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Mai mult, deoarece ieșirea provine direct de la sursa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avem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=0.</a:t>
            </a:r>
            <a:endParaRPr lang="ro-RO"/>
          </a:p>
          <a:p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819D-182E-4DAB-9078-4019C71C0682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3AF38B-1447-4005-82AE-C80018594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537" y="5480409"/>
            <a:ext cx="282892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576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Caracteristicile amplificatorului inversor ideal</a:t>
            </a:r>
          </a:p>
          <a:p>
            <a:r>
              <a:rPr lang="ro-RO"/>
              <a:t>Circuitul echivalent al amplificatorului inversor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C6EF3-12DB-4C7E-8D05-6E78A0CEF1C4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18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52B14B-D666-44FF-9B96-777142100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967687"/>
            <a:ext cx="7802064" cy="206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047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Spre deosebire de omologul său neinversor, </a:t>
            </a:r>
            <a:r>
              <a:rPr lang="en-US" b="1">
                <a:effectLst/>
                <a:ea typeface="Calibri" panose="020F0502020204030204" pitchFamily="34" charset="0"/>
              </a:rPr>
              <a:t>amplificatorul inversor încarcă sursa de intrare dacă sursa este neidală</a:t>
            </a:r>
            <a:r>
              <a:rPr lang="en-US">
                <a:effectLst/>
                <a:ea typeface="Calibri" panose="020F0502020204030204" pitchFamily="34" charset="0"/>
              </a:rPr>
              <a:t>. 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ro-RO"/>
              <a:t>Întrucât în limita a→∞, AO </a:t>
            </a:r>
            <a:br>
              <a:rPr lang="ro-RO"/>
            </a:br>
            <a:r>
              <a:rPr lang="ro-RO"/>
              <a:t>păstrează v</a:t>
            </a:r>
            <a:r>
              <a:rPr lang="ro-RO" baseline="-25000"/>
              <a:t>N</a:t>
            </a:r>
            <a:r>
              <a:rPr lang="ro-RO"/>
              <a:t>→0V (masă virtuală), </a:t>
            </a:r>
            <a:br>
              <a:rPr lang="ro-RO"/>
            </a:br>
            <a:r>
              <a:rPr lang="ro-RO"/>
              <a:t>putem aplica formula divizorului </a:t>
            </a:r>
            <a:br>
              <a:rPr lang="ro-RO"/>
            </a:br>
            <a:r>
              <a:rPr lang="ro-RO"/>
              <a:t>de tensiune și scriem</a:t>
            </a:r>
            <a:br>
              <a:rPr lang="ro-RO"/>
            </a:br>
            <a:br>
              <a:rPr lang="ro-RO"/>
            </a:br>
            <a:br>
              <a:rPr lang="ro-RO"/>
            </a:br>
            <a:br>
              <a:rPr lang="ro-RO"/>
            </a:br>
            <a:r>
              <a:rPr lang="en-US" sz="2800">
                <a:effectLst/>
                <a:ea typeface="Calibri" panose="020F0502020204030204" pitchFamily="34" charset="0"/>
              </a:rPr>
              <a:t>indicând că |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800">
                <a:effectLst/>
                <a:ea typeface="Calibri" panose="020F0502020204030204" pitchFamily="34" charset="0"/>
              </a:rPr>
              <a:t>|≤|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|. </a:t>
            </a:r>
            <a:endParaRPr lang="ro-RO" sz="28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45BD-702E-4C25-951D-999DE0A0AB5B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19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C1DAE70-4050-480A-85C0-D056EB6D9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537" y="4325868"/>
            <a:ext cx="2371725" cy="8477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D8921BC-6004-467A-8B3F-EAD0ECA3A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599" y="3036753"/>
            <a:ext cx="5607197" cy="192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448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19483-FBF0-412A-BEBB-84FC0C85D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Probleme tratate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7D213-88C9-42EE-9E3F-6161C09C5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</a:p>
          <a:p>
            <a:pPr lvl="1"/>
            <a:r>
              <a:rPr lang="ro-RO"/>
              <a:t>Configurația neinversoare</a:t>
            </a:r>
          </a:p>
          <a:p>
            <a:pPr lvl="2"/>
            <a:r>
              <a:rPr lang="ro-RO"/>
              <a:t>Repetorul</a:t>
            </a:r>
          </a:p>
          <a:p>
            <a:pPr lvl="1"/>
            <a:r>
              <a:rPr lang="ro-RO"/>
              <a:t>Configurația inversoare</a:t>
            </a:r>
          </a:p>
          <a:p>
            <a:r>
              <a:rPr lang="ro-RO"/>
              <a:t>Probleme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6D33C-2965-40A0-8A47-35250D002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F3D2-E43B-4B68-BD34-A14156F7BE9A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F74D3-772B-4B19-B67B-D5D2A011C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1847F-97DD-4E27-958E-2D7B3CF5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62061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Dar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L</a:t>
            </a:r>
            <a:r>
              <a:rPr lang="en-US" i="1">
                <a:effectLst/>
                <a:ea typeface="Calibri" panose="020F0502020204030204" pitchFamily="34" charset="0"/>
              </a:rPr>
              <a:t>/v</a:t>
            </a:r>
            <a:r>
              <a:rPr lang="en-US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>
                <a:effectLst/>
                <a:ea typeface="Calibri" panose="020F0502020204030204" pitchFamily="34" charset="0"/>
              </a:rPr>
              <a:t>=−</a:t>
            </a:r>
            <a:r>
              <a:rPr lang="en-US" i="1">
                <a:effectLst/>
                <a:ea typeface="Calibri" panose="020F0502020204030204" pitchFamily="34" charset="0"/>
              </a:rPr>
              <a:t>R</a:t>
            </a:r>
            <a:r>
              <a:rPr lang="en-US" baseline="-25000">
                <a:effectLst/>
                <a:ea typeface="Calibri" panose="020F0502020204030204" pitchFamily="34" charset="0"/>
              </a:rPr>
              <a:t>2</a:t>
            </a:r>
            <a:r>
              <a:rPr lang="en-US">
                <a:effectLst/>
                <a:ea typeface="Calibri" panose="020F0502020204030204" pitchFamily="34" charset="0"/>
              </a:rPr>
              <a:t>/</a:t>
            </a:r>
            <a:r>
              <a:rPr lang="en-US" i="1">
                <a:effectLst/>
                <a:ea typeface="Calibri" panose="020F0502020204030204" pitchFamily="34" charset="0"/>
              </a:rPr>
              <a:t>R</a:t>
            </a:r>
            <a:r>
              <a:rPr lang="en-US" baseline="-25000">
                <a:effectLst/>
                <a:ea typeface="Calibri" panose="020F0502020204030204" pitchFamily="34" charset="0"/>
              </a:rPr>
              <a:t>1</a:t>
            </a:r>
            <a:r>
              <a:rPr lang="en-US">
                <a:effectLst/>
                <a:ea typeface="Calibri" panose="020F0502020204030204" pitchFamily="34" charset="0"/>
              </a:rPr>
              <a:t>. Eliminând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>
                <a:effectLst/>
                <a:ea typeface="Calibri" panose="020F0502020204030204" pitchFamily="34" charset="0"/>
              </a:rPr>
              <a:t>, obținem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ro-RO"/>
              <a:t>Din cauza încărcării la intrare, mărimea </a:t>
            </a:r>
            <a:br>
              <a:rPr lang="ro-RO"/>
            </a:br>
            <a:r>
              <a:rPr lang="ro-RO"/>
              <a:t>câștigului total, R</a:t>
            </a:r>
            <a:r>
              <a:rPr lang="ro-RO" baseline="-25000"/>
              <a:t>2</a:t>
            </a:r>
            <a:r>
              <a:rPr lang="ro-RO"/>
              <a:t>/(R</a:t>
            </a:r>
            <a:r>
              <a:rPr lang="ro-RO" baseline="-25000"/>
              <a:t>s</a:t>
            </a:r>
            <a:r>
              <a:rPr lang="ro-RO"/>
              <a:t>+R</a:t>
            </a:r>
            <a:r>
              <a:rPr lang="ro-RO" baseline="-25000"/>
              <a:t>1</a:t>
            </a:r>
            <a:r>
              <a:rPr lang="ro-RO"/>
              <a:t>) este </a:t>
            </a:r>
            <a:br>
              <a:rPr lang="ro-RO"/>
            </a:br>
            <a:r>
              <a:rPr lang="ro-RO"/>
              <a:t>mai mică decât cea a </a:t>
            </a:r>
            <a:br>
              <a:rPr lang="ro-RO"/>
            </a:br>
            <a:r>
              <a:rPr lang="ro-RO"/>
              <a:t>amplificatorului singur, R</a:t>
            </a:r>
            <a:r>
              <a:rPr lang="ro-RO" baseline="-25000"/>
              <a:t>2</a:t>
            </a:r>
            <a:r>
              <a:rPr lang="ro-RO"/>
              <a:t>/R</a:t>
            </a:r>
            <a:r>
              <a:rPr lang="ro-RO" baseline="-25000"/>
              <a:t>1</a:t>
            </a:r>
            <a:r>
              <a:rPr lang="ro-RO"/>
              <a:t>.</a:t>
            </a:r>
          </a:p>
          <a:p>
            <a:r>
              <a:rPr lang="ro-RO"/>
              <a:t>Cantitatea de încărcare depinde de </a:t>
            </a:r>
            <a:br>
              <a:rPr lang="ro-RO"/>
            </a:br>
            <a:r>
              <a:rPr lang="ro-RO"/>
              <a:t>mărimile relative ale R</a:t>
            </a:r>
            <a:r>
              <a:rPr lang="ro-RO" baseline="-25000"/>
              <a:t>s</a:t>
            </a:r>
            <a:r>
              <a:rPr lang="ro-RO"/>
              <a:t> și R</a:t>
            </a:r>
            <a:r>
              <a:rPr lang="ro-RO" baseline="-25000"/>
              <a:t>1</a:t>
            </a:r>
            <a:r>
              <a:rPr lang="ro-RO"/>
              <a:t> și </a:t>
            </a:r>
            <a:br>
              <a:rPr lang="ro-RO"/>
            </a:br>
            <a:r>
              <a:rPr lang="ro-RO"/>
              <a:t>numai dacă R</a:t>
            </a:r>
            <a:r>
              <a:rPr lang="ro-RO" baseline="-25000"/>
              <a:t>s</a:t>
            </a:r>
            <a:r>
              <a:rPr lang="ro-RO"/>
              <a:t>&lt;&lt;R</a:t>
            </a:r>
            <a:r>
              <a:rPr lang="ro-RO" baseline="-25000"/>
              <a:t>1</a:t>
            </a:r>
            <a:r>
              <a:rPr lang="ro-RO"/>
              <a:t>, atunci efectul </a:t>
            </a:r>
            <a:br>
              <a:rPr lang="ro-RO"/>
            </a:br>
            <a:r>
              <a:rPr lang="ro-RO"/>
              <a:t>de încărcare poate fi ignorat.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8396-DBC6-4DC1-A526-56640150D202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20</a:t>
            </a:fld>
            <a:endParaRPr lang="ro-R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C5D91A1-E2E3-4360-ABD4-87686534C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6587" y="1690688"/>
            <a:ext cx="2333625" cy="8286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8564F6E-F7C4-4387-B565-5FA48AE49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599" y="3036753"/>
            <a:ext cx="5607197" cy="192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72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4248C-727B-463E-9B4C-4936E09C7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3C671-A95E-45E0-921E-022F5CEAA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Utilizând rezistențe cu toleranța de 5% și cât mai apropiate de cele rezultate din calculul analitic, proiectați un amplificator neinversor care să aibă amplificarea ideală în buclă închisă egală cu 8.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87094-8731-4089-9DF6-09B040649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CCA1-CE21-41F2-B3CA-2950E8C18A8B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8010B-D6A0-46FC-AC1A-4E3A15F4F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B329C-110D-404E-B341-BD10CB97B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DE45E5-DB60-4CAB-AD65-6C567774D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100" y="3525754"/>
            <a:ext cx="37338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8706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4248C-727B-463E-9B4C-4936E09C7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3C671-A95E-45E0-921E-022F5CEAA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/>
              <a:t>Amplificarea ideală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Atunci când în proiectare avem o singură relație și două necunoscute (R1 și R2, în acest caz), se dă o valoare unei rezistențe și din relația amplificării ideale în buclă închisă rezultă valoarea celeilalte rezistențe.</a:t>
            </a:r>
          </a:p>
          <a:p>
            <a:r>
              <a:rPr lang="ro-RO"/>
              <a:t>Deoarece AO nu pot debita sau absorbi curenți mai mari de 20-30mA, </a:t>
            </a:r>
            <a:r>
              <a:rPr lang="ro-RO">
                <a:highlight>
                  <a:srgbClr val="FFFF00"/>
                </a:highlight>
              </a:rPr>
              <a:t>se recomandă ca rezistențele din circuitele cu AO să aibă valorile cuprinse între 1k</a:t>
            </a:r>
            <a:r>
              <a:rPr lang="el-GR">
                <a:highlight>
                  <a:srgbClr val="FFFF00"/>
                </a:highlight>
              </a:rPr>
              <a:t>Ω </a:t>
            </a:r>
            <a:r>
              <a:rPr lang="ro-RO">
                <a:highlight>
                  <a:srgbClr val="FFFF00"/>
                </a:highlight>
              </a:rPr>
              <a:t>și 100k</a:t>
            </a:r>
            <a:r>
              <a:rPr lang="el-GR">
                <a:highlight>
                  <a:srgbClr val="FFFF00"/>
                </a:highlight>
              </a:rPr>
              <a:t>Ω, </a:t>
            </a:r>
            <a:r>
              <a:rPr lang="ro-RO">
                <a:highlight>
                  <a:srgbClr val="FFFF00"/>
                </a:highlight>
              </a:rPr>
              <a:t>cu cele mai multe valori în domeniul 10k</a:t>
            </a:r>
            <a:r>
              <a:rPr lang="el-GR">
                <a:highlight>
                  <a:srgbClr val="FFFF00"/>
                </a:highlight>
              </a:rPr>
              <a:t>Ω </a:t>
            </a:r>
            <a:r>
              <a:rPr lang="ro-RO">
                <a:highlight>
                  <a:srgbClr val="FFFF00"/>
                </a:highlight>
              </a:rPr>
              <a:t>și 100k</a:t>
            </a:r>
            <a:r>
              <a:rPr lang="el-GR">
                <a:highlight>
                  <a:srgbClr val="FFFF00"/>
                </a:highlight>
              </a:rPr>
              <a:t>Ω</a:t>
            </a:r>
            <a:r>
              <a:rPr lang="el-GR"/>
              <a:t>.</a:t>
            </a:r>
            <a:endParaRPr lang="ro-RO"/>
          </a:p>
          <a:p>
            <a:r>
              <a:rPr lang="ro-RO"/>
              <a:t>Recomandarea nu este restrictivă.</a:t>
            </a:r>
          </a:p>
          <a:p>
            <a:pPr marL="0" indent="0">
              <a:buNone/>
            </a:pPr>
            <a:endParaRPr lang="ro-RO" sz="12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87094-8731-4089-9DF6-09B040649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CCA1-CE21-41F2-B3CA-2950E8C18A8B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8010B-D6A0-46FC-AC1A-4E3A15F4F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B329C-110D-404E-B341-BD10CB97B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DE45E5-DB60-4CAB-AD65-6C567774D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136525"/>
            <a:ext cx="3733800" cy="2247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365E78D-CE16-4A68-BFED-A83E754A45D1}"/>
                  </a:ext>
                </a:extLst>
              </p:cNvPr>
              <p:cNvSpPr txBox="1"/>
              <p:nvPr/>
            </p:nvSpPr>
            <p:spPr>
              <a:xfrm>
                <a:off x="838200" y="2384425"/>
                <a:ext cx="5145157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𝑖𝑑𝑒𝑎𝑙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𝑖𝑑𝑒𝑎𝑙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365E78D-CE16-4A68-BFED-A83E754A4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384425"/>
                <a:ext cx="5145157" cy="844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015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7709-BF36-4EF4-A2F1-199529723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1E89B-B229-4051-9F16-6C3A3C0F0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Rezultă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Se poate alege R</a:t>
            </a:r>
            <a:r>
              <a:rPr lang="ro-RO" baseline="-25000"/>
              <a:t>1</a:t>
            </a:r>
            <a:r>
              <a:rPr lang="ro-RO"/>
              <a:t>=13k</a:t>
            </a:r>
            <a:r>
              <a:rPr lang="el-GR"/>
              <a:t>Ω⇒</a:t>
            </a:r>
            <a:r>
              <a:rPr lang="ro-RO"/>
              <a:t>R</a:t>
            </a:r>
            <a:r>
              <a:rPr lang="ro-RO" baseline="-25000"/>
              <a:t>2</a:t>
            </a:r>
            <a:r>
              <a:rPr lang="ro-RO"/>
              <a:t>=91k</a:t>
            </a:r>
            <a:r>
              <a:rPr lang="el-GR"/>
              <a:t>Ω, </a:t>
            </a:r>
            <a:r>
              <a:rPr lang="ro-RO"/>
              <a:t>ambele fiind valori standard la 5% toleranță conform tabelului</a:t>
            </a:r>
          </a:p>
          <a:p>
            <a:pPr marL="0" indent="0">
              <a:buNone/>
            </a:pPr>
            <a:endParaRPr lang="ro-RO" sz="2000" b="1"/>
          </a:p>
          <a:p>
            <a:pPr marL="0" indent="0">
              <a:buNone/>
            </a:pPr>
            <a:r>
              <a:rPr lang="ro-RO" sz="2000" b="1"/>
              <a:t>Seria E24, 5%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17C9D-4BC2-4EC5-A3C6-E86C6E0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CCA1-CE21-41F2-B3CA-2950E8C18A8B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8FE5F-C789-44C3-A0C2-44EE8590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C3404-4CF7-4E24-9027-7B9248F48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23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DF91A1-0F08-4DC9-95B6-D78EF5D32998}"/>
                  </a:ext>
                </a:extLst>
              </p:cNvPr>
              <p:cNvSpPr txBox="1"/>
              <p:nvPr/>
            </p:nvSpPr>
            <p:spPr>
              <a:xfrm>
                <a:off x="1031185" y="2395220"/>
                <a:ext cx="4256433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=8−1=7⇒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=7×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DF91A1-0F08-4DC9-95B6-D78EF5D329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185" y="2395220"/>
                <a:ext cx="4256433" cy="8442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9D9F799-7185-4FD1-AB42-34E1243572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486584"/>
              </p:ext>
            </p:extLst>
          </p:nvPr>
        </p:nvGraphicFramePr>
        <p:xfrm>
          <a:off x="838200" y="4983496"/>
          <a:ext cx="10515600" cy="7315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77001">
                  <a:extLst>
                    <a:ext uri="{9D8B030D-6E8A-4147-A177-3AD203B41FA5}">
                      <a16:colId xmlns:a16="http://schemas.microsoft.com/office/drawing/2014/main" val="3275719160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1813983575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796138738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2210406319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1308410816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3434287255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4130317423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3530270698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2214588411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1922229925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3032306701"/>
                    </a:ext>
                  </a:extLst>
                </a:gridCol>
                <a:gridCol w="868589">
                  <a:extLst>
                    <a:ext uri="{9D8B030D-6E8A-4147-A177-3AD203B41FA5}">
                      <a16:colId xmlns:a16="http://schemas.microsoft.com/office/drawing/2014/main" val="2591739372"/>
                    </a:ext>
                  </a:extLst>
                </a:gridCol>
              </a:tblGrid>
              <a:tr h="283086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1.0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1.1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1.2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1.3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1.5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1.6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1.8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2.0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2.2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2.4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2.7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3.0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6489305"/>
                  </a:ext>
                </a:extLst>
              </a:tr>
              <a:tr h="283086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3.3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3.6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3.9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4.3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4.7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5.1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5.6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6.2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6.8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7.5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8.2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9.1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7531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7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0C0A7-4399-48BA-B299-1EE42373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P2. Efecte de încărcare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2ECB4-9DE7-414D-9FB5-DC082D96A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În ambele circuite din figură, R</a:t>
            </a:r>
            <a:r>
              <a:rPr lang="ro-RO" baseline="-25000"/>
              <a:t>S</a:t>
            </a:r>
            <a:r>
              <a:rPr lang="ro-RO"/>
              <a:t>=5k</a:t>
            </a:r>
            <a:r>
              <a:rPr lang="el-GR"/>
              <a:t>Ω, </a:t>
            </a:r>
            <a:r>
              <a:rPr lang="ro-RO"/>
              <a:t>R</a:t>
            </a:r>
            <a:r>
              <a:rPr lang="ro-RO" baseline="-25000"/>
              <a:t>1</a:t>
            </a:r>
            <a:r>
              <a:rPr lang="ro-RO"/>
              <a:t>=20k</a:t>
            </a:r>
            <a:r>
              <a:rPr lang="el-GR"/>
              <a:t>Ω </a:t>
            </a:r>
            <a:r>
              <a:rPr lang="ro-RO"/>
              <a:t>iar R</a:t>
            </a:r>
            <a:r>
              <a:rPr lang="ro-RO" baseline="-25000"/>
              <a:t>2</a:t>
            </a:r>
            <a:r>
              <a:rPr lang="ro-RO"/>
              <a:t>=100k</a:t>
            </a:r>
            <a:r>
              <a:rPr lang="el-GR"/>
              <a:t>Ω. </a:t>
            </a:r>
            <a:r>
              <a:rPr lang="ro-RO"/>
              <a:t>Dacă v</a:t>
            </a:r>
            <a:r>
              <a:rPr lang="ro-RO" baseline="-25000"/>
              <a:t>S</a:t>
            </a:r>
            <a:r>
              <a:rPr lang="ro-RO"/>
              <a:t>=2V, determinați valoarea tensiunii de pe sarcină, v</a:t>
            </a:r>
            <a:r>
              <a:rPr lang="ro-RO" baseline="-25000"/>
              <a:t>L</a:t>
            </a:r>
            <a:r>
              <a:rPr lang="ro-RO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BBCF8-AC23-4E5B-8F82-24991F81F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CCA1-CE21-41F2-B3CA-2950E8C18A8B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31532-C563-475E-9571-72DD784BB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88919-332C-4F13-8980-3381F84A7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52C949-D564-43C4-B33E-C97EDB9AA0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47" y="3033932"/>
            <a:ext cx="4306200" cy="24523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113A97-423E-4E6D-A6A5-06616EF0B2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227608"/>
            <a:ext cx="5478780" cy="20650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13E0060-73A8-433E-B9FD-3798C5E66A91}"/>
              </a:ext>
            </a:extLst>
          </p:cNvPr>
          <p:cNvSpPr txBox="1"/>
          <p:nvPr/>
        </p:nvSpPr>
        <p:spPr>
          <a:xfrm>
            <a:off x="2209800" y="5486304"/>
            <a:ext cx="513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/>
              <a:t>a)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5189AA-8648-4419-B5EB-24217D1FE5F4}"/>
              </a:ext>
            </a:extLst>
          </p:cNvPr>
          <p:cNvSpPr txBox="1"/>
          <p:nvPr/>
        </p:nvSpPr>
        <p:spPr>
          <a:xfrm>
            <a:off x="8835390" y="5550129"/>
            <a:ext cx="513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/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1088901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15EE6-109C-4B9B-8D32-A8878FDB4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43AE4-DA45-4082-8759-AF7EFBEEB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În cazul circuitului neinversor din figura </a:t>
            </a:r>
            <a:r>
              <a:rPr lang="ro-RO" i="1"/>
              <a:t>a</a:t>
            </a:r>
            <a:r>
              <a:rPr lang="ro-RO"/>
              <a:t>, rezistența de intrare a circuitului fiind infinit (R</a:t>
            </a:r>
            <a:r>
              <a:rPr lang="ro-RO" baseline="-25000"/>
              <a:t>i</a:t>
            </a:r>
            <a:r>
              <a:rPr lang="ro-RO">
                <a:sym typeface="Symbol" panose="05050102010706020507" pitchFamily="18" charset="2"/>
              </a:rPr>
              <a:t></a:t>
            </a:r>
            <a:r>
              <a:rPr lang="ro-RO"/>
              <a:t>) NU are loc divizarea tensiunii între R</a:t>
            </a:r>
            <a:r>
              <a:rPr lang="ro-RO" baseline="-25000"/>
              <a:t>S</a:t>
            </a:r>
            <a:r>
              <a:rPr lang="ro-RO"/>
              <a:t> și R</a:t>
            </a:r>
            <a:r>
              <a:rPr lang="ro-RO" baseline="-25000"/>
              <a:t>i</a:t>
            </a:r>
            <a:r>
              <a:rPr lang="ro-RO"/>
              <a:t>. Astfel v</a:t>
            </a:r>
            <a:r>
              <a:rPr lang="ro-RO" baseline="-25000"/>
              <a:t>I</a:t>
            </a:r>
            <a:r>
              <a:rPr lang="ro-RO"/>
              <a:t>=v</a:t>
            </a:r>
            <a:r>
              <a:rPr lang="ro-RO" baseline="-25000"/>
              <a:t>S</a:t>
            </a:r>
            <a:r>
              <a:rPr lang="ro-RO"/>
              <a:t>=2V, iar tensiunea pe sarcina R</a:t>
            </a:r>
            <a:r>
              <a:rPr lang="ro-RO" baseline="-25000"/>
              <a:t>L</a:t>
            </a:r>
            <a:r>
              <a:rPr lang="ro-RO"/>
              <a:t> se scrie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F35D5-9EF5-40D5-9C0D-4D7859D2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CCA1-CE21-41F2-B3CA-2950E8C18A8B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D20A6-38C7-4D3D-996B-6CC7B1714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A26BD-230C-46BE-8585-361DF27F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25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C4B2872-E5B8-4B9C-971B-EBEE4A9E72CE}"/>
                  </a:ext>
                </a:extLst>
              </p:cNvPr>
              <p:cNvSpPr txBox="1"/>
              <p:nvPr/>
            </p:nvSpPr>
            <p:spPr>
              <a:xfrm>
                <a:off x="1051062" y="3190928"/>
                <a:ext cx="6423163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×2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C4B2872-E5B8-4B9C-971B-EBEE4A9E7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062" y="3190928"/>
                <a:ext cx="6423163" cy="9221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4BFB0221-9EEE-466E-B58F-EBE020D5E7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25" y="3724591"/>
            <a:ext cx="4306200" cy="2452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93929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15EE6-109C-4B9B-8D32-A8878FDB4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43AE4-DA45-4082-8759-AF7EFBEEB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În cazul circuitului inversor din figura </a:t>
            </a:r>
            <a:r>
              <a:rPr lang="ro-RO" i="1"/>
              <a:t>b</a:t>
            </a:r>
            <a:r>
              <a:rPr lang="ro-RO"/>
              <a:t>, rezistența de intrare a circuitului fiind egală cu R</a:t>
            </a:r>
            <a:r>
              <a:rPr lang="ro-RO" baseline="-25000"/>
              <a:t>1</a:t>
            </a:r>
            <a:r>
              <a:rPr lang="ro-RO"/>
              <a:t> (R</a:t>
            </a:r>
            <a:r>
              <a:rPr lang="ro-RO" baseline="-25000"/>
              <a:t>i</a:t>
            </a:r>
            <a:r>
              <a:rPr lang="ro-RO"/>
              <a:t>=R</a:t>
            </a:r>
            <a:r>
              <a:rPr lang="ro-RO" baseline="-25000"/>
              <a:t>1</a:t>
            </a:r>
            <a:r>
              <a:rPr lang="ro-RO"/>
              <a:t>=20k</a:t>
            </a:r>
            <a:r>
              <a:rPr lang="el-GR"/>
              <a:t>Ω), </a:t>
            </a:r>
            <a:r>
              <a:rPr lang="ro-RO"/>
              <a:t>între R</a:t>
            </a:r>
            <a:r>
              <a:rPr lang="ro-RO" baseline="-25000"/>
              <a:t>S</a:t>
            </a:r>
            <a:r>
              <a:rPr lang="ro-RO"/>
              <a:t> și R</a:t>
            </a:r>
            <a:r>
              <a:rPr lang="ro-RO" baseline="-25000"/>
              <a:t>i</a:t>
            </a:r>
            <a:r>
              <a:rPr lang="ro-RO"/>
              <a:t> are loc divizarea tensiunii, astfel încât v</a:t>
            </a:r>
            <a:r>
              <a:rPr lang="ro-RO" baseline="-25000"/>
              <a:t>I</a:t>
            </a:r>
            <a:r>
              <a:rPr lang="ro-RO"/>
              <a:t> devine: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F35D5-9EF5-40D5-9C0D-4D7859D2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CCA1-CE21-41F2-B3CA-2950E8C18A8B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D20A6-38C7-4D3D-996B-6CC7B1714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A26BD-230C-46BE-8585-361DF27F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26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E81EB7A-BF29-4C57-94FC-95A25E3C62B0}"/>
                  </a:ext>
                </a:extLst>
              </p:cNvPr>
              <p:cNvSpPr txBox="1"/>
              <p:nvPr/>
            </p:nvSpPr>
            <p:spPr>
              <a:xfrm>
                <a:off x="1070940" y="3199110"/>
                <a:ext cx="6701459" cy="12714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limUpp>
                                <m:limUpp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limUppPr>
                                <m:e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</m:e>
                                <m:lim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𝑅𝐷𝑇</m:t>
                                  </m:r>
                                </m:lim>
                              </m:limUpp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e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=20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𝛺</m:t>
                              </m:r>
                            </m:e>
                          </m:eqArr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+20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×2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=1,6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E81EB7A-BF29-4C57-94FC-95A25E3C6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940" y="3199110"/>
                <a:ext cx="6701459" cy="12714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D0956091-18A8-48D0-A427-1AA5BC6DEF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291330"/>
            <a:ext cx="5478780" cy="206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8577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15EE6-109C-4B9B-8D32-A8878FDB4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43AE4-DA45-4082-8759-AF7EFBEEB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Circuitul fiind inversor, valoarea ideală a amplificării în buclă închisă este A=-R</a:t>
            </a:r>
            <a:r>
              <a:rPr lang="ro-RO" baseline="-25000"/>
              <a:t>2</a:t>
            </a:r>
            <a:r>
              <a:rPr lang="ro-RO"/>
              <a:t>/R</a:t>
            </a:r>
            <a:r>
              <a:rPr lang="ro-RO" baseline="-25000"/>
              <a:t>1</a:t>
            </a:r>
            <a:r>
              <a:rPr lang="ro-RO"/>
              <a:t>=-100k/20k=-5, astfel încât v</a:t>
            </a:r>
            <a:r>
              <a:rPr lang="ro-RO" baseline="-25000"/>
              <a:t>L</a:t>
            </a:r>
            <a:r>
              <a:rPr lang="ro-RO"/>
              <a:t> va avea valoarea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F35D5-9EF5-40D5-9C0D-4D7859D2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CCA1-CE21-41F2-B3CA-2950E8C18A8B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D20A6-38C7-4D3D-996B-6CC7B1714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A26BD-230C-46BE-8585-361DF27F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37EE3A-E609-4063-A798-3695CABE1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291330"/>
            <a:ext cx="5478780" cy="20650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D1CE176-82B8-4BA2-BDBC-5D120B970FA7}"/>
                  </a:ext>
                </a:extLst>
              </p:cNvPr>
              <p:cNvSpPr txBox="1"/>
              <p:nvPr/>
            </p:nvSpPr>
            <p:spPr>
              <a:xfrm>
                <a:off x="981489" y="2967335"/>
                <a:ext cx="462418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=−5×1,6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D1CE176-82B8-4BA2-BDBC-5D120B970F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489" y="2967335"/>
                <a:ext cx="4624181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45705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15EE6-109C-4B9B-8D32-A8878FDB4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43AE4-DA45-4082-8759-AF7EFBEEB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Relația generală se scrie</a:t>
            </a:r>
          </a:p>
          <a:p>
            <a:endParaRPr lang="ro-RO"/>
          </a:p>
          <a:p>
            <a:endParaRPr lang="ro-RO"/>
          </a:p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Pentru un proiectant debutant de circuite realizate cu AO, rezultatul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L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=-8V poate fi un pic frustrant pentru că, fără să țină seama de efectul de încărcare determinat de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, s-ar fi așteptat că dacă la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intrare se aplică 2V și amplificarea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ideală este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A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=-5, la ieșire să obțină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L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=-10V și nu -8V.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F35D5-9EF5-40D5-9C0D-4D7859D2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CCA1-CE21-41F2-B3CA-2950E8C18A8B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D20A6-38C7-4D3D-996B-6CC7B1714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A26BD-230C-46BE-8585-361DF27F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210B76-2798-4B0C-B3ED-CB4D63F93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291330"/>
            <a:ext cx="5478780" cy="20650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29CD72E-085A-4C40-A28F-46648E366F90}"/>
                  </a:ext>
                </a:extLst>
              </p:cNvPr>
              <p:cNvSpPr txBox="1"/>
              <p:nvPr/>
            </p:nvSpPr>
            <p:spPr>
              <a:xfrm>
                <a:off x="506896" y="2298022"/>
                <a:ext cx="11549269" cy="856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+20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⋅2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=−5×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×2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29CD72E-085A-4C40-A28F-46648E366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96" y="2298022"/>
                <a:ext cx="11549269" cy="8563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352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Prin conectarea de componente externe în jurul unui AO, obținem ceea ce vom denumi în continuare un circuit cu AO, în care AO trebuie tratat ca o componentă a circuitului, la fel cum sunt considerate și componentele externe.</a:t>
            </a:r>
          </a:p>
          <a:p>
            <a:r>
              <a:rPr lang="ro-RO"/>
              <a:t>Circuitele de bază realizate cu AO sunt </a:t>
            </a:r>
            <a:r>
              <a:rPr lang="ro-RO" b="1"/>
              <a:t>amplificatorul neinversor </a:t>
            </a:r>
            <a:r>
              <a:rPr lang="ro-RO"/>
              <a:t>și </a:t>
            </a:r>
            <a:r>
              <a:rPr lang="ro-RO" b="1"/>
              <a:t>amplificatorul inversor</a:t>
            </a:r>
            <a:r>
              <a:rPr lang="ro-RO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BF59-B241-40DD-88D6-CBEB9203F3BE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34626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Circuitul constă dintr-un AO și două rezistențe externe.</a:t>
            </a:r>
          </a:p>
          <a:p>
            <a:r>
              <a:rPr lang="ro-RO"/>
              <a:t>Pentru a înțelege funcția sa, trebuie să găsim o relație între v</a:t>
            </a:r>
            <a:r>
              <a:rPr lang="ro-RO" baseline="-25000"/>
              <a:t>O</a:t>
            </a:r>
            <a:r>
              <a:rPr lang="ro-RO"/>
              <a:t> și v</a:t>
            </a:r>
            <a:r>
              <a:rPr lang="ro-RO" baseline="-25000"/>
              <a:t>I</a:t>
            </a:r>
            <a:r>
              <a:rPr lang="ro-RO"/>
              <a:t>.</a:t>
            </a:r>
          </a:p>
          <a:p>
            <a:r>
              <a:rPr lang="ro-RO"/>
              <a:t>În acest scop, redesenăm circuitul în care AO a fost înlocuit cu modelul său echivalent iar rețeaua rezistivă a fost rearanjată pentru a sublinia rolul ei în circuit.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0486-FA5A-4B3C-BB53-A7BE64F427DE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11116B-4C7D-46C0-86F7-575D16623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8866" y="4071644"/>
            <a:ext cx="3534268" cy="21053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A020709-624D-45CB-AF75-69979641A50D}"/>
              </a:ext>
            </a:extLst>
          </p:cNvPr>
          <p:cNvSpPr txBox="1"/>
          <p:nvPr/>
        </p:nvSpPr>
        <p:spPr>
          <a:xfrm>
            <a:off x="658761" y="4817806"/>
            <a:ext cx="3534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vO=VO (c.c.) + vo (c.a)</a:t>
            </a:r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6800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În acest scop, redesenăm circuitul în care AO a fost înlocuit cu modelul său echivalent iar rețeaua </a:t>
            </a:r>
            <a:br>
              <a:rPr lang="ro-RO"/>
            </a:br>
            <a:r>
              <a:rPr lang="ro-RO"/>
              <a:t>rezistivă a fost rearanjată pentru a </a:t>
            </a:r>
            <a:br>
              <a:rPr lang="ro-RO"/>
            </a:br>
            <a:r>
              <a:rPr lang="ro-RO"/>
              <a:t>sublinia rolul ei în circuit.</a:t>
            </a:r>
          </a:p>
          <a:p>
            <a:r>
              <a:rPr lang="ro-RO"/>
              <a:t>v</a:t>
            </a:r>
            <a:r>
              <a:rPr lang="ro-RO" baseline="-25000"/>
              <a:t>O</a:t>
            </a:r>
            <a:r>
              <a:rPr lang="ro-RO"/>
              <a:t> se determină cu relația generală</a:t>
            </a:r>
          </a:p>
          <a:p>
            <a:endParaRPr lang="ro-RO"/>
          </a:p>
          <a:p>
            <a:r>
              <a:rPr lang="ro-RO"/>
              <a:t>Prin inspecție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A267-11FE-465E-8725-B1B9E88C5766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5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5E1544-9A92-4551-BDE1-DC243FBCE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2731" y="2317186"/>
            <a:ext cx="4258269" cy="40391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EE16F9-BD49-40E3-9EA1-A71A7CC78683}"/>
                  </a:ext>
                </a:extLst>
              </p:cNvPr>
              <p:cNvSpPr txBox="1"/>
              <p:nvPr/>
            </p:nvSpPr>
            <p:spPr>
              <a:xfrm>
                <a:off x="1157278" y="4011868"/>
                <a:ext cx="23224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EE16F9-BD49-40E3-9EA1-A71A7CC786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278" y="4011868"/>
                <a:ext cx="2322494" cy="369332"/>
              </a:xfrm>
              <a:prstGeom prst="rect">
                <a:avLst/>
              </a:prstGeom>
              <a:blipFill>
                <a:blip r:embed="rId3"/>
                <a:stretch>
                  <a:fillRect l="-787" b="-1475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386A6C-8579-445E-885F-F411F744493D}"/>
                  </a:ext>
                </a:extLst>
              </p:cNvPr>
              <p:cNvSpPr txBox="1"/>
              <p:nvPr/>
            </p:nvSpPr>
            <p:spPr>
              <a:xfrm>
                <a:off x="1157278" y="4899916"/>
                <a:ext cx="199547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386A6C-8579-445E-885F-F411F7444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278" y="4899916"/>
                <a:ext cx="199547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157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Utilizând formula divizorului de tensiune obținem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Tensiunea v</a:t>
            </a:r>
            <a:r>
              <a:rPr lang="ro-RO" baseline="-25000"/>
              <a:t>N</a:t>
            </a:r>
            <a:r>
              <a:rPr lang="ro-RO"/>
              <a:t> reprezintă o fracțiune din v</a:t>
            </a:r>
            <a:r>
              <a:rPr lang="ro-RO" baseline="-25000"/>
              <a:t>O</a:t>
            </a:r>
            <a:r>
              <a:rPr lang="ro-RO"/>
              <a:t> </a:t>
            </a:r>
            <a:br>
              <a:rPr lang="ro-RO"/>
            </a:br>
            <a:r>
              <a:rPr lang="ro-RO"/>
              <a:t>care este trimisă înapoi la intrarea </a:t>
            </a:r>
            <a:br>
              <a:rPr lang="ro-RO"/>
            </a:br>
            <a:r>
              <a:rPr lang="ro-RO"/>
              <a:t>inversoare.</a:t>
            </a:r>
          </a:p>
          <a:p>
            <a:r>
              <a:rPr lang="ro-RO"/>
              <a:t>În consecință, funcția rețelei rezistive este </a:t>
            </a:r>
            <a:br>
              <a:rPr lang="ro-RO"/>
            </a:br>
            <a:r>
              <a:rPr lang="ro-RO"/>
              <a:t>de a crea reacția negativă în jurul AO.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E7A5C-3713-44D0-8203-A15E0FBAC0BB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E121FB-C565-4E63-B13D-2F5204D8BE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2731" y="2317186"/>
            <a:ext cx="4258269" cy="40391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52B542E-605A-4380-B5C4-1514AEC298A2}"/>
                  </a:ext>
                </a:extLst>
              </p:cNvPr>
              <p:cNvSpPr txBox="1"/>
              <p:nvPr/>
            </p:nvSpPr>
            <p:spPr>
              <a:xfrm>
                <a:off x="1165123" y="2413819"/>
                <a:ext cx="4554067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52B542E-605A-4380-B5C4-1514AEC29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123" y="2413819"/>
                <a:ext cx="4554067" cy="7543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0080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Punând v</a:t>
            </a:r>
            <a:r>
              <a:rPr lang="ro-RO" baseline="-25000"/>
              <a:t>O</a:t>
            </a:r>
            <a:r>
              <a:rPr lang="ro-RO"/>
              <a:t>=a(v</a:t>
            </a:r>
            <a:r>
              <a:rPr lang="ro-RO" baseline="-25000"/>
              <a:t>P</a:t>
            </a:r>
            <a:r>
              <a:rPr lang="ro-RO"/>
              <a:t>-v</a:t>
            </a:r>
            <a:r>
              <a:rPr lang="ro-RO" baseline="-25000"/>
              <a:t>N</a:t>
            </a:r>
            <a:r>
              <a:rPr lang="ro-RO"/>
              <a:t>), obținem</a:t>
            </a:r>
            <a:br>
              <a:rPr lang="ro-RO"/>
            </a:br>
            <a:br>
              <a:rPr lang="ro-RO"/>
            </a:br>
            <a:br>
              <a:rPr lang="ro-RO"/>
            </a:br>
            <a:br>
              <a:rPr lang="ro-RO"/>
            </a:br>
            <a:r>
              <a:rPr lang="ro-RO"/>
              <a:t>și rearanjând rezultă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Deoarece A este pozitiv, polaritatea lui v</a:t>
            </a:r>
            <a:r>
              <a:rPr lang="ro-RO" baseline="-25000"/>
              <a:t>O</a:t>
            </a:r>
            <a:r>
              <a:rPr lang="ro-RO"/>
              <a:t> este aceeași cu cea a lui v</a:t>
            </a:r>
            <a:r>
              <a:rPr lang="ro-RO" baseline="-25000"/>
              <a:t>I</a:t>
            </a:r>
            <a:r>
              <a:rPr lang="ro-RO"/>
              <a:t> - de unde și numele de </a:t>
            </a:r>
            <a:r>
              <a:rPr lang="ro-RO" b="1"/>
              <a:t>amplificator neinversor</a:t>
            </a:r>
            <a:r>
              <a:rPr lang="ro-RO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5639A-519B-4547-9E07-FC9254222EA6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940963-9377-4D89-B7CB-A9212FB74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2335855"/>
            <a:ext cx="4181475" cy="8477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45E4E0-9EDB-4922-A924-72F82AE0A7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6587" y="3891529"/>
            <a:ext cx="59055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84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>
                <a:effectLst/>
                <a:ea typeface="Calibri" panose="020F0502020204030204" pitchFamily="34" charset="0"/>
              </a:rPr>
              <a:t>Caracteristicile amplificatorului neinversor ideal</a:t>
            </a:r>
            <a:endParaRPr lang="ro-RO"/>
          </a:p>
          <a:p>
            <a:r>
              <a:rPr lang="ro-RO"/>
              <a:t>Considerând a→∞ în relația amplificării în buclă închisă obținem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În această limită, </a:t>
            </a:r>
            <a:r>
              <a:rPr lang="ro-RO" i="1"/>
              <a:t>A</a:t>
            </a:r>
            <a:r>
              <a:rPr lang="ro-RO"/>
              <a:t> devine independent de </a:t>
            </a:r>
            <a:r>
              <a:rPr lang="ro-RO" i="1"/>
              <a:t>a</a:t>
            </a:r>
            <a:r>
              <a:rPr lang="ro-RO"/>
              <a:t>, iar valoarea sa este stabilită exclusiv de raportul rezistențelor externe, R</a:t>
            </a:r>
            <a:r>
              <a:rPr lang="ro-RO" baseline="-25000"/>
              <a:t>2</a:t>
            </a:r>
            <a:r>
              <a:rPr lang="ro-RO"/>
              <a:t>/R</a:t>
            </a:r>
            <a:r>
              <a:rPr lang="ro-RO" baseline="-25000"/>
              <a:t>1</a:t>
            </a:r>
            <a:r>
              <a:rPr lang="ro-RO"/>
              <a:t>.</a:t>
            </a:r>
          </a:p>
          <a:p>
            <a:r>
              <a:rPr lang="ro-RO"/>
              <a:t>Un circuit al cărui câștig în buclă închisă depinde doar de un raport de rezistențe oferă avantaje extraordinare pentru proiectant, ușurând dimensionarea elementelor circuitului.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D39A-3585-475A-98BA-083B01162CF2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D43113-81F0-417F-B400-B2ACC66B9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675" y="2866872"/>
            <a:ext cx="3676650" cy="7715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CEE336-18DA-4790-A42B-EDA9D32CC2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4387" y="1090565"/>
            <a:ext cx="354330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520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>
                <a:effectLst/>
                <a:ea typeface="Calibri" panose="020F0502020204030204" pitchFamily="34" charset="0"/>
              </a:rPr>
              <a:t>Caracteristicile amplificatorului neinversor ideal</a:t>
            </a:r>
            <a:endParaRPr lang="ro-RO"/>
          </a:p>
          <a:p>
            <a:r>
              <a:rPr lang="ro-RO"/>
              <a:t>Folosind modelul simplificat de AO (ideal), putem afirma că R</a:t>
            </a:r>
            <a:r>
              <a:rPr lang="ro-RO" baseline="-25000"/>
              <a:t>i</a:t>
            </a:r>
            <a:r>
              <a:rPr lang="ro-RO">
                <a:sym typeface="Symbol" panose="05050102010706020507" pitchFamily="18" charset="2"/>
              </a:rPr>
              <a:t></a:t>
            </a:r>
            <a:r>
              <a:rPr lang="ro-RO"/>
              <a:t>∞ deoarece terminalul de intrare neinversoare apare ca un circuit deschis, iar R</a:t>
            </a:r>
            <a:r>
              <a:rPr lang="ro-RO" baseline="-25000"/>
              <a:t>o</a:t>
            </a:r>
            <a:r>
              <a:rPr lang="ro-RO"/>
              <a:t>=0, deoarece ieșirea provine direct de la sursa av</a:t>
            </a:r>
            <a:r>
              <a:rPr lang="ro-RO" baseline="-25000"/>
              <a:t>D</a:t>
            </a:r>
            <a:r>
              <a:rPr lang="ro-RO"/>
              <a:t>. În concluzie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EB70-5234-4361-BDA5-46446A193922}" type="datetime1">
              <a:rPr lang="ro-RO" smtClean="0"/>
              <a:t>03.03.2021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2 -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0AC20C-CAED-4B6C-8694-D929BF753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9340" y="136525"/>
            <a:ext cx="2129135" cy="20195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C999CB-4AA5-4F25-BAD1-32FB5769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704" y="4210844"/>
            <a:ext cx="7268589" cy="22196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36C2B9E-66F8-4CD1-B9DF-AFB2E5B0A157}"/>
                  </a:ext>
                </a:extLst>
              </p:cNvPr>
              <p:cNvSpPr txBox="1"/>
              <p:nvPr/>
            </p:nvSpPr>
            <p:spPr>
              <a:xfrm>
                <a:off x="4991512" y="3749179"/>
                <a:ext cx="220897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→∞, 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36C2B9E-66F8-4CD1-B9DF-AFB2E5B0A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512" y="3749179"/>
                <a:ext cx="2208972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720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1946</Words>
  <Application>Microsoft Office PowerPoint</Application>
  <PresentationFormat>Widescreen</PresentationFormat>
  <Paragraphs>237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Times New Roman</vt:lpstr>
      <vt:lpstr>UT Sans</vt:lpstr>
      <vt:lpstr>Office Theme</vt:lpstr>
      <vt:lpstr>ELECTRONICĂ ANALOGICĂ</vt:lpstr>
      <vt:lpstr>Probleme tratate</vt:lpstr>
      <vt:lpstr>Configurații de bază realizate cu AO</vt:lpstr>
      <vt:lpstr>Configurații de bază realizate cu AO Configurația neinversoare</vt:lpstr>
      <vt:lpstr>Configurații de bază realizate cu AO Configurația neinversoare</vt:lpstr>
      <vt:lpstr>Configurații de bază realizate cu AO Configurația neinversoare</vt:lpstr>
      <vt:lpstr>Configurații de bază realizate cu AO Configurația neinversoare</vt:lpstr>
      <vt:lpstr>Configurații de bază realizate cu AO Configurația neinversoare</vt:lpstr>
      <vt:lpstr>Configurații de bază realizate cu AO Configurația neinversoare</vt:lpstr>
      <vt:lpstr>Configurații de bază realizate cu AO Configurația neinversoare</vt:lpstr>
      <vt:lpstr>Configurații de bază realizate cu AO Configurația neinversoare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  <vt:lpstr>Probleme P1</vt:lpstr>
      <vt:lpstr>Probleme P1. Rezolvare</vt:lpstr>
      <vt:lpstr>Probleme P1. Rezolvare</vt:lpstr>
      <vt:lpstr>Probleme P2. Efecte de încărcare</vt:lpstr>
      <vt:lpstr>Probleme P2. Rezolvare</vt:lpstr>
      <vt:lpstr>Probleme P2. Rezolvare</vt:lpstr>
      <vt:lpstr>Probleme P2. Rezolvare</vt:lpstr>
      <vt:lpstr>Probleme P2. Rezolvare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ELECTRONICĂ ANALOGICĂ</dc:title>
  <dc:creator>geoic@yahoo.com</dc:creator>
  <cp:lastModifiedBy>geoic@yahoo.com</cp:lastModifiedBy>
  <cp:revision>78</cp:revision>
  <dcterms:created xsi:type="dcterms:W3CDTF">2021-02-23T18:17:35Z</dcterms:created>
  <dcterms:modified xsi:type="dcterms:W3CDTF">2021-03-03T11:27:19Z</dcterms:modified>
</cp:coreProperties>
</file>