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4"/>
  </p:notesMasterIdLst>
  <p:sldIdLst>
    <p:sldId id="258" r:id="rId2"/>
    <p:sldId id="257" r:id="rId3"/>
    <p:sldId id="259" r:id="rId4"/>
    <p:sldId id="260" r:id="rId5"/>
    <p:sldId id="28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81" r:id="rId15"/>
    <p:sldId id="269" r:id="rId16"/>
    <p:sldId id="271" r:id="rId17"/>
    <p:sldId id="270" r:id="rId18"/>
    <p:sldId id="272" r:id="rId19"/>
    <p:sldId id="273" r:id="rId20"/>
    <p:sldId id="274" r:id="rId21"/>
    <p:sldId id="278" r:id="rId22"/>
    <p:sldId id="279" r:id="rId23"/>
    <p:sldId id="275" r:id="rId24"/>
    <p:sldId id="276" r:id="rId25"/>
    <p:sldId id="277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4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0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D9ECBF-4B11-4304-98E2-C9281506EB05}" type="datetimeFigureOut">
              <a:rPr lang="ro-RO" smtClean="0"/>
              <a:t>24.02.2021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F96729-4F2E-4F6A-A54C-E7045F3BE3E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910492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D0C80-85EB-447C-BF66-D462392D6A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ED1315-C078-4AA8-9E40-A1CDE3DFB7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A90AE1-B9E8-46EF-A840-57FFE485C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D8C36-9555-469C-B13E-DEB36BA009C6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1655E-A933-4E2D-AB92-AEAFE1F8B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353D52-DBD0-4F9C-9C5E-5BF70BCD0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83052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B8400-3189-4C88-BEC4-513A75EEC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7B4E2D-63EE-4D77-A343-B525227A48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1090CA-C282-4030-89F8-BEC9321B4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FC080-8DB9-4BB7-B7ED-CA26BD210F53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3BD2E7-DA32-45E1-93C9-ED65B01FD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8A176B-AD58-4110-89C8-50970F42E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92750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A6652A-D881-4330-A7D0-9FEEBCE067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1A88BA-B236-4EEF-B917-7DFDFF10AF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8401D8-4DEA-4DD8-A0BA-7835F3B91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B2692-6CFB-4E63-AC30-B1CACC60E579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866F0E-C7C7-4CD5-8D04-92AEB74FE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8C6ED6-1799-4575-B85D-339CF9CAF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37247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4FB38-19C7-4E15-8729-20809C4B0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D630E-D56D-403F-B1CE-843A5F6B4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E817D-9880-4BBA-9568-4EE04FC61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FD8F2-8754-4AA8-A001-61DF887A5802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F66DDE-043C-4628-8209-7E725FE44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F6F299-2EB6-4726-B997-FAF0928F1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12456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4C623-C128-4292-A35A-F1D8BA2B8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CE23C4-E517-4C01-948A-0D5D7801E5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4C7438-5CB4-4BA8-A49C-8BAAD27D4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5C05-54E6-4BC4-BB3F-D686BF25FF8B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56347-65CF-4C2F-AAE2-FEA759649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3716B-6051-4A53-8EDF-ADA3FC033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2166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7750D-A1E0-471A-A121-98B6065D5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F820C-4BAA-4696-9577-14E1296BAD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015856-6595-4FDD-BDD4-A1C1C2C3B9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9C4B4E-5991-4841-AA22-F29DE8B0A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31513-774E-4943-AFA7-AAD02564C665}" type="datetime1">
              <a:rPr lang="ro-RO" smtClean="0"/>
              <a:t>24.02.2021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8E7EFB-FBEC-4859-BA97-C3620B37B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1 - online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61446B-98CD-45B5-8FF8-887243713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9919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AD69F-EDD4-49DC-98C0-FF75FD299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CA9640-9AD9-4DB4-A3D7-1E7FC0F213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28D2F1-6567-485B-8EE4-4436F714EB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A305BA-54D9-43C5-A5F4-A1CA8DD6AE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38AC9D-0E81-4D9F-A541-9A0971D5D7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CF9185-A25F-41F2-B617-91ABD6EC3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3B7D1-C0E5-4B5A-823E-1D80B1780C81}" type="datetime1">
              <a:rPr lang="ro-RO" smtClean="0"/>
              <a:t>24.02.2021</a:t>
            </a:fld>
            <a:endParaRPr lang="ro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8A479E-B75C-4BDF-BB77-C19A2253F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1 - online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CF2D28-9262-4735-9AC8-8B6534584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87517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75D30-95B7-4FC8-8B97-B299215E8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7CF945-91D5-4926-ABD8-3D4512183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B54-54DA-48ED-BDE9-2A39E0238B95}" type="datetime1">
              <a:rPr lang="ro-RO" smtClean="0"/>
              <a:t>24.02.2021</a:t>
            </a:fld>
            <a:endParaRPr 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ABAAA8-FC3B-4346-9336-7DE9DC600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1 - online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8539C3-C9C4-4DD4-AFC5-F268CDA61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51507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A86D54-FF9E-4245-A131-B4018C410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6DAAE-42CB-4DDE-BF8E-42D0DB0A4BF7}" type="datetime1">
              <a:rPr lang="ro-RO" smtClean="0"/>
              <a:t>24.02.2021</a:t>
            </a:fld>
            <a:endParaRPr lang="ro-R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AE41CF-B99D-484F-A194-6B8EB0DA4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1 - online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41D4C8-6FB6-48D9-98D6-E9CD23698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39143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D210F-F253-4DB3-A912-68A0D551F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C5480-B224-446E-A7FA-C97C3D9CD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FFC488-793A-45C4-B42D-610E2B07E2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01F9FD-6FDA-41DD-840C-D217256C2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73D33-B3D7-47FC-AB60-A9CA7434C876}" type="datetime1">
              <a:rPr lang="ro-RO" smtClean="0"/>
              <a:t>24.02.2021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ABA8F0-3C01-4E6C-9574-FC5C1B7CE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1 - online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7CD37F-F4EE-4364-8D52-4AFE8FD23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48471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F072C-02C8-4149-9D4D-16058A3FA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F8290A-8BDA-4E85-A5A8-78C1754674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1AC272-3FB9-4FE8-AE22-7501CE0096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4BF2C2-10E0-4D3C-B784-6B4C7E6C9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C931F-89B8-4EC8-9FBB-2E3578FCE811}" type="datetime1">
              <a:rPr lang="ro-RO" smtClean="0"/>
              <a:t>24.02.2021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E5E84C-B713-47F5-B8EF-795402C12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1 - online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313511-82E3-49F0-8863-09D76560A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08923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209C5D-EF02-448D-AD3D-9A76B3A59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E14751-1A48-442F-A899-69168BA6E4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0FCDE1-9C15-4E8B-820E-8A22C15C48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38665-F9B0-470A-879F-F6D85F91DE6C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76B0A-2102-4FBA-A009-2ECCA098D9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o-RO"/>
              <a:t>EA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EDFE2A-CADC-4EEF-B58C-BEC99F872C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45961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3CE83-A48F-4913-AEF9-ABB205F4FC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RO"/>
              <a:t>ELECTRONICĂ ANALOGICĂ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B5B92E-278B-4B60-A883-F6E0C9CA4C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o-RO"/>
              <a:t>Cursul nr. </a:t>
            </a:r>
            <a:r>
              <a:rPr lang="en-US"/>
              <a:t>1</a:t>
            </a:r>
            <a:r>
              <a:rPr lang="ro-RO"/>
              <a:t> - online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BA13981-1FA8-4253-B880-BA6E4EE165D4}"/>
              </a:ext>
            </a:extLst>
          </p:cNvPr>
          <p:cNvGrpSpPr/>
          <p:nvPr/>
        </p:nvGrpSpPr>
        <p:grpSpPr>
          <a:xfrm>
            <a:off x="685800" y="338592"/>
            <a:ext cx="10349144" cy="1571021"/>
            <a:chOff x="685800" y="596055"/>
            <a:chExt cx="7498846" cy="1138340"/>
          </a:xfrm>
        </p:grpSpPr>
        <p:pic>
          <p:nvPicPr>
            <p:cNvPr id="5" name="Picture 4" descr="Logo-UT-IESC-RGB-RO">
              <a:extLst>
                <a:ext uri="{FF2B5EF4-FFF2-40B4-BE49-F238E27FC236}">
                  <a16:creationId xmlns:a16="http://schemas.microsoft.com/office/drawing/2014/main" id="{B4F34483-CD29-4311-95C1-5CFC496161B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446" b="13008"/>
            <a:stretch>
              <a:fillRect/>
            </a:stretch>
          </p:blipFill>
          <p:spPr bwMode="auto">
            <a:xfrm>
              <a:off x="685800" y="596055"/>
              <a:ext cx="4146813" cy="1138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 Box 1">
              <a:extLst>
                <a:ext uri="{FF2B5EF4-FFF2-40B4-BE49-F238E27FC236}">
                  <a16:creationId xmlns:a16="http://schemas.microsoft.com/office/drawing/2014/main" id="{06287EA5-9AF8-4E13-A463-F946ED8A1ACA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182366" y="679028"/>
              <a:ext cx="300228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sz="1100" b="1">
                  <a:latin typeface="UT Sans" pitchFamily="50" charset="0"/>
                  <a:ea typeface="+mn-ea"/>
                  <a:cs typeface="+mn-cs"/>
                </a:rPr>
                <a:t>Departamentul de Electronică şi Calculatoare</a:t>
              </a:r>
              <a:endParaRPr lang="ro-RO" sz="1100" b="1">
                <a:latin typeface="UT Sans" pitchFamily="50" charset="0"/>
                <a:ea typeface="+mn-ea"/>
                <a:cs typeface="+mn-cs"/>
              </a:endParaRPr>
            </a:p>
            <a:p>
              <a:pPr algn="r"/>
              <a:r>
                <a:rPr lang="ro-RO" sz="1100" b="0">
                  <a:latin typeface="UT Sans" pitchFamily="50" charset="0"/>
                  <a:ea typeface="+mn-ea"/>
                  <a:cs typeface="+mn-cs"/>
                </a:rPr>
                <a:t>s</a:t>
              </a:r>
              <a:r>
                <a:rPr lang="en-US" sz="1100">
                  <a:latin typeface="UT Sans" pitchFamily="50" charset="0"/>
                  <a:ea typeface="+mn-ea"/>
                  <a:cs typeface="+mn-cs"/>
                </a:rPr>
                <a:t>tr. Politehnicii 1, 500024 Braşov</a:t>
              </a:r>
              <a:endParaRPr lang="ro-RO" sz="900">
                <a:latin typeface="UT Sans" pitchFamily="50" charset="0"/>
              </a:endParaRPr>
            </a:p>
            <a:p>
              <a:pPr algn="r"/>
              <a:r>
                <a:rPr lang="en-US" sz="1100">
                  <a:latin typeface="UT Sans" pitchFamily="50" charset="0"/>
                  <a:ea typeface="+mn-ea"/>
                  <a:cs typeface="+mn-cs"/>
                </a:rPr>
                <a:t>0268 478705</a:t>
              </a:r>
              <a:endParaRPr lang="ro-RO" sz="900">
                <a:latin typeface="UT Sans" pitchFamily="50" charset="0"/>
              </a:endParaRPr>
            </a:p>
            <a:p>
              <a:pPr algn="r" rtl="1">
                <a:defRPr sz="1000"/>
              </a:pPr>
              <a:endParaRPr lang="en-GB" sz="900" b="0" i="0" strike="noStrike">
                <a:solidFill>
                  <a:srgbClr val="333333"/>
                </a:solidFill>
                <a:latin typeface="UT Sans" pitchFamily="50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07727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45D80-7364-4B38-AFF8-9F1FF14FA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Amplificatoare. Generalități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1574C-5B08-4DEB-971C-58F5793D7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Cel mai frecvent întâlnit este amplificatorul de tensiune, la care intrarea </a:t>
            </a:r>
            <a:r>
              <a:rPr lang="ro-RO" i="1"/>
              <a:t>v</a:t>
            </a:r>
            <a:r>
              <a:rPr lang="ro-RO" i="1" baseline="-25000"/>
              <a:t>I</a:t>
            </a:r>
            <a:r>
              <a:rPr lang="ro-RO"/>
              <a:t> și ieșirea </a:t>
            </a:r>
            <a:r>
              <a:rPr lang="ro-RO" i="1"/>
              <a:t>v</a:t>
            </a:r>
            <a:r>
              <a:rPr lang="ro-RO" i="1" baseline="-25000"/>
              <a:t>O</a:t>
            </a:r>
            <a:r>
              <a:rPr lang="ro-RO"/>
              <a:t> reprezintă tensiuni.</a:t>
            </a:r>
          </a:p>
          <a:p>
            <a:r>
              <a:rPr lang="en-US">
                <a:effectLst/>
                <a:ea typeface="Calibri" panose="020F0502020204030204" pitchFamily="34" charset="0"/>
              </a:rPr>
              <a:t>Fiecare port al amplificatorului poate fi modelat Thévenin, format dintr-o sursă de tensiune și o rezistență în serie.</a:t>
            </a:r>
            <a:r>
              <a:rPr lang="ro-RO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DB3F3-FE81-4056-9E68-2FA8F9DFF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FD8F2-8754-4AA8-A001-61DF887A5802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416E0-2560-4FE2-945E-D74E403D2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5E3EB-9EE6-4D0C-9C3A-16A9E223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10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568AAB4-7968-41BB-93E7-C456DE7CDB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570" y="3918179"/>
            <a:ext cx="5623560" cy="20193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381F9BF-C80F-4CFF-BA33-29B1278DBE79}"/>
              </a:ext>
            </a:extLst>
          </p:cNvPr>
          <p:cNvSpPr txBox="1"/>
          <p:nvPr/>
        </p:nvSpPr>
        <p:spPr>
          <a:xfrm>
            <a:off x="6674500" y="3589001"/>
            <a:ext cx="46793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b="1" i="1"/>
              <a:t>R</a:t>
            </a:r>
            <a:r>
              <a:rPr lang="it-IT" sz="2400" b="1" i="1" baseline="-25000"/>
              <a:t>i</a:t>
            </a:r>
            <a:r>
              <a:rPr lang="it-IT" sz="2400"/>
              <a:t> </a:t>
            </a:r>
            <a:r>
              <a:rPr lang="ro-RO" sz="2400"/>
              <a:t>este</a:t>
            </a:r>
            <a:r>
              <a:rPr lang="it-IT" sz="2400"/>
              <a:t> rezistența de intrare a amplificatorului</a:t>
            </a:r>
            <a:r>
              <a:rPr lang="ro-RO" sz="240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sz="2400" b="1" i="1"/>
              <a:t>R</a:t>
            </a:r>
            <a:r>
              <a:rPr lang="ro-RO" sz="2400" b="1" i="1" baseline="-25000"/>
              <a:t>o</a:t>
            </a:r>
            <a:r>
              <a:rPr lang="ro-RO" sz="2400"/>
              <a:t> este rezistența de ieșire;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sz="2400" b="1" i="1"/>
              <a:t>A</a:t>
            </a:r>
            <a:r>
              <a:rPr lang="ro-RO" sz="2400" b="1" i="1" baseline="-25000"/>
              <a:t>oc</a:t>
            </a:r>
            <a:r>
              <a:rPr lang="ro-RO" sz="2400"/>
              <a:t> este denumit câștig în tensiune fără sarcină, adică în gol (</a:t>
            </a:r>
            <a:r>
              <a:rPr lang="ro-RO" sz="2400" b="1"/>
              <a:t>oc</a:t>
            </a:r>
            <a:r>
              <a:rPr lang="ro-RO" sz="2400"/>
              <a:t> – open-circuit) și este exprimat în V/V.</a:t>
            </a:r>
          </a:p>
        </p:txBody>
      </p:sp>
    </p:spTree>
    <p:extLst>
      <p:ext uri="{BB962C8B-B14F-4D97-AF65-F5344CB8AC3E}">
        <p14:creationId xmlns:p14="http://schemas.microsoft.com/office/powerpoint/2010/main" val="127022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45D80-7364-4B38-AFF8-9F1FF14FA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Amplificatoare. Generalități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B1574C-5B08-4DEB-971C-58F5793D78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ro-RO" b="1"/>
                  <a:t>Amplificarea v</a:t>
                </a:r>
                <a:r>
                  <a:rPr lang="ro-RO" b="1" baseline="-25000"/>
                  <a:t>O</a:t>
                </a:r>
                <a:r>
                  <a:rPr lang="ro-RO" b="1"/>
                  <a:t>/v</a:t>
                </a:r>
                <a:r>
                  <a:rPr lang="ro-RO" b="1" baseline="-25000"/>
                  <a:t>I</a:t>
                </a:r>
                <a:endParaRPr lang="ro-RO" b="1"/>
              </a:p>
              <a:p>
                <a:r>
                  <a:rPr lang="ro-RO"/>
                  <a:t>Aplicând formula divizorului de tensiune la portul de ieșire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𝑂</m:t>
                          </m:r>
                        </m:sub>
                      </m:sSub>
                      <m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𝐿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𝑜</m:t>
                              </m:r>
                            </m:sub>
                          </m:s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𝐿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𝑜𝑐</m:t>
                          </m:r>
                        </m:sub>
                      </m:sSub>
                      <m:sSub>
                        <m:sSub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𝐼</m:t>
                          </m:r>
                        </m:sub>
                      </m:sSub>
                    </m:oMath>
                  </m:oMathPara>
                </a14:m>
                <a:endParaRPr lang="ro-RO" sz="1800">
                  <a:solidFill>
                    <a:srgbClr val="24202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algn="just"/>
                <a:r>
                  <a:rPr lang="ro-RO">
                    <a:solidFill>
                      <a:srgbClr val="242021"/>
                    </a:solidFill>
                    <a:effectLst/>
                    <a:ea typeface="Calibri" panose="020F0502020204030204" pitchFamily="34" charset="0"/>
                  </a:rPr>
                  <a:t>Observăm că în absența oricărei sarcini (R</a:t>
                </a:r>
                <a:r>
                  <a:rPr lang="ro-RO" baseline="-25000">
                    <a:solidFill>
                      <a:srgbClr val="242021"/>
                    </a:solidFill>
                    <a:effectLst/>
                    <a:ea typeface="Calibri" panose="020F0502020204030204" pitchFamily="34" charset="0"/>
                  </a:rPr>
                  <a:t>L</a:t>
                </a:r>
                <a:r>
                  <a:rPr lang="ro-RO">
                    <a:solidFill>
                      <a:srgbClr val="242021"/>
                    </a:solidFill>
                    <a:effectLst/>
                    <a:ea typeface="Calibri" panose="020F0502020204030204" pitchFamily="34" charset="0"/>
                    <a:sym typeface="Symbol" panose="05050102010706020507" pitchFamily="18" charset="2"/>
                  </a:rPr>
                  <a:t></a:t>
                </a:r>
                <a:r>
                  <a:rPr lang="ro-RO">
                    <a:solidFill>
                      <a:srgbClr val="242021"/>
                    </a:solidFill>
                    <a:effectLst/>
                    <a:ea typeface="Calibri" panose="020F0502020204030204" pitchFamily="34" charset="0"/>
                  </a:rPr>
                  <a:t>∞) am avea v</a:t>
                </a:r>
                <a:r>
                  <a:rPr lang="ro-RO" baseline="-25000">
                    <a:solidFill>
                      <a:srgbClr val="242021"/>
                    </a:solidFill>
                    <a:effectLst/>
                    <a:ea typeface="Calibri" panose="020F0502020204030204" pitchFamily="34" charset="0"/>
                  </a:rPr>
                  <a:t>O</a:t>
                </a:r>
                <a:r>
                  <a:rPr lang="ro-RO">
                    <a:solidFill>
                      <a:srgbClr val="242021"/>
                    </a:solidFill>
                    <a:effectLst/>
                    <a:ea typeface="Calibri" panose="020F0502020204030204" pitchFamily="34" charset="0"/>
                  </a:rPr>
                  <a:t>=A</a:t>
                </a:r>
                <a:r>
                  <a:rPr lang="ro-RO" baseline="-25000">
                    <a:solidFill>
                      <a:srgbClr val="242021"/>
                    </a:solidFill>
                    <a:effectLst/>
                    <a:ea typeface="Calibri" panose="020F0502020204030204" pitchFamily="34" charset="0"/>
                  </a:rPr>
                  <a:t>oc</a:t>
                </a:r>
                <a:r>
                  <a:rPr lang="ro-RO">
                    <a:solidFill>
                      <a:srgbClr val="242021"/>
                    </a:solidFill>
                    <a:effectLst/>
                    <a:ea typeface="Calibri" panose="020F0502020204030204" pitchFamily="34" charset="0"/>
                  </a:rPr>
                  <a:t>v</a:t>
                </a:r>
                <a:r>
                  <a:rPr lang="ro-RO" baseline="-25000">
                    <a:solidFill>
                      <a:srgbClr val="242021"/>
                    </a:solidFill>
                    <a:effectLst/>
                    <a:ea typeface="Calibri" panose="020F0502020204030204" pitchFamily="34" charset="0"/>
                  </a:rPr>
                  <a:t>I</a:t>
                </a:r>
                <a:r>
                  <a:rPr lang="ro-RO">
                    <a:solidFill>
                      <a:srgbClr val="242021"/>
                    </a:solidFill>
                    <a:effectLst/>
                    <a:ea typeface="Calibri" panose="020F0502020204030204" pitchFamily="34" charset="0"/>
                  </a:rPr>
                  <a:t>. Prin urmare, A</a:t>
                </a:r>
                <a:r>
                  <a:rPr lang="ro-RO" baseline="-25000">
                    <a:solidFill>
                      <a:srgbClr val="242021"/>
                    </a:solidFill>
                    <a:effectLst/>
                    <a:ea typeface="Calibri" panose="020F0502020204030204" pitchFamily="34" charset="0"/>
                  </a:rPr>
                  <a:t>oc</a:t>
                </a:r>
                <a:r>
                  <a:rPr lang="ro-RO">
                    <a:solidFill>
                      <a:srgbClr val="242021"/>
                    </a:solidFill>
                    <a:effectLst/>
                    <a:ea typeface="Calibri" panose="020F0502020204030204" pitchFamily="34" charset="0"/>
                  </a:rPr>
                  <a:t> este numit câștig în tensiune fără sarcină sau în gol.</a:t>
                </a:r>
              </a:p>
              <a:p>
                <a:pPr algn="just"/>
                <a:r>
                  <a:rPr lang="ro-RO">
                    <a:solidFill>
                      <a:srgbClr val="242021"/>
                    </a:solidFill>
                    <a:effectLst/>
                    <a:ea typeface="Calibri" panose="020F0502020204030204" pitchFamily="34" charset="0"/>
                  </a:rPr>
                  <a:t>Aplicând formula divizorului de tensiune la portul de intrare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𝐼</m:t>
                          </m:r>
                        </m:sub>
                      </m:sSub>
                      <m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ro-RO" sz="1800">
                  <a:solidFill>
                    <a:srgbClr val="24202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B1574C-5B08-4DEB-971C-58F5793D78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 r="-1159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DB3F3-FE81-4056-9E68-2FA8F9DFF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FD8F2-8754-4AA8-A001-61DF887A5802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416E0-2560-4FE2-945E-D74E403D2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5E3EB-9EE6-4D0C-9C3A-16A9E223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11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DDE200-89AB-4951-B1E2-1942715FF6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3544" y="311150"/>
            <a:ext cx="421767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967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45D80-7364-4B38-AFF8-9F1FF14FA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Amplificatoare. Generalități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B1574C-5B08-4DEB-971C-58F5793D78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>
                    <a:effectLst/>
                    <a:ea typeface="Calibri" panose="020F0502020204030204" pitchFamily="34" charset="0"/>
                  </a:rPr>
                  <a:t>Eliminând </a:t>
                </a:r>
                <a:r>
                  <a:rPr lang="en-US" i="1">
                    <a:effectLst/>
                    <a:ea typeface="Calibri" panose="020F0502020204030204" pitchFamily="34" charset="0"/>
                  </a:rPr>
                  <a:t>v</a:t>
                </a:r>
                <a:r>
                  <a:rPr lang="en-US" i="1" baseline="-25000">
                    <a:effectLst/>
                    <a:ea typeface="Calibri" panose="020F0502020204030204" pitchFamily="34" charset="0"/>
                  </a:rPr>
                  <a:t>I</a:t>
                </a:r>
                <a:r>
                  <a:rPr lang="en-US">
                    <a:effectLst/>
                    <a:ea typeface="Calibri" panose="020F0502020204030204" pitchFamily="34" charset="0"/>
                  </a:rPr>
                  <a:t> și rearanjând, obținem câștigul între sursă și sarcină</a:t>
                </a:r>
                <a:endParaRPr lang="ro-RO">
                  <a:effectLst/>
                  <a:ea typeface="Calibri" panose="020F050202020403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o-RO" sz="2400" i="1" smtClean="0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𝑂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𝑆</m:t>
                              </m:r>
                            </m:sub>
                          </m:sSub>
                        </m:den>
                      </m:f>
                      <m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𝑜𝑐</m:t>
                          </m:r>
                        </m:sub>
                      </m:sSub>
                      <m:f>
                        <m:f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𝐿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𝑜</m:t>
                              </m:r>
                            </m:sub>
                          </m:s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𝐿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o-RO" sz="1800">
                  <a:solidFill>
                    <a:srgbClr val="24202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r>
                  <a:rPr lang="ro-RO"/>
                  <a:t>Pe măsură ce semnalul se propagă de la sursă la sarcină, acesta suferă mai întâi o anumită atenuare la portul de intrare, apoi este mărit de A</a:t>
                </a:r>
                <a:r>
                  <a:rPr lang="ro-RO" baseline="-25000"/>
                  <a:t>oc</a:t>
                </a:r>
                <a:r>
                  <a:rPr lang="ro-RO"/>
                  <a:t> ori în interiorul amplificatorului și, în final, atenuarea suplimentară la portul de ieșire.</a:t>
                </a:r>
              </a:p>
              <a:p>
                <a:r>
                  <a:rPr lang="ro-RO"/>
                  <a:t>Aceste atenuări sunt denumite </a:t>
                </a:r>
                <a:r>
                  <a:rPr lang="ro-RO" b="1"/>
                  <a:t>efecte de încărcare</a:t>
                </a:r>
                <a:r>
                  <a:rPr lang="ro-RO"/>
                  <a:t>.</a:t>
                </a:r>
              </a:p>
              <a:p>
                <a:r>
                  <a:rPr lang="ro-RO"/>
                  <a:t>Este evident că din cauza efectelor de încărcare |v</a:t>
                </a:r>
                <a:r>
                  <a:rPr lang="ro-RO" baseline="-25000"/>
                  <a:t>O</a:t>
                </a:r>
                <a:r>
                  <a:rPr lang="ro-RO"/>
                  <a:t>/v</a:t>
                </a:r>
                <a:r>
                  <a:rPr lang="ro-RO" baseline="-25000"/>
                  <a:t>S</a:t>
                </a:r>
                <a:r>
                  <a:rPr lang="ro-RO"/>
                  <a:t>| ≤ |A</a:t>
                </a:r>
                <a:r>
                  <a:rPr lang="ro-RO" baseline="-25000"/>
                  <a:t>oc</a:t>
                </a:r>
                <a:r>
                  <a:rPr lang="ro-RO"/>
                  <a:t>|.</a:t>
                </a:r>
              </a:p>
              <a:p>
                <a:r>
                  <a:rPr lang="en-US">
                    <a:effectLst/>
                    <a:ea typeface="Calibri" panose="020F0502020204030204" pitchFamily="34" charset="0"/>
                  </a:rPr>
                  <a:t>Pentru a elimina încărcarea, un amplificator ideal de </a:t>
                </a:r>
                <a:r>
                  <a:rPr lang="ro-RO">
                    <a:effectLst/>
                    <a:ea typeface="Calibri" panose="020F0502020204030204" pitchFamily="34" charset="0"/>
                  </a:rPr>
                  <a:t>tensiune</a:t>
                </a:r>
                <a:r>
                  <a:rPr lang="en-US">
                    <a:effectLst/>
                    <a:ea typeface="Calibri" panose="020F0502020204030204" pitchFamily="34" charset="0"/>
                  </a:rPr>
                  <a:t> are </a:t>
                </a:r>
                <a:br>
                  <a:rPr lang="ro-RO">
                    <a:effectLst/>
                    <a:ea typeface="Calibri" panose="020F0502020204030204" pitchFamily="34" charset="0"/>
                  </a:rPr>
                </a:br>
                <a:r>
                  <a:rPr lang="en-US" i="1">
                    <a:effectLst/>
                    <a:ea typeface="Calibri" panose="020F0502020204030204" pitchFamily="34" charset="0"/>
                  </a:rPr>
                  <a:t>R</a:t>
                </a:r>
                <a:r>
                  <a:rPr lang="en-US" i="1" baseline="-25000">
                    <a:effectLst/>
                    <a:ea typeface="Calibri" panose="020F0502020204030204" pitchFamily="34" charset="0"/>
                  </a:rPr>
                  <a:t>i</a:t>
                </a:r>
                <a:r>
                  <a:rPr lang="en-US">
                    <a:effectLst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</a:t>
                </a:r>
                <a:r>
                  <a:rPr lang="en-US">
                    <a:effectLst/>
                    <a:ea typeface="Calibri" panose="020F0502020204030204" pitchFamily="34" charset="0"/>
                  </a:rPr>
                  <a:t>∞ și </a:t>
                </a:r>
                <a:r>
                  <a:rPr lang="en-US" i="1">
                    <a:effectLst/>
                    <a:ea typeface="Calibri" panose="020F0502020204030204" pitchFamily="34" charset="0"/>
                  </a:rPr>
                  <a:t>R</a:t>
                </a:r>
                <a:r>
                  <a:rPr lang="en-US" i="1" baseline="-25000">
                    <a:effectLst/>
                    <a:ea typeface="Calibri" panose="020F0502020204030204" pitchFamily="34" charset="0"/>
                  </a:rPr>
                  <a:t>o</a:t>
                </a:r>
                <a:r>
                  <a:rPr lang="en-US">
                    <a:effectLst/>
                    <a:ea typeface="Calibri" panose="020F0502020204030204" pitchFamily="34" charset="0"/>
                  </a:rPr>
                  <a:t>=0</a:t>
                </a:r>
                <a:endParaRPr lang="ro-RO"/>
              </a:p>
              <a:p>
                <a:endParaRPr lang="ro-RO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B1574C-5B08-4DEB-971C-58F5793D78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3081" r="-1797" b="-4062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DB3F3-FE81-4056-9E68-2FA8F9DFF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FD8F2-8754-4AA8-A001-61DF887A5802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416E0-2560-4FE2-945E-D74E403D2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5E3EB-9EE6-4D0C-9C3A-16A9E223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12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CAC61D9-1AF6-4630-8ECE-FCD1C36728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3544" y="311150"/>
            <a:ext cx="421767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7749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45D80-7364-4B38-AFF8-9F1FF14FA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Amplificatoare. Generalități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1574C-5B08-4DEB-971C-58F5793D7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Un alt amplificator uzual este amplificatorul de curent.</a:t>
            </a:r>
          </a:p>
          <a:p>
            <a:r>
              <a:rPr lang="ro-RO"/>
              <a:t>Din moment ce avem de-a face cu curenți, modelăm sursa de intrare și amplificatorul cu reprezentări echivalente Norton: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DB3F3-FE81-4056-9E68-2FA8F9DFF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FD8F2-8754-4AA8-A001-61DF887A5802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416E0-2560-4FE2-945E-D74E403D2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5E3EB-9EE6-4D0C-9C3A-16A9E223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13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022F881-5EB4-4F1D-8BB5-C8D18219C6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8470" y="3643574"/>
            <a:ext cx="6195060" cy="2125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905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2E79C-C582-4C6A-9209-D065B845B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Amplificatoare. Generalități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DE7E408-BC66-43B0-8F89-52595469FE3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>
                    <a:effectLst/>
                    <a:ea typeface="Calibri" panose="020F0502020204030204" pitchFamily="34" charset="0"/>
                  </a:rPr>
                  <a:t>Aplicând de două ori formula divizorului curent se obține câștigul circuitului</a:t>
                </a:r>
                <a:endParaRPr lang="ro-RO">
                  <a:effectLst/>
                  <a:ea typeface="Calibri" panose="020F050202020403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o-RO" sz="2400" i="1" smtClean="0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𝑂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𝑆</m:t>
                              </m:r>
                            </m:sub>
                          </m:sSub>
                        </m:den>
                      </m:f>
                      <m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𝑠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𝑠𝑐</m:t>
                          </m:r>
                        </m:sub>
                      </m:sSub>
                      <m:f>
                        <m:f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𝑜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𝑜</m:t>
                              </m:r>
                            </m:sub>
                          </m:s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𝐿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o-RO" sz="1800">
                  <a:solidFill>
                    <a:srgbClr val="24202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marL="0" indent="0">
                  <a:buNone/>
                </a:pPr>
                <a:endParaRPr lang="ro-RO" sz="400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DE7E408-BC66-43B0-8F89-52595469FE3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5037E5-8C93-43BD-B01C-797A0665C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FD8F2-8754-4AA8-A001-61DF887A5802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668366-1F1C-4C72-AAA2-1B6757DCA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F6524-0FDA-4155-B614-CC2EC7EA8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14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125AE7A-8DC7-48AE-9567-8535A40485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8470" y="3643574"/>
            <a:ext cx="6195060" cy="2125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0883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45D80-7364-4B38-AFF8-9F1FF14FA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Amplificatoare. Generalități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1574C-5B08-4DEB-971C-58F5793D7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>
                <a:effectLst/>
                <a:ea typeface="Calibri" panose="020F0502020204030204" pitchFamily="34" charset="0"/>
              </a:rPr>
              <a:t>Și în acest caz apare efect de încărcare.</a:t>
            </a:r>
            <a:endParaRPr lang="ro-RO" sz="2800">
              <a:effectLst/>
              <a:ea typeface="Calibri" panose="020F0502020204030204" pitchFamily="34" charset="0"/>
            </a:endParaRPr>
          </a:p>
          <a:p>
            <a:r>
              <a:rPr lang="en-US" sz="2800">
                <a:effectLst/>
                <a:ea typeface="Calibri" panose="020F0502020204030204" pitchFamily="34" charset="0"/>
              </a:rPr>
              <a:t>O parte din curentul sursei </a:t>
            </a:r>
            <a:r>
              <a:rPr lang="en-US" sz="2800" i="1">
                <a:effectLst/>
                <a:ea typeface="Calibri" panose="020F0502020204030204" pitchFamily="34" charset="0"/>
              </a:rPr>
              <a:t>i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S</a:t>
            </a:r>
            <a:r>
              <a:rPr lang="en-US" sz="2800">
                <a:effectLst/>
                <a:ea typeface="Calibri" panose="020F0502020204030204" pitchFamily="34" charset="0"/>
              </a:rPr>
              <a:t> se pierde prin rezistența sa internă </a:t>
            </a:r>
            <a:r>
              <a:rPr lang="en-US" sz="2800" i="1">
                <a:effectLst/>
                <a:ea typeface="Calibri" panose="020F0502020204030204" pitchFamily="34" charset="0"/>
              </a:rPr>
              <a:t>R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s</a:t>
            </a:r>
            <a:r>
              <a:rPr lang="en-US" sz="2800">
                <a:effectLst/>
                <a:ea typeface="Calibri" panose="020F0502020204030204" pitchFamily="34" charset="0"/>
              </a:rPr>
              <a:t> iar o parte a curentului amplificat, </a:t>
            </a:r>
            <a:r>
              <a:rPr lang="en-US" sz="2800" i="1">
                <a:effectLst/>
                <a:ea typeface="Calibri" panose="020F0502020204030204" pitchFamily="34" charset="0"/>
              </a:rPr>
              <a:t>A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sc</a:t>
            </a:r>
            <a:r>
              <a:rPr lang="en-US" sz="2800" i="1">
                <a:effectLst/>
                <a:ea typeface="Calibri" panose="020F0502020204030204" pitchFamily="34" charset="0"/>
              </a:rPr>
              <a:t>i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I</a:t>
            </a:r>
            <a:r>
              <a:rPr lang="en-US" sz="2800">
                <a:effectLst/>
                <a:ea typeface="Calibri" panose="020F0502020204030204" pitchFamily="34" charset="0"/>
              </a:rPr>
              <a:t>, se pierde prin rezistența de ieșire a amplificatorului, </a:t>
            </a:r>
            <a:r>
              <a:rPr lang="en-US" sz="2800" i="1">
                <a:effectLst/>
                <a:ea typeface="Calibri" panose="020F0502020204030204" pitchFamily="34" charset="0"/>
              </a:rPr>
              <a:t>R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 sz="2800">
                <a:effectLst/>
                <a:ea typeface="Calibri" panose="020F0502020204030204" pitchFamily="34" charset="0"/>
              </a:rPr>
              <a:t>.</a:t>
            </a:r>
            <a:endParaRPr lang="ro-RO" sz="2800">
              <a:effectLst/>
              <a:ea typeface="Calibri" panose="020F0502020204030204" pitchFamily="34" charset="0"/>
            </a:endParaRPr>
          </a:p>
          <a:p>
            <a:r>
              <a:rPr lang="en-US" sz="2800">
                <a:effectLst/>
                <a:ea typeface="Calibri" panose="020F0502020204030204" pitchFamily="34" charset="0"/>
              </a:rPr>
              <a:t>În consecință, avem întotdeauna |</a:t>
            </a:r>
            <a:r>
              <a:rPr lang="en-US" sz="2800" i="1">
                <a:effectLst/>
                <a:ea typeface="Calibri" panose="020F0502020204030204" pitchFamily="34" charset="0"/>
              </a:rPr>
              <a:t>i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 sz="2800">
                <a:effectLst/>
                <a:ea typeface="Calibri" panose="020F0502020204030204" pitchFamily="34" charset="0"/>
              </a:rPr>
              <a:t>/</a:t>
            </a:r>
            <a:r>
              <a:rPr lang="en-US" sz="2800" i="1">
                <a:effectLst/>
                <a:ea typeface="Calibri" panose="020F0502020204030204" pitchFamily="34" charset="0"/>
              </a:rPr>
              <a:t>i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S</a:t>
            </a:r>
            <a:r>
              <a:rPr lang="en-US" sz="2800">
                <a:effectLst/>
                <a:ea typeface="Calibri" panose="020F0502020204030204" pitchFamily="34" charset="0"/>
              </a:rPr>
              <a:t>|≤|</a:t>
            </a:r>
            <a:r>
              <a:rPr lang="en-US" sz="2800" i="1">
                <a:effectLst/>
                <a:ea typeface="Calibri" panose="020F0502020204030204" pitchFamily="34" charset="0"/>
              </a:rPr>
              <a:t>A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sc</a:t>
            </a:r>
            <a:r>
              <a:rPr lang="en-US" sz="2800">
                <a:effectLst/>
                <a:ea typeface="Calibri" panose="020F0502020204030204" pitchFamily="34" charset="0"/>
              </a:rPr>
              <a:t>|.</a:t>
            </a:r>
            <a:endParaRPr lang="ro-RO" sz="2800">
              <a:effectLst/>
              <a:ea typeface="Calibri" panose="020F0502020204030204" pitchFamily="34" charset="0"/>
            </a:endParaRPr>
          </a:p>
          <a:p>
            <a:r>
              <a:rPr lang="en-US" sz="2800">
                <a:effectLst/>
                <a:ea typeface="Calibri" panose="020F0502020204030204" pitchFamily="34" charset="0"/>
              </a:rPr>
              <a:t>Pentru a elimina încărcarea, un amplificator ideal de curent are </a:t>
            </a:r>
            <a:r>
              <a:rPr lang="en-US" sz="2800" i="1">
                <a:effectLst/>
                <a:ea typeface="Calibri" panose="020F0502020204030204" pitchFamily="34" charset="0"/>
              </a:rPr>
              <a:t>R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i</a:t>
            </a:r>
            <a:r>
              <a:rPr lang="en-US" sz="2800">
                <a:effectLst/>
                <a:ea typeface="Calibri" panose="020F0502020204030204" pitchFamily="34" charset="0"/>
              </a:rPr>
              <a:t>=0 și </a:t>
            </a:r>
            <a:r>
              <a:rPr lang="en-US" sz="2800" i="1">
                <a:effectLst/>
                <a:ea typeface="Calibri" panose="020F0502020204030204" pitchFamily="34" charset="0"/>
              </a:rPr>
              <a:t>R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 sz="2800">
                <a:effectLst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sz="2800">
                <a:effectLst/>
                <a:ea typeface="Calibri" panose="020F0502020204030204" pitchFamily="34" charset="0"/>
              </a:rPr>
              <a:t>∞, exact opusul situației de la amplificatorul ideal de tensiune.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DB3F3-FE81-4056-9E68-2FA8F9DFF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FD8F2-8754-4AA8-A001-61DF887A5802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416E0-2560-4FE2-945E-D74E403D2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5E3EB-9EE6-4D0C-9C3A-16A9E223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15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981B6BE-9DB2-4709-A509-3A944455FB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1992" y="231140"/>
            <a:ext cx="4646295" cy="1594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6200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45D80-7364-4B38-AFF8-9F1FF14FA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Amplificatoare. Generalități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1574C-5B08-4DEB-971C-58F5793D7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>
                <a:effectLst/>
                <a:ea typeface="Calibri" panose="020F0502020204030204" pitchFamily="34" charset="0"/>
              </a:rPr>
              <a:t>Cele patru tipuri de amplificatoare de bază, împreună cu rezistențele lor de intrare și ieșire ideale sunt prezentate în rezumat în tabel</a:t>
            </a:r>
            <a:endParaRPr lang="ro-RO" sz="40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DB3F3-FE81-4056-9E68-2FA8F9DFF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FD8F2-8754-4AA8-A001-61DF887A5802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416E0-2560-4FE2-945E-D74E403D2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5E3EB-9EE6-4D0C-9C3A-16A9E223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16</a:t>
            </a:fld>
            <a:endParaRPr lang="ro-RO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D9C8E0D-BA1E-4B77-B96C-0001449C29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857496"/>
              </p:ext>
            </p:extLst>
          </p:nvPr>
        </p:nvGraphicFramePr>
        <p:xfrm>
          <a:off x="838200" y="2988282"/>
          <a:ext cx="10432774" cy="2804440"/>
        </p:xfrm>
        <a:graphic>
          <a:graphicData uri="http://schemas.openxmlformats.org/drawingml/2006/table">
            <a:tbl>
              <a:tblPr firstRow="1" firstCol="1" bandRow="1"/>
              <a:tblGrid>
                <a:gridCol w="1249018">
                  <a:extLst>
                    <a:ext uri="{9D8B030D-6E8A-4147-A177-3AD203B41FA5}">
                      <a16:colId xmlns:a16="http://schemas.microsoft.com/office/drawing/2014/main" val="2059986627"/>
                    </a:ext>
                  </a:extLst>
                </a:gridCol>
                <a:gridCol w="1252331">
                  <a:extLst>
                    <a:ext uri="{9D8B030D-6E8A-4147-A177-3AD203B41FA5}">
                      <a16:colId xmlns:a16="http://schemas.microsoft.com/office/drawing/2014/main" val="4119097088"/>
                    </a:ext>
                  </a:extLst>
                </a:gridCol>
                <a:gridCol w="2902225">
                  <a:extLst>
                    <a:ext uri="{9D8B030D-6E8A-4147-A177-3AD203B41FA5}">
                      <a16:colId xmlns:a16="http://schemas.microsoft.com/office/drawing/2014/main" val="2464884406"/>
                    </a:ext>
                  </a:extLst>
                </a:gridCol>
                <a:gridCol w="2882348">
                  <a:extLst>
                    <a:ext uri="{9D8B030D-6E8A-4147-A177-3AD203B41FA5}">
                      <a16:colId xmlns:a16="http://schemas.microsoft.com/office/drawing/2014/main" val="2343597616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768918413"/>
                    </a:ext>
                  </a:extLst>
                </a:gridCol>
                <a:gridCol w="1003852">
                  <a:extLst>
                    <a:ext uri="{9D8B030D-6E8A-4147-A177-3AD203B41FA5}">
                      <a16:colId xmlns:a16="http://schemas.microsoft.com/office/drawing/2014/main" val="3503685493"/>
                    </a:ext>
                  </a:extLst>
                </a:gridCol>
              </a:tblGrid>
              <a:tr h="42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Intrare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Ieșire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Tipul de amplificator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Câștigul exprimat în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R</a:t>
                      </a:r>
                      <a:r>
                        <a:rPr lang="en-US" sz="2400" b="1" i="1" baseline="-250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i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R</a:t>
                      </a:r>
                      <a:r>
                        <a:rPr lang="en-US" sz="2400" b="1" i="1" baseline="-250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o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0449959"/>
                  </a:ext>
                </a:extLst>
              </a:tr>
              <a:tr h="570555">
                <a:tc>
                  <a:txBody>
                    <a:bodyPr/>
                    <a:lstStyle/>
                    <a:p>
                      <a:pPr algn="ctr"/>
                      <a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v</a:t>
                      </a:r>
                      <a:r>
                        <a:rPr lang="en-US" sz="2400" i="1" baseline="-250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I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v</a:t>
                      </a:r>
                      <a:r>
                        <a:rPr lang="en-US" sz="2400" i="1" baseline="-250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O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de tensiune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V/V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sym typeface="Symbol" panose="05050102010706020507" pitchFamily="18" charset="2"/>
                        </a:rPr>
                        <a:t>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0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7807679"/>
                  </a:ext>
                </a:extLst>
              </a:tr>
              <a:tr h="572543">
                <a:tc>
                  <a:txBody>
                    <a:bodyPr/>
                    <a:lstStyle/>
                    <a:p>
                      <a:pPr algn="ctr"/>
                      <a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i</a:t>
                      </a:r>
                      <a:r>
                        <a:rPr lang="en-US" sz="2400" i="1" baseline="-250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I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i</a:t>
                      </a:r>
                      <a:r>
                        <a:rPr lang="en-US" sz="2400" i="1" baseline="-250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O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de curent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A/A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0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sym typeface="Symbol" panose="05050102010706020507" pitchFamily="18" charset="2"/>
                        </a:rPr>
                        <a:t>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4273741"/>
                  </a:ext>
                </a:extLst>
              </a:tr>
              <a:tr h="604348">
                <a:tc>
                  <a:txBody>
                    <a:bodyPr/>
                    <a:lstStyle/>
                    <a:p>
                      <a:pPr algn="ctr"/>
                      <a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v</a:t>
                      </a:r>
                      <a:r>
                        <a:rPr lang="en-US" sz="2400" i="1" baseline="-250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I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i</a:t>
                      </a:r>
                      <a:r>
                        <a:rPr lang="en-US" sz="2400" i="1" baseline="-250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O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transconductanță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A/V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sym typeface="Symbol" panose="05050102010706020507" pitchFamily="18" charset="2"/>
                        </a:rPr>
                        <a:t>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sym typeface="Symbol" panose="05050102010706020507" pitchFamily="18" charset="2"/>
                        </a:rPr>
                        <a:t>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8150470"/>
                  </a:ext>
                </a:extLst>
              </a:tr>
              <a:tr h="636154">
                <a:tc>
                  <a:txBody>
                    <a:bodyPr/>
                    <a:lstStyle/>
                    <a:p>
                      <a:pPr algn="ctr"/>
                      <a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i</a:t>
                      </a:r>
                      <a:r>
                        <a:rPr lang="en-US" sz="2400" i="1" baseline="-250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I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v</a:t>
                      </a:r>
                      <a:r>
                        <a:rPr lang="en-US" sz="2400" i="1" baseline="-250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O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transrezistență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V/A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0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0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6954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4883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45D80-7364-4B38-AFF8-9F1FF14FA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operațional (AO)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1574C-5B08-4DEB-971C-58F5793D7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Amplificatorul operațional este un amplificator de tensiune cu câștig extrem de mare.</a:t>
            </a:r>
          </a:p>
          <a:p>
            <a:r>
              <a:rPr lang="ro-RO"/>
              <a:t>De exemplu, popularul AO de tipul 741 are un câștig tipic de 200.000V/V, exprimat și ca 200V/mV.</a:t>
            </a:r>
          </a:p>
          <a:p>
            <a:r>
              <a:rPr lang="ro-RO"/>
              <a:t>Câștigul este, de asemenea, exprimat în decibeli (dB) ca </a:t>
            </a:r>
            <a:br>
              <a:rPr lang="ro-RO"/>
            </a:br>
            <a:r>
              <a:rPr lang="ro-RO"/>
              <a:t>20 log</a:t>
            </a:r>
            <a:r>
              <a:rPr lang="ro-RO" baseline="-25000"/>
              <a:t>10</a:t>
            </a:r>
            <a:r>
              <a:rPr lang="ro-RO"/>
              <a:t> (200.000)=106 dB.</a:t>
            </a:r>
          </a:p>
          <a:p>
            <a:r>
              <a:rPr lang="ro-RO"/>
              <a:t>De fapt, ceea ce distinge amplificatoarele operaționale de toate celelalte amplificatoare de tensiune este mărimea câștigului lor.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DB3F3-FE81-4056-9E68-2FA8F9DFF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FD8F2-8754-4AA8-A001-61DF887A5802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416E0-2560-4FE2-945E-D74E403D2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5E3EB-9EE6-4D0C-9C3A-16A9E223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17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660413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45D80-7364-4B38-AFF8-9F1FF14FA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operațional (AO)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1574C-5B08-4DEB-971C-58F5793D7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>
                <a:effectLst/>
                <a:ea typeface="Calibri" panose="020F0502020204030204" pitchFamily="34" charset="0"/>
              </a:rPr>
              <a:t>Simbolul AO și </a:t>
            </a:r>
            <a:r>
              <a:rPr lang="ro-RO" b="1">
                <a:effectLst/>
                <a:ea typeface="Calibri" panose="020F0502020204030204" pitchFamily="34" charset="0"/>
              </a:rPr>
              <a:t>modul</a:t>
            </a:r>
            <a:r>
              <a:rPr lang="en-US" b="1">
                <a:effectLst/>
                <a:ea typeface="Calibri" panose="020F0502020204030204" pitchFamily="34" charset="0"/>
              </a:rPr>
              <a:t> de alimentare </a:t>
            </a:r>
            <a:r>
              <a:rPr lang="en-US">
                <a:effectLst/>
                <a:ea typeface="Calibri" panose="020F0502020204030204" pitchFamily="34" charset="0"/>
              </a:rPr>
              <a:t>pentru ca acesta să funcționeze</a:t>
            </a:r>
            <a:endParaRPr lang="ro-RO"/>
          </a:p>
          <a:p>
            <a:r>
              <a:rPr lang="ro-RO"/>
              <a:t>Intrările, identificate prin simbolurile „-” și „+”, se numesc </a:t>
            </a:r>
            <a:r>
              <a:rPr lang="ro-RO" b="1"/>
              <a:t>inversoare</a:t>
            </a:r>
            <a:r>
              <a:rPr lang="ro-RO"/>
              <a:t> și </a:t>
            </a:r>
            <a:r>
              <a:rPr lang="ro-RO" b="1"/>
              <a:t>neinversoare</a:t>
            </a:r>
            <a:r>
              <a:rPr lang="ro-RO"/>
              <a:t>.</a:t>
            </a:r>
          </a:p>
          <a:p>
            <a:r>
              <a:rPr lang="ro-RO"/>
              <a:t>Tensiunile lor în raport cu masa sunt notate </a:t>
            </a:r>
            <a:r>
              <a:rPr lang="ro-RO" b="1"/>
              <a:t>v</a:t>
            </a:r>
            <a:r>
              <a:rPr lang="ro-RO" b="1" baseline="-25000"/>
              <a:t>N</a:t>
            </a:r>
            <a:r>
              <a:rPr lang="ro-RO"/>
              <a:t> și</a:t>
            </a:r>
            <a:br>
              <a:rPr lang="ro-RO"/>
            </a:br>
            <a:r>
              <a:rPr lang="ro-RO" b="1"/>
              <a:t>v</a:t>
            </a:r>
            <a:r>
              <a:rPr lang="ro-RO" b="1" baseline="-25000"/>
              <a:t>P</a:t>
            </a:r>
            <a:r>
              <a:rPr lang="ro-RO"/>
              <a:t>, iar tensiunea de ieșire ca </a:t>
            </a:r>
            <a:r>
              <a:rPr lang="ro-RO" b="1"/>
              <a:t>v</a:t>
            </a:r>
            <a:r>
              <a:rPr lang="ro-RO" b="1" baseline="-25000"/>
              <a:t>O</a:t>
            </a:r>
            <a:r>
              <a:rPr lang="ro-RO"/>
              <a:t>.</a:t>
            </a:r>
          </a:p>
          <a:p>
            <a:r>
              <a:rPr lang="ro-RO"/>
              <a:t>Vârful de săgeată al simbolului unui AO semnifică </a:t>
            </a:r>
            <a:br>
              <a:rPr lang="ro-RO"/>
            </a:br>
            <a:r>
              <a:rPr lang="ro-RO"/>
              <a:t>fluxul de semnal de la intrări la ieșire.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DB3F3-FE81-4056-9E68-2FA8F9DFF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FD8F2-8754-4AA8-A001-61DF887A5802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416E0-2560-4FE2-945E-D74E403D2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5E3EB-9EE6-4D0C-9C3A-16A9E223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18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12C69FE-EAD1-476F-ACC6-AB212252DA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9060" b="18658"/>
          <a:stretch/>
        </p:blipFill>
        <p:spPr>
          <a:xfrm>
            <a:off x="8610600" y="2790450"/>
            <a:ext cx="3123528" cy="2835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5155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45D80-7364-4B38-AFF8-9F1FF14FA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operațional (AO)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1574C-5B08-4DEB-971C-58F5793D7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Amplificatoarele operaționale nu au terminal de masă 0V.</a:t>
            </a:r>
          </a:p>
          <a:p>
            <a:r>
              <a:rPr lang="ro-RO"/>
              <a:t>Referința 0V este stabilită extern prin borna comună a celor două surse de alimentare.</a:t>
            </a:r>
          </a:p>
          <a:p>
            <a:r>
              <a:rPr lang="ro-RO"/>
              <a:t>Tensiunile de alimentare sunt notate V</a:t>
            </a:r>
            <a:r>
              <a:rPr lang="ro-RO" baseline="-25000"/>
              <a:t>CC</a:t>
            </a:r>
            <a:r>
              <a:rPr lang="ro-RO"/>
              <a:t> și V</a:t>
            </a:r>
            <a:r>
              <a:rPr lang="ro-RO" baseline="-25000"/>
              <a:t>EE</a:t>
            </a:r>
            <a:r>
              <a:rPr lang="ro-RO"/>
              <a:t> </a:t>
            </a:r>
            <a:br>
              <a:rPr lang="ro-RO"/>
            </a:br>
            <a:r>
              <a:rPr lang="ro-RO"/>
              <a:t>în cazul dispozitivelor bipolare, respectiv V</a:t>
            </a:r>
            <a:r>
              <a:rPr lang="ro-RO" baseline="-25000"/>
              <a:t>DD</a:t>
            </a:r>
            <a:r>
              <a:rPr lang="ro-RO"/>
              <a:t> </a:t>
            </a:r>
            <a:br>
              <a:rPr lang="ro-RO"/>
            </a:br>
            <a:r>
              <a:rPr lang="ro-RO"/>
              <a:t>și V</a:t>
            </a:r>
            <a:r>
              <a:rPr lang="ro-RO" baseline="-25000"/>
              <a:t>SS</a:t>
            </a:r>
            <a:r>
              <a:rPr lang="ro-RO"/>
              <a:t> în cazul dispozitivelor CMOS.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DB3F3-FE81-4056-9E68-2FA8F9DFF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FD8F2-8754-4AA8-A001-61DF887A5802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416E0-2560-4FE2-945E-D74E403D2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5E3EB-9EE6-4D0C-9C3A-16A9E223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19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5DF34CE-0A5F-4B94-AEEC-76CD29B845A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9060" b="18658"/>
          <a:stretch/>
        </p:blipFill>
        <p:spPr>
          <a:xfrm>
            <a:off x="8610600" y="2790450"/>
            <a:ext cx="3123528" cy="2835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981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19483-FBF0-412A-BEBB-84FC0C85D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Probleme tratate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7D213-88C9-42EE-9E3F-6161C09C5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Introducere</a:t>
            </a:r>
          </a:p>
          <a:p>
            <a:r>
              <a:rPr lang="ro-RO"/>
              <a:t>Amplificatoare. Generalități</a:t>
            </a:r>
          </a:p>
          <a:p>
            <a:r>
              <a:rPr lang="ro-RO"/>
              <a:t>Amplificatorul operațional (AO)</a:t>
            </a:r>
          </a:p>
          <a:p>
            <a:r>
              <a:rPr lang="ro-RO"/>
              <a:t>AO ideal</a:t>
            </a:r>
          </a:p>
          <a:p>
            <a:r>
              <a:rPr lang="ro-RO"/>
              <a:t>Probleme</a:t>
            </a:r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66D33C-2965-40A0-8A47-35250D002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735D-F49B-46D7-8160-FBC99E05239C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CF74D3-772B-4B19-B67B-D5D2A011C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01847F-97DD-4E27-958E-2D7B3CF5D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2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3620619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45D80-7364-4B38-AFF8-9F1FF14FA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operațional (AO)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1574C-5B08-4DEB-971C-58F5793D7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Circuitul echivalent include rezistența de intrare diferențială </a:t>
            </a:r>
            <a:r>
              <a:rPr lang="ro-RO" b="1" i="1"/>
              <a:t>r</a:t>
            </a:r>
            <a:r>
              <a:rPr lang="ro-RO" b="1" i="1" baseline="-25000"/>
              <a:t>d</a:t>
            </a:r>
            <a:r>
              <a:rPr lang="ro-RO"/>
              <a:t>, câștigul de tensiune </a:t>
            </a:r>
            <a:r>
              <a:rPr lang="ro-RO" b="1" i="1"/>
              <a:t>a</a:t>
            </a:r>
            <a:r>
              <a:rPr lang="ro-RO"/>
              <a:t> și rezistența de ieșire </a:t>
            </a:r>
            <a:r>
              <a:rPr lang="ro-RO" b="1" i="1"/>
              <a:t>r</a:t>
            </a:r>
            <a:r>
              <a:rPr lang="ro-RO" b="1" i="1" baseline="-25000"/>
              <a:t>o</a:t>
            </a:r>
            <a:r>
              <a:rPr lang="ro-RO"/>
              <a:t>, numiți parametri în buclă deschisă și sunt simbolizați cu litere mici.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DB3F3-FE81-4056-9E68-2FA8F9DFF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FD8F2-8754-4AA8-A001-61DF887A5802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416E0-2560-4FE2-945E-D74E403D2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5E3EB-9EE6-4D0C-9C3A-16A9E223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20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258D0C9-47BD-4EEE-9B6B-F5AFAC75780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6942" r="-166" b="17026"/>
          <a:stretch/>
        </p:blipFill>
        <p:spPr>
          <a:xfrm>
            <a:off x="4065639" y="3284368"/>
            <a:ext cx="4060722" cy="2892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8733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45D80-7364-4B38-AFF8-9F1FF14FA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operațional (AO)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B1574C-5B08-4DEB-971C-58F5793D78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ro-RO"/>
                  <a:t>Diferența</a:t>
                </a:r>
                <a:endParaRPr lang="ro-RO" sz="2400" i="1">
                  <a:solidFill>
                    <a:srgbClr val="242021"/>
                  </a:solidFill>
                  <a:effectLst/>
                  <a:latin typeface="Cambria Math" panose="02040503050406030204" pitchFamily="18" charset="0"/>
                  <a:ea typeface="Calibri" panose="020F050202020403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𝐷</m:t>
                          </m:r>
                        </m:sub>
                      </m:sSub>
                      <m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𝑃</m:t>
                          </m:r>
                        </m:sub>
                      </m:sSub>
                      <m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ro-RO"/>
              </a:p>
              <a:p>
                <a:pPr marL="0" indent="0">
                  <a:buNone/>
                </a:pPr>
                <a:r>
                  <a:rPr lang="ro-RO"/>
                  <a:t>se numește </a:t>
                </a:r>
                <a:r>
                  <a:rPr lang="ro-RO" b="1"/>
                  <a:t>tensiune de intrare diferențială</a:t>
                </a:r>
                <a:r>
                  <a:rPr lang="ro-RO"/>
                  <a:t>, iar câștigul </a:t>
                </a:r>
                <a:r>
                  <a:rPr lang="ro-RO" b="1" i="1"/>
                  <a:t>a</a:t>
                </a:r>
                <a:r>
                  <a:rPr lang="ro-RO"/>
                  <a:t> se mai numește câștig în gol deoarece în absența efectului de încărcărcare de la ieșire avem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𝑂</m:t>
                          </m:r>
                        </m:sub>
                      </m:sSub>
                      <m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</m:t>
                      </m:r>
                      <m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𝑎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𝐷</m:t>
                          </m:r>
                        </m:sub>
                      </m:sSub>
                      <m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</m:t>
                      </m:r>
                      <m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𝑎</m:t>
                      </m:r>
                      <m:d>
                        <m:d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𝑃</m:t>
                              </m:r>
                            </m:sub>
                          </m:s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𝑁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 sz="1800">
                  <a:solidFill>
                    <a:srgbClr val="24202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B1574C-5B08-4DEB-971C-58F5793D78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DB3F3-FE81-4056-9E68-2FA8F9DFF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FD8F2-8754-4AA8-A001-61DF887A5802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416E0-2560-4FE2-945E-D74E403D2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5E3EB-9EE6-4D0C-9C3A-16A9E223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21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624417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45D80-7364-4B38-AFF8-9F1FF14FA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operațional (AO)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1574C-5B08-4DEB-971C-58F5793D7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>
                <a:effectLst/>
                <a:ea typeface="Calibri" panose="020F0502020204030204" pitchFamily="34" charset="0"/>
              </a:rPr>
              <a:t>Deoarece ambele terminale de intrare pot avea potențiale independente în raport cu masa, se spune că portul de intrare este de tipul </a:t>
            </a:r>
            <a:r>
              <a:rPr lang="en-US" i="1">
                <a:effectLst/>
                <a:ea typeface="Calibri" panose="020F0502020204030204" pitchFamily="34" charset="0"/>
              </a:rPr>
              <a:t>double-ended</a:t>
            </a:r>
            <a:r>
              <a:rPr lang="en-US">
                <a:effectLst/>
                <a:ea typeface="Calibri" panose="020F0502020204030204" pitchFamily="34" charset="0"/>
              </a:rPr>
              <a:t>, în contrast cu portul de ieșire, care este de tipul </a:t>
            </a:r>
            <a:r>
              <a:rPr lang="en-US" i="1">
                <a:effectLst/>
                <a:ea typeface="Calibri" panose="020F0502020204030204" pitchFamily="34" charset="0"/>
              </a:rPr>
              <a:t>single-ended</a:t>
            </a:r>
            <a:r>
              <a:rPr lang="en-US">
                <a:effectLst/>
                <a:ea typeface="Calibri" panose="020F0502020204030204" pitchFamily="34" charset="0"/>
              </a:rPr>
              <a:t>.</a:t>
            </a:r>
            <a:endParaRPr lang="ro-RO">
              <a:effectLst/>
              <a:ea typeface="Calibri" panose="020F0502020204030204" pitchFamily="34" charset="0"/>
            </a:endParaRPr>
          </a:p>
          <a:p>
            <a:r>
              <a:rPr lang="en-US">
                <a:effectLst/>
                <a:ea typeface="Calibri" panose="020F0502020204030204" pitchFamily="34" charset="0"/>
              </a:rPr>
              <a:t>Relația tensiunii de ieșire indică faptul că AO răspunde doar la diferența dintre tensiunile sale de intrare, nu la valorile lor individuale.</a:t>
            </a:r>
            <a:endParaRPr lang="ro-RO">
              <a:effectLst/>
              <a:ea typeface="Calibri" panose="020F0502020204030204" pitchFamily="34" charset="0"/>
            </a:endParaRPr>
          </a:p>
          <a:p>
            <a:r>
              <a:rPr lang="en-US">
                <a:effectLst/>
                <a:ea typeface="Calibri" panose="020F0502020204030204" pitchFamily="34" charset="0"/>
              </a:rPr>
              <a:t>În consecință, AO sunt, de asemenea, numite amplificatoare diferențiale.</a:t>
            </a:r>
            <a:endParaRPr lang="ro-RO"/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DB3F3-FE81-4056-9E68-2FA8F9DFF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FD8F2-8754-4AA8-A001-61DF887A5802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416E0-2560-4FE2-945E-D74E403D2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5E3EB-9EE6-4D0C-9C3A-16A9E223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22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409043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45D80-7364-4B38-AFF8-9F1FF14FA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operațional (AO)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B1574C-5B08-4DEB-971C-58F5793D78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ro-RO"/>
                  <a:t>Inversând relația lui v</a:t>
                </a:r>
                <a:r>
                  <a:rPr lang="ro-RO" baseline="-25000"/>
                  <a:t>O</a:t>
                </a:r>
                <a:r>
                  <a:rPr lang="ro-RO"/>
                  <a:t>, obținem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𝐷</m:t>
                          </m:r>
                        </m:sub>
                      </m:sSub>
                      <m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𝑂</m:t>
                              </m:r>
                            </m:sub>
                          </m:sSub>
                        </m:num>
                        <m:den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ro-RO"/>
              </a:p>
              <a:p>
                <a:pPr marL="0" indent="0">
                  <a:buNone/>
                </a:pPr>
                <a:r>
                  <a:rPr lang="ro-RO"/>
                  <a:t>   ceea ce ne permite să găsim tensiunea v</a:t>
                </a:r>
                <a:r>
                  <a:rPr lang="ro-RO" baseline="-25000"/>
                  <a:t>D</a:t>
                </a:r>
                <a:r>
                  <a:rPr lang="ro-RO"/>
                  <a:t> care determină un v</a:t>
                </a:r>
                <a:r>
                  <a:rPr lang="ro-RO" baseline="-25000"/>
                  <a:t>O</a:t>
                </a:r>
                <a:r>
                  <a:rPr lang="ro-RO"/>
                  <a:t> dat.</a:t>
                </a:r>
              </a:p>
              <a:p>
                <a:r>
                  <a:rPr lang="ro-RO"/>
                  <a:t>Din cauza câștigului mare a aflat la numitor, v</a:t>
                </a:r>
                <a:r>
                  <a:rPr lang="ro-RO" baseline="-25000"/>
                  <a:t>D</a:t>
                </a:r>
                <a:r>
                  <a:rPr lang="ro-RO"/>
                  <a:t> este obligat să fie foarte mic.</a:t>
                </a:r>
              </a:p>
              <a:p>
                <a:r>
                  <a:rPr lang="ro-RO"/>
                  <a:t>De exemplu, pentru a menține v</a:t>
                </a:r>
                <a:r>
                  <a:rPr lang="ro-RO" baseline="-25000"/>
                  <a:t>O</a:t>
                </a:r>
                <a:r>
                  <a:rPr lang="ro-RO"/>
                  <a:t>=6V, un AO de tipul 741 fără sarcină are nevoie de v</a:t>
                </a:r>
                <a:r>
                  <a:rPr lang="ro-RO" baseline="-25000"/>
                  <a:t>D</a:t>
                </a:r>
                <a:r>
                  <a:rPr lang="ro-RO"/>
                  <a:t>= 6/200.000=30</a:t>
                </a:r>
                <a:r>
                  <a:rPr lang="el-GR"/>
                  <a:t>μ</a:t>
                </a:r>
                <a:r>
                  <a:rPr lang="ro-RO"/>
                  <a:t>V, o tensiune destul de mică.</a:t>
                </a:r>
              </a:p>
              <a:p>
                <a:r>
                  <a:rPr lang="ro-RO"/>
                  <a:t>Un alt AO de tipul OP77, tot în gol, ar avea nevoie de v</a:t>
                </a:r>
                <a:r>
                  <a:rPr lang="ro-RO" baseline="-25000"/>
                  <a:t>D</a:t>
                </a:r>
                <a:r>
                  <a:rPr lang="ro-RO"/>
                  <a:t>=6/(12×10</a:t>
                </a:r>
                <a:r>
                  <a:rPr lang="ro-RO" baseline="30000"/>
                  <a:t>6</a:t>
                </a:r>
                <a:r>
                  <a:rPr lang="ro-RO"/>
                  <a:t>)=0,5</a:t>
                </a:r>
                <a:r>
                  <a:rPr lang="el-GR"/>
                  <a:t>μ</a:t>
                </a:r>
                <a:r>
                  <a:rPr lang="ro-RO"/>
                  <a:t>V, deci o valoare și mai mică.</a:t>
                </a:r>
              </a:p>
              <a:p>
                <a:endParaRPr lang="ro-RO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B1574C-5B08-4DEB-971C-58F5793D78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290" b="-1401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DB3F3-FE81-4056-9E68-2FA8F9DFF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FD8F2-8754-4AA8-A001-61DF887A5802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416E0-2560-4FE2-945E-D74E403D2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5E3EB-9EE6-4D0C-9C3A-16A9E223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23</a:t>
            </a:fld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45F0611-3FC7-433C-9B56-CAB4B27B82B9}"/>
                  </a:ext>
                </a:extLst>
              </p:cNvPr>
              <p:cNvSpPr txBox="1"/>
              <p:nvPr/>
            </p:nvSpPr>
            <p:spPr>
              <a:xfrm>
                <a:off x="8485239" y="843240"/>
                <a:ext cx="268420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1800" i="1" smtClean="0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𝑣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𝑂</m:t>
                          </m:r>
                        </m:sub>
                      </m:sSub>
                      <m:r>
                        <a:rPr lang="en-US" sz="18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</m:t>
                      </m:r>
                      <m:r>
                        <a:rPr lang="en-US" sz="18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𝑎</m:t>
                      </m:r>
                      <m:sSub>
                        <m:sSubPr>
                          <m:ctrlPr>
                            <a:rPr lang="ro-RO" sz="18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𝑣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𝐷</m:t>
                          </m:r>
                        </m:sub>
                      </m:sSub>
                      <m:r>
                        <a:rPr lang="en-US" sz="18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</m:t>
                      </m:r>
                      <m:r>
                        <a:rPr lang="en-US" sz="18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𝑎</m:t>
                      </m:r>
                      <m:d>
                        <m:dPr>
                          <m:ctrlPr>
                            <a:rPr lang="ro-RO" sz="18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18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𝑃</m:t>
                              </m:r>
                            </m:sub>
                          </m:sSub>
                          <m:r>
                            <a:rPr lang="en-US" sz="18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18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𝑁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45F0611-3FC7-433C-9B56-CAB4B27B82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5239" y="843240"/>
                <a:ext cx="2684206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443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45D80-7364-4B38-AFF8-9F1FF14FA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AO ideal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1574C-5B08-4DEB-971C-58F5793D7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Pentru a minimiza efectele de încărcare, un amplificator de tensiune bine proiectat trebuie să absoarbă curent neglijabil (ideal zero) de la sursa de intrare și trebuie să prezinte o rezistență neglijabilă (ideal zero) spre sarcina de ieșire.</a:t>
            </a:r>
          </a:p>
          <a:p>
            <a:r>
              <a:rPr lang="ro-RO"/>
              <a:t>Amplificatoarele operaționale nu fac excepție.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DB3F3-FE81-4056-9E68-2FA8F9DFF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FD8F2-8754-4AA8-A001-61DF887A5802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416E0-2560-4FE2-945E-D74E403D2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5E3EB-9EE6-4D0C-9C3A-16A9E223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24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425996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45D80-7364-4B38-AFF8-9F1FF14FA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AO ideal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1574C-5B08-4DEB-971C-58F5793D7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o-RO" sz="2400" b="1">
                <a:effectLst/>
                <a:ea typeface="Calibri" panose="020F0502020204030204" pitchFamily="34" charset="0"/>
              </a:rPr>
              <a:t>Modelul de AO ideal		   </a:t>
            </a:r>
            <a:r>
              <a:rPr lang="en-US" sz="2400" b="1">
                <a:effectLst/>
                <a:ea typeface="Calibri" panose="020F0502020204030204" pitchFamily="34" charset="0"/>
              </a:rPr>
              <a:t>Presupunerile de idealitate ale AO și consecințe</a:t>
            </a:r>
            <a:endParaRPr lang="ro-RO" sz="36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DB3F3-FE81-4056-9E68-2FA8F9DFF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FD8F2-8754-4AA8-A001-61DF887A5802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416E0-2560-4FE2-945E-D74E403D2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5E3EB-9EE6-4D0C-9C3A-16A9E223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25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C41F3B6-FA73-4D95-AD4D-4F969F1E95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370" y="2782094"/>
            <a:ext cx="3832860" cy="2438400"/>
          </a:xfrm>
          <a:prstGeom prst="rect">
            <a:avLst/>
          </a:prstGeom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928ECBD-4609-4022-93AA-3C159CAEA5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995711"/>
              </p:ext>
            </p:extLst>
          </p:nvPr>
        </p:nvGraphicFramePr>
        <p:xfrm>
          <a:off x="4374130" y="2729719"/>
          <a:ext cx="6979670" cy="2815068"/>
        </p:xfrm>
        <a:graphic>
          <a:graphicData uri="http://schemas.openxmlformats.org/drawingml/2006/table">
            <a:tbl>
              <a:tblPr/>
              <a:tblGrid>
                <a:gridCol w="3154171">
                  <a:extLst>
                    <a:ext uri="{9D8B030D-6E8A-4147-A177-3AD203B41FA5}">
                      <a16:colId xmlns:a16="http://schemas.microsoft.com/office/drawing/2014/main" val="4083792104"/>
                    </a:ext>
                  </a:extLst>
                </a:gridCol>
                <a:gridCol w="3825499">
                  <a:extLst>
                    <a:ext uri="{9D8B030D-6E8A-4147-A177-3AD203B41FA5}">
                      <a16:colId xmlns:a16="http://schemas.microsoft.com/office/drawing/2014/main" val="1341159070"/>
                    </a:ext>
                  </a:extLst>
                </a:gridCol>
              </a:tblGrid>
              <a:tr h="834887"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Pesupuneri de idealitate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24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(AO ideal)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96520" marR="96520" marT="9525" marB="0" anchor="ctr">
                    <a:lnL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Consecinţe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96520" marR="96520" marT="9525" marB="0" anchor="ctr">
                    <a:lnL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073942"/>
                  </a:ext>
                </a:extLst>
              </a:tr>
              <a:tr h="569421">
                <a:tc>
                  <a:txBody>
                    <a:bodyPr/>
                    <a:lstStyle/>
                    <a:p>
                      <a:pPr algn="ctr"/>
                      <a:r>
                        <a:rPr lang="ro-RO" sz="2400" i="1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r</a:t>
                      </a:r>
                      <a:r>
                        <a:rPr lang="ro-RO" sz="2400" i="1" baseline="-25000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d</a:t>
                      </a:r>
                      <a:r>
                        <a:rPr lang="ro-RO" sz="2400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ro-RO" sz="2400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sym typeface="Symbol" panose="05050102010706020507" pitchFamily="18" charset="2"/>
                        </a:rPr>
                        <a:t></a:t>
                      </a:r>
                      <a:r>
                        <a:rPr lang="ro-RO" sz="2400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ro-RO" sz="2400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sym typeface="Symbol" panose="05050102010706020507" pitchFamily="18" charset="2"/>
                        </a:rPr>
                        <a:t>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6520" marR="96520" marT="9525" marB="0" anchor="ctr">
                    <a:lnL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400" i="1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i</a:t>
                      </a:r>
                      <a:r>
                        <a:rPr lang="ro-RO" sz="2400" i="1" baseline="-25000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N</a:t>
                      </a:r>
                      <a:r>
                        <a:rPr lang="ro-RO" sz="2400" i="1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= i</a:t>
                      </a:r>
                      <a:r>
                        <a:rPr lang="ro-RO" sz="2400" i="1" baseline="-25000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P</a:t>
                      </a:r>
                      <a:r>
                        <a:rPr lang="ro-RO" sz="2400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= 0</a:t>
                      </a:r>
                    </a:p>
                  </a:txBody>
                  <a:tcPr marL="96520" marR="96520" marT="9525" marB="0" anchor="ctr">
                    <a:lnL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818557"/>
                  </a:ext>
                </a:extLst>
              </a:tr>
              <a:tr h="569421">
                <a:tc>
                  <a:txBody>
                    <a:bodyPr/>
                    <a:lstStyle/>
                    <a:p>
                      <a:pPr algn="ctr"/>
                      <a:r>
                        <a:rPr lang="ro-RO" sz="2400" i="1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r</a:t>
                      </a:r>
                      <a:r>
                        <a:rPr lang="ro-RO" sz="2400" i="1" baseline="-25000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o</a:t>
                      </a:r>
                      <a:r>
                        <a:rPr lang="ro-RO" sz="2400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= 0</a:t>
                      </a:r>
                    </a:p>
                  </a:txBody>
                  <a:tcPr marL="96520" marR="96520" marT="9525" marB="0" anchor="ctr">
                    <a:lnL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400" i="1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v</a:t>
                      </a:r>
                      <a:r>
                        <a:rPr lang="ro-RO" sz="2400" i="1" baseline="-25000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O</a:t>
                      </a:r>
                      <a:r>
                        <a:rPr lang="ro-RO" sz="2400" i="1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= av</a:t>
                      </a:r>
                      <a:r>
                        <a:rPr lang="ro-RO" sz="2400" i="1" baseline="-25000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D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6520" marR="96520" marT="9525" marB="0" anchor="ctr">
                    <a:lnL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6296960"/>
                  </a:ext>
                </a:extLst>
              </a:tr>
              <a:tr h="569421">
                <a:tc>
                  <a:txBody>
                    <a:bodyPr/>
                    <a:lstStyle/>
                    <a:p>
                      <a:pPr algn="ctr"/>
                      <a:r>
                        <a:rPr lang="ro-RO" sz="2400" i="1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</a:t>
                      </a:r>
                      <a:r>
                        <a:rPr lang="ro-RO" sz="2400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ro-RO" sz="2400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sym typeface="Symbol" panose="05050102010706020507" pitchFamily="18" charset="2"/>
                        </a:rPr>
                        <a:t></a:t>
                      </a:r>
                      <a:r>
                        <a:rPr lang="ro-RO" sz="2400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ro-RO" sz="2400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sym typeface="Symbol" panose="05050102010706020507" pitchFamily="18" charset="2"/>
                        </a:rPr>
                        <a:t>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6520" marR="96520" marT="9525" marB="0" anchor="ctr">
                    <a:lnL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400" i="1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v</a:t>
                      </a:r>
                      <a:r>
                        <a:rPr lang="ro-RO" sz="2400" i="1" baseline="-25000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D</a:t>
                      </a:r>
                      <a:r>
                        <a:rPr lang="ro-RO" sz="2400" i="1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= v</a:t>
                      </a:r>
                      <a:r>
                        <a:rPr lang="ro-RO" sz="2400" i="1" baseline="-25000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O</a:t>
                      </a:r>
                      <a:r>
                        <a:rPr lang="ro-RO" sz="2400" i="1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/a</a:t>
                      </a:r>
                      <a:r>
                        <a:rPr lang="ro-RO" sz="2400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= 0 sau </a:t>
                      </a:r>
                      <a:r>
                        <a:rPr lang="ro-RO" sz="2400" i="1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v</a:t>
                      </a:r>
                      <a:r>
                        <a:rPr lang="ro-RO" sz="2400" i="1" baseline="-25000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P</a:t>
                      </a:r>
                      <a:r>
                        <a:rPr lang="ro-RO" sz="2400" i="1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= v</a:t>
                      </a:r>
                      <a:r>
                        <a:rPr lang="ro-RO" sz="2400" i="1" baseline="-25000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N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6520" marR="96520" marT="9525" marB="0" anchor="ctr">
                    <a:lnL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31466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82755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4780B-0DC4-4E34-AF83-B25B3985D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P1. Enunț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4A4A8-9B30-45F1-92F9-290588B02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Folosind conceptul de AO ideal, </a:t>
            </a:r>
            <a:br>
              <a:rPr lang="ro-RO"/>
            </a:br>
            <a:r>
              <a:rPr lang="ro-RO"/>
              <a:t>să se determine amplitudinea </a:t>
            </a:r>
            <a:br>
              <a:rPr lang="ro-RO"/>
            </a:br>
            <a:r>
              <a:rPr lang="ro-RO"/>
              <a:t>semnalelor Vo1 și Vo2 de la </a:t>
            </a:r>
            <a:br>
              <a:rPr lang="ro-RO"/>
            </a:br>
            <a:r>
              <a:rPr lang="ro-RO"/>
              <a:t>ieșirea fiecărui AO din figură </a:t>
            </a:r>
            <a:br>
              <a:rPr lang="ro-RO"/>
            </a:br>
            <a:r>
              <a:rPr lang="ro-RO"/>
              <a:t>și relația de fază dintre </a:t>
            </a:r>
            <a:br>
              <a:rPr lang="ro-RO"/>
            </a:br>
            <a:r>
              <a:rPr lang="ro-RO"/>
              <a:t>semnalele de ieșire și cel de </a:t>
            </a:r>
            <a:br>
              <a:rPr lang="ro-RO"/>
            </a:br>
            <a:r>
              <a:rPr lang="ro-RO"/>
              <a:t>intrare.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6D556F-F433-4282-BDC8-5437EB8DA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FD8F2-8754-4AA8-A001-61DF887A5802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8C19A-5CF9-473E-AEF7-60C9D8E4F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8534D-5871-457C-B83A-CE8BBD1FE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26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31A9167-DEEA-4943-968D-B3D91ADBBC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7533" y="900113"/>
            <a:ext cx="5924550" cy="527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4595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AF282-606F-4EC6-B80F-3D1102C6A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P1.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F978C-C6D5-4489-8A54-49D4D8FAB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La AO ideal, curenții de semnal prin</a:t>
            </a:r>
            <a:br>
              <a:rPr lang="ro-RO"/>
            </a:br>
            <a:r>
              <a:rPr lang="ro-RO"/>
              <a:t>intrări sunt egali cu 0 iar tensiunile</a:t>
            </a:r>
            <a:br>
              <a:rPr lang="ro-RO"/>
            </a:br>
            <a:r>
              <a:rPr lang="ro-RO"/>
              <a:t>diferențiale sunt egale cu 0</a:t>
            </a:r>
          </a:p>
          <a:p>
            <a:r>
              <a:rPr lang="ro-RO"/>
              <a:t>Astfel, în cazul primului AO, U1, </a:t>
            </a:r>
            <a:br>
              <a:rPr lang="ro-RO"/>
            </a:br>
            <a:r>
              <a:rPr lang="ro-RO"/>
              <a:t>intrarea inversoare are potențialul</a:t>
            </a:r>
            <a:br>
              <a:rPr lang="ro-RO"/>
            </a:br>
            <a:r>
              <a:rPr lang="ro-RO"/>
              <a:t>egal cu zero, ca și masa, dar nefiind</a:t>
            </a:r>
            <a:br>
              <a:rPr lang="ro-RO"/>
            </a:br>
            <a:r>
              <a:rPr lang="ro-RO"/>
              <a:t>legată direct la masă se numește</a:t>
            </a:r>
            <a:br>
              <a:rPr lang="ro-RO"/>
            </a:br>
            <a:r>
              <a:rPr lang="ro-RO"/>
              <a:t>punct de masă virtuală, pmv.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75F987-368D-4395-AD92-B29C0BC40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FD8F2-8754-4AA8-A001-61DF887A5802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1C3F79-4DAB-44AB-B6BB-BA3B0A905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1EB54-A616-4189-9FCD-2BC3A5E26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27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02529C2-9067-4E00-8E4D-291574F6C5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2639" y="365125"/>
            <a:ext cx="5162550" cy="592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2061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AF282-606F-4EC6-B80F-3D1102C6A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P1.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F978C-C6D5-4489-8A54-49D4D8FAB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Curentul i1 generat de sursa de </a:t>
            </a:r>
            <a:br>
              <a:rPr lang="ro-RO"/>
            </a:br>
            <a:r>
              <a:rPr lang="ro-RO"/>
              <a:t>semnal V1 trece prin R1 și mai </a:t>
            </a:r>
            <a:br>
              <a:rPr lang="ro-RO"/>
            </a:br>
            <a:r>
              <a:rPr lang="ro-RO"/>
              <a:t>departe prin R2</a:t>
            </a:r>
          </a:p>
          <a:p>
            <a:r>
              <a:rPr lang="ro-RO"/>
              <a:t>În intrarea inversoare nu are loc</a:t>
            </a:r>
            <a:br>
              <a:rPr lang="ro-RO"/>
            </a:br>
            <a:r>
              <a:rPr lang="ro-RO"/>
              <a:t>divizare de curent deoarce curentul </a:t>
            </a:r>
            <a:br>
              <a:rPr lang="ro-RO"/>
            </a:br>
            <a:r>
              <a:rPr lang="ro-RO"/>
              <a:t>prin intrarea inversoare este 0</a:t>
            </a:r>
          </a:p>
          <a:p>
            <a:r>
              <a:rPr lang="ro-RO"/>
              <a:t>Datorită pmv, V1 se regăsește la </a:t>
            </a:r>
            <a:br>
              <a:rPr lang="ro-RO"/>
            </a:br>
            <a:r>
              <a:rPr lang="ro-RO"/>
              <a:t>bornele lui R1 și astfel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75F987-368D-4395-AD92-B29C0BC40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FD8F2-8754-4AA8-A001-61DF887A5802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1C3F79-4DAB-44AB-B6BB-BA3B0A905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1EB54-A616-4189-9FCD-2BC3A5E26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28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89850E5-1FEA-4910-98EB-541048AC8E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2639" y="365125"/>
            <a:ext cx="5162550" cy="592455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8DC88AA-C30D-442A-80E1-263B6A9F5258}"/>
                  </a:ext>
                </a:extLst>
              </p:cNvPr>
              <p:cNvSpPr txBox="1"/>
              <p:nvPr/>
            </p:nvSpPr>
            <p:spPr>
              <a:xfrm>
                <a:off x="1177786" y="5312705"/>
                <a:ext cx="3405676" cy="7543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m:rPr>
                              <m:sty m:val="p"/>
                            </m:rPr>
                            <a:rPr lang="el-G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Ω</m:t>
                          </m:r>
                        </m:den>
                      </m:f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=0,1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𝑚𝐴</m:t>
                      </m:r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8DC88AA-C30D-442A-80E1-263B6A9F52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7786" y="5312705"/>
                <a:ext cx="3405676" cy="75430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35890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AF282-606F-4EC6-B80F-3D1102C6A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P1.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F978C-C6D5-4489-8A54-49D4D8FAB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Tensiunea Vo1 este între borna de </a:t>
            </a:r>
            <a:br>
              <a:rPr lang="ro-RO"/>
            </a:br>
            <a:r>
              <a:rPr lang="ro-RO"/>
              <a:t>ieșire a AO și masă și se observă că </a:t>
            </a:r>
            <a:br>
              <a:rPr lang="ro-RO"/>
            </a:br>
            <a:r>
              <a:rPr lang="ro-RO"/>
              <a:t>este căderea de tensiune cu semn </a:t>
            </a:r>
            <a:br>
              <a:rPr lang="ro-RO"/>
            </a:br>
            <a:r>
              <a:rPr lang="ro-RO"/>
              <a:t>schimbat pe R2 produsă de i1</a:t>
            </a:r>
          </a:p>
          <a:p>
            <a:endParaRPr lang="ro-RO"/>
          </a:p>
          <a:p>
            <a:r>
              <a:rPr lang="ro-RO"/>
              <a:t>Datorită semnului minus, Vo1 este </a:t>
            </a:r>
            <a:br>
              <a:rPr lang="ro-RO"/>
            </a:br>
            <a:r>
              <a:rPr lang="ro-RO"/>
              <a:t>este în relație inversă de fază cu V1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75F987-368D-4395-AD92-B29C0BC40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FD8F2-8754-4AA8-A001-61DF887A5802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1C3F79-4DAB-44AB-B6BB-BA3B0A905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1EB54-A616-4189-9FCD-2BC3A5E26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29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A7032C5-0C1A-4CED-9242-E0E1837083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2639" y="365125"/>
            <a:ext cx="5162550" cy="592455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26129FE-B686-4F9A-800F-E4F21908B978}"/>
                  </a:ext>
                </a:extLst>
              </p:cNvPr>
              <p:cNvSpPr txBox="1"/>
              <p:nvPr/>
            </p:nvSpPr>
            <p:spPr>
              <a:xfrm>
                <a:off x="994743" y="3539629"/>
                <a:ext cx="549551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ro-RO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0,1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𝑚𝐴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×20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m:rPr>
                          <m:sty m:val="p"/>
                        </m:rPr>
                        <a:rPr lang="el-G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Ω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=−2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ro-RO" sz="240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26129FE-B686-4F9A-800F-E4F21908B9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743" y="3539629"/>
                <a:ext cx="5495510" cy="461665"/>
              </a:xfrm>
              <a:prstGeom prst="rect">
                <a:avLst/>
              </a:prstGeom>
              <a:blipFill>
                <a:blip r:embed="rId3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1107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DD873-D68C-46DA-BEB3-7B1643F48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Introducere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61A2C-4E67-4937-AA8F-E24381C77D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Termenul amplificator operațional, sau AO pentru scurt, a fost introdus</a:t>
            </a:r>
            <a:r>
              <a:rPr lang="en-US"/>
              <a:t> prima oar</a:t>
            </a:r>
            <a:r>
              <a:rPr lang="ro-RO"/>
              <a:t>ă în 1947 de John R. Ragazzini pentru a denumi un tip special de amplificator care, prin selectarea corectă a componentelor sale externe, poate fi configurat pentru o varietate de operații, cum ar fi amplificarea, adunarea, scăderea, diferențierea și integrarea (pentru a cita cele mai importante).</a:t>
            </a:r>
          </a:p>
          <a:p>
            <a:r>
              <a:rPr lang="ro-RO"/>
              <a:t>Primele aplicații ale AO au fost în calculatoare analogice.</a:t>
            </a:r>
          </a:p>
          <a:p>
            <a:r>
              <a:rPr lang="ro-RO"/>
              <a:t>Capacitatea de a efectua operații matematice a fost rezultatul combinării câștigului mare cu reacția negativă (negative feedback).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C3093-608A-4F72-A534-3B69B2175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943BF-9979-4B06-B680-28E4BF26CBD9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6A4101-EEF1-41CA-9302-A9807ED75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9132DF-CF18-4F53-8CB1-A5ED155AC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3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3555937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AF282-606F-4EC6-B80F-3D1102C6A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P1.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F978C-C6D5-4489-8A54-49D4D8FAB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În cazul celui de al doilea AO, U2, </a:t>
            </a:r>
            <a:br>
              <a:rPr lang="ro-RO"/>
            </a:br>
            <a:r>
              <a:rPr lang="ro-RO"/>
              <a:t>căderea de tensiune pe R3 este egală </a:t>
            </a:r>
            <a:br>
              <a:rPr lang="ro-RO"/>
            </a:br>
            <a:r>
              <a:rPr lang="ro-RO"/>
              <a:t>cu V1 și astfel curentul i2 se scrie</a:t>
            </a:r>
          </a:p>
          <a:p>
            <a:endParaRPr lang="ro-RO"/>
          </a:p>
          <a:p>
            <a:endParaRPr lang="ro-RO"/>
          </a:p>
          <a:p>
            <a:r>
              <a:rPr lang="ro-RO"/>
              <a:t>Tensiunea de ieșire Vo2 se regăsește </a:t>
            </a:r>
            <a:br>
              <a:rPr lang="ro-RO"/>
            </a:br>
            <a:r>
              <a:rPr lang="ro-RO"/>
              <a:t>pe ambele rezistențe R3 și R4 înseriate</a:t>
            </a:r>
          </a:p>
          <a:p>
            <a:endParaRPr lang="ro-RO"/>
          </a:p>
          <a:p>
            <a:r>
              <a:rPr lang="ro-RO"/>
              <a:t>Semnul plus arată că Vo2 este în fază cu V1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75F987-368D-4395-AD92-B29C0BC40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FD8F2-8754-4AA8-A001-61DF887A5802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1C3F79-4DAB-44AB-B6BB-BA3B0A905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1EB54-A616-4189-9FCD-2BC3A5E26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30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E48C12-8357-4A0F-8264-B36ABC4DE4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2639" y="365125"/>
            <a:ext cx="5162550" cy="592455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0CB2532-8EFB-4C7D-A637-268F4D2BE983}"/>
                  </a:ext>
                </a:extLst>
              </p:cNvPr>
              <p:cNvSpPr txBox="1"/>
              <p:nvPr/>
            </p:nvSpPr>
            <p:spPr>
              <a:xfrm>
                <a:off x="1078395" y="3170184"/>
                <a:ext cx="3419911" cy="7561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m:rPr>
                              <m:sty m:val="p"/>
                            </m:rPr>
                            <a:rPr lang="el-G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Ω</m:t>
                          </m:r>
                        </m:den>
                      </m:f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=0,1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𝑚𝐴</m:t>
                      </m:r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0CB2532-8EFB-4C7D-A637-268F4D2BE9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395" y="3170184"/>
                <a:ext cx="3419911" cy="75616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A589D73-B6E6-413B-8BDF-66136E16552A}"/>
                  </a:ext>
                </a:extLst>
              </p:cNvPr>
              <p:cNvSpPr txBox="1"/>
              <p:nvPr/>
            </p:nvSpPr>
            <p:spPr>
              <a:xfrm>
                <a:off x="1078395" y="5040079"/>
                <a:ext cx="5650187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ro-RO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=0,1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𝑚𝐴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m:rPr>
                          <m:sty m:val="p"/>
                        </m:rPr>
                        <a:rPr lang="el-G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Ω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A589D73-B6E6-413B-8BDF-66136E1655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395" y="5040079"/>
                <a:ext cx="5650187" cy="461665"/>
              </a:xfrm>
              <a:prstGeom prst="rect">
                <a:avLst/>
              </a:prstGeom>
              <a:blipFill>
                <a:blip r:embed="rId4"/>
                <a:stretch>
                  <a:fillRect l="-324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58514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AF282-606F-4EC6-B80F-3D1102C6A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P1.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F978C-C6D5-4489-8A54-49D4D8FAB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Rezultatul simulării SPICE în caz de semnale sinusoidale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75F987-368D-4395-AD92-B29C0BC40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FD8F2-8754-4AA8-A001-61DF887A5802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1C3F79-4DAB-44AB-B6BB-BA3B0A905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1EB54-A616-4189-9FCD-2BC3A5E26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31</a:t>
            </a:fld>
            <a:endParaRPr lang="ro-RO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484596E-FE9B-4E1C-A9BB-E0B15E9D6C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42127"/>
            <a:ext cx="12192000" cy="348571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6D2CE501-1836-4E3D-A6F6-E9D28FF43008}"/>
              </a:ext>
            </a:extLst>
          </p:cNvPr>
          <p:cNvSpPr txBox="1"/>
          <p:nvPr/>
        </p:nvSpPr>
        <p:spPr>
          <a:xfrm>
            <a:off x="487017" y="5847718"/>
            <a:ext cx="5506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b="1"/>
              <a:t>Vo1</a:t>
            </a:r>
            <a:r>
              <a:rPr lang="ro-RO"/>
              <a:t> este cu </a:t>
            </a:r>
            <a:r>
              <a:rPr lang="ro-RO" b="1">
                <a:solidFill>
                  <a:srgbClr val="FF0000"/>
                </a:solidFill>
              </a:rPr>
              <a:t>ROȘU</a:t>
            </a:r>
            <a:r>
              <a:rPr lang="ro-RO"/>
              <a:t>, </a:t>
            </a:r>
            <a:r>
              <a:rPr lang="ro-RO" b="1"/>
              <a:t>Vo2</a:t>
            </a:r>
            <a:r>
              <a:rPr lang="ro-RO"/>
              <a:t> cu </a:t>
            </a:r>
            <a:r>
              <a:rPr lang="ro-RO" b="1">
                <a:solidFill>
                  <a:srgbClr val="0070C0"/>
                </a:solidFill>
              </a:rPr>
              <a:t>ALBASTRU</a:t>
            </a:r>
            <a:r>
              <a:rPr lang="ro-RO"/>
              <a:t> iar </a:t>
            </a:r>
            <a:r>
              <a:rPr lang="ro-RO" b="1"/>
              <a:t>V1</a:t>
            </a:r>
            <a:r>
              <a:rPr lang="ro-RO"/>
              <a:t> cu </a:t>
            </a:r>
            <a:r>
              <a:rPr lang="ro-RO" b="1">
                <a:solidFill>
                  <a:srgbClr val="00B050"/>
                </a:solidFill>
              </a:rPr>
              <a:t>VERDE</a:t>
            </a:r>
          </a:p>
        </p:txBody>
      </p:sp>
    </p:spTree>
    <p:extLst>
      <p:ext uri="{BB962C8B-B14F-4D97-AF65-F5344CB8AC3E}">
        <p14:creationId xmlns:p14="http://schemas.microsoft.com/office/powerpoint/2010/main" val="20284957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AF282-606F-4EC6-B80F-3D1102C6A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P1.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F978C-C6D5-4489-8A54-49D4D8FAB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o-RO"/>
          </a:p>
          <a:p>
            <a:pPr marL="0" indent="0">
              <a:buNone/>
            </a:pPr>
            <a:r>
              <a:rPr lang="ro-RO"/>
              <a:t>OBSERVAȚII</a:t>
            </a:r>
          </a:p>
          <a:p>
            <a:pPr marL="514350" indent="-514350">
              <a:buFont typeface="+mj-lt"/>
              <a:buAutoNum type="arabicPeriod"/>
            </a:pPr>
            <a:r>
              <a:rPr lang="ro-RO"/>
              <a:t>Circuitul realizat cu primul AO este de tip </a:t>
            </a:r>
            <a:r>
              <a:rPr lang="ro-RO" b="1"/>
              <a:t>inversor</a:t>
            </a:r>
            <a:r>
              <a:rPr lang="ro-RO"/>
              <a:t> deoarece semnalul de ieșire are amplitudinea -2V când cel de intrare este +1V</a:t>
            </a:r>
          </a:p>
          <a:p>
            <a:pPr marL="514350" indent="-514350">
              <a:buFont typeface="+mj-lt"/>
              <a:buAutoNum type="arabicPeriod"/>
            </a:pPr>
            <a:r>
              <a:rPr lang="ro-RO"/>
              <a:t>Circuitul realizat cu al doilea AO este de tip </a:t>
            </a:r>
            <a:r>
              <a:rPr lang="ro-RO" b="1"/>
              <a:t>neinversor</a:t>
            </a:r>
            <a:r>
              <a:rPr lang="ro-RO"/>
              <a:t> deoarece semnalul de ieșire are amplitudinea +3V atunci când cel de intrare este +1V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75F987-368D-4395-AD92-B29C0BC40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FD8F2-8754-4AA8-A001-61DF887A5802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1C3F79-4DAB-44AB-B6BB-BA3B0A905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1EB54-A616-4189-9FCD-2BC3A5E26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32</a:t>
            </a:fld>
            <a:endParaRPr lang="ro-RO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484596E-FE9B-4E1C-A9BB-E0B15E9D6C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3004" y="144882"/>
            <a:ext cx="7262813" cy="207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283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30457-173D-414E-9704-F83EACC5D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Introducere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FBCA7-E264-4FDB-9293-C7AD2807B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AO timpurii au fost implementate cu tuburi electronice, astfel încât acestea erau voluminoase, mari consumatoare de energie și scumpe.</a:t>
            </a:r>
          </a:p>
          <a:p>
            <a:r>
              <a:rPr lang="ro-RO"/>
              <a:t>Prima miniaturizare importantă a AO a venit odată cu apariția tranzistorului bipolar (TB), ceea ce a dus la o generație întreagă de module de AO implementate cu TB discrete.</a:t>
            </a:r>
          </a:p>
          <a:p>
            <a:r>
              <a:rPr lang="ro-RO"/>
              <a:t>Cu toate acestea, adevăratul progres s-a produs odată cu dezvoltarea circuitului integrat (CI), ale cărui elemente sunt fabricate sub formă monolitică pe un cip de siliciu de dimensiunea capului la un ac de gămălie.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2B139-C107-438B-8E7B-C6F6B5BC9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FD8F2-8754-4AA8-A001-61DF887A5802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5A6E2-5F77-4395-BCF3-E2E9CD63E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1B5EC-9AF2-42A8-9D4C-91FB52230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4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69987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D9B8E-D182-42A7-9411-C5E49C565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Introducere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0EFB7-8A28-4CBB-8692-091654388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Evoluția AO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FBAAB3-0CCA-4DBF-81C8-190303B6B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FD8F2-8754-4AA8-A001-61DF887A5802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E9EB56-90AB-47CE-AEFC-B7160351A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A3F7E3-0027-4664-B804-71105D97D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5</a:t>
            </a:fld>
            <a:endParaRPr lang="ro-RO"/>
          </a:p>
        </p:txBody>
      </p:sp>
      <p:pic>
        <p:nvPicPr>
          <p:cNvPr id="7" name="Picture 2" descr="http://www.tehnium-azi.ro/images/articles/amplificatorul%20operational/Istoric%20AO.png">
            <a:extLst>
              <a:ext uri="{FF2B5EF4-FFF2-40B4-BE49-F238E27FC236}">
                <a16:creationId xmlns:a16="http://schemas.microsoft.com/office/drawing/2014/main" id="{10FAF53F-463D-4855-87DF-3DAFE34505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74"/>
          <a:stretch/>
        </p:blipFill>
        <p:spPr bwMode="auto">
          <a:xfrm>
            <a:off x="3417540" y="1493602"/>
            <a:ext cx="8096034" cy="4862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1321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9B373-F243-4CC1-841E-F56694309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Introducere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C93CCB-159F-48CE-961D-D7D63F116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Primul astfel de dispozitiv a fost dezvoltat de Robert J. Widlar la Fairchild Semiconductor Corporation la începutul anilor ‘60.</a:t>
            </a:r>
          </a:p>
          <a:p>
            <a:r>
              <a:rPr lang="ro-RO"/>
              <a:t>În 1968, Fairchild a introdus amplificatorul care urma să devină standard în industrie, popularul </a:t>
            </a:r>
            <a:r>
              <a:rPr lang="el-GR"/>
              <a:t>μ</a:t>
            </a:r>
            <a:r>
              <a:rPr lang="ro-RO"/>
              <a:t>A741.</a:t>
            </a:r>
          </a:p>
          <a:p>
            <a:r>
              <a:rPr lang="ro-RO"/>
              <a:t>De atunci, numărul familiilor de AO și a producătorilor de AO a crescut considerabil.</a:t>
            </a:r>
          </a:p>
          <a:p>
            <a:r>
              <a:rPr lang="ro-RO"/>
              <a:t>Cu toate acestea, 741 este, fără îndoială, cel mai bine documentat AO, iar blocurile componente, descoperite și introduse de 741, continuă să fie utilizate pe scară largă și în prezent.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845EB-B9D0-471E-B45B-DC78B63CD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FD8F2-8754-4AA8-A001-61DF887A5802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30C86D-01AE-4C48-9314-598967CB6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84F78-1B0A-420C-B525-93F8793D8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6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77134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EA679-28F2-4BB9-9A75-E0FEB8ECE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Introducere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CCE7C-ABC5-4195-B87A-678B8F4E6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/>
              <a:t>Schema simplificată a AO de tipul 741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AC500D-D852-4E8A-9155-3F27B50AD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FD8F2-8754-4AA8-A001-61DF887A5802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63E611-49F3-4EB9-9EE7-AD8B9A002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2E167E-1E21-43C4-AB39-185B527D6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7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9B16C08-84AE-49DA-80A5-1EE1F34E99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577" y="2275840"/>
            <a:ext cx="4337685" cy="408051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0481352-AF25-41C2-B26D-F9E5AD1959C0}"/>
              </a:ext>
            </a:extLst>
          </p:cNvPr>
          <p:cNvSpPr txBox="1"/>
          <p:nvPr/>
        </p:nvSpPr>
        <p:spPr>
          <a:xfrm>
            <a:off x="5267739" y="2554839"/>
            <a:ext cx="625171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000"/>
              <a:t>Blocurile principale ale unui AO: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sz="2000" b="1"/>
              <a:t>Etajul de intrare </a:t>
            </a:r>
            <a:r>
              <a:rPr lang="ro-RO" sz="2000"/>
              <a:t>(Input stage) care este un amplificator diferențial (Q1, Q2) cu sarcină activă (Q3, Q4);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sz="2000" b="1"/>
              <a:t>Etajul intermediar </a:t>
            </a:r>
            <a:r>
              <a:rPr lang="ro-RO" sz="2000"/>
              <a:t>(Second stage) alcătuit din repetorul pe emitor Q5 și amplificatorul cu sarcina în colector Q6. Condensatorul Cc asigură compensarea în frecvență;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sz="2000" b="1"/>
              <a:t>Etajul de ieșire </a:t>
            </a:r>
            <a:r>
              <a:rPr lang="ro-RO" sz="2000"/>
              <a:t>(Output stage) alcătuit dintr-un amplificator în contratimp cu tranzistoarele complementare Q7 și Q8;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sz="2000"/>
              <a:t>IA și IC sunt surse de curent, realizate tot cu TB și reprezentate simplificat.</a:t>
            </a:r>
          </a:p>
        </p:txBody>
      </p:sp>
    </p:spTree>
    <p:extLst>
      <p:ext uri="{BB962C8B-B14F-4D97-AF65-F5344CB8AC3E}">
        <p14:creationId xmlns:p14="http://schemas.microsoft.com/office/powerpoint/2010/main" val="3518931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45D80-7364-4B38-AFF8-9F1FF14FA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Amplificatoare. Generalități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B1574C-5B08-4DEB-971C-58F5793D78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ro-RO"/>
                  <a:t>Un amplificator este un dispozitiv cu două porturi (4 borne, câte 2 formând un port) care acceptă un semnal aplicat din exterior, numit </a:t>
                </a:r>
                <a:r>
                  <a:rPr lang="ro-RO" b="1" i="1"/>
                  <a:t>intrare</a:t>
                </a:r>
                <a:r>
                  <a:rPr lang="ro-RO"/>
                  <a:t> și generează un semnal numit </a:t>
                </a:r>
                <a:r>
                  <a:rPr lang="ro-RO" b="1" i="1"/>
                  <a:t>ieșire</a:t>
                </a:r>
                <a:r>
                  <a:rPr lang="ro-RO"/>
                  <a:t> astfel încât</a:t>
                </a:r>
              </a:p>
              <a:p>
                <a:pPr marL="0" indent="0">
                  <a:buNone/>
                </a:pPr>
                <a:endParaRPr lang="ro-RO" sz="2000" b="1" i="1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ro-RO" b="1" i="1"/>
                        <m:t>ie</m:t>
                      </m:r>
                      <m:r>
                        <m:rPr>
                          <m:nor/>
                        </m:rPr>
                        <a:rPr lang="ro-RO" b="1" i="1"/>
                        <m:t>ș</m:t>
                      </m:r>
                      <m:r>
                        <m:rPr>
                          <m:nor/>
                        </m:rPr>
                        <a:rPr lang="ro-RO" b="1" i="1"/>
                        <m:t>ire</m:t>
                      </m:r>
                      <m:r>
                        <m:rPr>
                          <m:nor/>
                        </m:rPr>
                        <a:rPr lang="ro-RO" b="1" i="1"/>
                        <m:t> = </m:t>
                      </m:r>
                      <m:r>
                        <m:rPr>
                          <m:nor/>
                        </m:rPr>
                        <a:rPr lang="ro-RO" b="1" i="1"/>
                        <m:t>c</m:t>
                      </m:r>
                      <m:r>
                        <m:rPr>
                          <m:nor/>
                        </m:rPr>
                        <a:rPr lang="ro-RO" b="1" i="1"/>
                        <m:t>âș</m:t>
                      </m:r>
                      <m:r>
                        <m:rPr>
                          <m:nor/>
                        </m:rPr>
                        <a:rPr lang="ro-RO" b="1" i="1"/>
                        <m:t>tig</m:t>
                      </m:r>
                      <m:r>
                        <m:rPr>
                          <m:nor/>
                        </m:rPr>
                        <a:rPr lang="ro-RO" b="1" i="1"/>
                        <m:t> × </m:t>
                      </m:r>
                      <m:r>
                        <m:rPr>
                          <m:nor/>
                        </m:rPr>
                        <a:rPr lang="ro-RO" b="1" i="1"/>
                        <m:t>intrare</m:t>
                      </m:r>
                    </m:oMath>
                  </m:oMathPara>
                </a14:m>
                <a:endParaRPr lang="ro-RO" b="1" i="1"/>
              </a:p>
              <a:p>
                <a:pPr marL="0" indent="0">
                  <a:buNone/>
                </a:pPr>
                <a:r>
                  <a:rPr lang="ro-RO" sz="2000"/>
                  <a:t>  </a:t>
                </a:r>
              </a:p>
              <a:p>
                <a:pPr marL="0" indent="0">
                  <a:buNone/>
                </a:pPr>
                <a:r>
                  <a:rPr lang="ro-RO"/>
                  <a:t>   unde câștigul este o constantă de proporționalitate adecvată.</a:t>
                </a:r>
              </a:p>
              <a:p>
                <a:r>
                  <a:rPr lang="ro-RO"/>
                  <a:t>Un dispozitiv care se conformează acestei definiții este denumit </a:t>
                </a:r>
                <a:r>
                  <a:rPr lang="ro-RO" b="1"/>
                  <a:t>amplificator liniar </a:t>
                </a:r>
                <a:r>
                  <a:rPr lang="ro-RO"/>
                  <a:t>pentru a-l distinge de dispozitivele care au relații de intrare-ieșire neliniare.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B1574C-5B08-4DEB-971C-58F5793D78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b="-980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DB3F3-FE81-4056-9E68-2FA8F9DFF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FD8F2-8754-4AA8-A001-61DF887A5802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416E0-2560-4FE2-945E-D74E403D2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5E3EB-9EE6-4D0C-9C3A-16A9E223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8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65576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45D80-7364-4B38-AFF8-9F1FF14FA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Amplificatoare. Generalități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1574C-5B08-4DEB-971C-58F5793D7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/>
              <a:t>Un amplificator primește intrarea de la o sursă în amonte și își livrează ieșirea la o sarcină în aval.</a:t>
            </a:r>
          </a:p>
          <a:p>
            <a:r>
              <a:rPr lang="ro-RO"/>
              <a:t>În funcție de natura semnalelor de intrare și ieșire, avem 4 tipuri de amplificatoare:</a:t>
            </a:r>
          </a:p>
          <a:p>
            <a:pPr lvl="1"/>
            <a:r>
              <a:rPr lang="ro-RO"/>
              <a:t>Amplificator de tensiune (intrarea = tensiune, ieșirea = tensiune);</a:t>
            </a:r>
          </a:p>
          <a:p>
            <a:pPr lvl="1"/>
            <a:r>
              <a:rPr lang="ro-RO"/>
              <a:t>Amplificator de curent (intrarea = curent, ieșirea = curent);</a:t>
            </a:r>
          </a:p>
          <a:p>
            <a:pPr lvl="1"/>
            <a:r>
              <a:rPr lang="ro-RO"/>
              <a:t>Amplificator transrezistență (intrarea = curent, ieșirea = tensiune) sau amplificator transimpedanță;</a:t>
            </a:r>
          </a:p>
          <a:p>
            <a:pPr lvl="1"/>
            <a:r>
              <a:rPr lang="ro-RO"/>
              <a:t>Amplificator transconductanță (intrarea = tensiune, ieșirea = curent) sau amplificator transadmitanță.</a:t>
            </a:r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DB3F3-FE81-4056-9E68-2FA8F9DFF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FD8F2-8754-4AA8-A001-61DF887A5802}" type="datetime1">
              <a:rPr lang="ro-RO" smtClean="0"/>
              <a:t>24.02.2021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416E0-2560-4FE2-945E-D74E403D2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5E3EB-9EE6-4D0C-9C3A-16A9E223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9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02671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2335</Words>
  <Application>Microsoft Office PowerPoint</Application>
  <PresentationFormat>Widescreen</PresentationFormat>
  <Paragraphs>282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Calibri</vt:lpstr>
      <vt:lpstr>Calibri Light</vt:lpstr>
      <vt:lpstr>Cambria Math</vt:lpstr>
      <vt:lpstr>Times New Roman</vt:lpstr>
      <vt:lpstr>UT Sans</vt:lpstr>
      <vt:lpstr>Office Theme</vt:lpstr>
      <vt:lpstr>ELECTRONICĂ ANALOGICĂ</vt:lpstr>
      <vt:lpstr>Probleme tratate</vt:lpstr>
      <vt:lpstr>Introducere</vt:lpstr>
      <vt:lpstr>Introducere</vt:lpstr>
      <vt:lpstr>Introducere</vt:lpstr>
      <vt:lpstr>Introducere</vt:lpstr>
      <vt:lpstr>Introducere</vt:lpstr>
      <vt:lpstr>Amplificatoare. Generalități</vt:lpstr>
      <vt:lpstr>Amplificatoare. Generalități</vt:lpstr>
      <vt:lpstr>Amplificatoare. Generalități</vt:lpstr>
      <vt:lpstr>Amplificatoare. Generalități</vt:lpstr>
      <vt:lpstr>Amplificatoare. Generalități</vt:lpstr>
      <vt:lpstr>Amplificatoare. Generalități</vt:lpstr>
      <vt:lpstr>Amplificatoare. Generalități</vt:lpstr>
      <vt:lpstr>Amplificatoare. Generalități</vt:lpstr>
      <vt:lpstr>Amplificatoare. Generalități</vt:lpstr>
      <vt:lpstr>Amplificatorul operațional (AO)</vt:lpstr>
      <vt:lpstr>Amplificatorul operațional (AO)</vt:lpstr>
      <vt:lpstr>Amplificatorul operațional (AO)</vt:lpstr>
      <vt:lpstr>Amplificatorul operațional (AO)</vt:lpstr>
      <vt:lpstr>Amplificatorul operațional (AO)</vt:lpstr>
      <vt:lpstr>Amplificatorul operațional (AO)</vt:lpstr>
      <vt:lpstr>Amplificatorul operațional (AO)</vt:lpstr>
      <vt:lpstr>AO ideal</vt:lpstr>
      <vt:lpstr>AO ideal</vt:lpstr>
      <vt:lpstr>P1. Enunț</vt:lpstr>
      <vt:lpstr>P1. Rezolvare</vt:lpstr>
      <vt:lpstr>P1. Rezolvare</vt:lpstr>
      <vt:lpstr>P1. Rezolvare</vt:lpstr>
      <vt:lpstr>P1. Rezolvare</vt:lpstr>
      <vt:lpstr>P1. Rezolvare</vt:lpstr>
      <vt:lpstr>P1. Rezolvare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ELECTRONICĂ ANALOGICĂ</dc:title>
  <dc:creator>geoic@yahoo.com</dc:creator>
  <cp:lastModifiedBy>geoic@yahoo.com</cp:lastModifiedBy>
  <cp:revision>66</cp:revision>
  <dcterms:created xsi:type="dcterms:W3CDTF">2021-02-23T18:17:35Z</dcterms:created>
  <dcterms:modified xsi:type="dcterms:W3CDTF">2021-02-24T17:17:03Z</dcterms:modified>
</cp:coreProperties>
</file>