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0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37" autoAdjust="0"/>
    <p:restoredTop sz="94667" autoAdjust="0"/>
  </p:normalViewPr>
  <p:slideViewPr>
    <p:cSldViewPr>
      <p:cViewPr varScale="1">
        <p:scale>
          <a:sx n="81" d="100"/>
          <a:sy n="81" d="100"/>
        </p:scale>
        <p:origin x="72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88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4" Type="http://schemas.openxmlformats.org/officeDocument/2006/relationships/image" Target="../media/image3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388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>
            <a:lvl1pPr defTabSz="965200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388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>
            <a:lvl1pPr algn="r" defTabSz="965200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0250" y="4554538"/>
            <a:ext cx="584200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7488"/>
            <a:ext cx="316388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15" tIns="48257" rIns="96515" bIns="48257" numCol="1" anchor="b" anchorCtr="0" compatLnSpc="1">
            <a:prstTxWarp prst="textNoShape">
              <a:avLst/>
            </a:prstTxWarp>
          </a:bodyPr>
          <a:lstStyle>
            <a:lvl1pPr defTabSz="965200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7488"/>
            <a:ext cx="316388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15" tIns="48257" rIns="96515" bIns="48257" numCol="1" anchor="b" anchorCtr="0" compatLnSpc="1">
            <a:prstTxWarp prst="textNoShape">
              <a:avLst/>
            </a:prstTxWarp>
          </a:bodyPr>
          <a:lstStyle>
            <a:lvl1pPr algn="r" defTabSz="965200">
              <a:defRPr sz="1300">
                <a:cs typeface="+mn-cs"/>
              </a:defRPr>
            </a:lvl1pPr>
          </a:lstStyle>
          <a:p>
            <a:pPr>
              <a:defRPr/>
            </a:pPr>
            <a:fld id="{6309C124-82A7-4CC8-8477-78C37AFD2A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2964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01CED2-3CE8-4E0F-9B21-0CA3A6DCBEE3}" type="datetime1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S01-completare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84411A-DD63-4672-B8AF-95F0A8509E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CEB041-FE4D-448B-B6D3-38A9BF0C29BB}" type="datetime1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S01-completare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BD64A0-9052-4881-B698-70B48F2A9A0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6420E9-1EFA-4C8B-A1D0-64CF4C9E8F73}" type="datetime1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S01-completare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B020A2-6F3C-4795-9532-CBA604650D5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4F46E1-2E97-468A-B08B-9F050F972EE8}" type="datetime1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S01-completare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1EB97C-FFB7-4124-AD11-7B8E2434CD5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3D39B3-A154-455C-B6CA-F9E74C1B0913}" type="datetime1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S01-completare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7008BA-EA03-41D9-9B13-0AEDECE5E96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8E9359-E64C-47EC-B725-8660FDF9B02F}" type="datetime1">
              <a:rPr lang="en-US" smtClean="0"/>
              <a:t>10/17/2019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S01-completare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7CB566-CC20-4F0D-AB65-D41EA3A8E80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91E26C-84B2-43A3-B41E-6AE3295E7E5F}" type="datetime1">
              <a:rPr lang="en-US" smtClean="0"/>
              <a:t>10/17/2019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S01-completare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E9D65B-5090-41F3-82E0-2B0169B91E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B046ED-7FE3-4C03-B66A-B217E6B03930}" type="datetime1">
              <a:rPr lang="en-US" smtClean="0"/>
              <a:t>10/17/2019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S01-completare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874A8B-86CD-4A61-837A-E8EF16B68BA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B97172-3647-45C7-B303-D17AC94B012C}" type="datetime1">
              <a:rPr lang="en-US" smtClean="0"/>
              <a:t>10/17/2019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S01-completare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F46AEA-FEC1-4D5D-A180-C67816E94B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35F4A9-6875-4AA2-8EF9-800D956C681B}" type="datetime1">
              <a:rPr lang="en-US" smtClean="0"/>
              <a:t>10/17/2019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S01-completare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CE029E-45D4-43B9-809F-9948E8A5C7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B7FEEE-BABB-4621-B158-9C797BA414DE}" type="datetime1">
              <a:rPr lang="en-US" smtClean="0"/>
              <a:t>10/17/2019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S01-completare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BD8FF9-5911-4DD9-BDE2-5C464BA54F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807C9B6-9A29-4416-856F-76EDCE3C3853}" type="datetime1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DE S01-completare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AC1039D-AB37-4CC5-BE3E-E25DAD44BED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  <p:sldLayoutId id="2147483912" r:id="rId3"/>
    <p:sldLayoutId id="2147483913" r:id="rId4"/>
    <p:sldLayoutId id="2147483914" r:id="rId5"/>
    <p:sldLayoutId id="2147483915" r:id="rId6"/>
    <p:sldLayoutId id="2147483916" r:id="rId7"/>
    <p:sldLayoutId id="2147483917" r:id="rId8"/>
    <p:sldLayoutId id="2147483918" r:id="rId9"/>
    <p:sldLayoutId id="2147483919" r:id="rId10"/>
    <p:sldLayoutId id="2147483920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oleObject" Target="../embeddings/oleObject14.bin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9.emf"/><Relationship Id="rId4" Type="http://schemas.openxmlformats.org/officeDocument/2006/relationships/image" Target="../media/image20.wmf"/><Relationship Id="rId9" Type="http://schemas.openxmlformats.org/officeDocument/2006/relationships/image" Target="../media/image22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image" Target="../media/image19.e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0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image" Target="../media/image32.emf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31.wmf"/><Relationship Id="rId5" Type="http://schemas.openxmlformats.org/officeDocument/2006/relationships/image" Target="../media/image28.wmf"/><Relationship Id="rId10" Type="http://schemas.openxmlformats.org/officeDocument/2006/relationships/oleObject" Target="../embeddings/oleObject25.bin"/><Relationship Id="rId4" Type="http://schemas.openxmlformats.org/officeDocument/2006/relationships/oleObject" Target="../embeddings/oleObject22.bin"/><Relationship Id="rId9" Type="http://schemas.openxmlformats.org/officeDocument/2006/relationships/image" Target="../media/image30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10.wmf"/><Relationship Id="rId3" Type="http://schemas.openxmlformats.org/officeDocument/2006/relationships/image" Target="../media/image4.emf"/><Relationship Id="rId7" Type="http://schemas.openxmlformats.org/officeDocument/2006/relationships/image" Target="../media/image7.wmf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15.emf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11" Type="http://schemas.openxmlformats.org/officeDocument/2006/relationships/oleObject" Target="../embeddings/oleObject10.bin"/><Relationship Id="rId5" Type="http://schemas.openxmlformats.org/officeDocument/2006/relationships/image" Target="../media/image11.wmf"/><Relationship Id="rId10" Type="http://schemas.openxmlformats.org/officeDocument/2006/relationships/image" Target="../media/image13.wmf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6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R="0" algn="l" eaLnBrk="1" hangingPunct="1">
              <a:lnSpc>
                <a:spcPct val="60000"/>
              </a:lnSpc>
              <a:buFont typeface="Arial" charset="0"/>
              <a:buNone/>
            </a:pPr>
            <a:endParaRPr lang="ro-RO" sz="2800" b="1">
              <a:latin typeface="UT Sans" panose="00000500000000000000" pitchFamily="50" charset="0"/>
            </a:endParaRPr>
          </a:p>
          <a:p>
            <a:pPr marR="0" algn="l" eaLnBrk="1" hangingPunct="1">
              <a:lnSpc>
                <a:spcPct val="60000"/>
              </a:lnSpc>
              <a:buFont typeface="Arial" charset="0"/>
              <a:buNone/>
            </a:pPr>
            <a:r>
              <a:rPr lang="ro-RO" sz="2800" b="1">
                <a:latin typeface="UT Sans" panose="00000500000000000000" pitchFamily="50" charset="0"/>
              </a:rPr>
              <a:t>Seminarul nr. 1</a:t>
            </a:r>
            <a:endParaRPr lang="en-US" sz="2800" b="1">
              <a:latin typeface="UT Sans" panose="00000500000000000000" pitchFamily="50" charset="0"/>
            </a:endParaRPr>
          </a:p>
          <a:p>
            <a:pPr marR="0" algn="l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000" b="1">
                <a:solidFill>
                  <a:srgbClr val="0070C0"/>
                </a:solidFill>
                <a:latin typeface="UT Sans" panose="00000500000000000000" pitchFamily="50" charset="0"/>
              </a:rPr>
              <a:t>completare</a:t>
            </a:r>
            <a:endParaRPr lang="en-US" sz="1200">
              <a:solidFill>
                <a:srgbClr val="0070C0"/>
              </a:solidFill>
              <a:latin typeface="UT Sans" panose="00000500000000000000" pitchFamily="50" charset="0"/>
            </a:endParaRPr>
          </a:p>
          <a:p>
            <a:pPr marR="0" eaLnBrk="1" hangingPunct="1">
              <a:lnSpc>
                <a:spcPct val="60000"/>
              </a:lnSpc>
              <a:buFont typeface="Arial" charset="0"/>
              <a:buNone/>
            </a:pPr>
            <a:endParaRPr lang="en-US" sz="400">
              <a:latin typeface="UT Sans" panose="00000500000000000000" pitchFamily="50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>
                <a:latin typeface="UT Sans" panose="00000500000000000000" pitchFamily="50" charset="0"/>
              </a:rPr>
              <a:t>DISPOZITIVE ELECTRONICE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622BB6D-9EE5-4112-8F41-5C3F6A2072A3}"/>
              </a:ext>
            </a:extLst>
          </p:cNvPr>
          <p:cNvGrpSpPr/>
          <p:nvPr/>
        </p:nvGrpSpPr>
        <p:grpSpPr>
          <a:xfrm>
            <a:off x="685800" y="596055"/>
            <a:ext cx="7498846" cy="1138340"/>
            <a:chOff x="685800" y="596055"/>
            <a:chExt cx="7498846" cy="1138340"/>
          </a:xfrm>
        </p:grpSpPr>
        <p:pic>
          <p:nvPicPr>
            <p:cNvPr id="6" name="Picture 5" descr="Logo-UT-IESC-RGB-RO">
              <a:extLst>
                <a:ext uri="{FF2B5EF4-FFF2-40B4-BE49-F238E27FC236}">
                  <a16:creationId xmlns:a16="http://schemas.microsoft.com/office/drawing/2014/main" id="{2B32FB32-2A6D-4D7F-BB85-B282C884DAE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446" b="13008"/>
            <a:stretch>
              <a:fillRect/>
            </a:stretch>
          </p:blipFill>
          <p:spPr bwMode="auto">
            <a:xfrm>
              <a:off x="685800" y="596055"/>
              <a:ext cx="4146813" cy="1138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 Box 1">
              <a:extLst>
                <a:ext uri="{FF2B5EF4-FFF2-40B4-BE49-F238E27FC236}">
                  <a16:creationId xmlns:a16="http://schemas.microsoft.com/office/drawing/2014/main" id="{36ADAD96-211B-4C51-9549-40AB2557866D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182366" y="679028"/>
              <a:ext cx="300228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sz="1100" b="1">
                  <a:latin typeface="UT Sans" panose="00000500000000000000" pitchFamily="50" charset="0"/>
                </a:rPr>
                <a:t>Departamentul de Electronică şi Calculatoare</a:t>
              </a:r>
              <a:endParaRPr lang="ro-RO" sz="1100" b="1">
                <a:latin typeface="UT Sans" panose="00000500000000000000" pitchFamily="50" charset="0"/>
              </a:endParaRPr>
            </a:p>
            <a:p>
              <a:pPr algn="r"/>
              <a:r>
                <a:rPr lang="ro-RO" sz="1100" b="0">
                  <a:latin typeface="UT Sans" panose="00000500000000000000" pitchFamily="50" charset="0"/>
                </a:rPr>
                <a:t>s</a:t>
              </a:r>
              <a:r>
                <a:rPr lang="en-US" sz="1100">
                  <a:latin typeface="UT Sans" panose="00000500000000000000" pitchFamily="50" charset="0"/>
                </a:rPr>
                <a:t>tr. Politehnicii 1, 500024 Braşov</a:t>
              </a:r>
              <a:endParaRPr lang="ro-RO" sz="900">
                <a:latin typeface="UT Sans" panose="00000500000000000000" pitchFamily="50" charset="0"/>
              </a:endParaRPr>
            </a:p>
            <a:p>
              <a:pPr algn="r"/>
              <a:r>
                <a:rPr lang="en-US" sz="1100">
                  <a:latin typeface="UT Sans" panose="00000500000000000000" pitchFamily="50" charset="0"/>
                </a:rPr>
                <a:t>0268 478705</a:t>
              </a:r>
              <a:endParaRPr lang="ro-RO" sz="900">
                <a:latin typeface="UT Sans" panose="00000500000000000000" pitchFamily="50" charset="0"/>
              </a:endParaRPr>
            </a:p>
            <a:p>
              <a:pPr algn="r" rtl="1">
                <a:defRPr sz="1000"/>
              </a:pPr>
              <a:endParaRPr lang="en-GB" sz="900" b="0" i="0" strike="noStrike">
                <a:solidFill>
                  <a:srgbClr val="333333"/>
                </a:solidFill>
                <a:latin typeface="UT Sans" panose="00000500000000000000" pitchFamily="50" charset="0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9C615-AB15-453F-8A8C-612B29181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Diode zener polarizate direct și invers</a:t>
            </a:r>
            <a:br>
              <a:rPr lang="ro-RO"/>
            </a:br>
            <a:r>
              <a:rPr lang="en-US"/>
              <a:t>P2c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54C4C-8CD5-4605-BECB-9801C15AC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>
                <a:solidFill>
                  <a:srgbClr val="0070C0"/>
                </a:solidFill>
              </a:rPr>
              <a:t>PSF-ul lui D2</a:t>
            </a:r>
          </a:p>
          <a:p>
            <a:pPr marL="0" indent="0">
              <a:buNone/>
            </a:pPr>
            <a:endParaRPr lang="ro-RO" b="1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o-RO" b="1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o-RO" b="1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o-RO" b="1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o-RO" b="1">
              <a:solidFill>
                <a:srgbClr val="0070C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F6ECF8-FE40-4B25-AD62-9DFD3B6FA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4F46E1-2E97-468A-B08B-9F050F972EE8}" type="datetime1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B90D2B-57E9-46F8-A511-C2FA33C0E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S01-completare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3F3598-FA2A-4014-841A-14E625B18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1EB97C-FFB7-4124-AD11-7B8E2434CD5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32870C8A-61BD-46F2-B8C1-468499F829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286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224D230B-E739-4237-BB1D-91E38F4D718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7111129"/>
              </p:ext>
            </p:extLst>
          </p:nvPr>
        </p:nvGraphicFramePr>
        <p:xfrm>
          <a:off x="569536" y="2133600"/>
          <a:ext cx="51816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3" name="Equation" r:id="rId3" imgW="2590560" imgH="685800" progId="Equation.DSMT4">
                  <p:embed/>
                </p:oleObj>
              </mc:Choice>
              <mc:Fallback>
                <p:oleObj name="Equation" r:id="rId3" imgW="2590560" imgH="685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536" y="2133600"/>
                        <a:ext cx="5181600" cy="137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3">
            <a:extLst>
              <a:ext uri="{FF2B5EF4-FFF2-40B4-BE49-F238E27FC236}">
                <a16:creationId xmlns:a16="http://schemas.microsoft.com/office/drawing/2014/main" id="{E6477F43-B3C0-4C7C-B704-820BA21BFC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552"/>
          <a:stretch/>
        </p:blipFill>
        <p:spPr bwMode="auto">
          <a:xfrm>
            <a:off x="6172200" y="1134280"/>
            <a:ext cx="2284429" cy="2273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4">
            <a:extLst>
              <a:ext uri="{FF2B5EF4-FFF2-40B4-BE49-F238E27FC236}">
                <a16:creationId xmlns:a16="http://schemas.microsoft.com/office/drawing/2014/main" id="{D6E426D6-272C-47C2-B847-CFFA2BF292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476" y="364229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AE7A0B94-D8B0-4445-AF81-BFEFDA83C9E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1186022"/>
              </p:ext>
            </p:extLst>
          </p:nvPr>
        </p:nvGraphicFramePr>
        <p:xfrm>
          <a:off x="544513" y="3505200"/>
          <a:ext cx="26670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4" name="Equation" r:id="rId6" imgW="1333440" imgH="253800" progId="Equation.DSMT4">
                  <p:embed/>
                </p:oleObj>
              </mc:Choice>
              <mc:Fallback>
                <p:oleObj name="Equation" r:id="rId6" imgW="1333440" imgH="253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513" y="3505200"/>
                        <a:ext cx="26670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8">
            <a:extLst>
              <a:ext uri="{FF2B5EF4-FFF2-40B4-BE49-F238E27FC236}">
                <a16:creationId xmlns:a16="http://schemas.microsoft.com/office/drawing/2014/main" id="{2E5E99FC-647F-409A-9353-A420AAA64D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536" y="486585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8BF889BE-A1ED-4000-AB85-53396DB7A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513" y="427206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D13EAB4E-0DD7-4CD4-9B5F-019CB28D04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0124462"/>
              </p:ext>
            </p:extLst>
          </p:nvPr>
        </p:nvGraphicFramePr>
        <p:xfrm>
          <a:off x="533400" y="4348265"/>
          <a:ext cx="3987360" cy="96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5" name="Equation" r:id="rId8" imgW="1993680" imgH="482400" progId="Equation.DSMT4">
                  <p:embed/>
                </p:oleObj>
              </mc:Choice>
              <mc:Fallback>
                <p:oleObj name="Equation" r:id="rId8" imgW="1993680" imgH="4824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348265"/>
                        <a:ext cx="3987360" cy="96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2550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9C615-AB15-453F-8A8C-612B29181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Diode zener polarizate direct și invers</a:t>
            </a:r>
            <a:br>
              <a:rPr lang="ro-RO"/>
            </a:br>
            <a:r>
              <a:rPr lang="en-US"/>
              <a:t>P2c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54C4C-8CD5-4605-BECB-9801C15AC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>
                <a:solidFill>
                  <a:srgbClr val="0070C0"/>
                </a:solidFill>
              </a:rPr>
              <a:t>PSF-ul lui D1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F6ECF8-FE40-4B25-AD62-9DFD3B6FA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4F46E1-2E97-468A-B08B-9F050F972EE8}" type="datetime1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B90D2B-57E9-46F8-A511-C2FA33C0E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S01-completare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3F3598-FA2A-4014-841A-14E625B18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1EB97C-FFB7-4124-AD11-7B8E2434CD5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F1F0012-FB51-45D7-B730-F5451B4358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5911676"/>
              </p:ext>
            </p:extLst>
          </p:nvPr>
        </p:nvGraphicFramePr>
        <p:xfrm>
          <a:off x="509588" y="1981200"/>
          <a:ext cx="2919412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56" name="Equation" r:id="rId3" imgW="1460160" imgH="444240" progId="Equation.DSMT4">
                  <p:embed/>
                </p:oleObj>
              </mc:Choice>
              <mc:Fallback>
                <p:oleObj name="Equation" r:id="rId3" imgW="1460160" imgH="44424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765EB233-2EE8-4FF3-9B7E-5A28BDB39C2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1981200"/>
                        <a:ext cx="2919412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2">
            <a:extLst>
              <a:ext uri="{FF2B5EF4-FFF2-40B4-BE49-F238E27FC236}">
                <a16:creationId xmlns:a16="http://schemas.microsoft.com/office/drawing/2014/main" id="{0821334C-953D-4ECD-B488-C32B9D5C31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35597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E6C1B16B-4FAD-403D-89B4-B5CBF8B27C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2907887"/>
              </p:ext>
            </p:extLst>
          </p:nvPr>
        </p:nvGraphicFramePr>
        <p:xfrm>
          <a:off x="457200" y="2912270"/>
          <a:ext cx="4953000" cy="88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57" name="Equation" r:id="rId5" imgW="2476440" imgH="444240" progId="Equation.DSMT4">
                  <p:embed/>
                </p:oleObj>
              </mc:Choice>
              <mc:Fallback>
                <p:oleObj name="Equation" r:id="rId5" imgW="2476440" imgH="4442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912270"/>
                        <a:ext cx="4953000" cy="887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6">
            <a:extLst>
              <a:ext uri="{FF2B5EF4-FFF2-40B4-BE49-F238E27FC236}">
                <a16:creationId xmlns:a16="http://schemas.microsoft.com/office/drawing/2014/main" id="{396FE14A-EB10-4FFA-93DE-2B36725113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791" y="435107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749D9DBA-2BE6-40BB-8EA0-3649D25A632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6225639"/>
              </p:ext>
            </p:extLst>
          </p:nvPr>
        </p:nvGraphicFramePr>
        <p:xfrm>
          <a:off x="477162" y="3860800"/>
          <a:ext cx="77470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58" name="Equation" r:id="rId7" imgW="3873240" imgH="507960" progId="Equation.DSMT4">
                  <p:embed/>
                </p:oleObj>
              </mc:Choice>
              <mc:Fallback>
                <p:oleObj name="Equation" r:id="rId7" imgW="3873240" imgH="5079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162" y="3860800"/>
                        <a:ext cx="7747000" cy="101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8">
            <a:extLst>
              <a:ext uri="{FF2B5EF4-FFF2-40B4-BE49-F238E27FC236}">
                <a16:creationId xmlns:a16="http://schemas.microsoft.com/office/drawing/2014/main" id="{F5ABB9EF-1A8C-4C7E-A107-B1991D27B2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575" y="525595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65E2D84E-D6B8-4E71-A14E-A1D42B2D55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0648881"/>
              </p:ext>
            </p:extLst>
          </p:nvPr>
        </p:nvGraphicFramePr>
        <p:xfrm>
          <a:off x="505838" y="4932300"/>
          <a:ext cx="5029200" cy="93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59" name="Equation" r:id="rId9" imgW="2514600" imgH="469800" progId="Equation.DSMT4">
                  <p:embed/>
                </p:oleObj>
              </mc:Choice>
              <mc:Fallback>
                <p:oleObj name="Equation" r:id="rId9" imgW="2514600" imgH="469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838" y="4932300"/>
                        <a:ext cx="5029200" cy="93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4">
            <a:extLst>
              <a:ext uri="{FF2B5EF4-FFF2-40B4-BE49-F238E27FC236}">
                <a16:creationId xmlns:a16="http://schemas.microsoft.com/office/drawing/2014/main" id="{EBB41F61-7DE2-45E4-BB3F-046093E47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52231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BAF3B138-6418-41F0-99E5-2DF8BC27DF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4118807"/>
              </p:ext>
            </p:extLst>
          </p:nvPr>
        </p:nvGraphicFramePr>
        <p:xfrm>
          <a:off x="4724400" y="5664248"/>
          <a:ext cx="4317840" cy="1117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0" name="Equation" r:id="rId11" imgW="2158920" imgH="558720" progId="Equation.DSMT4">
                  <p:embed/>
                </p:oleObj>
              </mc:Choice>
              <mc:Fallback>
                <p:oleObj name="Equation" r:id="rId11" imgW="2158920" imgH="55872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5664248"/>
                        <a:ext cx="4317840" cy="11174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Picture 3">
            <a:extLst>
              <a:ext uri="{FF2B5EF4-FFF2-40B4-BE49-F238E27FC236}">
                <a16:creationId xmlns:a16="http://schemas.microsoft.com/office/drawing/2014/main" id="{4093F8C3-235D-467A-A35D-12D79723C2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68"/>
          <a:stretch/>
        </p:blipFill>
        <p:spPr bwMode="auto">
          <a:xfrm>
            <a:off x="5445868" y="1203475"/>
            <a:ext cx="3671634" cy="2273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18475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9C615-AB15-453F-8A8C-612B29181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Diode zener polarizate direct și invers</a:t>
            </a:r>
            <a:br>
              <a:rPr lang="ro-RO"/>
            </a:br>
            <a:r>
              <a:rPr lang="en-US"/>
              <a:t>P2c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54C4C-8CD5-4605-BECB-9801C15AC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lphaLcParenR" startAt="2"/>
            </a:pPr>
            <a:r>
              <a:rPr lang="ro-RO" b="1">
                <a:solidFill>
                  <a:srgbClr val="0070C0"/>
                </a:solidFill>
              </a:rPr>
              <a:t>Schema echivalentă de semnal mic (c.a.)</a:t>
            </a:r>
          </a:p>
          <a:p>
            <a:endParaRPr lang="ro-RO"/>
          </a:p>
          <a:p>
            <a:endParaRPr lang="ro-RO"/>
          </a:p>
          <a:p>
            <a:endParaRPr lang="ro-RO"/>
          </a:p>
          <a:p>
            <a:endParaRPr lang="ro-RO"/>
          </a:p>
          <a:p>
            <a:endParaRPr lang="ro-RO"/>
          </a:p>
          <a:p>
            <a:endParaRPr lang="ro-RO"/>
          </a:p>
          <a:p>
            <a:endParaRPr lang="ro-RO"/>
          </a:p>
          <a:p>
            <a:r>
              <a:rPr lang="ro-RO"/>
              <a:t>Deci </a:t>
            </a:r>
            <a:r>
              <a:rPr lang="en-US"/>
              <a:t>amplitudinea semnalului la bornele diodei </a:t>
            </a:r>
            <a:r>
              <a:rPr lang="ro-RO"/>
              <a:t>D</a:t>
            </a:r>
            <a:r>
              <a:rPr lang="ro-RO" baseline="-25000"/>
              <a:t>1</a:t>
            </a:r>
            <a:r>
              <a:rPr lang="en-US"/>
              <a:t> satisface condiția de semnal mic.</a:t>
            </a:r>
            <a:endParaRPr lang="ro-RO"/>
          </a:p>
          <a:p>
            <a:pPr marL="0" indent="0">
              <a:buNone/>
            </a:pPr>
            <a:r>
              <a:rPr lang="ro-RO"/>
              <a:t>c)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F6ECF8-FE40-4B25-AD62-9DFD3B6FA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4F46E1-2E97-468A-B08B-9F050F972EE8}" type="datetime1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B90D2B-57E9-46F8-A511-C2FA33C0E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S01-completare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3F3598-FA2A-4014-841A-14E625B18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1EB97C-FFB7-4124-AD11-7B8E2434CD50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35842" name="Picture 2">
            <a:extLst>
              <a:ext uri="{FF2B5EF4-FFF2-40B4-BE49-F238E27FC236}">
                <a16:creationId xmlns:a16="http://schemas.microsoft.com/office/drawing/2014/main" id="{AD01C414-2316-4827-BBD8-21E37E6DB4C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56"/>
          <a:stretch/>
        </p:blipFill>
        <p:spPr bwMode="auto">
          <a:xfrm>
            <a:off x="257175" y="2057400"/>
            <a:ext cx="3629025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4">
            <a:extLst>
              <a:ext uri="{FF2B5EF4-FFF2-40B4-BE49-F238E27FC236}">
                <a16:creationId xmlns:a16="http://schemas.microsoft.com/office/drawing/2014/main" id="{627D05A9-62B4-4D6B-A08C-49DD5CD96E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667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26A69674-0179-4E42-A4DC-9865DE8A97E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9327601"/>
              </p:ext>
            </p:extLst>
          </p:nvPr>
        </p:nvGraphicFramePr>
        <p:xfrm>
          <a:off x="3938587" y="2110369"/>
          <a:ext cx="4343040" cy="888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1" name="Equation" r:id="rId4" imgW="2171520" imgH="444240" progId="Equation.DSMT4">
                  <p:embed/>
                </p:oleObj>
              </mc:Choice>
              <mc:Fallback>
                <p:oleObj name="Equation" r:id="rId4" imgW="2171520" imgH="4442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8587" y="2110369"/>
                        <a:ext cx="4343040" cy="8884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>
            <a:extLst>
              <a:ext uri="{FF2B5EF4-FFF2-40B4-BE49-F238E27FC236}">
                <a16:creationId xmlns:a16="http://schemas.microsoft.com/office/drawing/2014/main" id="{836E90FF-5938-491A-8A2D-5068CBFC0D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562" y="445617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B14E64E7-6966-4C7B-9094-0F62068AE5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4926277"/>
              </p:ext>
            </p:extLst>
          </p:nvPr>
        </p:nvGraphicFramePr>
        <p:xfrm>
          <a:off x="3938587" y="3065320"/>
          <a:ext cx="4824413" cy="131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2" name="Equation" r:id="rId6" imgW="2412720" imgH="660240" progId="Equation.DSMT4">
                  <p:embed/>
                </p:oleObj>
              </mc:Choice>
              <mc:Fallback>
                <p:oleObj name="Equation" r:id="rId6" imgW="2412720" imgH="6602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8587" y="3065320"/>
                        <a:ext cx="4824413" cy="1317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D8B78D7F-FFB3-4B88-9A56-F869D29BD4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562" y="518485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4F901498-C3E6-4683-95F4-D88B771238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1759930"/>
              </p:ext>
            </p:extLst>
          </p:nvPr>
        </p:nvGraphicFramePr>
        <p:xfrm>
          <a:off x="3938587" y="4445227"/>
          <a:ext cx="3682800" cy="634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3" name="Equation" r:id="rId8" imgW="1841400" imgH="317160" progId="Equation.DSMT4">
                  <p:embed/>
                </p:oleObj>
              </mc:Choice>
              <mc:Fallback>
                <p:oleObj name="Equation" r:id="rId8" imgW="1841400" imgH="31716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8587" y="4445227"/>
                        <a:ext cx="3682800" cy="6343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4FFD3471-34D8-430E-9C1C-AFC4D9CB4D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471" y="562059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0C9958E7-73E6-4213-A339-D28D0FF3D8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3597767"/>
              </p:ext>
            </p:extLst>
          </p:nvPr>
        </p:nvGraphicFramePr>
        <p:xfrm>
          <a:off x="953547" y="5926045"/>
          <a:ext cx="5562000" cy="50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4" name="Equation" r:id="rId10" imgW="2781000" imgH="253800" progId="Equation.DSMT4">
                  <p:embed/>
                </p:oleObj>
              </mc:Choice>
              <mc:Fallback>
                <p:oleObj name="Equation" r:id="rId10" imgW="2781000" imgH="2538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3547" y="5926045"/>
                        <a:ext cx="5562000" cy="50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2069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887C5-C663-4CF3-8EC3-23733B732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Diode pola</a:t>
            </a:r>
            <a:r>
              <a:rPr lang="ro-RO"/>
              <a:t>rizate direct și invers</a:t>
            </a:r>
            <a:br>
              <a:rPr lang="ro-RO"/>
            </a:br>
            <a:r>
              <a:rPr lang="en-US"/>
              <a:t>P1c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19085-5944-4BF1-9574-D8F93DBD95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Diodele din figur</a:t>
            </a:r>
            <a:r>
              <a:rPr lang="ro-RO"/>
              <a:t>ă</a:t>
            </a:r>
            <a:r>
              <a:rPr lang="en-US"/>
              <a:t> se caracterizează prin curent invers de saturație, Is=14nA şi coeficient de idealitate, n=1,984. Condensatorul C1 are o reactanță neglijabilă la frecvența de lucru (C1</a:t>
            </a:r>
            <a:r>
              <a:rPr lang="en-US">
                <a:sym typeface="Wingdings" panose="05000000000000000000" pitchFamily="2" charset="2"/>
              </a:rPr>
              <a:t></a:t>
            </a:r>
            <a:r>
              <a:rPr lang="en-US">
                <a:sym typeface="Symbol" panose="05050102010706020507" pitchFamily="18" charset="2"/>
              </a:rPr>
              <a:t></a:t>
            </a:r>
            <a:r>
              <a:rPr lang="en-US"/>
              <a:t>).</a:t>
            </a:r>
            <a:endParaRPr lang="ro-RO"/>
          </a:p>
          <a:p>
            <a:pPr marL="457200" lvl="0" indent="-457200">
              <a:buFont typeface="+mj-lt"/>
              <a:buAutoNum type="alphaLcParenR"/>
            </a:pPr>
            <a:r>
              <a:rPr lang="en-US"/>
              <a:t>Precizați cum sunt polarizate diodele şi determinați PSF-urile diodelor;</a:t>
            </a:r>
            <a:endParaRPr lang="ro-RO"/>
          </a:p>
          <a:p>
            <a:pPr marL="457200" lvl="0" indent="-457200">
              <a:buFont typeface="+mj-lt"/>
              <a:buAutoNum type="alphaLcParenR"/>
            </a:pPr>
            <a:r>
              <a:rPr lang="en-US"/>
              <a:t>Să se verifice dacă amplitudinea semnalului la bornele diodei D1 satisface condiția de semnal mic;</a:t>
            </a:r>
            <a:endParaRPr lang="ro-RO"/>
          </a:p>
          <a:p>
            <a:pPr marL="457200" lvl="0" indent="-457200">
              <a:buFont typeface="+mj-lt"/>
              <a:buAutoNum type="alphaLcParenR"/>
            </a:pPr>
            <a:r>
              <a:rPr lang="en-US"/>
              <a:t>Să se scrie relația totală a tensiunii de pe dioda D1 dacă tensiunea E2 este sinusoidală.</a:t>
            </a:r>
            <a:endParaRPr lang="ro-RO"/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6F653-B874-48CD-ADBA-79DA60D1B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6152FA-C8EE-406A-B5AF-42CCAE3D3D91}" type="datetime1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8E25B-DD5D-4910-97AC-B727FC4B1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S01-completare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E97009-7D68-453D-8716-D051AF834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1EB97C-FFB7-4124-AD11-7B8E2434CD5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132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38B86-C0BA-4FB9-AC8B-EB309145E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Diode pola</a:t>
            </a:r>
            <a:r>
              <a:rPr lang="ro-RO"/>
              <a:t>rizate direct și invers</a:t>
            </a:r>
            <a:br>
              <a:rPr lang="ro-RO"/>
            </a:br>
            <a:r>
              <a:rPr lang="en-US"/>
              <a:t>P1c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2676FD-23D5-475D-B12C-1AC4E17C4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/>
              <a:t>Schema din P1c</a:t>
            </a:r>
          </a:p>
          <a:p>
            <a:endParaRPr lang="ro-RO"/>
          </a:p>
          <a:p>
            <a:endParaRPr lang="ro-RO"/>
          </a:p>
          <a:p>
            <a:endParaRPr lang="ro-RO"/>
          </a:p>
          <a:p>
            <a:endParaRPr lang="ro-RO"/>
          </a:p>
          <a:p>
            <a:endParaRPr lang="ro-RO"/>
          </a:p>
          <a:p>
            <a:pPr marL="0" indent="0">
              <a:buNone/>
            </a:pPr>
            <a:endParaRPr lang="ro-RO" b="1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o-RO" b="1">
                <a:solidFill>
                  <a:srgbClr val="0070C0"/>
                </a:solidFill>
              </a:rPr>
              <a:t>Rezolvare</a:t>
            </a:r>
          </a:p>
          <a:p>
            <a:pPr marL="457200" indent="-457200">
              <a:buFont typeface="+mj-lt"/>
              <a:buAutoNum type="alphaLcParenR"/>
            </a:pPr>
            <a:r>
              <a:rPr lang="en-US"/>
              <a:t>Dioda D</a:t>
            </a:r>
            <a:r>
              <a:rPr lang="en-US" baseline="-25000"/>
              <a:t>1 </a:t>
            </a:r>
            <a:r>
              <a:rPr lang="en-US"/>
              <a:t>este polarizată direct (plusul lui E</a:t>
            </a:r>
            <a:r>
              <a:rPr lang="en-US" baseline="-25000"/>
              <a:t>1</a:t>
            </a:r>
            <a:r>
              <a:rPr lang="en-US"/>
              <a:t> </a:t>
            </a:r>
            <a:r>
              <a:rPr lang="ro-RO"/>
              <a:t>este conectat spre </a:t>
            </a:r>
            <a:r>
              <a:rPr lang="en-US"/>
              <a:t>anod i</a:t>
            </a:r>
            <a:r>
              <a:rPr lang="ro-RO"/>
              <a:t>ar</a:t>
            </a:r>
            <a:r>
              <a:rPr lang="en-US"/>
              <a:t> minusul la catod) iar dioda D</a:t>
            </a:r>
            <a:r>
              <a:rPr lang="en-US" baseline="-25000"/>
              <a:t>2</a:t>
            </a:r>
            <a:r>
              <a:rPr lang="en-US"/>
              <a:t> este polarizată invers</a:t>
            </a:r>
            <a:r>
              <a:rPr lang="ro-RO"/>
              <a:t>:</a:t>
            </a:r>
            <a:r>
              <a:rPr lang="en-US"/>
              <a:t> (+</a:t>
            </a:r>
            <a:r>
              <a:rPr lang="ro-RO"/>
              <a:t>)</a:t>
            </a:r>
            <a:r>
              <a:rPr lang="en-US"/>
              <a:t> lui E</a:t>
            </a:r>
            <a:r>
              <a:rPr lang="en-US" baseline="-25000"/>
              <a:t>1</a:t>
            </a:r>
            <a:r>
              <a:rPr lang="en-US"/>
              <a:t> la catod i</a:t>
            </a:r>
            <a:r>
              <a:rPr lang="ro-RO"/>
              <a:t>ar</a:t>
            </a:r>
            <a:r>
              <a:rPr lang="en-US"/>
              <a:t> </a:t>
            </a:r>
            <a:r>
              <a:rPr lang="ro-RO"/>
              <a:t>(</a:t>
            </a:r>
            <a:r>
              <a:rPr lang="en-US"/>
              <a:t>–</a:t>
            </a:r>
            <a:r>
              <a:rPr lang="ro-RO"/>
              <a:t>)</a:t>
            </a:r>
            <a:r>
              <a:rPr lang="en-US"/>
              <a:t> la anod</a:t>
            </a:r>
            <a:r>
              <a:rPr lang="ro-RO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16A87-EED9-4AC2-AA3D-137022F09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4F46E1-2E97-468A-B08B-9F050F972EE8}" type="datetime1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6DDE2-0EB0-4D00-B7F6-B10047A56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S01-completare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FF08A-48E8-467F-BF01-455FD3DE3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1EB97C-FFB7-4124-AD11-7B8E2434CD5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27650" name="Picture 2">
            <a:extLst>
              <a:ext uri="{FF2B5EF4-FFF2-40B4-BE49-F238E27FC236}">
                <a16:creationId xmlns:a16="http://schemas.microsoft.com/office/drawing/2014/main" id="{E45F2B4C-675B-4DFF-89E3-D2ACD7201B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4586288" cy="2149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1" name="Picture 3">
            <a:extLst>
              <a:ext uri="{FF2B5EF4-FFF2-40B4-BE49-F238E27FC236}">
                <a16:creationId xmlns:a16="http://schemas.microsoft.com/office/drawing/2014/main" id="{0CDD89AE-9B91-4EE0-8F0A-BA20A66B28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4825" y="2974882"/>
            <a:ext cx="4829175" cy="2130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D0EEE14-2FF1-4041-9AEC-E930888CAC17}"/>
              </a:ext>
            </a:extLst>
          </p:cNvPr>
          <p:cNvSpPr txBox="1"/>
          <p:nvPr/>
        </p:nvSpPr>
        <p:spPr>
          <a:xfrm>
            <a:off x="5105400" y="25146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/>
              <a:t>Schema echivalentă de c.c.</a:t>
            </a:r>
          </a:p>
        </p:txBody>
      </p:sp>
    </p:spTree>
    <p:extLst>
      <p:ext uri="{BB962C8B-B14F-4D97-AF65-F5344CB8AC3E}">
        <p14:creationId xmlns:p14="http://schemas.microsoft.com/office/powerpoint/2010/main" val="3221906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F0439-DE0D-472E-94AB-B630FC92E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Diode pola</a:t>
            </a:r>
            <a:r>
              <a:rPr lang="ro-RO"/>
              <a:t>rizate direct și invers</a:t>
            </a:r>
            <a:br>
              <a:rPr lang="ro-RO"/>
            </a:br>
            <a:r>
              <a:rPr lang="en-US"/>
              <a:t>P1c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DF5002-CF00-482B-BEB9-68058060B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>
                <a:solidFill>
                  <a:srgbClr val="0070C0"/>
                </a:solidFill>
              </a:rPr>
              <a:t>PSF al diodei D2</a:t>
            </a:r>
            <a:endParaRPr lang="ro-RO"/>
          </a:p>
          <a:p>
            <a:r>
              <a:rPr lang="en-US"/>
              <a:t>Prin R3 circulă curentul </a:t>
            </a:r>
            <a:br>
              <a:rPr lang="ro-RO"/>
            </a:br>
            <a:r>
              <a:rPr lang="en-US"/>
              <a:t>invers de saturație al </a:t>
            </a:r>
            <a:br>
              <a:rPr lang="ro-RO"/>
            </a:br>
            <a:r>
              <a:rPr lang="en-US"/>
              <a:t>diodei, adică 14nA și </a:t>
            </a:r>
            <a:br>
              <a:rPr lang="ro-RO"/>
            </a:br>
            <a:r>
              <a:rPr lang="en-US"/>
              <a:t>determină pe R3 o cădere de tensiune egală cu I</a:t>
            </a:r>
            <a:r>
              <a:rPr lang="en-US" baseline="-25000"/>
              <a:t>S</a:t>
            </a:r>
            <a:r>
              <a:rPr lang="en-US"/>
              <a:t>R</a:t>
            </a:r>
            <a:r>
              <a:rPr lang="en-US" baseline="-25000"/>
              <a:t>3</a:t>
            </a:r>
            <a:r>
              <a:rPr lang="en-US"/>
              <a:t>=14x10</a:t>
            </a:r>
            <a:r>
              <a:rPr lang="en-US" baseline="30000"/>
              <a:t>-9</a:t>
            </a:r>
            <a:r>
              <a:rPr lang="en-US"/>
              <a:t>x3x10</a:t>
            </a:r>
            <a:r>
              <a:rPr lang="en-US" baseline="30000"/>
              <a:t>4</a:t>
            </a:r>
            <a:r>
              <a:rPr lang="en-US"/>
              <a:t>=42x10</a:t>
            </a:r>
            <a:r>
              <a:rPr lang="en-US" baseline="30000"/>
              <a:t>-5</a:t>
            </a:r>
            <a:r>
              <a:rPr lang="en-US"/>
              <a:t>=</a:t>
            </a:r>
            <a:r>
              <a:rPr lang="ro-RO"/>
              <a:t>420x10</a:t>
            </a:r>
            <a:r>
              <a:rPr lang="ro-RO" baseline="30000"/>
              <a:t>-6</a:t>
            </a:r>
            <a:r>
              <a:rPr lang="ro-RO"/>
              <a:t>=</a:t>
            </a:r>
            <a:r>
              <a:rPr lang="en-US"/>
              <a:t>420uA sau 0,42mV, deci cu foarte bună aproximație toată tensiunea de 30V se reg</a:t>
            </a:r>
            <a:r>
              <a:rPr lang="ro-RO"/>
              <a:t>ă</a:t>
            </a:r>
            <a:r>
              <a:rPr lang="en-US"/>
              <a:t>se</a:t>
            </a:r>
            <a:r>
              <a:rPr lang="ro-RO"/>
              <a:t>ș</a:t>
            </a:r>
            <a:r>
              <a:rPr lang="en-US"/>
              <a:t>te la bornele diodei, cu sensul de la catod la anod.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587BF8-8CF5-4444-85BD-7AE68B824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4F46E1-2E97-468A-B08B-9F050F972EE8}" type="datetime1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C6FA97-63BF-454A-95A8-36AE0DC01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S01-completare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AEA083-5AFA-4F14-9AFE-6505CE2EF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1EB97C-FFB7-4124-AD11-7B8E2434CD5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65488214-128C-4005-8231-E28BC05928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4825" y="993682"/>
            <a:ext cx="4829175" cy="2130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C67FE1E4-B36D-48C6-A9CF-AF8B58619C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562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5BAF47D9-EA6D-4910-B6CD-93334F55EF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3129873"/>
              </p:ext>
            </p:extLst>
          </p:nvPr>
        </p:nvGraphicFramePr>
        <p:xfrm>
          <a:off x="711200" y="5359400"/>
          <a:ext cx="40894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7" name="Equation" r:id="rId4" imgW="2044440" imgH="482400" progId="Equation.DSMT4">
                  <p:embed/>
                </p:oleObj>
              </mc:Choice>
              <mc:Fallback>
                <p:oleObj name="Equation" r:id="rId4" imgW="2044440" imgH="482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200" y="5359400"/>
                        <a:ext cx="4089400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8557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F0439-DE0D-472E-94AB-B630FC92E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Diode pola</a:t>
            </a:r>
            <a:r>
              <a:rPr lang="ro-RO"/>
              <a:t>rizate direct și invers</a:t>
            </a:r>
            <a:br>
              <a:rPr lang="ro-RO"/>
            </a:br>
            <a:r>
              <a:rPr lang="en-US"/>
              <a:t>P1c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DF5002-CF00-482B-BEB9-68058060B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>
                <a:solidFill>
                  <a:srgbClr val="0070C0"/>
                </a:solidFill>
              </a:rPr>
              <a:t>PSF al diodei D1</a:t>
            </a:r>
          </a:p>
          <a:p>
            <a:r>
              <a:rPr lang="ro-RO"/>
              <a:t>Se presupune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587BF8-8CF5-4444-85BD-7AE68B824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4F46E1-2E97-468A-B08B-9F050F972EE8}" type="datetime1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C6FA97-63BF-454A-95A8-36AE0DC01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S01-completare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AEA083-5AFA-4F14-9AFE-6505CE2EF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1EB97C-FFB7-4124-AD11-7B8E2434CD5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65488214-128C-4005-8231-E28BC05928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4825" y="993682"/>
            <a:ext cx="4829175" cy="2130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C67FE1E4-B36D-48C6-A9CF-AF8B58619C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562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36447A18-BA4E-4AC0-B497-D51D665386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718" y="263347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ADE97B33-D05B-478C-8C08-B2FC1FCD0A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5161382"/>
              </p:ext>
            </p:extLst>
          </p:nvPr>
        </p:nvGraphicFramePr>
        <p:xfrm>
          <a:off x="457200" y="2506781"/>
          <a:ext cx="1041120" cy="53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12" name="Equation" r:id="rId4" imgW="520560" imgH="266400" progId="Equation.DSMT4">
                  <p:embed/>
                </p:oleObj>
              </mc:Choice>
              <mc:Fallback>
                <p:oleObj name="Equation" r:id="rId4" imgW="520560" imgH="266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506781"/>
                        <a:ext cx="1041120" cy="53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4">
            <a:extLst>
              <a:ext uri="{FF2B5EF4-FFF2-40B4-BE49-F238E27FC236}">
                <a16:creationId xmlns:a16="http://schemas.microsoft.com/office/drawing/2014/main" id="{DCB9C492-D658-4B8C-BAA4-F7321F2F60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210" y="342722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BEEEEF8D-5CE7-46B0-ABB2-B0F10E2464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9892263"/>
              </p:ext>
            </p:extLst>
          </p:nvPr>
        </p:nvGraphicFramePr>
        <p:xfrm>
          <a:off x="482959" y="3019043"/>
          <a:ext cx="39370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13" name="Equation" r:id="rId6" imgW="1968480" imgH="469800" progId="Equation.DSMT4">
                  <p:embed/>
                </p:oleObj>
              </mc:Choice>
              <mc:Fallback>
                <p:oleObj name="Equation" r:id="rId6" imgW="1968480" imgH="469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959" y="3019043"/>
                        <a:ext cx="3937000" cy="93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6">
            <a:extLst>
              <a:ext uri="{FF2B5EF4-FFF2-40B4-BE49-F238E27FC236}">
                <a16:creationId xmlns:a16="http://schemas.microsoft.com/office/drawing/2014/main" id="{65F7D352-9EBC-4A34-8BED-097EF3D31B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936" y="420122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8647F728-B486-4E6A-8E89-F91F408AEF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8783785"/>
              </p:ext>
            </p:extLst>
          </p:nvPr>
        </p:nvGraphicFramePr>
        <p:xfrm>
          <a:off x="457200" y="3999177"/>
          <a:ext cx="8153280" cy="1015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14" name="Equation" r:id="rId8" imgW="4076640" imgH="507960" progId="Equation.DSMT4">
                  <p:embed/>
                </p:oleObj>
              </mc:Choice>
              <mc:Fallback>
                <p:oleObj name="Equation" r:id="rId8" imgW="4076640" imgH="5079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999177"/>
                        <a:ext cx="8153280" cy="10159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8">
            <a:extLst>
              <a:ext uri="{FF2B5EF4-FFF2-40B4-BE49-F238E27FC236}">
                <a16:creationId xmlns:a16="http://schemas.microsoft.com/office/drawing/2014/main" id="{CAE322ED-D9F8-4B94-B10F-3CFE6723C3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62726AFD-EB21-48EE-9C76-2F4FDD74E6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98888"/>
              </p:ext>
            </p:extLst>
          </p:nvPr>
        </p:nvGraphicFramePr>
        <p:xfrm>
          <a:off x="457200" y="5047043"/>
          <a:ext cx="51816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15" name="Equation" r:id="rId10" imgW="2590560" imgH="469800" progId="Equation.DSMT4">
                  <p:embed/>
                </p:oleObj>
              </mc:Choice>
              <mc:Fallback>
                <p:oleObj name="Equation" r:id="rId10" imgW="2590560" imgH="469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047043"/>
                        <a:ext cx="5181600" cy="93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0">
            <a:extLst>
              <a:ext uri="{FF2B5EF4-FFF2-40B4-BE49-F238E27FC236}">
                <a16:creationId xmlns:a16="http://schemas.microsoft.com/office/drawing/2014/main" id="{FAAD4D01-4098-42DF-9C7E-2A7D987A39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7500" y="598684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32EEF50E-EF17-44AF-BC1A-32CB6FEE85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0843098"/>
              </p:ext>
            </p:extLst>
          </p:nvPr>
        </p:nvGraphicFramePr>
        <p:xfrm>
          <a:off x="4927600" y="5730875"/>
          <a:ext cx="4141788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16" name="Equation" r:id="rId12" imgW="2070000" imgH="558720" progId="Equation.DSMT4">
                  <p:embed/>
                </p:oleObj>
              </mc:Choice>
              <mc:Fallback>
                <p:oleObj name="Equation" r:id="rId12" imgW="2070000" imgH="55872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7600" y="5730875"/>
                        <a:ext cx="4141788" cy="111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9037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67F90-E4A8-4B7A-95FD-7691E0009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Diode pola</a:t>
            </a:r>
            <a:r>
              <a:rPr lang="ro-RO"/>
              <a:t>rizate direct și invers</a:t>
            </a:r>
            <a:br>
              <a:rPr lang="ro-RO"/>
            </a:br>
            <a:r>
              <a:rPr lang="en-US"/>
              <a:t>P1c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0E08B-D513-408B-B9BD-F068210CA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arenR" startAt="2"/>
            </a:pPr>
            <a:r>
              <a:rPr lang="ro-RO"/>
              <a:t>Schema echivalentă de semnal mic (c.a.)</a:t>
            </a:r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C52B7C-E178-44D4-A0BA-6D8079935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4F46E1-2E97-468A-B08B-9F050F972EE8}" type="datetime1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86F36C-D020-49E2-8048-69E61161D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S01-completare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688C15-220B-4C59-94D5-522C38FD3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1EB97C-FFB7-4124-AD11-7B8E2434CD5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30722" name="Picture 2">
            <a:extLst>
              <a:ext uri="{FF2B5EF4-FFF2-40B4-BE49-F238E27FC236}">
                <a16:creationId xmlns:a16="http://schemas.microsoft.com/office/drawing/2014/main" id="{864BA2C7-BFB7-4B07-9DC2-B942E2CE67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057400"/>
            <a:ext cx="3371850" cy="2107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4">
            <a:extLst>
              <a:ext uri="{FF2B5EF4-FFF2-40B4-BE49-F238E27FC236}">
                <a16:creationId xmlns:a16="http://schemas.microsoft.com/office/drawing/2014/main" id="{2F218001-675E-4963-A8F6-A1223F11D6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4718" y="2362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26910913-1536-435A-87D3-FE1AB1E76B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5259102"/>
              </p:ext>
            </p:extLst>
          </p:nvPr>
        </p:nvGraphicFramePr>
        <p:xfrm>
          <a:off x="4000500" y="2133600"/>
          <a:ext cx="49530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3" name="Equation" r:id="rId4" imgW="2476440" imgH="444240" progId="Equation.DSMT4">
                  <p:embed/>
                </p:oleObj>
              </mc:Choice>
              <mc:Fallback>
                <p:oleObj name="Equation" r:id="rId4" imgW="2476440" imgH="4442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0" y="2133600"/>
                        <a:ext cx="49530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2">
            <a:extLst>
              <a:ext uri="{FF2B5EF4-FFF2-40B4-BE49-F238E27FC236}">
                <a16:creationId xmlns:a16="http://schemas.microsoft.com/office/drawing/2014/main" id="{74D73887-DBB3-41A0-9B53-9CBF6E4C7B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18" b="4495"/>
          <a:stretch/>
        </p:blipFill>
        <p:spPr bwMode="auto">
          <a:xfrm>
            <a:off x="6629399" y="398158"/>
            <a:ext cx="2461967" cy="1579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6">
            <a:extLst>
              <a:ext uri="{FF2B5EF4-FFF2-40B4-BE49-F238E27FC236}">
                <a16:creationId xmlns:a16="http://schemas.microsoft.com/office/drawing/2014/main" id="{D6830A7A-1CB6-405C-AFC7-3520313BE4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340194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C9129C45-0C8C-4FF0-8EF5-4F20B4D08C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6577265"/>
              </p:ext>
            </p:extLst>
          </p:nvPr>
        </p:nvGraphicFramePr>
        <p:xfrm>
          <a:off x="3988440" y="3048000"/>
          <a:ext cx="2640960" cy="96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4" name="Equation" r:id="rId7" imgW="1320480" imgH="482400" progId="Equation.DSMT4">
                  <p:embed/>
                </p:oleObj>
              </mc:Choice>
              <mc:Fallback>
                <p:oleObj name="Equation" r:id="rId7" imgW="1320480" imgH="482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8440" y="3048000"/>
                        <a:ext cx="2640960" cy="96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8">
            <a:extLst>
              <a:ext uri="{FF2B5EF4-FFF2-40B4-BE49-F238E27FC236}">
                <a16:creationId xmlns:a16="http://schemas.microsoft.com/office/drawing/2014/main" id="{26A9C82F-40ED-4CC0-8E38-DC690A9A7F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491" y="445849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87DBD325-D092-48FC-BEF0-B69589E2A48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2723017"/>
              </p:ext>
            </p:extLst>
          </p:nvPr>
        </p:nvGraphicFramePr>
        <p:xfrm>
          <a:off x="457200" y="4207820"/>
          <a:ext cx="52324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5" name="Equation" r:id="rId9" imgW="2616120" imgH="444240" progId="Equation.DSMT4">
                  <p:embed/>
                </p:oleObj>
              </mc:Choice>
              <mc:Fallback>
                <p:oleObj name="Equation" r:id="rId9" imgW="2616120" imgH="4442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207820"/>
                        <a:ext cx="52324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0">
            <a:extLst>
              <a:ext uri="{FF2B5EF4-FFF2-40B4-BE49-F238E27FC236}">
                <a16:creationId xmlns:a16="http://schemas.microsoft.com/office/drawing/2014/main" id="{0D4ECA94-40A9-41F0-8CD3-B6D4B695D4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489" y="532899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87592550-BA78-44BF-B382-15FB6CBF9F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502040"/>
              </p:ext>
            </p:extLst>
          </p:nvPr>
        </p:nvGraphicFramePr>
        <p:xfrm>
          <a:off x="457200" y="5310043"/>
          <a:ext cx="4317840" cy="838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6" name="Equation" r:id="rId11" imgW="2158920" imgH="419040" progId="Equation.DSMT4">
                  <p:embed/>
                </p:oleObj>
              </mc:Choice>
              <mc:Fallback>
                <p:oleObj name="Equation" r:id="rId11" imgW="2158920" imgH="4190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310043"/>
                        <a:ext cx="4317840" cy="838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2220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3D4D5-4E7E-46A8-99AD-6528839C0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Diode pola</a:t>
            </a:r>
            <a:r>
              <a:rPr lang="ro-RO"/>
              <a:t>rizate direct și invers</a:t>
            </a:r>
            <a:br>
              <a:rPr lang="ro-RO"/>
            </a:br>
            <a:r>
              <a:rPr lang="en-US"/>
              <a:t>P1c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83F89E-B2C9-4C55-8B1C-558115A4B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o-RO"/>
          </a:p>
          <a:p>
            <a:endParaRPr lang="ro-RO"/>
          </a:p>
          <a:p>
            <a:r>
              <a:rPr lang="ro-RO"/>
              <a:t>Practic, amplitudinea semnalului alternativ de pe diodă trebuie să fie mai mică decât a 10-a parte din U</a:t>
            </a:r>
            <a:r>
              <a:rPr lang="ro-RO" baseline="-25000"/>
              <a:t>T</a:t>
            </a:r>
            <a:r>
              <a:rPr lang="ro-RO"/>
              <a:t>, adică 2,6mV. În electronică, de „10 ori mai mic” satisface condiția de „mult mai mic”.</a:t>
            </a:r>
          </a:p>
          <a:p>
            <a:r>
              <a:rPr lang="ro-RO"/>
              <a:t>Deoarece 0,87mV</a:t>
            </a:r>
            <a:r>
              <a:rPr lang="en-US"/>
              <a:t>&lt;2,6mV, amplitudinea semnalului la bornele diodei </a:t>
            </a:r>
            <a:r>
              <a:rPr lang="ro-RO"/>
              <a:t>D</a:t>
            </a:r>
            <a:r>
              <a:rPr lang="ro-RO" baseline="-25000"/>
              <a:t>1</a:t>
            </a:r>
            <a:r>
              <a:rPr lang="en-US"/>
              <a:t> satisface condiția de semnal mic.</a:t>
            </a:r>
          </a:p>
          <a:p>
            <a:endParaRPr lang="en-US"/>
          </a:p>
          <a:p>
            <a:pPr marL="0" indent="0">
              <a:buNone/>
            </a:pPr>
            <a:r>
              <a:rPr lang="en-US"/>
              <a:t>c) 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6B4B9A-A06E-42AA-BA07-929CC5158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4F46E1-2E97-468A-B08B-9F050F972EE8}" type="datetime1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678B71-7CF4-4A44-A1C3-BFF65B02F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S01-completare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7A39CE-0CB6-4C9D-A471-09516BD03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1EB97C-FFB7-4124-AD11-7B8E2434CD5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1B219876-24EF-465E-91E2-A298D0B2AC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2BEB8E73-1AC0-4208-9C5B-17180445D42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6517914"/>
              </p:ext>
            </p:extLst>
          </p:nvPr>
        </p:nvGraphicFramePr>
        <p:xfrm>
          <a:off x="647700" y="1790700"/>
          <a:ext cx="3681413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0" name="Equation" r:id="rId3" imgW="1841400" imgH="317160" progId="Equation.DSMT4">
                  <p:embed/>
                </p:oleObj>
              </mc:Choice>
              <mc:Fallback>
                <p:oleObj name="Equation" r:id="rId3" imgW="1841400" imgH="3171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" y="1790700"/>
                        <a:ext cx="3681413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8">
            <a:extLst>
              <a:ext uri="{FF2B5EF4-FFF2-40B4-BE49-F238E27FC236}">
                <a16:creationId xmlns:a16="http://schemas.microsoft.com/office/drawing/2014/main" id="{F5C4B076-1418-41EA-81B6-A09A13743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791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B438DFC8-FD76-4102-8076-9A4D063998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7970886"/>
              </p:ext>
            </p:extLst>
          </p:nvPr>
        </p:nvGraphicFramePr>
        <p:xfrm>
          <a:off x="1010239" y="5303625"/>
          <a:ext cx="4114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1" name="Equation" r:id="rId5" imgW="2057400" imgH="253800" progId="Equation.DSMT4">
                  <p:embed/>
                </p:oleObj>
              </mc:Choice>
              <mc:Fallback>
                <p:oleObj name="Equation" r:id="rId5" imgW="2057400" imgH="253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0239" y="5303625"/>
                        <a:ext cx="41148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BBC40F3A-0C03-421C-B0C1-7A76B3D6BA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4423155"/>
              </p:ext>
            </p:extLst>
          </p:nvPr>
        </p:nvGraphicFramePr>
        <p:xfrm>
          <a:off x="5785827" y="5138585"/>
          <a:ext cx="3105000" cy="838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2" name="Equation" r:id="rId7" imgW="2070000" imgH="558720" progId="Equation.DSMT4">
                  <p:embed/>
                </p:oleObj>
              </mc:Choice>
              <mc:Fallback>
                <p:oleObj name="Equation" r:id="rId7" imgW="2070000" imgH="55872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32EEF50E-EF17-44AF-BC1A-32CB6FEE853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5827" y="5138585"/>
                        <a:ext cx="3105000" cy="838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72983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9C615-AB15-453F-8A8C-612B29181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Diode zener polarizate direct și invers</a:t>
            </a:r>
            <a:br>
              <a:rPr lang="ro-RO"/>
            </a:br>
            <a:r>
              <a:rPr lang="en-US"/>
              <a:t>P2c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54C4C-8CD5-4605-BECB-9801C15AC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Diodele din fig. 4 se caracterizează prin curent invers de saturație, I</a:t>
            </a:r>
            <a:r>
              <a:rPr lang="ro-RO" baseline="-25000"/>
              <a:t>s</a:t>
            </a:r>
            <a:r>
              <a:rPr lang="ro-RO"/>
              <a:t>=8,8x10</a:t>
            </a:r>
            <a:r>
              <a:rPr lang="ro-RO" baseline="30000"/>
              <a:t>-15</a:t>
            </a:r>
            <a:r>
              <a:rPr lang="ro-RO"/>
              <a:t>A când diodele sunt blocate, coeficient de idealitate, n=1, tensiune de străpungere zener U</a:t>
            </a:r>
            <a:r>
              <a:rPr lang="ro-RO" baseline="-25000"/>
              <a:t>Z</a:t>
            </a:r>
            <a:r>
              <a:rPr lang="ro-RO"/>
              <a:t>=5V pentru un curent de străpungere zener I</a:t>
            </a:r>
            <a:r>
              <a:rPr lang="ro-RO" baseline="-25000"/>
              <a:t>Z</a:t>
            </a:r>
            <a:r>
              <a:rPr lang="ro-RO"/>
              <a:t>=1...5mA. Condensatorul C</a:t>
            </a:r>
            <a:r>
              <a:rPr lang="ro-RO" baseline="-25000"/>
              <a:t>1</a:t>
            </a:r>
            <a:r>
              <a:rPr lang="ro-RO"/>
              <a:t> are o reactanță neglijabilă la frecvența de lucru (C</a:t>
            </a:r>
            <a:r>
              <a:rPr lang="ro-RO" baseline="-25000"/>
              <a:t>1</a:t>
            </a:r>
            <a:r>
              <a:rPr lang="ro-RO">
                <a:sym typeface="Wingdings" panose="05000000000000000000" pitchFamily="2" charset="2"/>
              </a:rPr>
              <a:t></a:t>
            </a:r>
            <a:r>
              <a:rPr lang="ro-RO">
                <a:sym typeface="Symbol" panose="05050102010706020507" pitchFamily="18" charset="2"/>
              </a:rPr>
              <a:t></a:t>
            </a:r>
            <a:r>
              <a:rPr lang="ro-RO"/>
              <a:t>).</a:t>
            </a:r>
          </a:p>
          <a:p>
            <a:pPr marL="457200" lvl="0" indent="-457200">
              <a:buFont typeface="+mj-lt"/>
              <a:buAutoNum type="alphaLcParenR"/>
            </a:pPr>
            <a:r>
              <a:rPr lang="en-US"/>
              <a:t>Precizați cum sunt polarizate diodele şi determinați PSF-urile diodelor;</a:t>
            </a:r>
            <a:endParaRPr lang="ro-RO"/>
          </a:p>
          <a:p>
            <a:pPr marL="457200" lvl="0" indent="-457200">
              <a:buFont typeface="+mj-lt"/>
              <a:buAutoNum type="alphaLcParenR"/>
            </a:pPr>
            <a:r>
              <a:rPr lang="en-US"/>
              <a:t>Să se verifice dacă amplitudinea semnalului la bornele diodei D1 satisface condiția de semnal mic;</a:t>
            </a:r>
            <a:endParaRPr lang="ro-RO"/>
          </a:p>
          <a:p>
            <a:pPr marL="457200" lvl="0" indent="-457200">
              <a:buFont typeface="+mj-lt"/>
              <a:buAutoNum type="alphaLcParenR"/>
            </a:pPr>
            <a:r>
              <a:rPr lang="en-US"/>
              <a:t>Să se scrie relația totală a tensiunii de pe dioda D1 dacă tensiunea V2 este sinusoidală.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F6ECF8-FE40-4B25-AD62-9DFD3B6FA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4F46E1-2E97-468A-B08B-9F050F972EE8}" type="datetime1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B90D2B-57E9-46F8-A511-C2FA33C0E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S01-completare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3F3598-FA2A-4014-841A-14E625B18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1EB97C-FFB7-4124-AD11-7B8E2434CD5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459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9C615-AB15-453F-8A8C-612B29181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Diode zener polarizate direct și invers</a:t>
            </a:r>
            <a:br>
              <a:rPr lang="ro-RO"/>
            </a:br>
            <a:r>
              <a:rPr lang="en-US"/>
              <a:t>P2c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54C4C-8CD5-4605-BECB-9801C15AC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o-RO" b="1">
                <a:solidFill>
                  <a:srgbClr val="0070C0"/>
                </a:solidFill>
              </a:rPr>
              <a:t>Schema</a:t>
            </a:r>
          </a:p>
          <a:p>
            <a:pPr marL="0" indent="0">
              <a:buNone/>
            </a:pPr>
            <a:endParaRPr lang="ro-RO" b="1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o-RO" b="1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o-RO" b="1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o-RO" b="1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o-RO" b="1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o-RO" b="1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o-RO" b="1">
                <a:solidFill>
                  <a:srgbClr val="0070C0"/>
                </a:solidFill>
              </a:rPr>
              <a:t>Rezolvare</a:t>
            </a:r>
          </a:p>
          <a:p>
            <a:pPr marL="457200" indent="-457200">
              <a:buFont typeface="+mj-lt"/>
              <a:buAutoNum type="alphaLcParenR"/>
            </a:pPr>
            <a:r>
              <a:rPr lang="en-US"/>
              <a:t>Dioda D</a:t>
            </a:r>
            <a:r>
              <a:rPr lang="en-US" baseline="-25000"/>
              <a:t>1 </a:t>
            </a:r>
            <a:r>
              <a:rPr lang="en-US"/>
              <a:t>este polarizată </a:t>
            </a:r>
            <a:br>
              <a:rPr lang="ro-RO"/>
            </a:br>
            <a:r>
              <a:rPr lang="en-US"/>
              <a:t>direct</a:t>
            </a:r>
            <a:r>
              <a:rPr lang="ro-RO"/>
              <a:t>:</a:t>
            </a:r>
            <a:r>
              <a:rPr lang="en-US"/>
              <a:t> (+</a:t>
            </a:r>
            <a:r>
              <a:rPr lang="ro-RO"/>
              <a:t>)</a:t>
            </a:r>
            <a:r>
              <a:rPr lang="en-US"/>
              <a:t> a</a:t>
            </a:r>
            <a:r>
              <a:rPr lang="ro-RO"/>
              <a:t>l</a:t>
            </a:r>
            <a:r>
              <a:rPr lang="en-US"/>
              <a:t> lui E1 la anod </a:t>
            </a:r>
            <a:br>
              <a:rPr lang="ro-RO"/>
            </a:br>
            <a:r>
              <a:rPr lang="en-US"/>
              <a:t>iar </a:t>
            </a:r>
            <a:r>
              <a:rPr lang="ro-RO"/>
              <a:t>(</a:t>
            </a:r>
            <a:r>
              <a:rPr lang="en-US"/>
              <a:t>–</a:t>
            </a:r>
            <a:r>
              <a:rPr lang="ro-RO"/>
              <a:t>)</a:t>
            </a:r>
            <a:r>
              <a:rPr lang="en-US"/>
              <a:t> la catod</a:t>
            </a:r>
            <a:r>
              <a:rPr lang="ro-RO"/>
              <a:t>. D</a:t>
            </a:r>
            <a:r>
              <a:rPr lang="en-US"/>
              <a:t>ioda D</a:t>
            </a:r>
            <a:r>
              <a:rPr lang="en-US" baseline="-25000"/>
              <a:t>2</a:t>
            </a:r>
            <a:r>
              <a:rPr lang="en-US"/>
              <a:t> </a:t>
            </a:r>
            <a:br>
              <a:rPr lang="ro-RO"/>
            </a:br>
            <a:r>
              <a:rPr lang="en-US"/>
              <a:t>este polarizată invers</a:t>
            </a:r>
            <a:r>
              <a:rPr lang="ro-RO"/>
              <a:t>:</a:t>
            </a:r>
            <a:r>
              <a:rPr lang="en-US"/>
              <a:t> (+</a:t>
            </a:r>
            <a:r>
              <a:rPr lang="ro-RO"/>
              <a:t>)</a:t>
            </a:r>
            <a:r>
              <a:rPr lang="en-US"/>
              <a:t> la catod </a:t>
            </a:r>
            <a:r>
              <a:rPr lang="ro-RO"/>
              <a:t>și</a:t>
            </a:r>
            <a:r>
              <a:rPr lang="en-US"/>
              <a:t> </a:t>
            </a:r>
            <a:r>
              <a:rPr lang="ro-RO"/>
              <a:t>(</a:t>
            </a:r>
            <a:r>
              <a:rPr lang="en-US"/>
              <a:t>–</a:t>
            </a:r>
            <a:r>
              <a:rPr lang="ro-RO"/>
              <a:t>)</a:t>
            </a:r>
            <a:r>
              <a:rPr lang="en-US"/>
              <a:t> la anod</a:t>
            </a:r>
            <a:r>
              <a:rPr lang="ro-RO"/>
              <a:t>,</a:t>
            </a:r>
            <a:r>
              <a:rPr lang="en-US"/>
              <a:t> i</a:t>
            </a:r>
            <a:r>
              <a:rPr lang="ro-RO"/>
              <a:t>ar</a:t>
            </a:r>
            <a:r>
              <a:rPr lang="en-US"/>
              <a:t> valoarea tensiunii de polarizare justifică aprecierea că dioda D</a:t>
            </a:r>
            <a:r>
              <a:rPr lang="en-US" baseline="-25000"/>
              <a:t>2</a:t>
            </a:r>
            <a:r>
              <a:rPr lang="en-US"/>
              <a:t> se află în străpungere zener </a:t>
            </a:r>
            <a:r>
              <a:rPr lang="ro-RO"/>
              <a:t>deoarece </a:t>
            </a:r>
            <a:r>
              <a:rPr lang="en-US"/>
              <a:t>E</a:t>
            </a:r>
            <a:r>
              <a:rPr lang="en-US" baseline="-25000"/>
              <a:t>1</a:t>
            </a:r>
            <a:r>
              <a:rPr lang="en-US"/>
              <a:t>&gt;U</a:t>
            </a:r>
            <a:r>
              <a:rPr lang="en-US" baseline="-25000"/>
              <a:t>Z</a:t>
            </a:r>
            <a:r>
              <a:rPr lang="ro-RO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F6ECF8-FE40-4B25-AD62-9DFD3B6FA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4F46E1-2E97-468A-B08B-9F050F972EE8}" type="datetime1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B90D2B-57E9-46F8-A511-C2FA33C0E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S01-completare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3F3598-FA2A-4014-841A-14E625B18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1EB97C-FFB7-4124-AD11-7B8E2434CD5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32770" name="Picture 2">
            <a:extLst>
              <a:ext uri="{FF2B5EF4-FFF2-40B4-BE49-F238E27FC236}">
                <a16:creationId xmlns:a16="http://schemas.microsoft.com/office/drawing/2014/main" id="{F6F42978-5925-49A7-89E2-C21844654B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36" y="1905000"/>
            <a:ext cx="4443413" cy="2293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1" name="Picture 3">
            <a:extLst>
              <a:ext uri="{FF2B5EF4-FFF2-40B4-BE49-F238E27FC236}">
                <a16:creationId xmlns:a16="http://schemas.microsoft.com/office/drawing/2014/main" id="{FDE519D8-E313-4FF5-AE33-190C19B743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7771" y="3202757"/>
            <a:ext cx="5257800" cy="2273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F2F87AF-352A-4F28-9BE7-31A4D6F8DB2B}"/>
              </a:ext>
            </a:extLst>
          </p:cNvPr>
          <p:cNvSpPr txBox="1"/>
          <p:nvPr/>
        </p:nvSpPr>
        <p:spPr>
          <a:xfrm>
            <a:off x="5011524" y="2838138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/>
              <a:t>Schema echivalentă de c.c.</a:t>
            </a:r>
          </a:p>
        </p:txBody>
      </p:sp>
    </p:spTree>
    <p:extLst>
      <p:ext uri="{BB962C8B-B14F-4D97-AF65-F5344CB8AC3E}">
        <p14:creationId xmlns:p14="http://schemas.microsoft.com/office/powerpoint/2010/main" val="30691393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2547</TotalTime>
  <Words>497</Words>
  <Application>Microsoft Office PowerPoint</Application>
  <PresentationFormat>On-screen Show (4:3)</PresentationFormat>
  <Paragraphs>105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UT Sans</vt:lpstr>
      <vt:lpstr>Clarity</vt:lpstr>
      <vt:lpstr>MathType 6.0 Equation</vt:lpstr>
      <vt:lpstr>DISPOZITIVE ELECTRONICE</vt:lpstr>
      <vt:lpstr>Diode polarizate direct și invers P1c</vt:lpstr>
      <vt:lpstr>Diode polarizate direct și invers P1c</vt:lpstr>
      <vt:lpstr>Diode polarizate direct și invers P1c</vt:lpstr>
      <vt:lpstr>Diode polarizate direct și invers P1c</vt:lpstr>
      <vt:lpstr>Diode polarizate direct și invers P1c</vt:lpstr>
      <vt:lpstr>Diode polarizate direct și invers P1c</vt:lpstr>
      <vt:lpstr>Diode zener polarizate direct și invers P2c</vt:lpstr>
      <vt:lpstr>Diode zener polarizate direct și invers P2c</vt:lpstr>
      <vt:lpstr>Diode zener polarizate direct și invers P2c</vt:lpstr>
      <vt:lpstr>Diode zener polarizate direct și invers P2c</vt:lpstr>
      <vt:lpstr>Diode zener polarizate direct și invers P2c</vt:lpstr>
    </vt:vector>
  </TitlesOfParts>
  <Company>ecdep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ELECTRONICĂ II</dc:title>
  <dc:creator>unitbv</dc:creator>
  <cp:lastModifiedBy>geoic@yahoo.com</cp:lastModifiedBy>
  <cp:revision>645</cp:revision>
  <dcterms:created xsi:type="dcterms:W3CDTF">2008-02-25T12:45:55Z</dcterms:created>
  <dcterms:modified xsi:type="dcterms:W3CDTF">2019-10-17T16:19:47Z</dcterms:modified>
</cp:coreProperties>
</file>