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09" r:id="rId1"/>
  </p:sldMasterIdLst>
  <p:notesMasterIdLst>
    <p:notesMasterId r:id="rId71"/>
  </p:notesMasterIdLst>
  <p:sldIdLst>
    <p:sldId id="256" r:id="rId2"/>
    <p:sldId id="360" r:id="rId3"/>
    <p:sldId id="487" r:id="rId4"/>
    <p:sldId id="328" r:id="rId5"/>
    <p:sldId id="358" r:id="rId6"/>
    <p:sldId id="371" r:id="rId7"/>
    <p:sldId id="366" r:id="rId8"/>
    <p:sldId id="348" r:id="rId9"/>
    <p:sldId id="349" r:id="rId10"/>
    <p:sldId id="350" r:id="rId11"/>
    <p:sldId id="351" r:id="rId12"/>
    <p:sldId id="359" r:id="rId13"/>
    <p:sldId id="287" r:id="rId14"/>
    <p:sldId id="288" r:id="rId15"/>
    <p:sldId id="483" r:id="rId16"/>
    <p:sldId id="368" r:id="rId17"/>
    <p:sldId id="292" r:id="rId18"/>
    <p:sldId id="372" r:id="rId19"/>
    <p:sldId id="373" r:id="rId20"/>
    <p:sldId id="374" r:id="rId21"/>
    <p:sldId id="293" r:id="rId22"/>
    <p:sldId id="484" r:id="rId23"/>
    <p:sldId id="294" r:id="rId24"/>
    <p:sldId id="485" r:id="rId25"/>
    <p:sldId id="375" r:id="rId26"/>
    <p:sldId id="486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4" r:id="rId38"/>
    <p:sldId id="345" r:id="rId39"/>
    <p:sldId id="427" r:id="rId40"/>
    <p:sldId id="428" r:id="rId41"/>
    <p:sldId id="429" r:id="rId42"/>
    <p:sldId id="430" r:id="rId43"/>
    <p:sldId id="431" r:id="rId44"/>
    <p:sldId id="466" r:id="rId45"/>
    <p:sldId id="444" r:id="rId46"/>
    <p:sldId id="445" r:id="rId47"/>
    <p:sldId id="467" r:id="rId48"/>
    <p:sldId id="468" r:id="rId49"/>
    <p:sldId id="472" r:id="rId50"/>
    <p:sldId id="473" r:id="rId51"/>
    <p:sldId id="475" r:id="rId52"/>
    <p:sldId id="469" r:id="rId53"/>
    <p:sldId id="470" r:id="rId54"/>
    <p:sldId id="471" r:id="rId55"/>
    <p:sldId id="476" r:id="rId56"/>
    <p:sldId id="477" r:id="rId57"/>
    <p:sldId id="478" r:id="rId58"/>
    <p:sldId id="479" r:id="rId59"/>
    <p:sldId id="480" r:id="rId60"/>
    <p:sldId id="481" r:id="rId61"/>
    <p:sldId id="482" r:id="rId62"/>
    <p:sldId id="488" r:id="rId63"/>
    <p:sldId id="489" r:id="rId64"/>
    <p:sldId id="490" r:id="rId65"/>
    <p:sldId id="491" r:id="rId66"/>
    <p:sldId id="493" r:id="rId67"/>
    <p:sldId id="494" r:id="rId68"/>
    <p:sldId id="495" r:id="rId69"/>
    <p:sldId id="496" r:id="rId70"/>
  </p:sldIdLst>
  <p:sldSz cx="9144000" cy="6858000" type="screen4x3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37" autoAdjust="0"/>
    <p:restoredTop sz="94667" autoAdjust="0"/>
  </p:normalViewPr>
  <p:slideViewPr>
    <p:cSldViewPr>
      <p:cViewPr varScale="1">
        <p:scale>
          <a:sx n="82" d="100"/>
          <a:sy n="82" d="100"/>
        </p:scale>
        <p:origin x="696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84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defTabSz="965200">
              <a:defRPr sz="13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7488"/>
            <a:ext cx="31638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15" tIns="48257" rIns="96515" bIns="48257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>
                <a:cs typeface="+mn-cs"/>
              </a:defRPr>
            </a:lvl1pPr>
          </a:lstStyle>
          <a:p>
            <a:pPr>
              <a:defRPr/>
            </a:pPr>
            <a:fld id="{6309C124-82A7-4CC8-8477-78C37AFD2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9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F4BFC6-8744-4403-9797-703FFA7D0C6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84411A-DD63-4672-B8AF-95F0A8509E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B476A5-AA06-4F3D-BBA1-6DCCB80B7978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BD64A0-9052-4881-B698-70B48F2A9A0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301BFF-BE02-4F05-9C1C-3D12E77636B4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B020A2-6F3C-4795-9532-CBA604650D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9C1B9E-4309-4BEC-9026-015C730E24E3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7008BA-EA03-41D9-9B13-0AEDECE5E96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A9176E-5F1D-4978-B0CE-489580A2FB8C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CB566-CC20-4F0D-AB65-D41EA3A8E80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49227B-4326-452C-BC8A-24B0A3B1FF79}" type="datetime1">
              <a:rPr lang="en-US" smtClean="0"/>
              <a:t>10/3/2019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E9D65B-5090-41F3-82E0-2B0169B91E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13444-AB81-446F-8008-C002B31B7F86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74A8B-86CD-4A61-837A-E8EF16B68B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27742C-51C6-4E2A-9C54-6BFD70EC44E2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F46AEA-FEC1-4D5D-A180-C67816E94B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A41A35-6BEE-4906-8B5B-59FA7C32589C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CE029E-45D4-43B9-809F-9948E8A5C7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0D6B70-422D-488B-BFF3-283884C2F1F4}" type="datetime1">
              <a:rPr lang="en-US" smtClean="0"/>
              <a:t>10/3/2019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BD8FF9-5911-4DD9-BDE2-5C464BA54F8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1C55393-3CBB-4702-858A-1ADFBEA9AEA4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C1039D-AB37-4CC5-BE3E-E25DAD44BED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Gheorghe.pana@unitbv.ro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g.eng.cam.ac.uk/mmg/teaching/linearcircuits/diode.html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-g.eng.cam.ac.uk/mmg/teaching/linearcircuits/jfet.html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://www.learnabout-electronics.org/bipolar_junction_transistors_05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hyperlink" Target="http://www-g.eng.cam.ac.uk/mmg/teaching/linearcircuits/mosfet.html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ega.unitbv.ro/~pana/calc-ti/DE/curs-DE/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61.png"/><Relationship Id="rId7" Type="http://schemas.openxmlformats.org/officeDocument/2006/relationships/image" Target="../media/image6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2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.bin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6.emf"/><Relationship Id="rId5" Type="http://schemas.openxmlformats.org/officeDocument/2006/relationships/image" Target="../media/image62.png"/><Relationship Id="rId4" Type="http://schemas.openxmlformats.org/officeDocument/2006/relationships/image" Target="../media/image65.wmf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8.wmf"/><Relationship Id="rId4" Type="http://schemas.openxmlformats.org/officeDocument/2006/relationships/oleObject" Target="../embeddings/oleObject3.bin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74.emf"/><Relationship Id="rId7" Type="http://schemas.openxmlformats.org/officeDocument/2006/relationships/image" Target="../media/image7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2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78.emf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77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oleObject" Target="../embeddings/oleObject11.bin"/><Relationship Id="rId7" Type="http://schemas.openxmlformats.org/officeDocument/2006/relationships/image" Target="../media/image8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0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79.wmf"/><Relationship Id="rId9" Type="http://schemas.openxmlformats.org/officeDocument/2006/relationships/image" Target="../media/image8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2800" b="1">
                <a:latin typeface="UT Sans" panose="00000500000000000000" pitchFamily="50" charset="0"/>
              </a:rPr>
              <a:t>Notițe de curs</a:t>
            </a:r>
            <a:endParaRPr lang="en-US" sz="2800" b="1">
              <a:latin typeface="UT Sans" panose="00000500000000000000" pitchFamily="50" charset="0"/>
            </a:endParaRP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600" b="1">
                <a:latin typeface="UT Sans" panose="00000500000000000000" pitchFamily="50" charset="0"/>
              </a:rPr>
              <a:t>Cursul nr. 1</a:t>
            </a:r>
          </a:p>
          <a:p>
            <a:pPr marR="0" algn="l" eaLnBrk="1" hangingPunct="1">
              <a:lnSpc>
                <a:spcPct val="60000"/>
              </a:lnSpc>
              <a:buFont typeface="Arial" charset="0"/>
              <a:buNone/>
            </a:pPr>
            <a:endParaRPr lang="ro-RO" sz="19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ro-RO" sz="1900">
                <a:latin typeface="UT Sans" panose="00000500000000000000" pitchFamily="50" charset="0"/>
              </a:rPr>
              <a:t>Conf. dr. ing. Gheorghe </a:t>
            </a:r>
            <a:r>
              <a:rPr lang="ro-RO" sz="2000">
                <a:latin typeface="UT Sans" panose="00000500000000000000" pitchFamily="50" charset="0"/>
              </a:rPr>
              <a:t>PANĂ</a:t>
            </a:r>
            <a:endParaRPr lang="en-US" sz="19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r>
              <a:rPr lang="en-US" sz="1600">
                <a:latin typeface="UT Sans" panose="00000500000000000000" pitchFamily="50" charset="0"/>
                <a:hlinkClick r:id="rId2"/>
              </a:rPr>
              <a:t>gheorghe.pana@unitbv.ro</a:t>
            </a:r>
            <a:endParaRPr lang="en-US" sz="1600">
              <a:latin typeface="UT Sans" panose="00000500000000000000" pitchFamily="50" charset="0"/>
            </a:endParaRPr>
          </a:p>
          <a:p>
            <a:pPr marR="0" eaLnBrk="1" hangingPunct="1">
              <a:lnSpc>
                <a:spcPct val="60000"/>
              </a:lnSpc>
              <a:buFont typeface="Arial" charset="0"/>
              <a:buNone/>
            </a:pPr>
            <a:endParaRPr lang="en-US" sz="400">
              <a:latin typeface="UT Sans" panose="00000500000000000000" pitchFamily="50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>
                <a:latin typeface="UT Sans" panose="00000500000000000000" pitchFamily="50" charset="0"/>
              </a:rPr>
              <a:t>DISPOZITIVE ELECTRONICE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622BB6D-9EE5-4112-8F41-5C3F6A2072A3}"/>
              </a:ext>
            </a:extLst>
          </p:cNvPr>
          <p:cNvGrpSpPr/>
          <p:nvPr/>
        </p:nvGrpSpPr>
        <p:grpSpPr>
          <a:xfrm>
            <a:off x="685800" y="596055"/>
            <a:ext cx="7498846" cy="1138340"/>
            <a:chOff x="685800" y="596055"/>
            <a:chExt cx="7498846" cy="1138340"/>
          </a:xfrm>
        </p:grpSpPr>
        <p:pic>
          <p:nvPicPr>
            <p:cNvPr id="6" name="Picture 5" descr="Logo-UT-IESC-RGB-RO">
              <a:extLst>
                <a:ext uri="{FF2B5EF4-FFF2-40B4-BE49-F238E27FC236}">
                  <a16:creationId xmlns:a16="http://schemas.microsoft.com/office/drawing/2014/main" id="{2B32FB32-2A6D-4D7F-BB85-B282C884DA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4146813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1">
              <a:extLst>
                <a:ext uri="{FF2B5EF4-FFF2-40B4-BE49-F238E27FC236}">
                  <a16:creationId xmlns:a16="http://schemas.microsoft.com/office/drawing/2014/main" id="{36ADAD96-211B-4C51-9549-40AB2557866D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1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100" b="1">
                <a:latin typeface="UT Sans" panose="00000500000000000000" pitchFamily="50" charset="0"/>
              </a:endParaRPr>
            </a:p>
            <a:p>
              <a:pPr algn="r"/>
              <a:r>
                <a:rPr lang="ro-RO" sz="1100" b="0">
                  <a:latin typeface="UT Sans" panose="00000500000000000000" pitchFamily="50" charset="0"/>
                </a:rPr>
                <a:t>s</a:t>
              </a:r>
              <a:r>
                <a:rPr lang="en-US" sz="1100">
                  <a:latin typeface="UT Sans" panose="00000500000000000000" pitchFamily="50" charset="0"/>
                </a:rPr>
                <a:t>tr. Politehnicii 1, 500024 Braşov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/>
              <a:r>
                <a:rPr lang="en-US" sz="1100">
                  <a:latin typeface="UT Sans" panose="00000500000000000000" pitchFamily="50" charset="0"/>
                </a:rPr>
                <a:t>0268 478705</a:t>
              </a:r>
              <a:endParaRPr lang="ro-RO" sz="9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 b="0" i="0" strike="noStrike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Dispozitive electronice</a:t>
            </a:r>
            <a:endParaRPr lang="en-US" sz="48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o-RO">
                <a:solidFill>
                  <a:srgbClr val="0070C0"/>
                </a:solidFill>
                <a:latin typeface="+mj-lt"/>
              </a:rPr>
              <a:t>Dispozitive </a:t>
            </a:r>
            <a:r>
              <a:rPr lang="en-US">
                <a:solidFill>
                  <a:srgbClr val="0070C0"/>
                </a:solidFill>
                <a:latin typeface="+mj-lt"/>
              </a:rPr>
              <a:t>semiconductoare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035779-55A2-4B0A-B64F-1BC968F4BD5F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1269" name="Picture 5" descr="200px-Transistor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377507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200px-Diode-ph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025525"/>
            <a:ext cx="1905000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966912" y="4875491"/>
            <a:ext cx="150977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>
                <a:latin typeface="+mn-lt"/>
              </a:rPr>
              <a:t>Tranzistoare</a:t>
            </a:r>
            <a:r>
              <a:rPr lang="en-US">
                <a:latin typeface="UT Sans" panose="00000500000000000000" pitchFamily="50" charset="0"/>
              </a:rPr>
              <a:t> </a:t>
            </a:r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6257739" y="5712510"/>
            <a:ext cx="267252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latin typeface="+mj-lt"/>
              </a:rPr>
              <a:t>Diode semiconductoare </a:t>
            </a:r>
            <a:endParaRPr lang="en-US" dirty="0">
              <a:latin typeface="+mj-lt"/>
            </a:endParaRPr>
          </a:p>
          <a:p>
            <a:pPr algn="ctr"/>
            <a:r>
              <a:rPr lang="en-US" err="1">
                <a:latin typeface="+mj-lt"/>
              </a:rPr>
              <a:t>şi</a:t>
            </a:r>
            <a:r>
              <a:rPr lang="en-US">
                <a:latin typeface="+mj-lt"/>
              </a:rPr>
              <a:t> punte</a:t>
            </a:r>
            <a:r>
              <a:rPr lang="ro-RO">
                <a:latin typeface="+mj-lt"/>
              </a:rPr>
              <a:t>a</a:t>
            </a:r>
            <a:r>
              <a:rPr lang="en-US">
                <a:latin typeface="+mj-lt"/>
              </a:rPr>
              <a:t> </a:t>
            </a:r>
            <a:r>
              <a:rPr lang="en-US" dirty="0" err="1">
                <a:latin typeface="+mj-lt"/>
              </a:rPr>
              <a:t>redresoare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1483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Dispozitive </a:t>
            </a:r>
            <a:r>
              <a:rPr lang="en-US" sz="3600" dirty="0" err="1"/>
              <a:t>electronice</a:t>
            </a:r>
            <a:endParaRPr lang="en-US" sz="3600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err="1">
                <a:solidFill>
                  <a:srgbClr val="0070C0"/>
                </a:solidFill>
              </a:rPr>
              <a:t>Circuite</a:t>
            </a:r>
            <a:r>
              <a:rPr lang="en-US">
                <a:solidFill>
                  <a:srgbClr val="0070C0"/>
                </a:solidFill>
              </a:rPr>
              <a:t> integrate</a:t>
            </a:r>
            <a:r>
              <a:rPr lang="ro-RO">
                <a:solidFill>
                  <a:srgbClr val="0070C0"/>
                </a:solidFill>
              </a:rPr>
              <a:t> (CI)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sz="2000"/>
              <a:t>Domeniul industriei de componente electronice semiconductoare (dispozitive semiconductoare) care se ocupă cu studiul și fabricația </a:t>
            </a:r>
            <a:r>
              <a:rPr lang="ro-RO" sz="2000"/>
              <a:t>CI se numeşte </a:t>
            </a:r>
            <a:r>
              <a:rPr lang="ro-RO" sz="2000">
                <a:solidFill>
                  <a:srgbClr val="0070C0"/>
                </a:solidFill>
              </a:rPr>
              <a:t>microelectronică</a:t>
            </a:r>
            <a:r>
              <a:rPr lang="ro-RO" sz="2000"/>
              <a:t>, deoarece un CI este alcătuit din </a:t>
            </a:r>
            <a:r>
              <a:rPr lang="en-US" sz="2000"/>
              <a:t>foarte multe dispozitive semiconductore elementare (diode, tranzistoare, rezistoare, capacitoare, inductoare) care au dimensiuni, cel mult, de ordin micronic</a:t>
            </a:r>
            <a:r>
              <a:rPr lang="ro-RO" sz="2000"/>
              <a:t>.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A89923A-8285-4255-B78C-DEBD0B83671E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AutoShape 2" descr="data:image/jpeg;base64,/9j/4AAQSkZJRgABAQAAAQABAAD/2wCEAAkGBxMSEBUTERQWFhMXGBcZFxYYFxgYGRcYGhwYFhoaGRMYHSkgHBwlGxQUITIjKikrLy4uGR81OjMsNygtLisBCgoKDg0OGhAQGiwkICQsLCwsLCwsLCwsLCwsLCwsLCwsLCwsLCwsLCwsLCwsLCwsLCwsLCwsLCwsLCwsLCwsLP/AABEIAOEA4QMBIgACEQEDEQH/xAAcAAEAAQUBAQAAAAAAAAAAAAAABQIDBAYHAQj/xAA9EAACAQIEBAQCCAYABgMAAAABAgADEQQSITEFBkFREyJhcYGRByMyUqGxwfAUQmJy0eEWM5KywvE0U4L/xAAWAQEBAQAAAAAAAAAAAAAAAAAAAQL/xAAcEQEBAQACAwEAAAAAAAAAAAAAEQFBYQIhMVH/2gAMAwEAAhEDEQA/AO4xEQEREBERAREQEREBERAREQEREBERAREQEREBERAREQEREBERAREQEREBERAREQEREBERAREQEREBERAREQEREBERAREQEREBERAREQEREBERAREQEREBERAREQEREBESmo4UEnYQKokTguYsNVR3FQKqEq2fykEdwZa4jzZg6FMVKldApF1AOZm9kGsCbialy19IOExtY0aedG/kzgDPbcCxNj6TbYCIiAiIgIiICIiAiIgIiICIiAiIgIiICIiAiJDYPmbD1KlWnnyNS1bxBk0+8C24/wAiBMyN4zxujhQprEgMQLhSQL9SRsJqnMXMQpYiliUxieALh6RN8wt0pgZifs6+oM0zj/0m1KoqUxSpujaKXXQC975b3OnQn1kV1XjfE6ZQ0kxKU6rKSpDLfa97nQd5z/G/SY9CglMOlauujsFJBFzbz3AJta5AM5lxLilau2as5Y/IW9ANBLlPgz5VZ3p084uod7Mw2BAHT3lgkeOc51sQz5VWijm7LTGpO3mc6nb0mvmr8ZK4bJhvGFVAcQLBMwzKO5t3sb6y9xCzYVKlVUWqzHJlUKWTS7Mo0trofaEQtCuysGQlWBuCNwehvO+fRxzquOp+FVIGJQa9PEH3h69x8fbgB9rTJ4fjHoVFqUmKuhurDcGUfVkTV+Q+b04hQvotdAPET/yX+k/h8r7RIEREBERAREQEREBERAREQEREBEgsNzTRbE1MO2am6DMDUsqso3Ia/T1/QyA5s4yoaliaGNRadNwHXN5WFtfINXJF/wBLWkqxtnHOMU8LS8WqGK/0qWP+pjY3juHNIZcSiGqt6bZhex2Njt8ROXcc+lJ3arTWnTqUWBVQVK79Trc9R0veaFxTi1bEH6x9BoqgZVUdgB00j2OmVvpBfCUGomuleuHYBgM/kv8AzODlvuettpp3HOeMRiGJVUo5lCuyDzOBfdzsLkmwtvIDheC8aqKeYLfYn8gBufSZWIw9PKy0adSoy/aqEEBbb2pjYb7m8swrCWlUcMwViFF2axIUHu3Qe8u8JoU3rKtV8iG929he1+5It8Zd4bxipQUrTC2Y3a4uWH3SfuxxHBrkFejfwmNiNzTf7hPbUEGVGbhMPQxHiqtI08iswqBy1gOjg739Jg4CrUeqpOV2UaCqRaw2GpGo6C8ysDj6H8IaVTPmz5mVLfWdgXOwEVeHvVAc00w9AD7RuLi/W92c/CQX+Nm9DNiAgxBfy5SL5epaxI6aTGq8cuEK0kFRVVc5832dAVQ+UfjvHLqU/HIYqfK/hkjyl9lJB+On6zJorWrsaFdgraWzU7vf+jKPT2gYx4bUr0/Hz5nYt5P5jktcr97S2kiPjNr8N6YRKdEF6YP1zvZBcm7DUAE+u3aRnGq1F2Lhy1YhQQuqAjQ+ZtTp2FvWM0Y/A+LVcLWWtRbK669wR1BHUHUT6J5S5kp4/DiqmjDSol7lG/UHof8Ac+aBpJnlfmKpgcQKtL2ZSdHXqD+9DLo+mYkdwHjNLGUFrUTdTuOqt1UjuJIyBERAREQEREBESMwvHqFSu9BX+sQXIIK3HXLfe2nzECTkdx3i6YWiarq7AdEFz/oSB5r4pVptSr4fEUxRVwtQEpkP3rtve3QHt2mocd+lYFqlNaNOrTIIGrAe5YjXc6WHvJVjpD8Zw9SkmWui+MPqzmCsb6aA6g309DOfVucH4dTq0TiErVRUbIDeoyr1zMGtcm+h2+OnMuK8erYi2YhVUBVVAFCr27ke5mFhqRd1RbXYgC/c6CIVtnHvpBr4ghqdNKL5MjOvmdh11IsoJ1sPnNQLljckk+pv+cv4rBVKdTw2XzggADW99rHrebHxHgyVC1OgjLUohQTby1CQoILAaMCfjrL6xEWOBhSqVaypUa1qeVmN22DMNFJuJmcPwxp08QiAfxVNgdrkppfKCNe9rdZg8MFVazEPTFRQReoVsSPKchIIJHeZ3FcYUo0s1RWxSvmD08vlTUAMyizG/Ttf4ha4fX/i28KrbxiD4VYAAhgCcrZbXGh16WjGcRerQs1UpUQ2ZL2FUHS+mhYa3mP/AMQVRcqKaswszrTCtr6jQH2Ei/nEFzDYWpUbLTVmPZRc/GZVLAMKy0KrGmrMubUWIva/boQDKDxWr4Yph8qAWyqAoPvYan3mZzAL08NU181ELf1QkH85Rl8R4VTVSoWnSNyEapX8zBTbNktax+Ejxia2HrfXXbSzKzZg6H11uOx6SqrxKnVVTiKZZ1AXOr5SQNgwINzvrpuZRxSq9ZUrZAlJbUksdsovY9Sdd5Bb4rglQhqbZqTi69x3Vh0I2k3wfFVvCuuZgNC9WqVoqOlh1sOl/hMXE0KFFaQamajPTDl85W1+ihe3r3EpwGMQZqbqxwrEXvqabdGDAaHe46jvAvYykzWq1XSvSQgMiNYID0CgC3wGveV8UxlSiV8Lwjh2F6YFNcpHVWuL5hqDrLnEMVTpBsM1N6dNiGD02Vs43DeYeYbaX9JHUcalIGnfx6LWbKQyZWB39DbcjvIPeMYNPCp4ikuRalwVBuFdb3sexP5SGmbxHib1so0VE+yiCyr3NuvufwmImHJ+H73msGxcj82VMBXDC7UmsKlO+hHcX2YXJ+fefQ/D8alaktWk2ZGFwf0I6EbET5dCKN9SPl8p0X6KubPDr/w1QgU6pAT0qHQf9Wg+Ug7LERAREQEtYoMUbIbPY2Nr2PtLsx+IF/CqeF/zMjZNAfNY20Oh1tA0XGc5V8FQIxOR6udguY2JXuUUa637TQ+Y+fDWfPRoJTdkyM7eckbnKh0Ue4aWuIYqo9ap/EEs5+0WGuwsdBppbS2k1jH4UIx1Nj36/GSfq1YxOKZz5yW7Em9vaWCB++u3+4J3ECaRfwlbI6tlVrfysAQQRb52J16aTZMTwikwp4jCOFJIZUY2GcG+QP8Ayt2U79DNUBmXhsa6I6A+Vx5gRce9jsfWTcG3cwuGxGViqVUC1KNRrAEbmm5Oh8wax/Z1nG8ar1GDNUN1N1A0Ckdl2mG9dm+0SbaAkk2HYE9N/nLUZgyMbi2quztYFtwABf107ywZ5AlRVKRKgYWUV4ekWYIouzEADuTJmvgFVVpVsUoK3sgVnClt7uosNh3kKBJ3/wCXTB2xKbnbxU2Gv3xf4iTVWqlEUAErUadRDqlVGZSwOulQb79RMjFZKmCC0L2puXdWN2AOmbQWIHfpKMeVpYTwHZXq581lNwg6i/f09TIqhXamcyMVJFvgekgzMNxJTTFKumdF+yQbOl9wrdvS0rxPEqYoGjQRgrEMzOQWJGwAAAAuBIrLfaekAbmUe1GYgAkmwsBc6e3aBS+9p+Up8b7spRHa5tYA6ltAD29TbWwii94gG2pHX9/veUszsfKpNza4630teTXBeU3xJHhAMTp5iQhP9wF7aEW63E3nh/IXgGmKrqwc2OVcqo1tBruCBvpqPWZ3yXMc74Vwhqxym1zsFNyNzqQLdO8639HPJVKior1ADUuMo6rl6sTqSSL22E2ahw2i+GalSRUXYZFCgOLEMAPWxlfLmJNTM2wFlIAsAw+18ZOThNxETSEREBERA5d9J3LJV/4uiPtEZ/Rv8N+B95z1lWomVt7fL96T6NxVFXUo4DKwIIOxB6TinO/LzYKrnS5ptchvTa39wvr3Fj3gc+xWGysQfftLQmx4rD+MlxuNvX0+U16ottLG4lE4OXy+HFWg3iE7iwFuhGp3GnwMtJw8NenlC1UF2AbMagFywUjQGw21/OZ/K2LpU1OarZmIuraL7g23t69ZmY2lh6TIUZaT5rowANtDfMBe6m9t5m7RgUOD0cRSLUVdCDYFmDZhbqo0GukgMTQNNirbjT39RN84dgGQM6urF87G2iZiLCyqbWGs0biDMajGobuSbne5GmnppHjpqwWgTzeFE2iuw+Gv+J76QvrPUU6/v8YHljPdeglSrbe0GqANJFerTPW/7/KUl1HvLQdmJsCbb9PTrJLh/AKlUrkVnv8AyrluTpoGJt3+UlIjnqnYDTT8dpkYbAs7BHBUnYaZj/8AncTeeD8lVEZBWCqHNlAYsVbcB22ubdNNJu2E5VwtNGSjTVWIALjVg41+2ddDr2kqxzjgnIFerlfyov8A9jkk3G4WktvxPxm8cu8r4dRnrorsGKgMobI4Iv5fW419QZsPCq5qeUADKAHUdH2v6bNMTjOJGGrrVqA+ARdyouQ62C6XtbbX0Ez2vS9i1XD1M4sBUAXsA4+yR6kG3wElsXhWegV/nyi1/vCxH4iWHo08bhlak11azU3BsQw1HsQdPSY3JtPGKaqYq7IG+rqN9o9xruP9+kvJ9Ucq8wUmYYVsyYgC5VgAGa12yW+fsPeW+McGxNPFU62DY2LkvTJOQ3HmuL6f79NdgPBaPj+Pl+sHX8fzMkYiV4u2s9iJpCIiAiIgUtI3jXDExFJqVQXB2PVT0I9ZKS2wgcM43wI4O938wqW8MA2y2utRW+6Tcem01viuED+dAb9fWd55n4EuKpZTo4+ye4uCVPobD8DOR8bwHgVLAEDXQ7wNIOk9qnLa++9uwO1/gZncTwVruu0wcRSuS99Ta4Omu2ncaSiun59jr1Hz2PXQS24ntJCjgm2mvQ67+0rCX9oRQBK0om2lrT0OFHf1lv8AiCTYXue28Kv6Kdd/yMtVcV203l6hwyo2wY+iqWb2Cjc6/hNl4LyjWJXxKZQsbrnsSbanyjbpodZndXMath8M1QjcX2J2Nu0meGcn4mow8OmWGh8Rjkpg9QOrdv0nScHyLh6SkoC1Ui4d2zFTva2wHTa9pPcMKkBEFlAuR2fQG34/KSrGncB5JoOufEC4BsFJIGcaFWsddrf+5s1DAU8LUuqKqMvlAAUK69RboV/EesqxtVaGIUVSEovd85vYMAAdBuTZZKcS4cMTh7IQQbMjCxBO4I7gyQqnEYYvRP3yAR/cPMLfETE5d4rRq2p5wK5BZqZBBFugvvYWnvKfEMTUqVaWKW5Q+WoBYEaDKR36/PtM+rynRbFJidVdTcW01vff5/My94dahOYcHisPU8bB3PiOpena4Y7G+l9bD8e02upglr0stRLZl1U2JUkaj8SJIKtpVLErB4Vwunh0yUxYXufU6C+mnQTOiJUIiICIiAiIgIiICeET2IFp1mp85cuiuhqIPOo1H3gB+f5j2E3AiW3SB89Yil4blG2tqJA49h4hXSwAFwLfOdX+kflM64qgP717f1e3ftvORVcO7MzaAX3J/TeBbasBtKVDPfLrNh4Xyq9QKWUi50LKwv65eo/O03zAfR4lCnnZzUca2ACoB1yqOvXfpJVjmXDuCVajAKrOd2VVJyj+pthpN34HyCtUXqOyLvlQKC/S2foPSdF4ZSVR4aWKrsR6zGQhMStC4A1qLewFuup9TaRUbw7gdHCVLqtgBen1N9mUk69R85NYigWpBwLOtnW3RhrYfiPjPeYOGtUpfVmzoQw9QCLjToQJa5V44cUaiVafh1aZ2H2Su1wff8xHMPvt7y9ikq0wVcGo3mZLjMvQZh8pHcX8fBVmrUVDUqrLnUjXToGJFhf/ALr6yR/4PAxqYqk/h2+0o/m7gjtb9O02gUh1F/eIVD4zhtPF4fKwIDrcXGouOolzlzgYwlAUQ7OASbnpfcAdr3PxkuBPZYleBZ7ESoREQEREBERAREQEREBERAREQERECh6YIsRcHcGQWD5QwdFy9OggYm9zdrf25ibfCbBECD4zRCp4unlve4vof8S5wqnmoITswv8AA6yVq0gylWFwRYzVuCcIxGHxjZWJwzDUMdu2XX93k5X7jBp8U/gsQaWIU5Kj2SrfRV6C1vn/AKktzRy6uKokL/zAPI3v6yZxvDaVUqaiBsuovMoC20QqM5fwVWlh0Su+d1Fs3p0BPUgaXmdRwqISVUAnUkDeXolSkREBERAREQEREBERAREQEREBERAREQEREBERAREQEREBERAREQERE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xMSEBUTERQWFhMXGBcZFxYYFxgYGRcYGhwYFhoaGRMYHSkgHBwlGxQUITIjKikrLy4uGR81OjMsNygtLisBCgoKDg0OGhAQGiwkICQsLCwsLCwsLCwsLCwsLCwsLCwsLCwsLCwsLCwsLCwsLCwsLCwsLCwsLCwsLCwsLCwsLP/AABEIAOEA4QMBIgACEQEDEQH/xAAcAAEAAQUBAQAAAAAAAAAAAAAABQIDBAYHAQj/xAA9EAACAQIEBAQCCAYABgMAAAABAgADEQQSITEFBkFREyJhcYGRByMyUqGxwfAUQmJy0eEWM5KywvE0U4L/xAAWAQEBAQAAAAAAAAAAAAAAAAAAAQL/xAAcEQEBAQACAwEAAAAAAAAAAAAAEQFBYQIhMVH/2gAMAwEAAhEDEQA/AO4xEQEREBERAREQEREBERAREQEREBERAREQEREBERAREQEREBERAREQEREBERAREQEREBERAREQEREBERAREQEREBERAREQEREBERAREQEREBERAREQEREBERAREQEREBESmo4UEnYQKokTguYsNVR3FQKqEq2fykEdwZa4jzZg6FMVKldApF1AOZm9kGsCbialy19IOExtY0aedG/kzgDPbcCxNj6TbYCIiAiIgIiICIiAiIgIiICIiAiIgIiICIiAiJDYPmbD1KlWnnyNS1bxBk0+8C24/wAiBMyN4zxujhQprEgMQLhSQL9SRsJqnMXMQpYiliUxieALh6RN8wt0pgZifs6+oM0zj/0m1KoqUxSpujaKXXQC975b3OnQn1kV1XjfE6ZQ0kxKU6rKSpDLfa97nQd5z/G/SY9CglMOlauujsFJBFzbz3AJta5AM5lxLilau2as5Y/IW9ANBLlPgz5VZ3p084uod7Mw2BAHT3lgkeOc51sQz5VWijm7LTGpO3mc6nb0mvmr8ZK4bJhvGFVAcQLBMwzKO5t3sb6y9xCzYVKlVUWqzHJlUKWTS7Mo0trofaEQtCuysGQlWBuCNwehvO+fRxzquOp+FVIGJQa9PEH3h69x8fbgB9rTJ4fjHoVFqUmKuhurDcGUfVkTV+Q+b04hQvotdAPET/yX+k/h8r7RIEREBERAREQEREBERAREQEREBEgsNzTRbE1MO2am6DMDUsqso3Ia/T1/QyA5s4yoaliaGNRadNwHXN5WFtfINXJF/wBLWkqxtnHOMU8LS8WqGK/0qWP+pjY3juHNIZcSiGqt6bZhex2Njt8ROXcc+lJ3arTWnTqUWBVQVK79Trc9R0veaFxTi1bEH6x9BoqgZVUdgB00j2OmVvpBfCUGomuleuHYBgM/kv8AzODlvuettpp3HOeMRiGJVUo5lCuyDzOBfdzsLkmwtvIDheC8aqKeYLfYn8gBufSZWIw9PKy0adSoy/aqEEBbb2pjYb7m8swrCWlUcMwViFF2axIUHu3Qe8u8JoU3rKtV8iG929he1+5It8Zd4bxipQUrTC2Y3a4uWH3SfuxxHBrkFejfwmNiNzTf7hPbUEGVGbhMPQxHiqtI08iswqBy1gOjg739Jg4CrUeqpOV2UaCqRaw2GpGo6C8ysDj6H8IaVTPmz5mVLfWdgXOwEVeHvVAc00w9AD7RuLi/W92c/CQX+Nm9DNiAgxBfy5SL5epaxI6aTGq8cuEK0kFRVVc5832dAVQ+UfjvHLqU/HIYqfK/hkjyl9lJB+On6zJorWrsaFdgraWzU7vf+jKPT2gYx4bUr0/Hz5nYt5P5jktcr97S2kiPjNr8N6YRKdEF6YP1zvZBcm7DUAE+u3aRnGq1F2Lhy1YhQQuqAjQ+ZtTp2FvWM0Y/A+LVcLWWtRbK669wR1BHUHUT6J5S5kp4/DiqmjDSol7lG/UHof8Ac+aBpJnlfmKpgcQKtL2ZSdHXqD+9DLo+mYkdwHjNLGUFrUTdTuOqt1UjuJIyBERAREQEREBESMwvHqFSu9BX+sQXIIK3HXLfe2nzECTkdx3i6YWiarq7AdEFz/oSB5r4pVptSr4fEUxRVwtQEpkP3rtve3QHt2mocd+lYFqlNaNOrTIIGrAe5YjXc6WHvJVjpD8Zw9SkmWui+MPqzmCsb6aA6g309DOfVucH4dTq0TiErVRUbIDeoyr1zMGtcm+h2+OnMuK8erYi2YhVUBVVAFCr27ke5mFhqRd1RbXYgC/c6CIVtnHvpBr4ghqdNKL5MjOvmdh11IsoJ1sPnNQLljckk+pv+cv4rBVKdTw2XzggADW99rHrebHxHgyVC1OgjLUohQTby1CQoILAaMCfjrL6xEWOBhSqVaypUa1qeVmN22DMNFJuJmcPwxp08QiAfxVNgdrkppfKCNe9rdZg8MFVazEPTFRQReoVsSPKchIIJHeZ3FcYUo0s1RWxSvmD08vlTUAMyizG/Ttf4ha4fX/i28KrbxiD4VYAAhgCcrZbXGh16WjGcRerQs1UpUQ2ZL2FUHS+mhYa3mP/AMQVRcqKaswszrTCtr6jQH2Ei/nEFzDYWpUbLTVmPZRc/GZVLAMKy0KrGmrMubUWIva/boQDKDxWr4Yph8qAWyqAoPvYan3mZzAL08NU181ELf1QkH85Rl8R4VTVSoWnSNyEapX8zBTbNktax+Ejxia2HrfXXbSzKzZg6H11uOx6SqrxKnVVTiKZZ1AXOr5SQNgwINzvrpuZRxSq9ZUrZAlJbUksdsovY9Sdd5Bb4rglQhqbZqTi69x3Vh0I2k3wfFVvCuuZgNC9WqVoqOlh1sOl/hMXE0KFFaQamajPTDl85W1+ihe3r3EpwGMQZqbqxwrEXvqabdGDAaHe46jvAvYykzWq1XSvSQgMiNYID0CgC3wGveV8UxlSiV8Lwjh2F6YFNcpHVWuL5hqDrLnEMVTpBsM1N6dNiGD02Vs43DeYeYbaX9JHUcalIGnfx6LWbKQyZWB39DbcjvIPeMYNPCp4ikuRalwVBuFdb3sexP5SGmbxHib1so0VE+yiCyr3NuvufwmImHJ+H73msGxcj82VMBXDC7UmsKlO+hHcX2YXJ+fefQ/D8alaktWk2ZGFwf0I6EbET5dCKN9SPl8p0X6KubPDr/w1QgU6pAT0qHQf9Wg+Ug7LERAREQEtYoMUbIbPY2Nr2PtLsx+IF/CqeF/zMjZNAfNY20Oh1tA0XGc5V8FQIxOR6udguY2JXuUUa637TQ+Y+fDWfPRoJTdkyM7eckbnKh0Ue4aWuIYqo9ap/EEs5+0WGuwsdBppbS2k1jH4UIx1Nj36/GSfq1YxOKZz5yW7Em9vaWCB++u3+4J3ECaRfwlbI6tlVrfysAQQRb52J16aTZMTwikwp4jCOFJIZUY2GcG+QP8Ayt2U79DNUBmXhsa6I6A+Vx5gRce9jsfWTcG3cwuGxGViqVUC1KNRrAEbmm5Oh8wax/Z1nG8ar1GDNUN1N1A0Ckdl2mG9dm+0SbaAkk2HYE9N/nLUZgyMbi2quztYFtwABf107ywZ5AlRVKRKgYWUV4ekWYIouzEADuTJmvgFVVpVsUoK3sgVnClt7uosNh3kKBJ3/wCXTB2xKbnbxU2Gv3xf4iTVWqlEUAErUadRDqlVGZSwOulQb79RMjFZKmCC0L2puXdWN2AOmbQWIHfpKMeVpYTwHZXq581lNwg6i/f09TIqhXamcyMVJFvgekgzMNxJTTFKumdF+yQbOl9wrdvS0rxPEqYoGjQRgrEMzOQWJGwAAAAuBIrLfaekAbmUe1GYgAkmwsBc6e3aBS+9p+Up8b7spRHa5tYA6ltAD29TbWwii94gG2pHX9/veUszsfKpNza4630teTXBeU3xJHhAMTp5iQhP9wF7aEW63E3nh/IXgGmKrqwc2OVcqo1tBruCBvpqPWZ3yXMc74Vwhqxym1zsFNyNzqQLdO8639HPJVKior1ADUuMo6rl6sTqSSL22E2ahw2i+GalSRUXYZFCgOLEMAPWxlfLmJNTM2wFlIAsAw+18ZOThNxETSEREBERA5d9J3LJV/4uiPtEZ/Rv8N+B95z1lWomVt7fL96T6NxVFXUo4DKwIIOxB6TinO/LzYKrnS5ptchvTa39wvr3Fj3gc+xWGysQfftLQmx4rD+MlxuNvX0+U16ottLG4lE4OXy+HFWg3iE7iwFuhGp3GnwMtJw8NenlC1UF2AbMagFywUjQGw21/OZ/K2LpU1OarZmIuraL7g23t69ZmY2lh6TIUZaT5rowANtDfMBe6m9t5m7RgUOD0cRSLUVdCDYFmDZhbqo0GukgMTQNNirbjT39RN84dgGQM6urF87G2iZiLCyqbWGs0biDMajGobuSbne5GmnppHjpqwWgTzeFE2iuw+Gv+J76QvrPUU6/v8YHljPdeglSrbe0GqANJFerTPW/7/KUl1HvLQdmJsCbb9PTrJLh/AKlUrkVnv8AyrluTpoGJt3+UlIjnqnYDTT8dpkYbAs7BHBUnYaZj/8AncTeeD8lVEZBWCqHNlAYsVbcB22ubdNNJu2E5VwtNGSjTVWIALjVg41+2ddDr2kqxzjgnIFerlfyov8A9jkk3G4WktvxPxm8cu8r4dRnrorsGKgMobI4Iv5fW419QZsPCq5qeUADKAHUdH2v6bNMTjOJGGrrVqA+ARdyouQ62C6XtbbX0Ez2vS9i1XD1M4sBUAXsA4+yR6kG3wElsXhWegV/nyi1/vCxH4iWHo08bhlak11azU3BsQw1HsQdPSY3JtPGKaqYq7IG+rqN9o9xruP9+kvJ9Ucq8wUmYYVsyYgC5VgAGa12yW+fsPeW+McGxNPFU62DY2LkvTJOQ3HmuL6f79NdgPBaPj+Pl+sHX8fzMkYiV4u2s9iJpCIiAiIgUtI3jXDExFJqVQXB2PVT0I9ZKS2wgcM43wI4O938wqW8MA2y2utRW+6Tcem01viuED+dAb9fWd55n4EuKpZTo4+ye4uCVPobD8DOR8bwHgVLAEDXQ7wNIOk9qnLa++9uwO1/gZncTwVruu0wcRSuS99Ta4Omu2ncaSiun59jr1Hz2PXQS24ntJCjgm2mvQ67+0rCX9oRQBK0om2lrT0OFHf1lv8AiCTYXue28Kv6Kdd/yMtVcV203l6hwyo2wY+iqWb2Cjc6/hNl4LyjWJXxKZQsbrnsSbanyjbpodZndXMath8M1QjcX2J2Nu0meGcn4mow8OmWGh8Rjkpg9QOrdv0nScHyLh6SkoC1Ui4d2zFTva2wHTa9pPcMKkBEFlAuR2fQG34/KSrGncB5JoOufEC4BsFJIGcaFWsddrf+5s1DAU8LUuqKqMvlAAUK69RboV/EesqxtVaGIUVSEovd85vYMAAdBuTZZKcS4cMTh7IQQbMjCxBO4I7gyQqnEYYvRP3yAR/cPMLfETE5d4rRq2p5wK5BZqZBBFugvvYWnvKfEMTUqVaWKW5Q+WoBYEaDKR36/PtM+rynRbFJidVdTcW01vff5/My94dahOYcHisPU8bB3PiOpena4Y7G+l9bD8e02upglr0stRLZl1U2JUkaj8SJIKtpVLErB4Vwunh0yUxYXufU6C+mnQTOiJUIiICIiAiIgIiICeET2IFp1mp85cuiuhqIPOo1H3gB+f5j2E3AiW3SB89Yil4blG2tqJA49h4hXSwAFwLfOdX+kflM64qgP717f1e3ftvORVcO7MzaAX3J/TeBbasBtKVDPfLrNh4Xyq9QKWUi50LKwv65eo/O03zAfR4lCnnZzUca2ACoB1yqOvXfpJVjmXDuCVajAKrOd2VVJyj+pthpN34HyCtUXqOyLvlQKC/S2foPSdF4ZSVR4aWKrsR6zGQhMStC4A1qLewFuup9TaRUbw7gdHCVLqtgBen1N9mUk69R85NYigWpBwLOtnW3RhrYfiPjPeYOGtUpfVmzoQw9QCLjToQJa5V44cUaiVafh1aZ2H2Su1wff8xHMPvt7y9ikq0wVcGo3mZLjMvQZh8pHcX8fBVmrUVDUqrLnUjXToGJFhf/ALr6yR/4PAxqYqk/h2+0o/m7gjtb9O02gUh1F/eIVD4zhtPF4fKwIDrcXGouOolzlzgYwlAUQ7OASbnpfcAdr3PxkuBPZYleBZ7ESoREQEREBERAREQEREBERAREQERECh6YIsRcHcGQWD5QwdFy9OggYm9zdrf25ibfCbBECD4zRCp4unlve4vof8S5wqnmoITswv8AA6yVq0gylWFwRYzVuCcIxGHxjZWJwzDUMdu2XX93k5X7jBp8U/gsQaWIU5Kj2SrfRV6C1vn/AKktzRy6uKokL/zAPI3v6yZxvDaVUqaiBsuovMoC20QqM5fwVWlh0Su+d1Fs3p0BPUgaXmdRwqISVUAnUkDeXolSkREBERAREQEREBERAREQEREBERAREQEREBERAREQEREBERAREQEREBERAREQEREBERAREQEREBERAREQEREBERAREQEREBERAREQEREBERAREQEREBERAREQEREBERAREQEREBERAREQEREBERAREQEREBERAREQEREBERAREQEREBERAREQEREBERAREQEREBERAREQEREBERAREQEREBERAREQEREBERA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981075" y="4038600"/>
            <a:ext cx="2447925" cy="1973302"/>
            <a:chOff x="762000" y="3352800"/>
            <a:chExt cx="2447925" cy="1973302"/>
          </a:xfrm>
        </p:grpSpPr>
        <p:pic>
          <p:nvPicPr>
            <p:cNvPr id="12293" name="Picture 5" descr="200px-Signetics_NE555N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375" b="6629"/>
            <a:stretch/>
          </p:blipFill>
          <p:spPr bwMode="auto">
            <a:xfrm>
              <a:off x="762000" y="3352800"/>
              <a:ext cx="2447925" cy="15649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995362" y="495677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+mn-lt"/>
                </a:rPr>
                <a:t>CI - THT</a:t>
              </a:r>
              <a:endParaRPr lang="en-US"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562600" y="4038600"/>
            <a:ext cx="2209800" cy="1973302"/>
            <a:chOff x="5800725" y="3352800"/>
            <a:chExt cx="2209800" cy="197330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531" b="17141"/>
            <a:stretch/>
          </p:blipFill>
          <p:spPr>
            <a:xfrm>
              <a:off x="5800725" y="3352800"/>
              <a:ext cx="2209800" cy="1509899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953125" y="4956770"/>
              <a:ext cx="1981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>
                  <a:latin typeface="+mj-lt"/>
                </a:rPr>
                <a:t>CI - SMT</a:t>
              </a:r>
              <a:endParaRPr lang="en-US">
                <a:latin typeface="+mj-lt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1000" y="6096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THT=</a:t>
            </a:r>
            <a:r>
              <a:rPr lang="en-US">
                <a:latin typeface="+mn-lt"/>
              </a:rPr>
              <a:t>Through-</a:t>
            </a:r>
            <a:r>
              <a:rPr lang="ro-RO">
                <a:latin typeface="+mn-lt"/>
              </a:rPr>
              <a:t>H</a:t>
            </a:r>
            <a:r>
              <a:rPr lang="en-US">
                <a:latin typeface="+mn-lt"/>
              </a:rPr>
              <a:t>ole </a:t>
            </a:r>
            <a:r>
              <a:rPr lang="ro-RO">
                <a:latin typeface="+mn-lt"/>
              </a:rPr>
              <a:t>T</a:t>
            </a:r>
            <a:r>
              <a:rPr lang="en-US">
                <a:latin typeface="+mn-lt"/>
              </a:rPr>
              <a:t>echnology</a:t>
            </a:r>
            <a:r>
              <a:rPr lang="ro-RO">
                <a:latin typeface="+mn-lt"/>
              </a:rPr>
              <a:t>		SMT=</a:t>
            </a:r>
            <a:r>
              <a:rPr lang="en-US">
                <a:latin typeface="+mn-lt"/>
              </a:rPr>
              <a:t>Surface-</a:t>
            </a:r>
            <a:r>
              <a:rPr lang="ro-RO">
                <a:latin typeface="+mn-lt"/>
              </a:rPr>
              <a:t>M</a:t>
            </a:r>
            <a:r>
              <a:rPr lang="en-US">
                <a:latin typeface="+mn-lt"/>
              </a:rPr>
              <a:t>ount </a:t>
            </a:r>
            <a:r>
              <a:rPr lang="ro-RO">
                <a:latin typeface="+mn-lt"/>
              </a:rPr>
              <a:t>T</a:t>
            </a:r>
            <a:r>
              <a:rPr lang="en-US">
                <a:latin typeface="+mn-lt"/>
              </a:rPr>
              <a:t>echnology</a:t>
            </a:r>
          </a:p>
        </p:txBody>
      </p:sp>
    </p:spTree>
    <p:extLst>
      <p:ext uri="{BB962C8B-B14F-4D97-AF65-F5344CB8AC3E}">
        <p14:creationId xmlns:p14="http://schemas.microsoft.com/office/powerpoint/2010/main" val="297052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FF0000"/>
                </a:solidFill>
              </a:rPr>
              <a:t>Circuitul electronic</a:t>
            </a:r>
            <a:r>
              <a:rPr lang="ro-RO"/>
              <a:t> este </a:t>
            </a:r>
            <a:r>
              <a:rPr lang="en-US"/>
              <a:t>circuitul electric care con</a:t>
            </a:r>
            <a:r>
              <a:rPr lang="ro-RO"/>
              <a:t>ț</a:t>
            </a:r>
            <a:r>
              <a:rPr lang="en-US"/>
              <a:t>ine cel pu</a:t>
            </a:r>
            <a:r>
              <a:rPr lang="ro-RO"/>
              <a:t>ț</a:t>
            </a:r>
            <a:r>
              <a:rPr lang="en-US"/>
              <a:t>in un </a:t>
            </a:r>
            <a:r>
              <a:rPr lang="en-US">
                <a:solidFill>
                  <a:srgbClr val="FF0000"/>
                </a:solidFill>
              </a:rPr>
              <a:t>element activ de circuit</a:t>
            </a:r>
            <a:r>
              <a:rPr lang="ro-RO"/>
              <a:t>.</a:t>
            </a:r>
          </a:p>
          <a:p>
            <a:r>
              <a:rPr lang="ro-RO"/>
              <a:t>Dar ce este un circuit electric?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5201A5-407E-48C9-9A7A-B4318D1AA29B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3457575"/>
            <a:ext cx="449580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67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1536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>
                <a:solidFill>
                  <a:srgbClr val="FF0000"/>
                </a:solidFill>
              </a:rPr>
              <a:t>Circuitul electric</a:t>
            </a:r>
            <a:r>
              <a:rPr lang="en-US" sz="2200"/>
              <a:t> </a:t>
            </a:r>
            <a:r>
              <a:rPr lang="ro-RO" sz="2200"/>
              <a:t>reprezintă</a:t>
            </a:r>
            <a:r>
              <a:rPr lang="en-US" sz="2200"/>
              <a:t> o bucl</a:t>
            </a:r>
            <a:r>
              <a:rPr lang="ro-RO" sz="2200"/>
              <a:t>ă</a:t>
            </a:r>
            <a:r>
              <a:rPr lang="en-US" sz="2200"/>
              <a:t> </a:t>
            </a:r>
            <a:r>
              <a:rPr lang="ro-RO" sz="2200"/>
              <a:t>î</a:t>
            </a:r>
            <a:r>
              <a:rPr lang="en-US" sz="2200"/>
              <a:t>nchis</a:t>
            </a:r>
            <a:r>
              <a:rPr lang="ro-RO" sz="2200"/>
              <a:t>ă</a:t>
            </a:r>
            <a:r>
              <a:rPr lang="en-US" sz="2200"/>
              <a:t> (care asigur</a:t>
            </a:r>
            <a:r>
              <a:rPr lang="ro-RO" sz="2200"/>
              <a:t>ă</a:t>
            </a:r>
            <a:r>
              <a:rPr lang="en-US" sz="2200"/>
              <a:t> cale de </a:t>
            </a:r>
            <a:r>
              <a:rPr lang="ro-RO" sz="2200"/>
              <a:t>î</a:t>
            </a:r>
            <a:r>
              <a:rPr lang="en-US" sz="2200"/>
              <a:t>ntoarcere a curentului) alc</a:t>
            </a:r>
            <a:r>
              <a:rPr lang="ro-RO" sz="2200"/>
              <a:t>ă</a:t>
            </a:r>
            <a:r>
              <a:rPr lang="en-US" sz="2200"/>
              <a:t>tui</a:t>
            </a:r>
            <a:r>
              <a:rPr lang="ro-RO" sz="2200"/>
              <a:t>tă</a:t>
            </a:r>
            <a:r>
              <a:rPr lang="en-US" sz="2200"/>
              <a:t>, </a:t>
            </a:r>
            <a:r>
              <a:rPr lang="ro-RO" sz="2200"/>
              <a:t>î</a:t>
            </a:r>
            <a:r>
              <a:rPr lang="en-US" sz="2200"/>
              <a:t>n cele mai multe cazuri, dintr-o surs</a:t>
            </a:r>
            <a:r>
              <a:rPr lang="ro-RO" sz="2200"/>
              <a:t>ă</a:t>
            </a:r>
            <a:r>
              <a:rPr lang="en-US" sz="2200"/>
              <a:t> de energie electric</a:t>
            </a:r>
            <a:r>
              <a:rPr lang="ro-RO" sz="2200"/>
              <a:t>ă (E)</a:t>
            </a:r>
            <a:r>
              <a:rPr lang="en-US" sz="2200"/>
              <a:t>, fire, o siguran</a:t>
            </a:r>
            <a:r>
              <a:rPr lang="ro-RO" sz="2200"/>
              <a:t>ță fuzibilă</a:t>
            </a:r>
            <a:r>
              <a:rPr lang="en-US" sz="2200"/>
              <a:t>, un comutator</a:t>
            </a:r>
            <a:r>
              <a:rPr lang="ro-RO" sz="2200"/>
              <a:t> şi </a:t>
            </a:r>
            <a:r>
              <a:rPr lang="en-US" sz="2200"/>
              <a:t>o sarcin</a:t>
            </a:r>
            <a:r>
              <a:rPr lang="ro-RO" sz="2200"/>
              <a:t>ă</a:t>
            </a:r>
            <a:r>
              <a:rPr lang="en-US" sz="2200"/>
              <a:t>:</a:t>
            </a:r>
          </a:p>
        </p:txBody>
      </p:sp>
      <p:sp>
        <p:nvSpPr>
          <p:cNvPr id="1536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3A8BDC8-06B5-41D1-BB4E-133ED908F4A9}" type="datetime1">
              <a:rPr lang="en-US" smtClean="0"/>
              <a:t>10/3/2019</a:t>
            </a:fld>
            <a:endParaRPr lang="en-US"/>
          </a:p>
        </p:txBody>
      </p:sp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DC5E8ED-B1CB-4E4A-B0FC-073C84DA750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657600" y="6172200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1600">
                <a:latin typeface="+mn-lt"/>
              </a:rPr>
              <a:t>SIMBOL pentru calea de întoarcere a curentului (masa </a:t>
            </a:r>
            <a:r>
              <a:rPr lang="ro-RO" sz="1600">
                <a:latin typeface="+mn-lt"/>
                <a:sym typeface="Symbol" panose="05050102010706020507" pitchFamily="18" charset="2"/>
              </a:rPr>
              <a:t></a:t>
            </a:r>
            <a:r>
              <a:rPr lang="ro-RO" sz="1600">
                <a:latin typeface="+mn-lt"/>
              </a:rPr>
              <a:t> referința de potențial)</a:t>
            </a:r>
            <a:endParaRPr lang="en-US" sz="160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52775"/>
            <a:ext cx="4495800" cy="2714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286" y="3124200"/>
            <a:ext cx="4476750" cy="281940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V="1">
            <a:off x="3962400" y="5867400"/>
            <a:ext cx="637886" cy="3048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962400" y="5829300"/>
            <a:ext cx="4219286" cy="34290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o-RO" sz="3600">
                <a:latin typeface="+mn-lt"/>
              </a:rPr>
              <a:t>Circuitul electric/electronic</a:t>
            </a:r>
            <a:endParaRPr lang="en-US" sz="4800"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/>
              <a:t>C</a:t>
            </a:r>
            <a:r>
              <a:rPr lang="ro-RO"/>
              <a:t>â</a:t>
            </a:r>
            <a:r>
              <a:rPr lang="en-US"/>
              <a:t>nd se </a:t>
            </a:r>
            <a:r>
              <a:rPr lang="ro-RO"/>
              <a:t>î</a:t>
            </a:r>
            <a:r>
              <a:rPr lang="en-US"/>
              <a:t>nchide comutatorul, </a:t>
            </a:r>
            <a:br>
              <a:rPr lang="ro-RO"/>
            </a:br>
            <a:r>
              <a:rPr lang="en-US"/>
              <a:t>curentul (electroni </a:t>
            </a:r>
            <a:r>
              <a:rPr lang="ro-RO"/>
              <a:t>î</a:t>
            </a:r>
            <a:r>
              <a:rPr lang="en-US"/>
              <a:t>n mi</a:t>
            </a:r>
            <a:r>
              <a:rPr lang="ro-RO"/>
              <a:t>ş</a:t>
            </a:r>
            <a:r>
              <a:rPr lang="en-US"/>
              <a:t>care ordonat</a:t>
            </a:r>
            <a:r>
              <a:rPr lang="ro-RO"/>
              <a:t>ă</a:t>
            </a:r>
            <a:r>
              <a:rPr lang="en-US"/>
              <a:t>) curge de la terminalul negativ al sursei de energie prin fire la sarcin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ş</a:t>
            </a:r>
            <a:r>
              <a:rPr lang="en-US"/>
              <a:t>i apoi spre terminalul pozitiv al sursei de energie.</a:t>
            </a:r>
            <a:endParaRPr lang="ro-RO"/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E2EAF22-E453-43DB-BA18-C7F247D345B3}" type="datetime1">
              <a:rPr lang="en-US" smtClean="0"/>
              <a:t>10/3/2019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1639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81000"/>
            <a:ext cx="2667000" cy="166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78" y="4343400"/>
            <a:ext cx="7218944" cy="2057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ro-RO"/>
              <a:t>Sarcina poate fi un rezistor, o impedanță </a:t>
            </a:r>
            <a:br>
              <a:rPr lang="ro-RO"/>
            </a:br>
            <a:r>
              <a:rPr lang="ro-RO"/>
              <a:t>sau </a:t>
            </a:r>
            <a:r>
              <a:rPr lang="en-US"/>
              <a:t>orice dispozitiv care consum</a:t>
            </a:r>
            <a:r>
              <a:rPr lang="ro-RO"/>
              <a:t>ă</a:t>
            </a:r>
            <a:r>
              <a:rPr lang="en-US"/>
              <a:t> energia electric</a:t>
            </a:r>
            <a:r>
              <a:rPr lang="ro-RO"/>
              <a:t>ă</a:t>
            </a:r>
            <a:r>
              <a:rPr lang="en-US"/>
              <a:t> ce curge prin circuit </a:t>
            </a:r>
            <a:r>
              <a:rPr lang="ro-RO"/>
              <a:t>ş</a:t>
            </a:r>
            <a:r>
              <a:rPr lang="en-US"/>
              <a:t>i o transform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î</a:t>
            </a:r>
            <a:r>
              <a:rPr lang="en-US"/>
              <a:t>n alt</a:t>
            </a:r>
            <a:r>
              <a:rPr lang="ro-RO"/>
              <a:t>ă</a:t>
            </a:r>
            <a:r>
              <a:rPr lang="en-US"/>
              <a:t> form</a:t>
            </a:r>
            <a:r>
              <a:rPr lang="ro-RO"/>
              <a:t>ă</a:t>
            </a:r>
            <a:r>
              <a:rPr lang="en-US"/>
              <a:t> de energie.</a:t>
            </a:r>
            <a:endParaRPr lang="ro-RO"/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/>
              <a:t>Becul este un exemplu de sarcin</a:t>
            </a:r>
            <a:r>
              <a:rPr lang="ro-RO"/>
              <a:t>ă</a:t>
            </a:r>
            <a:r>
              <a:rPr lang="en-US"/>
              <a:t> care consum</a:t>
            </a:r>
            <a:r>
              <a:rPr lang="ro-RO"/>
              <a:t>ă</a:t>
            </a:r>
            <a:r>
              <a:rPr lang="en-US"/>
              <a:t> energie electric</a:t>
            </a:r>
            <a:r>
              <a:rPr lang="ro-RO"/>
              <a:t>ă</a:t>
            </a:r>
            <a:r>
              <a:rPr lang="en-US"/>
              <a:t> </a:t>
            </a:r>
            <a:r>
              <a:rPr lang="ro-RO"/>
              <a:t>ş</a:t>
            </a:r>
            <a:r>
              <a:rPr lang="en-US"/>
              <a:t>i o converte</a:t>
            </a:r>
            <a:r>
              <a:rPr lang="ro-RO"/>
              <a:t>ş</a:t>
            </a:r>
            <a:r>
              <a:rPr lang="en-US"/>
              <a:t>te </a:t>
            </a:r>
            <a:r>
              <a:rPr lang="ro-RO"/>
              <a:t>î</a:t>
            </a:r>
            <a:r>
              <a:rPr lang="en-US"/>
              <a:t>n c</a:t>
            </a:r>
            <a:r>
              <a:rPr lang="ro-RO"/>
              <a:t>ă</a:t>
            </a:r>
            <a:r>
              <a:rPr lang="en-US"/>
              <a:t>ldur</a:t>
            </a:r>
            <a:r>
              <a:rPr lang="ro-RO"/>
              <a:t>ă</a:t>
            </a:r>
            <a:r>
              <a:rPr lang="en-US"/>
              <a:t> (90%) </a:t>
            </a:r>
            <a:r>
              <a:rPr lang="ro-RO"/>
              <a:t>ş</a:t>
            </a:r>
            <a:r>
              <a:rPr lang="en-US"/>
              <a:t>i lumin</a:t>
            </a:r>
            <a:r>
              <a:rPr lang="ro-RO"/>
              <a:t>ă</a:t>
            </a:r>
            <a:r>
              <a:rPr lang="en-US"/>
              <a:t> (10%).</a:t>
            </a:r>
            <a:endParaRPr lang="ro-RO"/>
          </a:p>
          <a:p>
            <a:pPr marL="452628" indent="-342900" eaLnBrk="1" fontAlgn="auto" hangingPunct="1">
              <a:spcAft>
                <a:spcPts val="0"/>
              </a:spcAft>
              <a:defRPr/>
            </a:pPr>
            <a:r>
              <a:rPr lang="en-US"/>
              <a:t>Alt exemplu este LED-ul (dioda emisiv</a:t>
            </a:r>
            <a:r>
              <a:rPr lang="ro-RO"/>
              <a:t>ă</a:t>
            </a:r>
            <a:r>
              <a:rPr lang="en-US"/>
              <a:t> de lumin</a:t>
            </a:r>
            <a:r>
              <a:rPr lang="ro-RO"/>
              <a:t>ă</a:t>
            </a:r>
            <a:r>
              <a:rPr lang="en-US"/>
              <a:t>).</a:t>
            </a:r>
          </a:p>
        </p:txBody>
      </p:sp>
      <p:sp>
        <p:nvSpPr>
          <p:cNvPr id="1638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28B69A-313A-4DBF-B2F8-4E3CA61101BD}" type="datetime1">
              <a:rPr lang="en-US" smtClean="0"/>
              <a:t>10/3/2019</a:t>
            </a:fld>
            <a:endParaRPr lang="en-US"/>
          </a:p>
        </p:txBody>
      </p:sp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D4AF544-F668-4B46-BAB2-2AC0975062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id="{13581CA7-D58B-457C-AFC9-E907392E0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81000"/>
            <a:ext cx="2667000" cy="166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485E9A9-3435-478B-9B51-59E43821CA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497166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Circuitul electric/electronic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a rezolva un circuit electric </a:t>
            </a:r>
            <a:br>
              <a:rPr lang="ro-RO"/>
            </a:br>
            <a:r>
              <a:rPr lang="ro-RO"/>
              <a:t>trebuie determinate potențialele din noduri şi curenții prin laturi.</a:t>
            </a:r>
          </a:p>
          <a:p>
            <a:r>
              <a:rPr lang="ro-RO"/>
              <a:t>În determinarea potențialelor (sau a căderilor de tensiune) şi a curenților se folosesc: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Legea lui Ohm</a:t>
            </a:r>
          </a:p>
          <a:p>
            <a:pPr lvl="1"/>
            <a:r>
              <a:rPr lang="ro-RO" b="1">
                <a:solidFill>
                  <a:srgbClr val="0070C0"/>
                </a:solidFill>
              </a:rPr>
              <a:t>Teoremele lui Kirchhoff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FFBE7E-4EC7-4DB3-B1E7-B1B849D6FEAE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E4BB6A35-BFB7-44C5-930A-57934688FD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381000"/>
            <a:ext cx="2667000" cy="166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8121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/>
              <a:t>Circuitul electric/electronic</a:t>
            </a:r>
            <a:endParaRPr lang="en-US" sz="4800"/>
          </a:p>
        </p:txBody>
      </p:sp>
      <p:sp>
        <p:nvSpPr>
          <p:cNvPr id="2048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ro-RO"/>
              <a:t>Circuitul electronic </a:t>
            </a:r>
            <a:r>
              <a:rPr lang="en-US"/>
              <a:t>este circuitul electric care con</a:t>
            </a:r>
            <a:r>
              <a:rPr lang="ro-RO"/>
              <a:t>ț</a:t>
            </a:r>
            <a:r>
              <a:rPr lang="en-US"/>
              <a:t>ine cel pu</a:t>
            </a:r>
            <a:r>
              <a:rPr lang="ro-RO"/>
              <a:t>ț</a:t>
            </a:r>
            <a:r>
              <a:rPr lang="en-US"/>
              <a:t>in un </a:t>
            </a:r>
            <a:r>
              <a:rPr lang="en-US">
                <a:solidFill>
                  <a:srgbClr val="FF0000"/>
                </a:solidFill>
              </a:rPr>
              <a:t>element activ de circuit</a:t>
            </a:r>
            <a:endParaRPr lang="ro-RO">
              <a:solidFill>
                <a:srgbClr val="FF0000"/>
              </a:solidFill>
            </a:endParaRPr>
          </a:p>
          <a:p>
            <a:pPr eaLnBrk="1" hangingPunct="1"/>
            <a:r>
              <a:rPr lang="ro-RO"/>
              <a:t>Circuitele electronice pot fi:</a:t>
            </a:r>
          </a:p>
          <a:p>
            <a:pPr lvl="1" eaLnBrk="1" hangingPunct="1"/>
            <a:r>
              <a:rPr lang="en-US" sz="2400">
                <a:solidFill>
                  <a:srgbClr val="0070C0"/>
                </a:solidFill>
              </a:rPr>
              <a:t>Circuite analogice</a:t>
            </a:r>
            <a:r>
              <a:rPr lang="en-US" sz="2400"/>
              <a:t> care prelucreaz</a:t>
            </a:r>
            <a:r>
              <a:rPr lang="ro-RO" sz="2400"/>
              <a:t>ă</a:t>
            </a:r>
            <a:r>
              <a:rPr lang="en-US" sz="2400"/>
              <a:t> semnale cu varia</a:t>
            </a:r>
            <a:r>
              <a:rPr lang="ro-RO" sz="2400"/>
              <a:t>ț</a:t>
            </a:r>
            <a:r>
              <a:rPr lang="en-US" sz="2400"/>
              <a:t>ie continu</a:t>
            </a:r>
            <a:r>
              <a:rPr lang="ro-RO" sz="2400"/>
              <a:t>ă</a:t>
            </a:r>
            <a:r>
              <a:rPr lang="en-US" sz="2400"/>
              <a:t> </a:t>
            </a:r>
            <a:r>
              <a:rPr lang="ro-RO" sz="2400"/>
              <a:t>î</a:t>
            </a:r>
            <a:r>
              <a:rPr lang="en-US" sz="2400"/>
              <a:t>n timp </a:t>
            </a:r>
            <a:r>
              <a:rPr lang="ro-RO" sz="2400"/>
              <a:t>ş</a:t>
            </a:r>
            <a:r>
              <a:rPr lang="en-US" sz="2400"/>
              <a:t>i/sau frecven</a:t>
            </a:r>
            <a:r>
              <a:rPr lang="ro-RO" sz="2400"/>
              <a:t>ță;</a:t>
            </a:r>
            <a:endParaRPr lang="en-US" sz="2400"/>
          </a:p>
          <a:p>
            <a:pPr lvl="1" eaLnBrk="1" hangingPunct="1"/>
            <a:r>
              <a:rPr lang="en-US" sz="2400">
                <a:solidFill>
                  <a:srgbClr val="0070C0"/>
                </a:solidFill>
              </a:rPr>
              <a:t>Circuite digitale</a:t>
            </a:r>
            <a:r>
              <a:rPr lang="en-US" sz="2400"/>
              <a:t> care prelucreaz</a:t>
            </a:r>
            <a:r>
              <a:rPr lang="ro-RO" sz="2400"/>
              <a:t>ă</a:t>
            </a:r>
            <a:r>
              <a:rPr lang="en-US" sz="2400"/>
              <a:t> semnale care pot lua, uzual, doar 2 valori</a:t>
            </a:r>
            <a:r>
              <a:rPr lang="ro-RO" sz="2400"/>
              <a:t>, corespunzătoare cifrelor binare 0 şi 1 (nivel jos –</a:t>
            </a:r>
            <a:r>
              <a:rPr lang="en-US" sz="2400"/>
              <a:t>&gt;</a:t>
            </a:r>
            <a:r>
              <a:rPr lang="ro-RO" sz="2400"/>
              <a:t> 0 logic</a:t>
            </a:r>
            <a:r>
              <a:rPr lang="en-US" sz="2400"/>
              <a:t>, nivel </a:t>
            </a:r>
            <a:r>
              <a:rPr lang="ro-RO" sz="2400"/>
              <a:t>î</a:t>
            </a:r>
            <a:r>
              <a:rPr lang="en-US" sz="2400"/>
              <a:t>nalt -&gt; 1 logic</a:t>
            </a:r>
            <a:r>
              <a:rPr lang="ro-RO" sz="2400"/>
              <a:t>)</a:t>
            </a:r>
            <a:br>
              <a:rPr lang="ro-RO" sz="2400"/>
            </a:br>
            <a:r>
              <a:rPr lang="ro-RO" sz="1800">
                <a:solidFill>
                  <a:srgbClr val="0070C0"/>
                </a:solidFill>
              </a:rPr>
              <a:t>Exempl</a:t>
            </a:r>
            <a:r>
              <a:rPr lang="en-US" sz="1800">
                <a:solidFill>
                  <a:srgbClr val="0070C0"/>
                </a:solidFill>
              </a:rPr>
              <a:t>e</a:t>
            </a:r>
            <a:r>
              <a:rPr lang="ro-RO" sz="1800">
                <a:solidFill>
                  <a:srgbClr val="0070C0"/>
                </a:solidFill>
              </a:rPr>
              <a:t>:</a:t>
            </a:r>
            <a:r>
              <a:rPr lang="en-US" sz="1800">
                <a:solidFill>
                  <a:srgbClr val="0070C0"/>
                </a:solidFill>
              </a:rPr>
              <a:t>	</a:t>
            </a:r>
            <a:r>
              <a:rPr lang="ro-RO" sz="1800">
                <a:solidFill>
                  <a:srgbClr val="0070C0"/>
                </a:solidFill>
              </a:rPr>
              <a:t>nivel TTL</a:t>
            </a:r>
            <a:r>
              <a:rPr lang="en-US" sz="1800">
                <a:solidFill>
                  <a:srgbClr val="0070C0"/>
                </a:solidFill>
              </a:rPr>
              <a:t>:</a:t>
            </a:r>
            <a:r>
              <a:rPr lang="ro-RO" sz="1800">
                <a:solidFill>
                  <a:srgbClr val="0070C0"/>
                </a:solidFill>
              </a:rPr>
              <a:t> 0...0,8V </a:t>
            </a:r>
            <a:r>
              <a:rPr lang="en-US" sz="1800">
                <a:solidFill>
                  <a:srgbClr val="0070C0"/>
                </a:solidFill>
              </a:rPr>
              <a:t>-&gt; 0 logic, 2…5V -&gt; 1 logic</a:t>
            </a:r>
            <a:r>
              <a:rPr lang="ro-RO" sz="1800">
                <a:solidFill>
                  <a:srgbClr val="0070C0"/>
                </a:solidFill>
              </a:rPr>
              <a:t> (la intrare)</a:t>
            </a:r>
            <a:br>
              <a:rPr lang="en-US" sz="1800">
                <a:solidFill>
                  <a:srgbClr val="0070C0"/>
                </a:solidFill>
              </a:rPr>
            </a:br>
            <a:r>
              <a:rPr lang="en-US" sz="1800">
                <a:solidFill>
                  <a:srgbClr val="0070C0"/>
                </a:solidFill>
              </a:rPr>
              <a:t>		nivel CMOS: 0…1/3V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 -&gt; 0 logic, 2/3V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…V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-&gt; 1 logic</a:t>
            </a:r>
            <a:br>
              <a:rPr lang="en-US" sz="1800">
                <a:solidFill>
                  <a:srgbClr val="0070C0"/>
                </a:solidFill>
              </a:rPr>
            </a:br>
            <a:r>
              <a:rPr lang="en-US" sz="1800">
                <a:solidFill>
                  <a:srgbClr val="0070C0"/>
                </a:solidFill>
              </a:rPr>
              <a:t>		unde V</a:t>
            </a:r>
            <a:r>
              <a:rPr lang="en-US" sz="1800" baseline="-25000">
                <a:solidFill>
                  <a:srgbClr val="0070C0"/>
                </a:solidFill>
              </a:rPr>
              <a:t>DD</a:t>
            </a:r>
            <a:r>
              <a:rPr lang="en-US" sz="1800">
                <a:solidFill>
                  <a:srgbClr val="0070C0"/>
                </a:solidFill>
              </a:rPr>
              <a:t>=tensiunea de alimentare</a:t>
            </a:r>
            <a:endParaRPr lang="en-US" sz="1800" baseline="-25000">
              <a:solidFill>
                <a:srgbClr val="0070C0"/>
              </a:solidFill>
            </a:endParaRPr>
          </a:p>
          <a:p>
            <a:pPr lvl="1" eaLnBrk="1" hangingPunct="1"/>
            <a:r>
              <a:rPr lang="en-US" sz="2400">
                <a:solidFill>
                  <a:srgbClr val="0070C0"/>
                </a:solidFill>
              </a:rPr>
              <a:t>Circuite mixte</a:t>
            </a:r>
            <a:r>
              <a:rPr lang="en-US" sz="2400"/>
              <a:t> care prelucreaz</a:t>
            </a:r>
            <a:r>
              <a:rPr lang="ro-RO" sz="2400"/>
              <a:t>ă</a:t>
            </a:r>
            <a:r>
              <a:rPr lang="en-US" sz="2400"/>
              <a:t> at</a:t>
            </a:r>
            <a:r>
              <a:rPr lang="ro-RO" sz="2400"/>
              <a:t>â</a:t>
            </a:r>
            <a:r>
              <a:rPr lang="en-US" sz="2400"/>
              <a:t>t semnale analogice c</a:t>
            </a:r>
            <a:r>
              <a:rPr lang="ro-RO" sz="2400"/>
              <a:t>â</a:t>
            </a:r>
            <a:r>
              <a:rPr lang="en-US" sz="2400"/>
              <a:t>t </a:t>
            </a:r>
            <a:r>
              <a:rPr lang="ro-RO" sz="2400"/>
              <a:t>ş</a:t>
            </a:r>
            <a:r>
              <a:rPr lang="en-US" sz="2400"/>
              <a:t>i </a:t>
            </a:r>
            <a:r>
              <a:rPr lang="ro-RO" sz="2400"/>
              <a:t>semnale </a:t>
            </a:r>
            <a:r>
              <a:rPr lang="en-US" sz="2400"/>
              <a:t>digitale</a:t>
            </a:r>
          </a:p>
        </p:txBody>
      </p:sp>
      <p:sp>
        <p:nvSpPr>
          <p:cNvPr id="20483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510FC5B-7D49-45BA-A2A7-B7190027CC72}" type="datetime1">
              <a:rPr lang="en-US" smtClean="0"/>
              <a:t>10/3/2019</a:t>
            </a:fld>
            <a:endParaRPr lang="en-US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061EB2-4305-4A79-9BE0-4ECCAFA6DF8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/>
              <a:t>Tipuri de semnale</a:t>
            </a:r>
            <a:endParaRPr lang="en-US" sz="36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Semnale analogice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3760-845C-4360-B95B-67963480E608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6" descr="http://www.bbc.co.uk/staticarchive/6380911e98cbed939fa6142d83ef0072bd6387d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076700"/>
            <a:ext cx="36576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0"/>
            <a:ext cx="38862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48200" y="26670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Semnal sinusoidal cu frecvența 1kHz</a:t>
            </a:r>
            <a:endParaRPr lang="en-US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48200" y="46598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Semnal modulat în amplitudine (AM)</a:t>
            </a:r>
            <a:endParaRPr lang="en-US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0" y="5955268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latin typeface="+mn-lt"/>
              </a:rPr>
              <a:t>Semnal modulat în frecvență (FM)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24232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Tipuri de semnale</a:t>
            </a:r>
            <a:endParaRPr lang="en-US" sz="32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Semnal analogic şi semnal digital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2B832-63B8-4E35-9673-690CD6A68427}" type="datetime1">
              <a:rPr lang="en-US" smtClean="0"/>
              <a:t>10/3/2019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/>
              <a:t>19</a:t>
            </a:fld>
            <a:endParaRPr lang="en-US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33600"/>
            <a:ext cx="484822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706581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45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br>
              <a:rPr lang="ro-RO" sz="3600"/>
            </a:br>
            <a:r>
              <a:rPr lang="ro-RO" sz="3600"/>
              <a:t>Structura anului univ. 2019-2020</a:t>
            </a:r>
            <a:endParaRPr lang="en-US" sz="3600"/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299547E-7F26-4482-9919-AF48CDB2C36C}" type="datetime1">
              <a:rPr lang="en-US" smtClean="0"/>
              <a:t>10/3/2019</a:t>
            </a:fld>
            <a:endParaRPr lang="en-US"/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D8DF66-1052-445C-BCB7-AA0CAB53D68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9AED95-4CA2-4338-BFCD-EFD0B4BA3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704975"/>
            <a:ext cx="4724400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489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600"/>
              <a:t>Tipuri de semnale</a:t>
            </a:r>
            <a:endParaRPr lang="en-US" sz="360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Conversia analog-numerică (digitală)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554C1-AFAB-48DF-9D0F-EFD54976CCEF}" type="datetime1">
              <a:rPr lang="en-US" smtClean="0">
                <a:latin typeface="UT Sans" panose="00000500000000000000" pitchFamily="50" charset="0"/>
              </a:rPr>
              <a:t>10/3/2019</a:t>
            </a:fld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latin typeface="UT Sans" panose="00000500000000000000" pitchFamily="50" charset="0"/>
              </a:rPr>
              <a:t>DE Cursul nr. 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03C79-9948-4E13-80CE-50CD36ACA350}" type="slidenum">
              <a:rPr lang="en-US" smtClean="0">
                <a:latin typeface="UT Sans" panose="00000500000000000000" pitchFamily="50" charset="0"/>
              </a:rPr>
              <a:t>20</a:t>
            </a:fld>
            <a:endParaRPr lang="en-US">
              <a:latin typeface="UT Sans" panose="00000500000000000000" pitchFamily="50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38200" y="2152650"/>
            <a:ext cx="7467600" cy="4552950"/>
            <a:chOff x="838200" y="1695450"/>
            <a:chExt cx="7467600" cy="455295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695450"/>
              <a:ext cx="5734050" cy="455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781800" y="3429000"/>
              <a:ext cx="1524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+mn-lt"/>
                </a:rPr>
                <a:t>eşantionare</a:t>
              </a:r>
              <a:endParaRPr lang="en-US">
                <a:latin typeface="+mn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781800" y="44958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+mn-lt"/>
                </a:rPr>
                <a:t>cuantizare</a:t>
              </a:r>
              <a:endParaRPr lang="en-US">
                <a:latin typeface="+mn-l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781800" y="5029200"/>
              <a:ext cx="1371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o-RO">
                  <a:latin typeface="+mn-lt"/>
                </a:rPr>
                <a:t>codificare</a:t>
              </a:r>
              <a:endParaRPr lang="en-US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304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 pasive</a:t>
            </a:r>
            <a:endParaRPr lang="en-US" sz="3600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Elementul pasiv de circuit</a:t>
            </a:r>
            <a:r>
              <a:rPr lang="en-US"/>
              <a:t> (componenta pasiv</a:t>
            </a:r>
            <a:r>
              <a:rPr lang="ro-RO"/>
              <a:t>ă</a:t>
            </a:r>
            <a:r>
              <a:rPr lang="en-US"/>
              <a:t>) reprezint</a:t>
            </a:r>
            <a:r>
              <a:rPr lang="ro-RO"/>
              <a:t>ă</a:t>
            </a:r>
            <a:r>
              <a:rPr lang="en-US"/>
              <a:t> o component</a:t>
            </a:r>
            <a:r>
              <a:rPr lang="ro-RO"/>
              <a:t>ă</a:t>
            </a:r>
            <a:r>
              <a:rPr lang="en-US"/>
              <a:t> care consum</a:t>
            </a:r>
            <a:r>
              <a:rPr lang="ro-RO"/>
              <a:t>ă</a:t>
            </a:r>
            <a:r>
              <a:rPr lang="en-US"/>
              <a:t> exclusiv energie electric</a:t>
            </a:r>
            <a:r>
              <a:rPr lang="ro-RO"/>
              <a:t>,ă</a:t>
            </a:r>
            <a:r>
              <a:rPr lang="en-US"/>
              <a:t> f</a:t>
            </a:r>
            <a:r>
              <a:rPr lang="ro-RO"/>
              <a:t>ă</a:t>
            </a:r>
            <a:r>
              <a:rPr lang="en-US"/>
              <a:t>r</a:t>
            </a:r>
            <a:r>
              <a:rPr lang="ro-RO"/>
              <a:t>ă</a:t>
            </a:r>
            <a:r>
              <a:rPr lang="en-US"/>
              <a:t> s</a:t>
            </a:r>
            <a:r>
              <a:rPr lang="ro-RO"/>
              <a:t>ă</a:t>
            </a:r>
            <a:r>
              <a:rPr lang="en-US"/>
              <a:t> produc</a:t>
            </a:r>
            <a:r>
              <a:rPr lang="ro-RO"/>
              <a:t>ă</a:t>
            </a:r>
            <a:r>
              <a:rPr lang="en-US"/>
              <a:t> energie electric</a:t>
            </a:r>
            <a:r>
              <a:rPr lang="ro-RO"/>
              <a:t>ă și </a:t>
            </a:r>
            <a:r>
              <a:rPr lang="en-US"/>
              <a:t>este incapabil</a:t>
            </a:r>
            <a:r>
              <a:rPr lang="ro-RO"/>
              <a:t>ă</a:t>
            </a:r>
            <a:r>
              <a:rPr lang="en-US"/>
              <a:t> s</a:t>
            </a:r>
            <a:r>
              <a:rPr lang="ro-RO"/>
              <a:t>ă</a:t>
            </a:r>
            <a:r>
              <a:rPr lang="en-US"/>
              <a:t> realizeze c</a:t>
            </a:r>
            <a:r>
              <a:rPr lang="ro-RO"/>
              <a:t>â</a:t>
            </a:r>
            <a:r>
              <a:rPr lang="en-US"/>
              <a:t>stig </a:t>
            </a:r>
            <a:r>
              <a:rPr lang="ro-RO"/>
              <a:t>î</a:t>
            </a:r>
            <a:r>
              <a:rPr lang="en-US"/>
              <a:t>n putere.</a:t>
            </a:r>
            <a:endParaRPr lang="ro-RO"/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37C3166-2AA3-44E8-8CCB-96FAA1C50FB6}" type="datetime1">
              <a:rPr lang="en-US" smtClean="0"/>
              <a:t>10/3/2019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FB495B-BAE4-486E-9054-FBABF7E0A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3131" y="3639512"/>
            <a:ext cx="4682406" cy="2664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 pasive</a:t>
            </a:r>
            <a:endParaRPr lang="en-US" sz="3600"/>
          </a:p>
        </p:txBody>
      </p:sp>
      <p:sp>
        <p:nvSpPr>
          <p:cNvPr id="21506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>
                <a:solidFill>
                  <a:srgbClr val="0070C0"/>
                </a:solidFill>
              </a:rPr>
              <a:t>Exemple:</a:t>
            </a:r>
            <a:endParaRPr lang="ro-RO" b="1">
              <a:solidFill>
                <a:srgbClr val="0070C0"/>
              </a:solidFill>
            </a:endParaRPr>
          </a:p>
          <a:p>
            <a:pPr lvl="1"/>
            <a:r>
              <a:rPr lang="en-US"/>
              <a:t>Rezistoare</a:t>
            </a:r>
            <a:endParaRPr lang="ro-RO"/>
          </a:p>
          <a:p>
            <a:pPr lvl="1"/>
            <a:endParaRPr lang="ro-RO"/>
          </a:p>
          <a:p>
            <a:pPr lvl="1"/>
            <a:r>
              <a:rPr lang="en-US"/>
              <a:t>Condensatoare</a:t>
            </a:r>
            <a:endParaRPr lang="ro-RO"/>
          </a:p>
          <a:p>
            <a:pPr lvl="1"/>
            <a:endParaRPr lang="ro-RO"/>
          </a:p>
          <a:p>
            <a:pPr lvl="1"/>
            <a:r>
              <a:rPr lang="en-US"/>
              <a:t>Bobine</a:t>
            </a:r>
            <a:r>
              <a:rPr lang="ro-RO"/>
              <a:t> şi </a:t>
            </a:r>
            <a:r>
              <a:rPr lang="en-US"/>
              <a:t>transformatoare</a:t>
            </a:r>
            <a:endParaRPr lang="ro-RO"/>
          </a:p>
          <a:p>
            <a:pPr lvl="1"/>
            <a:endParaRPr lang="ro-RO"/>
          </a:p>
          <a:p>
            <a:pPr lvl="1"/>
            <a:endParaRPr lang="ro-RO"/>
          </a:p>
          <a:p>
            <a:pPr lvl="1"/>
            <a:endParaRPr lang="ro-RO"/>
          </a:p>
          <a:p>
            <a:pPr lvl="1"/>
            <a:r>
              <a:rPr lang="en-US"/>
              <a:t>Diode</a:t>
            </a:r>
          </a:p>
        </p:txBody>
      </p:sp>
      <p:sp>
        <p:nvSpPr>
          <p:cNvPr id="21507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C21BCE-2EFE-453B-BB78-75EDAEF7F641}" type="datetime1">
              <a:rPr lang="en-US" smtClean="0"/>
              <a:t>10/3/2019</a:t>
            </a:fld>
            <a:endParaRPr lang="en-US"/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A885EB6-B258-461A-8B01-15A545A8D1E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/>
          <a:srcRect b="8333"/>
          <a:stretch/>
        </p:blipFill>
        <p:spPr bwMode="auto">
          <a:xfrm>
            <a:off x="4066318" y="1752600"/>
            <a:ext cx="4544282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6578" y="2602344"/>
            <a:ext cx="3228622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0" y="3490142"/>
            <a:ext cx="4819480" cy="123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950330"/>
            <a:ext cx="2438400" cy="1053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14400" y="6336268"/>
            <a:ext cx="746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None/>
            </a:pPr>
            <a:r>
              <a:rPr lang="ro-RO">
                <a:hlinkClick r:id="rId6"/>
              </a:rPr>
              <a:t>http://www-g.eng.cam.ac.uk/mmg/teaching/linearcircuits/diode.html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37824860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</a:t>
            </a:r>
            <a:r>
              <a:rPr lang="ro-RO" sz="3600">
                <a:solidFill>
                  <a:srgbClr val="00B0F0"/>
                </a:solidFill>
              </a:rPr>
              <a:t> </a:t>
            </a:r>
            <a:r>
              <a:rPr lang="ro-RO" sz="3600"/>
              <a:t>active</a:t>
            </a:r>
            <a:endParaRPr lang="en-US" sz="4800"/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rgbClr val="FF0000"/>
                </a:solidFill>
              </a:rPr>
              <a:t>Elementul activ de circuit</a:t>
            </a:r>
            <a:r>
              <a:rPr lang="en-US"/>
              <a:t> (componenta activ</a:t>
            </a:r>
            <a:r>
              <a:rPr lang="ro-RO"/>
              <a:t>ă</a:t>
            </a:r>
            <a:r>
              <a:rPr lang="en-US"/>
              <a:t>) </a:t>
            </a:r>
            <a:r>
              <a:rPr lang="ro-RO"/>
              <a:t>reprezintă</a:t>
            </a:r>
            <a:r>
              <a:rPr lang="en-US"/>
              <a:t> componenta de circuit care nu este pasiv</a:t>
            </a:r>
            <a:r>
              <a:rPr lang="ro-RO"/>
              <a:t>ă</a:t>
            </a:r>
            <a:r>
              <a:rPr lang="en-US"/>
              <a:t>.</a:t>
            </a:r>
            <a:endParaRPr lang="ro-RO"/>
          </a:p>
          <a:p>
            <a:pPr eaLnBrk="1" hangingPunct="1"/>
            <a:r>
              <a:rPr lang="en-US"/>
              <a:t>Pentru a func</a:t>
            </a:r>
            <a:r>
              <a:rPr lang="ro-RO"/>
              <a:t>ț</a:t>
            </a:r>
            <a:r>
              <a:rPr lang="en-US"/>
              <a:t>iona, componenta activ</a:t>
            </a:r>
            <a:r>
              <a:rPr lang="ro-RO"/>
              <a:t>ă</a:t>
            </a:r>
            <a:r>
              <a:rPr lang="en-US"/>
              <a:t> trebuie s</a:t>
            </a:r>
            <a:r>
              <a:rPr lang="ro-RO"/>
              <a:t>ă</a:t>
            </a:r>
            <a:r>
              <a:rPr lang="en-US"/>
              <a:t> fie alimentat</a:t>
            </a:r>
            <a:r>
              <a:rPr lang="ro-RO"/>
              <a:t>ă</a:t>
            </a:r>
            <a:r>
              <a:rPr lang="en-US"/>
              <a:t> cu energie electric</a:t>
            </a:r>
            <a:r>
              <a:rPr lang="ro-RO"/>
              <a:t>ă</a:t>
            </a:r>
            <a:r>
              <a:rPr lang="en-US"/>
              <a:t>.</a:t>
            </a:r>
          </a:p>
          <a:p>
            <a:pPr eaLnBrk="1" hangingPunct="1"/>
            <a:r>
              <a:rPr lang="ro-RO"/>
              <a:t>În cazul dispozitivelor electronice active acestea trebuie să fie polarizate în c.c.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D4E70B-16B9-4BFA-B684-09494D8DB6C8}" type="datetime1">
              <a:rPr lang="en-US" smtClean="0"/>
              <a:t>10/3/2019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B689C8-D979-4D4A-BF6B-E74054EA1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4030823"/>
            <a:ext cx="4650785" cy="2700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Componente</a:t>
            </a:r>
            <a:r>
              <a:rPr lang="ro-RO" sz="3600">
                <a:solidFill>
                  <a:srgbClr val="00B0F0"/>
                </a:solidFill>
              </a:rPr>
              <a:t> </a:t>
            </a:r>
            <a:r>
              <a:rPr lang="ro-RO" sz="3600"/>
              <a:t>active</a:t>
            </a:r>
            <a:endParaRPr lang="en-US" sz="4800"/>
          </a:p>
        </p:txBody>
      </p:sp>
      <p:sp>
        <p:nvSpPr>
          <p:cNvPr id="22530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>
                <a:solidFill>
                  <a:srgbClr val="0070C0"/>
                </a:solidFill>
              </a:rPr>
              <a:t>Exemple:</a:t>
            </a:r>
            <a:endParaRPr lang="ro-RO" b="1">
              <a:solidFill>
                <a:srgbClr val="0070C0"/>
              </a:solidFill>
            </a:endParaRPr>
          </a:p>
          <a:p>
            <a:r>
              <a:rPr lang="ro-RO"/>
              <a:t>Dispozitive electronice:</a:t>
            </a:r>
          </a:p>
          <a:p>
            <a:pPr lvl="1"/>
            <a:r>
              <a:rPr lang="en-US"/>
              <a:t>Tranzistoa</a:t>
            </a:r>
            <a:r>
              <a:rPr lang="ro-RO"/>
              <a:t>re:</a:t>
            </a:r>
          </a:p>
          <a:p>
            <a:pPr lvl="1"/>
            <a:endParaRPr lang="ro-RO"/>
          </a:p>
          <a:p>
            <a:pPr lvl="2"/>
            <a:r>
              <a:rPr lang="ro-RO"/>
              <a:t>Tranzistorul bipolar</a:t>
            </a:r>
          </a:p>
          <a:p>
            <a:pPr marL="548640" lvl="2" indent="0">
              <a:buNone/>
            </a:pPr>
            <a:r>
              <a:rPr lang="en-US" sz="1400">
                <a:hlinkClick r:id="rId2"/>
              </a:rPr>
              <a:t>http://www.learnabout-electronics.org/bipolar_junction_transistors_05.php</a:t>
            </a:r>
            <a:endParaRPr lang="ro-RO" sz="1400"/>
          </a:p>
          <a:p>
            <a:pPr lvl="2"/>
            <a:r>
              <a:rPr lang="ro-RO"/>
              <a:t>Tranzistorul cu efect de câmp cu poartă joncțiune (TEC-J)</a:t>
            </a:r>
          </a:p>
          <a:p>
            <a:pPr marL="548640" lvl="2" indent="0">
              <a:buNone/>
            </a:pPr>
            <a:r>
              <a:rPr lang="en-US" sz="1400">
                <a:hlinkClick r:id="rId3"/>
              </a:rPr>
              <a:t>http://www-g.eng.cam.ac.uk/mmg/teaching/linearcircuits/jfet.html</a:t>
            </a:r>
            <a:endParaRPr lang="ro-RO" sz="1400"/>
          </a:p>
          <a:p>
            <a:pPr lvl="2"/>
            <a:r>
              <a:rPr lang="ro-RO"/>
              <a:t>Tranzistorul cu efect de câmp metal-oxid-semiconductor (TEC-MOS)</a:t>
            </a:r>
          </a:p>
          <a:p>
            <a:pPr marL="548640" lvl="2" indent="0">
              <a:buNone/>
            </a:pPr>
            <a:r>
              <a:rPr lang="en-US" sz="1400">
                <a:hlinkClick r:id="rId4"/>
              </a:rPr>
              <a:t>http://www-g.eng.cam.ac.uk/mmg/teaching/linearcircuits/mosfet.html</a:t>
            </a:r>
            <a:endParaRPr lang="ro-RO" sz="1400"/>
          </a:p>
          <a:p>
            <a:pPr lvl="1"/>
            <a:endParaRPr lang="ro-RO"/>
          </a:p>
          <a:p>
            <a:pPr lvl="1"/>
            <a:r>
              <a:rPr lang="en-US"/>
              <a:t>circuite integrate</a:t>
            </a:r>
            <a:endParaRPr lang="ro-RO"/>
          </a:p>
          <a:p>
            <a:r>
              <a:rPr lang="en-US"/>
              <a:t>generatoare de tensiune, generatoare de curent.</a:t>
            </a:r>
          </a:p>
        </p:txBody>
      </p:sp>
      <p:sp>
        <p:nvSpPr>
          <p:cNvPr id="22531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9503D75-DFEC-4BA7-9F11-8564B2ED1E35}" type="datetime1">
              <a:rPr lang="en-US" smtClean="0"/>
              <a:t>10/3/2019</a:t>
            </a:fld>
            <a:endParaRPr lang="en-US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A5CB4CD-0180-46CA-B617-B66CEA1ECA0B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819400"/>
            <a:ext cx="2362200" cy="71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91400" y="3490257"/>
            <a:ext cx="1614055" cy="853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91399" y="4730894"/>
            <a:ext cx="1614055" cy="9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56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Componente</a:t>
            </a:r>
            <a:r>
              <a:rPr lang="ro-RO" sz="3600">
                <a:solidFill>
                  <a:srgbClr val="00B0F0"/>
                </a:solidFill>
              </a:rPr>
              <a:t> </a:t>
            </a:r>
            <a:r>
              <a:rPr lang="ro-RO" sz="3600"/>
              <a:t>pasive/active</a:t>
            </a:r>
            <a:endParaRPr lang="en-US" sz="4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1B3B85-223D-411F-9B7E-4AB21BC41CE4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4000"/>
            <a:ext cx="7696200" cy="5295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49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o-RO" sz="3100"/>
              <a:t>Exemplu de circuit electronic</a:t>
            </a:r>
            <a:br>
              <a:rPr lang="ro-RO" sz="3100">
                <a:latin typeface="UT Sans" panose="00000500000000000000" pitchFamily="50" charset="0"/>
              </a:rPr>
            </a:br>
            <a:endParaRPr lang="en-US" sz="3100">
              <a:latin typeface="UT Sans" panose="00000500000000000000" pitchFamily="50" charset="0"/>
            </a:endParaRPr>
          </a:p>
        </p:txBody>
      </p:sp>
      <p:sp>
        <p:nvSpPr>
          <p:cNvPr id="24579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6CEF7ED-D25A-443C-A05A-3C408D6CB96E}" type="datetime1">
              <a:rPr lang="en-US" smtClean="0"/>
              <a:t>10/3/2019</a:t>
            </a:fld>
            <a:endParaRPr lang="en-US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it-IT"/>
              <a:t>DE Cursul nr. 1</a:t>
            </a:r>
            <a:endParaRPr lang="en-US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0F49AF2-19AF-46AC-A36F-B55EFCEC7040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586" y="1066800"/>
            <a:ext cx="8440614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03970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59395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>
                <a:solidFill>
                  <a:srgbClr val="FF0000"/>
                </a:solidFill>
              </a:rPr>
              <a:t>1939-1940 descoperirea </a:t>
            </a:r>
            <a:r>
              <a:rPr lang="en-US" b="1">
                <a:solidFill>
                  <a:srgbClr val="FF0000"/>
                </a:solidFill>
              </a:rPr>
              <a:t>jonc</a:t>
            </a:r>
            <a:r>
              <a:rPr lang="ro-RO" b="1">
                <a:solidFill>
                  <a:srgbClr val="FF0000"/>
                </a:solidFill>
              </a:rPr>
              <a:t>țiunii pn</a:t>
            </a:r>
            <a:r>
              <a:rPr lang="ro-RO">
                <a:solidFill>
                  <a:srgbClr val="FF0000"/>
                </a:solidFill>
              </a:rPr>
              <a:t> </a:t>
            </a:r>
            <a:r>
              <a:rPr lang="ro-RO"/>
              <a:t>de către Russell Ohl (1898-1987), inginer american, cercetător la Bell Laboratories;</a:t>
            </a:r>
          </a:p>
          <a:p>
            <a:pPr eaLnBrk="1" hangingPunct="1">
              <a:buFont typeface="Arial" charset="0"/>
              <a:buChar char="•"/>
            </a:pPr>
            <a:r>
              <a:rPr lang="ro-RO">
                <a:solidFill>
                  <a:srgbClr val="FF0000"/>
                </a:solidFill>
              </a:rPr>
              <a:t>1947 – tranzistorul cu contact punctiform</a:t>
            </a:r>
            <a:r>
              <a:rPr lang="ro-RO"/>
              <a:t>, realizat din germaniu, descoperit de </a:t>
            </a:r>
            <a:br>
              <a:rPr lang="en-US"/>
            </a:br>
            <a:r>
              <a:rPr lang="ro-RO"/>
              <a:t>    </a:t>
            </a:r>
            <a:r>
              <a:rPr lang="en-US"/>
              <a:t>William Shockley</a:t>
            </a:r>
            <a:r>
              <a:rPr lang="ro-RO" b="1"/>
              <a:t> </a:t>
            </a:r>
            <a:r>
              <a:rPr lang="en-US"/>
              <a:t>(1910-1989)</a:t>
            </a:r>
            <a:r>
              <a:rPr lang="ro-RO"/>
              <a:t>, </a:t>
            </a:r>
            <a:br>
              <a:rPr lang="en-US"/>
            </a:br>
            <a:r>
              <a:rPr lang="ro-RO"/>
              <a:t>    </a:t>
            </a:r>
            <a:r>
              <a:rPr lang="en-US"/>
              <a:t>John Bardeen</a:t>
            </a:r>
            <a:r>
              <a:rPr lang="ro-RO"/>
              <a:t> </a:t>
            </a:r>
            <a:r>
              <a:rPr lang="en-US"/>
              <a:t>(1908-1991)</a:t>
            </a:r>
            <a:r>
              <a:rPr lang="ro-RO"/>
              <a:t> şi </a:t>
            </a:r>
            <a:r>
              <a:rPr lang="en-US"/>
              <a:t> </a:t>
            </a:r>
            <a:br>
              <a:rPr lang="en-US"/>
            </a:br>
            <a:r>
              <a:rPr lang="ro-RO"/>
              <a:t>    </a:t>
            </a:r>
            <a:r>
              <a:rPr lang="en-US"/>
              <a:t>Walter Brattain</a:t>
            </a:r>
            <a:r>
              <a:rPr lang="ro-RO" b="1"/>
              <a:t> </a:t>
            </a:r>
            <a:r>
              <a:rPr lang="en-US"/>
              <a:t>(1902-1987)</a:t>
            </a:r>
            <a:r>
              <a:rPr lang="ro-RO"/>
              <a:t>, </a:t>
            </a:r>
            <a:br>
              <a:rPr lang="en-US"/>
            </a:br>
            <a:r>
              <a:rPr lang="ro-RO"/>
              <a:t>cercetători la Bell Laboratories care încercau să realizeze un tranzistor cu efect de câmp cu poartă joncțiune (TEC-J). </a:t>
            </a:r>
            <a:endParaRPr lang="en-US"/>
          </a:p>
        </p:txBody>
      </p:sp>
      <p:sp>
        <p:nvSpPr>
          <p:cNvPr id="5939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1BD7B14-C0A1-412F-B8ED-F10493881D94}" type="datetime1">
              <a:rPr lang="en-US" smtClean="0"/>
              <a:t>10/3/2019</a:t>
            </a:fld>
            <a:endParaRPr lang="en-US"/>
          </a:p>
        </p:txBody>
      </p:sp>
      <p:sp>
        <p:nvSpPr>
          <p:cNvPr id="5939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939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0FD685-2CF8-4C29-A983-B1C16C4C261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3600"/>
              <a:t>I</a:t>
            </a:r>
            <a:r>
              <a:rPr lang="ro-RO" sz="3600"/>
              <a:t>storic</a:t>
            </a:r>
            <a:endParaRPr lang="en-US" sz="4800"/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o-RO"/>
              <a:t>În 1950 patentul este atribuit la Bell Labs pentru “un element de circuit cu trei electrozi utilizând materiale semiconductoare”.</a:t>
            </a: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  <a:p>
            <a:pPr eaLnBrk="1" hangingPunct="1">
              <a:buFont typeface="Arial" charset="0"/>
              <a:buChar char="•"/>
            </a:pPr>
            <a:endParaRPr lang="ro-RO">
              <a:latin typeface="UT Sans" panose="00000500000000000000" pitchFamily="50" charset="0"/>
            </a:endParaRPr>
          </a:p>
        </p:txBody>
      </p:sp>
      <p:sp>
        <p:nvSpPr>
          <p:cNvPr id="60420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A39A59-1789-41C1-9CFB-5A9AB4D333E3}" type="datetime1">
              <a:rPr lang="en-US" smtClean="0"/>
              <a:t>10/3/2019</a:t>
            </a:fld>
            <a:endParaRPr lang="en-US"/>
          </a:p>
        </p:txBody>
      </p:sp>
      <p:sp>
        <p:nvSpPr>
          <p:cNvPr id="6042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042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A8FDB5-04F4-4020-9803-820AA78904C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60423" name="Picture 2" descr="pointcontact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971800"/>
            <a:ext cx="4114800" cy="346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81600" y="3048000"/>
            <a:ext cx="381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>
                <a:latin typeface="+mn-lt"/>
              </a:rPr>
              <a:t>În 1956 cei trei cercetători care au descoperit TB au fost răsplătiți cu premiul Nobel pentru fizică.</a:t>
            </a:r>
            <a:endParaRPr lang="en-US" sz="2400">
              <a:latin typeface="+mn-lt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1951 – TRANZISTORUL CU JONCȚIUNI PN, tot din germaniu, descoperit de </a:t>
            </a:r>
            <a:r>
              <a:rPr lang="en-US"/>
              <a:t>William Shockley</a:t>
            </a:r>
            <a:r>
              <a:rPr lang="ro-RO"/>
              <a:t>;</a:t>
            </a:r>
            <a:endParaRPr lang="en-US"/>
          </a:p>
        </p:txBody>
      </p:sp>
      <p:sp>
        <p:nvSpPr>
          <p:cNvPr id="61444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7200A78-DC40-4D1D-B589-FDBC45A35C1D}" type="datetime1">
              <a:rPr lang="en-US" smtClean="0"/>
              <a:t>10/3/2019</a:t>
            </a:fld>
            <a:endParaRPr lang="en-US"/>
          </a:p>
        </p:txBody>
      </p:sp>
      <p:sp>
        <p:nvSpPr>
          <p:cNvPr id="6144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144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E51875-34BA-408E-A4D5-AE6C0A4801E9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61447" name="Picture 2" descr="1st-junction-transis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14600"/>
            <a:ext cx="3079016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7C3C2-83A6-498E-B154-B6E792E87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Structura semestrului 1</a:t>
            </a:r>
            <a:endParaRPr lang="en-US" sz="4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B3492-057A-4C93-AB5B-9AD351C9B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A2D3F6-7F82-4D3D-9410-CBE716B0DC2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257A4-9357-4020-B7F7-F5107B401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2E3D6A-DDD3-4D10-8895-46B6F239C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99833B-5D03-47B9-A06A-955C8598F1C8}"/>
              </a:ext>
            </a:extLst>
          </p:cNvPr>
          <p:cNvSpPr txBox="1"/>
          <p:nvPr/>
        </p:nvSpPr>
        <p:spPr>
          <a:xfrm>
            <a:off x="699018" y="29628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Consultații:</a:t>
            </a: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JOI, 12-14</a:t>
            </a:r>
          </a:p>
          <a:p>
            <a:r>
              <a:rPr lang="ro-RO">
                <a:solidFill>
                  <a:srgbClr val="0070C0"/>
                </a:solidFill>
                <a:latin typeface="UT Sans" panose="00000500000000000000" pitchFamily="50" charset="0"/>
              </a:rPr>
              <a:t>Sala N III 8 - cabinet</a:t>
            </a:r>
            <a:endParaRPr lang="en-US">
              <a:solidFill>
                <a:srgbClr val="0070C0"/>
              </a:solidFill>
              <a:latin typeface="UT Sans" panose="00000500000000000000" pitchFamily="50" charset="0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6D951A2-9E11-415D-931A-1CDE8E258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488261"/>
              </p:ext>
            </p:extLst>
          </p:nvPr>
        </p:nvGraphicFramePr>
        <p:xfrm>
          <a:off x="3352800" y="1495912"/>
          <a:ext cx="5562600" cy="50572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754708206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334194158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1807669594"/>
                    </a:ext>
                  </a:extLst>
                </a:gridCol>
              </a:tblGrid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Săpt.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Data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Activitate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15151258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30.09</a:t>
                      </a:r>
                      <a:r>
                        <a:rPr lang="ro-RO" sz="1400" baseline="0">
                          <a:latin typeface="+mn-lt"/>
                        </a:rPr>
                        <a:t> – 4.10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C1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08560175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7.10 – 11.10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C2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365931299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14.10 – </a:t>
                      </a:r>
                      <a:r>
                        <a:rPr lang="en-US" sz="1400">
                          <a:latin typeface="+mn-lt"/>
                        </a:rPr>
                        <a:t>1</a:t>
                      </a:r>
                      <a:r>
                        <a:rPr lang="ro-RO" sz="1400">
                          <a:latin typeface="+mn-lt"/>
                        </a:rPr>
                        <a:t>8.10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S1, C3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763225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21.10 – </a:t>
                      </a:r>
                      <a:r>
                        <a:rPr lang="en-US" sz="1400">
                          <a:latin typeface="+mn-lt"/>
                        </a:rPr>
                        <a:t>2</a:t>
                      </a:r>
                      <a:r>
                        <a:rPr lang="ro-RO" sz="1400">
                          <a:latin typeface="+mn-lt"/>
                        </a:rPr>
                        <a:t>5.10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C4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40178581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5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latin typeface="+mn-lt"/>
                        </a:rPr>
                        <a:t>2</a:t>
                      </a:r>
                      <a:r>
                        <a:rPr lang="ro-RO" sz="1400">
                          <a:latin typeface="+mn-lt"/>
                        </a:rPr>
                        <a:t>8.10 – 1.11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S2, C5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78337438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6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4.11 – 8.11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C6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79721037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7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11.11 – 15.11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S3, C7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89136859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8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18.11 – 22.11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>
                          <a:solidFill>
                            <a:schemeClr val="tx1"/>
                          </a:solidFill>
                          <a:latin typeface="+mn-lt"/>
                        </a:rPr>
                        <a:t>C8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542720420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9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25.11 – </a:t>
                      </a:r>
                      <a:r>
                        <a:rPr lang="ro-RO" sz="1400">
                          <a:solidFill>
                            <a:schemeClr val="tx1"/>
                          </a:solidFill>
                          <a:latin typeface="+mn-lt"/>
                        </a:rPr>
                        <a:t>29.11</a:t>
                      </a:r>
                      <a:endParaRPr lang="en-US" sz="14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1400" b="0">
                          <a:solidFill>
                            <a:schemeClr val="tx1"/>
                          </a:solidFill>
                          <a:latin typeface="+mn-lt"/>
                        </a:rPr>
                        <a:t>S4, C9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62869854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2.12 – 6.12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C00000"/>
                          </a:solidFill>
                          <a:latin typeface="+mn-lt"/>
                        </a:rPr>
                        <a:t>Parțialul 1</a:t>
                      </a:r>
                      <a:endParaRPr lang="en-US" sz="1400" b="1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1499064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9.12 – 13.12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>
                          <a:solidFill>
                            <a:schemeClr val="tx1"/>
                          </a:solidFill>
                          <a:latin typeface="+mn-lt"/>
                        </a:rPr>
                        <a:t>S5, C10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65194402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16.12 – 20.12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C11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1274009836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Vacanță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21.12 –</a:t>
                      </a:r>
                      <a:r>
                        <a:rPr lang="ro-RO" sz="1400" baseline="0">
                          <a:latin typeface="+mn-lt"/>
                        </a:rPr>
                        <a:t> 5.01.2020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---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353509475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13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6.01 – 10.01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0">
                          <a:solidFill>
                            <a:schemeClr val="tx1"/>
                          </a:solidFill>
                          <a:latin typeface="+mn-lt"/>
                        </a:rPr>
                        <a:t>S6, C12</a:t>
                      </a:r>
                      <a:endParaRPr lang="en-US" sz="1400" b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853861863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14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>
                          <a:latin typeface="+mn-lt"/>
                        </a:rPr>
                        <a:t>13.01 – 17.01</a:t>
                      </a:r>
                      <a:endParaRPr lang="en-US" sz="14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400" b="1">
                          <a:solidFill>
                            <a:srgbClr val="C00000"/>
                          </a:solidFill>
                          <a:latin typeface="+mn-lt"/>
                        </a:rPr>
                        <a:t>Parțialul 2</a:t>
                      </a:r>
                      <a:endParaRPr lang="en-US" sz="1400" b="1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47836727"/>
                  </a:ext>
                </a:extLst>
              </a:tr>
              <a:tr h="297221"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+mn-lt"/>
                        </a:rPr>
                        <a:t>Sesiunea de iarnă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>
                          <a:latin typeface="+mn-lt"/>
                        </a:rPr>
                        <a:t>18.01 – 16.02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1500" b="1">
                          <a:solidFill>
                            <a:srgbClr val="FF0000"/>
                          </a:solidFill>
                          <a:latin typeface="+mn-lt"/>
                        </a:rPr>
                        <a:t>4 săpt.</a:t>
                      </a:r>
                      <a:endParaRPr lang="en-US" sz="1500">
                        <a:latin typeface="+mn-lt"/>
                      </a:endParaRPr>
                    </a:p>
                  </a:txBody>
                  <a:tcPr marL="73152" marR="73152" marT="36576" marB="36576"/>
                </a:tc>
                <a:extLst>
                  <a:ext uri="{0D108BD9-81ED-4DB2-BD59-A6C34878D82A}">
                    <a16:rowId xmlns:a16="http://schemas.microsoft.com/office/drawing/2014/main" val="2521733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5978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</a:rPr>
              <a:t>1954</a:t>
            </a:r>
            <a:r>
              <a:rPr lang="ro-RO"/>
              <a:t> – Texas Instruments anunță </a:t>
            </a:r>
            <a:r>
              <a:rPr lang="ro-RO">
                <a:solidFill>
                  <a:srgbClr val="FF0000"/>
                </a:solidFill>
              </a:rPr>
              <a:t>primul tranzistor comercial din siliciu</a:t>
            </a:r>
            <a:r>
              <a:rPr lang="ro-RO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1954 – primul radio comercial realizat cu tranzistoare bipolare - </a:t>
            </a:r>
            <a:r>
              <a:rPr lang="en-US"/>
              <a:t>Regency TR-1</a:t>
            </a:r>
            <a:r>
              <a:rPr lang="ro-RO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</a:rPr>
              <a:t>1955</a:t>
            </a:r>
            <a:r>
              <a:rPr lang="ro-RO"/>
              <a:t> – </a:t>
            </a:r>
            <a:r>
              <a:rPr lang="ro-RO">
                <a:solidFill>
                  <a:srgbClr val="FF0000"/>
                </a:solidFill>
              </a:rPr>
              <a:t>primul</a:t>
            </a:r>
            <a:r>
              <a:rPr lang="ro-RO"/>
              <a:t> </a:t>
            </a:r>
            <a:r>
              <a:rPr lang="ro-RO">
                <a:solidFill>
                  <a:srgbClr val="FF0000"/>
                </a:solidFill>
              </a:rPr>
              <a:t>tranzistor cu efect de câmp </a:t>
            </a:r>
            <a:r>
              <a:rPr lang="ro-RO"/>
              <a:t>de tipul cu poartă joncțiune (</a:t>
            </a:r>
            <a:r>
              <a:rPr lang="ro-RO">
                <a:solidFill>
                  <a:srgbClr val="FF0000"/>
                </a:solidFill>
              </a:rPr>
              <a:t>TEC-J</a:t>
            </a:r>
            <a:r>
              <a:rPr lang="ro-RO"/>
              <a:t>)</a:t>
            </a:r>
            <a:r>
              <a:rPr lang="en-US"/>
              <a:t>, bazele teoretice fiind dezvoltate de Julius Lilienfeld </a:t>
            </a:r>
            <a:r>
              <a:rPr lang="ro-RO"/>
              <a:t>î</a:t>
            </a:r>
            <a:r>
              <a:rPr lang="en-US"/>
              <a:t>n perioada 1925-1930</a:t>
            </a:r>
            <a:r>
              <a:rPr lang="ro-RO"/>
              <a:t>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</a:rPr>
              <a:t>1958 – primul circuit integrat</a:t>
            </a:r>
            <a:r>
              <a:rPr lang="ro-RO"/>
              <a:t> (CI), inventat şi realizat de </a:t>
            </a:r>
            <a:r>
              <a:rPr lang="en-US"/>
              <a:t>Jack Kilby</a:t>
            </a:r>
            <a:r>
              <a:rPr lang="en-US" b="1"/>
              <a:t> </a:t>
            </a:r>
            <a:r>
              <a:rPr lang="ro-RO"/>
              <a:t>de la Texas Instruments. Circuitul reprezintă un oscilator simplu cu 2 tranzistoare bipolare, rezistoare şi condensatoare. </a:t>
            </a:r>
            <a:endParaRPr lang="en-US"/>
          </a:p>
        </p:txBody>
      </p:sp>
      <p:sp>
        <p:nvSpPr>
          <p:cNvPr id="6246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1691F9-CAF1-4AA4-B659-D7733E9E12F9}" type="datetime1">
              <a:rPr lang="en-US" smtClean="0"/>
              <a:t>10/3/2019</a:t>
            </a:fld>
            <a:endParaRPr lang="en-US"/>
          </a:p>
        </p:txBody>
      </p:sp>
      <p:sp>
        <p:nvSpPr>
          <p:cNvPr id="6246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247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EA55826-0AA5-411F-956B-F4E4AC079C3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634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Jack Kilby</a:t>
            </a:r>
            <a:r>
              <a:rPr lang="ro-RO"/>
              <a:t> a primit premiul Nobel pentru fizică în anul 2000;</a:t>
            </a:r>
            <a:endParaRPr lang="en-US"/>
          </a:p>
        </p:txBody>
      </p:sp>
      <p:sp>
        <p:nvSpPr>
          <p:cNvPr id="6349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54421BE-80D9-491A-B1E0-ABA247F2E1F9}" type="datetime1">
              <a:rPr lang="en-US" smtClean="0"/>
              <a:t>10/3/2019</a:t>
            </a:fld>
            <a:endParaRPr lang="en-US"/>
          </a:p>
        </p:txBody>
      </p:sp>
      <p:sp>
        <p:nvSpPr>
          <p:cNvPr id="6349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349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46705C8-6F8F-4C47-ABFA-8E1D8A102DC4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63495" name="Picture 2" descr="1st-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438400"/>
            <a:ext cx="4473076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>
                <a:solidFill>
                  <a:srgbClr val="FF0000"/>
                </a:solidFill>
              </a:rPr>
              <a:t>1959</a:t>
            </a:r>
            <a:r>
              <a:rPr lang="ro-RO"/>
              <a:t> – </a:t>
            </a:r>
            <a:r>
              <a:rPr lang="ro-RO">
                <a:solidFill>
                  <a:srgbClr val="FF0000"/>
                </a:solidFill>
              </a:rPr>
              <a:t>descoperirea </a:t>
            </a:r>
            <a:r>
              <a:rPr lang="ro-RO" b="1">
                <a:solidFill>
                  <a:srgbClr val="FF0000"/>
                </a:solidFill>
              </a:rPr>
              <a:t>tehnologiei planare</a:t>
            </a:r>
            <a:r>
              <a:rPr lang="ro-RO">
                <a:solidFill>
                  <a:srgbClr val="FF0000"/>
                </a:solidFill>
              </a:rPr>
              <a:t> </a:t>
            </a:r>
            <a:r>
              <a:rPr lang="ro-RO"/>
              <a:t>de către fizicianul </a:t>
            </a:r>
            <a:r>
              <a:rPr lang="en-US"/>
              <a:t>Jean Hoerni</a:t>
            </a:r>
            <a:r>
              <a:rPr lang="ro-RO" b="1"/>
              <a:t> </a:t>
            </a:r>
            <a:r>
              <a:rPr lang="ro-RO"/>
              <a:t>de la </a:t>
            </a:r>
            <a:r>
              <a:rPr lang="en-US"/>
              <a:t>Fairchild</a:t>
            </a:r>
            <a:r>
              <a:rPr lang="ro-RO"/>
              <a:t> (propune SiO</a:t>
            </a:r>
            <a:r>
              <a:rPr lang="ro-RO" baseline="-25000"/>
              <a:t>2</a:t>
            </a:r>
            <a:r>
              <a:rPr lang="ro-RO"/>
              <a:t> ca izolator) şi fizicianul ceh </a:t>
            </a:r>
            <a:r>
              <a:rPr lang="en-US"/>
              <a:t>Kurt Lehovec </a:t>
            </a:r>
            <a:r>
              <a:rPr lang="ro-RO"/>
              <a:t>(propune joncțiunea pn polarizată invers ca izolator).</a:t>
            </a:r>
          </a:p>
          <a:p>
            <a:pPr eaLnBrk="1" hangingPunct="1"/>
            <a:r>
              <a:rPr lang="ro-RO"/>
              <a:t>În </a:t>
            </a:r>
            <a:r>
              <a:rPr lang="ro-RO">
                <a:solidFill>
                  <a:srgbClr val="FF0000"/>
                </a:solidFill>
              </a:rPr>
              <a:t>1959</a:t>
            </a:r>
            <a:r>
              <a:rPr lang="ro-RO"/>
              <a:t> </a:t>
            </a:r>
            <a:r>
              <a:rPr lang="en-US"/>
              <a:t>Robert Noyce</a:t>
            </a:r>
            <a:r>
              <a:rPr lang="ro-RO"/>
              <a:t>,</a:t>
            </a:r>
            <a:br>
              <a:rPr lang="en-US"/>
            </a:br>
            <a:r>
              <a:rPr lang="ro-RO"/>
              <a:t>tot de la </a:t>
            </a:r>
            <a:r>
              <a:rPr lang="en-US"/>
              <a:t>Fairchild</a:t>
            </a:r>
            <a:r>
              <a:rPr lang="ro-RO"/>
              <a:t>, </a:t>
            </a:r>
            <a:br>
              <a:rPr lang="en-US"/>
            </a:br>
            <a:r>
              <a:rPr lang="ro-RO"/>
              <a:t>realizează </a:t>
            </a:r>
            <a:r>
              <a:rPr lang="ro-RO">
                <a:solidFill>
                  <a:srgbClr val="FF0000"/>
                </a:solidFill>
              </a:rPr>
              <a:t>primul CI </a:t>
            </a:r>
            <a:br>
              <a:rPr lang="en-US">
                <a:solidFill>
                  <a:srgbClr val="FF0000"/>
                </a:solidFill>
              </a:rPr>
            </a:br>
            <a:r>
              <a:rPr lang="ro-RO">
                <a:solidFill>
                  <a:srgbClr val="FF0000"/>
                </a:solidFill>
              </a:rPr>
              <a:t>bazat pe tehnologia </a:t>
            </a:r>
            <a:br>
              <a:rPr lang="en-US">
                <a:solidFill>
                  <a:srgbClr val="FF0000"/>
                </a:solidFill>
              </a:rPr>
            </a:br>
            <a:r>
              <a:rPr lang="ro-RO">
                <a:solidFill>
                  <a:srgbClr val="FF0000"/>
                </a:solidFill>
              </a:rPr>
              <a:t>planară</a:t>
            </a:r>
            <a:endParaRPr lang="en-US"/>
          </a:p>
        </p:txBody>
      </p:sp>
      <p:sp>
        <p:nvSpPr>
          <p:cNvPr id="6451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D132787-8BE0-49C1-B570-4952E98269DB}" type="datetime1">
              <a:rPr lang="en-US" smtClean="0"/>
              <a:t>10/3/2019</a:t>
            </a:fld>
            <a:endParaRPr lang="en-US"/>
          </a:p>
        </p:txBody>
      </p:sp>
      <p:sp>
        <p:nvSpPr>
          <p:cNvPr id="6451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451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023BAC-B39C-41A0-88CF-3012652B717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64519" name="Picture 2" descr="1st-planar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581400"/>
            <a:ext cx="35052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" name="Straight Arrow Connector 2"/>
          <p:cNvCxnSpPr>
            <a:cxnSpLocks/>
          </p:cNvCxnSpPr>
          <p:nvPr/>
        </p:nvCxnSpPr>
        <p:spPr>
          <a:xfrm>
            <a:off x="3581400" y="4876800"/>
            <a:ext cx="1371600" cy="0"/>
          </a:xfrm>
          <a:prstGeom prst="straightConnector1">
            <a:avLst/>
          </a:prstGeom>
          <a:ln w="1270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solidFill>
                  <a:srgbClr val="FF0000"/>
                </a:solidFill>
              </a:rPr>
              <a:t>1960</a:t>
            </a:r>
            <a:r>
              <a:rPr lang="ro-RO" sz="2400"/>
              <a:t> - </a:t>
            </a:r>
            <a:r>
              <a:rPr lang="en-US" sz="2400" b="1"/>
              <a:t>Dawon Kahng</a:t>
            </a:r>
            <a:r>
              <a:rPr lang="en-US" sz="2400"/>
              <a:t> </a:t>
            </a:r>
            <a:r>
              <a:rPr lang="ro-RO" sz="2400"/>
              <a:t>şi</a:t>
            </a:r>
            <a:r>
              <a:rPr lang="en-US" sz="2400"/>
              <a:t> </a:t>
            </a:r>
            <a:r>
              <a:rPr lang="en-US" sz="2400" b="1"/>
              <a:t>Martin Atalla</a:t>
            </a:r>
            <a:r>
              <a:rPr lang="en-US" sz="2400"/>
              <a:t> </a:t>
            </a:r>
            <a:r>
              <a:rPr lang="ro-RO" sz="2400"/>
              <a:t>de la </a:t>
            </a:r>
            <a:r>
              <a:rPr lang="en-US" sz="2400"/>
              <a:t>Bell Labs</a:t>
            </a:r>
            <a:r>
              <a:rPr lang="ro-RO" sz="2400"/>
              <a:t> fabrică </a:t>
            </a:r>
            <a:r>
              <a:rPr lang="ro-RO" sz="2400">
                <a:solidFill>
                  <a:srgbClr val="FF0000"/>
                </a:solidFill>
              </a:rPr>
              <a:t>primul</a:t>
            </a:r>
            <a:r>
              <a:rPr lang="ro-RO" sz="2400"/>
              <a:t> tranzistor cu efect de câmp de tipul metal-oxid-semiconductor (</a:t>
            </a:r>
            <a:r>
              <a:rPr lang="ro-RO" sz="2400">
                <a:solidFill>
                  <a:srgbClr val="FF0000"/>
                </a:solidFill>
              </a:rPr>
              <a:t>TEC-MOS</a:t>
            </a:r>
            <a:r>
              <a:rPr lang="ro-RO" sz="2400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/>
              <a:t>1961 – Fairchild şi Texas Instruments realizează primele CI comerciale;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>
                <a:solidFill>
                  <a:srgbClr val="FF0000"/>
                </a:solidFill>
              </a:rPr>
              <a:t>1963</a:t>
            </a:r>
            <a:r>
              <a:rPr lang="ro-RO" sz="2400"/>
              <a:t> – este inventat circuitul </a:t>
            </a:r>
            <a:r>
              <a:rPr lang="ro-RO" sz="2400">
                <a:solidFill>
                  <a:srgbClr val="FF0000"/>
                </a:solidFill>
              </a:rPr>
              <a:t>CMOS</a:t>
            </a:r>
            <a:r>
              <a:rPr lang="ro-RO" sz="2400"/>
              <a:t> (MOS complementar alcătuit din tranzistoare nMOS şi pMOS);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 sz="2400"/>
              <a:t>1966 – inventarea DRAM – memoria dinamică cu acces aleator. Informația (1 sau 0) este memorată prin încărcarea unui condensator MOS (1970-1kb, 1974-4kb, 1976-16kb, 1979-64kb, 1982-256kb, 1986-1Mb, 1988-4Mb, 1991-16Mb, 1994-64Mb, 1998-256Mb, 2002-1Gb, ...);</a:t>
            </a:r>
            <a:endParaRPr lang="en-US" sz="2400"/>
          </a:p>
        </p:txBody>
      </p:sp>
      <p:sp>
        <p:nvSpPr>
          <p:cNvPr id="65540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DA13F78-A10E-45C0-987D-B9DA27FA9665}" type="datetime1">
              <a:rPr lang="en-US" smtClean="0"/>
              <a:t>10/3/2019</a:t>
            </a:fld>
            <a:endParaRPr lang="en-US"/>
          </a:p>
        </p:txBody>
      </p:sp>
      <p:sp>
        <p:nvSpPr>
          <p:cNvPr id="6554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554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BE3B3E1-E4B5-4DB7-95BF-B6C7C2DFFF1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360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1969 – este inventată tehnologia BiCMOS (bipolar şi CMOS);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1971 – memoria UVEPROM (Read Only Memory programabil electric şi ştergere cu raze ultraviolete);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>
                <a:solidFill>
                  <a:srgbClr val="FF0000"/>
                </a:solidFill>
              </a:rPr>
              <a:t>1971</a:t>
            </a:r>
            <a:r>
              <a:rPr lang="ro-RO"/>
              <a:t> – </a:t>
            </a:r>
            <a:r>
              <a:rPr lang="ro-RO" b="1"/>
              <a:t>Ted Hoff</a:t>
            </a:r>
            <a:r>
              <a:rPr lang="ro-RO"/>
              <a:t> de la Intel are ideea să înlocuiască un număr mare de circuite (logică cablată) cu o soluție bazată pe programare (logică programată). Realizează </a:t>
            </a:r>
            <a:r>
              <a:rPr lang="ro-RO">
                <a:solidFill>
                  <a:srgbClr val="FF0000"/>
                </a:solidFill>
              </a:rPr>
              <a:t>primul </a:t>
            </a:r>
            <a:r>
              <a:rPr lang="ro-RO" b="1">
                <a:solidFill>
                  <a:srgbClr val="FF0000"/>
                </a:solidFill>
              </a:rPr>
              <a:t>microprocesor</a:t>
            </a:r>
            <a:r>
              <a:rPr lang="ro-RO" b="1"/>
              <a:t> INTEL 4004</a:t>
            </a:r>
            <a:r>
              <a:rPr lang="ro-RO"/>
              <a:t> pe 4 biți;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1972 – </a:t>
            </a:r>
            <a:r>
              <a:rPr lang="ro-RO" b="1"/>
              <a:t>John Murtha</a:t>
            </a:r>
            <a:r>
              <a:rPr lang="ro-RO"/>
              <a:t> de la Westinghouse inventează primul procesor de semnale digitale – DSP (Digital Signal Processor);</a:t>
            </a:r>
            <a:endParaRPr lang="en-US"/>
          </a:p>
        </p:txBody>
      </p:sp>
      <p:sp>
        <p:nvSpPr>
          <p:cNvPr id="66564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7AD12DD-D8A2-4FA2-926C-8750581E2993}" type="datetime1">
              <a:rPr lang="en-US" smtClean="0"/>
              <a:t>10/3/2019</a:t>
            </a:fld>
            <a:endParaRPr lang="en-US"/>
          </a:p>
        </p:txBody>
      </p:sp>
      <p:sp>
        <p:nvSpPr>
          <p:cNvPr id="66565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6566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0F6A18C-0B53-4FC9-B95F-8FD1974384B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/>
              <a:t>INTEL 4004</a:t>
            </a:r>
            <a:endParaRPr lang="en-US"/>
          </a:p>
        </p:txBody>
      </p:sp>
      <p:sp>
        <p:nvSpPr>
          <p:cNvPr id="67588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5F85DCA-0F33-400C-87CD-DEA605C9899B}" type="datetime1">
              <a:rPr lang="en-US" smtClean="0"/>
              <a:t>10/3/2019</a:t>
            </a:fld>
            <a:endParaRPr lang="en-US"/>
          </a:p>
        </p:txBody>
      </p:sp>
      <p:sp>
        <p:nvSpPr>
          <p:cNvPr id="67589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7590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6DBB3B8-EE02-475C-9E9D-85B8C9BD42CC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67591" name="Picture 2" descr="4004b-rasturna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848265"/>
            <a:ext cx="6583363" cy="4933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1972 – microprocesorul INTEL 8008, procesor pe 8 biți (</a:t>
            </a:r>
            <a:r>
              <a:rPr lang="en-US"/>
              <a:t>3500 tran</a:t>
            </a:r>
            <a:r>
              <a:rPr lang="ro-RO"/>
              <a:t>z</a:t>
            </a:r>
            <a:r>
              <a:rPr lang="en-US"/>
              <a:t>isto</a:t>
            </a:r>
            <a:r>
              <a:rPr lang="ro-RO"/>
              <a:t>a</a:t>
            </a:r>
            <a:r>
              <a:rPr lang="en-US"/>
              <a:t>r</a:t>
            </a:r>
            <a:r>
              <a:rPr lang="ro-RO"/>
              <a:t>e pMOS</a:t>
            </a:r>
            <a:r>
              <a:rPr lang="en-US"/>
              <a:t>, </a:t>
            </a:r>
            <a:r>
              <a:rPr lang="ro-RO"/>
              <a:t>ce</a:t>
            </a:r>
            <a:r>
              <a:rPr lang="en-US"/>
              <a:t>a</a:t>
            </a:r>
            <a:r>
              <a:rPr lang="ro-RO"/>
              <a:t>s de</a:t>
            </a:r>
            <a:r>
              <a:rPr lang="en-US"/>
              <a:t> 200kHz </a:t>
            </a:r>
            <a:r>
              <a:rPr lang="ro-RO"/>
              <a:t>şi o suprafață de </a:t>
            </a:r>
            <a:r>
              <a:rPr lang="en-US"/>
              <a:t>15.2mm</a:t>
            </a:r>
            <a:r>
              <a:rPr lang="en-US" baseline="30000"/>
              <a:t>2</a:t>
            </a:r>
            <a:r>
              <a:rPr lang="ro-RO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1974 – microprocesorul INTEL 8080 (6000 tranzistoare nMOS, ceas de 2MHz, suprafața 20.0</a:t>
            </a:r>
            <a:r>
              <a:rPr lang="en-US"/>
              <a:t>mm</a:t>
            </a:r>
            <a:r>
              <a:rPr lang="en-US" baseline="30000"/>
              <a:t>2</a:t>
            </a:r>
            <a:r>
              <a:rPr lang="ro-RO"/>
              <a:t>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1976 – INTEL 8086/8088 – de 16 biți cu bus de 16 biți (8086), respectiv 8 biți (8088);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1982 – INTEL 80286 (134000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1984 – memoria flash (EEPROM cu ştergere rapidă pe blocuri). 1985 – prima realizare comercială;</a:t>
            </a:r>
          </a:p>
        </p:txBody>
      </p:sp>
      <p:sp>
        <p:nvSpPr>
          <p:cNvPr id="68612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1E1913B-F050-4DA9-8447-0C044C56BF24}" type="datetime1">
              <a:rPr lang="en-US" smtClean="0"/>
              <a:t>10/3/2019</a:t>
            </a:fld>
            <a:endParaRPr lang="en-US"/>
          </a:p>
        </p:txBody>
      </p:sp>
      <p:sp>
        <p:nvSpPr>
          <p:cNvPr id="68613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8614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C0445F4-9148-4A7C-8524-E8E4EAA7030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1985 – INTEL 80386 (275000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1989 – INTEL 80486 (1,2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1993 – INTEL Pentium (3,1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1997 – INTEL Pentium II (7,5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1999 – INTEL Pentium III (28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2000 – INTEL Pentium 4 – 180nm (42 milioane tranzistoare);</a:t>
            </a:r>
          </a:p>
          <a:p>
            <a:pPr marL="365760" indent="-256032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o-RO"/>
              <a:t>2001 – INTEL Pentium 4 – 130nm (55 milioane tranzistoare);</a:t>
            </a:r>
          </a:p>
        </p:txBody>
      </p:sp>
      <p:sp>
        <p:nvSpPr>
          <p:cNvPr id="69636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2AFA15-3743-4B0E-8CD1-689F0148AC11}" type="datetime1">
              <a:rPr lang="en-US" smtClean="0"/>
              <a:t>10/3/2019</a:t>
            </a:fld>
            <a:endParaRPr lang="en-US"/>
          </a:p>
        </p:txBody>
      </p:sp>
      <p:sp>
        <p:nvSpPr>
          <p:cNvPr id="69637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9638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B92F802-DDE2-4260-8169-178F15FFD4C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600"/>
              <a:t>Istoric</a:t>
            </a:r>
            <a:endParaRPr lang="en-US" sz="4800"/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200"/>
              <a:t>2003 – INTEL Pentium 4 – 90nm (125 milioane tranzistoare);</a:t>
            </a:r>
          </a:p>
          <a:p>
            <a:pPr eaLnBrk="1" hangingPunct="1"/>
            <a:r>
              <a:rPr lang="ro-RO" sz="2200"/>
              <a:t>2005 – INTEL Pentium 4 – 65nm (169 milioane tranzistoare);</a:t>
            </a:r>
          </a:p>
          <a:p>
            <a:pPr eaLnBrk="1" hangingPunct="1"/>
            <a:r>
              <a:rPr lang="en-US" sz="2200"/>
              <a:t>2007 </a:t>
            </a:r>
            <a:r>
              <a:rPr lang="ro-RO" sz="2200"/>
              <a:t>–</a:t>
            </a:r>
            <a:r>
              <a:rPr lang="en-US" sz="2200"/>
              <a:t> INTEL Core 2 Duo</a:t>
            </a:r>
            <a:r>
              <a:rPr lang="ro-RO" sz="2200"/>
              <a:t> – 45nm (410 milioane tranzistoare);</a:t>
            </a:r>
          </a:p>
          <a:p>
            <a:pPr eaLnBrk="1" hangingPunct="1"/>
            <a:r>
              <a:rPr lang="ro-RO" sz="2200"/>
              <a:t>2009 – 32nm;</a:t>
            </a:r>
          </a:p>
          <a:p>
            <a:pPr eaLnBrk="1" hangingPunct="1"/>
            <a:r>
              <a:rPr lang="ro-RO" sz="2200"/>
              <a:t>2012 – 22nm;</a:t>
            </a:r>
          </a:p>
          <a:p>
            <a:pPr eaLnBrk="1" hangingPunct="1"/>
            <a:r>
              <a:rPr lang="ro-RO" sz="2200"/>
              <a:t>2014 – 14nm;</a:t>
            </a:r>
          </a:p>
          <a:p>
            <a:pPr eaLnBrk="1" hangingPunct="1"/>
            <a:r>
              <a:rPr lang="ro-RO" sz="2200"/>
              <a:t>2016 – 10nm;</a:t>
            </a:r>
          </a:p>
          <a:p>
            <a:pPr eaLnBrk="1" hangingPunct="1"/>
            <a:r>
              <a:rPr lang="ro-RO" sz="2200"/>
              <a:t>2018 – 7nm;</a:t>
            </a:r>
          </a:p>
          <a:p>
            <a:pPr eaLnBrk="1" hangingPunct="1"/>
            <a:r>
              <a:rPr lang="ro-RO" sz="2200"/>
              <a:t>2019 – 5nm;</a:t>
            </a:r>
          </a:p>
          <a:p>
            <a:pPr eaLnBrk="1" hangingPunct="1"/>
            <a:r>
              <a:rPr lang="ro-RO" sz="2200" i="1"/>
              <a:t>2021</a:t>
            </a:r>
            <a:r>
              <a:rPr lang="ro-RO" sz="2200"/>
              <a:t> – 3nm.</a:t>
            </a:r>
          </a:p>
          <a:p>
            <a:pPr eaLnBrk="1" hangingPunct="1"/>
            <a:endParaRPr lang="ro-RO" sz="2200"/>
          </a:p>
          <a:p>
            <a:pPr eaLnBrk="1" hangingPunct="1"/>
            <a:endParaRPr lang="ro-RO"/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</p:txBody>
      </p:sp>
      <p:sp>
        <p:nvSpPr>
          <p:cNvPr id="70660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5EDA566-FCC9-47AF-9D64-10E10524DC7F}" type="datetime1">
              <a:rPr lang="en-US" smtClean="0"/>
              <a:t>10/3/2019</a:t>
            </a:fld>
            <a:endParaRPr lang="en-US"/>
          </a:p>
        </p:txBody>
      </p:sp>
      <p:sp>
        <p:nvSpPr>
          <p:cNvPr id="70661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70662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EDCD8A-A030-4A7F-9D73-4268E7270ED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600"/>
              <a:t>Mecanismul conducției în semiconductoare</a:t>
            </a:r>
            <a:endParaRPr lang="en-US" sz="3600"/>
          </a:p>
        </p:txBody>
      </p:sp>
      <p:sp>
        <p:nvSpPr>
          <p:cNvPr id="7987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ro-RO" sz="2800" b="1">
                <a:solidFill>
                  <a:srgbClr val="0070C0"/>
                </a:solidFill>
              </a:rPr>
              <a:t>Rețeaua cristalină a siliciului</a:t>
            </a:r>
          </a:p>
          <a:p>
            <a:pPr eaLnBrk="1" hangingPunct="1">
              <a:buFont typeface="Wingdings 2" pitchFamily="18" charset="2"/>
              <a:buNone/>
            </a:pPr>
            <a:r>
              <a:rPr lang="ro-RO" sz="2800">
                <a:latin typeface="UT Sans" panose="00000500000000000000" pitchFamily="50" charset="0"/>
              </a:rPr>
              <a:t>	</a:t>
            </a:r>
            <a:r>
              <a:rPr lang="ro-RO" sz="2400"/>
              <a:t>Aranjamentul atomilor de siliciu şi legăturile covalente pentru fiecare pereche de atomi:</a:t>
            </a:r>
            <a:endParaRPr lang="ro-RO" sz="2800"/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7F09BB-AF15-47A6-B6DE-92621B0C3CB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307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95650"/>
            <a:ext cx="3124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838200" y="3538537"/>
            <a:ext cx="3781425" cy="2024063"/>
            <a:chOff x="838200" y="3048000"/>
            <a:chExt cx="3781425" cy="2024063"/>
          </a:xfrm>
        </p:grpSpPr>
        <p:pic>
          <p:nvPicPr>
            <p:cNvPr id="7988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4200" y="3505200"/>
              <a:ext cx="1495425" cy="148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883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48000"/>
              <a:ext cx="2085975" cy="2024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676400" y="5954712"/>
            <a:ext cx="2274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>
                <a:latin typeface="+mn-lt"/>
              </a:rPr>
              <a:t>Aranjamentul spațial</a:t>
            </a: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5791200" y="5954712"/>
            <a:ext cx="20441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o-RO">
                <a:latin typeface="+mn-lt"/>
              </a:rPr>
              <a:t>Aranjamentul plan</a:t>
            </a:r>
            <a:endParaRPr lang="en-US">
              <a:latin typeface="+mn-lt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2EBF0E-CEF5-4823-B093-40D458946D72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5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o-RO" sz="3600"/>
              <a:t>Notare</a:t>
            </a:r>
            <a:endParaRPr lang="en-US" sz="3600"/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o-RO" u="sng"/>
              <a:t>Examen scris</a:t>
            </a:r>
            <a:r>
              <a:rPr lang="en-US"/>
              <a:t> - maxim </a:t>
            </a:r>
            <a:r>
              <a:rPr lang="ro-RO"/>
              <a:t>9 puncte (</a:t>
            </a:r>
            <a:r>
              <a:rPr lang="en-US"/>
              <a:t>3 subiecte de </a:t>
            </a:r>
            <a:r>
              <a:rPr lang="ro-RO"/>
              <a:t>teorie şi </a:t>
            </a:r>
            <a:r>
              <a:rPr lang="en-US"/>
              <a:t>3 </a:t>
            </a:r>
            <a:r>
              <a:rPr lang="ro-RO"/>
              <a:t>probleme cu D, TB și TEC);</a:t>
            </a:r>
            <a:endParaRPr lang="ro-RO" b="1"/>
          </a:p>
          <a:p>
            <a:pPr eaLnBrk="1" hangingPunct="1">
              <a:buFont typeface="Arial" charset="0"/>
              <a:buChar char="•"/>
            </a:pPr>
            <a:r>
              <a:rPr lang="ro-RO" u="sng"/>
              <a:t>Prezența</a:t>
            </a:r>
            <a:r>
              <a:rPr lang="ro-RO"/>
              <a:t> – maxim 1 punct</a:t>
            </a:r>
          </a:p>
          <a:p>
            <a:r>
              <a:rPr lang="ro-RO"/>
              <a:t>TOTAL = maxim 10 puncte</a:t>
            </a:r>
          </a:p>
          <a:p>
            <a:pPr eaLnBrk="1" hangingPunct="1">
              <a:buFont typeface="Wingdings 3" pitchFamily="18" charset="2"/>
              <a:buNone/>
            </a:pPr>
            <a:endParaRPr lang="ro-RO" sz="700" b="1"/>
          </a:p>
          <a:p>
            <a:r>
              <a:rPr lang="ro-RO" u="sng"/>
              <a:t>2 parțiale</a:t>
            </a:r>
            <a:r>
              <a:rPr lang="ro-RO"/>
              <a:t> – dacă nota este satisfăcătoare, nu trebuie dat și examen!</a:t>
            </a:r>
          </a:p>
          <a:p>
            <a:r>
              <a:rPr lang="ro-RO"/>
              <a:t>La oricare din subiecte se ia în seamă mereu punctajul maxim obținut din toate încercările posibile până la 30 septembrie 2020.</a:t>
            </a:r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59CE32C-AA40-4AF1-945E-2B49D85CD75C}" type="datetime1">
              <a:rPr lang="en-US" smtClean="0"/>
              <a:t>10/3/2019</a:t>
            </a:fld>
            <a:endParaRPr lang="en-US"/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D8DF66-1052-445C-BCB7-AA0CAB53D68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/>
              <a:t>Mecanismul conducției în semiconductoare</a:t>
            </a:r>
            <a:endParaRPr lang="en-US" sz="3200"/>
          </a:p>
        </p:txBody>
      </p:sp>
      <p:sp>
        <p:nvSpPr>
          <p:cNvPr id="8089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SzPct val="100000"/>
              <a:buFont typeface="Arial" charset="0"/>
              <a:buChar char="•"/>
            </a:pPr>
            <a:r>
              <a:rPr lang="ro-RO" sz="2800"/>
              <a:t>Dacă </a:t>
            </a:r>
            <a:r>
              <a:rPr lang="ro-RO" sz="2800" u="sng"/>
              <a:t>nu</a:t>
            </a:r>
            <a:r>
              <a:rPr lang="ro-RO" sz="2800"/>
              <a:t> se comunică din exterior energie cristalului semiconductor </a:t>
            </a:r>
            <a:r>
              <a:rPr lang="ro-RO" sz="2400"/>
              <a:t>(energie electrică, termică, nucleară), </a:t>
            </a:r>
            <a:r>
              <a:rPr lang="ro-RO" sz="2800"/>
              <a:t>electronii de valență ramân ataşați atomilor în cadrul legăturilor covalente şi semiconductorul se comportă ca un izolator.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D7D240-24F3-4AE2-99C5-B7FB997A4902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057650"/>
            <a:ext cx="3124200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4466272"/>
            <a:ext cx="2743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b="1">
                <a:solidFill>
                  <a:srgbClr val="0070C0"/>
                </a:solidFill>
                <a:latin typeface="+mn-lt"/>
              </a:rPr>
              <a:t>NU există electroni liberi care să susțină un curent electric</a:t>
            </a:r>
            <a:r>
              <a:rPr lang="en-US" b="1">
                <a:solidFill>
                  <a:srgbClr val="0070C0"/>
                </a:solidFill>
                <a:latin typeface="+mn-lt"/>
              </a:rPr>
              <a:t> =&gt; semiconductorul se comport</a:t>
            </a:r>
            <a:r>
              <a:rPr lang="ro-RO" b="1">
                <a:solidFill>
                  <a:srgbClr val="0070C0"/>
                </a:solidFill>
                <a:latin typeface="+mn-lt"/>
              </a:rPr>
              <a:t>ă ca un izolator.</a:t>
            </a:r>
            <a:endParaRPr lang="en-US" b="1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A81AB26-9EE0-4F8F-BEB8-C70E74B28DC3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221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/>
              <a:t>Mecanismul conducției în semiconductoare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SzPct val="100000"/>
              <a:buFont typeface="Arial" pitchFamily="34" charset="0"/>
              <a:buChar char="•"/>
              <a:defRPr/>
            </a:pPr>
            <a:r>
              <a:rPr lang="ro-RO" sz="2800"/>
              <a:t>Dacă se comunică energie cristalului semiconductor, atunci se pun în evidență 2 aspecte:</a:t>
            </a:r>
          </a:p>
          <a:p>
            <a:pPr marL="850392" lvl="1" indent="-457200" eaLnBrk="1" fontAlgn="auto" hangingPunct="1">
              <a:spcBef>
                <a:spcPts val="324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400"/>
              <a:t>unii electroni de valență primesc o energie suficient de mare pentru a putea părăsi legăturile covalente, devenind electroni liberi, numiți </a:t>
            </a:r>
            <a:r>
              <a:rPr lang="ro-RO" sz="2400" b="1">
                <a:solidFill>
                  <a:srgbClr val="0070C0"/>
                </a:solidFill>
              </a:rPr>
              <a:t>electroni de </a:t>
            </a:r>
            <a:br>
              <a:rPr lang="ro-RO" sz="2400" b="1">
                <a:solidFill>
                  <a:srgbClr val="0070C0"/>
                </a:solidFill>
              </a:rPr>
            </a:br>
            <a:r>
              <a:rPr lang="ro-RO" sz="2400" b="1">
                <a:solidFill>
                  <a:srgbClr val="0070C0"/>
                </a:solidFill>
              </a:rPr>
              <a:t>conducție</a:t>
            </a:r>
            <a:r>
              <a:rPr lang="ro-RO" sz="2400"/>
              <a:t>.</a:t>
            </a:r>
            <a:br>
              <a:rPr lang="ro-RO" sz="2400"/>
            </a:br>
            <a:r>
              <a:rPr lang="ro-RO" sz="2400"/>
              <a:t>Electronul care a părăsit </a:t>
            </a:r>
            <a:br>
              <a:rPr lang="ro-RO" sz="2400"/>
            </a:br>
            <a:r>
              <a:rPr lang="ro-RO" sz="2400"/>
              <a:t>legătura covalentă lasă</a:t>
            </a:r>
            <a:br>
              <a:rPr lang="ro-RO" sz="2400"/>
            </a:br>
            <a:r>
              <a:rPr lang="ro-RO" sz="2400"/>
              <a:t>în urma sa un </a:t>
            </a:r>
            <a:r>
              <a:rPr lang="ro-RO" sz="2400" b="1"/>
              <a:t>loc gol</a:t>
            </a:r>
            <a:r>
              <a:rPr lang="ro-RO" sz="2400"/>
              <a:t>;</a:t>
            </a:r>
          </a:p>
        </p:txBody>
      </p:sp>
      <p:sp>
        <p:nvSpPr>
          <p:cNvPr id="32772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277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746C72E-1394-47F1-8713-A40CB37AF21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13"/>
          <a:stretch/>
        </p:blipFill>
        <p:spPr bwMode="auto">
          <a:xfrm>
            <a:off x="5506871" y="4216447"/>
            <a:ext cx="3419475" cy="256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57C11D-3977-4489-BC3D-36DB330974DE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152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/>
              <a:t>Mecanismul conducției în semiconductoare</a:t>
            </a:r>
            <a:endParaRPr lang="en-US" sz="320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6737" lvl="1" indent="-457200">
              <a:spcBef>
                <a:spcPts val="400"/>
              </a:spcBef>
              <a:buSzPct val="100000"/>
              <a:buFont typeface="+mj-lt"/>
              <a:buAutoNum type="arabicPeriod" startAt="2"/>
            </a:pPr>
            <a:r>
              <a:rPr lang="ro-RO" sz="2400"/>
              <a:t>sub influența unui câmp electric </a:t>
            </a:r>
            <a:r>
              <a:rPr lang="ro-RO" sz="2400" b="1"/>
              <a:t>E</a:t>
            </a:r>
            <a:r>
              <a:rPr lang="ro-RO" sz="2400"/>
              <a:t>, un electron de valență din apropierea locului gol de unde a plecat electronul de conducție poate părăsi legătura sa şi poate satisface legătura covalentă ruptă prin plecarea electronului liber.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9472D8-FA58-4BEE-9AAD-D1FD9C04BC8B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81400"/>
            <a:ext cx="29527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96AC7C-3683-4634-9C10-5FC6FD8F423E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2723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/>
              <a:t>Mecanismul conducției în semiconductoare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70C0"/>
                </a:solidFill>
              </a:rPr>
              <a:t>Noțiunile de ELECTRON și GOL</a:t>
            </a:r>
          </a:p>
          <a:p>
            <a:pPr eaLnBrk="1" hangingPunct="1">
              <a:buFont typeface="Arial" charset="0"/>
              <a:buChar char="•"/>
            </a:pPr>
            <a:r>
              <a:rPr lang="ro-RO" sz="2400"/>
              <a:t>Electronul de conducție se va numi simplu </a:t>
            </a:r>
            <a:r>
              <a:rPr lang="ro-RO" sz="2400" b="1">
                <a:solidFill>
                  <a:srgbClr val="0070C0"/>
                </a:solidFill>
              </a:rPr>
              <a:t>electron</a:t>
            </a:r>
            <a:r>
              <a:rPr lang="ro-RO" sz="2400"/>
              <a:t> şi va constitui </a:t>
            </a:r>
            <a:r>
              <a:rPr lang="ro-RO" sz="2400" u="sng"/>
              <a:t>sarcina electrică negativă</a:t>
            </a:r>
            <a:r>
              <a:rPr lang="ro-RO" sz="2400"/>
              <a:t> din semiconductoare care susține curentul electric </a:t>
            </a:r>
            <a:r>
              <a:rPr lang="en-US" sz="2400"/>
              <a:t>(</a:t>
            </a:r>
            <a:r>
              <a:rPr lang="ro-RO" sz="2400"/>
              <a:t>q</a:t>
            </a:r>
            <a:r>
              <a:rPr lang="ro-RO" sz="2400" baseline="-25000"/>
              <a:t>n</a:t>
            </a:r>
            <a:r>
              <a:rPr lang="ro-RO" sz="2400"/>
              <a:t>=-</a:t>
            </a:r>
            <a:r>
              <a:rPr lang="en-US" sz="2400"/>
              <a:t>1,6x10</a:t>
            </a:r>
            <a:r>
              <a:rPr lang="en-US" sz="2400" baseline="30000"/>
              <a:t>-19</a:t>
            </a:r>
            <a:r>
              <a:rPr lang="en-US" sz="2400"/>
              <a:t>C)</a:t>
            </a:r>
            <a:r>
              <a:rPr lang="ro-RO" sz="2400"/>
              <a:t>.</a:t>
            </a:r>
          </a:p>
          <a:p>
            <a:pPr eaLnBrk="1" hangingPunct="1">
              <a:buFont typeface="Arial" charset="0"/>
              <a:buChar char="•"/>
            </a:pPr>
            <a:r>
              <a:rPr lang="ro-RO" sz="2400"/>
              <a:t>Mişcarea electronului de valență se echivalează cu mişcarea în sens opus a locului gol şi astfel, printr-o convenție, </a:t>
            </a:r>
            <a:r>
              <a:rPr lang="ro-RO" sz="2400" b="1">
                <a:solidFill>
                  <a:srgbClr val="FF0000"/>
                </a:solidFill>
              </a:rPr>
              <a:t>golul</a:t>
            </a:r>
            <a:r>
              <a:rPr lang="ro-RO" sz="2400"/>
              <a:t>  se consideră </a:t>
            </a:r>
            <a:r>
              <a:rPr lang="ro-RO" sz="2400" u="sng"/>
              <a:t>o sarcină electrică pozitivă</a:t>
            </a:r>
            <a:r>
              <a:rPr lang="ro-RO" sz="2400"/>
              <a:t>, egală în valoare absolută cu sarcina electronului </a:t>
            </a:r>
            <a:r>
              <a:rPr lang="en-US" sz="2400"/>
              <a:t>(</a:t>
            </a:r>
            <a:r>
              <a:rPr lang="ro-RO" sz="2400"/>
              <a:t>q</a:t>
            </a:r>
            <a:r>
              <a:rPr lang="ro-RO" sz="2400" baseline="-25000"/>
              <a:t>p</a:t>
            </a:r>
            <a:r>
              <a:rPr lang="ro-RO" sz="2400"/>
              <a:t>=</a:t>
            </a:r>
            <a:r>
              <a:rPr lang="en-US" sz="2400"/>
              <a:t>+1,6x10</a:t>
            </a:r>
            <a:r>
              <a:rPr lang="en-US" sz="2400" baseline="30000"/>
              <a:t>-19</a:t>
            </a:r>
            <a:r>
              <a:rPr lang="en-US" sz="2400"/>
              <a:t>C)</a:t>
            </a:r>
            <a:r>
              <a:rPr lang="ro-RO" sz="2400"/>
              <a:t>.</a:t>
            </a: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3379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9281483-349D-4740-AC38-CA775FB5DD95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4FBB3-81DE-4830-9998-24C133EC8280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9207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/>
              <a:t>Mecanismul conducției în semiconductoare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Semiconductor de tip n</a:t>
            </a: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endParaRPr lang="ro-RO">
              <a:latin typeface="UT Sans" panose="00000500000000000000" pitchFamily="50" charset="0"/>
            </a:endParaRPr>
          </a:p>
          <a:p>
            <a:r>
              <a:rPr lang="ro-RO"/>
              <a:t>Semiconductor de tip p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2825C-43B0-4F47-890E-7C4CDBC077EC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00200"/>
            <a:ext cx="33528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2952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60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/>
              <a:t>Mecanismul conducției în semiconductoare</a:t>
            </a:r>
            <a:endParaRPr lang="en-US" sz="3200"/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o-RO" sz="2800" b="1">
                <a:solidFill>
                  <a:srgbClr val="0070C0"/>
                </a:solidFill>
              </a:rPr>
              <a:t>	Mecanismul conducției electrice în semiconductoarele extrinseci</a:t>
            </a:r>
          </a:p>
          <a:p>
            <a:pPr eaLnBrk="1" hangingPunct="1">
              <a:buFontTx/>
              <a:buNone/>
            </a:pPr>
            <a:r>
              <a:rPr lang="ro-RO" sz="2400"/>
              <a:t>La aplicarea unui câmp electric:</a:t>
            </a:r>
          </a:p>
          <a:p>
            <a:pPr eaLnBrk="1" hangingPunct="1"/>
            <a:r>
              <a:rPr lang="ro-RO" sz="2400"/>
              <a:t>unui </a:t>
            </a:r>
            <a:r>
              <a:rPr lang="ro-RO" sz="2400" b="1"/>
              <a:t>semiconductor de tip n</a:t>
            </a:r>
            <a:r>
              <a:rPr lang="ro-RO" sz="2400"/>
              <a:t>, electronii majoritari se deplasează în sens opus câmpului iar golurile minoritare </a:t>
            </a:r>
            <a:r>
              <a:rPr lang="en-US" sz="2400"/>
              <a:t>(</a:t>
            </a:r>
            <a:r>
              <a:rPr lang="en-US" sz="2400" err="1"/>
              <a:t>formate</a:t>
            </a:r>
            <a:r>
              <a:rPr lang="en-US" sz="2400"/>
              <a:t> </a:t>
            </a:r>
            <a:r>
              <a:rPr lang="en-US" sz="2400" err="1"/>
              <a:t>prin</a:t>
            </a:r>
            <a:r>
              <a:rPr lang="en-US" sz="2400"/>
              <a:t> </a:t>
            </a:r>
            <a:r>
              <a:rPr lang="en-US" sz="2400" err="1"/>
              <a:t>mecanism</a:t>
            </a:r>
            <a:r>
              <a:rPr lang="en-US" sz="2400"/>
              <a:t> </a:t>
            </a:r>
            <a:r>
              <a:rPr lang="en-US" sz="2400" err="1"/>
              <a:t>intrinsec</a:t>
            </a:r>
            <a:r>
              <a:rPr lang="en-US" sz="2400"/>
              <a:t>) se mi</a:t>
            </a:r>
            <a:r>
              <a:rPr lang="ro-RO" sz="2400"/>
              <a:t>şcă în sensul câmpului;</a:t>
            </a:r>
          </a:p>
          <a:p>
            <a:pPr eaLnBrk="1" hangingPunct="1"/>
            <a:r>
              <a:rPr lang="ro-RO" sz="2400"/>
              <a:t>unui </a:t>
            </a:r>
            <a:r>
              <a:rPr lang="ro-RO" sz="2400" b="1"/>
              <a:t>semiconductor de tip p</a:t>
            </a:r>
            <a:r>
              <a:rPr lang="ro-RO" sz="2400"/>
              <a:t>, golurile majoritare se deplasează în sensul câmpului iar electronii minoritari (formați prin mecanism intrinsec) se mişcă în sens opus câmpului.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198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6DA1C13-4CC8-4442-AEB0-051B14E51C70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62000" y="6183868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2000" b="1">
                <a:solidFill>
                  <a:srgbClr val="FF0000"/>
                </a:solidFill>
                <a:latin typeface="+mn-lt"/>
              </a:rPr>
              <a:t>Mecanism intrinsec = generarea de perechi electron-gol</a:t>
            </a:r>
            <a:endParaRPr lang="en-US" sz="2000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C2A07C-D96F-45B2-B6A1-64CEA7D9F06D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10096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o-RO" sz="3200"/>
              <a:t>Mecanismul conducției în semiconductoare</a:t>
            </a:r>
            <a:endParaRPr lang="en-US" sz="3200"/>
          </a:p>
        </p:txBody>
      </p:sp>
      <p:sp>
        <p:nvSpPr>
          <p:cNvPr id="9625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o-RO" sz="2800" b="1">
                <a:solidFill>
                  <a:srgbClr val="0070C0"/>
                </a:solidFill>
              </a:rPr>
              <a:t>	Reprezentarea simbolică a semiconductoarelor extrinseci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3013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B97516D-45AE-4115-BE36-96058584937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962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743200"/>
            <a:ext cx="273367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4124325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6268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7" y="2743200"/>
            <a:ext cx="26003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D3662A-F8E3-49F6-8915-2AD8C3E72F68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6714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/>
              <a:t>Constă dintr-o succesiune de operații efectuate pe o plăcuță de siliciu pur (wafer):</a:t>
            </a:r>
          </a:p>
          <a:p>
            <a:pPr lvl="1" eaLnBrk="1" hangingPunct="1"/>
            <a:r>
              <a:rPr lang="ro-RO" sz="2000"/>
              <a:t>Oxidare</a:t>
            </a:r>
          </a:p>
          <a:p>
            <a:pPr lvl="1" eaLnBrk="1" hangingPunct="1"/>
            <a:r>
              <a:rPr lang="ro-RO" sz="2000"/>
              <a:t>Fotomascare</a:t>
            </a:r>
          </a:p>
          <a:p>
            <a:pPr lvl="1" eaLnBrk="1" hangingPunct="1"/>
            <a:r>
              <a:rPr lang="ro-RO" sz="2000"/>
              <a:t>Corodare</a:t>
            </a:r>
          </a:p>
          <a:p>
            <a:pPr lvl="1" eaLnBrk="1" hangingPunct="1"/>
            <a:r>
              <a:rPr lang="ro-RO" sz="2000"/>
              <a:t>Difuzie sau implantare ionică</a:t>
            </a:r>
          </a:p>
          <a:p>
            <a:pPr lvl="1" eaLnBrk="1" hangingPunct="1"/>
            <a:r>
              <a:rPr lang="ro-RO" sz="2000"/>
              <a:t>Metalizare</a:t>
            </a:r>
          </a:p>
          <a:p>
            <a:pPr lvl="1" eaLnBrk="1" hangingPunct="1"/>
            <a:r>
              <a:rPr lang="ro-RO" sz="2000"/>
              <a:t>Lipire terminale</a:t>
            </a:r>
          </a:p>
          <a:p>
            <a:pPr lvl="1" eaLnBrk="1" hangingPunct="1"/>
            <a:r>
              <a:rPr lang="ro-RO" sz="2000"/>
              <a:t>Încapsulare (packaging)</a:t>
            </a:r>
          </a:p>
        </p:txBody>
      </p:sp>
      <p:sp>
        <p:nvSpPr>
          <p:cNvPr id="49155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7F16A8C-ADD2-4E47-BCE0-4147FC14BECB}" type="datetime1">
              <a:rPr lang="en-US" smtClean="0"/>
              <a:t>10/3/2019</a:t>
            </a:fld>
            <a:endParaRPr lang="en-US"/>
          </a:p>
        </p:txBody>
      </p:sp>
      <p:sp>
        <p:nvSpPr>
          <p:cNvPr id="49156" name="Footer Placehold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79DC5D-6A24-4FF1-8ED3-4BB7A800AE5F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o-RO" sz="3200"/>
              <a:t>Tehnologia de fabricare a dispozitivelor semiconductoare</a:t>
            </a:r>
            <a:endParaRPr lang="en-US" sz="3200"/>
          </a:p>
        </p:txBody>
      </p:sp>
      <p:pic>
        <p:nvPicPr>
          <p:cNvPr id="7" name="Picture 6" descr="CMP processing working environment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6287" y="3343104"/>
            <a:ext cx="4495313" cy="336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61786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/>
              <a:t>Wafer („napolitană”) de siliciu sau plăcuță de siliciu</a:t>
            </a:r>
          </a:p>
        </p:txBody>
      </p:sp>
      <p:sp>
        <p:nvSpPr>
          <p:cNvPr id="49155" name="Date Placeholder 6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AC79BF-4A9A-4787-A308-85C3D44C9BBC}" type="datetime1">
              <a:rPr lang="en-US" smtClean="0"/>
              <a:t>10/3/2019</a:t>
            </a:fld>
            <a:endParaRPr lang="en-US"/>
          </a:p>
        </p:txBody>
      </p:sp>
      <p:sp>
        <p:nvSpPr>
          <p:cNvPr id="49156" name="Footer Placeholder 7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9157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79DC5D-6A24-4FF1-8ED3-4BB7A800AE5F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/>
              <a:t>Tehnologia de fabricare a dispozitivelor semiconductoare</a:t>
            </a:r>
            <a:endParaRPr lang="en-US" sz="3200"/>
          </a:p>
        </p:txBody>
      </p:sp>
      <p:pic>
        <p:nvPicPr>
          <p:cNvPr id="118786" name="Picture 2" descr="http://www.win.tue.nl/casa/research/casaprojects/_kraaij_images/Waf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236" y="2324100"/>
            <a:ext cx="3421908" cy="3429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879108" y="2199144"/>
            <a:ext cx="5036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>
                <a:latin typeface="+mn-lt"/>
                <a:cs typeface="+mn-cs"/>
              </a:rPr>
              <a:t>O plăcuță semiconductoare este o tabletă subțire de material semiconductor foarte pur și monocristalin, cum ar fi un cristal de siliciu, folosită în fabricarea circuitelor integrate și a altor microdispozitive.</a:t>
            </a:r>
            <a:endParaRPr lang="ro-RO" sz="2400">
              <a:latin typeface="+mn-lt"/>
              <a:cs typeface="+mn-c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>
                <a:latin typeface="+mn-lt"/>
                <a:cs typeface="+mn-cs"/>
              </a:rPr>
              <a:t>Fiecare dreptunghi reprezintă o componentă electronică.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o-RO" sz="2400">
                <a:latin typeface="+mn-lt"/>
                <a:cs typeface="+mn-cs"/>
              </a:rPr>
              <a:t>Rezultă că se fabrică simultan sute de componente identice pe fiecare wafer.</a:t>
            </a:r>
            <a:endParaRPr lang="en-US" sz="240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1608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/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Plăcuțele sunt formate din material monocristalin de înaltă puritate (99,9999 %), aproape lipsit de defecțiuni.</a:t>
            </a:r>
            <a:endParaRPr lang="ro-RO"/>
          </a:p>
          <a:p>
            <a:r>
              <a:rPr lang="en-US"/>
              <a:t>Un procedeu pentru formarea plăcuțelor cristaline este numit metoda Czochralski, inventată de chimistul polonez Jan Czochralski.</a:t>
            </a:r>
            <a:endParaRPr lang="ro-RO"/>
          </a:p>
          <a:p>
            <a:r>
              <a:rPr lang="en-US"/>
              <a:t>În acest proces se produce un lingou cilindric (bară) de siliciu cristalin de înaltă puritate prin tragerea unui cris</a:t>
            </a:r>
            <a:r>
              <a:rPr lang="ro-RO"/>
              <a:t>t</a:t>
            </a:r>
            <a:r>
              <a:rPr lang="en-US"/>
              <a:t>al de însămânțare dintr-o topitură.</a:t>
            </a:r>
            <a:endParaRPr lang="ro-RO"/>
          </a:p>
          <a:p>
            <a:r>
              <a:rPr lang="en-US"/>
              <a:t>Atomii impurităților dopante precum borul sau fosforul pot fi adăugați la siliciul intrinsec topit, în cantități precise, pentru a-l dopa (în vederea atingerii proprietăților electronice dorite), astfel schimbându-l în siliciu extrinsec de tip </a:t>
            </a:r>
            <a:r>
              <a:rPr lang="ro-RO"/>
              <a:t>p</a:t>
            </a:r>
            <a:r>
              <a:rPr lang="en-US"/>
              <a:t> sau tip </a:t>
            </a:r>
            <a:r>
              <a:rPr lang="ro-RO"/>
              <a:t>n</a:t>
            </a:r>
            <a:r>
              <a:rPr lang="en-US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3A770F-52F5-42CC-8E11-306464FAAE3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93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>
                <a:solidFill>
                  <a:srgbClr val="0070C0"/>
                </a:solidFill>
              </a:rPr>
              <a:t>Dispozitive Electronice. Cuprins</a:t>
            </a:r>
            <a:endParaRPr lang="ro-RO" sz="3600" dirty="0">
              <a:solidFill>
                <a:srgbClr val="0070C0"/>
              </a:solidFill>
            </a:endParaRPr>
          </a:p>
        </p:txBody>
      </p:sp>
      <p:sp>
        <p:nvSpPr>
          <p:cNvPr id="13315" name="Content Placeholder 5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843462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Char char="•"/>
            </a:pPr>
            <a:r>
              <a:rPr lang="ro-RO" sz="2000"/>
              <a:t>Noțiuni introductive</a:t>
            </a:r>
          </a:p>
          <a:p>
            <a:pPr lvl="1">
              <a:buFont typeface="Arial" charset="0"/>
              <a:buChar char="•"/>
            </a:pPr>
            <a:r>
              <a:rPr lang="ro-RO" sz="1800"/>
              <a:t>Generalități</a:t>
            </a:r>
          </a:p>
          <a:p>
            <a:pPr lvl="1">
              <a:buFont typeface="Arial" charset="0"/>
              <a:buChar char="•"/>
            </a:pPr>
            <a:r>
              <a:rPr lang="ro-RO" sz="1800"/>
              <a:t>Mecanismul conducției în semiconductoare</a:t>
            </a:r>
            <a:endParaRPr lang="en-US" sz="1800"/>
          </a:p>
          <a:p>
            <a:pPr lvl="1">
              <a:buFont typeface="Arial" charset="0"/>
              <a:buChar char="•"/>
            </a:pPr>
            <a:r>
              <a:rPr lang="ro-RO" sz="1800"/>
              <a:t>Tehnologia de fabricare a dispozitivelor semiconductoare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Contactul metal-semiconductor</a:t>
            </a:r>
            <a:endParaRPr lang="ro-RO" sz="1800" dirty="0"/>
          </a:p>
          <a:p>
            <a:pPr eaLnBrk="1" hangingPunct="1">
              <a:buFont typeface="Arial" charset="0"/>
              <a:buChar char="•"/>
            </a:pPr>
            <a:r>
              <a:rPr lang="ro-RO" sz="2000" dirty="0"/>
              <a:t>Dispozitive bazate </a:t>
            </a:r>
            <a:r>
              <a:rPr lang="ro-RO" sz="2000"/>
              <a:t>pe joncțiunea pn şi aplicații:</a:t>
            </a:r>
          </a:p>
          <a:p>
            <a:pPr lvl="1">
              <a:buFont typeface="Arial" charset="0"/>
              <a:buChar char="•"/>
            </a:pPr>
            <a:r>
              <a:rPr lang="ro-RO" sz="1800"/>
              <a:t>Diode, </a:t>
            </a:r>
          </a:p>
          <a:p>
            <a:pPr lvl="1">
              <a:buFont typeface="Arial" charset="0"/>
              <a:buChar char="•"/>
            </a:pPr>
            <a:r>
              <a:rPr lang="ro-RO" sz="1800"/>
              <a:t>Tranzistorul Bipolar (TB), </a:t>
            </a:r>
          </a:p>
          <a:p>
            <a:pPr lvl="1">
              <a:buFont typeface="Arial" charset="0"/>
              <a:buChar char="•"/>
            </a:pPr>
            <a:r>
              <a:rPr lang="ro-RO" sz="1800"/>
              <a:t>Tranzistor</a:t>
            </a:r>
            <a:r>
              <a:rPr lang="en-US" sz="1800"/>
              <a:t>ul</a:t>
            </a:r>
            <a:r>
              <a:rPr lang="ro-RO" sz="1800"/>
              <a:t> </a:t>
            </a:r>
            <a:r>
              <a:rPr lang="ro-RO" sz="1800" dirty="0"/>
              <a:t>cu Efect de Câmp cu </a:t>
            </a:r>
            <a:r>
              <a:rPr lang="ro-RO" sz="1800"/>
              <a:t>poartă Joncțiune</a:t>
            </a:r>
            <a:r>
              <a:rPr lang="en-US" sz="1800"/>
              <a:t> </a:t>
            </a:r>
            <a:r>
              <a:rPr lang="ro-RO" sz="1800"/>
              <a:t>(</a:t>
            </a:r>
            <a:r>
              <a:rPr lang="en-US" sz="1800"/>
              <a:t>TEC-J</a:t>
            </a:r>
            <a:r>
              <a:rPr lang="ro-RO" sz="1800"/>
              <a:t>)</a:t>
            </a:r>
            <a:endParaRPr lang="ro-RO" sz="1800" dirty="0"/>
          </a:p>
          <a:p>
            <a:pPr eaLnBrk="1" hangingPunct="1">
              <a:buFont typeface="Arial" charset="0"/>
              <a:buChar char="•"/>
            </a:pPr>
            <a:r>
              <a:rPr lang="ro-RO" sz="2000"/>
              <a:t>Dispozitive TEC-MOS şi aplicații:</a:t>
            </a:r>
          </a:p>
          <a:p>
            <a:pPr lvl="1">
              <a:buFont typeface="Arial" charset="0"/>
              <a:buChar char="•"/>
            </a:pPr>
            <a:r>
              <a:rPr lang="en-US" sz="1800"/>
              <a:t>Tran</a:t>
            </a:r>
            <a:r>
              <a:rPr lang="ro-RO" sz="1800"/>
              <a:t>zistoare cu Efect de Câmp de tipul Metal-Oxid-Semiconductor (TEC-MOS)</a:t>
            </a:r>
            <a:endParaRPr lang="ro-RO" sz="1800" dirty="0"/>
          </a:p>
          <a:p>
            <a:pPr eaLnBrk="1" hangingPunct="1">
              <a:buFont typeface="Arial" charset="0"/>
              <a:buChar char="•"/>
            </a:pPr>
            <a:r>
              <a:rPr lang="ro-RO" sz="2000" dirty="0"/>
              <a:t>Dispozitive electronice </a:t>
            </a:r>
            <a:r>
              <a:rPr lang="ro-RO" sz="2000"/>
              <a:t>de putere şi aplicații</a:t>
            </a:r>
            <a:endParaRPr lang="ro-RO" sz="2000" dirty="0"/>
          </a:p>
          <a:p>
            <a:pPr eaLnBrk="1" hangingPunct="1">
              <a:buFont typeface="Arial" charset="0"/>
              <a:buChar char="•"/>
            </a:pPr>
            <a:r>
              <a:rPr lang="ro-RO" sz="2000"/>
              <a:t>Dispozitive optoelectronice şi aplicații</a:t>
            </a:r>
            <a:endParaRPr lang="ro-RO" sz="2000" dirty="0"/>
          </a:p>
        </p:txBody>
      </p:sp>
      <p:sp>
        <p:nvSpPr>
          <p:cNvPr id="13316" name="Date Placeholder 2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5EFE605-835F-4424-843E-0C6301CE9AA7}" type="datetime1">
              <a:rPr lang="en-US" smtClean="0"/>
              <a:t>10/3/2019</a:t>
            </a:fld>
            <a:endParaRPr lang="en-US"/>
          </a:p>
        </p:txBody>
      </p:sp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1331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D8DF66-1052-445C-BCB7-AA0CAB53D68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82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/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Lingoul este apoi tranşat cu un ferăstrău pentru plăcuțe (ferăstrău sârmă) şi polizat pentru formarea plăcuțelor.</a:t>
            </a:r>
            <a:endParaRPr lang="ro-RO" baseline="30000"/>
          </a:p>
          <a:p>
            <a:r>
              <a:rPr lang="en-US" u="sng"/>
              <a:t>Metoda Czochralski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ED380A2-A375-4F00-B974-39A2C7BE8810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pic>
        <p:nvPicPr>
          <p:cNvPr id="9" name="Picture 8"/>
          <p:cNvPicPr/>
          <p:nvPr/>
        </p:nvPicPr>
        <p:blipFill rotWithShape="1">
          <a:blip r:embed="rId2"/>
          <a:srcRect t="14329" r="50387" b="44534"/>
          <a:stretch/>
        </p:blipFill>
        <p:spPr bwMode="auto">
          <a:xfrm>
            <a:off x="381000" y="3161647"/>
            <a:ext cx="5638800" cy="26295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531227"/>
            <a:ext cx="1248228" cy="33361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553200" y="59830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+mn-lt"/>
              </a:rPr>
              <a:t>Lingoul cilindric</a:t>
            </a:r>
          </a:p>
          <a:p>
            <a:pPr algn="ctr"/>
            <a:r>
              <a:rPr lang="ro-RO">
                <a:latin typeface="+mn-lt"/>
              </a:rPr>
              <a:t>de siliciu cristalin</a:t>
            </a:r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32917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/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Mărimea plăcuțelor pentru celulele fotovoltaice este de 100 – 200 mm</a:t>
            </a:r>
            <a:r>
              <a:rPr lang="en-US" baseline="30000"/>
              <a:t>2</a:t>
            </a:r>
            <a:r>
              <a:rPr lang="en-US"/>
              <a:t> , iar grosimea este de 200 - 300 </a:t>
            </a:r>
            <a:r>
              <a:rPr lang="el-GR"/>
              <a:t>μ</a:t>
            </a:r>
            <a:r>
              <a:rPr lang="en-US"/>
              <a:t>m. De asemenea este prevăzut şi un nou standard de 160 </a:t>
            </a:r>
            <a:r>
              <a:rPr lang="el-GR"/>
              <a:t>μ</a:t>
            </a:r>
            <a:r>
              <a:rPr lang="en-US"/>
              <a:t>m.</a:t>
            </a:r>
            <a:endParaRPr lang="ro-RO" baseline="30000"/>
          </a:p>
          <a:p>
            <a:r>
              <a:rPr lang="en-US"/>
              <a:t>Pentru circuitele electronice se folosesc dimensiuni ale plăcuțelor de 100 – 300 mm în diametru</a:t>
            </a:r>
            <a:r>
              <a:rPr lang="ro-RO"/>
              <a:t>, </a:t>
            </a:r>
            <a:r>
              <a:rPr lang="en-US"/>
              <a:t>200 - 300 </a:t>
            </a:r>
            <a:r>
              <a:rPr lang="el-GR"/>
              <a:t>μ</a:t>
            </a:r>
            <a:r>
              <a:rPr lang="en-US"/>
              <a:t>m</a:t>
            </a:r>
            <a:r>
              <a:rPr lang="ro-RO"/>
              <a:t> grosime.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D06954C-C479-4766-B17E-DC8FD49838BB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6682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o-RO" sz="2400"/>
              <a:t>Ce se urmăreşte să se realizeze</a:t>
            </a: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endParaRPr lang="ro-RO">
              <a:latin typeface="UT Sans" panose="00000500000000000000" pitchFamily="50" charset="0"/>
            </a:endParaRPr>
          </a:p>
          <a:p>
            <a:pPr eaLnBrk="1" hangingPunct="1"/>
            <a:endParaRPr lang="ro-RO" sz="2400">
              <a:latin typeface="UT Sans" panose="00000500000000000000" pitchFamily="50" charset="0"/>
            </a:endParaRPr>
          </a:p>
          <a:p>
            <a:pPr eaLnBrk="1" hangingPunct="1"/>
            <a:r>
              <a:rPr lang="ro-RO" sz="2400" b="1">
                <a:solidFill>
                  <a:srgbClr val="0070C0"/>
                </a:solidFill>
              </a:rPr>
              <a:t>Oxidare și aplicare fotorezist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50179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A0E5B17-ECF7-4A49-8B09-DDCC57CDDD55}" type="datetime1">
              <a:rPr lang="en-US" smtClean="0"/>
              <a:t>10/3/2019</a:t>
            </a:fld>
            <a:endParaRPr lang="en-US"/>
          </a:p>
        </p:txBody>
      </p:sp>
      <p:sp>
        <p:nvSpPr>
          <p:cNvPr id="50180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018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05ABB74-B240-4648-88C2-A64B274C2712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/>
              <a:t>Tehnologia de fabricare a dispozitivelor semiconductoare</a:t>
            </a:r>
            <a:endParaRPr lang="en-US" sz="3200"/>
          </a:p>
        </p:txBody>
      </p:sp>
      <p:pic>
        <p:nvPicPr>
          <p:cNvPr id="512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13" y="4038600"/>
            <a:ext cx="913918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2057400"/>
            <a:ext cx="2066925" cy="1104900"/>
          </a:xfrm>
          <a:prstGeom prst="rect">
            <a:avLst/>
          </a:prstGeom>
        </p:spPr>
      </p:pic>
      <p:sp>
        <p:nvSpPr>
          <p:cNvPr id="3" name="Arrow: Curved Left 2">
            <a:extLst>
              <a:ext uri="{FF2B5EF4-FFF2-40B4-BE49-F238E27FC236}">
                <a16:creationId xmlns:a16="http://schemas.microsoft.com/office/drawing/2014/main" id="{86547FFB-9B75-4CE8-A3C4-28F1A04CCBF8}"/>
              </a:ext>
            </a:extLst>
          </p:cNvPr>
          <p:cNvSpPr/>
          <p:nvPr/>
        </p:nvSpPr>
        <p:spPr>
          <a:xfrm>
            <a:off x="5257800" y="1828800"/>
            <a:ext cx="685800" cy="838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9422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o-RO" sz="2400" b="1">
                <a:solidFill>
                  <a:srgbClr val="0070C0"/>
                </a:solidFill>
              </a:rPr>
              <a:t>Expunere</a:t>
            </a:r>
            <a:r>
              <a:rPr lang="en-US" sz="2400" b="1">
                <a:solidFill>
                  <a:srgbClr val="0070C0"/>
                </a:solidFill>
              </a:rPr>
              <a:t>a</a:t>
            </a:r>
            <a:r>
              <a:rPr lang="ro-RO" sz="2400" b="1">
                <a:solidFill>
                  <a:srgbClr val="0070C0"/>
                </a:solidFill>
              </a:rPr>
              <a:t> la raze ultraviolete, îndepărtarea fotorezistului expus și corodarea oxidului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51203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37A470-6B61-4487-9948-E6ABE6AA92A7}" type="datetime1">
              <a:rPr lang="en-US" smtClean="0"/>
              <a:t>10/3/2019</a:t>
            </a:fld>
            <a:endParaRPr lang="en-US"/>
          </a:p>
        </p:txBody>
      </p:sp>
      <p:sp>
        <p:nvSpPr>
          <p:cNvPr id="51204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1205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D7DA972-30E4-4FF9-B2B2-BAF8B75630D9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/>
              <a:t>Tehnologia de fabricare a dispozitivelor semiconductoare</a:t>
            </a:r>
            <a:endParaRPr lang="en-US" sz="320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2743200"/>
            <a:ext cx="8867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8517830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o-RO" sz="2400" b="1">
                <a:solidFill>
                  <a:srgbClr val="0070C0"/>
                </a:solidFill>
              </a:rPr>
              <a:t>Implantare  ionică sau difuzie, fotomascare, corodare fotorezist și depunere de Al, corodare Al</a:t>
            </a:r>
            <a:endParaRPr lang="en-US" sz="2400" b="1">
              <a:solidFill>
                <a:srgbClr val="0070C0"/>
              </a:solidFill>
            </a:endParaRPr>
          </a:p>
        </p:txBody>
      </p:sp>
      <p:sp>
        <p:nvSpPr>
          <p:cNvPr id="52227" name="Date Placeholder 7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98C68A5-BAF2-4330-B07A-E1DF57B3901C}" type="datetime1">
              <a:rPr lang="en-US" smtClean="0"/>
              <a:t>10/3/2019</a:t>
            </a:fld>
            <a:endParaRPr lang="en-US"/>
          </a:p>
        </p:txBody>
      </p:sp>
      <p:sp>
        <p:nvSpPr>
          <p:cNvPr id="52228" name="Footer Placeholder 8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52229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A18F77A-01F4-48B2-A112-758D16911122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ro-RO" sz="3200"/>
              <a:t>Tehnologia de fabricare a dispozitivelor semiconductoare</a:t>
            </a:r>
            <a:endParaRPr lang="en-US" sz="320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911" y="2667000"/>
            <a:ext cx="9105089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493128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/>
              <a:t>Tehnologia de fabricare a dispozitivelor semiconductoare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4FCC7C-211B-4065-882B-767F899223E5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Packaging</a:t>
            </a:r>
            <a:endParaRPr lang="ro-RO"/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(încapsularea)</a:t>
            </a:r>
            <a:endParaRPr lang="en-US" b="1">
              <a:solidFill>
                <a:srgbClr val="0070C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7125" y="1447800"/>
            <a:ext cx="5019675" cy="520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16264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/>
              <a:t>Tehnologia de fabricare a dispozitivelor semiconductoare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Packaging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7C141-6E77-416F-A1B8-0A58BFE7CF65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156444"/>
            <a:ext cx="5384800" cy="3230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800" y="5449669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UT Sans" panose="00000500000000000000" pitchFamily="50" charset="0"/>
              </a:rPr>
              <a:t>Secțiune transversală printr-o capsulă DIP </a:t>
            </a:r>
            <a:br>
              <a:rPr lang="ro-RO">
                <a:latin typeface="UT Sans" panose="00000500000000000000" pitchFamily="50" charset="0"/>
              </a:rPr>
            </a:br>
            <a:r>
              <a:rPr lang="ro-RO">
                <a:latin typeface="UT Sans" panose="00000500000000000000" pitchFamily="50" charset="0"/>
              </a:rPr>
              <a:t>(Dual-In-Line Package)</a:t>
            </a:r>
            <a:endParaRPr lang="en-US">
              <a:latin typeface="UT Sans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5830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sz="3200"/>
              <a:t>Tehnologia de fabricare a dispozitivelor semiconductoare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Packaging</a:t>
            </a:r>
            <a:endParaRPr lang="en-US" b="1">
              <a:solidFill>
                <a:srgbClr val="0070C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290DE6-A2F1-4C61-B773-C23071CDA29E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5222" t="41504" r="46903" b="14882"/>
          <a:stretch/>
        </p:blipFill>
        <p:spPr bwMode="auto">
          <a:xfrm>
            <a:off x="1981200" y="2056585"/>
            <a:ext cx="6705600" cy="4344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04800" y="5638799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/>
              <a:t>Pinul 1</a:t>
            </a:r>
            <a:endParaRPr lang="en-US" b="1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371600" y="4876800"/>
            <a:ext cx="1295400" cy="787399"/>
          </a:xfrm>
          <a:prstGeom prst="straightConnector1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04800" y="5622703"/>
            <a:ext cx="1066800" cy="381815"/>
          </a:xfrm>
          <a:prstGeom prst="roundRect">
            <a:avLst/>
          </a:prstGeom>
          <a:solidFill>
            <a:srgbClr val="FFFF00">
              <a:alpha val="4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000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/>
              <a:t>Contactul metal-semiconductor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Contactul metal-semiconductor (m-s) se realizează prin depunerea unui strat de metal (aluminiu) pe suprafața semiconductorului.</a:t>
            </a:r>
            <a:endParaRPr lang="en-US"/>
          </a:p>
          <a:p>
            <a:r>
              <a:rPr lang="ro-RO"/>
              <a:t>Poate fi:</a:t>
            </a:r>
            <a:endParaRPr lang="en-US"/>
          </a:p>
          <a:p>
            <a:pPr lvl="1"/>
            <a:r>
              <a:rPr lang="ro-RO" sz="2200" b="1">
                <a:solidFill>
                  <a:srgbClr val="0070C0"/>
                </a:solidFill>
              </a:rPr>
              <a:t>de tip redresor</a:t>
            </a:r>
            <a:r>
              <a:rPr lang="ro-RO" sz="2200"/>
              <a:t>, numit și dioda Schottky (dioda de barieră Schottky)</a:t>
            </a:r>
            <a:r>
              <a:rPr lang="en-US" sz="2200"/>
              <a:t>,</a:t>
            </a:r>
          </a:p>
          <a:p>
            <a:pPr lvl="1"/>
            <a:r>
              <a:rPr lang="ro-RO" sz="2200" b="1">
                <a:solidFill>
                  <a:srgbClr val="0070C0"/>
                </a:solidFill>
              </a:rPr>
              <a:t>de tip ohmic</a:t>
            </a:r>
            <a:r>
              <a:rPr lang="ro-RO" sz="2200"/>
              <a:t> (neredresor)</a:t>
            </a:r>
            <a:r>
              <a:rPr lang="en-US" sz="220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B34248-092E-4A4A-994C-8D74DEEFFE8D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9926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/>
              <a:t>Contactul metal-semiconductor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Contactul metal</a:t>
            </a:r>
            <a:r>
              <a:rPr lang="en-US" b="1">
                <a:solidFill>
                  <a:srgbClr val="0070C0"/>
                </a:solidFill>
              </a:rPr>
              <a:t>-s</a:t>
            </a:r>
            <a:r>
              <a:rPr lang="ro-RO" b="1">
                <a:solidFill>
                  <a:srgbClr val="0070C0"/>
                </a:solidFill>
              </a:rPr>
              <a:t>emiconductor de tip redresor</a:t>
            </a:r>
            <a:endParaRPr lang="en-US" b="1">
              <a:solidFill>
                <a:srgbClr val="0070C0"/>
              </a:solidFill>
            </a:endParaRPr>
          </a:p>
          <a:p>
            <a:r>
              <a:rPr lang="ro-RO"/>
              <a:t>Contactele m-s de tip redresor se realizează, în cele mai multe cazuri, în semiconductoare de tip n.</a:t>
            </a:r>
          </a:p>
          <a:p>
            <a:r>
              <a:rPr lang="ro-RO"/>
              <a:t>Metalul se </a:t>
            </a:r>
            <a:r>
              <a:rPr lang="en-US"/>
              <a:t>comport</a:t>
            </a:r>
            <a:r>
              <a:rPr lang="ro-RO"/>
              <a:t>ă </a:t>
            </a:r>
            <a:r>
              <a:rPr lang="en-US"/>
              <a:t>ca </a:t>
            </a:r>
            <a:r>
              <a:rPr lang="ro-RO"/>
              <a:t>o zonă de tip p iar semiconductorul reprezintă zona de tip n.</a:t>
            </a:r>
            <a:endParaRPr lang="en-US"/>
          </a:p>
          <a:p>
            <a:r>
              <a:rPr lang="ro-RO"/>
              <a:t>La stabilirea contactului, o parte din electronii din semiconductor curg spre metal (ocupă stări energetice mai joase) și atomii donori din semiconductor se transformă în ioni pozitivi. 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F7C7D4-F221-4828-A924-FA3837EF042F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947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indent="-274320">
              <a:spcBef>
                <a:spcPts val="580"/>
              </a:spcBef>
              <a:defRPr/>
            </a:pPr>
            <a:r>
              <a:rPr lang="ro-RO" sz="3200"/>
              <a:t>Bibliografie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o-RO" sz="2000"/>
              <a:t>Pană, Gh. – </a:t>
            </a:r>
            <a:r>
              <a:rPr lang="ro-RO" sz="2000" b="1">
                <a:solidFill>
                  <a:srgbClr val="0070C0"/>
                </a:solidFill>
              </a:rPr>
              <a:t>Dispozitive</a:t>
            </a:r>
            <a:r>
              <a:rPr lang="en-US" sz="2000" b="1">
                <a:solidFill>
                  <a:srgbClr val="0070C0"/>
                </a:solidFill>
              </a:rPr>
              <a:t> </a:t>
            </a:r>
            <a:r>
              <a:rPr lang="ro-RO" sz="2000" b="1">
                <a:solidFill>
                  <a:srgbClr val="0070C0"/>
                </a:solidFill>
              </a:rPr>
              <a:t>Electronice </a:t>
            </a:r>
            <a:r>
              <a:rPr lang="ro-RO" sz="2000"/>
              <a:t>, Notițe de curs, Universitatea </a:t>
            </a:r>
            <a:r>
              <a:rPr lang="ro-RO" sz="2000" i="1"/>
              <a:t>Transilvania</a:t>
            </a:r>
            <a:r>
              <a:rPr lang="ro-RO" sz="2000"/>
              <a:t> din Brașov, 2019;</a:t>
            </a:r>
            <a:br>
              <a:rPr lang="ro-RO" sz="2000"/>
            </a:br>
            <a:r>
              <a:rPr lang="ro-RO" sz="2000">
                <a:solidFill>
                  <a:srgbClr val="0070C0"/>
                </a:solidFill>
                <a:hlinkClick r:id="rId2"/>
              </a:rPr>
              <a:t>http://vega.unitbv.ro/~pana/calc-ti/DE/curs-DE/</a:t>
            </a:r>
            <a:endParaRPr lang="ro-RO" sz="2000">
              <a:solidFill>
                <a:srgbClr val="0070C0"/>
              </a:solidFill>
            </a:endParaRP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o-RO" sz="2000"/>
              <a:t>Floyd, L.T. – </a:t>
            </a:r>
            <a:r>
              <a:rPr lang="ro-RO" sz="2000" b="1">
                <a:solidFill>
                  <a:srgbClr val="0070C0"/>
                </a:solidFill>
              </a:rPr>
              <a:t>Dispozitive electronice</a:t>
            </a:r>
            <a:r>
              <a:rPr lang="ro-RO" sz="2000"/>
              <a:t>, traducere de Alina Teodoru, Editura Teora, Bucureşti, 2003;</a:t>
            </a:r>
          </a:p>
          <a:p>
            <a:pPr marL="514350" indent="-514350">
              <a:spcBef>
                <a:spcPts val="580"/>
              </a:spcBef>
              <a:buFont typeface="+mj-lt"/>
              <a:buAutoNum type="arabicPeriod"/>
              <a:defRPr/>
            </a:pPr>
            <a:r>
              <a:rPr lang="ro-RO" sz="2000"/>
              <a:t>Neamen, A.D. – </a:t>
            </a:r>
            <a:r>
              <a:rPr lang="ro-RO" sz="2000" b="1">
                <a:solidFill>
                  <a:srgbClr val="0070C0"/>
                </a:solidFill>
              </a:rPr>
              <a:t>An Introduction to Semiconductor Devices</a:t>
            </a:r>
            <a:r>
              <a:rPr lang="ro-RO" sz="2000"/>
              <a:t>, Editura McGraw Hill, New York, 2006;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000"/>
              <a:t>Dascălu, D. ş.a. – </a:t>
            </a:r>
            <a:r>
              <a:rPr lang="ro-RO" sz="2000" b="1">
                <a:solidFill>
                  <a:srgbClr val="0070C0"/>
                </a:solidFill>
              </a:rPr>
              <a:t>Dispozitive şi circuite electronice</a:t>
            </a:r>
            <a:r>
              <a:rPr lang="ro-RO" sz="2000"/>
              <a:t>, Editura Didactică şi Pedagogică, Bucureşti, 1982;</a:t>
            </a: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o-RO" sz="2000"/>
              <a:t>Gray, P.E. şi Searle, C.L. – </a:t>
            </a:r>
            <a:r>
              <a:rPr lang="ro-RO" sz="2000" b="1">
                <a:solidFill>
                  <a:srgbClr val="0070C0"/>
                </a:solidFill>
              </a:rPr>
              <a:t>Bazele electronicii moderne</a:t>
            </a:r>
            <a:r>
              <a:rPr lang="ro-RO" sz="2000"/>
              <a:t>, 2 volume, Editura Tehnică, Bucureşti, 1973.</a:t>
            </a:r>
            <a:endParaRPr lang="en-US" sz="2000"/>
          </a:p>
        </p:txBody>
      </p:sp>
      <p:sp>
        <p:nvSpPr>
          <p:cNvPr id="23557" name="Footer Placeholder 3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23558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71C2ED2B-7161-444A-BF13-886FF22C95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369F32-D7F5-454D-A8A4-4B41CD7E72CC}" type="datetime1">
              <a:rPr lang="en-US" smtClean="0"/>
              <a:t>10/3/2019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5708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/>
              <a:t>Contactul metal-semiconductor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Rezultă o regiune de sarcină spațială extinsă doar în semiconductor, la fel ca la o joncțiune unilaterală.</a:t>
            </a:r>
          </a:p>
          <a:p>
            <a:r>
              <a:rPr lang="ro-RO"/>
              <a:t>Apare și o barieră internă de potențial care împiedică migrarea în continuare a electronilor.</a:t>
            </a:r>
          </a:p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Aplicații</a:t>
            </a:r>
          </a:p>
          <a:p>
            <a:pPr lvl="1"/>
            <a:r>
              <a:rPr lang="ro-RO">
                <a:solidFill>
                  <a:srgbClr val="0070C0"/>
                </a:solidFill>
              </a:rPr>
              <a:t>Dioda Schottky</a:t>
            </a:r>
          </a:p>
          <a:p>
            <a:pPr lvl="1"/>
            <a:endParaRPr lang="ro-RO"/>
          </a:p>
          <a:p>
            <a:pPr lvl="1"/>
            <a:r>
              <a:rPr lang="ro-RO">
                <a:solidFill>
                  <a:srgbClr val="0070C0"/>
                </a:solidFill>
              </a:rPr>
              <a:t>Tranzistorul Schottky</a:t>
            </a:r>
          </a:p>
          <a:p>
            <a:pPr lvl="1"/>
            <a:endParaRPr lang="ro-RO"/>
          </a:p>
          <a:p>
            <a:pPr lvl="1"/>
            <a:endParaRPr lang="ro-RO"/>
          </a:p>
          <a:p>
            <a:pPr lvl="1"/>
            <a:r>
              <a:rPr lang="ro-RO">
                <a:solidFill>
                  <a:srgbClr val="0070C0"/>
                </a:solidFill>
              </a:rPr>
              <a:t>Tranzistorul cu efect de câmp metal-semiconductor (MES-FET)</a:t>
            </a:r>
            <a:r>
              <a:rPr lang="ro-RO"/>
              <a:t>: este un TEC-J care are joncțiunea poartă-canal de tip m-s.</a:t>
            </a:r>
            <a:endParaRPr lang="en-US"/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109EE4-0324-4C45-BE95-69A04219790A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pic>
        <p:nvPicPr>
          <p:cNvPr id="54274" name="Picture 16" descr="dioda Schott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29000"/>
            <a:ext cx="2609850" cy="70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173216"/>
            <a:ext cx="2228850" cy="108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878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200"/>
              <a:t>Contactul metal-semiconductor</a:t>
            </a:r>
            <a:endParaRPr lang="en-US" sz="32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Contactul metal-semiconductor de tip ohmic</a:t>
            </a:r>
          </a:p>
          <a:p>
            <a:r>
              <a:rPr lang="ro-RO"/>
              <a:t>este o joncțiune m-s cu rezistență foarte mică ce asigură conducție în ambele sensuri.</a:t>
            </a:r>
          </a:p>
          <a:p>
            <a:r>
              <a:rPr lang="ro-RO"/>
              <a:t>Semiconductorul este dopat între gradul mediu și puternic.</a:t>
            </a:r>
          </a:p>
          <a:p>
            <a:r>
              <a:rPr lang="ro-RO"/>
              <a:t>Se folosește atât cu semiconductorul de tip n cât și cu cel de tip p.</a:t>
            </a:r>
          </a:p>
          <a:p>
            <a:r>
              <a:rPr lang="ro-RO"/>
              <a:t>Acest contact asigură toate contactele dintre circuitul exterior și dispozitivele electronice și/sau circuitele integrate.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96AF33-B726-4E72-A4A7-77E8FF5F80BC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67440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E86EC-2BCE-4D8A-AEAA-20AD7A50F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Multipli și submultipli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C9716-053B-4ABC-AFD4-14035F357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unității de măsură (UM)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02890-4432-42B3-9402-36D0D7C3B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F3973-7360-49DB-B98F-C394A7BEF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E3043-9230-4A8E-B6A0-60B38E8E4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FD699F1-EE4D-4FB2-9D68-FCA9B55E2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958332"/>
              </p:ext>
            </p:extLst>
          </p:nvPr>
        </p:nvGraphicFramePr>
        <p:xfrm>
          <a:off x="647700" y="2438400"/>
          <a:ext cx="7848600" cy="17678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569720">
                  <a:extLst>
                    <a:ext uri="{9D8B030D-6E8A-4147-A177-3AD203B41FA5}">
                      <a16:colId xmlns:a16="http://schemas.microsoft.com/office/drawing/2014/main" val="4024276653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714267766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858813116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2655610120"/>
                    </a:ext>
                  </a:extLst>
                </a:gridCol>
                <a:gridCol w="1569720">
                  <a:extLst>
                    <a:ext uri="{9D8B030D-6E8A-4147-A177-3AD203B41FA5}">
                      <a16:colId xmlns:a16="http://schemas.microsoft.com/office/drawing/2014/main" val="1612038658"/>
                    </a:ext>
                  </a:extLst>
                </a:gridCol>
              </a:tblGrid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Multipli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:10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ro-RO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:10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ro-RO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:10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ro-RO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:10</a:t>
                      </a:r>
                      <a:r>
                        <a:rPr lang="en-US" sz="1600" baseline="30000">
                          <a:effectLst/>
                        </a:rPr>
                        <a:t>3</a:t>
                      </a:r>
                      <a:endParaRPr lang="ro-RO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682888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UM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k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M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G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T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404327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1=0,001k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1k=0,001M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1M=0,001G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1G=0,001T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0181553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Submultipli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×10</a:t>
                      </a:r>
                      <a:r>
                        <a:rPr lang="en-US" sz="2000" baseline="30000">
                          <a:effectLst/>
                        </a:rPr>
                        <a:t>3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×10</a:t>
                      </a:r>
                      <a:r>
                        <a:rPr lang="en-US" sz="2000" baseline="30000">
                          <a:effectLst/>
                        </a:rPr>
                        <a:t>3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×10</a:t>
                      </a:r>
                      <a:r>
                        <a:rPr lang="en-US" sz="2000" baseline="30000">
                          <a:effectLst/>
                        </a:rPr>
                        <a:t>3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×10</a:t>
                      </a:r>
                      <a:r>
                        <a:rPr lang="en-US" sz="2000" baseline="30000">
                          <a:effectLst/>
                        </a:rPr>
                        <a:t>3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50799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UM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m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µ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µ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n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 </a:t>
                      </a:r>
                      <a:r>
                        <a:rPr lang="en-US" sz="2000">
                          <a:effectLst/>
                          <a:sym typeface="Symbol" panose="05050102010706020507" pitchFamily="18" charset="2"/>
                        </a:rPr>
                        <a:t></a:t>
                      </a:r>
                      <a:r>
                        <a:rPr lang="en-US" sz="2000">
                          <a:effectLst/>
                        </a:rPr>
                        <a:t> p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3621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o-R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1=1000m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1m=1000µ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1µ=1000n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1n=1000p</a:t>
                      </a:r>
                      <a:endParaRPr lang="ro-RO" sz="3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0210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23089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9A34-AA73-4038-B4C5-0C3A6C85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Legea lui Ohm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7713-7594-4B06-8D11-E293A8200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 o por</a:t>
            </a:r>
            <a:r>
              <a:rPr lang="ro-RO"/>
              <a:t>ț</a:t>
            </a:r>
            <a:r>
              <a:rPr lang="en-US"/>
              <a:t>iune de circuit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C96DF-FCED-4D77-8816-95BE5913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0E809-F9DB-4547-9E6D-A4E54CF7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87778-9025-4EC0-8916-63A016F5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3A02FCF-BFAC-47C3-9C32-CDDFE5372A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563" y="3605786"/>
            <a:ext cx="1351229" cy="2414587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A5FEAE-5D42-46EE-ADC7-72DF6F243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4844820"/>
              </p:ext>
            </p:extLst>
          </p:nvPr>
        </p:nvGraphicFramePr>
        <p:xfrm>
          <a:off x="1086938" y="2447924"/>
          <a:ext cx="78696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Equation" r:id="rId4" imgW="393480" imgH="393480" progId="Equation.DSMT4">
                  <p:embed/>
                </p:oleObj>
              </mc:Choice>
              <mc:Fallback>
                <p:oleObj name="Equation" r:id="rId4" imgW="39348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6938" y="2447924"/>
                        <a:ext cx="786960" cy="786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5D742FA-536B-4A1D-A9EC-3AB3D05607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7862" y="474990"/>
            <a:ext cx="3386138" cy="135584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AB5245-A3C6-43A7-BB4A-CEB8F8717C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2447924"/>
            <a:ext cx="3432710" cy="178593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A1B29E9-DEBB-40E8-9AB4-37440DD397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72" y="4343400"/>
            <a:ext cx="3642165" cy="2445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185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A9A34-AA73-4038-B4C5-0C3A6C851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Legea lui Ohm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07713-7594-4B06-8D11-E293A8200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pe </a:t>
            </a:r>
            <a:r>
              <a:rPr lang="ro-RO"/>
              <a:t>întreg circuitul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4C96DF-FCED-4D77-8816-95BE59136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10E809-F9DB-4547-9E6D-A4E54CF7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587778-9025-4EC0-8916-63A016F52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8A5FEAE-5D42-46EE-ADC7-72DF6F243A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1014022"/>
              </p:ext>
            </p:extLst>
          </p:nvPr>
        </p:nvGraphicFramePr>
        <p:xfrm>
          <a:off x="873125" y="2447925"/>
          <a:ext cx="12160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Equation" r:id="rId3" imgW="609480" imgH="393480" progId="Equation.DSMT4">
                  <p:embed/>
                </p:oleObj>
              </mc:Choice>
              <mc:Fallback>
                <p:oleObj name="Equation" r:id="rId3" imgW="609480" imgH="39348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B8A5FEAE-5D42-46EE-ADC7-72DF6F243A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3125" y="2447925"/>
                        <a:ext cx="1216025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05D742FA-536B-4A1D-A9EC-3AB3D05607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57862" y="474990"/>
            <a:ext cx="3386138" cy="135584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34E209-30A3-461A-A65B-FFAEADCEA2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0297" b="29706"/>
          <a:stretch/>
        </p:blipFill>
        <p:spPr>
          <a:xfrm>
            <a:off x="483100" y="3429000"/>
            <a:ext cx="3212100" cy="22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3388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8945B-997F-40AC-85A0-98F8FAE3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Legile (teoremele) lui Kirchhoff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7847AA-6A16-4F9D-84DA-C52024C1F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>
                <a:solidFill>
                  <a:srgbClr val="0070C0"/>
                </a:solidFill>
              </a:rPr>
              <a:t>Prima lege a lui Kirchhoff sau legea curen</a:t>
            </a:r>
            <a:r>
              <a:rPr lang="ro-RO" b="1">
                <a:solidFill>
                  <a:srgbClr val="0070C0"/>
                </a:solidFill>
              </a:rPr>
              <a:t>ț</a:t>
            </a:r>
            <a:r>
              <a:rPr lang="en-US" b="1">
                <a:solidFill>
                  <a:srgbClr val="0070C0"/>
                </a:solidFill>
              </a:rPr>
              <a:t>ilor</a:t>
            </a:r>
            <a:r>
              <a:rPr lang="ro-RO" b="1">
                <a:solidFill>
                  <a:srgbClr val="0070C0"/>
                </a:solidFill>
              </a:rPr>
              <a:t> – T I K</a:t>
            </a:r>
          </a:p>
          <a:p>
            <a:r>
              <a:rPr lang="ro-RO"/>
              <a:t>Prima lege a lui Kirchhoff este o expresie a conservării sarcinii electrice într-un nod al unei rețele electrice.</a:t>
            </a:r>
          </a:p>
          <a:p>
            <a:r>
              <a:rPr lang="ro-RO"/>
              <a:t>Suma curenților care intră într-un nod este egală cu suma curenților care ies din nod.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8C882-945F-4C48-A666-67825EDB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E7A64-7C3D-4971-96B4-0F6AFA250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767D6A-F61E-4D00-A53A-87EEBF7B3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7A158A-BB8D-4B6E-AC7C-6A2C937087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1" t="17436" r="30317" b="17436"/>
          <a:stretch/>
        </p:blipFill>
        <p:spPr>
          <a:xfrm>
            <a:off x="3048000" y="3810000"/>
            <a:ext cx="30480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46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842A-AF21-481B-948B-5CB1057BF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Legile (teoremele) lui Kirchhoff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0A1F8-1161-47E3-B864-E0C4C5C9F9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o-RO" b="1">
                <a:solidFill>
                  <a:srgbClr val="0070C0"/>
                </a:solidFill>
              </a:rPr>
              <a:t>A doua lege a lui Kirchhoff sau legea tensiunilor – T II K</a:t>
            </a:r>
          </a:p>
          <a:p>
            <a:r>
              <a:rPr lang="ro-RO"/>
              <a:t>De-a lungul conturului unui ochi de rețea, suma algebrica a tensiunilor electromotoare ale surselor este egală cu suma algebrică a produselor dintre intensitatea curenților și rezistența totală de pe fiecare latură.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D0A984-2278-456C-B68F-641DDD00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F4AA1C-09F6-46B7-9289-6D6387E7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F18A08-1ABE-4B9F-8E27-9871420C9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A3BA0-7EAC-43C7-B11C-785AF93AF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3962399"/>
            <a:ext cx="2914650" cy="2365596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94C82CF-BD15-4E2D-BB2E-3EFA146E2A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340146"/>
              </p:ext>
            </p:extLst>
          </p:nvPr>
        </p:nvGraphicFramePr>
        <p:xfrm>
          <a:off x="4267200" y="4191000"/>
          <a:ext cx="33775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1688760" imgH="228600" progId="Equation.DSMT4">
                  <p:embed/>
                </p:oleObj>
              </mc:Choice>
              <mc:Fallback>
                <p:oleObj name="Equation" r:id="rId4" imgW="16887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67200" y="4191000"/>
                        <a:ext cx="33775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76355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64F2F-C587-4F6D-882B-4002208A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Regula divizorului de tensiune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346BD-D405-4EC4-836D-D1124074B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RDT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81FFE-091A-4B46-9744-C9F3DE8AD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063D9-3C91-49F7-B366-99BC4ACB3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E59C8-747E-4157-8695-59F6EDA07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B7F594-D45A-4E55-BF05-BDFB84EA7E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80" y="2133600"/>
            <a:ext cx="1771650" cy="1995082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06D1486-7F3A-4886-BC29-7590FFC323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3249222"/>
              </p:ext>
            </p:extLst>
          </p:nvPr>
        </p:nvGraphicFramePr>
        <p:xfrm>
          <a:off x="685800" y="4373568"/>
          <a:ext cx="990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Equation" r:id="rId4" imgW="495000" imgH="228600" progId="Equation.DSMT4">
                  <p:embed/>
                </p:oleObj>
              </mc:Choice>
              <mc:Fallback>
                <p:oleObj name="Equation" r:id="rId4" imgW="4950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5800" y="4373568"/>
                        <a:ext cx="990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AB85099-7F84-4DF8-AB5B-DD0650C7C1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15776"/>
              </p:ext>
            </p:extLst>
          </p:nvPr>
        </p:nvGraphicFramePr>
        <p:xfrm>
          <a:off x="685800" y="4906968"/>
          <a:ext cx="10411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5" name="Equation" r:id="rId6" imgW="520560" imgH="228600" progId="Equation.DSMT4">
                  <p:embed/>
                </p:oleObj>
              </mc:Choice>
              <mc:Fallback>
                <p:oleObj name="Equation" r:id="rId6" imgW="520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85800" y="4906968"/>
                        <a:ext cx="10411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1D94642-3373-42FD-8459-D654857B52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4546806"/>
              </p:ext>
            </p:extLst>
          </p:nvPr>
        </p:nvGraphicFramePr>
        <p:xfrm>
          <a:off x="685800" y="5364168"/>
          <a:ext cx="14472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6" name="Equation" r:id="rId8" imgW="723600" imgH="431640" progId="Equation.DSMT4">
                  <p:embed/>
                </p:oleObj>
              </mc:Choice>
              <mc:Fallback>
                <p:oleObj name="Equation" r:id="rId8" imgW="72360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85800" y="5364168"/>
                        <a:ext cx="144720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86BD2C2B-4652-43E1-BE33-4F4F28C3B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5304"/>
              </p:ext>
            </p:extLst>
          </p:nvPr>
        </p:nvGraphicFramePr>
        <p:xfrm>
          <a:off x="2653570" y="4368903"/>
          <a:ext cx="23364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7" name="Equation" r:id="rId10" imgW="1168200" imgH="914400" progId="Equation.DSMT4">
                  <p:embed/>
                </p:oleObj>
              </mc:Choice>
              <mc:Fallback>
                <p:oleObj name="Equation" r:id="rId10" imgW="116820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53570" y="4368903"/>
                        <a:ext cx="233640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49362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C0AF4-8925-407E-AF81-98A31CA51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Regula divizorului de curent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FED4F4-5760-439F-8541-0E30C590E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RDC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1F724-44F9-4AE7-B8A0-9877D5431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0DB68A-D434-4EBA-99DB-1FC40A367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EAA150-A698-4D5A-8099-37751E93B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9366D-1EB3-42FB-9EBA-D1B57C2DE6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133600"/>
            <a:ext cx="2700338" cy="1567565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36DF0DF-8CF2-46A7-937F-C27CDD1295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011178"/>
              </p:ext>
            </p:extLst>
          </p:nvPr>
        </p:nvGraphicFramePr>
        <p:xfrm>
          <a:off x="762000" y="4495800"/>
          <a:ext cx="19303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Equation" r:id="rId4" imgW="965160" imgH="228600" progId="Equation.DSMT4">
                  <p:embed/>
                </p:oleObj>
              </mc:Choice>
              <mc:Fallback>
                <p:oleObj name="Equation" r:id="rId4" imgW="9651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62000" y="4495800"/>
                        <a:ext cx="193032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828F1AC3-6F10-454E-A129-269043BCF3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092514"/>
              </p:ext>
            </p:extLst>
          </p:nvPr>
        </p:nvGraphicFramePr>
        <p:xfrm>
          <a:off x="762000" y="5029200"/>
          <a:ext cx="1904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Equation" r:id="rId6" imgW="952200" imgH="228600" progId="Equation.DSMT4">
                  <p:embed/>
                </p:oleObj>
              </mc:Choice>
              <mc:Fallback>
                <p:oleObj name="Equation" r:id="rId6" imgW="9522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62000" y="5029200"/>
                        <a:ext cx="1904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5B7E909-0ABC-4BC1-A7CD-A17517ADFB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280914"/>
              </p:ext>
            </p:extLst>
          </p:nvPr>
        </p:nvGraphicFramePr>
        <p:xfrm>
          <a:off x="3226320" y="4038600"/>
          <a:ext cx="226008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Equation" r:id="rId8" imgW="1130040" imgH="914400" progId="Equation.DSMT4">
                  <p:embed/>
                </p:oleObj>
              </mc:Choice>
              <mc:Fallback>
                <p:oleObj name="Equation" r:id="rId8" imgW="113004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26320" y="4038600"/>
                        <a:ext cx="2260080" cy="182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290138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884D1-E814-49B5-B5BD-CA1052F7E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Teorema lui Thévenin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EF79B-6587-45CF-8E9E-D2DC3BD7A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b="1">
                <a:solidFill>
                  <a:srgbClr val="0070C0"/>
                </a:solidFill>
              </a:rPr>
              <a:t>Th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2BE8C-4D63-42A5-84EE-B3C41C07A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28D6E-DB98-49BF-B6EF-2B675A2A5872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B79D86-6358-492F-BB7D-BC2192110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6A3912-CAB8-4F95-9529-CB927E50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B68EC89-AEE5-4519-B2F6-FBE63B7F13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018077"/>
              </p:ext>
            </p:extLst>
          </p:nvPr>
        </p:nvGraphicFramePr>
        <p:xfrm>
          <a:off x="685800" y="4363393"/>
          <a:ext cx="195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Equation" r:id="rId3" imgW="977760" imgH="431640" progId="Equation.DSMT4">
                  <p:embed/>
                </p:oleObj>
              </mc:Choice>
              <mc:Fallback>
                <p:oleObj name="Equation" r:id="rId3" imgW="9777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4363393"/>
                        <a:ext cx="1955800" cy="863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F270225-0BE5-4FB9-81F2-33B4AB3C6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66392"/>
              </p:ext>
            </p:extLst>
          </p:nvPr>
        </p:nvGraphicFramePr>
        <p:xfrm>
          <a:off x="685800" y="5385120"/>
          <a:ext cx="4012560" cy="124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Equation" r:id="rId5" imgW="2006280" imgH="622080" progId="Equation.DSMT4">
                  <p:embed/>
                </p:oleObj>
              </mc:Choice>
              <mc:Fallback>
                <p:oleObj name="Equation" r:id="rId5" imgW="200628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85800" y="5385120"/>
                        <a:ext cx="4012560" cy="12441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41E2F8A0-BBF3-4748-9AE1-D739E5169D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2113475"/>
            <a:ext cx="5929313" cy="2023582"/>
          </a:xfrm>
          <a:prstGeom prst="rect">
            <a:avLst/>
          </a:prstGeom>
        </p:spPr>
      </p:pic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188F399-17E1-4E84-9631-8A50993D19F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5373918"/>
              </p:ext>
            </p:extLst>
          </p:nvPr>
        </p:nvGraphicFramePr>
        <p:xfrm>
          <a:off x="6248400" y="4875388"/>
          <a:ext cx="154872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Equation" r:id="rId8" imgW="774360" imgH="431640" progId="Equation.DSMT4">
                  <p:embed/>
                </p:oleObj>
              </mc:Choice>
              <mc:Fallback>
                <p:oleObj name="Equation" r:id="rId8" imgW="774360" imgH="431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248400" y="4875388"/>
                        <a:ext cx="1548720" cy="8632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762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sz="3600"/>
              <a:t>Cursul nr. 1. Cuprins</a:t>
            </a:r>
            <a:endParaRPr lang="en-US" sz="3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Generalități</a:t>
            </a:r>
          </a:p>
          <a:p>
            <a:pPr lvl="2"/>
            <a:r>
              <a:rPr lang="en-US" sz="2000"/>
              <a:t>Ce este electronica?</a:t>
            </a:r>
          </a:p>
          <a:p>
            <a:pPr lvl="2"/>
            <a:r>
              <a:rPr lang="en-US" sz="2000"/>
              <a:t>Dispozitive electronice</a:t>
            </a:r>
          </a:p>
          <a:p>
            <a:pPr lvl="2"/>
            <a:r>
              <a:rPr lang="ro-RO" sz="2000"/>
              <a:t>Circuitul electric/electronic</a:t>
            </a:r>
          </a:p>
          <a:p>
            <a:pPr lvl="2"/>
            <a:r>
              <a:rPr lang="ro-RO" sz="2000"/>
              <a:t>Tipuri de semnale</a:t>
            </a:r>
            <a:endParaRPr lang="en-US" sz="2000"/>
          </a:p>
          <a:p>
            <a:pPr lvl="2"/>
            <a:r>
              <a:rPr lang="ro-RO" sz="2000"/>
              <a:t>Componente pasive/active</a:t>
            </a:r>
            <a:endParaRPr lang="en-US" sz="2000"/>
          </a:p>
          <a:p>
            <a:pPr lvl="2"/>
            <a:r>
              <a:rPr lang="ro-RO" sz="2000"/>
              <a:t>Istoric</a:t>
            </a:r>
          </a:p>
          <a:p>
            <a:r>
              <a:rPr lang="ro-RO"/>
              <a:t>Mecanismul conducției în semiconductoare</a:t>
            </a:r>
          </a:p>
          <a:p>
            <a:r>
              <a:rPr lang="ro-RO"/>
              <a:t>Tehnologia de fabricare a dispozitivelor semiconductoare</a:t>
            </a:r>
          </a:p>
          <a:p>
            <a:r>
              <a:rPr lang="ro-RO"/>
              <a:t>Contactul metal-semiconductor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1AE574E-0A95-49ED-A127-D6083EC6C971}" type="datetime1">
              <a:rPr lang="en-US" smtClean="0"/>
              <a:t>10/3/2019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8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Ce este “electronica”?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/>
              <a:t>Științ</a:t>
            </a:r>
            <a:r>
              <a:rPr lang="ro-RO" sz="2800"/>
              <a:t>a</a:t>
            </a:r>
            <a:r>
              <a:rPr lang="en-US" sz="2800"/>
              <a:t> care studiază fenomenele legate de mișcarea în diferite medii (solid, gaz, vid) a particulelor încărcate electric, interacțiunea dintre aceste particule, producerea lor, precum și construcția și studiul dispozitivelor și aparatelor care funcționează pe baza acestor fenomene.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70C0"/>
                </a:solidFill>
              </a:rPr>
              <a:t>SAU</a:t>
            </a:r>
          </a:p>
          <a:p>
            <a:pPr>
              <a:lnSpc>
                <a:spcPct val="90000"/>
              </a:lnSpc>
            </a:pPr>
            <a:r>
              <a:rPr lang="en-US" sz="2800"/>
              <a:t>Ramur</a:t>
            </a:r>
            <a:r>
              <a:rPr lang="ro-RO" sz="2800"/>
              <a:t>a</a:t>
            </a:r>
            <a:r>
              <a:rPr lang="en-US" sz="2800"/>
              <a:t> tehnicii care se ocupă cu producerea dispozitivelor și aparatelor electronice.  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7C9E30-1BE9-4F98-B9FB-4B0966713896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162800" y="5738884"/>
            <a:ext cx="1524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Sursa: DEX</a:t>
            </a:r>
          </a:p>
        </p:txBody>
      </p:sp>
    </p:spTree>
    <p:extLst>
      <p:ext uri="{BB962C8B-B14F-4D97-AF65-F5344CB8AC3E}">
        <p14:creationId xmlns:p14="http://schemas.microsoft.com/office/powerpoint/2010/main" val="35994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/>
              <a:t>Dispozitive electronice</a:t>
            </a:r>
            <a:endParaRPr lang="en-US" sz="48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>
                <a:solidFill>
                  <a:srgbClr val="0070C0"/>
                </a:solidFill>
                <a:latin typeface="+mj-lt"/>
              </a:rPr>
              <a:t>Tuburi electronice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3AA1E74-BE1E-4D85-B615-D27C1FCC1132}" type="datetime1">
              <a:rPr lang="en-US" smtClean="0"/>
              <a:t>10/3/2019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DE Cursul nr. 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1EB97C-FFB7-4124-AD11-7B8E2434CD50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0247" name="Picture 7" descr="Elektronenroehren-auswah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997325"/>
            <a:ext cx="5257800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3"/>
          <a:srcRect l="1946" t="19146" r="69004" b="15614"/>
          <a:stretch/>
        </p:blipFill>
        <p:spPr bwMode="auto">
          <a:xfrm>
            <a:off x="6165071" y="838200"/>
            <a:ext cx="1777365" cy="22453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4"/>
          <a:srcRect l="1876" t="17912" r="69561" b="17211"/>
          <a:stretch/>
        </p:blipFill>
        <p:spPr bwMode="auto">
          <a:xfrm>
            <a:off x="914400" y="2881476"/>
            <a:ext cx="1905000" cy="24347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5377" y="1776214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+mj-lt"/>
              </a:rPr>
              <a:t>Dioda</a:t>
            </a:r>
            <a:endParaRPr lang="en-US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66800" y="552727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>
                <a:latin typeface="+mj-lt"/>
              </a:rPr>
              <a:t>Trioda</a:t>
            </a:r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431676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2277</TotalTime>
  <Words>3133</Words>
  <Application>Microsoft Office PowerPoint</Application>
  <PresentationFormat>On-screen Show (4:3)</PresentationFormat>
  <Paragraphs>604</Paragraphs>
  <Slides>69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Symbol</vt:lpstr>
      <vt:lpstr>Times New Roman</vt:lpstr>
      <vt:lpstr>UT Sans</vt:lpstr>
      <vt:lpstr>Wingdings 2</vt:lpstr>
      <vt:lpstr>Wingdings 3</vt:lpstr>
      <vt:lpstr>Clarity</vt:lpstr>
      <vt:lpstr>MathType 6.0 Equation</vt:lpstr>
      <vt:lpstr>DISPOZITIVE ELECTRONICE</vt:lpstr>
      <vt:lpstr> Structura anului univ. 2019-2020</vt:lpstr>
      <vt:lpstr>Structura semestrului 1</vt:lpstr>
      <vt:lpstr>Notare</vt:lpstr>
      <vt:lpstr>Dispozitive Electronice. Cuprins</vt:lpstr>
      <vt:lpstr>Bibliografie</vt:lpstr>
      <vt:lpstr>Cursul nr. 1. Cuprins</vt:lpstr>
      <vt:lpstr>Ce este “electronica”?</vt:lpstr>
      <vt:lpstr>Dispozitive electronice</vt:lpstr>
      <vt:lpstr>Dispozitive electronice</vt:lpstr>
      <vt:lpstr>Dispozitive electronice</vt:lpstr>
      <vt:lpstr>Circuitul electric/electronic</vt:lpstr>
      <vt:lpstr>Circuitul electric/electronic</vt:lpstr>
      <vt:lpstr>Circuitul electric/electronic</vt:lpstr>
      <vt:lpstr>Circuitul electric/electronic</vt:lpstr>
      <vt:lpstr>Circuitul electric/electronic</vt:lpstr>
      <vt:lpstr>Circuitul electric/electronic</vt:lpstr>
      <vt:lpstr>Tipuri de semnale</vt:lpstr>
      <vt:lpstr>Tipuri de semnale</vt:lpstr>
      <vt:lpstr>Tipuri de semnale</vt:lpstr>
      <vt:lpstr>Componente pasive</vt:lpstr>
      <vt:lpstr>Componente pasive</vt:lpstr>
      <vt:lpstr>Componente active</vt:lpstr>
      <vt:lpstr>Componente active</vt:lpstr>
      <vt:lpstr>Componente pasive/active</vt:lpstr>
      <vt:lpstr>Exemplu de circuit electronic </vt:lpstr>
      <vt:lpstr>Istoric</vt:lpstr>
      <vt:lpstr>Istoric</vt:lpstr>
      <vt:lpstr>Istoric</vt:lpstr>
      <vt:lpstr>Istoric</vt:lpstr>
      <vt:lpstr>Istoric</vt:lpstr>
      <vt:lpstr>Istoric</vt:lpstr>
      <vt:lpstr>Istoric</vt:lpstr>
      <vt:lpstr>Istoric</vt:lpstr>
      <vt:lpstr>Istoric</vt:lpstr>
      <vt:lpstr>Istoric</vt:lpstr>
      <vt:lpstr>Istoric</vt:lpstr>
      <vt:lpstr>Istoric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Mecanismul conducției în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Tehnologia de fabricare a dispozitivelor semiconductoare</vt:lpstr>
      <vt:lpstr>Contactul metal-semiconductor</vt:lpstr>
      <vt:lpstr>Contactul metal-semiconductor</vt:lpstr>
      <vt:lpstr>Contactul metal-semiconductor</vt:lpstr>
      <vt:lpstr>Contactul metal-semiconductor</vt:lpstr>
      <vt:lpstr>Multipli și submultipli</vt:lpstr>
      <vt:lpstr>Legea lui Ohm</vt:lpstr>
      <vt:lpstr>Legea lui Ohm</vt:lpstr>
      <vt:lpstr>Legile (teoremele) lui Kirchhoff</vt:lpstr>
      <vt:lpstr>Legile (teoremele) lui Kirchhoff</vt:lpstr>
      <vt:lpstr>Regula divizorului de tensiune</vt:lpstr>
      <vt:lpstr>Regula divizorului de curent</vt:lpstr>
      <vt:lpstr>Teorema lui Thévenin</vt:lpstr>
    </vt:vector>
  </TitlesOfParts>
  <Company>ecdep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ELECTRONICĂ II</dc:title>
  <dc:creator>unitbv</dc:creator>
  <cp:lastModifiedBy>geoic@yahoo.com</cp:lastModifiedBy>
  <cp:revision>594</cp:revision>
  <dcterms:created xsi:type="dcterms:W3CDTF">2008-02-25T12:45:55Z</dcterms:created>
  <dcterms:modified xsi:type="dcterms:W3CDTF">2019-10-03T20:09:12Z</dcterms:modified>
</cp:coreProperties>
</file>