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59"/>
  </p:notesMasterIdLst>
  <p:sldIdLst>
    <p:sldId id="256" r:id="rId2"/>
    <p:sldId id="390" r:id="rId3"/>
    <p:sldId id="448" r:id="rId4"/>
    <p:sldId id="399" r:id="rId5"/>
    <p:sldId id="458" r:id="rId6"/>
    <p:sldId id="459" r:id="rId7"/>
    <p:sldId id="449" r:id="rId8"/>
    <p:sldId id="461" r:id="rId9"/>
    <p:sldId id="463" r:id="rId10"/>
    <p:sldId id="464" r:id="rId11"/>
    <p:sldId id="451" r:id="rId12"/>
    <p:sldId id="452" r:id="rId13"/>
    <p:sldId id="453" r:id="rId14"/>
    <p:sldId id="454" r:id="rId15"/>
    <p:sldId id="403" r:id="rId16"/>
    <p:sldId id="404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6" r:id="rId26"/>
    <p:sldId id="462" r:id="rId27"/>
    <p:sldId id="417" r:id="rId28"/>
    <p:sldId id="418" r:id="rId29"/>
    <p:sldId id="419" r:id="rId30"/>
    <p:sldId id="422" r:id="rId31"/>
    <p:sldId id="423" r:id="rId32"/>
    <p:sldId id="457" r:id="rId33"/>
    <p:sldId id="460" r:id="rId34"/>
    <p:sldId id="425" r:id="rId35"/>
    <p:sldId id="424" r:id="rId36"/>
    <p:sldId id="426" r:id="rId37"/>
    <p:sldId id="427" r:id="rId38"/>
    <p:sldId id="428" r:id="rId39"/>
    <p:sldId id="465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46" r:id="rId50"/>
    <p:sldId id="439" r:id="rId51"/>
    <p:sldId id="440" r:id="rId52"/>
    <p:sldId id="441" r:id="rId53"/>
    <p:sldId id="447" r:id="rId54"/>
    <p:sldId id="444" r:id="rId55"/>
    <p:sldId id="445" r:id="rId56"/>
    <p:sldId id="455" r:id="rId57"/>
    <p:sldId id="456" r:id="rId5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794"/>
    <a:srgbClr val="00682F"/>
    <a:srgbClr val="00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7" autoAdjust="0"/>
  </p:normalViewPr>
  <p:slideViewPr>
    <p:cSldViewPr>
      <p:cViewPr varScale="1">
        <p:scale>
          <a:sx n="82" d="100"/>
          <a:sy n="82" d="100"/>
        </p:scale>
        <p:origin x="81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07FE0-F099-42C2-98AA-2160FA7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50D59-D40C-4CE7-B25D-E2611DB051D2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3A9C-CE95-4265-996B-F482FD622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37137-6B71-43C1-BD71-584986D9F792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7B298-2A40-4502-BCCF-C54621ADB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EE2E-9AB0-4B24-867B-7A2B8F8E668C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3525-0508-4155-AFBF-C0F4DDACA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DE875-4825-46CA-93E4-4FFE79E911C5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07C6-4558-4EA5-8930-CBA1A05DC990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5B6E-B950-4701-BD32-788A758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47E11-387E-4DAB-B557-D6FDDFEC3614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AC7E-D32C-4DF0-999E-68D33AEC5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B6C45-E93E-433F-B4C8-B9C1C1C736B3}" type="datetime1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5408-5E6A-4EC2-80DE-F9CD5C722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E507E-8E4C-40C4-8628-CF0998429306}" type="datetime1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DE322-6E8E-4E79-9710-88E5A00E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1CEC6-FBA9-4392-ABB5-0F68DE94129B}" type="datetime1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570E-0B94-4767-B05F-50A6E4C19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95300-4B56-4827-9F3C-91266B0F4736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EDE-0A30-45F5-9BB7-0204507D1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1CB9-0D87-41E6-96E2-428F6353B37C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2663-4DBE-4190-B98F-CC3269D3E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166388-262D-4591-AE8A-6F4BB67114AC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78D17-1501-495F-A7F1-56F5D8DA5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2N390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image" Target="../media/image58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11" Type="http://schemas.openxmlformats.org/officeDocument/2006/relationships/image" Target="../media/image61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62.wmf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9.emf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5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CACB52-B899-4521-956D-A66DDA508F02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C5D444D4-9AB9-40EC-A904-758BB122A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174C159E-381E-414F-B627-E17C31DEA8C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25EE-B0C6-45B8-A3B2-6C15E1FF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Foaie de catalog pentru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5989-D2A9-4C21-A721-700FC525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Foile de catalog pentru TB-2N3904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0" indent="0" algn="ctr">
              <a:buNone/>
            </a:pPr>
            <a:r>
              <a:rPr lang="en-US">
                <a:latin typeface="UT Sans" panose="00000500000000000000" pitchFamily="50" charset="0"/>
                <a:hlinkClick r:id="rId2" action="ppaction://hlinkfile"/>
              </a:rPr>
              <a:t>2N3904</a:t>
            </a:r>
            <a:r>
              <a:rPr lang="ro-RO">
                <a:latin typeface="UT Sans" panose="00000500000000000000" pitchFamily="50" charset="0"/>
                <a:hlinkClick r:id="rId2" action="ppaction://hlinkfile"/>
              </a:rPr>
              <a:t>.pdf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Se observ</a:t>
            </a:r>
            <a:r>
              <a:rPr lang="ro-RO">
                <a:latin typeface="UT Sans" panose="00000500000000000000" pitchFamily="50" charset="0"/>
              </a:rPr>
              <a:t>ă că în catalog există parametrii:</a:t>
            </a: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DC Current Gain</a:t>
            </a:r>
            <a:r>
              <a:rPr lang="ro-RO">
                <a:latin typeface="UT Sans" panose="00000500000000000000" pitchFamily="50" charset="0"/>
              </a:rPr>
              <a:t>, notat cu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latin typeface="UT Sans" panose="00000500000000000000" pitchFamily="50" charset="0"/>
              </a:rPr>
              <a:t> și</a:t>
            </a: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Small-Signal Current Gain</a:t>
            </a:r>
            <a:r>
              <a:rPr lang="ro-RO">
                <a:latin typeface="UT Sans" panose="00000500000000000000" pitchFamily="50" charset="0"/>
              </a:rPr>
              <a:t>, notat cu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endParaRPr lang="ro-RO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Corespondența cu parametrii BETA este:</a:t>
            </a:r>
          </a:p>
          <a:p>
            <a:pPr marL="0" indent="0" algn="ctr">
              <a:buNone/>
            </a:pP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=BETADC </a:t>
            </a:r>
            <a:r>
              <a:rPr lang="ro-RO">
                <a:latin typeface="UT Sans" panose="00000500000000000000" pitchFamily="50" charset="0"/>
              </a:rPr>
              <a:t>și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 h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fe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=BETAAC</a:t>
            </a:r>
          </a:p>
          <a:p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7867F-B8F4-4E6C-A011-470F8C3A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673A5-5F80-445F-A29E-FF77C62774DF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0F7D-A431-4FD6-BF49-2ACE5997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494D-1A5A-4631-9164-0BCED5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</a:t>
            </a:r>
            <a:r>
              <a:rPr lang="ro-RO" sz="3200">
                <a:latin typeface="UT Sans" panose="00000500000000000000" pitchFamily="50" charset="0"/>
              </a:rPr>
              <a:t>zarea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Prin polarizare se stabileşte un PSF care asigură funcționarea liniară corectă a amplificatoarelor.</a:t>
            </a:r>
          </a:p>
          <a:p>
            <a:r>
              <a:rPr lang="ro-RO">
                <a:latin typeface="UT Sans" panose="00000500000000000000" pitchFamily="50" charset="0"/>
              </a:rPr>
              <a:t>Dacă TB dintr-un amplificator nu este polarizat corect, atunci la aplicarea unui semnal variabil poate intra în saturație sau blocare şi se distorsionează semnalul amplificat.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403D9-664D-4D00-ADC0-F162D0E4B3FA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4565119"/>
            <a:ext cx="2761298" cy="705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Funcționare liniară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875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solidFill>
                  <a:srgbClr val="0070C0"/>
                </a:solidFill>
              </a:rPr>
              <a:t>Funcționare neliniară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876" y="5333180"/>
            <a:ext cx="320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/>
              <a:t>Semnal de ieşire limitat de BLOCARE</a:t>
            </a:r>
            <a:endParaRPr lang="en-US" sz="1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46" y="5730842"/>
            <a:ext cx="2841784" cy="656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1476" y="6369056"/>
            <a:ext cx="33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/>
              <a:t>Semnal de ieşire limitat de SATURAțIE</a:t>
            </a:r>
            <a:endParaRPr lang="en-US" sz="1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34" y="4494691"/>
            <a:ext cx="38385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 de polarizare cu 2 surse de c.c.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Bateria din circuitul bazei asigură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en-US">
                <a:latin typeface="UT Sans" panose="00000500000000000000" pitchFamily="50" charset="0"/>
              </a:rPr>
              <a:t>&gt;0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polari</a:t>
            </a:r>
            <a:r>
              <a:rPr lang="ro-RO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area direct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jonc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iunii B-E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r>
              <a:rPr lang="ro-RO">
                <a:latin typeface="UT Sans" panose="00000500000000000000" pitchFamily="50" charset="0"/>
              </a:rPr>
              <a:t>Bateria din colector asigură U</a:t>
            </a:r>
            <a:r>
              <a:rPr lang="ro-RO" baseline="-25000">
                <a:latin typeface="UT Sans" panose="00000500000000000000" pitchFamily="50" charset="0"/>
              </a:rPr>
              <a:t>BC</a:t>
            </a:r>
            <a:r>
              <a:rPr lang="en-US">
                <a:latin typeface="UT Sans" panose="00000500000000000000" pitchFamily="50" charset="0"/>
              </a:rPr>
              <a:t>&lt;0 </a:t>
            </a:r>
            <a:r>
              <a:rPr lang="ro-RO">
                <a:latin typeface="UT Sans" panose="00000500000000000000" pitchFamily="50" charset="0"/>
              </a:rPr>
              <a:t>(polarizarea inversă a joncțiunii B-C)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C82C8-6D2B-4050-B828-59197911510C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6187" y="3337679"/>
            <a:ext cx="5080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Se aplic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teorema a II</a:t>
            </a:r>
            <a:r>
              <a:rPr lang="ro-RO">
                <a:latin typeface="UT Sans" panose="00000500000000000000" pitchFamily="50" charset="0"/>
              </a:rPr>
              <a:t>-a lui Kirchhoff pe ochiul  care conține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 şi apoi pe ochiul care conține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planul 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relația E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+U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 reprezintă ecuația unei drepte, numită dreapta de sarcină de pe caracteristica de intrare.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planul 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relația E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+U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reprezintă ecuația unei drepte, numită dreapta de sarcină de pe caracteristica de ieşire.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D7ED8-6B28-4746-8412-E0190304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49749"/>
            <a:ext cx="3071813" cy="24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 de polarizare cu 2 surse de c.c.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>
                <a:latin typeface="UT Sans" panose="00000500000000000000" pitchFamily="50" charset="0"/>
              </a:rPr>
              <a:t>Pe caracteristica de intrare, la intersecția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dreptei de sarcină cu curba i</a:t>
            </a:r>
            <a:r>
              <a:rPr lang="ro-RO" sz="2200" baseline="-25000">
                <a:latin typeface="UT Sans" panose="00000500000000000000" pitchFamily="50" charset="0"/>
              </a:rPr>
              <a:t>b</a:t>
            </a:r>
            <a:r>
              <a:rPr lang="ro-RO" sz="2200">
                <a:latin typeface="UT Sans" panose="00000500000000000000" pitchFamily="50" charset="0"/>
              </a:rPr>
              <a:t>(u</a:t>
            </a:r>
            <a:r>
              <a:rPr lang="ro-RO" sz="2200" baseline="-25000">
                <a:latin typeface="UT Sans" panose="00000500000000000000" pitchFamily="50" charset="0"/>
              </a:rPr>
              <a:t>BE</a:t>
            </a:r>
            <a:r>
              <a:rPr lang="ro-RO" sz="2200">
                <a:latin typeface="UT Sans" panose="00000500000000000000" pitchFamily="50" charset="0"/>
              </a:rPr>
              <a:t>) se obțin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primele 2 mărimi ale PSF: I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 şi U</a:t>
            </a:r>
            <a:r>
              <a:rPr lang="ro-RO" sz="2200" baseline="-25000">
                <a:latin typeface="UT Sans" panose="00000500000000000000" pitchFamily="50" charset="0"/>
              </a:rPr>
              <a:t>BEQ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r>
              <a:rPr lang="ro-RO" sz="2200">
                <a:latin typeface="UT Sans" panose="00000500000000000000" pitchFamily="50" charset="0"/>
              </a:rPr>
              <a:t>Pe caracteristica de ieşire, la intersecția dintre dreapta de sarcină şi curba corespunzătoare lui I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 se obțin celelalte 2 mărimi din PSF: I</a:t>
            </a:r>
            <a:r>
              <a:rPr lang="ro-RO" sz="2200" baseline="-25000">
                <a:latin typeface="UT Sans" panose="00000500000000000000" pitchFamily="50" charset="0"/>
              </a:rPr>
              <a:t>CQ</a:t>
            </a:r>
            <a:r>
              <a:rPr lang="ro-RO" sz="2200">
                <a:latin typeface="UT Sans" panose="00000500000000000000" pitchFamily="50" charset="0"/>
              </a:rPr>
              <a:t> şi U</a:t>
            </a:r>
            <a:r>
              <a:rPr lang="ro-RO" sz="2200" baseline="-25000">
                <a:latin typeface="UT Sans" panose="00000500000000000000" pitchFamily="50" charset="0"/>
              </a:rPr>
              <a:t>CEQ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pPr marL="0" indent="0" algn="ctr">
              <a:buNone/>
            </a:pP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PSF(I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BQ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U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BEQ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I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CQ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, U</a:t>
            </a:r>
            <a:r>
              <a:rPr lang="ro-RO" sz="2200" baseline="-25000">
                <a:solidFill>
                  <a:srgbClr val="0070C0"/>
                </a:solidFill>
                <a:latin typeface="UT Sans Bold" panose="00000500000000000000" pitchFamily="50" charset="0"/>
              </a:rPr>
              <a:t>CEQ</a:t>
            </a:r>
            <a:r>
              <a:rPr lang="ro-RO" sz="2200">
                <a:solidFill>
                  <a:srgbClr val="0070C0"/>
                </a:solidFill>
                <a:latin typeface="UT Sans Bold" panose="00000500000000000000" pitchFamily="50" charset="0"/>
              </a:rPr>
              <a:t>)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01112-AF90-4176-AB7A-D289DECD0ED4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80B5D-84F8-4C07-9DF3-11325040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4191000"/>
            <a:ext cx="7329488" cy="2519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6E2322-4824-45D4-9CB2-050D6F1B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66" y="381000"/>
            <a:ext cx="2680634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Polarizarea TB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Circuit de polari</a:t>
            </a:r>
            <a:r>
              <a:rPr lang="ro-RO" sz="3100">
                <a:latin typeface="UT Sans" panose="00000500000000000000" pitchFamily="50" charset="0"/>
              </a:rPr>
              <a:t>z</a:t>
            </a:r>
            <a:r>
              <a:rPr lang="en-US" sz="3100">
                <a:latin typeface="UT Sans" panose="00000500000000000000" pitchFamily="50" charset="0"/>
              </a:rPr>
              <a:t>are cu o surs</a:t>
            </a:r>
            <a:r>
              <a:rPr lang="ro-RO" sz="3100">
                <a:latin typeface="UT Sans" panose="00000500000000000000" pitchFamily="50" charset="0"/>
              </a:rPr>
              <a:t>ă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Circuitul cu 2 surse de polarizare este neeconomică şi nepractică. Se preferă alimentarea dintr-o singură sursă de c.c.</a:t>
            </a:r>
          </a:p>
          <a:p>
            <a:r>
              <a:rPr lang="ro-RO" sz="2000">
                <a:latin typeface="UT Sans" panose="00000500000000000000" pitchFamily="50" charset="0"/>
              </a:rPr>
              <a:t>Se folosesc mai des 3 circuite: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rezistență în bază</a:t>
            </a:r>
            <a:r>
              <a:rPr lang="en-US" sz="1800"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" panose="00000500000000000000" pitchFamily="50" charset="0"/>
              </a:rPr>
              <a:t>(a)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rezistență colector-bază (b)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 divizor rezistiv în bază (c)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98072-579F-4E04-94F4-092B821BD869}" type="datetime1">
              <a:rPr lang="en-US" smtClean="0">
                <a:latin typeface="UT Sans" panose="00000500000000000000" pitchFamily="50" charset="0"/>
              </a:rPr>
              <a:t>11/1/2018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>
                <a:latin typeface="UT Sans" panose="00000500000000000000" pitchFamily="50" charset="0"/>
              </a:rPr>
              <a:pPr>
                <a:defRPr/>
              </a:pPr>
              <a:t>14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87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a)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b)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0418" y="3733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c)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842B0-B52A-4F01-A60F-45FB2851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221642"/>
            <a:ext cx="2214563" cy="2493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8B5C1-30A4-4FAD-B29C-C31F9F42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87" y="4244969"/>
            <a:ext cx="2500313" cy="2493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4C33C-1A56-4384-A488-D611E27F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12" y="4114800"/>
            <a:ext cx="2185988" cy="26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S-a presupus inițial că lățimea regiunii neutre a bazei, 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, este constantă.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realitate, 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depinde de tensiunea B-C.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Pe măsură ce crește tensiunea de polarizare inversă B-C, crește ş</a:t>
            </a:r>
            <a:r>
              <a:rPr lang="en-US">
                <a:latin typeface="UT Sans" panose="00000500000000000000" pitchFamily="50" charset="0"/>
              </a:rPr>
              <a:t>i </a:t>
            </a:r>
            <a:r>
              <a:rPr lang="ro-RO">
                <a:latin typeface="UT Sans" panose="00000500000000000000" pitchFamily="50" charset="0"/>
              </a:rPr>
              <a:t>lățimea regiunii de sarcină spațială B-C, ceea ce duce la micșorarea </a:t>
            </a:r>
            <a:r>
              <a:rPr lang="en-US">
                <a:latin typeface="UT Sans" panose="00000500000000000000" pitchFamily="50" charset="0"/>
              </a:rPr>
              <a:t>regiunii neutre a bazei </a:t>
            </a:r>
            <a:r>
              <a:rPr lang="ro-RO">
                <a:latin typeface="UT Sans" panose="00000500000000000000" pitchFamily="50" charset="0"/>
              </a:rPr>
              <a:t>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481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FA1876-3287-4EC2-9E8E-56D2E7E0432C}" type="datetime1">
              <a:rPr lang="en-US" smtClean="0"/>
              <a:t>11/1/2018</a:t>
            </a:fld>
            <a:endParaRPr lang="en-US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900D99-9910-4693-937B-79FBF08146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7895" name="Picture 8" descr="x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217670"/>
            <a:ext cx="549783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7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Modificarea </a:t>
            </a:r>
            <a:r>
              <a:rPr lang="en-US">
                <a:latin typeface="UT Sans" panose="00000500000000000000" pitchFamily="50" charset="0"/>
              </a:rPr>
              <a:t>regiunii neutre a bazei </a:t>
            </a:r>
            <a:r>
              <a:rPr lang="ro-RO">
                <a:latin typeface="UT Sans" panose="00000500000000000000" pitchFamily="50" charset="0"/>
              </a:rPr>
              <a:t>x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are 2 consecințe care afectează curentul: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>
                <a:latin typeface="UT Sans" panose="00000500000000000000" pitchFamily="50" charset="0"/>
              </a:rPr>
              <a:t>Recombinarea este mai slabă pentru o bază îngustată;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>
                <a:latin typeface="UT Sans" panose="00000500000000000000" pitchFamily="50" charset="0"/>
              </a:rPr>
              <a:t>Gradientul de sarcină creşte de-a lungul bazei și, în consecință, curentul purtătorilor minoritari injectați prin joncțiunea emitorului crește.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Efectul se numește </a:t>
            </a:r>
            <a:r>
              <a:rPr lang="ro-RO" u="sng">
                <a:latin typeface="UT Sans" panose="00000500000000000000" pitchFamily="50" charset="0"/>
              </a:rPr>
              <a:t>modularea grosimii bazei</a:t>
            </a:r>
            <a:r>
              <a:rPr lang="ro-RO">
                <a:latin typeface="UT Sans" panose="00000500000000000000" pitchFamily="50" charset="0"/>
              </a:rPr>
              <a:t> sau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efect EARLY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>
              <a:buNone/>
            </a:pPr>
            <a:endParaRPr lang="ro-RO" sz="1800" b="1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1800" b="1">
                <a:latin typeface="UT Sans" panose="00000500000000000000" pitchFamily="50" charset="0"/>
              </a:rPr>
              <a:t>James M. Early</a:t>
            </a:r>
            <a:r>
              <a:rPr lang="en-US" sz="1800">
                <a:latin typeface="UT Sans" panose="00000500000000000000" pitchFamily="50" charset="0"/>
              </a:rPr>
              <a:t> (1922–2004)</a:t>
            </a:r>
          </a:p>
          <a:p>
            <a:r>
              <a:rPr lang="en-US" sz="1800">
                <a:latin typeface="UT Sans" panose="00000500000000000000" pitchFamily="50" charset="0"/>
              </a:rPr>
              <a:t>Inginer american cunoscut pentru cercet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ri asupra tranzistorului 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en-US" sz="1800">
                <a:latin typeface="UT Sans" panose="00000500000000000000" pitchFamily="50" charset="0"/>
              </a:rPr>
              <a:t>bipolar 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a dispozitivelor cuplate prin sarcin</a:t>
            </a:r>
            <a:r>
              <a:rPr lang="ro-RO" sz="1800">
                <a:latin typeface="UT Sans" panose="00000500000000000000" pitchFamily="50" charset="0"/>
              </a:rPr>
              <a:t>ă</a:t>
            </a:r>
            <a:r>
              <a:rPr lang="en-US" sz="1800">
                <a:latin typeface="UT Sans" panose="00000500000000000000" pitchFamily="50" charset="0"/>
              </a:rPr>
              <a:t>;</a:t>
            </a:r>
          </a:p>
          <a:p>
            <a:r>
              <a:rPr lang="en-US" sz="1800">
                <a:latin typeface="UT Sans" panose="00000500000000000000" pitchFamily="50" charset="0"/>
              </a:rPr>
              <a:t>Efectul cu acela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nume a fost descoperit de Jim Early </a:t>
            </a:r>
            <a:r>
              <a:rPr lang="ro-RO" sz="1800">
                <a:latin typeface="UT Sans" panose="00000500000000000000" pitchFamily="50" charset="0"/>
              </a:rPr>
              <a:t>ş</a:t>
            </a:r>
            <a:r>
              <a:rPr lang="en-US" sz="1800">
                <a:latin typeface="UT Sans" panose="00000500000000000000" pitchFamily="50" charset="0"/>
              </a:rPr>
              <a:t>i publicat</a:t>
            </a:r>
            <a:br>
              <a:rPr lang="ro-RO" sz="1800">
                <a:latin typeface="UT Sans" panose="00000500000000000000" pitchFamily="50" charset="0"/>
              </a:rPr>
            </a:br>
            <a:r>
              <a:rPr lang="ro-RO" sz="1800">
                <a:latin typeface="UT Sans" panose="00000500000000000000" pitchFamily="50" charset="0"/>
              </a:rPr>
              <a:t>î</a:t>
            </a:r>
            <a:r>
              <a:rPr lang="en-US" sz="1800">
                <a:latin typeface="UT Sans" panose="00000500000000000000" pitchFamily="50" charset="0"/>
              </a:rPr>
              <a:t>ntr-o lucrare </a:t>
            </a:r>
            <a:r>
              <a:rPr lang="ro-RO" sz="1800">
                <a:latin typeface="UT Sans" panose="00000500000000000000" pitchFamily="50" charset="0"/>
              </a:rPr>
              <a:t>î</a:t>
            </a:r>
            <a:r>
              <a:rPr lang="en-US" sz="1800">
                <a:latin typeface="UT Sans" panose="00000500000000000000" pitchFamily="50" charset="0"/>
              </a:rPr>
              <a:t>n 1952.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8177D8-7489-4308-B91C-99EBE1AE01C2}" type="datetime1">
              <a:rPr lang="en-US" smtClean="0"/>
              <a:t>11/1/2018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8D58B8-94C2-49A9-8558-7BF84FC7CB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http://www.smecc.org/general_electric_computer/telstar_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1161288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3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Modularea grosimii bazei face ca panta caracteristicilor de ieșire să fie diferită de zero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(caracteristicile sunt înclinate şi nu orizontale).</a:t>
            </a:r>
          </a:p>
          <a:p>
            <a:pPr eaLnBrk="1" hangingPunct="1"/>
            <a:r>
              <a:rPr lang="ro-RO" sz="2200">
                <a:latin typeface="UT Sans" panose="00000500000000000000" pitchFamily="50" charset="0"/>
              </a:rPr>
              <a:t>Valori tipice ale tensiunii Early, U</a:t>
            </a:r>
            <a:r>
              <a:rPr lang="ro-RO" sz="2200" baseline="-25000">
                <a:latin typeface="UT Sans" panose="00000500000000000000" pitchFamily="50" charset="0"/>
              </a:rPr>
              <a:t>A</a:t>
            </a:r>
            <a:r>
              <a:rPr lang="ro-RO" sz="2200">
                <a:latin typeface="UT Sans" panose="00000500000000000000" pitchFamily="50" charset="0"/>
              </a:rPr>
              <a:t>:</a:t>
            </a:r>
          </a:p>
          <a:p>
            <a:pPr algn="ctr" eaLnBrk="1" hangingPunct="1">
              <a:buNone/>
            </a:pPr>
            <a:r>
              <a:rPr lang="en-US" sz="2200">
                <a:solidFill>
                  <a:srgbClr val="0070C0"/>
                </a:solidFill>
                <a:latin typeface="UT Sans Bold" panose="00000500000000000000" pitchFamily="50" charset="0"/>
              </a:rPr>
              <a:t>15 – 150 V</a:t>
            </a:r>
            <a:r>
              <a:rPr lang="en-US" sz="2200">
                <a:latin typeface="UT Sans" panose="00000500000000000000" pitchFamily="50" charset="0"/>
              </a:rPr>
              <a:t>,</a:t>
            </a:r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Valorile sunt cu at</a:t>
            </a:r>
            <a:r>
              <a:rPr lang="ro-RO" sz="2200">
                <a:latin typeface="UT Sans" panose="00000500000000000000" pitchFamily="50" charset="0"/>
              </a:rPr>
              <a:t>â</a:t>
            </a:r>
            <a:r>
              <a:rPr lang="en-US" sz="2200">
                <a:latin typeface="UT Sans" panose="00000500000000000000" pitchFamily="50" charset="0"/>
              </a:rPr>
              <a:t>t mai mici cu c</a:t>
            </a:r>
            <a:r>
              <a:rPr lang="ro-RO" sz="2200">
                <a:latin typeface="UT Sans" panose="00000500000000000000" pitchFamily="50" charset="0"/>
              </a:rPr>
              <a:t>â</a:t>
            </a:r>
            <a:r>
              <a:rPr lang="en-US" sz="2200">
                <a:latin typeface="UT Sans" panose="00000500000000000000" pitchFamily="50" charset="0"/>
              </a:rPr>
              <a:t>t dispozitivele sunt </a:t>
            </a:r>
            <a:r>
              <a:rPr lang="ro-RO" sz="2200">
                <a:latin typeface="UT Sans" panose="00000500000000000000" pitchFamily="50" charset="0"/>
              </a:rPr>
              <a:t>de dimensiuni </a:t>
            </a:r>
            <a:r>
              <a:rPr lang="en-US" sz="2200">
                <a:latin typeface="UT Sans" panose="00000500000000000000" pitchFamily="50" charset="0"/>
              </a:rPr>
              <a:t>mai mici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759C49-EF7C-4C8D-9980-26024E38C03B}" type="datetime1">
              <a:rPr lang="en-US" smtClean="0"/>
              <a:t>11/1/2018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F6C688-C1CB-4236-A52C-903D352AAA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C1D345-00E5-42B0-9E99-0D0AC177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3981450"/>
            <a:ext cx="36861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3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Obținerea grafică a tensiunii Early: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A19D15-9C34-44BC-B378-473E1DE6D5FF}" type="datetime1">
              <a:rPr lang="en-US" smtClean="0"/>
              <a:t>11/1/2018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FCF24-5678-4709-A5E8-C4D9AD0871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A6548-50F3-4AE0-A901-D3BB6110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238375"/>
            <a:ext cx="82962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Modularea grosimii bazei</a:t>
            </a:r>
            <a:br>
              <a:rPr lang="en-US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Efectul Early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In regiunea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direct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efectul Early determin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modificarea curentului de colector, I</a:t>
            </a:r>
            <a:r>
              <a:rPr lang="en-US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 factorului de amplificare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</a:t>
            </a:r>
            <a:r>
              <a:rPr lang="ro-RO">
                <a:latin typeface="UT Sans" panose="00000500000000000000" pitchFamily="50" charset="0"/>
              </a:rPr>
              <a:t>urent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:</a:t>
            </a: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/>
            <a:endParaRPr lang="en-US">
              <a:latin typeface="UT Sans" panose="00000500000000000000" pitchFamily="50" charset="0"/>
              <a:sym typeface="Symbol" pitchFamily="18" charset="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>
                <a:latin typeface="UT Sans" panose="00000500000000000000" pitchFamily="50" charset="0"/>
                <a:sym typeface="Symbol" pitchFamily="18" charset="2"/>
              </a:rPr>
              <a:t>	unde </a:t>
            </a:r>
            <a:r>
              <a:rPr lang="en-US" baseline="-25000">
                <a:latin typeface="UT Sans" panose="00000500000000000000" pitchFamily="50" charset="0"/>
                <a:sym typeface="Symbol" pitchFamily="18" charset="2"/>
              </a:rPr>
              <a:t>0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 este factorul de amplificare la polarizare zero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 a joncțiunii B-C (U</a:t>
            </a:r>
            <a:r>
              <a:rPr lang="ro-RO" baseline="-25000">
                <a:latin typeface="UT Sans" panose="00000500000000000000" pitchFamily="50" charset="0"/>
                <a:sym typeface="Symbol" pitchFamily="18" charset="2"/>
              </a:rPr>
              <a:t>CB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=0)</a:t>
            </a:r>
            <a:r>
              <a:rPr lang="en-US">
                <a:latin typeface="UT Sans" panose="00000500000000000000" pitchFamily="50" charset="0"/>
                <a:sym typeface="Symbol" pitchFamily="18" charset="2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234BA-3E35-4443-90DF-A6FB2B8F63DC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66079-AB01-4EA4-996C-C58343C54C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05361"/>
              </p:ext>
            </p:extLst>
          </p:nvPr>
        </p:nvGraphicFramePr>
        <p:xfrm>
          <a:off x="1498600" y="2844800"/>
          <a:ext cx="2463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8" name="Equation" r:id="rId3" imgW="1231560" imgH="545760" progId="Equation.DSMT4">
                  <p:embed/>
                </p:oleObj>
              </mc:Choice>
              <mc:Fallback>
                <p:oleObj name="Equation" r:id="rId3" imgW="12315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844800"/>
                        <a:ext cx="2463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72134"/>
              </p:ext>
            </p:extLst>
          </p:nvPr>
        </p:nvGraphicFramePr>
        <p:xfrm>
          <a:off x="5321300" y="2870200"/>
          <a:ext cx="2081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Equation" r:id="rId5" imgW="1041120" imgH="507960" progId="Equation.DSMT4">
                  <p:embed/>
                </p:oleObj>
              </mc:Choice>
              <mc:Fallback>
                <p:oleObj name="Equation" r:id="rId5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870200"/>
                        <a:ext cx="2081213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8F98BCB-57A6-470C-B426-0FD3AB484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135" y="47244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err="1">
                <a:latin typeface="UT Sans" panose="00000500000000000000" pitchFamily="50" charset="0"/>
              </a:rPr>
              <a:t>Tranzistorul</a:t>
            </a:r>
            <a:r>
              <a:rPr lang="en-US" b="1">
                <a:latin typeface="UT Sans" panose="00000500000000000000" pitchFamily="50" charset="0"/>
              </a:rPr>
              <a:t> bipolar</a:t>
            </a:r>
            <a:endParaRPr lang="ro-RO" b="1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>
                <a:latin typeface="UT Sans" panose="00000500000000000000" pitchFamily="50" charset="0"/>
              </a:rPr>
              <a:t>Caracteristici statice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Valori limită maxime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PSF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Polarizarea TB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Modularea grosimii bazei – efectul Early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Rezistența de ieşire, r</a:t>
            </a:r>
            <a:r>
              <a:rPr lang="ro-RO" sz="2000" baseline="-25000">
                <a:latin typeface="UT Sans" panose="00000500000000000000" pitchFamily="50" charset="0"/>
              </a:rPr>
              <a:t>o</a:t>
            </a:r>
            <a:endParaRPr lang="en-US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Dependența lui </a:t>
            </a:r>
            <a:r>
              <a:rPr lang="ro-RO" sz="2000">
                <a:latin typeface="UT Sans" panose="00000500000000000000" pitchFamily="50" charset="0"/>
                <a:sym typeface="Symbol" pitchFamily="18" charset="2"/>
              </a:rPr>
              <a:t> de I</a:t>
            </a:r>
            <a:r>
              <a:rPr lang="ro-RO" sz="2000" baseline="-25000">
                <a:latin typeface="UT Sans" panose="00000500000000000000" pitchFamily="50" charset="0"/>
                <a:sym typeface="Symbol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itchFamily="18" charset="2"/>
              </a:rPr>
              <a:t> şi temperatură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Modele pentru TB</a:t>
            </a:r>
          </a:p>
          <a:p>
            <a:pPr marL="365760" indent="-256032">
              <a:defRPr/>
            </a:pPr>
            <a:r>
              <a:rPr lang="ro-RO" sz="2000">
                <a:latin typeface="UT Sans" panose="00000500000000000000" pitchFamily="50" charset="0"/>
              </a:rPr>
              <a:t>TB ca amplificator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Amplificarea la frecvențe joase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000">
                <a:latin typeface="UT Sans" panose="00000500000000000000" pitchFamily="50" charset="0"/>
              </a:rPr>
              <a:t>Comutația TB</a:t>
            </a:r>
          </a:p>
          <a:p>
            <a:pPr marL="365760" indent="-256032">
              <a:defRPr/>
            </a:pPr>
            <a:r>
              <a:rPr lang="ro-RO" sz="2000">
                <a:latin typeface="UT Sans" panose="00000500000000000000" pitchFamily="50" charset="0"/>
              </a:rPr>
              <a:t>Anexa 1. Teorema Miller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BDD4D-752C-4429-86E4-9AB9BC8A0305}" type="datetime1">
              <a:rPr lang="en-US" smtClean="0"/>
              <a:t>11/1/2018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F77B5D-AFE8-4B18-B714-2B6EE84C1A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Rezistența de ieşire, r</a:t>
            </a:r>
            <a:r>
              <a:rPr lang="ro-RO" sz="3200" baseline="-25000">
                <a:latin typeface="UT Sans" panose="00000500000000000000" pitchFamily="50" charset="0"/>
              </a:rPr>
              <a:t>o</a:t>
            </a:r>
            <a:endParaRPr lang="en-US" sz="2800" baseline="-25000">
              <a:latin typeface="UT Sans" panose="00000500000000000000" pitchFamily="50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Pe schema echivalent</a:t>
            </a:r>
            <a:r>
              <a:rPr lang="ro-RO">
                <a:latin typeface="UT Sans" panose="00000500000000000000" pitchFamily="50" charset="0"/>
              </a:rPr>
              <a:t>ă de semnal mic, efectul Early se poate modela cu ajutorul unei rezistențe, numită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rezistența de ieşire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şi notată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r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o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o-RO" sz="2000">
                <a:latin typeface="UT Sans" panose="00000500000000000000" pitchFamily="50" charset="0"/>
              </a:rPr>
              <a:t>unde</a:t>
            </a:r>
            <a:r>
              <a:rPr lang="en-US" sz="2000">
                <a:latin typeface="UT Sans" panose="00000500000000000000" pitchFamily="50" charset="0"/>
              </a:rPr>
              <a:t>	</a:t>
            </a:r>
            <a:r>
              <a:rPr lang="ro-RO" sz="2000" b="1">
                <a:latin typeface="UT Sans" panose="00000500000000000000" pitchFamily="50" charset="0"/>
              </a:rPr>
              <a:t>U</a:t>
            </a:r>
            <a:r>
              <a:rPr lang="ro-RO" sz="2000" b="1" baseline="-25000">
                <a:latin typeface="UT Sans" panose="00000500000000000000" pitchFamily="50" charset="0"/>
              </a:rPr>
              <a:t>A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tensiunea Early (parametru de catalog),</a:t>
            </a:r>
          </a:p>
          <a:p>
            <a:pPr eaLnBrk="1" hangingPunct="1">
              <a:buFont typeface="Arial" charset="0"/>
              <a:buNone/>
            </a:pPr>
            <a:r>
              <a:rPr lang="ro-RO" sz="2000">
                <a:latin typeface="UT Sans" panose="00000500000000000000" pitchFamily="50" charset="0"/>
              </a:rPr>
              <a:t>		</a:t>
            </a:r>
            <a:r>
              <a:rPr lang="ro-RO" sz="2000" b="1">
                <a:latin typeface="UT Sans" panose="00000500000000000000" pitchFamily="50" charset="0"/>
              </a:rPr>
              <a:t>U</a:t>
            </a:r>
            <a:r>
              <a:rPr lang="ro-RO" sz="2000" b="1" baseline="-25000">
                <a:latin typeface="UT Sans" panose="00000500000000000000" pitchFamily="50" charset="0"/>
              </a:rPr>
              <a:t>CE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tensiunea C-E din punctul static de funcționare (PSF)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	 </a:t>
            </a:r>
            <a:r>
              <a:rPr lang="ro-RO" sz="2000" b="1">
                <a:latin typeface="UT Sans" panose="00000500000000000000" pitchFamily="50" charset="0"/>
              </a:rPr>
              <a:t>I</a:t>
            </a:r>
            <a:r>
              <a:rPr lang="ro-RO" sz="2000" b="1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=</a:t>
            </a:r>
            <a:r>
              <a:rPr lang="ro-RO" sz="2000">
                <a:latin typeface="UT Sans" panose="00000500000000000000" pitchFamily="50" charset="0"/>
              </a:rPr>
              <a:t> curentul de colector din PSF</a:t>
            </a:r>
            <a:r>
              <a:rPr lang="en-US" sz="2000">
                <a:latin typeface="UT Sans" panose="00000500000000000000" pitchFamily="50" charset="0"/>
              </a:rPr>
              <a:t>.</a:t>
            </a:r>
            <a:endParaRPr lang="ro-RO" sz="2000">
              <a:latin typeface="UT Sans" panose="00000500000000000000" pitchFamily="50" charset="0"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E3F566-0CB6-4A9A-BF5D-905BB8CE705A}" type="datetime1">
              <a:rPr lang="en-US" smtClean="0"/>
              <a:t>11/2/2018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B2BD1F-CAD9-42FE-A8E1-1411FB78AB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83417"/>
              </p:ext>
            </p:extLst>
          </p:nvPr>
        </p:nvGraphicFramePr>
        <p:xfrm>
          <a:off x="3290094" y="2362200"/>
          <a:ext cx="2563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2" name="Equation" r:id="rId3" imgW="1282680" imgH="482400" progId="Equation.DSMT4">
                  <p:embed/>
                </p:oleObj>
              </mc:Choice>
              <mc:Fallback>
                <p:oleObj name="Equation" r:id="rId3" imgW="1282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94" y="2362200"/>
                        <a:ext cx="25638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30348"/>
              </p:ext>
            </p:extLst>
          </p:nvPr>
        </p:nvGraphicFramePr>
        <p:xfrm>
          <a:off x="7126288" y="388938"/>
          <a:ext cx="19669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3" name="Equation" r:id="rId5" imgW="1231560" imgH="545760" progId="Equation.DSMT4">
                  <p:embed/>
                </p:oleObj>
              </mc:Choice>
              <mc:Fallback>
                <p:oleObj name="Equation" r:id="rId5" imgW="12315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388938"/>
                        <a:ext cx="1966912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3A63777-A9B8-454E-8ACF-E650D3F7D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135" y="47244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Rezistența de ieşire, r</a:t>
            </a:r>
            <a:r>
              <a:rPr lang="ro-RO" sz="3200" baseline="-25000">
                <a:latin typeface="UT Sans" panose="00000500000000000000" pitchFamily="50" charset="0"/>
              </a:rPr>
              <a:t>o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Rezistența r</a:t>
            </a:r>
            <a:r>
              <a:rPr lang="ro-RO" sz="2400" baseline="-25000">
                <a:latin typeface="UT Sans" panose="00000500000000000000" pitchFamily="50" charset="0"/>
              </a:rPr>
              <a:t>o</a:t>
            </a:r>
            <a:r>
              <a:rPr lang="ro-RO" sz="2400">
                <a:latin typeface="UT Sans" panose="00000500000000000000" pitchFamily="50" charset="0"/>
              </a:rPr>
              <a:t> este în paralel cu traseul colector-emitor al tranzistorului;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Relația rezistenței de ieșire evidențiază legătura dintre tensiunea C-E (sau tensiunea C-B deoarce 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CE</a:t>
            </a:r>
            <a:r>
              <a:rPr lang="en-US" sz="2400">
                <a:latin typeface="UT Sans" panose="00000500000000000000" pitchFamily="50" charset="0"/>
              </a:rPr>
              <a:t>=</a:t>
            </a:r>
            <a:r>
              <a:rPr lang="ro-RO" sz="2400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CB</a:t>
            </a:r>
            <a:r>
              <a:rPr lang="en-US" sz="2400">
                <a:latin typeface="UT Sans" panose="00000500000000000000" pitchFamily="50" charset="0"/>
              </a:rPr>
              <a:t>+</a:t>
            </a:r>
            <a:r>
              <a:rPr lang="ro-RO" sz="2400">
                <a:latin typeface="UT Sans" panose="00000500000000000000" pitchFamily="50" charset="0"/>
              </a:rPr>
              <a:t>U</a:t>
            </a:r>
            <a:r>
              <a:rPr lang="en-US" sz="2400" baseline="-25000">
                <a:latin typeface="UT Sans" panose="00000500000000000000" pitchFamily="50" charset="0"/>
              </a:rPr>
              <a:t>BE</a:t>
            </a:r>
            <a:r>
              <a:rPr lang="ro-RO" sz="2400">
                <a:latin typeface="UT Sans" panose="00000500000000000000" pitchFamily="50" charset="0"/>
              </a:rPr>
              <a:t>) și curentul de colector.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B281FC-9EEC-4AA2-94D7-9B1B8F393075}" type="datetime1">
              <a:rPr lang="en-US" smtClean="0"/>
              <a:t>11/2/2018</a:t>
            </a:fld>
            <a:endParaRPr lang="en-US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A82875D-4B0D-4515-B1A7-74419B9C68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63370"/>
              </p:ext>
            </p:extLst>
          </p:nvPr>
        </p:nvGraphicFramePr>
        <p:xfrm>
          <a:off x="763588" y="3733800"/>
          <a:ext cx="2563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Equation" r:id="rId3" imgW="1282680" imgH="482400" progId="Equation.DSMT4">
                  <p:embed/>
                </p:oleObj>
              </mc:Choice>
              <mc:Fallback>
                <p:oleObj name="Equation" r:id="rId3" imgW="1282680" imgH="482400" progId="Equation.DSMT4">
                  <p:embed/>
                  <p:pic>
                    <p:nvPicPr>
                      <p:cNvPr id="81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733800"/>
                        <a:ext cx="25638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0D55255-E57A-4FAF-ABD7-BBD59205D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135" y="4724400"/>
            <a:ext cx="417827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Dependența lui </a:t>
            </a:r>
            <a:r>
              <a:rPr lang="ro-RO" sz="3200">
                <a:latin typeface="UT Sans" panose="00000500000000000000" pitchFamily="50" charset="0"/>
                <a:sym typeface="Symbol" pitchFamily="18" charset="2"/>
              </a:rPr>
              <a:t> de I</a:t>
            </a:r>
            <a:r>
              <a:rPr lang="ro-RO" sz="3200" baseline="-25000">
                <a:latin typeface="UT Sans" panose="00000500000000000000" pitchFamily="50" charset="0"/>
                <a:sym typeface="Symbol" pitchFamily="18" charset="2"/>
              </a:rPr>
              <a:t>C</a:t>
            </a:r>
            <a:endParaRPr lang="ro-RO" sz="3200">
              <a:latin typeface="UT Sans" panose="00000500000000000000" pitchFamily="50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curenți de colector mici, factorul de amplificare 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 scade (uneori mult) față de valoarea curentului de ordinul mA sau zeci de mA.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AE9300-911D-41A5-A7C0-D911C4675791}" type="datetime1">
              <a:rPr lang="en-US" smtClean="0"/>
              <a:t>11/1/2018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AE90F2-1ECA-4FB9-A029-0F024AD683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5063" name="Picture 6" descr="10.27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60687"/>
            <a:ext cx="3657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40F3C-8D6A-4CBC-ACDE-6AD339EF2BAB}"/>
              </a:ext>
            </a:extLst>
          </p:cNvPr>
          <p:cNvSpPr txBox="1"/>
          <p:nvPr/>
        </p:nvSpPr>
        <p:spPr>
          <a:xfrm>
            <a:off x="4572000" y="2819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Din foile de catalog pentru TB-2N3904, rezultă: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89C79-B54A-4009-8FB2-29FE2A4E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80549"/>
              </p:ext>
            </p:extLst>
          </p:nvPr>
        </p:nvGraphicFramePr>
        <p:xfrm>
          <a:off x="4381500" y="3630168"/>
          <a:ext cx="4572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10350682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25492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83634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21062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791397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8929219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I</a:t>
                      </a:r>
                      <a:r>
                        <a:rPr lang="ro-RO" sz="1400" baseline="-25000">
                          <a:latin typeface="UT Sans" panose="00000500000000000000" pitchFamily="50" charset="0"/>
                        </a:rPr>
                        <a:t>C</a:t>
                      </a:r>
                      <a:r>
                        <a:rPr lang="en-US" sz="1400" baseline="0">
                          <a:latin typeface="UT Sans" panose="00000500000000000000" pitchFamily="50" charset="0"/>
                        </a:rPr>
                        <a:t>[mA]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1988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h</a:t>
                      </a:r>
                      <a:r>
                        <a:rPr lang="en-US" baseline="-25000">
                          <a:latin typeface="UT Sans" panose="00000500000000000000" pitchFamily="50" charset="0"/>
                        </a:rPr>
                        <a:t>FE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UT Sans" panose="00000500000000000000" pitchFamily="50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6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Dependența lui </a:t>
            </a:r>
            <a:r>
              <a:rPr lang="ro-RO" sz="3200">
                <a:latin typeface="UT Sans" panose="00000500000000000000" pitchFamily="50" charset="0"/>
                <a:sym typeface="Symbol" pitchFamily="18" charset="2"/>
              </a:rPr>
              <a:t> de temperatură</a:t>
            </a:r>
            <a:endParaRPr lang="ro-RO" sz="3200">
              <a:latin typeface="UT Sans" panose="00000500000000000000" pitchFamily="50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aceeași valoare a curentului de colector, </a:t>
            </a:r>
            <a:r>
              <a:rPr lang="el-GR"/>
              <a:t>β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de current continuu, </a:t>
            </a:r>
            <a:r>
              <a:rPr lang="el-GR"/>
              <a:t>β</a:t>
            </a:r>
            <a:r>
              <a:rPr lang="en-US" baseline="-25000">
                <a:latin typeface="UT Sans" panose="00000500000000000000" pitchFamily="50" charset="0"/>
              </a:rPr>
              <a:t>DC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crește odată cu creșterea temperaturii.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143EA9-26DF-45D3-8F81-B0DD8C92342B}" type="datetime1">
              <a:rPr lang="en-US" smtClean="0"/>
              <a:t>11/1/2018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D54F3F-FF68-4449-904C-7D751797EA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743200"/>
            <a:ext cx="8334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Modele pentru TB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S-au dezvoltat diferite modele pentru TB în comutație sau TB ca amplificator: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Ebers-Moll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descrie</a:t>
            </a:r>
            <a:r>
              <a:rPr lang="ro-RO">
                <a:latin typeface="UT Sans" panose="00000500000000000000" pitchFamily="50" charset="0"/>
              </a:rPr>
              <a:t> TB în comutație;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Gummel-Poon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ține seama de mai mulți parametri decât modelul Ebers-Moll</a:t>
            </a:r>
            <a:r>
              <a:rPr lang="en-US">
                <a:latin typeface="UT Sans" panose="00000500000000000000" pitchFamily="50" charset="0"/>
              </a:rPr>
              <a:t>. 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simularea SPICE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hibrid </a:t>
            </a:r>
            <a:r>
              <a:rPr lang="ro-RO">
                <a:latin typeface="UT Sans" panose="00000500000000000000" pitchFamily="50" charset="0"/>
              </a:rPr>
              <a:t>permite determinarea experimentală a parametrilor. În foile de catalog, parametrii TB sunt cei ai acestui model.</a:t>
            </a:r>
          </a:p>
          <a:p>
            <a:pPr lvl="1"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Modelul pi-hibrid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se folose</a:t>
            </a:r>
            <a:r>
              <a:rPr lang="ro-RO">
                <a:latin typeface="UT Sans" panose="00000500000000000000" pitchFamily="50" charset="0"/>
              </a:rPr>
              <a:t>şte pentru descrierea TB din aplicațiile liniare.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cele ce urmează, atât pentru explicațiile din curs cât şi în problemele de seminar se folosesc modelul hibrid şi modelul pi-hibrid.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830603-6008-401E-8592-4C78E86A406F}" type="datetime1">
              <a:rPr lang="en-US" smtClean="0"/>
              <a:t>11/1/2018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Modele pentru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hibrid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În conexiunea EC, parametrii hibrizi modelează: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ix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ie</a:t>
            </a:r>
            <a:r>
              <a:rPr lang="ro-RO">
                <a:latin typeface="UT Sans" panose="00000500000000000000" pitchFamily="50" charset="0"/>
              </a:rPr>
              <a:t> – impedanța de intrare a TB;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rx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re </a:t>
            </a:r>
            <a:r>
              <a:rPr lang="ro-RO">
                <a:latin typeface="UT Sans" panose="00000500000000000000" pitchFamily="50" charset="0"/>
              </a:rPr>
              <a:t>– dependența curbelor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(v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 de tensiunea V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fx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fe</a:t>
            </a:r>
            <a:r>
              <a:rPr lang="ro-RO">
                <a:latin typeface="UT Sans" panose="00000500000000000000" pitchFamily="50" charset="0"/>
              </a:rPr>
              <a:t> – câştigul în curent al TB;</a:t>
            </a:r>
          </a:p>
          <a:p>
            <a:pPr marL="617220" lvl="1" indent="-342900"/>
            <a:r>
              <a:rPr lang="ro-RO">
                <a:latin typeface="UT Sans" panose="00000500000000000000" pitchFamily="50" charset="0"/>
              </a:rPr>
              <a:t>h</a:t>
            </a:r>
            <a:r>
              <a:rPr lang="ro-RO" baseline="-25000">
                <a:latin typeface="UT Sans" panose="00000500000000000000" pitchFamily="50" charset="0"/>
              </a:rPr>
              <a:t>ox</a:t>
            </a:r>
            <a:r>
              <a:rPr lang="ro-RO">
                <a:latin typeface="UT Sans" panose="00000500000000000000" pitchFamily="50" charset="0"/>
              </a:rPr>
              <a:t>=h</a:t>
            </a:r>
            <a:r>
              <a:rPr lang="ro-RO" baseline="-25000">
                <a:latin typeface="UT Sans" panose="00000500000000000000" pitchFamily="50" charset="0"/>
              </a:rPr>
              <a:t>oe</a:t>
            </a:r>
            <a:r>
              <a:rPr lang="ro-RO">
                <a:latin typeface="UT Sans" panose="00000500000000000000" pitchFamily="50" charset="0"/>
              </a:rPr>
              <a:t> – admitanța de ieşire a TB (impedanța de ieşire = 1/h</a:t>
            </a:r>
            <a:r>
              <a:rPr lang="ro-RO" baseline="-25000">
                <a:latin typeface="UT Sans" panose="00000500000000000000" pitchFamily="50" charset="0"/>
              </a:rPr>
              <a:t>oe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6265A9-B2B4-4339-9D09-82EA5CA73C5E}" type="datetime1">
              <a:rPr lang="en-US" smtClean="0"/>
              <a:t>11/1/2018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3" y="3828564"/>
            <a:ext cx="444341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Modele pentru TB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hibrid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Condițiile de determinare a parametrilor hibrizi rezultă din sistemul de ecuații care descrie modelul: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ie</a:t>
            </a:r>
            <a:r>
              <a:rPr lang="ro-RO" sz="2000">
                <a:latin typeface="UT Sans" panose="00000500000000000000" pitchFamily="50" charset="0"/>
              </a:rPr>
              <a:t> se determină pentru ieşirea scurtcircuitată</a:t>
            </a:r>
            <a:r>
              <a:rPr lang="en-US" sz="2000">
                <a:latin typeface="UT Sans" panose="00000500000000000000" pitchFamily="50" charset="0"/>
              </a:rPr>
              <a:t> (V</a:t>
            </a:r>
            <a:r>
              <a:rPr lang="en-US" sz="2000" baseline="-25000">
                <a:latin typeface="UT Sans" panose="00000500000000000000" pitchFamily="50" charset="0"/>
              </a:rPr>
              <a:t>o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re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intrarea în gol</a:t>
            </a:r>
            <a:r>
              <a:rPr lang="en-US" sz="2000">
                <a:latin typeface="UT Sans" panose="00000500000000000000" pitchFamily="50" charset="0"/>
              </a:rPr>
              <a:t> (i</a:t>
            </a:r>
            <a:r>
              <a:rPr lang="en-US" sz="2000" baseline="-25000">
                <a:latin typeface="UT Sans" panose="00000500000000000000" pitchFamily="50" charset="0"/>
              </a:rPr>
              <a:t>i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fe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ieşirea scurtcircuitată</a:t>
            </a:r>
            <a:r>
              <a:rPr lang="en-US" sz="2000">
                <a:latin typeface="UT Sans" panose="00000500000000000000" pitchFamily="50" charset="0"/>
              </a:rPr>
              <a:t> (V</a:t>
            </a:r>
            <a:r>
              <a:rPr lang="en-US" sz="2000" baseline="-25000">
                <a:latin typeface="UT Sans" panose="00000500000000000000" pitchFamily="50" charset="0"/>
              </a:rPr>
              <a:t>o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;</a:t>
            </a:r>
          </a:p>
          <a:p>
            <a:r>
              <a:rPr lang="ro-RO" sz="2000">
                <a:latin typeface="UT Sans" panose="00000500000000000000" pitchFamily="50" charset="0"/>
              </a:rPr>
              <a:t>h</a:t>
            </a:r>
            <a:r>
              <a:rPr lang="ro-RO" sz="2000" baseline="-25000">
                <a:latin typeface="UT Sans" panose="00000500000000000000" pitchFamily="50" charset="0"/>
              </a:rPr>
              <a:t>oe</a:t>
            </a:r>
            <a:r>
              <a:rPr lang="ro-RO" sz="2000">
                <a:latin typeface="UT Sans" panose="00000500000000000000" pitchFamily="50" charset="0"/>
              </a:rPr>
              <a:t> </a:t>
            </a:r>
            <a:r>
              <a:rPr lang="en-US" sz="2000">
                <a:latin typeface="UT Sans" panose="00000500000000000000" pitchFamily="50" charset="0"/>
              </a:rPr>
              <a:t>se determin</a:t>
            </a:r>
            <a:r>
              <a:rPr lang="ro-RO" sz="2000">
                <a:latin typeface="UT Sans" panose="00000500000000000000" pitchFamily="50" charset="0"/>
              </a:rPr>
              <a:t>ă pentru intrarea în gol</a:t>
            </a:r>
            <a:r>
              <a:rPr lang="en-US" sz="2000">
                <a:latin typeface="UT Sans" panose="00000500000000000000" pitchFamily="50" charset="0"/>
              </a:rPr>
              <a:t> (i</a:t>
            </a:r>
            <a:r>
              <a:rPr lang="en-US" sz="2000" baseline="-25000">
                <a:latin typeface="UT Sans" panose="00000500000000000000" pitchFamily="50" charset="0"/>
              </a:rPr>
              <a:t>i</a:t>
            </a:r>
            <a:r>
              <a:rPr lang="en-US" sz="2000">
                <a:latin typeface="UT Sans" panose="00000500000000000000" pitchFamily="50" charset="0"/>
              </a:rPr>
              <a:t>=0)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F762BF-6A3B-4F05-8022-5F64F857219C}" type="datetime1">
              <a:rPr lang="en-US" smtClean="0"/>
              <a:t>11/2/2018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5B9226-E0EC-4529-8158-E40DFC1A37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2200"/>
            <a:ext cx="2962275" cy="17811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24356"/>
              </p:ext>
            </p:extLst>
          </p:nvPr>
        </p:nvGraphicFramePr>
        <p:xfrm>
          <a:off x="4592638" y="2820988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4" imgW="1028520" imgH="507960" progId="Equation.DSMT4">
                  <p:embed/>
                </p:oleObj>
              </mc:Choice>
              <mc:Fallback>
                <p:oleObj name="Equation" r:id="rId4" imgW="1028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2638" y="2820988"/>
                        <a:ext cx="2057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26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Modele pentru TB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o-RO" sz="2800" b="1">
                <a:solidFill>
                  <a:schemeClr val="accent6"/>
                </a:solidFill>
                <a:latin typeface="UT Sans" panose="00000500000000000000" pitchFamily="50" charset="0"/>
              </a:rPr>
              <a:t>	</a:t>
            </a: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Modelul pi-hibrid</a:t>
            </a: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 (</a:t>
            </a:r>
            <a:r>
              <a:rPr lang="el-GR" b="1">
                <a:solidFill>
                  <a:srgbClr val="05A794"/>
                </a:solidFill>
                <a:sym typeface="Symbol" panose="05050102010706020507" pitchFamily="18" charset="2"/>
              </a:rPr>
              <a:t></a:t>
            </a: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-hibrid)</a:t>
            </a:r>
            <a:endParaRPr lang="ro-RO" b="1">
              <a:solidFill>
                <a:srgbClr val="05A794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Modelul pi-hibrid se dezvoltă pentru un TB de tipul npn în conexiune EC și de forma: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B4BF43-0B6F-4F1B-90D3-328456F89F6F}" type="datetime1">
              <a:rPr lang="en-US" smtClean="0"/>
              <a:t>11/1/2018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68F9EF-138E-472F-844F-57006D9A59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8CE1C-FDD5-44D2-B0EE-D7FA43B4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143250"/>
            <a:ext cx="7029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3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ECD32D-565D-48FA-B39A-447AD5E2B0ED}" type="datetime1">
              <a:rPr lang="en-US" smtClean="0"/>
              <a:t>11/2/2018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D58EB0-7FFA-45AB-9CEF-61B8FD39D8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19812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b="1">
                <a:latin typeface="UT Sans" panose="00000500000000000000" pitchFamily="50" charset="0"/>
              </a:rPr>
              <a:t>Semnificația parametrilor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b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rezistența serie a bazei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=capacitatea de difuzie 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=rezistența de difuzie 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</a:rPr>
              <a:t>je</a:t>
            </a:r>
            <a:r>
              <a:rPr lang="ro-RO">
                <a:latin typeface="UT Sans" panose="00000500000000000000" pitchFamily="50" charset="0"/>
              </a:rPr>
              <a:t>=capacitatea joncțiunii BE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ro-RO" b="1" baseline="-25000">
                <a:solidFill>
                  <a:srgbClr val="05A794"/>
                </a:solidFill>
                <a:latin typeface="UT Sans" panose="00000500000000000000" pitchFamily="50" charset="0"/>
              </a:rPr>
              <a:t>ex</a:t>
            </a:r>
            <a:r>
              <a:rPr lang="ro-RO">
                <a:latin typeface="UT Sans" panose="00000500000000000000" pitchFamily="50" charset="0"/>
              </a:rPr>
              <a:t>=rezistența serie a emitorului (1...2Ω)</a:t>
            </a:r>
            <a:endParaRPr lang="en-US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=rezistența serie a colectorului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=capacitatea joncțiunii colector-substrat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o</a:t>
            </a:r>
            <a:r>
              <a:rPr lang="en-US">
                <a:latin typeface="UT Sans" panose="00000500000000000000" pitchFamily="50" charset="0"/>
              </a:rPr>
              <a:t>=rezistența de ieşire</a:t>
            </a:r>
            <a:endParaRPr lang="ro-RO">
              <a:latin typeface="UT Sans" panose="00000500000000000000" pitchFamily="50" charset="0"/>
            </a:endParaRP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g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m</a:t>
            </a:r>
            <a:r>
              <a:rPr lang="en-US">
                <a:latin typeface="UT Sans" panose="00000500000000000000" pitchFamily="50" charset="0"/>
              </a:rPr>
              <a:t>=transconductanța sau panta</a:t>
            </a: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r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μ</a:t>
            </a:r>
            <a:r>
              <a:rPr lang="en-US">
                <a:latin typeface="UT Sans" panose="00000500000000000000" pitchFamily="50" charset="0"/>
              </a:rPr>
              <a:t>=rezistența de difuzie a joncțiunii BC polarizată invers</a:t>
            </a:r>
          </a:p>
          <a:p>
            <a:pPr eaLnBrk="1" hangingPunct="1">
              <a:buNone/>
            </a:pPr>
            <a:r>
              <a:rPr lang="en-US" b="1">
                <a:solidFill>
                  <a:srgbClr val="05A794"/>
                </a:solidFill>
                <a:latin typeface="UT Sans" panose="00000500000000000000" pitchFamily="50" charset="0"/>
              </a:rPr>
              <a:t>C</a:t>
            </a:r>
            <a:r>
              <a:rPr lang="en-US" b="1" baseline="-25000">
                <a:solidFill>
                  <a:srgbClr val="05A794"/>
                </a:solidFill>
                <a:latin typeface="UT Sans" panose="00000500000000000000" pitchFamily="50" charset="0"/>
              </a:rPr>
              <a:t>μ</a:t>
            </a:r>
            <a:r>
              <a:rPr lang="en-US">
                <a:latin typeface="UT Sans" panose="00000500000000000000" pitchFamily="50" charset="0"/>
              </a:rPr>
              <a:t>=capacitatea joncțiunii BC polarizată invers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E61F4-DCB9-4A29-88FF-12A86F26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09558"/>
            <a:ext cx="4048125" cy="1919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D105F0-5607-40B5-A535-88F08F62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4819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o-RO" sz="2400" b="1">
                <a:solidFill>
                  <a:srgbClr val="05A794"/>
                </a:solidFill>
                <a:latin typeface="UT Sans" panose="00000500000000000000" pitchFamily="50" charset="0"/>
              </a:rPr>
              <a:t>Observații: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>
                <a:latin typeface="UT Sans" panose="00000500000000000000" pitchFamily="50" charset="0"/>
              </a:rPr>
              <a:t>În mod obișnuit </a:t>
            </a:r>
            <a:r>
              <a:rPr lang="ro-RO" sz="2400" b="1">
                <a:latin typeface="UT Sans" panose="00000500000000000000" pitchFamily="50" charset="0"/>
              </a:rPr>
              <a:t>r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 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este de ordinul M</a:t>
            </a:r>
            <a:r>
              <a:rPr lang="el-GR" sz="2400">
                <a:cs typeface="Arial" charset="0"/>
              </a:rPr>
              <a:t>Ω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și poate fi neglijat (se înlocuieşte cu gol).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Capacitatea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</a:rPr>
              <a:t>μ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este mult mai mică decât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, dar din cauza reacției, conduce, prin efect Miller, la capacitatea Miller care se adaugă la </a:t>
            </a:r>
            <a:r>
              <a:rPr lang="ro-RO" sz="2400" b="1"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sz="2400" b="1" baseline="-25000">
                <a:cs typeface="Arial" charset="0"/>
                <a:sym typeface="Symbol" panose="05050102010706020507" pitchFamily="18" charset="2"/>
              </a:rPr>
              <a:t>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 (pe schema echivalentă obținută după aplicarea teoremei Miller).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2CCE5B-B468-4C6C-BF43-E1E3EF14C674}" type="datetime1">
              <a:rPr lang="en-US" smtClean="0"/>
              <a:t>11/2/2018</a:t>
            </a:fld>
            <a:endParaRPr lang="en-US"/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2881A9-6474-4D60-B018-374D84985C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A7E0F-3C5A-48F9-8479-53D4B5E6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4480560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>
                <a:latin typeface="UT Sans" panose="00000500000000000000" pitchFamily="50" charset="0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Curentul de colector depinde de tensiunea B-E,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I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=I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ro-RO" baseline="30000">
                <a:solidFill>
                  <a:srgbClr val="0070C0"/>
                </a:solidFill>
                <a:latin typeface="UT Sans Bold" panose="00000500000000000000" pitchFamily="50" charset="0"/>
              </a:rPr>
              <a:t>(UBE/UT)</a:t>
            </a:r>
            <a:r>
              <a:rPr lang="ro-RO">
                <a:latin typeface="UT Sans" panose="00000500000000000000" pitchFamily="50" charset="0"/>
              </a:rPr>
              <a:t>.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Acțiunea tranzistorului constă în controlul curentului (i</a:t>
            </a:r>
            <a:r>
              <a:rPr lang="ro-RO" baseline="-25000">
                <a:solidFill>
                  <a:srgbClr val="C00000"/>
                </a:solidFill>
                <a:latin typeface="UT Sans" panose="00000500000000000000" pitchFamily="50" charset="0"/>
              </a:rPr>
              <a:t>C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) de la un terminal </a:t>
            </a:r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(colectorul)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 către tensiunea (u</a:t>
            </a:r>
            <a:r>
              <a:rPr lang="ro-RO" baseline="-25000">
                <a:solidFill>
                  <a:srgbClr val="C00000"/>
                </a:solidFill>
                <a:latin typeface="UT Sans" panose="00000500000000000000" pitchFamily="50" charset="0"/>
              </a:rPr>
              <a:t>BE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) dintre celelalte două terminale</a:t>
            </a:r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 (baza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şi emitorul).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Factorii de amplificare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sunt determinați în c.c. şi se găsesc în literatura de specialitate ca şi în programul SPICE de simulare a circuitelor electrice sub forma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(DC = Direct Current – curent continuu);</a:t>
            </a:r>
          </a:p>
          <a:p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Parametrii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determină în aşa numitul PUNCT STATIC DE FUNCȚIONARE (PSF) care se găseşte pe caracteristicile statice ale TB.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59976-F609-4D32-A8AF-0A14085596FD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7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Circuitul echivalent pi-hibrid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 b="1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Observații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 </a:t>
            </a:r>
            <a:r>
              <a:rPr lang="ro-RO" sz="20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(continuare)</a:t>
            </a:r>
            <a:r>
              <a:rPr lang="ro-RO" sz="2400">
                <a:solidFill>
                  <a:srgbClr val="05A794"/>
                </a:solidFill>
                <a:latin typeface="UT Sans" panose="00000500000000000000" pitchFamily="50" charset="0"/>
                <a:cs typeface="Arial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Numărul mare de componente ale modelului </a:t>
            </a:r>
            <a:br>
              <a:rPr lang="en-US" sz="2400">
                <a:latin typeface="UT Sans" panose="00000500000000000000" pitchFamily="50" charset="0"/>
                <a:cs typeface="Arial" charset="0"/>
              </a:rPr>
            </a:br>
            <a:r>
              <a:rPr lang="ro-RO" sz="2400">
                <a:latin typeface="UT Sans" panose="00000500000000000000" pitchFamily="50" charset="0"/>
                <a:cs typeface="Arial" charset="0"/>
              </a:rPr>
              <a:t>pi-hibrid complet necesită analiză cu ajutorul calculatorului.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o-RO" sz="2400">
                <a:latin typeface="UT Sans" panose="00000500000000000000" pitchFamily="50" charset="0"/>
                <a:cs typeface="Arial" charset="0"/>
              </a:rPr>
              <a:t>Capacitățile modelului influențează comportarea în frecvență a TB şi anume determină frecvența de tăiere superioară a montajului în care este conectat TB </a:t>
            </a:r>
            <a:br>
              <a:rPr lang="ro-RO" sz="24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(= frecvența maximă a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semnalului pe care îl poate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reda tranzistorul fără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modificarea semnificativă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a amplitudinii semnalului </a:t>
            </a:r>
            <a:br>
              <a:rPr lang="ro-RO" sz="2000">
                <a:latin typeface="UT Sans" panose="00000500000000000000" pitchFamily="50" charset="0"/>
                <a:cs typeface="Arial" charset="0"/>
              </a:rPr>
            </a:br>
            <a:r>
              <a:rPr lang="ro-RO" sz="2000">
                <a:latin typeface="UT Sans" panose="00000500000000000000" pitchFamily="50" charset="0"/>
                <a:cs typeface="Arial" charset="0"/>
              </a:rPr>
              <a:t>prelucrat)</a:t>
            </a:r>
            <a:r>
              <a:rPr lang="ro-RO" sz="2400">
                <a:latin typeface="UT Sans" panose="00000500000000000000" pitchFamily="50" charset="0"/>
                <a:cs typeface="Arial" charset="0"/>
              </a:rPr>
              <a:t>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85B3E7-6011-4A31-86FC-1A498BD8316F}" type="datetime1">
              <a:rPr lang="en-US" smtClean="0"/>
              <a:t>11/2/2018</a:t>
            </a:fld>
            <a:endParaRPr lang="en-US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0D909A-677E-4CF1-8F92-71C0CDD798A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6064B-1C1C-4852-9031-4C06CDFA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4480560"/>
            <a:ext cx="38557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Circuitul echivalent pi-hibrid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Modelul simplificat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 b="1">
                <a:solidFill>
                  <a:srgbClr val="05A794"/>
                </a:solidFill>
                <a:latin typeface="UT Sans" panose="00000500000000000000" pitchFamily="50" charset="0"/>
              </a:rPr>
              <a:t>Modelul simplificat </a:t>
            </a:r>
            <a:r>
              <a:rPr lang="ro-RO" sz="2200">
                <a:latin typeface="UT Sans" panose="00000500000000000000" pitchFamily="50" charset="0"/>
              </a:rPr>
              <a:t>conține doar rezistența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bază-emitor şi sursa de curent controlată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 tensiunea bază-emitor (valoarea de c.a.)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Panta tranzistorului</a:t>
            </a: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Relația utilizată este 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g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m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=40I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C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Rezisten</a:t>
            </a:r>
            <a:r>
              <a:rPr lang="ro-RO">
                <a:latin typeface="UT Sans" panose="00000500000000000000" pitchFamily="50" charset="0"/>
              </a:rPr>
              <a:t>ța de difuzie a joncțiunii B-E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197" name="Date Placeholder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27ACAE-7049-48CA-91C2-FCB6E42B976C}" type="datetime1">
              <a:rPr lang="en-US" smtClean="0"/>
              <a:t>11/1/2018</a:t>
            </a:fld>
            <a:endParaRPr lang="en-US"/>
          </a:p>
        </p:txBody>
      </p:sp>
      <p:sp>
        <p:nvSpPr>
          <p:cNvPr id="8198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819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2BAB1-0573-41BA-AC0A-7EF0526AD54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23077"/>
              </p:ext>
            </p:extLst>
          </p:nvPr>
        </p:nvGraphicFramePr>
        <p:xfrm>
          <a:off x="803275" y="3255963"/>
          <a:ext cx="683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6" name="Equation" r:id="rId3" imgW="3416040" imgH="495000" progId="Equation.DSMT4">
                  <p:embed/>
                </p:oleObj>
              </mc:Choice>
              <mc:Fallback>
                <p:oleObj name="Equation" r:id="rId3" imgW="3416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255963"/>
                        <a:ext cx="6832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9195"/>
              </p:ext>
            </p:extLst>
          </p:nvPr>
        </p:nvGraphicFramePr>
        <p:xfrm>
          <a:off x="869950" y="5283200"/>
          <a:ext cx="254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7" name="Equation" r:id="rId5" imgW="1269720" imgH="482400" progId="Equation.DSMT4">
                  <p:embed/>
                </p:oleObj>
              </mc:Choice>
              <mc:Fallback>
                <p:oleObj name="Equation" r:id="rId5" imgW="1269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283200"/>
                        <a:ext cx="2540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40368" y="4779379"/>
            <a:ext cx="2286000" cy="1905000"/>
            <a:chOff x="6172200" y="4724400"/>
            <a:chExt cx="2286000" cy="1905000"/>
          </a:xfrm>
        </p:grpSpPr>
        <p:sp>
          <p:nvSpPr>
            <p:cNvPr id="5" name="TextBox 4"/>
            <p:cNvSpPr txBox="1"/>
            <p:nvPr/>
          </p:nvSpPr>
          <p:spPr>
            <a:xfrm>
              <a:off x="6324600" y="48400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>
                  <a:solidFill>
                    <a:srgbClr val="05A794"/>
                  </a:solidFill>
                  <a:latin typeface="UT Sans" panose="00000500000000000000" pitchFamily="50" charset="0"/>
                </a:rPr>
                <a:t>Relațiile utilizate în probleme:</a:t>
              </a:r>
              <a:endParaRPr lang="en-US" b="1">
                <a:solidFill>
                  <a:srgbClr val="05A794"/>
                </a:solidFill>
                <a:latin typeface="UT Sans" panose="00000500000000000000" pitchFamily="50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352865"/>
                </p:ext>
              </p:extLst>
            </p:nvPr>
          </p:nvGraphicFramePr>
          <p:xfrm>
            <a:off x="6791470" y="5483809"/>
            <a:ext cx="10477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08" name="Equation" r:id="rId7" imgW="698400" imgH="253800" progId="Equation.DSMT4">
                    <p:embed/>
                  </p:oleObj>
                </mc:Choice>
                <mc:Fallback>
                  <p:oleObj name="Equation" r:id="rId7" imgW="6984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91470" y="5483809"/>
                          <a:ext cx="10477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8259464"/>
                </p:ext>
              </p:extLst>
            </p:nvPr>
          </p:nvGraphicFramePr>
          <p:xfrm>
            <a:off x="6950220" y="5829884"/>
            <a:ext cx="762000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09" name="Equation" r:id="rId9" imgW="507960" imgH="469800" progId="Equation.DSMT4">
                    <p:embed/>
                  </p:oleObj>
                </mc:Choice>
                <mc:Fallback>
                  <p:oleObj name="Equation" r:id="rId9" imgW="507960" imgH="469800" progId="Equation.DSMT4">
                    <p:embed/>
                    <p:pic>
                      <p:nvPicPr>
                        <p:cNvPr id="1229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220" y="5829884"/>
                          <a:ext cx="762000" cy="704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6172200" y="4724400"/>
              <a:ext cx="2286000" cy="1905000"/>
            </a:xfrm>
            <a:prstGeom prst="roundRect">
              <a:avLst/>
            </a:prstGeom>
            <a:noFill/>
            <a:ln w="50800">
              <a:solidFill>
                <a:srgbClr val="05A7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B514682-964F-4B55-AB02-09E96D0C1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575" y="1571787"/>
            <a:ext cx="2514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2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TB ca amplificator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Polarizare cu divizor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 şi C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 sunt condensatoare de cuplaj care blochează componenta de c.c. şi astfel previn modificarea potențialului din bază (V</a:t>
            </a:r>
            <a:r>
              <a:rPr lang="ro-RO" sz="2200" baseline="-25000">
                <a:latin typeface="UT Sans" panose="00000500000000000000" pitchFamily="50" charset="0"/>
              </a:rPr>
              <a:t>BQ</a:t>
            </a:r>
            <a:r>
              <a:rPr lang="ro-RO" sz="2200">
                <a:latin typeface="UT Sans" panose="00000500000000000000" pitchFamily="50" charset="0"/>
              </a:rPr>
              <a:t>) datorită rezistenței interne a sursei de semnal, R</a:t>
            </a:r>
            <a:r>
              <a:rPr lang="ro-RO" sz="2200" baseline="-25000">
                <a:latin typeface="UT Sans" panose="00000500000000000000" pitchFamily="50" charset="0"/>
              </a:rPr>
              <a:t>S</a:t>
            </a:r>
            <a:r>
              <a:rPr lang="ro-RO" sz="2200">
                <a:latin typeface="UT Sans" panose="00000500000000000000" pitchFamily="50" charset="0"/>
              </a:rPr>
              <a:t> şi modificarea potențialului din colector (sau V</a:t>
            </a:r>
            <a:r>
              <a:rPr lang="ro-RO" sz="2200" baseline="-25000">
                <a:latin typeface="UT Sans" panose="00000500000000000000" pitchFamily="50" charset="0"/>
              </a:rPr>
              <a:t>CEQ</a:t>
            </a:r>
            <a:r>
              <a:rPr lang="ro-RO" sz="2200">
                <a:latin typeface="UT Sans" panose="00000500000000000000" pitchFamily="50" charset="0"/>
              </a:rPr>
              <a:t>)</a:t>
            </a:r>
            <a:r>
              <a:rPr lang="en-US" sz="2200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datorită rezistenței de sarcină R</a:t>
            </a:r>
            <a:r>
              <a:rPr lang="ro-RO" sz="2200" baseline="-25000">
                <a:latin typeface="UT Sans" panose="00000500000000000000" pitchFamily="50" charset="0"/>
              </a:rPr>
              <a:t>L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BF275-687D-4BC1-AD8A-6E2BA9D9B6A3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647823"/>
            <a:ext cx="6467475" cy="29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3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TB ca amplificator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Polarizare cu divizor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Semnalul sinusoidal de intrare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determină o variație sinusoidală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a curentului de bază în jurul valorii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din PSF, I</a:t>
            </a:r>
            <a:r>
              <a:rPr lang="ro-RO" sz="2000" baseline="-25000">
                <a:latin typeface="UT Sans" panose="00000500000000000000" pitchFamily="50" charset="0"/>
              </a:rPr>
              <a:t>BQ</a:t>
            </a:r>
            <a:r>
              <a:rPr lang="ro-RO" sz="2000">
                <a:latin typeface="UT Sans" panose="00000500000000000000" pitchFamily="50" charset="0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</a:rPr>
              <a:t>Curentul de colector este în fază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cu cel de bază şi de amplitudine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mai mare (este amplificat!)</a:t>
            </a:r>
          </a:p>
          <a:p>
            <a:r>
              <a:rPr lang="ro-RO" sz="2000">
                <a:latin typeface="UT Sans" panose="00000500000000000000" pitchFamily="50" charset="0"/>
              </a:rPr>
              <a:t>Tensiunea C-E scade pe măsură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ce i</a:t>
            </a:r>
            <a:r>
              <a:rPr lang="ro-RO" sz="2000" baseline="-25000">
                <a:latin typeface="UT Sans" panose="00000500000000000000" pitchFamily="50" charset="0"/>
              </a:rPr>
              <a:t>C</a:t>
            </a:r>
            <a:r>
              <a:rPr lang="ro-RO" sz="2000">
                <a:latin typeface="UT Sans" panose="00000500000000000000" pitchFamily="50" charset="0"/>
              </a:rPr>
              <a:t> creşte şi rezultă o defazare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de -180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 față de tensiunea de</a:t>
            </a:r>
            <a:b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</a:b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intrare.</a:t>
            </a:r>
          </a:p>
          <a:p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Dreapta de sarcină dinamică (în c.a.) are altă pantă decât dreapta de sarcină statică (în c.c.), dată de gruparea paralel dintre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 şi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L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</a:p>
          <a:p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Dreapta de sarcină statică are panta determinată doar de R</a:t>
            </a:r>
            <a:r>
              <a:rPr lang="ro-RO" sz="2000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.</a:t>
            </a:r>
            <a:endParaRPr lang="ro-RO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7957B-2193-426D-B4F1-9BECC98AFB02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09928"/>
            <a:ext cx="4381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determinarea amplificării la frecvențe joase se parcurg următorii paşi: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Se determină PSF-ul TB</a:t>
            </a:r>
            <a:r>
              <a:rPr lang="ro-RO" sz="2400">
                <a:solidFill>
                  <a:srgbClr val="002060"/>
                </a:solidFill>
                <a:latin typeface="UT Sans" panose="00000500000000000000" pitchFamily="50" charset="0"/>
              </a:rPr>
              <a:t>. </a:t>
            </a:r>
            <a:r>
              <a:rPr lang="ro-RO" sz="2400">
                <a:latin typeface="UT Sans" panose="00000500000000000000" pitchFamily="50" charset="0"/>
              </a:rPr>
              <a:t>Dintre toate mărimile din PSF cea mai importantă este curentul de colector, I</a:t>
            </a:r>
            <a:r>
              <a:rPr lang="ro-RO" sz="2400" baseline="-25000">
                <a:latin typeface="UT Sans" panose="00000500000000000000" pitchFamily="50" charset="0"/>
              </a:rPr>
              <a:t>C</a:t>
            </a:r>
            <a:r>
              <a:rPr lang="en-US" sz="2400">
                <a:latin typeface="UT Sans" panose="00000500000000000000" pitchFamily="50" charset="0"/>
              </a:rPr>
              <a:t>,</a:t>
            </a:r>
            <a:r>
              <a:rPr lang="ro-RO" sz="2400">
                <a:latin typeface="UT Sans" panose="00000500000000000000" pitchFamily="50" charset="0"/>
              </a:rPr>
              <a:t> cu ajutorul căruia se determină parametrii de semnal mic;</a:t>
            </a:r>
          </a:p>
          <a:p>
            <a:pPr marL="623887" indent="-514350"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Se determină parametrii de semnal mic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(în cele mai multe cazuri doar r</a:t>
            </a:r>
            <a:r>
              <a:rPr lang="el-GR" sz="2400" baseline="-25000"/>
              <a:t>π</a:t>
            </a:r>
            <a:r>
              <a:rPr lang="ro-RO" sz="2400">
                <a:latin typeface="UT Sans" panose="00000500000000000000" pitchFamily="50" charset="0"/>
              </a:rPr>
              <a:t>);</a:t>
            </a:r>
          </a:p>
          <a:p>
            <a:pPr marL="623887" indent="-514350">
              <a:buFont typeface="+mj-lt"/>
              <a:buAutoNum type="arabicPeriod"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Se d</a:t>
            </a: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etermină amplificarea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pe schema echivalentă de semnal mic.</a:t>
            </a:r>
          </a:p>
          <a:p>
            <a:r>
              <a:rPr lang="ro-RO">
                <a:latin typeface="UT Sans" panose="00000500000000000000" pitchFamily="50" charset="0"/>
              </a:rPr>
              <a:t>Aspectele se vor prezenta în detaliu la seminar.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59D31-B03D-4416-BB6D-CCD5BF0D2B85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1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  <a:endParaRPr lang="en-US" sz="54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Se presupune etajul de amplificare din figură: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6C11-4372-4138-8E95-BB88488AB380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TB este în conexiune EC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690A8-6533-4688-BEF9-987E84DF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54" y="2748680"/>
            <a:ext cx="4214813" cy="2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4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latin typeface="UT Sans" panose="00000500000000000000" pitchFamily="50" charset="0"/>
              </a:rPr>
              <a:t>ț</a:t>
            </a:r>
            <a:r>
              <a:rPr lang="en-US" sz="3200">
                <a:latin typeface="UT Sans" panose="00000500000000000000" pitchFamily="50" charset="0"/>
              </a:rPr>
              <a:t>e joase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1. PSF-ul</a:t>
            </a:r>
          </a:p>
          <a:p>
            <a:r>
              <a:rPr lang="ro-RO">
                <a:latin typeface="UT Sans" panose="00000500000000000000" pitchFamily="50" charset="0"/>
              </a:rPr>
              <a:t>Se determină în funcție de particularitățile circuitului, pe schema echivalentă de c.c. (sursa de c.a. se pasivizează, condensatoarele se consideră gol)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4A8DC-6E85-47D9-8BA8-B1F366BAA9BF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41284"/>
              </p:ext>
            </p:extLst>
          </p:nvPr>
        </p:nvGraphicFramePr>
        <p:xfrm>
          <a:off x="5930900" y="5994400"/>
          <a:ext cx="99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4" name="Equation" r:id="rId3" imgW="495000" imgH="253800" progId="Equation.DSMT4">
                  <p:embed/>
                </p:oleObj>
              </mc:Choice>
              <mc:Fallback>
                <p:oleObj name="Equation" r:id="rId3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5994400"/>
                        <a:ext cx="990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622999"/>
              </p:ext>
            </p:extLst>
          </p:nvPr>
        </p:nvGraphicFramePr>
        <p:xfrm>
          <a:off x="5829300" y="3276600"/>
          <a:ext cx="16144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5" name="Equation" r:id="rId5" imgW="812520" imgH="291960" progId="Equation.DSMT4">
                  <p:embed/>
                </p:oleObj>
              </mc:Choice>
              <mc:Fallback>
                <p:oleObj name="Equation" r:id="rId5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276600"/>
                        <a:ext cx="161448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60926"/>
              </p:ext>
            </p:extLst>
          </p:nvPr>
        </p:nvGraphicFramePr>
        <p:xfrm>
          <a:off x="5854700" y="3924300"/>
          <a:ext cx="3251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6" name="Equation" r:id="rId7" imgW="1625400" imgH="1015920" progId="Equation.DSMT4">
                  <p:embed/>
                </p:oleObj>
              </mc:Choice>
              <mc:Fallback>
                <p:oleObj name="Equation" r:id="rId7" imgW="1625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3924300"/>
                        <a:ext cx="32512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496726"/>
              </p:ext>
            </p:extLst>
          </p:nvPr>
        </p:nvGraphicFramePr>
        <p:xfrm>
          <a:off x="3314700" y="5689600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7" name="Equation" r:id="rId9" imgW="990360" imgH="482400" progId="Equation.DSMT4">
                  <p:embed/>
                </p:oleObj>
              </mc:Choice>
              <mc:Fallback>
                <p:oleObj name="Equation" r:id="rId9" imgW="990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689600"/>
                        <a:ext cx="990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38624"/>
              </p:ext>
            </p:extLst>
          </p:nvPr>
        </p:nvGraphicFramePr>
        <p:xfrm>
          <a:off x="3254375" y="6184900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8" name="Equation" r:id="rId11" imgW="1333440" imgH="482400" progId="Equation.DSMT4">
                  <p:embed/>
                </p:oleObj>
              </mc:Choice>
              <mc:Fallback>
                <p:oleObj name="Equation" r:id="rId11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6184900"/>
                        <a:ext cx="133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7ADC22C-244F-4399-BB86-4EF7EF97C6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3383902"/>
            <a:ext cx="4724400" cy="23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8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2. Parametrii de semnal mic</a:t>
            </a:r>
          </a:p>
          <a:p>
            <a:r>
              <a:rPr lang="ro-RO">
                <a:latin typeface="UT Sans" panose="00000500000000000000" pitchFamily="50" charset="0"/>
              </a:rPr>
              <a:t>Prezintă interes doar rezistența bază-emitor de semnal mic, r</a:t>
            </a:r>
            <a:r>
              <a:rPr lang="el-GR" baseline="-25000"/>
              <a:t>π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79629-FC3F-4EA8-ADCE-99C72CC4BD19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768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87981"/>
              </p:ext>
            </p:extLst>
          </p:nvPr>
        </p:nvGraphicFramePr>
        <p:xfrm>
          <a:off x="2565400" y="3005138"/>
          <a:ext cx="33210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3" imgW="1485720" imgH="469800" progId="Equation.DSMT4">
                  <p:embed/>
                </p:oleObj>
              </mc:Choice>
              <mc:Fallback>
                <p:oleObj name="Equation" r:id="rId3" imgW="148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005138"/>
                        <a:ext cx="332105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17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3. Amplificarea</a:t>
            </a:r>
          </a:p>
          <a:p>
            <a:r>
              <a:rPr lang="ro-RO">
                <a:latin typeface="UT Sans" panose="00000500000000000000" pitchFamily="50" charset="0"/>
              </a:rPr>
              <a:t>Se determină pe schema echivalentă de semnal mic (se pasivizează sursa de alimentare de c.c. </a:t>
            </a:r>
            <a:r>
              <a:rPr lang="en-US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ar condensatoarele se consideră scurtcircuit)</a:t>
            </a:r>
            <a:endParaRPr lang="en-US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C215E-7A61-4810-8681-13D6BFB2ABBE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4AA5-A9D3-4039-903C-021C82D9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3363334"/>
            <a:ext cx="4143375" cy="29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2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Amplificarea la frecven</a:t>
            </a:r>
            <a:r>
              <a:rPr lang="ro-RO" sz="3200">
                <a:solidFill>
                  <a:srgbClr val="D2533C"/>
                </a:solidFill>
                <a:latin typeface="UT Sans" panose="00000500000000000000" pitchFamily="50" charset="0"/>
              </a:rPr>
              <a:t>ț</a:t>
            </a:r>
            <a:r>
              <a:rPr lang="en-US" sz="3200">
                <a:solidFill>
                  <a:srgbClr val="D2533C"/>
                </a:solidFill>
                <a:latin typeface="UT Sans" panose="00000500000000000000" pitchFamily="50" charset="0"/>
              </a:rPr>
              <a:t>e joase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Pasul 3. Amplificarea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(continuare)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C215E-7A61-4810-8681-13D6BFB2ABBE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9C81-4CC9-43F7-AD95-92FCE26353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284"/>
              </p:ext>
            </p:extLst>
          </p:nvPr>
        </p:nvGraphicFramePr>
        <p:xfrm>
          <a:off x="990600" y="3551237"/>
          <a:ext cx="11795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Equation" r:id="rId3" imgW="583920" imgH="482400" progId="Equation.DSMT4">
                  <p:embed/>
                </p:oleObj>
              </mc:Choice>
              <mc:Fallback>
                <p:oleObj name="Equation" r:id="rId3" imgW="58392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51237"/>
                        <a:ext cx="1179513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50169"/>
              </p:ext>
            </p:extLst>
          </p:nvPr>
        </p:nvGraphicFramePr>
        <p:xfrm>
          <a:off x="3586956" y="3746448"/>
          <a:ext cx="2378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Equation" r:id="rId5" imgW="1180800" imgH="304560" progId="Equation.DSMT4">
                  <p:embed/>
                </p:oleObj>
              </mc:Choice>
              <mc:Fallback>
                <p:oleObj name="Equation" r:id="rId5" imgW="1180800" imgH="3045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56" y="3746448"/>
                        <a:ext cx="23780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45657"/>
              </p:ext>
            </p:extLst>
          </p:nvPr>
        </p:nvGraphicFramePr>
        <p:xfrm>
          <a:off x="7175500" y="3609253"/>
          <a:ext cx="9683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8" name="Equation" r:id="rId7" imgW="482400" imgH="482400" progId="Equation.DSMT4">
                  <p:embed/>
                </p:oleObj>
              </mc:Choice>
              <mc:Fallback>
                <p:oleObj name="Equation" r:id="rId7" imgW="482400" imgH="482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3609253"/>
                        <a:ext cx="96837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09259"/>
              </p:ext>
            </p:extLst>
          </p:nvPr>
        </p:nvGraphicFramePr>
        <p:xfrm>
          <a:off x="3321843" y="4872011"/>
          <a:ext cx="24907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9" name="Equation" r:id="rId9" imgW="1244520" imgH="545760" progId="Equation.DSMT4">
                  <p:embed/>
                </p:oleObj>
              </mc:Choice>
              <mc:Fallback>
                <p:oleObj name="Equation" r:id="rId9" imgW="1244520" imgH="5457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843" y="4872011"/>
                        <a:ext cx="2490788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D4AAE1D-4DEB-4256-869C-3E98DAA4D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2159687"/>
            <a:ext cx="5629275" cy="15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Caracteristici statice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În conexiunea EC se definesc următoarele caracteristici statice: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Caracteristica de intrare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=f(u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=const.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Caracteristicile de ieşire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=f(u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=const.</a:t>
            </a: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7028" indent="-256032">
              <a:defRPr/>
            </a:pPr>
            <a:endParaRPr lang="ro-RO">
              <a:latin typeface="UT Sans" panose="00000500000000000000" pitchFamily="50" charset="0"/>
            </a:endParaRPr>
          </a:p>
          <a:p>
            <a:pPr marL="347028" indent="-256032">
              <a:defRPr/>
            </a:pPr>
            <a:r>
              <a:rPr lang="ro-RO">
                <a:latin typeface="UT Sans" panose="00000500000000000000" pitchFamily="50" charset="0"/>
              </a:rPr>
              <a:t>Se numesc statice deoarece se determină în c.c.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B665A9-7868-4033-A0D5-AE4FB457853B}" type="datetime1">
              <a:rPr lang="en-US" smtClean="0"/>
              <a:t>11/1/2018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57DEE-AA74-451D-8AD3-59F2BB9F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867025"/>
            <a:ext cx="62674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Răspunsul în frecvență al unui sistem reprezintă modul în care variază amplitudinea semnalului de ieşire în funcție de frecvența semnalelor aplicate la intrare.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cazul TB, pe măsură ce frecvența semnalului prelucrat creşte, amplitudinea curentului de ieşire scade.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CCE14-7596-4C7E-8FB7-056C3D3F8591}" type="datetime1">
              <a:rPr lang="en-US" smtClean="0"/>
              <a:t>11/1/2018</a:t>
            </a:fld>
            <a:endParaRPr lang="en-US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FE6D90-B820-40F8-84F5-ABDC540895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Frecvența la care curentul de semnal mic scade la 0,707 din valoarea de la frecvențe joase, se numeşte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frecvență limită superioară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Răspunsul în frecvență al TB se poate determina pe un circuit simplificat care conține un singur element cu comportare dependentă de frecvență şi anume capacitatea </a:t>
            </a:r>
            <a:r>
              <a:rPr lang="en-US">
                <a:latin typeface="UT Sans" panose="00000500000000000000" pitchFamily="50" charset="0"/>
              </a:rPr>
              <a:t>baz</a:t>
            </a:r>
            <a:r>
              <a:rPr lang="ro-RO">
                <a:latin typeface="UT Sans" panose="00000500000000000000" pitchFamily="50" charset="0"/>
              </a:rPr>
              <a:t>ă-emitor, 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: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563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998E57-27B5-4BB7-92DE-BA3631CE4EB2}" type="datetime1">
              <a:rPr lang="en-US" smtClean="0"/>
              <a:t>11/1/2018</a:t>
            </a:fld>
            <a:endParaRPr lang="en-US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6A827F-7316-4014-A93D-69689FBED3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4B92F-D3D5-4C50-8899-ACAEEE26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4391025"/>
            <a:ext cx="42100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4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La frecvențe relativ joase, unde se poate neglija influența lui </a:t>
            </a:r>
            <a:r>
              <a:rPr lang="ro-RO">
                <a:latin typeface="UT Sans" panose="00000500000000000000" pitchFamily="50" charset="0"/>
                <a:cs typeface="Arial" charset="0"/>
              </a:rPr>
              <a:t>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  <a:cs typeface="Arial" charset="0"/>
              </a:rPr>
              <a:t>,</a:t>
            </a:r>
            <a:r>
              <a:rPr lang="ro-RO">
                <a:latin typeface="UT Sans" panose="00000500000000000000" pitchFamily="50" charset="0"/>
              </a:rPr>
              <a:t> se poate scrie: 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Câștigul în curent la joasă frecvență și în conexiunea EC se exprimă cu ajutorul unuia dintre parametri hibrizi: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unde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reprezintă factorul  de c.c.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922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04D8B3-53B6-4436-89E3-4416CF67BFDB}" type="datetime1">
              <a:rPr lang="en-US" smtClean="0"/>
              <a:t>11/1/2018</a:t>
            </a:fld>
            <a:endParaRPr lang="en-US"/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922C05-C0A1-4AD9-9D38-275E41D54C1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133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168727"/>
              </p:ext>
            </p:extLst>
          </p:nvPr>
        </p:nvGraphicFramePr>
        <p:xfrm>
          <a:off x="2755900" y="2565400"/>
          <a:ext cx="363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565400"/>
                        <a:ext cx="3632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7595"/>
              </p:ext>
            </p:extLst>
          </p:nvPr>
        </p:nvGraphicFramePr>
        <p:xfrm>
          <a:off x="3263900" y="39878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9" name="Equation" r:id="rId5" imgW="1307880" imgH="482400" progId="Equation.DSMT4">
                  <p:embed/>
                </p:oleObj>
              </mc:Choice>
              <mc:Fallback>
                <p:oleObj name="Equation" r:id="rId5" imgW="1307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987800"/>
                        <a:ext cx="2616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D010C67-E49F-42E2-9663-029E69CE3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9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4340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Dacă se ține seama de capacitatea </a:t>
            </a:r>
            <a:r>
              <a:rPr lang="ro-RO">
                <a:latin typeface="UT Sans" panose="00000500000000000000" pitchFamily="50" charset="0"/>
                <a:cs typeface="Arial" charset="0"/>
              </a:rPr>
              <a:t>C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</a:t>
            </a:r>
            <a:r>
              <a:rPr lang="ro-RO">
                <a:latin typeface="UT Sans" panose="00000500000000000000" pitchFamily="50" charset="0"/>
              </a:rPr>
              <a:t> se obține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Câștigul de curent la semnal mic devine astfel: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4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D7A3B9-D7FB-4D4F-A078-5C31B7F721F5}" type="datetime1">
              <a:rPr lang="en-US" smtClean="0"/>
              <a:t>11/1/2018</a:t>
            </a:fld>
            <a:endParaRPr lang="en-US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DA8609-779F-472D-8CC1-4A39E3F3F1C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61413"/>
              </p:ext>
            </p:extLst>
          </p:nvPr>
        </p:nvGraphicFramePr>
        <p:xfrm>
          <a:off x="876300" y="3403600"/>
          <a:ext cx="548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8" name="Equation" r:id="rId3" imgW="2743200" imgH="507960" progId="Equation.DSMT4">
                  <p:embed/>
                </p:oleObj>
              </mc:Choice>
              <mc:Fallback>
                <p:oleObj name="Equation" r:id="rId3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3403600"/>
                        <a:ext cx="5486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03045"/>
              </p:ext>
            </p:extLst>
          </p:nvPr>
        </p:nvGraphicFramePr>
        <p:xfrm>
          <a:off x="849313" y="5384800"/>
          <a:ext cx="243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9" name="Equation" r:id="rId5" imgW="1218960" imgH="482400" progId="Equation.DSMT4">
                  <p:embed/>
                </p:oleObj>
              </mc:Choice>
              <mc:Fallback>
                <p:oleObj name="Equation" r:id="rId5" imgW="1218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384800"/>
                        <a:ext cx="2438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57186"/>
              </p:ext>
            </p:extLst>
          </p:nvPr>
        </p:nvGraphicFramePr>
        <p:xfrm>
          <a:off x="815975" y="2151063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0" name="Equation" r:id="rId7" imgW="1295280" imgH="507960" progId="Equation.DSMT4">
                  <p:embed/>
                </p:oleObj>
              </mc:Choice>
              <mc:Fallback>
                <p:oleObj name="Equation" r:id="rId7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975" y="2151063"/>
                        <a:ext cx="25892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B17C083-761C-43D4-8189-B3CD067E3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id="{398AC52B-2D5D-49CD-ADE6-AF38FEF7F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39136"/>
              </p:ext>
            </p:extLst>
          </p:nvPr>
        </p:nvGraphicFramePr>
        <p:xfrm>
          <a:off x="6953580" y="571800"/>
          <a:ext cx="19618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1" name="Equation" r:id="rId10" imgW="1307880" imgH="482400" progId="Equation.DSMT4">
                  <p:embed/>
                </p:oleObj>
              </mc:Choice>
              <mc:Fallback>
                <p:oleObj name="Equation" r:id="rId10" imgW="1307880" imgH="482400" progId="Equation.DSMT4">
                  <p:embed/>
                  <p:pic>
                    <p:nvPicPr>
                      <p:cNvPr id="1331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580" y="571800"/>
                        <a:ext cx="196182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42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Răspunsul în frecvență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Din egalitatea </a:t>
            </a:r>
            <a:r>
              <a:rPr lang="en-US">
                <a:latin typeface="UT Sans" panose="00000500000000000000" pitchFamily="50" charset="0"/>
              </a:rPr>
              <a:t>|A</a:t>
            </a:r>
            <a:r>
              <a:rPr lang="en-US" baseline="-25000">
                <a:latin typeface="UT Sans" panose="00000500000000000000" pitchFamily="50" charset="0"/>
              </a:rPr>
              <a:t>i</a:t>
            </a:r>
            <a:r>
              <a:rPr lang="en-US">
                <a:latin typeface="UT Sans" panose="00000500000000000000" pitchFamily="50" charset="0"/>
              </a:rPr>
              <a:t>|=0,707h</a:t>
            </a:r>
            <a:r>
              <a:rPr lang="en-US" baseline="-25000">
                <a:latin typeface="UT Sans" panose="00000500000000000000" pitchFamily="50" charset="0"/>
              </a:rPr>
              <a:t>fe</a:t>
            </a:r>
            <a:r>
              <a:rPr lang="ro-RO" baseline="-25000">
                <a:latin typeface="UT Sans" panose="00000500000000000000" pitchFamily="50" charset="0"/>
              </a:rPr>
              <a:t>0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	care exprimă faptul că la frecvența de tăiere amplificarea scade la 0,707 din valoarea maximă, rezultă: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Dacă, de exemplu, r</a:t>
            </a:r>
            <a:r>
              <a:rPr lang="el-GR" baseline="-25000">
                <a:solidFill>
                  <a:srgbClr val="C00000"/>
                </a:solidFill>
                <a:cs typeface="Arial" charset="0"/>
                <a:sym typeface="Symbol" panose="05050102010706020507" pitchFamily="18" charset="2"/>
              </a:rPr>
              <a:t>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=2,6k</a:t>
            </a:r>
            <a:r>
              <a:rPr lang="el-GR">
                <a:solidFill>
                  <a:srgbClr val="C00000"/>
                </a:solidFill>
                <a:cs typeface="Arial" charset="0"/>
              </a:rPr>
              <a:t>Ω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 și </a:t>
            </a:r>
            <a:b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</a:b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C</a:t>
            </a:r>
            <a:r>
              <a:rPr lang="el-GR" baseline="-25000">
                <a:solidFill>
                  <a:srgbClr val="C00000"/>
                </a:solidFill>
                <a:cs typeface="Arial" charset="0"/>
                <a:sym typeface="Symbol" panose="05050102010706020507" pitchFamily="18" charset="2"/>
              </a:rPr>
              <a:t>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  <a:cs typeface="Arial" charset="0"/>
              </a:rPr>
              <a:t>=4pF se obține f=15,3MHz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1126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82929D-967F-4892-BA4A-E6D972798D9D}" type="datetime1">
              <a:rPr lang="en-US" smtClean="0"/>
              <a:t>11/1/2018</a:t>
            </a:fld>
            <a:endParaRPr lang="en-US"/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127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90B04D-59C5-49DB-8C80-FC1AD103494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78304"/>
              </p:ext>
            </p:extLst>
          </p:nvPr>
        </p:nvGraphicFramePr>
        <p:xfrm>
          <a:off x="2501900" y="2082800"/>
          <a:ext cx="4267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8" name="Equation" r:id="rId3" imgW="2133360" imgH="609480" progId="Equation.DSMT4">
                  <p:embed/>
                </p:oleObj>
              </mc:Choice>
              <mc:Fallback>
                <p:oleObj name="Equation" r:id="rId3" imgW="2133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082800"/>
                        <a:ext cx="4267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33356"/>
              </p:ext>
            </p:extLst>
          </p:nvPr>
        </p:nvGraphicFramePr>
        <p:xfrm>
          <a:off x="3527425" y="4143375"/>
          <a:ext cx="16303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" name="Equation" r:id="rId5" imgW="761760" imgH="469800" progId="Equation.DSMT4">
                  <p:embed/>
                </p:oleObj>
              </mc:Choice>
              <mc:Fallback>
                <p:oleObj name="Equation" r:id="rId5" imgW="76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143375"/>
                        <a:ext cx="163036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B8734DA-5577-4715-A869-7793E13A2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293831"/>
            <a:ext cx="3276600" cy="15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6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endParaRPr lang="en-US" sz="4400">
              <a:latin typeface="UT Sans" panose="00000500000000000000" pitchFamily="50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Comutația presupune trecerea TB din blocare în saturație și invers, din saturație în blocare.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Este în strânsă legătură cu comportarea în frecvență a TB.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Comportarea în frecvență se referă la semnal mic, în timp ce comutația presupune nivele mari de semnal.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56C251-C5E1-4D08-B06F-4973949865DA}" type="datetime1">
              <a:rPr lang="en-US" smtClean="0"/>
              <a:t>11/1/2018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27A903-4494-48C1-95AE-3FF6EAA74E5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Comutația TB</a:t>
            </a:r>
            <a:endParaRPr lang="en-US" sz="280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Se consideră TB de tipul npn la care se aplică la intrare un impuls care se modifică între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 </a:t>
            </a:r>
            <a:r>
              <a:rPr lang="en-US"/>
              <a:t>(tensiunea de blocare) </a:t>
            </a:r>
            <a:r>
              <a:rPr lang="ro-RO"/>
              <a:t>și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en-US"/>
              <a:t> (tensiunea de trecere </a:t>
            </a:r>
            <a:r>
              <a:rPr lang="ro-RO"/>
              <a:t>î</a:t>
            </a:r>
            <a:r>
              <a:rPr lang="en-US"/>
              <a:t>n satura</a:t>
            </a:r>
            <a:r>
              <a:rPr lang="ro-RO"/>
              <a:t>ț</a:t>
            </a:r>
            <a:r>
              <a:rPr lang="en-US"/>
              <a:t>ie)</a:t>
            </a:r>
            <a:endParaRPr lang="ro-RO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B24BC2-8132-4958-A0D2-A08104F648F4}" type="datetime1">
              <a:rPr lang="en-US" smtClean="0"/>
              <a:t>11/1/2018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DC88F7-177D-495A-9C0D-957BB5D667B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D513C-DF7F-4485-A36A-D5730108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33725"/>
            <a:ext cx="44196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5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/>
              <a:t>Comutația TB</a:t>
            </a:r>
            <a:br>
              <a:rPr lang="ro-RO" sz="3200"/>
            </a:br>
            <a:r>
              <a:rPr lang="ro-RO" sz="3100"/>
              <a:t>Comutația blocare - saturație</a:t>
            </a:r>
            <a:endParaRPr lang="en-US" sz="270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Pentru ca TB să fie blocat, inițial, tensiunea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aplicată față de masă este negativă: –</a:t>
            </a:r>
            <a:r>
              <a:rPr lang="en-US"/>
              <a:t>U</a:t>
            </a:r>
            <a:r>
              <a:rPr lang="en-US" baseline="-25000"/>
              <a:t>bloc</a:t>
            </a:r>
            <a:r>
              <a:rPr lang="ro-RO"/>
              <a:t>;</a:t>
            </a:r>
          </a:p>
          <a:p>
            <a:r>
              <a:rPr lang="ro-RO"/>
              <a:t>La t=0, </a:t>
            </a:r>
            <a:r>
              <a:rPr lang="en-US"/>
              <a:t>E</a:t>
            </a:r>
            <a:r>
              <a:rPr lang="ro-RO" baseline="-25000"/>
              <a:t>B</a:t>
            </a:r>
            <a:r>
              <a:rPr lang="ro-RO"/>
              <a:t> comută la valoarea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. Se presupune că </a:t>
            </a:r>
            <a:r>
              <a:rPr lang="en-US"/>
              <a:t>E</a:t>
            </a:r>
            <a:r>
              <a:rPr lang="ro-RO" baseline="-25000"/>
              <a:t>B0</a:t>
            </a:r>
            <a:r>
              <a:rPr lang="ro-RO"/>
              <a:t> este o valoare pozitivă suficient de mare astfel încât TB trece în saturație;</a:t>
            </a:r>
          </a:p>
          <a:p>
            <a:pPr eaLnBrk="1" hangingPunct="1"/>
            <a:r>
              <a:rPr lang="ro-RO"/>
              <a:t>În saturație, ambele joncțiuni ale TB sunt polarizate direct.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8F6121-20FB-452A-9632-B95C40A06AEF}" type="datetime1">
              <a:rPr lang="en-US" smtClean="0"/>
              <a:t>11/1/2018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2AB48D-3189-47B8-AC43-673C2594B3C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2DE4D-0FA7-4CC7-B610-5A636643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88" y="4267200"/>
            <a:ext cx="3200400" cy="23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1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Exemplu: un circuit realizat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cu TB de tipul 2N2222, polarizat astfel încât TB să fie saturat.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Rezultă că ambele joncțiuni sunt polarizate direct.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04971-F54D-4D9C-B2C8-A5A19B259371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22E40-AEAA-4DBB-A4BE-1FB21C41A42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22060"/>
              </p:ext>
            </p:extLst>
          </p:nvPr>
        </p:nvGraphicFramePr>
        <p:xfrm>
          <a:off x="698500" y="4787900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0" name="Equation" r:id="rId3" imgW="1206360" imgH="253800" progId="Equation.DSMT4">
                  <p:embed/>
                </p:oleObj>
              </mc:Choice>
              <mc:Fallback>
                <p:oleObj name="Equation" r:id="rId3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787900"/>
                        <a:ext cx="2413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2094"/>
              </p:ext>
            </p:extLst>
          </p:nvPr>
        </p:nvGraphicFramePr>
        <p:xfrm>
          <a:off x="685800" y="5384800"/>
          <a:ext cx="647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1" name="Equation" r:id="rId5" imgW="3238200" imgH="253800" progId="Equation.DSMT4">
                  <p:embed/>
                </p:oleObj>
              </mc:Choice>
              <mc:Fallback>
                <p:oleObj name="Equation" r:id="rId5" imgW="323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84800"/>
                        <a:ext cx="6477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BE0399A-D62D-4CE8-8A7E-B563341FD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531" y="2454789"/>
            <a:ext cx="5214938" cy="22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0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ăspunsul în timp al curentului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colector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9B393-8E79-44D3-B037-6B0F0341FB02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93CFC-F021-4B51-BD38-8F0429C9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248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Valori limită maxime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TB are limitări în funcționare, reprezentate haşurat pe caracteristicile de ieşire.</a:t>
            </a:r>
          </a:p>
          <a:p>
            <a:r>
              <a:rPr lang="ro-RO">
                <a:latin typeface="UT Sans" panose="00000500000000000000" pitchFamily="50" charset="0"/>
              </a:rPr>
              <a:t>În afară de zonele de blocare şi de saturație, între care are loc funcționarea liniară, TB prezintă limitări la mărimile: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Curent de colector maxim,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Tensiune C-E maximă,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 şi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Putere disipată maximă,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nu pot fi maxime simultan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sunt legate prin relația: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2EC3A-D3C6-49E8-927E-20D1D1F069A9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81200" y="5334000"/>
            <a:ext cx="1524000" cy="990600"/>
            <a:chOff x="3810000" y="5410200"/>
            <a:chExt cx="1524000" cy="9906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970944"/>
                </p:ext>
              </p:extLst>
            </p:nvPr>
          </p:nvGraphicFramePr>
          <p:xfrm>
            <a:off x="3949700" y="5435600"/>
            <a:ext cx="12446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9" name="Equation" r:id="rId3" imgW="622080" imgH="482400" progId="Equation.DSMT4">
                    <p:embed/>
                  </p:oleObj>
                </mc:Choice>
                <mc:Fallback>
                  <p:oleObj name="Equation" r:id="rId3" imgW="6220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49700" y="5435600"/>
                          <a:ext cx="1244600" cy="965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3810000" y="5410200"/>
              <a:ext cx="1524000" cy="99060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8DFD3-6DC2-478A-95A4-044F53A44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687" y="4572000"/>
            <a:ext cx="38973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6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400" dirty="0">
              <a:latin typeface="UT Sans" panose="00000500000000000000" pitchFamily="50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Pentru 0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, sarcinile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injectate în bază determină joncțiunea B-E să treacă din polarizare inversă în polarizare directă iar curentul de colector începe să crească și ajunge la 10% din valoarea sa finală;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Intervalul de timp 0-t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se notează cu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se numește timp de întârziere (delay time).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Pentru 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 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sarcinile injectate în bază determină creșterea tensiunii B-E de la valoarea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apropiată de blocare până la o valoare apropiată de saturație;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4BBBC4-30AE-46EB-B44C-C67BE292B54E}" type="datetime1">
              <a:rPr lang="en-US" smtClean="0"/>
              <a:t>11/1/2018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148A34-1707-496D-96FD-B084FE94D7D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421957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540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28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blocare - saturație</a:t>
            </a:r>
            <a:endParaRPr lang="en-US" sz="2800" dirty="0">
              <a:latin typeface="UT Sans" panose="00000500000000000000" pitchFamily="50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În intervalul t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-t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curentul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colector </a:t>
            </a:r>
            <a:r>
              <a:rPr lang="ro-RO" dirty="0">
                <a:latin typeface="UT Sans" panose="00000500000000000000" pitchFamily="50" charset="0"/>
              </a:rPr>
              <a:t>crește de la 10% la 90% din valoarea sa finală;</a:t>
            </a:r>
          </a:p>
          <a:p>
            <a:pPr eaLnBrk="1" hangingPunct="1"/>
            <a:r>
              <a:rPr lang="ro-RO" dirty="0">
                <a:latin typeface="UT Sans" panose="00000500000000000000" pitchFamily="50" charset="0"/>
              </a:rPr>
              <a:t>Intervalul de timp, în care curentul se modifică între 10% și 90% din valoarea sa finală, se notează cu </a:t>
            </a: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 dirty="0">
                <a:solidFill>
                  <a:srgbClr val="0070C0"/>
                </a:solidFill>
                <a:latin typeface="UT Sans" panose="00000500000000000000" pitchFamily="50" charset="0"/>
              </a:rPr>
              <a:t>r</a:t>
            </a:r>
            <a:r>
              <a:rPr lang="ro-RO" dirty="0">
                <a:latin typeface="UT Sans" panose="00000500000000000000" pitchFamily="50" charset="0"/>
              </a:rPr>
              <a:t> și se numește </a:t>
            </a:r>
            <a:r>
              <a:rPr lang="ro-RO" b="1" dirty="0">
                <a:latin typeface="UT Sans" panose="00000500000000000000" pitchFamily="50" charset="0"/>
              </a:rPr>
              <a:t>timp de creștere</a:t>
            </a:r>
            <a:r>
              <a:rPr lang="ro-RO" dirty="0">
                <a:latin typeface="UT Sans" panose="00000500000000000000" pitchFamily="50" charset="0"/>
              </a:rPr>
              <a:t> (</a:t>
            </a:r>
            <a:r>
              <a:rPr lang="ro-RO" i="1" dirty="0">
                <a:latin typeface="UT Sans" panose="00000500000000000000" pitchFamily="50" charset="0"/>
              </a:rPr>
              <a:t>rise time</a:t>
            </a:r>
            <a:r>
              <a:rPr lang="ro-RO" dirty="0">
                <a:latin typeface="UT Sans" panose="00000500000000000000" pitchFamily="50" charset="0"/>
              </a:rPr>
              <a:t>);</a:t>
            </a:r>
          </a:p>
          <a:p>
            <a:pPr eaLnBrk="1" hangingPunct="1"/>
            <a:r>
              <a:rPr lang="ro-RO" dirty="0">
                <a:latin typeface="UT Sans" panose="00000500000000000000" pitchFamily="50" charset="0"/>
              </a:rPr>
              <a:t>Pentru t </a:t>
            </a:r>
            <a:r>
              <a:rPr lang="ro-RO" dirty="0">
                <a:latin typeface="UT Sans" panose="00000500000000000000" pitchFamily="50" charset="0"/>
                <a:sym typeface="Symbol" pitchFamily="18" charset="2"/>
              </a:rPr>
              <a:t> </a:t>
            </a:r>
            <a:r>
              <a:rPr lang="ro-RO" dirty="0">
                <a:latin typeface="UT Sans" panose="00000500000000000000" pitchFamily="50" charset="0"/>
              </a:rPr>
              <a:t>t</a:t>
            </a:r>
            <a:r>
              <a:rPr lang="ro-RO" baseline="-25000" dirty="0">
                <a:latin typeface="UT Sans" panose="00000500000000000000" pitchFamily="50" charset="0"/>
              </a:rPr>
              <a:t>2</a:t>
            </a:r>
            <a:r>
              <a:rPr lang="ro-RO" dirty="0">
                <a:latin typeface="UT Sans" panose="00000500000000000000" pitchFamily="50" charset="0"/>
              </a:rPr>
              <a:t>, TB intră </a:t>
            </a:r>
            <a:r>
              <a:rPr lang="ro-RO">
                <a:latin typeface="UT Sans" panose="00000500000000000000" pitchFamily="50" charset="0"/>
              </a:rPr>
              <a:t>în saturație</a:t>
            </a:r>
            <a:r>
              <a:rPr lang="ro-RO" dirty="0">
                <a:latin typeface="UT Sans" panose="00000500000000000000" pitchFamily="50" charset="0"/>
              </a:rPr>
              <a:t>.</a:t>
            </a:r>
            <a:endParaRPr lang="en-US" dirty="0">
              <a:latin typeface="UT Sans" panose="00000500000000000000" pitchFamily="50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334348-F5EE-4189-9647-D9DA9365EA4C}" type="datetime1">
              <a:rPr lang="en-US" smtClean="0"/>
              <a:t>11/1/2018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24B3E6-8EFE-4F5F-93C4-BBA49D99649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421957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559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Comutația saturație - blocare</a:t>
            </a:r>
            <a:endParaRPr lang="en-US" sz="2700">
              <a:latin typeface="UT Sans" panose="00000500000000000000" pitchFamily="50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Are loc la momentul t=t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Impune eliminarea sarcinilor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minoritare în exces acumulate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regiunile de emitor, bază și colector.</a:t>
            </a:r>
          </a:p>
          <a:p>
            <a:r>
              <a:rPr lang="ro-RO">
                <a:latin typeface="UT Sans" panose="00000500000000000000" pitchFamily="50" charset="0"/>
              </a:rPr>
              <a:t>La t = t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, tensiunea din bază comută de la 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ro-RO" baseline="-25000">
                <a:latin typeface="UT Sans" panose="00000500000000000000" pitchFamily="50" charset="0"/>
              </a:rPr>
              <a:t>B0</a:t>
            </a:r>
            <a:r>
              <a:rPr lang="ro-RO">
                <a:latin typeface="UT Sans" panose="00000500000000000000" pitchFamily="50" charset="0"/>
              </a:rPr>
              <a:t> la –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bloc</a:t>
            </a:r>
            <a:r>
              <a:rPr lang="ro-RO">
                <a:latin typeface="UT Sans" panose="00000500000000000000" pitchFamily="50" charset="0"/>
              </a:rPr>
              <a:t> și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sensul curentului de bază se inversează.</a:t>
            </a:r>
          </a:p>
          <a:p>
            <a:r>
              <a:rPr lang="ro-RO">
                <a:latin typeface="UT Sans" panose="00000500000000000000" pitchFamily="50" charset="0"/>
              </a:rPr>
              <a:t>Inițial, în intervalul t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-t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, curentul de colector nu se modifică semnificativ datorită sarcinilor acumulate;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3E858D-5769-4C5A-ABB7-E23BC79E059A}" type="datetime1">
              <a:rPr lang="en-US" smtClean="0"/>
              <a:t>11/2/2018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93372C-ABE0-4CD1-A1E3-D637FC9FA8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0FB0F-0DC6-477D-83C4-2C7ECC2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4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Variația concentrației sarcinilor acumulate în B și C atunci când TB este în saturație și în regim activ direct: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1909D-619E-4266-BDB4-70B213F29FCD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Content Placeholder 7" descr="10.45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667000"/>
            <a:ext cx="4775200" cy="2667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0" y="2895600"/>
            <a:ext cx="335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Q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reprezintă sarcina în exces acumulată în baza TB aflat în regim activ direct;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Q</a:t>
            </a:r>
            <a:r>
              <a:rPr lang="ro-RO" baseline="-25000">
                <a:latin typeface="UT Sans" panose="00000500000000000000" pitchFamily="50" charset="0"/>
              </a:rPr>
              <a:t>Bx</a:t>
            </a:r>
            <a:r>
              <a:rPr lang="ro-RO">
                <a:latin typeface="UT Sans" panose="00000500000000000000" pitchFamily="50" charset="0"/>
              </a:rPr>
              <a:t> și Q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reprezintă sarcinile suplimentare stocate de tranzistorul aflat la saturație.</a:t>
            </a:r>
          </a:p>
        </p:txBody>
      </p:sp>
    </p:spTree>
    <p:extLst>
      <p:ext uri="{BB962C8B-B14F-4D97-AF65-F5344CB8AC3E}">
        <p14:creationId xmlns:p14="http://schemas.microsoft.com/office/powerpoint/2010/main" val="3497080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Sarcina Q</a:t>
            </a:r>
            <a:r>
              <a:rPr lang="ro-RO" baseline="-25000">
                <a:latin typeface="UT Sans" panose="00000500000000000000" pitchFamily="50" charset="0"/>
              </a:rPr>
              <a:t>Bx</a:t>
            </a:r>
            <a:r>
              <a:rPr lang="ro-RO">
                <a:latin typeface="UT Sans" panose="00000500000000000000" pitchFamily="50" charset="0"/>
              </a:rPr>
              <a:t> din bază trebuie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eliminată pentru a reduce la zero tensiunea de polarizare directă a joncțiunii B-C, înainte ca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să se modifice;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Timpul necesar acestei acțiuni se numește </a:t>
            </a:r>
            <a:r>
              <a:rPr lang="ro-RO" b="1">
                <a:latin typeface="UT Sans" panose="00000500000000000000" pitchFamily="50" charset="0"/>
              </a:rPr>
              <a:t>timp de stocare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(</a:t>
            </a:r>
            <a:r>
              <a:rPr lang="ro-RO" i="1">
                <a:latin typeface="UT Sans" panose="00000500000000000000" pitchFamily="50" charset="0"/>
              </a:rPr>
              <a:t>storage time</a:t>
            </a:r>
            <a:r>
              <a:rPr lang="ro-RO">
                <a:latin typeface="UT Sans" panose="00000500000000000000" pitchFamily="50" charset="0"/>
              </a:rPr>
              <a:t>) și reprezintă intervalul de timp dintre momentul când </a:t>
            </a:r>
            <a:r>
              <a:rPr lang="en-US">
                <a:latin typeface="UT Sans" panose="00000500000000000000" pitchFamily="50" charset="0"/>
              </a:rPr>
              <a:t>E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devine egal cu –</a:t>
            </a:r>
            <a:r>
              <a:rPr lang="en-US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bloc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(t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și momentul în care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scade la 90% din valoarea sa maximă</a:t>
            </a:r>
            <a:r>
              <a:rPr lang="en-US">
                <a:latin typeface="UT Sans" panose="00000500000000000000" pitchFamily="50" charset="0"/>
              </a:rPr>
              <a:t> (t</a:t>
            </a:r>
            <a:r>
              <a:rPr lang="en-US" baseline="-25000">
                <a:latin typeface="UT Sans" panose="00000500000000000000" pitchFamily="50" charset="0"/>
              </a:rPr>
              <a:t>4</a:t>
            </a:r>
            <a:r>
              <a:rPr lang="en-US">
                <a:latin typeface="UT Sans" panose="00000500000000000000" pitchFamily="50" charset="0"/>
              </a:rPr>
              <a:t>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336BF3-1465-40B6-9837-43AFB023841A}" type="datetime1">
              <a:rPr lang="en-US" smtClean="0"/>
              <a:t>11/1/2018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C09BFC-7DCB-4AEC-BA48-AAB3565588A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381000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880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Comutația TB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Comutația saturație - blocare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f</a:t>
            </a:r>
            <a:r>
              <a:rPr lang="ro-RO">
                <a:latin typeface="UT Sans" panose="00000500000000000000" pitchFamily="50" charset="0"/>
              </a:rPr>
              <a:t> reprezintă </a:t>
            </a:r>
            <a:r>
              <a:rPr lang="ro-RO" b="1">
                <a:latin typeface="UT Sans" panose="00000500000000000000" pitchFamily="50" charset="0"/>
              </a:rPr>
              <a:t>timpul de cădere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i="1">
                <a:latin typeface="UT Sans" panose="00000500000000000000" pitchFamily="50" charset="0"/>
              </a:rPr>
              <a:t>fall time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se modifică de la 90% la 10% din valoarea sa maximă.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acest interval joncțiunea B-C este polarizată invers dar continuă să fie eliminate sarcinile acumulate în bază;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Descrește și valoarea tensiunii B-E.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Răspunsul în timp la comutația TB se determină pe </a:t>
            </a:r>
            <a:r>
              <a:rPr lang="ro-RO" u="sng">
                <a:latin typeface="UT Sans" panose="00000500000000000000" pitchFamily="50" charset="0"/>
              </a:rPr>
              <a:t>modelul Ebers-Moll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C795EE-879E-4529-A03A-F6728960BEC1}" type="datetime1">
              <a:rPr lang="en-US" smtClean="0"/>
              <a:t>11/1/2018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C0F12-3AA8-4EC0-81AB-86B920A4F2F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52" y="381000"/>
            <a:ext cx="3656648" cy="133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902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Anexa 1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Teorema Miller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92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Teorema Miller se aplică în circuitele liniare.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Conform teoremei lui Miller, dacă o latură de circuit cu impedanța Z este conectată între două noduri 1 şi 2, în care tensiunile față de masă sunt V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V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se cunoaşte raportul V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/V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=K, atunci această latură se poate înlocui cu două laturi conectate în aceleaşi noduri (nodul 1 şi masă, respectiv nodul 2 şi masă) ale căror impedanțe sunt: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222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7DE08-E57A-499E-993C-8205CCCD35AC}" type="datetime1">
              <a:rPr lang="en-US" smtClean="0"/>
              <a:t>11/1/2018</a:t>
            </a:fld>
            <a:endParaRPr lang="en-US"/>
          </a:p>
        </p:txBody>
      </p:sp>
      <p:sp>
        <p:nvSpPr>
          <p:cNvPr id="92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5</a:t>
            </a:r>
          </a:p>
        </p:txBody>
      </p:sp>
      <p:sp>
        <p:nvSpPr>
          <p:cNvPr id="922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76F27-81D1-4522-AE4F-3535101D52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25210"/>
              </p:ext>
            </p:extLst>
          </p:nvPr>
        </p:nvGraphicFramePr>
        <p:xfrm>
          <a:off x="1363663" y="47117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0" name="Equation" r:id="rId3" imgW="634680" imgH="419040" progId="Equation.DSMT4">
                  <p:embed/>
                </p:oleObj>
              </mc:Choice>
              <mc:Fallback>
                <p:oleObj name="Equation" r:id="rId3" imgW="634680" imgH="419040" progId="Equation.DSMT4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711700"/>
                        <a:ext cx="127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57112"/>
              </p:ext>
            </p:extLst>
          </p:nvPr>
        </p:nvGraphicFramePr>
        <p:xfrm>
          <a:off x="3924300" y="4711700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1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11700"/>
                        <a:ext cx="129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2014"/>
              </p:ext>
            </p:extLst>
          </p:nvPr>
        </p:nvGraphicFramePr>
        <p:xfrm>
          <a:off x="6883400" y="4686300"/>
          <a:ext cx="93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2" name="Equation" r:id="rId7" imgW="469800" imgH="482400" progId="Equation.DSMT4">
                  <p:embed/>
                </p:oleObj>
              </mc:Choice>
              <mc:Fallback>
                <p:oleObj name="Equation" r:id="rId7" imgW="469800" imgH="482400" progId="Equation.DSMT4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686300"/>
                        <a:ext cx="939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428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Anexa 1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Teorema Miller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sz="2200">
                <a:latin typeface="UT Sans" panose="00000500000000000000" pitchFamily="50" charset="0"/>
              </a:rPr>
              <a:t>Schema inițială</a:t>
            </a: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endParaRPr lang="ro-RO" sz="2200">
              <a:latin typeface="UT Sans" panose="00000500000000000000" pitchFamily="50" charset="0"/>
            </a:endParaRPr>
          </a:p>
          <a:p>
            <a:pPr eaLnBrk="1" hangingPunct="1"/>
            <a:r>
              <a:rPr lang="ro-RO" sz="2200">
                <a:latin typeface="UT Sans" panose="00000500000000000000" pitchFamily="50" charset="0"/>
              </a:rPr>
              <a:t>Schema echivalentă (după aplicarea teoremei Miller)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3584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E29C4-61D8-4071-9DA8-C226E2249E90}" type="datetime1">
              <a:rPr lang="en-US" smtClean="0"/>
              <a:t>11/1/2018</a:t>
            </a:fld>
            <a:endParaRPr lang="en-US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 Cursul nr. 5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10052-2225-42C5-B086-5F11E05F9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5702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784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96866"/>
              </p:ext>
            </p:extLst>
          </p:nvPr>
        </p:nvGraphicFramePr>
        <p:xfrm>
          <a:off x="7124700" y="4953000"/>
          <a:ext cx="952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" name="Equation" r:id="rId5" imgW="634680" imgH="419040" progId="Equation.DSMT4">
                  <p:embed/>
                </p:oleObj>
              </mc:Choice>
              <mc:Fallback>
                <p:oleObj name="Equation" r:id="rId5" imgW="634680" imgH="419040" progId="Equation.DSMT4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4953000"/>
                        <a:ext cx="9525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07843"/>
              </p:ext>
            </p:extLst>
          </p:nvPr>
        </p:nvGraphicFramePr>
        <p:xfrm>
          <a:off x="7115175" y="5740400"/>
          <a:ext cx="9715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" name="Equation" r:id="rId7" imgW="647640" imgH="419040" progId="Equation.DSMT4">
                  <p:embed/>
                </p:oleObj>
              </mc:Choice>
              <mc:Fallback>
                <p:oleObj name="Equation" r:id="rId7" imgW="64764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5740400"/>
                        <a:ext cx="9715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19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Valori limită maxime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Exemplu: se presupune că un TB are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r>
              <a:rPr lang="ro-RO">
                <a:latin typeface="UT Sans" panose="00000500000000000000" pitchFamily="50" charset="0"/>
              </a:rPr>
              <a:t>=500mW,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=50mA şi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=20V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A-B este limitarea de curent, 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B-C este limitarea de putere disipată, P</a:t>
            </a:r>
            <a:r>
              <a:rPr lang="ro-RO" baseline="-25000">
                <a:latin typeface="UT Sans" panose="00000500000000000000" pitchFamily="50" charset="0"/>
              </a:rPr>
              <a:t>dmax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C-D este limitarea de tensiune, U</a:t>
            </a:r>
            <a:r>
              <a:rPr lang="ro-RO" baseline="-25000">
                <a:latin typeface="UT Sans" panose="00000500000000000000" pitchFamily="50" charset="0"/>
              </a:rPr>
              <a:t>CEmax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observă că pentru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=5V,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curentul de colector ar rezulta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100mA, dar depăşeşte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valoarea maximă admisibilă,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cmax</a:t>
            </a:r>
            <a:r>
              <a:rPr lang="ro-RO">
                <a:latin typeface="UT Sans" panose="00000500000000000000" pitchFamily="50" charset="0"/>
              </a:rPr>
              <a:t>, deci practic nu se poate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obține.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C4089-D8F8-49D1-9ADA-F222E1E35E0E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54015D-EFF6-424F-A85B-53228B18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42762"/>
              </p:ext>
            </p:extLst>
          </p:nvPr>
        </p:nvGraphicFramePr>
        <p:xfrm>
          <a:off x="889000" y="5410200"/>
          <a:ext cx="383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3" imgW="1917360" imgH="482400" progId="Equation.DSMT4">
                  <p:embed/>
                </p:oleObj>
              </mc:Choice>
              <mc:Fallback>
                <p:oleObj name="Equation" r:id="rId3" imgW="1917360" imgH="482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5410200"/>
                        <a:ext cx="3835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34A7AB-C248-4D2B-B070-1A146F1A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981450"/>
            <a:ext cx="4371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P</a:t>
            </a:r>
            <a:r>
              <a:rPr lang="en-US" sz="3200">
                <a:latin typeface="UT Sans" panose="00000500000000000000" pitchFamily="50" charset="0"/>
              </a:rPr>
              <a:t>unctul </a:t>
            </a:r>
            <a:r>
              <a:rPr lang="ro-RO" sz="3200">
                <a:latin typeface="UT Sans" panose="00000500000000000000" pitchFamily="50" charset="0"/>
              </a:rPr>
              <a:t>S</a:t>
            </a:r>
            <a:r>
              <a:rPr lang="en-US" sz="3200">
                <a:latin typeface="UT Sans" panose="00000500000000000000" pitchFamily="50" charset="0"/>
              </a:rPr>
              <a:t>tatic de </a:t>
            </a:r>
            <a:r>
              <a:rPr lang="ro-RO" sz="3200">
                <a:latin typeface="UT Sans" panose="00000500000000000000" pitchFamily="50" charset="0"/>
              </a:rPr>
              <a:t>Funcționare (PSF)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PSF-ul unui TB este caracterizat de 4 parametri:</a:t>
            </a:r>
          </a:p>
          <a:p>
            <a:pPr marL="640080" lvl="1" indent="-256032">
              <a:defRPr/>
            </a:pPr>
            <a:r>
              <a:rPr lang="ro-RO">
                <a:latin typeface="UT Sans" panose="00000500000000000000" pitchFamily="50" charset="0"/>
              </a:rPr>
              <a:t>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 – tensiunea bază-emitor</a:t>
            </a:r>
          </a:p>
          <a:p>
            <a:pPr marL="640080" lvl="1" indent="-256032">
              <a:defRPr/>
            </a:pP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– curentul de bază</a:t>
            </a:r>
          </a:p>
          <a:p>
            <a:pPr marL="640080" lvl="1" indent="-256032">
              <a:defRPr/>
            </a:pP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– curentul de colector</a:t>
            </a:r>
          </a:p>
          <a:p>
            <a:pPr marL="640080" lvl="1" indent="-256032">
              <a:defRPr/>
            </a:pPr>
            <a:r>
              <a:rPr lang="ro-RO">
                <a:latin typeface="UT Sans" panose="00000500000000000000" pitchFamily="50" charset="0"/>
              </a:rPr>
              <a:t>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– tensiunea colector-emitor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Dacă se notează cu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Q</a:t>
            </a:r>
            <a:r>
              <a:rPr lang="ro-RO">
                <a:latin typeface="UT Sans" panose="00000500000000000000" pitchFamily="50" charset="0"/>
              </a:rPr>
              <a:t>  acest punct, atât pe caracteristica de intrare,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), cât şi pe cea de ieşire,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), atunci parametrii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şi 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scriu sub forma: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559BA7-B2D1-4221-9434-0EAA4041B996}" type="datetime1">
              <a:rPr lang="en-US" smtClean="0"/>
              <a:t>11/1/2018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08860"/>
              </p:ext>
            </p:extLst>
          </p:nvPr>
        </p:nvGraphicFramePr>
        <p:xfrm>
          <a:off x="1092200" y="4876800"/>
          <a:ext cx="119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" name="Equation" r:id="rId3" imgW="596880" imgH="507960" progId="Equation.DSMT4">
                  <p:embed/>
                </p:oleObj>
              </mc:Choice>
              <mc:Fallback>
                <p:oleObj name="Equation" r:id="rId3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4876800"/>
                        <a:ext cx="1193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81583"/>
              </p:ext>
            </p:extLst>
          </p:nvPr>
        </p:nvGraphicFramePr>
        <p:xfrm>
          <a:off x="3019425" y="4876800"/>
          <a:ext cx="119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" name="Equation" r:id="rId5" imgW="596880" imgH="507960" progId="Equation.DSMT4">
                  <p:embed/>
                </p:oleObj>
              </mc:Choice>
              <mc:Fallback>
                <p:oleObj name="Equation" r:id="rId5" imgW="59688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9425" y="4876800"/>
                        <a:ext cx="1193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45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PSF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Comparație între 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 şi 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se determină pe caracteristica neliniară i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(i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B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) pentru mici variații în jurul PSF ale mărimilor care intervin în relație.</a:t>
            </a: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endParaRPr lang="ro-RO">
              <a:latin typeface="UT Sans" panose="00000500000000000000" pitchFamily="50" charset="0"/>
              <a:sym typeface="Symbol" panose="05050102010706020507" pitchFamily="18" charset="2"/>
            </a:endParaRP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De obicei,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 </a:t>
            </a:r>
            <a:r>
              <a:rPr lang="ro-RO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54960D-B5E6-48B0-8161-CE871F5D3876}" type="datetime1">
              <a:rPr lang="en-US" smtClean="0"/>
              <a:t>11/1/2018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79D9DF-CB2C-4D48-B9EF-C3550F6053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285875" y="3454400"/>
          <a:ext cx="124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3" imgW="622080" imgH="482400" progId="Equation.DSMT4">
                  <p:embed/>
                </p:oleObj>
              </mc:Choice>
              <mc:Fallback>
                <p:oleObj name="Equation" r:id="rId3" imgW="622080" imgH="48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875" y="3454400"/>
                        <a:ext cx="1244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419764" y="3052048"/>
            <a:ext cx="5021580" cy="2434352"/>
            <a:chOff x="3419764" y="2443018"/>
            <a:chExt cx="5021580" cy="2434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764" y="2443018"/>
              <a:ext cx="5021580" cy="2065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4508038"/>
              <a:ext cx="138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DC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CQ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BQ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39089" y="4508038"/>
              <a:ext cx="1513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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ac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=I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C</a:t>
              </a:r>
              <a:r>
                <a:rPr lang="en-US">
                  <a:latin typeface="UT Sans" panose="00000500000000000000" pitchFamily="50" charset="0"/>
                  <a:sym typeface="Symbol" panose="05050102010706020507" pitchFamily="18" charset="2"/>
                </a:rPr>
                <a:t>/  I</a:t>
              </a:r>
              <a:r>
                <a:rPr lang="en-US" baseline="-25000">
                  <a:latin typeface="UT Sans" panose="00000500000000000000" pitchFamily="50" charset="0"/>
                  <a:sym typeface="Symbol" panose="05050102010706020507" pitchFamily="18" charset="2"/>
                </a:rPr>
                <a:t>B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1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FFA3-B1E2-4C14-8D23-9233B166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>
                <a:latin typeface="UT Sans" panose="00000500000000000000" pitchFamily="50" charset="0"/>
              </a:rPr>
              <a:t>PSF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Comparație între 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DC</a:t>
            </a:r>
            <a:r>
              <a:rPr lang="ro-RO" sz="3200">
                <a:latin typeface="UT Sans" panose="00000500000000000000" pitchFamily="50" charset="0"/>
                <a:sym typeface="Symbol" panose="05050102010706020507" pitchFamily="18" charset="2"/>
              </a:rPr>
              <a:t> şi </a:t>
            </a:r>
            <a:r>
              <a:rPr lang="ro-RO" sz="3200" baseline="-25000">
                <a:latin typeface="UT Sans" panose="00000500000000000000" pitchFamily="50" charset="0"/>
                <a:sym typeface="Symbol" panose="05050102010706020507" pitchFamily="18" charset="2"/>
              </a:rPr>
              <a:t>ac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ED31-BB5D-48D7-9CE8-D862693A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sz="2000"/>
          </a:p>
          <a:p>
            <a:endParaRPr lang="ro-RO" sz="2000"/>
          </a:p>
          <a:p>
            <a:r>
              <a:rPr lang="ro-RO" sz="2000"/>
              <a:t>De exemplu, în PSF, </a:t>
            </a:r>
            <a:r>
              <a:rPr lang="en-US" sz="2000"/>
              <a:t>TB de tipul 2N3904 la</a:t>
            </a:r>
            <a:r>
              <a:rPr lang="ro-RO" sz="2000"/>
              <a:t> I</a:t>
            </a:r>
            <a:r>
              <a:rPr lang="ro-RO" sz="2000" baseline="-25000"/>
              <a:t>B</a:t>
            </a:r>
            <a:r>
              <a:rPr lang="ro-RO" sz="2000"/>
              <a:t>=100uA </a:t>
            </a:r>
            <a:r>
              <a:rPr lang="en-US" sz="2000"/>
              <a:t>are  I</a:t>
            </a:r>
            <a:r>
              <a:rPr lang="en-US" sz="2000" baseline="-25000"/>
              <a:t>C</a:t>
            </a:r>
            <a:r>
              <a:rPr lang="en-US" sz="2000"/>
              <a:t>=20mA</a:t>
            </a:r>
            <a:endParaRPr lang="ro-RO" sz="2000"/>
          </a:p>
          <a:p>
            <a:endParaRPr lang="ro-RO" sz="2000"/>
          </a:p>
          <a:p>
            <a:endParaRPr lang="ro-RO" sz="2000"/>
          </a:p>
          <a:p>
            <a:r>
              <a:rPr lang="ro-RO" sz="2000"/>
              <a:t>Pentru o variație a lui în jurul valorii din PSF, </a:t>
            </a:r>
            <a:r>
              <a:rPr lang="ro-RO" sz="2000">
                <a:sym typeface="Symbol" panose="05050102010706020507" pitchFamily="18" charset="2"/>
              </a:rPr>
              <a:t>i</a:t>
            </a:r>
            <a:r>
              <a:rPr lang="ro-RO" sz="2000" baseline="-25000">
                <a:sym typeface="Symbol" panose="05050102010706020507" pitchFamily="18" charset="2"/>
              </a:rPr>
              <a:t>B</a:t>
            </a:r>
            <a:r>
              <a:rPr lang="ro-RO" sz="2000">
                <a:sym typeface="Symbol" panose="05050102010706020507" pitchFamily="18" charset="2"/>
              </a:rPr>
              <a:t>=40uA rezultă o variație a lui i</a:t>
            </a:r>
            <a:r>
              <a:rPr lang="ro-RO" sz="2000" baseline="-25000">
                <a:sym typeface="Symbol" panose="05050102010706020507" pitchFamily="18" charset="2"/>
              </a:rPr>
              <a:t>C</a:t>
            </a:r>
            <a:r>
              <a:rPr lang="ro-RO" sz="2000">
                <a:sym typeface="Symbol" panose="05050102010706020507" pitchFamily="18" charset="2"/>
              </a:rPr>
              <a:t>, i</a:t>
            </a:r>
            <a:r>
              <a:rPr lang="ro-RO" sz="2000" baseline="-25000">
                <a:sym typeface="Symbol" panose="05050102010706020507" pitchFamily="18" charset="2"/>
              </a:rPr>
              <a:t>C</a:t>
            </a:r>
            <a:r>
              <a:rPr lang="ro-RO" sz="2000">
                <a:sym typeface="Symbol" panose="05050102010706020507" pitchFamily="18" charset="2"/>
              </a:rPr>
              <a:t>=</a:t>
            </a:r>
            <a:r>
              <a:rPr lang="en-US" sz="2000">
                <a:sym typeface="Symbol" panose="05050102010706020507" pitchFamily="18" charset="2"/>
              </a:rPr>
              <a:t>7,284</a:t>
            </a:r>
            <a:r>
              <a:rPr lang="ro-RO" sz="2000">
                <a:sym typeface="Symbol" panose="05050102010706020507" pitchFamily="18" charset="2"/>
              </a:rPr>
              <a:t>mA și se calculează </a:t>
            </a:r>
            <a:r>
              <a:rPr lang="el-GR" sz="2000">
                <a:sym typeface="Symbol" panose="05050102010706020507" pitchFamily="18" charset="2"/>
              </a:rPr>
              <a:t>β</a:t>
            </a:r>
            <a:r>
              <a:rPr lang="ro-RO" sz="2000" baseline="-25000">
                <a:sym typeface="Symbol" panose="05050102010706020507" pitchFamily="18" charset="2"/>
              </a:rPr>
              <a:t>AC</a:t>
            </a:r>
            <a:r>
              <a:rPr lang="ro-RO" sz="2000">
                <a:sym typeface="Symbol" panose="05050102010706020507" pitchFamily="18" charset="2"/>
              </a:rPr>
              <a:t>:</a:t>
            </a:r>
          </a:p>
          <a:p>
            <a:endParaRPr lang="ro-RO" sz="2000">
              <a:sym typeface="Symbol" panose="05050102010706020507" pitchFamily="18" charset="2"/>
            </a:endParaRPr>
          </a:p>
          <a:p>
            <a:endParaRPr lang="ro-RO" sz="2000">
              <a:sym typeface="Symbol" panose="05050102010706020507" pitchFamily="18" charset="2"/>
            </a:endParaRPr>
          </a:p>
          <a:p>
            <a:r>
              <a:rPr lang="ro-RO" sz="2000">
                <a:sym typeface="Symbol" panose="05050102010706020507" pitchFamily="18" charset="2"/>
              </a:rPr>
              <a:t>Se observă că cei doi factori β sunt diferiți.</a:t>
            </a:r>
          </a:p>
          <a:p>
            <a:r>
              <a:rPr lang="ro-RO" sz="2000">
                <a:sym typeface="Symbol" panose="05050102010706020507" pitchFamily="18" charset="2"/>
              </a:rPr>
              <a:t>Programul de simulare SPICE raportează cei 2 parametri și anume: BETADC</a:t>
            </a:r>
            <a:r>
              <a:rPr lang="en-US" sz="2000">
                <a:sym typeface="Symbol" panose="05050102010706020507" pitchFamily="18" charset="2"/>
              </a:rPr>
              <a:t>=201</a:t>
            </a:r>
            <a:r>
              <a:rPr lang="ro-RO" sz="2000">
                <a:sym typeface="Symbol" panose="05050102010706020507" pitchFamily="18" charset="2"/>
              </a:rPr>
              <a:t> și BETAAC</a:t>
            </a:r>
            <a:r>
              <a:rPr lang="en-US" sz="2000">
                <a:sym typeface="Symbol" panose="05050102010706020507" pitchFamily="18" charset="2"/>
              </a:rPr>
              <a:t>=189, valori apropiate de cele calculate</a:t>
            </a:r>
            <a:r>
              <a:rPr lang="ro-RO" sz="2000">
                <a:sym typeface="Symbol" panose="05050102010706020507" pitchFamily="18" charset="2"/>
              </a:rPr>
              <a:t>.</a:t>
            </a:r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07F56-5811-46B3-B437-419EED0E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1CA10-5EF1-403B-8F53-30838C189FA6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893E-94DD-4AF6-922D-8D931FE7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1E13-CDC8-4B44-B894-7E9B9F5A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39C3BE-338D-4487-9DC7-B5444ED1E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08173"/>
              </p:ext>
            </p:extLst>
          </p:nvPr>
        </p:nvGraphicFramePr>
        <p:xfrm>
          <a:off x="838200" y="2781300"/>
          <a:ext cx="2247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3" imgW="1498320" imgH="482400" progId="Equation.DSMT4">
                  <p:embed/>
                </p:oleObj>
              </mc:Choice>
              <mc:Fallback>
                <p:oleObj name="Equation" r:id="rId3" imgW="1498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781300"/>
                        <a:ext cx="22479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E91BBD-3363-4318-8D7E-346E38609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964520"/>
              </p:ext>
            </p:extLst>
          </p:nvPr>
        </p:nvGraphicFramePr>
        <p:xfrm>
          <a:off x="809625" y="4229100"/>
          <a:ext cx="2781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5" imgW="1854000" imgH="482400" progId="Equation.DSMT4">
                  <p:embed/>
                </p:oleObj>
              </mc:Choice>
              <mc:Fallback>
                <p:oleObj name="Equation" r:id="rId5" imgW="1854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4229100"/>
                        <a:ext cx="2781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0227B21-1258-4C51-BDDC-1BF45C659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337" y="370799"/>
            <a:ext cx="4919663" cy="18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8044</TotalTime>
  <Words>2700</Words>
  <Application>Microsoft Office PowerPoint</Application>
  <PresentationFormat>On-screen Show (4:3)</PresentationFormat>
  <Paragraphs>523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Lucida Sans Unicode</vt:lpstr>
      <vt:lpstr>Symbol</vt:lpstr>
      <vt:lpstr>UT Sans</vt:lpstr>
      <vt:lpstr>UT Sans Bold</vt:lpstr>
      <vt:lpstr>Wingdings 3</vt:lpstr>
      <vt:lpstr>Clarity</vt:lpstr>
      <vt:lpstr>Equation</vt:lpstr>
      <vt:lpstr>MathType 6.0 Equation</vt:lpstr>
      <vt:lpstr>DISPOZITIVE ELECTRONICE</vt:lpstr>
      <vt:lpstr>Probleme tratate</vt:lpstr>
      <vt:lpstr>Caracteristici statice</vt:lpstr>
      <vt:lpstr>Caracteristici statice</vt:lpstr>
      <vt:lpstr>Valori limită maxime</vt:lpstr>
      <vt:lpstr>Valori limită maxime</vt:lpstr>
      <vt:lpstr>Punctul Static de Funcționare (PSF)</vt:lpstr>
      <vt:lpstr>PSF Comparație între DC şi ac</vt:lpstr>
      <vt:lpstr>PSF Comparație între DC şi ac</vt:lpstr>
      <vt:lpstr>Foaie de catalog pentru TB</vt:lpstr>
      <vt:lpstr>Polarizarea TB</vt:lpstr>
      <vt:lpstr>Polarizarea TB Circuit de polarizare cu 2 surse de c.c.</vt:lpstr>
      <vt:lpstr>Polarizarea TB Circuit de polarizare cu 2 surse de c.c.</vt:lpstr>
      <vt:lpstr>Polarizarea TB Circuit de polarizare cu o sursă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Modularea grosimii bazei Efectul Early</vt:lpstr>
      <vt:lpstr>Rezistența de ieşire, ro</vt:lpstr>
      <vt:lpstr>Rezistența de ieşire, ro</vt:lpstr>
      <vt:lpstr>Dependența lui  de IC</vt:lpstr>
      <vt:lpstr>Dependența lui  de temperatură</vt:lpstr>
      <vt:lpstr>Modele pentru TB</vt:lpstr>
      <vt:lpstr>Modele pentru TB Modelul hibrid</vt:lpstr>
      <vt:lpstr>Modele pentru TB Modelul hibrid</vt:lpstr>
      <vt:lpstr>Modele pentru TB</vt:lpstr>
      <vt:lpstr>Circuitul echivalent pi-hibrid</vt:lpstr>
      <vt:lpstr>Circuitul echivalent pi-hibrid</vt:lpstr>
      <vt:lpstr>Circuitul echivalent pi-hibrid</vt:lpstr>
      <vt:lpstr>Circuitul echivalent pi-hibrid Modelul simplificat</vt:lpstr>
      <vt:lpstr>TB ca amplificator Polarizare cu divizor de tensiune</vt:lpstr>
      <vt:lpstr>TB ca amplificator Polarizare cu divizor de tensiune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Amplificarea la frecvențe joase</vt:lpstr>
      <vt:lpstr>Răspunsul în frecvență</vt:lpstr>
      <vt:lpstr>Răspunsul în frecvență</vt:lpstr>
      <vt:lpstr>Răspunsul în frecvență</vt:lpstr>
      <vt:lpstr>Răspunsul în frecvență</vt:lpstr>
      <vt:lpstr>Răspunsul în frecvență</vt:lpstr>
      <vt:lpstr>Comutația TB</vt:lpstr>
      <vt:lpstr>Comutația TB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blocare - saturație</vt:lpstr>
      <vt:lpstr>Comutația TB Comutația saturație - blocare</vt:lpstr>
      <vt:lpstr>Comutația TB Comutația saturație - blocare</vt:lpstr>
      <vt:lpstr>Comutația TB Comutația saturație - blocare</vt:lpstr>
      <vt:lpstr>Comutația TB Comutația saturație - blocare</vt:lpstr>
      <vt:lpstr>Anexa 1 Teorema Miller</vt:lpstr>
      <vt:lpstr>Anexa 1 Teorema Miller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Gyuri</cp:lastModifiedBy>
  <cp:revision>1613</cp:revision>
  <dcterms:created xsi:type="dcterms:W3CDTF">2008-02-25T12:45:55Z</dcterms:created>
  <dcterms:modified xsi:type="dcterms:W3CDTF">2018-11-01T23:09:37Z</dcterms:modified>
</cp:coreProperties>
</file>