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49"/>
  </p:notesMasterIdLst>
  <p:sldIdLst>
    <p:sldId id="256" r:id="rId2"/>
    <p:sldId id="280" r:id="rId3"/>
    <p:sldId id="322" r:id="rId4"/>
    <p:sldId id="379" r:id="rId5"/>
    <p:sldId id="378" r:id="rId6"/>
    <p:sldId id="334" r:id="rId7"/>
    <p:sldId id="387" r:id="rId8"/>
    <p:sldId id="388" r:id="rId9"/>
    <p:sldId id="389" r:id="rId10"/>
    <p:sldId id="381" r:id="rId11"/>
    <p:sldId id="335" r:id="rId12"/>
    <p:sldId id="326" r:id="rId13"/>
    <p:sldId id="327" r:id="rId14"/>
    <p:sldId id="414" r:id="rId15"/>
    <p:sldId id="328" r:id="rId16"/>
    <p:sldId id="330" r:id="rId17"/>
    <p:sldId id="332" r:id="rId18"/>
    <p:sldId id="361" r:id="rId19"/>
    <p:sldId id="404" r:id="rId20"/>
    <p:sldId id="395" r:id="rId21"/>
    <p:sldId id="408" r:id="rId22"/>
    <p:sldId id="410" r:id="rId23"/>
    <p:sldId id="411" r:id="rId24"/>
    <p:sldId id="412" r:id="rId25"/>
    <p:sldId id="380" r:id="rId26"/>
    <p:sldId id="409" r:id="rId27"/>
    <p:sldId id="406" r:id="rId28"/>
    <p:sldId id="407" r:id="rId29"/>
    <p:sldId id="393" r:id="rId30"/>
    <p:sldId id="402" r:id="rId31"/>
    <p:sldId id="369" r:id="rId32"/>
    <p:sldId id="386" r:id="rId33"/>
    <p:sldId id="396" r:id="rId34"/>
    <p:sldId id="397" r:id="rId35"/>
    <p:sldId id="398" r:id="rId36"/>
    <p:sldId id="399" r:id="rId37"/>
    <p:sldId id="400" r:id="rId38"/>
    <p:sldId id="403" r:id="rId39"/>
    <p:sldId id="347" r:id="rId40"/>
    <p:sldId id="401" r:id="rId41"/>
    <p:sldId id="349" r:id="rId42"/>
    <p:sldId id="350" r:id="rId43"/>
    <p:sldId id="385" r:id="rId44"/>
    <p:sldId id="351" r:id="rId45"/>
    <p:sldId id="353" r:id="rId46"/>
    <p:sldId id="354" r:id="rId47"/>
    <p:sldId id="355" r:id="rId48"/>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4667" autoAdjust="0"/>
  </p:normalViewPr>
  <p:slideViewPr>
    <p:cSldViewPr>
      <p:cViewPr varScale="1">
        <p:scale>
          <a:sx n="82" d="100"/>
          <a:sy n="82" d="100"/>
        </p:scale>
        <p:origin x="811" y="62"/>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latin typeface="Arial" charset="0"/>
                <a:cs typeface="+mn-cs"/>
              </a:defRPr>
            </a:lvl1pPr>
          </a:lstStyle>
          <a:p>
            <a:pPr>
              <a:defRPr/>
            </a:pPr>
            <a:endParaRPr lang="en-US"/>
          </a:p>
        </p:txBody>
      </p:sp>
      <p:sp>
        <p:nvSpPr>
          <p:cNvPr id="1843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latin typeface="Arial"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latin typeface="Arial" charset="0"/>
                <a:cs typeface="+mn-cs"/>
              </a:defRPr>
            </a:lvl1pPr>
          </a:lstStyle>
          <a:p>
            <a:pPr>
              <a:defRPr/>
            </a:pPr>
            <a:fld id="{2ED07FE0-F099-42C2-98AA-2160FA77D60B}" type="slidenum">
              <a:rPr lang="en-US"/>
              <a:pPr>
                <a:defRPr/>
              </a:pPr>
              <a:t>‹#›</a:t>
            </a:fld>
            <a:endParaRPr lang="en-US"/>
          </a:p>
        </p:txBody>
      </p:sp>
    </p:spTree>
    <p:extLst>
      <p:ext uri="{BB962C8B-B14F-4D97-AF65-F5344CB8AC3E}">
        <p14:creationId xmlns:p14="http://schemas.microsoft.com/office/powerpoint/2010/main" val="2974670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CEF8A8C-2EAD-4EBD-B8A0-A3EDCABAE236}"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9ABA3A9C-CE95-4265-996B-F482FD622BCC}"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0F8C6B5-EC92-4925-B64B-D74FBD8E8FC5}"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C727B298-2A40-4502-BCCF-C54621ADBF5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CDCAC05-7FCB-4891-9C55-3250ECEB6242}"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FC3F3525-0508-4155-AFBF-C0F4DDACAC6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8384F7B-D274-4F2D-BDF9-79877CA6D5DC}"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67B596E-7BE5-42C6-8E17-09A25E720D19}"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47BF5B6E-B950-4701-BD32-788A7580F488}"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D48F5DC-C923-4956-8AD1-100895878D1C}" type="datetime1">
              <a:rPr lang="en-US" smtClean="0"/>
              <a:t>10/25/2018</a:t>
            </a:fld>
            <a:endParaRPr lang="en-US"/>
          </a:p>
        </p:txBody>
      </p:sp>
      <p:sp>
        <p:nvSpPr>
          <p:cNvPr id="6" name="Footer Placeholder 5"/>
          <p:cNvSpPr>
            <a:spLocks noGrp="1"/>
          </p:cNvSpPr>
          <p:nvPr>
            <p:ph type="ftr" sz="quarter" idx="11"/>
          </p:nvPr>
        </p:nvSpPr>
        <p:spPr/>
        <p:txBody>
          <a:bodyPr/>
          <a:lstStyle/>
          <a:p>
            <a:pPr>
              <a:defRPr/>
            </a:pPr>
            <a:r>
              <a:rPr lang="en-US"/>
              <a:t>DE Cursul nr. 4</a:t>
            </a:r>
          </a:p>
        </p:txBody>
      </p:sp>
      <p:sp>
        <p:nvSpPr>
          <p:cNvPr id="7" name="Slide Number Placeholder 6"/>
          <p:cNvSpPr>
            <a:spLocks noGrp="1"/>
          </p:cNvSpPr>
          <p:nvPr>
            <p:ph type="sldNum" sz="quarter" idx="12"/>
          </p:nvPr>
        </p:nvSpPr>
        <p:spPr/>
        <p:txBody>
          <a:bodyPr/>
          <a:lstStyle/>
          <a:p>
            <a:pPr>
              <a:defRPr/>
            </a:pPr>
            <a:fld id="{A47CAC7E-D32C-4DF0-999E-68D33AEC55C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B4514B6-C2F7-48E9-BB2A-9753EC99F8E0}" type="datetime1">
              <a:rPr lang="en-US" smtClean="0"/>
              <a:t>10/25/2018</a:t>
            </a:fld>
            <a:endParaRPr lang="en-US"/>
          </a:p>
        </p:txBody>
      </p:sp>
      <p:sp>
        <p:nvSpPr>
          <p:cNvPr id="8" name="Footer Placeholder 7"/>
          <p:cNvSpPr>
            <a:spLocks noGrp="1"/>
          </p:cNvSpPr>
          <p:nvPr>
            <p:ph type="ftr" sz="quarter" idx="11"/>
          </p:nvPr>
        </p:nvSpPr>
        <p:spPr/>
        <p:txBody>
          <a:bodyPr/>
          <a:lstStyle/>
          <a:p>
            <a:pPr>
              <a:defRPr/>
            </a:pPr>
            <a:r>
              <a:rPr lang="en-US"/>
              <a:t>DE Cursul nr. 4</a:t>
            </a:r>
          </a:p>
        </p:txBody>
      </p:sp>
      <p:sp>
        <p:nvSpPr>
          <p:cNvPr id="9" name="Slide Number Placeholder 8"/>
          <p:cNvSpPr>
            <a:spLocks noGrp="1"/>
          </p:cNvSpPr>
          <p:nvPr>
            <p:ph type="sldNum" sz="quarter" idx="12"/>
          </p:nvPr>
        </p:nvSpPr>
        <p:spPr/>
        <p:txBody>
          <a:bodyPr/>
          <a:lstStyle/>
          <a:p>
            <a:pPr>
              <a:defRPr/>
            </a:pPr>
            <a:fld id="{199F5408-5E6A-4EC2-80DE-F9CD5C722F70}"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83FBBC6-FF59-40B5-A0A7-B03047EF9734}" type="datetime1">
              <a:rPr lang="en-US" smtClean="0"/>
              <a:t>10/25/2018</a:t>
            </a:fld>
            <a:endParaRPr lang="en-US"/>
          </a:p>
        </p:txBody>
      </p:sp>
      <p:sp>
        <p:nvSpPr>
          <p:cNvPr id="4" name="Footer Placeholder 3"/>
          <p:cNvSpPr>
            <a:spLocks noGrp="1"/>
          </p:cNvSpPr>
          <p:nvPr>
            <p:ph type="ftr" sz="quarter" idx="11"/>
          </p:nvPr>
        </p:nvSpPr>
        <p:spPr/>
        <p:txBody>
          <a:bodyPr/>
          <a:lstStyle/>
          <a:p>
            <a:pPr>
              <a:defRPr/>
            </a:pPr>
            <a:r>
              <a:rPr lang="en-US"/>
              <a:t>DE Cursul nr. 4</a:t>
            </a:r>
          </a:p>
        </p:txBody>
      </p:sp>
      <p:sp>
        <p:nvSpPr>
          <p:cNvPr id="5" name="Slide Number Placeholder 4"/>
          <p:cNvSpPr>
            <a:spLocks noGrp="1"/>
          </p:cNvSpPr>
          <p:nvPr>
            <p:ph type="sldNum" sz="quarter" idx="12"/>
          </p:nvPr>
        </p:nvSpPr>
        <p:spPr/>
        <p:txBody>
          <a:bodyPr/>
          <a:lstStyle/>
          <a:p>
            <a:pPr>
              <a:defRPr/>
            </a:pPr>
            <a:fld id="{86BDE322-6E8E-4E79-9710-88E5A00E5E5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EFB7A4-5497-4F68-9E8B-C0933F0DACBD}" type="datetime1">
              <a:rPr lang="en-US" smtClean="0"/>
              <a:t>10/25/2018</a:t>
            </a:fld>
            <a:endParaRPr lang="en-US"/>
          </a:p>
        </p:txBody>
      </p:sp>
      <p:sp>
        <p:nvSpPr>
          <p:cNvPr id="3" name="Footer Placeholder 2"/>
          <p:cNvSpPr>
            <a:spLocks noGrp="1"/>
          </p:cNvSpPr>
          <p:nvPr>
            <p:ph type="ftr" sz="quarter" idx="11"/>
          </p:nvPr>
        </p:nvSpPr>
        <p:spPr/>
        <p:txBody>
          <a:bodyPr/>
          <a:lstStyle/>
          <a:p>
            <a:pPr>
              <a:defRPr/>
            </a:pPr>
            <a:r>
              <a:rPr lang="en-US"/>
              <a:t>DE Cursul nr. 4</a:t>
            </a:r>
          </a:p>
        </p:txBody>
      </p:sp>
      <p:sp>
        <p:nvSpPr>
          <p:cNvPr id="4" name="Slide Number Placeholder 3"/>
          <p:cNvSpPr>
            <a:spLocks noGrp="1"/>
          </p:cNvSpPr>
          <p:nvPr>
            <p:ph type="sldNum" sz="quarter" idx="12"/>
          </p:nvPr>
        </p:nvSpPr>
        <p:spPr/>
        <p:txBody>
          <a:bodyPr/>
          <a:lstStyle/>
          <a:p>
            <a:pPr>
              <a:defRPr/>
            </a:pPr>
            <a:fld id="{C80C570E-0B94-4767-B05F-50A6E4C196F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15D5F48-6437-4C83-A154-62D72EEC72BC}" type="datetime1">
              <a:rPr lang="en-US" smtClean="0"/>
              <a:t>10/25/2018</a:t>
            </a:fld>
            <a:endParaRPr lang="en-US"/>
          </a:p>
        </p:txBody>
      </p:sp>
      <p:sp>
        <p:nvSpPr>
          <p:cNvPr id="6" name="Footer Placeholder 5"/>
          <p:cNvSpPr>
            <a:spLocks noGrp="1"/>
          </p:cNvSpPr>
          <p:nvPr>
            <p:ph type="ftr" sz="quarter" idx="11"/>
          </p:nvPr>
        </p:nvSpPr>
        <p:spPr/>
        <p:txBody>
          <a:bodyPr/>
          <a:lstStyle/>
          <a:p>
            <a:pPr>
              <a:defRPr/>
            </a:pPr>
            <a:r>
              <a:rPr lang="en-US"/>
              <a:t>DE Cursul nr. 4</a:t>
            </a:r>
          </a:p>
        </p:txBody>
      </p:sp>
      <p:sp>
        <p:nvSpPr>
          <p:cNvPr id="7" name="Slide Number Placeholder 6"/>
          <p:cNvSpPr>
            <a:spLocks noGrp="1"/>
          </p:cNvSpPr>
          <p:nvPr>
            <p:ph type="sldNum" sz="quarter" idx="12"/>
          </p:nvPr>
        </p:nvSpPr>
        <p:spPr/>
        <p:txBody>
          <a:bodyPr/>
          <a:lstStyle/>
          <a:p>
            <a:pPr>
              <a:defRPr/>
            </a:pPr>
            <a:fld id="{BC577EDE-0A30-45F5-9BB7-0204507D1423}"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5F8DDCD-DD11-46F1-860B-405D11DC4AE5}" type="datetime1">
              <a:rPr lang="en-US" smtClean="0"/>
              <a:t>10/25/2018</a:t>
            </a:fld>
            <a:endParaRPr lang="en-US"/>
          </a:p>
        </p:txBody>
      </p:sp>
      <p:sp>
        <p:nvSpPr>
          <p:cNvPr id="6" name="Footer Placeholder 5"/>
          <p:cNvSpPr>
            <a:spLocks noGrp="1"/>
          </p:cNvSpPr>
          <p:nvPr>
            <p:ph type="ftr" sz="quarter" idx="11"/>
          </p:nvPr>
        </p:nvSpPr>
        <p:spPr/>
        <p:txBody>
          <a:bodyPr/>
          <a:lstStyle/>
          <a:p>
            <a:pPr>
              <a:defRPr/>
            </a:pPr>
            <a:r>
              <a:rPr lang="en-US"/>
              <a:t>DE Cursul nr. 4</a:t>
            </a:r>
          </a:p>
        </p:txBody>
      </p:sp>
      <p:sp>
        <p:nvSpPr>
          <p:cNvPr id="7" name="Slide Number Placeholder 6"/>
          <p:cNvSpPr>
            <a:spLocks noGrp="1"/>
          </p:cNvSpPr>
          <p:nvPr>
            <p:ph type="sldNum" sz="quarter" idx="12"/>
          </p:nvPr>
        </p:nvSpPr>
        <p:spPr/>
        <p:txBody>
          <a:bodyPr/>
          <a:lstStyle/>
          <a:p>
            <a:pPr>
              <a:defRPr/>
            </a:pPr>
            <a:fld id="{26CC2663-4DBE-4190-B98F-CC3269D3E57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20C071BA-67B0-4F35-969C-98B9FB3B219A}" type="datetime1">
              <a:rPr lang="en-US" smtClean="0"/>
              <a:t>10/25/2018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DE Cursul nr. 4</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86078D17-1501-495F-A7F1-56F5D8DA575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na@vega.unitbv.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learnabout-electronics.org/bipolar_junction_transistors_05.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jpeg"/><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5.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0.png"/><Relationship Id="rId4" Type="http://schemas.openxmlformats.org/officeDocument/2006/relationships/image" Target="../media/image4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0.png"/><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p:txBody>
          <a:bodyPr rtlCol="0">
            <a:noAutofit/>
          </a:bodyPr>
          <a:lstStyle/>
          <a:p>
            <a:pPr eaLnBrk="1" fontAlgn="auto" hangingPunct="1">
              <a:spcAft>
                <a:spcPts val="0"/>
              </a:spcAft>
              <a:defRPr/>
            </a:pPr>
            <a:r>
              <a:rPr lang="en-US" sz="4400">
                <a:latin typeface="UT Sans" panose="00000500000000000000" pitchFamily="50" charset="0"/>
              </a:rPr>
              <a:t>DISPOZITIVE ELECTRONICE</a:t>
            </a:r>
          </a:p>
        </p:txBody>
      </p:sp>
      <p:sp>
        <p:nvSpPr>
          <p:cNvPr id="20483" name="Rectangle 3"/>
          <p:cNvSpPr>
            <a:spLocks noGrp="1" noChangeArrowheads="1"/>
          </p:cNvSpPr>
          <p:nvPr>
            <p:ph type="subTitle" idx="1"/>
          </p:nvPr>
        </p:nvSpPr>
        <p:spPr/>
        <p:txBody>
          <a:bodyPr/>
          <a:lstStyle/>
          <a:p>
            <a:pPr marR="0" algn="l" eaLnBrk="1" hangingPunct="1">
              <a:lnSpc>
                <a:spcPct val="60000"/>
              </a:lnSpc>
              <a:buFont typeface="Arial" charset="0"/>
              <a:buNone/>
            </a:pPr>
            <a:r>
              <a:rPr lang="ro-RO" sz="3100" b="1">
                <a:latin typeface="UT Sans" panose="00000500000000000000" pitchFamily="50" charset="0"/>
              </a:rPr>
              <a:t>Notițe de curs</a:t>
            </a:r>
          </a:p>
          <a:p>
            <a:pPr marR="0" algn="l" eaLnBrk="1" hangingPunct="1">
              <a:lnSpc>
                <a:spcPct val="60000"/>
              </a:lnSpc>
              <a:buFont typeface="Arial" charset="0"/>
              <a:buNone/>
            </a:pPr>
            <a:r>
              <a:rPr lang="ro-RO" sz="1600" b="1">
                <a:latin typeface="UT Sans" panose="00000500000000000000" pitchFamily="50" charset="0"/>
              </a:rPr>
              <a:t>Cursul nr. 4</a:t>
            </a:r>
          </a:p>
          <a:p>
            <a:pPr marR="0" eaLnBrk="1" hangingPunct="1">
              <a:lnSpc>
                <a:spcPct val="60000"/>
              </a:lnSpc>
              <a:buFont typeface="Arial" charset="0"/>
              <a:buNone/>
            </a:pPr>
            <a:endParaRPr lang="ro-RO" sz="1600">
              <a:latin typeface="UT Sans" panose="00000500000000000000" pitchFamily="50" charset="0"/>
            </a:endParaRPr>
          </a:p>
          <a:p>
            <a:pPr marR="0" eaLnBrk="1" hangingPunct="1">
              <a:lnSpc>
                <a:spcPct val="60000"/>
              </a:lnSpc>
              <a:buFont typeface="Arial" charset="0"/>
              <a:buNone/>
            </a:pPr>
            <a:r>
              <a:rPr lang="ro-RO" sz="1600">
                <a:latin typeface="UT Sans" panose="00000500000000000000" pitchFamily="50" charset="0"/>
              </a:rPr>
              <a:t>Conf. Dr. Ing. Gheorghe PANĂ</a:t>
            </a:r>
            <a:endParaRPr lang="en-US" sz="1600">
              <a:latin typeface="UT Sans" panose="00000500000000000000" pitchFamily="50" charset="0"/>
            </a:endParaRPr>
          </a:p>
          <a:p>
            <a:pPr marR="0" eaLnBrk="1" hangingPunct="1">
              <a:lnSpc>
                <a:spcPct val="60000"/>
              </a:lnSpc>
              <a:buFont typeface="Arial" charset="0"/>
              <a:buNone/>
            </a:pPr>
            <a:r>
              <a:rPr lang="en-US" sz="1600">
                <a:latin typeface="UT Sans" panose="00000500000000000000" pitchFamily="50" charset="0"/>
                <a:hlinkClick r:id="rId2"/>
              </a:rPr>
              <a:t>gheorghe.pana@unitbv.ro</a:t>
            </a:r>
            <a:endParaRPr lang="en-US" sz="1600">
              <a:latin typeface="UT Sans" panose="00000500000000000000" pitchFamily="50" charset="0"/>
            </a:endParaRPr>
          </a:p>
          <a:p>
            <a:pPr marR="0" eaLnBrk="1" hangingPunct="1">
              <a:lnSpc>
                <a:spcPct val="60000"/>
              </a:lnSpc>
              <a:buFont typeface="Arial" charset="0"/>
              <a:buNone/>
            </a:pPr>
            <a:endParaRPr lang="en-US" sz="900">
              <a:latin typeface="UT Sans" panose="00000500000000000000" pitchFamily="50" charset="0"/>
            </a:endParaRPr>
          </a:p>
        </p:txBody>
      </p:sp>
      <p:grpSp>
        <p:nvGrpSpPr>
          <p:cNvPr id="5" name="Group 4">
            <a:extLst>
              <a:ext uri="{FF2B5EF4-FFF2-40B4-BE49-F238E27FC236}">
                <a16:creationId xmlns:a16="http://schemas.microsoft.com/office/drawing/2014/main" id="{FF83B60F-622C-4394-97DF-9D978E64AD22}"/>
              </a:ext>
            </a:extLst>
          </p:cNvPr>
          <p:cNvGrpSpPr/>
          <p:nvPr/>
        </p:nvGrpSpPr>
        <p:grpSpPr>
          <a:xfrm>
            <a:off x="685800" y="596055"/>
            <a:ext cx="7498846" cy="1138340"/>
            <a:chOff x="685800" y="596055"/>
            <a:chExt cx="7498846" cy="1138340"/>
          </a:xfrm>
        </p:grpSpPr>
        <p:pic>
          <p:nvPicPr>
            <p:cNvPr id="6" name="Picture 5" descr="Logo-UT-IESC-RGB-RO">
              <a:extLst>
                <a:ext uri="{FF2B5EF4-FFF2-40B4-BE49-F238E27FC236}">
                  <a16:creationId xmlns:a16="http://schemas.microsoft.com/office/drawing/2014/main" id="{E49DBABF-94D3-4F68-9991-3AE883BD5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a:extLst>
                <a:ext uri="{FF2B5EF4-FFF2-40B4-BE49-F238E27FC236}">
                  <a16:creationId xmlns:a16="http://schemas.microsoft.com/office/drawing/2014/main" id="{216DE3A8-E816-437D-B569-7F6106C39FF1}"/>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anose="00000500000000000000" pitchFamily="50" charset="0"/>
                </a:rPr>
                <a:t>Departamentul de Electronică şi Calculatoare</a:t>
              </a:r>
              <a:endParaRPr lang="ro-RO" sz="1100" b="1">
                <a:latin typeface="UT Sans" panose="00000500000000000000" pitchFamily="50" charset="0"/>
              </a:endParaRPr>
            </a:p>
            <a:p>
              <a:pPr algn="r"/>
              <a:r>
                <a:rPr lang="ro-RO" sz="1100" b="0">
                  <a:latin typeface="UT Sans" panose="00000500000000000000" pitchFamily="50" charset="0"/>
                </a:rPr>
                <a:t>s</a:t>
              </a:r>
              <a:r>
                <a:rPr lang="en-US" sz="1100">
                  <a:latin typeface="UT Sans" panose="00000500000000000000" pitchFamily="50" charset="0"/>
                </a:rPr>
                <a:t>tr. Politehnicii 1, 500024 Braşov</a:t>
              </a:r>
              <a:endParaRPr lang="ro-RO" sz="900">
                <a:latin typeface="UT Sans" panose="00000500000000000000" pitchFamily="50" charset="0"/>
              </a:endParaRPr>
            </a:p>
            <a:p>
              <a:pPr algn="r"/>
              <a:r>
                <a:rPr lang="en-US" sz="1100">
                  <a:latin typeface="UT Sans" panose="00000500000000000000" pitchFamily="50" charset="0"/>
                </a:rPr>
                <a:t>0268 478705</a:t>
              </a:r>
              <a:endParaRPr lang="ro-RO" sz="900">
                <a:latin typeface="UT Sans" panose="00000500000000000000" pitchFamily="50" charset="0"/>
              </a:endParaRPr>
            </a:p>
            <a:p>
              <a:pPr algn="r" rtl="1">
                <a:defRPr sz="1000"/>
              </a:pPr>
              <a:endParaRPr lang="en-GB" sz="900" b="0" i="0" strike="noStrike">
                <a:solidFill>
                  <a:srgbClr val="333333"/>
                </a:solidFill>
                <a:latin typeface="UT Sans" panose="000005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a:latin typeface="UT Sans" panose="00000500000000000000" pitchFamily="50" charset="0"/>
              </a:rPr>
              <a:t>Introducere</a:t>
            </a:r>
          </a:p>
        </p:txBody>
      </p:sp>
      <p:sp>
        <p:nvSpPr>
          <p:cNvPr id="26626" name="Content Placeholder 1"/>
          <p:cNvSpPr>
            <a:spLocks noGrp="1"/>
          </p:cNvSpPr>
          <p:nvPr>
            <p:ph idx="1"/>
          </p:nvPr>
        </p:nvSpPr>
        <p:spPr/>
        <p:txBody>
          <a:bodyPr/>
          <a:lstStyle/>
          <a:p>
            <a:pPr eaLnBrk="1" hangingPunct="1"/>
            <a:r>
              <a:rPr lang="ro-RO">
                <a:latin typeface="UT Sans" panose="00000500000000000000" pitchFamily="50" charset="0"/>
              </a:rPr>
              <a:t>Tranzistorul se numeşte </a:t>
            </a:r>
            <a:r>
              <a:rPr lang="ro-RO" b="1">
                <a:solidFill>
                  <a:srgbClr val="0070C0"/>
                </a:solidFill>
                <a:latin typeface="UT Sans" panose="00000500000000000000" pitchFamily="50" charset="0"/>
              </a:rPr>
              <a:t>bipolar</a:t>
            </a:r>
            <a:r>
              <a:rPr lang="ro-RO">
                <a:latin typeface="UT Sans" panose="00000500000000000000" pitchFamily="50" charset="0"/>
              </a:rPr>
              <a:t> deoarece la conducția curentului electric participă atât electroni (sarcini electrice negative) cât şi goluri (sarcini electrice pozitive).</a:t>
            </a:r>
            <a:endParaRPr lang="en-US">
              <a:latin typeface="UT Sans" panose="00000500000000000000" pitchFamily="50" charset="0"/>
            </a:endParaRPr>
          </a:p>
          <a:p>
            <a:pPr eaLnBrk="1" hangingPunct="1"/>
            <a:r>
              <a:rPr lang="ro-RO">
                <a:latin typeface="UT Sans" panose="00000500000000000000" pitchFamily="50" charset="0"/>
              </a:rPr>
              <a:t>Poate fi componentă de sine stătătoare sau poate face parte dintr-un circuit integrat </a:t>
            </a:r>
            <a:r>
              <a:rPr lang="en-US">
                <a:latin typeface="UT Sans" panose="00000500000000000000" pitchFamily="50" charset="0"/>
              </a:rPr>
              <a:t>(CI) </a:t>
            </a:r>
            <a:r>
              <a:rPr lang="ro-RO">
                <a:latin typeface="UT Sans" panose="00000500000000000000" pitchFamily="50" charset="0"/>
              </a:rPr>
              <a:t>care conține zeci sau sute de TB.</a:t>
            </a:r>
          </a:p>
          <a:p>
            <a:pPr eaLnBrk="1" hangingPunct="1"/>
            <a:r>
              <a:rPr lang="ro-RO">
                <a:latin typeface="UT Sans" panose="00000500000000000000" pitchFamily="50" charset="0"/>
              </a:rPr>
              <a:t>Se foloseşte în:</a:t>
            </a:r>
          </a:p>
          <a:p>
            <a:pPr lvl="1"/>
            <a:r>
              <a:rPr lang="ro-RO">
                <a:latin typeface="UT Sans" panose="00000500000000000000" pitchFamily="50" charset="0"/>
              </a:rPr>
              <a:t>amplificatoare, </a:t>
            </a:r>
          </a:p>
          <a:p>
            <a:pPr lvl="1"/>
            <a:r>
              <a:rPr lang="ro-RO">
                <a:latin typeface="UT Sans" panose="00000500000000000000" pitchFamily="50" charset="0"/>
              </a:rPr>
              <a:t>comutatoare, </a:t>
            </a:r>
          </a:p>
          <a:p>
            <a:pPr lvl="1"/>
            <a:r>
              <a:rPr lang="ro-RO">
                <a:latin typeface="UT Sans" panose="00000500000000000000" pitchFamily="50" charset="0"/>
              </a:rPr>
              <a:t>oscilatoare.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E306153D-38DC-4143-AAB5-75BFD1C5A343}"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2C92C8DA-E957-4900-BAAF-151B88D79CE2}" type="slidenum">
              <a:rPr lang="en-US" smtClean="0"/>
              <a:pPr>
                <a:defRPr/>
              </a:pPr>
              <a:t>10</a:t>
            </a:fld>
            <a:endParaRPr lang="en-US"/>
          </a:p>
        </p:txBody>
      </p:sp>
      <p:pic>
        <p:nvPicPr>
          <p:cNvPr id="7" name="Picture 6">
            <a:extLst>
              <a:ext uri="{FF2B5EF4-FFF2-40B4-BE49-F238E27FC236}">
                <a16:creationId xmlns:a16="http://schemas.microsoft.com/office/drawing/2014/main" id="{F4D5AEE1-6C58-4FC6-8E56-4DBE1D1B3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267200"/>
            <a:ext cx="1219200" cy="617838"/>
          </a:xfrm>
          <a:prstGeom prst="rect">
            <a:avLst/>
          </a:prstGeom>
        </p:spPr>
      </p:pic>
      <p:pic>
        <p:nvPicPr>
          <p:cNvPr id="9" name="Picture 8">
            <a:extLst>
              <a:ext uri="{FF2B5EF4-FFF2-40B4-BE49-F238E27FC236}">
                <a16:creationId xmlns:a16="http://schemas.microsoft.com/office/drawing/2014/main" id="{22E07146-6390-4F9B-A34B-E47C3E6DB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959" y="5217623"/>
            <a:ext cx="1962882" cy="1250046"/>
          </a:xfrm>
          <a:prstGeom prst="rect">
            <a:avLst/>
          </a:prstGeom>
        </p:spPr>
      </p:pic>
      <p:pic>
        <p:nvPicPr>
          <p:cNvPr id="11" name="Picture 10">
            <a:extLst>
              <a:ext uri="{FF2B5EF4-FFF2-40B4-BE49-F238E27FC236}">
                <a16:creationId xmlns:a16="http://schemas.microsoft.com/office/drawing/2014/main" id="{F4CBE171-8D4A-43FA-A9E5-1FC3F073BA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667125"/>
            <a:ext cx="1600200" cy="1200150"/>
          </a:xfrm>
          <a:prstGeom prst="rect">
            <a:avLst/>
          </a:prstGeom>
        </p:spPr>
      </p:pic>
      <p:pic>
        <p:nvPicPr>
          <p:cNvPr id="12" name="Picture 11">
            <a:extLst>
              <a:ext uri="{FF2B5EF4-FFF2-40B4-BE49-F238E27FC236}">
                <a16:creationId xmlns:a16="http://schemas.microsoft.com/office/drawing/2014/main" id="{47F56DD3-1292-4EB6-AF59-493B9DE58132}"/>
              </a:ext>
            </a:extLst>
          </p:cNvPr>
          <p:cNvPicPr>
            <a:picLocks noChangeAspect="1"/>
          </p:cNvPicPr>
          <p:nvPr/>
        </p:nvPicPr>
        <p:blipFill>
          <a:blip r:embed="rId5"/>
          <a:stretch>
            <a:fillRect/>
          </a:stretch>
        </p:blipFill>
        <p:spPr>
          <a:xfrm>
            <a:off x="5848350" y="4986031"/>
            <a:ext cx="2705100" cy="17132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defRPr/>
            </a:pPr>
            <a:r>
              <a:rPr lang="en-US" sz="3200">
                <a:latin typeface="UT Sans" panose="00000500000000000000" pitchFamily="50" charset="0"/>
              </a:rPr>
              <a:t>Struc</a:t>
            </a:r>
            <a:r>
              <a:rPr lang="ro-RO" sz="3200">
                <a:latin typeface="UT Sans" panose="00000500000000000000" pitchFamily="50" charset="0"/>
              </a:rPr>
              <a:t>tură</a:t>
            </a:r>
            <a:endParaRPr lang="en-US" sz="2800">
              <a:latin typeface="UT Sans" panose="00000500000000000000" pitchFamily="50" charset="0"/>
            </a:endParaRPr>
          </a:p>
        </p:txBody>
      </p:sp>
      <p:sp>
        <p:nvSpPr>
          <p:cNvPr id="27650" name="Content Placeholder 2"/>
          <p:cNvSpPr>
            <a:spLocks noGrp="1"/>
          </p:cNvSpPr>
          <p:nvPr>
            <p:ph idx="1"/>
          </p:nvPr>
        </p:nvSpPr>
        <p:spPr/>
        <p:txBody>
          <a:bodyPr/>
          <a:lstStyle/>
          <a:p>
            <a:pPr eaLnBrk="1" hangingPunct="1">
              <a:buFont typeface="Arial" charset="0"/>
              <a:buChar char="•"/>
            </a:pPr>
            <a:r>
              <a:rPr lang="ro-RO">
                <a:latin typeface="UT Sans" panose="00000500000000000000" pitchFamily="50" charset="0"/>
              </a:rPr>
              <a:t>TB are 3 regiuni dopate diferit:</a:t>
            </a:r>
          </a:p>
          <a:p>
            <a:pPr lvl="1" eaLnBrk="1" hangingPunct="1">
              <a:buFont typeface="Arial" charset="0"/>
              <a:buChar char="–"/>
            </a:pPr>
            <a:r>
              <a:rPr lang="ro-RO">
                <a:latin typeface="UT Sans" panose="00000500000000000000" pitchFamily="50" charset="0"/>
              </a:rPr>
              <a:t>2 zone de tip </a:t>
            </a:r>
            <a:r>
              <a:rPr lang="ro-RO" b="1">
                <a:solidFill>
                  <a:srgbClr val="C00000"/>
                </a:solidFill>
                <a:latin typeface="UT Sans" panose="00000500000000000000" pitchFamily="50" charset="0"/>
              </a:rPr>
              <a:t>n</a:t>
            </a:r>
            <a:r>
              <a:rPr lang="ro-RO">
                <a:latin typeface="UT Sans" panose="00000500000000000000" pitchFamily="50" charset="0"/>
              </a:rPr>
              <a:t> separate de o regiune de tip </a:t>
            </a:r>
            <a:r>
              <a:rPr lang="ro-RO" b="1">
                <a:solidFill>
                  <a:srgbClr val="C00000"/>
                </a:solidFill>
                <a:latin typeface="UT Sans" panose="00000500000000000000" pitchFamily="50" charset="0"/>
              </a:rPr>
              <a:t>p</a:t>
            </a:r>
            <a:r>
              <a:rPr lang="ro-RO">
                <a:latin typeface="UT Sans" panose="00000500000000000000" pitchFamily="50" charset="0"/>
              </a:rPr>
              <a:t> care alcătuiesc TB de tipul </a:t>
            </a:r>
            <a:r>
              <a:rPr lang="ro-RO" b="1">
                <a:solidFill>
                  <a:srgbClr val="C00000"/>
                </a:solidFill>
                <a:latin typeface="UT Sans" panose="00000500000000000000" pitchFamily="50" charset="0"/>
              </a:rPr>
              <a:t>npn</a:t>
            </a:r>
          </a:p>
          <a:p>
            <a:pPr lvl="1" eaLnBrk="1" hangingPunct="1">
              <a:buFont typeface="Arial" charset="0"/>
              <a:buChar char="–"/>
            </a:pPr>
            <a:r>
              <a:rPr lang="ro-RO">
                <a:latin typeface="UT Sans" panose="00000500000000000000" pitchFamily="50" charset="0"/>
              </a:rPr>
              <a:t>2 zone de tip </a:t>
            </a:r>
            <a:r>
              <a:rPr lang="ro-RO" b="1">
                <a:solidFill>
                  <a:srgbClr val="C00000"/>
                </a:solidFill>
                <a:latin typeface="UT Sans" panose="00000500000000000000" pitchFamily="50" charset="0"/>
              </a:rPr>
              <a:t>p</a:t>
            </a:r>
            <a:r>
              <a:rPr lang="ro-RO">
                <a:latin typeface="UT Sans" panose="00000500000000000000" pitchFamily="50" charset="0"/>
              </a:rPr>
              <a:t> separate de o regiune de tip </a:t>
            </a:r>
            <a:r>
              <a:rPr lang="ro-RO" b="1">
                <a:solidFill>
                  <a:srgbClr val="C00000"/>
                </a:solidFill>
                <a:latin typeface="UT Sans" panose="00000500000000000000" pitchFamily="50" charset="0"/>
              </a:rPr>
              <a:t>n</a:t>
            </a:r>
            <a:r>
              <a:rPr lang="ro-RO">
                <a:latin typeface="UT Sans" panose="00000500000000000000" pitchFamily="50" charset="0"/>
              </a:rPr>
              <a:t> care alcătuiesc TB de tipul </a:t>
            </a:r>
            <a:r>
              <a:rPr lang="ro-RO" b="1">
                <a:solidFill>
                  <a:srgbClr val="C00000"/>
                </a:solidFill>
                <a:latin typeface="UT Sans" panose="00000500000000000000" pitchFamily="50" charset="0"/>
              </a:rPr>
              <a:t>pnp</a:t>
            </a:r>
          </a:p>
          <a:p>
            <a:pPr eaLnBrk="1" hangingPunct="1">
              <a:buFont typeface="Arial" charset="0"/>
              <a:buChar char="•"/>
            </a:pPr>
            <a:r>
              <a:rPr lang="ro-RO">
                <a:latin typeface="UT Sans" panose="00000500000000000000" pitchFamily="50" charset="0"/>
              </a:rPr>
              <a:t>Conexiunile la cele 3 regiuni se numesc:</a:t>
            </a:r>
          </a:p>
          <a:p>
            <a:pPr lvl="1">
              <a:buFont typeface="Arial" charset="0"/>
              <a:buChar char="–"/>
            </a:pPr>
            <a:r>
              <a:rPr lang="en-US" b="1">
                <a:solidFill>
                  <a:srgbClr val="C00000"/>
                </a:solidFill>
                <a:latin typeface="UT Sans" panose="00000500000000000000" pitchFamily="50" charset="0"/>
              </a:rPr>
              <a:t> </a:t>
            </a:r>
            <a:r>
              <a:rPr lang="ro-RO">
                <a:solidFill>
                  <a:srgbClr val="00B050"/>
                </a:solidFill>
                <a:latin typeface="UT Sans Medium" panose="00000500000000000000" pitchFamily="50" charset="0"/>
              </a:rPr>
              <a:t>COLECTOR</a:t>
            </a:r>
            <a:endParaRPr lang="ro-RO">
              <a:solidFill>
                <a:srgbClr val="0070C0"/>
              </a:solidFill>
              <a:latin typeface="UT Sans Medium" panose="00000500000000000000" pitchFamily="50" charset="0"/>
            </a:endParaRPr>
          </a:p>
          <a:p>
            <a:pPr lvl="1" eaLnBrk="1" hangingPunct="1">
              <a:buFont typeface="Arial" charset="0"/>
              <a:buChar char="–"/>
            </a:pPr>
            <a:r>
              <a:rPr lang="en-US" b="1">
                <a:latin typeface="UT Sans" panose="00000500000000000000" pitchFamily="50" charset="0"/>
              </a:rPr>
              <a:t> </a:t>
            </a:r>
            <a:r>
              <a:rPr lang="ro-RO">
                <a:solidFill>
                  <a:srgbClr val="FF0000"/>
                </a:solidFill>
                <a:latin typeface="UT Sans Medium" panose="00000500000000000000" pitchFamily="50" charset="0"/>
              </a:rPr>
              <a:t>BAZĂ</a:t>
            </a:r>
          </a:p>
          <a:p>
            <a:pPr lvl="1">
              <a:buFont typeface="Arial" charset="0"/>
              <a:buChar char="–"/>
            </a:pPr>
            <a:r>
              <a:rPr lang="en-US" b="1">
                <a:latin typeface="UT Sans" panose="00000500000000000000" pitchFamily="50" charset="0"/>
              </a:rPr>
              <a:t> </a:t>
            </a:r>
            <a:r>
              <a:rPr lang="ro-RO">
                <a:solidFill>
                  <a:srgbClr val="0070C0"/>
                </a:solidFill>
                <a:latin typeface="UT Sans Medium" panose="00000500000000000000" pitchFamily="50" charset="0"/>
              </a:rPr>
              <a:t>EMITOR</a:t>
            </a:r>
            <a:endParaRPr lang="ro-RO">
              <a:solidFill>
                <a:srgbClr val="00B050"/>
              </a:solidFill>
              <a:latin typeface="UT Sans Medium" panose="00000500000000000000" pitchFamily="50" charset="0"/>
            </a:endParaRPr>
          </a:p>
        </p:txBody>
      </p:sp>
      <p:sp>
        <p:nvSpPr>
          <p:cNvPr id="22531"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785BF9E-69FF-43BF-85FE-2D4B5C32E535}" type="datetime1">
              <a:rPr lang="en-US" smtClean="0"/>
              <a:t>10/25/2018</a:t>
            </a:fld>
            <a:endParaRPr lang="en-US"/>
          </a:p>
        </p:txBody>
      </p:sp>
      <p:sp>
        <p:nvSpPr>
          <p:cNvPr id="2253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253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F7E3382-8A8F-45E7-B52B-326412D3909A}" type="slidenum">
              <a:rPr lang="en-US"/>
              <a:pPr>
                <a:defRPr/>
              </a:pPr>
              <a:t>11</a:t>
            </a:fld>
            <a:endParaRPr lang="en-US"/>
          </a:p>
        </p:txBody>
      </p:sp>
      <p:pic>
        <p:nvPicPr>
          <p:cNvPr id="2" name="Picture 1">
            <a:extLst>
              <a:ext uri="{FF2B5EF4-FFF2-40B4-BE49-F238E27FC236}">
                <a16:creationId xmlns:a16="http://schemas.microsoft.com/office/drawing/2014/main" id="{D3ABFD1E-6E48-4052-8D12-B0AC54AAC3BD}"/>
              </a:ext>
            </a:extLst>
          </p:cNvPr>
          <p:cNvPicPr>
            <a:picLocks noChangeAspect="1"/>
          </p:cNvPicPr>
          <p:nvPr/>
        </p:nvPicPr>
        <p:blipFill>
          <a:blip r:embed="rId2"/>
          <a:stretch>
            <a:fillRect/>
          </a:stretch>
        </p:blipFill>
        <p:spPr>
          <a:xfrm>
            <a:off x="3352800" y="4181475"/>
            <a:ext cx="4629150" cy="2143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defRPr/>
            </a:pPr>
            <a:r>
              <a:rPr lang="ro-RO" sz="3200">
                <a:latin typeface="UT Sans" panose="00000500000000000000" pitchFamily="50" charset="0"/>
              </a:rPr>
              <a:t>Simbol</a:t>
            </a:r>
            <a:endParaRPr lang="en-US" sz="2800">
              <a:latin typeface="UT Sans" panose="00000500000000000000" pitchFamily="50" charset="0"/>
            </a:endParaRPr>
          </a:p>
        </p:txBody>
      </p:sp>
      <p:sp>
        <p:nvSpPr>
          <p:cNvPr id="28674" name="Content Placeholder 2"/>
          <p:cNvSpPr>
            <a:spLocks noGrp="1"/>
          </p:cNvSpPr>
          <p:nvPr>
            <p:ph idx="1"/>
          </p:nvPr>
        </p:nvSpPr>
        <p:spPr/>
        <p:txBody>
          <a:bodyPr>
            <a:normAutofit/>
          </a:bodyPr>
          <a:lstStyle/>
          <a:p>
            <a:pPr eaLnBrk="1" hangingPunct="1">
              <a:buFont typeface="Arial" charset="0"/>
              <a:buNone/>
            </a:pPr>
            <a:r>
              <a:rPr lang="ro-RO">
                <a:latin typeface="UT Sans Medium" panose="00000500000000000000" pitchFamily="50" charset="0"/>
              </a:rPr>
              <a:t>Schema bloc simplificată și simbolurile TB</a:t>
            </a:r>
            <a:endParaRPr lang="en-US">
              <a:latin typeface="UT Sans Medium" panose="00000500000000000000" pitchFamily="50" charset="0"/>
            </a:endParaRPr>
          </a:p>
        </p:txBody>
      </p:sp>
      <p:sp>
        <p:nvSpPr>
          <p:cNvPr id="23555"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FEB727E-2398-48B7-91FE-D041B04D448F}" type="datetime1">
              <a:rPr lang="en-US" smtClean="0"/>
              <a:t>10/25/2018</a:t>
            </a:fld>
            <a:endParaRPr lang="en-US"/>
          </a:p>
        </p:txBody>
      </p:sp>
      <p:sp>
        <p:nvSpPr>
          <p:cNvPr id="2355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355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D888524-BC3F-4426-BA48-98A17914EA7D}" type="slidenum">
              <a:rPr lang="en-US"/>
              <a:pPr>
                <a:defRPr/>
              </a:pPr>
              <a:t>12</a:t>
            </a:fld>
            <a:endParaRPr lang="en-US"/>
          </a:p>
        </p:txBody>
      </p:sp>
      <p:sp>
        <p:nvSpPr>
          <p:cNvPr id="28679" name="TextBox 8"/>
          <p:cNvSpPr txBox="1">
            <a:spLocks noChangeArrowheads="1"/>
          </p:cNvSpPr>
          <p:nvPr/>
        </p:nvSpPr>
        <p:spPr bwMode="auto">
          <a:xfrm>
            <a:off x="2438400" y="5878965"/>
            <a:ext cx="1828800" cy="369888"/>
          </a:xfrm>
          <a:prstGeom prst="rect">
            <a:avLst/>
          </a:prstGeom>
          <a:noFill/>
          <a:ln w="9525">
            <a:noFill/>
            <a:miter lim="800000"/>
            <a:headEnd/>
            <a:tailEnd/>
          </a:ln>
        </p:spPr>
        <p:txBody>
          <a:bodyPr wrap="square">
            <a:spAutoFit/>
          </a:bodyPr>
          <a:lstStyle/>
          <a:p>
            <a:pPr algn="ctr"/>
            <a:r>
              <a:rPr lang="ro-RO">
                <a:latin typeface="UT Sans" panose="00000500000000000000" pitchFamily="50" charset="0"/>
              </a:rPr>
              <a:t>TB de tipul </a:t>
            </a:r>
            <a:r>
              <a:rPr lang="ro-RO" b="1">
                <a:solidFill>
                  <a:srgbClr val="C00000"/>
                </a:solidFill>
                <a:latin typeface="UT Sans" panose="00000500000000000000" pitchFamily="50" charset="0"/>
              </a:rPr>
              <a:t>npn</a:t>
            </a:r>
            <a:endParaRPr lang="en-US">
              <a:solidFill>
                <a:srgbClr val="C00000"/>
              </a:solidFill>
              <a:latin typeface="UT Sans" panose="00000500000000000000" pitchFamily="50" charset="0"/>
            </a:endParaRPr>
          </a:p>
        </p:txBody>
      </p:sp>
      <p:sp>
        <p:nvSpPr>
          <p:cNvPr id="28680" name="TextBox 9"/>
          <p:cNvSpPr txBox="1">
            <a:spLocks noChangeArrowheads="1"/>
          </p:cNvSpPr>
          <p:nvPr/>
        </p:nvSpPr>
        <p:spPr bwMode="auto">
          <a:xfrm>
            <a:off x="4876802" y="5878965"/>
            <a:ext cx="1828800" cy="369888"/>
          </a:xfrm>
          <a:prstGeom prst="rect">
            <a:avLst/>
          </a:prstGeom>
          <a:noFill/>
          <a:ln w="9525">
            <a:noFill/>
            <a:miter lim="800000"/>
            <a:headEnd/>
            <a:tailEnd/>
          </a:ln>
        </p:spPr>
        <p:txBody>
          <a:bodyPr wrap="square">
            <a:spAutoFit/>
          </a:bodyPr>
          <a:lstStyle/>
          <a:p>
            <a:pPr algn="ctr"/>
            <a:r>
              <a:rPr lang="ro-RO">
                <a:latin typeface="UT Sans" panose="00000500000000000000" pitchFamily="50" charset="0"/>
              </a:rPr>
              <a:t>TB de tipul </a:t>
            </a:r>
            <a:r>
              <a:rPr lang="ro-RO" b="1">
                <a:solidFill>
                  <a:srgbClr val="C00000"/>
                </a:solidFill>
                <a:latin typeface="UT Sans" panose="00000500000000000000" pitchFamily="50" charset="0"/>
              </a:rPr>
              <a:t>pnp</a:t>
            </a:r>
            <a:endParaRPr lang="en-US">
              <a:solidFill>
                <a:srgbClr val="C00000"/>
              </a:solidFill>
              <a:latin typeface="UT Sans" panose="00000500000000000000" pitchFamily="50" charset="0"/>
            </a:endParaRPr>
          </a:p>
        </p:txBody>
      </p:sp>
      <p:pic>
        <p:nvPicPr>
          <p:cNvPr id="2" name="Picture 1">
            <a:extLst>
              <a:ext uri="{FF2B5EF4-FFF2-40B4-BE49-F238E27FC236}">
                <a16:creationId xmlns:a16="http://schemas.microsoft.com/office/drawing/2014/main" id="{4E7BF7CE-791A-48FA-A20D-16215698784F}"/>
              </a:ext>
            </a:extLst>
          </p:cNvPr>
          <p:cNvPicPr>
            <a:picLocks noChangeAspect="1"/>
          </p:cNvPicPr>
          <p:nvPr/>
        </p:nvPicPr>
        <p:blipFill>
          <a:blip r:embed="rId2"/>
          <a:stretch>
            <a:fillRect/>
          </a:stretch>
        </p:blipFill>
        <p:spPr>
          <a:xfrm>
            <a:off x="2257425" y="2185712"/>
            <a:ext cx="4629150" cy="3438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defRPr/>
            </a:pPr>
            <a:r>
              <a:rPr lang="ro-RO" sz="3200">
                <a:latin typeface="UT Sans" panose="00000500000000000000" pitchFamily="50" charset="0"/>
              </a:rPr>
              <a:t>Observații</a:t>
            </a:r>
            <a:endParaRPr lang="en-US" sz="3200">
              <a:latin typeface="UT Sans" panose="00000500000000000000" pitchFamily="50" charset="0"/>
            </a:endParaRPr>
          </a:p>
        </p:txBody>
      </p:sp>
      <p:sp>
        <p:nvSpPr>
          <p:cNvPr id="29698" name="Content Placeholder 2"/>
          <p:cNvSpPr>
            <a:spLocks noGrp="1"/>
          </p:cNvSpPr>
          <p:nvPr>
            <p:ph idx="1"/>
          </p:nvPr>
        </p:nvSpPr>
        <p:spPr>
          <a:xfrm>
            <a:off x="457200" y="1600200"/>
            <a:ext cx="8229600" cy="4876800"/>
          </a:xfrm>
        </p:spPr>
        <p:txBody>
          <a:bodyPr>
            <a:normAutofit/>
          </a:bodyPr>
          <a:lstStyle/>
          <a:p>
            <a:pPr marL="457200" indent="-457200" eaLnBrk="1" hangingPunct="1">
              <a:buFont typeface="+mj-lt"/>
              <a:buAutoNum type="arabicPeriod"/>
            </a:pPr>
            <a:r>
              <a:rPr lang="ro-RO">
                <a:latin typeface="UT Sans" panose="00000500000000000000" pitchFamily="50" charset="0"/>
              </a:rPr>
              <a:t>Baza este mai îngustă decât regiunile de emitor și colector;</a:t>
            </a:r>
          </a:p>
          <a:p>
            <a:pPr marL="457200" indent="-457200" eaLnBrk="1" hangingPunct="1">
              <a:buFont typeface="+mj-lt"/>
              <a:buAutoNum type="arabicPeriod"/>
            </a:pPr>
            <a:r>
              <a:rPr lang="ro-RO">
                <a:latin typeface="UT Sans" panose="00000500000000000000" pitchFamily="50" charset="0"/>
              </a:rPr>
              <a:t>Emitorul este foarte puternic dopat (</a:t>
            </a:r>
            <a:r>
              <a:rPr lang="en-US" b="1">
                <a:latin typeface="UT Sans" panose="00000500000000000000" pitchFamily="50" charset="0"/>
              </a:rPr>
              <a:t>n</a:t>
            </a:r>
            <a:r>
              <a:rPr lang="ro-RO" b="1" baseline="30000">
                <a:latin typeface="UT Sans" panose="00000500000000000000" pitchFamily="50" charset="0"/>
              </a:rPr>
              <a:t>++</a:t>
            </a:r>
            <a:r>
              <a:rPr lang="en-US">
                <a:latin typeface="UT Sans" panose="00000500000000000000" pitchFamily="50" charset="0"/>
              </a:rPr>
              <a:t> sau </a:t>
            </a:r>
            <a:r>
              <a:rPr lang="en-US" b="1">
                <a:latin typeface="UT Sans" panose="00000500000000000000" pitchFamily="50" charset="0"/>
              </a:rPr>
              <a:t>p</a:t>
            </a:r>
            <a:r>
              <a:rPr lang="en-US" b="1" baseline="30000">
                <a:latin typeface="UT Sans" panose="00000500000000000000" pitchFamily="50" charset="0"/>
              </a:rPr>
              <a:t>++</a:t>
            </a:r>
            <a:r>
              <a:rPr lang="ro-RO">
                <a:latin typeface="UT Sans" panose="00000500000000000000" pitchFamily="50" charset="0"/>
              </a:rPr>
              <a:t>);</a:t>
            </a:r>
          </a:p>
          <a:p>
            <a:pPr marL="457200" indent="-457200" eaLnBrk="1" hangingPunct="1">
              <a:buFont typeface="+mj-lt"/>
              <a:buAutoNum type="arabicPeriod"/>
            </a:pPr>
            <a:r>
              <a:rPr lang="ro-RO">
                <a:latin typeface="UT Sans" panose="00000500000000000000" pitchFamily="50" charset="0"/>
              </a:rPr>
              <a:t>Baza este dopată mediu (</a:t>
            </a:r>
            <a:r>
              <a:rPr lang="en-US" b="1">
                <a:latin typeface="UT Sans" panose="00000500000000000000" pitchFamily="50" charset="0"/>
              </a:rPr>
              <a:t>p</a:t>
            </a:r>
            <a:r>
              <a:rPr lang="ro-RO" b="1" baseline="30000">
                <a:latin typeface="UT Sans" panose="00000500000000000000" pitchFamily="50" charset="0"/>
              </a:rPr>
              <a:t>+</a:t>
            </a:r>
            <a:r>
              <a:rPr lang="en-US">
                <a:latin typeface="UT Sans" panose="00000500000000000000" pitchFamily="50" charset="0"/>
              </a:rPr>
              <a:t> sau </a:t>
            </a:r>
            <a:r>
              <a:rPr lang="en-US" b="1">
                <a:latin typeface="UT Sans" panose="00000500000000000000" pitchFamily="50" charset="0"/>
              </a:rPr>
              <a:t>n</a:t>
            </a:r>
            <a:r>
              <a:rPr lang="en-US" b="1" baseline="30000">
                <a:latin typeface="UT Sans" panose="00000500000000000000" pitchFamily="50" charset="0"/>
              </a:rPr>
              <a:t>+</a:t>
            </a:r>
            <a:r>
              <a:rPr lang="ro-RO">
                <a:latin typeface="UT Sans" panose="00000500000000000000" pitchFamily="50" charset="0"/>
              </a:rPr>
              <a:t>);</a:t>
            </a:r>
          </a:p>
          <a:p>
            <a:pPr marL="457200" indent="-457200" eaLnBrk="1" hangingPunct="1">
              <a:buFont typeface="+mj-lt"/>
              <a:buAutoNum type="arabicPeriod"/>
            </a:pPr>
            <a:r>
              <a:rPr lang="ro-RO">
                <a:latin typeface="UT Sans" panose="00000500000000000000" pitchFamily="50" charset="0"/>
              </a:rPr>
              <a:t>Colectorul este slab dopat (</a:t>
            </a:r>
            <a:r>
              <a:rPr lang="en-US" b="1">
                <a:latin typeface="UT Sans" panose="00000500000000000000" pitchFamily="50" charset="0"/>
              </a:rPr>
              <a:t>n</a:t>
            </a:r>
            <a:r>
              <a:rPr lang="en-US">
                <a:latin typeface="UT Sans" panose="00000500000000000000" pitchFamily="50" charset="0"/>
              </a:rPr>
              <a:t> sau </a:t>
            </a:r>
            <a:r>
              <a:rPr lang="en-US" b="1">
                <a:latin typeface="UT Sans" panose="00000500000000000000" pitchFamily="50" charset="0"/>
              </a:rPr>
              <a:t>p</a:t>
            </a:r>
            <a:r>
              <a:rPr lang="ro-RO">
                <a:latin typeface="UT Sans" panose="00000500000000000000" pitchFamily="50" charset="0"/>
              </a:rPr>
              <a:t>).</a:t>
            </a:r>
          </a:p>
        </p:txBody>
      </p:sp>
      <p:sp>
        <p:nvSpPr>
          <p:cNvPr id="2457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9949FB6-555D-486B-8986-B120B4947137}" type="datetime1">
              <a:rPr lang="en-US" smtClean="0"/>
              <a:t>10/25/2018</a:t>
            </a:fld>
            <a:endParaRPr lang="en-US"/>
          </a:p>
        </p:txBody>
      </p:sp>
      <p:sp>
        <p:nvSpPr>
          <p:cNvPr id="2458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78D1A8E-551E-484C-BB28-C2CFC305EC2B}" type="slidenum">
              <a:rPr lang="en-US"/>
              <a:pPr>
                <a:defRPr/>
              </a:pPr>
              <a:t>13</a:t>
            </a:fld>
            <a:endParaRPr lang="en-US"/>
          </a:p>
        </p:txBody>
      </p:sp>
      <p:pic>
        <p:nvPicPr>
          <p:cNvPr id="6" name="Picture 5">
            <a:extLst>
              <a:ext uri="{FF2B5EF4-FFF2-40B4-BE49-F238E27FC236}">
                <a16:creationId xmlns:a16="http://schemas.microsoft.com/office/drawing/2014/main" id="{03439942-3388-4502-B791-837816B0E84F}"/>
              </a:ext>
            </a:extLst>
          </p:cNvPr>
          <p:cNvPicPr>
            <a:picLocks noChangeAspect="1"/>
          </p:cNvPicPr>
          <p:nvPr/>
        </p:nvPicPr>
        <p:blipFill>
          <a:blip r:embed="rId2"/>
          <a:stretch>
            <a:fillRect/>
          </a:stretch>
        </p:blipFill>
        <p:spPr>
          <a:xfrm>
            <a:off x="1662112" y="3510119"/>
            <a:ext cx="5819775" cy="28144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defRPr/>
            </a:pPr>
            <a:r>
              <a:rPr lang="ro-RO" sz="3200">
                <a:latin typeface="UT Sans" panose="00000500000000000000" pitchFamily="50" charset="0"/>
              </a:rPr>
              <a:t>Observații</a:t>
            </a:r>
            <a:endParaRPr lang="en-US" sz="3200">
              <a:latin typeface="UT Sans" panose="00000500000000000000" pitchFamily="50" charset="0"/>
            </a:endParaRPr>
          </a:p>
        </p:txBody>
      </p:sp>
      <p:sp>
        <p:nvSpPr>
          <p:cNvPr id="29698" name="Content Placeholder 2"/>
          <p:cNvSpPr>
            <a:spLocks noGrp="1"/>
          </p:cNvSpPr>
          <p:nvPr>
            <p:ph idx="1"/>
          </p:nvPr>
        </p:nvSpPr>
        <p:spPr>
          <a:xfrm>
            <a:off x="457200" y="1600200"/>
            <a:ext cx="8229600" cy="4876800"/>
          </a:xfrm>
        </p:spPr>
        <p:txBody>
          <a:bodyPr>
            <a:normAutofit/>
          </a:bodyPr>
          <a:lstStyle/>
          <a:p>
            <a:pPr marL="457200" indent="-457200">
              <a:buFont typeface="+mj-lt"/>
              <a:buAutoNum type="arabicPeriod" startAt="5"/>
            </a:pPr>
            <a:r>
              <a:rPr lang="ro-RO">
                <a:latin typeface="UT Sans" panose="00000500000000000000" pitchFamily="50" charset="0"/>
              </a:rPr>
              <a:t>În simbolul TB săgeata este îndreptată, conform regulii generale, de la semiconductorul de tip </a:t>
            </a:r>
            <a:r>
              <a:rPr lang="ro-RO" b="1">
                <a:latin typeface="UT Sans" panose="00000500000000000000" pitchFamily="50" charset="0"/>
              </a:rPr>
              <a:t>p</a:t>
            </a:r>
            <a:r>
              <a:rPr lang="ro-RO">
                <a:latin typeface="UT Sans" panose="00000500000000000000" pitchFamily="50" charset="0"/>
              </a:rPr>
              <a:t> către cel de tip </a:t>
            </a:r>
            <a:r>
              <a:rPr lang="ro-RO" b="1">
                <a:latin typeface="UT Sans" panose="00000500000000000000" pitchFamily="50" charset="0"/>
              </a:rPr>
              <a:t>n</a:t>
            </a:r>
            <a:r>
              <a:rPr lang="ro-RO">
                <a:latin typeface="UT Sans" panose="00000500000000000000" pitchFamily="50" charset="0"/>
              </a:rPr>
              <a:t>, adică de la bază la emitor la </a:t>
            </a:r>
            <a:r>
              <a:rPr lang="ro-RO">
                <a:latin typeface="UT Sans Bold" panose="00000500000000000000" pitchFamily="50" charset="0"/>
              </a:rPr>
              <a:t>npn</a:t>
            </a:r>
            <a:r>
              <a:rPr lang="ro-RO">
                <a:latin typeface="UT Sans" panose="00000500000000000000" pitchFamily="50" charset="0"/>
              </a:rPr>
              <a:t>, respectiv de la emitor la bază la </a:t>
            </a:r>
            <a:r>
              <a:rPr lang="ro-RO">
                <a:latin typeface="UT Sans Bold" panose="00000500000000000000" pitchFamily="50" charset="0"/>
              </a:rPr>
              <a:t>pnp</a:t>
            </a:r>
            <a:r>
              <a:rPr lang="ro-RO">
                <a:latin typeface="UT Sans" panose="00000500000000000000" pitchFamily="50" charset="0"/>
              </a:rPr>
              <a:t>.</a:t>
            </a:r>
            <a:endParaRPr lang="en-US" b="1">
              <a:latin typeface="UT Sans" panose="00000500000000000000" pitchFamily="50" charset="0"/>
            </a:endParaRPr>
          </a:p>
        </p:txBody>
      </p:sp>
      <p:sp>
        <p:nvSpPr>
          <p:cNvPr id="2457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9949FB6-555D-486B-8986-B120B4947137}" type="datetime1">
              <a:rPr lang="en-US" smtClean="0"/>
              <a:t>10/25/2018</a:t>
            </a:fld>
            <a:endParaRPr lang="en-US"/>
          </a:p>
        </p:txBody>
      </p:sp>
      <p:sp>
        <p:nvSpPr>
          <p:cNvPr id="2458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78D1A8E-551E-484C-BB28-C2CFC305EC2B}" type="slidenum">
              <a:rPr lang="en-US"/>
              <a:pPr>
                <a:defRPr/>
              </a:pPr>
              <a:t>14</a:t>
            </a:fld>
            <a:endParaRPr lang="en-US"/>
          </a:p>
        </p:txBody>
      </p:sp>
      <p:pic>
        <p:nvPicPr>
          <p:cNvPr id="9" name="Picture 8">
            <a:extLst>
              <a:ext uri="{FF2B5EF4-FFF2-40B4-BE49-F238E27FC236}">
                <a16:creationId xmlns:a16="http://schemas.microsoft.com/office/drawing/2014/main" id="{F59143D8-2CBD-4190-8D24-0B8A0FF36CB5}"/>
              </a:ext>
            </a:extLst>
          </p:cNvPr>
          <p:cNvPicPr>
            <a:picLocks noChangeAspect="1"/>
          </p:cNvPicPr>
          <p:nvPr/>
        </p:nvPicPr>
        <p:blipFill>
          <a:blip r:embed="rId2"/>
          <a:stretch>
            <a:fillRect/>
          </a:stretch>
        </p:blipFill>
        <p:spPr>
          <a:xfrm>
            <a:off x="1662112" y="3510119"/>
            <a:ext cx="5819775" cy="2814481"/>
          </a:xfrm>
          <a:prstGeom prst="rect">
            <a:avLst/>
          </a:prstGeom>
        </p:spPr>
      </p:pic>
    </p:spTree>
    <p:extLst>
      <p:ext uri="{BB962C8B-B14F-4D97-AF65-F5344CB8AC3E}">
        <p14:creationId xmlns:p14="http://schemas.microsoft.com/office/powerpoint/2010/main" val="41159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defRPr/>
            </a:pPr>
            <a:r>
              <a:rPr lang="ro-RO" sz="3200">
                <a:latin typeface="UT Sans" panose="00000500000000000000" pitchFamily="50" charset="0"/>
              </a:rPr>
              <a:t>Structură de TB din CI</a:t>
            </a:r>
            <a:endParaRPr lang="en-US" sz="3200">
              <a:latin typeface="UT Sans" panose="00000500000000000000" pitchFamily="50" charset="0"/>
            </a:endParaRPr>
          </a:p>
        </p:txBody>
      </p:sp>
      <p:sp>
        <p:nvSpPr>
          <p:cNvPr id="30722" name="Content Placeholder 2"/>
          <p:cNvSpPr>
            <a:spLocks noGrp="1"/>
          </p:cNvSpPr>
          <p:nvPr>
            <p:ph idx="1"/>
          </p:nvPr>
        </p:nvSpPr>
        <p:spPr/>
        <p:txBody>
          <a:bodyPr/>
          <a:lstStyle/>
          <a:p>
            <a:pPr eaLnBrk="1" hangingPunct="1"/>
            <a:r>
              <a:rPr lang="ro-RO">
                <a:latin typeface="UT Sans" panose="00000500000000000000" pitchFamily="50" charset="0"/>
              </a:rPr>
              <a:t>TB din CI obținut printr-o succesiune de mai mulți paşi de fotolitografie şi procese chimice:</a:t>
            </a:r>
          </a:p>
        </p:txBody>
      </p:sp>
      <p:sp>
        <p:nvSpPr>
          <p:cNvPr id="25603"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6B2DC96-4C72-4A25-AE83-6E566922D56D}" type="datetime1">
              <a:rPr lang="en-US" smtClean="0"/>
              <a:t>10/25/2018</a:t>
            </a:fld>
            <a:endParaRPr lang="en-US"/>
          </a:p>
        </p:txBody>
      </p:sp>
      <p:sp>
        <p:nvSpPr>
          <p:cNvPr id="2560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560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93CEC8CE-AD0C-4412-8199-3818220F23DF}" type="slidenum">
              <a:rPr lang="en-US"/>
              <a:pPr>
                <a:defRPr/>
              </a:pPr>
              <a:t>15</a:t>
            </a:fld>
            <a:endParaRPr lang="en-US"/>
          </a:p>
        </p:txBody>
      </p:sp>
      <p:pic>
        <p:nvPicPr>
          <p:cNvPr id="30727" name="Picture 7" descr="10.2a-c-RO.jpg"/>
          <p:cNvPicPr>
            <a:picLocks noChangeAspect="1"/>
          </p:cNvPicPr>
          <p:nvPr/>
        </p:nvPicPr>
        <p:blipFill>
          <a:blip r:embed="rId2"/>
          <a:srcRect/>
          <a:stretch>
            <a:fillRect/>
          </a:stretch>
        </p:blipFill>
        <p:spPr bwMode="auto">
          <a:xfrm>
            <a:off x="609600" y="2743200"/>
            <a:ext cx="7929563" cy="3657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fontAlgn="auto" hangingPunct="1">
              <a:spcAft>
                <a:spcPts val="0"/>
              </a:spcAft>
              <a:defRPr/>
            </a:pPr>
            <a:r>
              <a:rPr lang="ro-RO" sz="3200">
                <a:latin typeface="UT Sans" panose="00000500000000000000" pitchFamily="50" charset="0"/>
              </a:rPr>
              <a:t>Principiul de funcționare</a:t>
            </a:r>
            <a:endParaRPr lang="en-US" sz="2800">
              <a:latin typeface="UT Sans" panose="00000500000000000000" pitchFamily="50" charset="0"/>
            </a:endParaRPr>
          </a:p>
        </p:txBody>
      </p:sp>
      <p:sp>
        <p:nvSpPr>
          <p:cNvPr id="31746" name="Content Placeholder 2"/>
          <p:cNvSpPr>
            <a:spLocks noGrp="1"/>
          </p:cNvSpPr>
          <p:nvPr>
            <p:ph idx="1"/>
          </p:nvPr>
        </p:nvSpPr>
        <p:spPr/>
        <p:txBody>
          <a:bodyPr/>
          <a:lstStyle/>
          <a:p>
            <a:pPr eaLnBrk="1" hangingPunct="1"/>
            <a:r>
              <a:rPr lang="ro-RO">
                <a:latin typeface="UT Sans" panose="00000500000000000000" pitchFamily="50" charset="0"/>
              </a:rPr>
              <a:t>Tranzistoarele npn și pnp sunt dispozitive complementare.</a:t>
            </a:r>
          </a:p>
          <a:p>
            <a:r>
              <a:rPr lang="ro-RO">
                <a:latin typeface="UT Sans" panose="00000500000000000000" pitchFamily="50" charset="0"/>
              </a:rPr>
              <a:t>Teoria se dezvoltă pentru TB </a:t>
            </a:r>
            <a:r>
              <a:rPr lang="ro-RO">
                <a:latin typeface="UT Sans Bold" panose="00000500000000000000" pitchFamily="50" charset="0"/>
              </a:rPr>
              <a:t>npn</a:t>
            </a:r>
            <a:r>
              <a:rPr lang="ro-RO">
                <a:latin typeface="UT Sans" panose="00000500000000000000" pitchFamily="50" charset="0"/>
              </a:rPr>
              <a:t>, principiile de bază și relațiile fiind valabile și pentru TB </a:t>
            </a:r>
            <a:r>
              <a:rPr lang="ro-RO">
                <a:latin typeface="UT Sans Bold" panose="00000500000000000000" pitchFamily="50" charset="0"/>
              </a:rPr>
              <a:t>pnp</a:t>
            </a:r>
            <a:r>
              <a:rPr lang="ro-RO">
                <a:latin typeface="UT Sans" panose="00000500000000000000" pitchFamily="50" charset="0"/>
              </a:rPr>
              <a:t> dacă se înlocuiesc electronii cu goluri şi invers, se schimbă polaritatea tensiunilor şi sensul curenților.</a:t>
            </a:r>
          </a:p>
        </p:txBody>
      </p:sp>
      <p:sp>
        <p:nvSpPr>
          <p:cNvPr id="2662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4388092-92E9-45E1-9923-1EAC4C2F4E53}" type="datetime1">
              <a:rPr lang="en-US" smtClean="0"/>
              <a:t>10/25/2018</a:t>
            </a:fld>
            <a:endParaRPr lang="en-US"/>
          </a:p>
        </p:txBody>
      </p:sp>
      <p:sp>
        <p:nvSpPr>
          <p:cNvPr id="2662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703ED07-8B9B-4527-B858-3EEFAF4D2EAB}" type="slidenum">
              <a:rPr lang="en-US"/>
              <a:pPr>
                <a:defRPr/>
              </a:pPr>
              <a:t>16</a:t>
            </a:fld>
            <a:endParaRPr lang="en-US"/>
          </a:p>
        </p:txBody>
      </p:sp>
      <p:pic>
        <p:nvPicPr>
          <p:cNvPr id="7" name="Picture 6"/>
          <p:cNvPicPr>
            <a:picLocks noChangeAspect="1"/>
          </p:cNvPicPr>
          <p:nvPr/>
        </p:nvPicPr>
        <p:blipFill>
          <a:blip r:embed="rId2"/>
          <a:stretch>
            <a:fillRect/>
          </a:stretch>
        </p:blipFill>
        <p:spPr>
          <a:xfrm>
            <a:off x="1552575" y="3795712"/>
            <a:ext cx="2000250" cy="2528888"/>
          </a:xfrm>
          <a:prstGeom prst="rect">
            <a:avLst/>
          </a:prstGeom>
        </p:spPr>
      </p:pic>
      <p:pic>
        <p:nvPicPr>
          <p:cNvPr id="8" name="Picture 7"/>
          <p:cNvPicPr>
            <a:picLocks noChangeAspect="1"/>
          </p:cNvPicPr>
          <p:nvPr/>
        </p:nvPicPr>
        <p:blipFill>
          <a:blip r:embed="rId3"/>
          <a:stretch>
            <a:fillRect/>
          </a:stretch>
        </p:blipFill>
        <p:spPr>
          <a:xfrm>
            <a:off x="5515947" y="3795712"/>
            <a:ext cx="2000250" cy="25288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lang="ro-RO" sz="3200">
                <a:latin typeface="UT Sans" panose="00000500000000000000" pitchFamily="50" charset="0"/>
              </a:rPr>
              <a:t>Principiul de funcționare</a:t>
            </a:r>
            <a:endParaRPr lang="en-US" sz="2800">
              <a:latin typeface="UT Sans" panose="00000500000000000000" pitchFamily="50" charset="0"/>
            </a:endParaRPr>
          </a:p>
        </p:txBody>
      </p:sp>
      <p:sp>
        <p:nvSpPr>
          <p:cNvPr id="33794" name="Content Placeholder 2"/>
          <p:cNvSpPr>
            <a:spLocks noGrp="1"/>
          </p:cNvSpPr>
          <p:nvPr>
            <p:ph idx="1"/>
          </p:nvPr>
        </p:nvSpPr>
        <p:spPr/>
        <p:txBody>
          <a:bodyPr>
            <a:normAutofit/>
          </a:bodyPr>
          <a:lstStyle/>
          <a:p>
            <a:pPr eaLnBrk="1" hangingPunct="1"/>
            <a:r>
              <a:rPr lang="ro-RO">
                <a:latin typeface="UT Sans" panose="00000500000000000000" pitchFamily="50" charset="0"/>
              </a:rPr>
              <a:t>Pentru manifestarea efectului de tranzistor</a:t>
            </a:r>
            <a:r>
              <a:rPr lang="en-US">
                <a:latin typeface="UT Sans" panose="00000500000000000000" pitchFamily="50" charset="0"/>
              </a:rPr>
              <a:t>:</a:t>
            </a:r>
          </a:p>
          <a:p>
            <a:pPr lvl="1" eaLnBrk="1" hangingPunct="1"/>
            <a:r>
              <a:rPr lang="ro-RO">
                <a:latin typeface="UT Sans" panose="00000500000000000000" pitchFamily="50" charset="0"/>
              </a:rPr>
              <a:t>joncțiunea bază-emitor se polarizează direct iar</a:t>
            </a:r>
            <a:endParaRPr lang="en-US">
              <a:latin typeface="UT Sans" panose="00000500000000000000" pitchFamily="50" charset="0"/>
            </a:endParaRPr>
          </a:p>
          <a:p>
            <a:pPr lvl="1" eaLnBrk="1" hangingPunct="1"/>
            <a:r>
              <a:rPr lang="ro-RO">
                <a:latin typeface="UT Sans" panose="00000500000000000000" pitchFamily="50" charset="0"/>
              </a:rPr>
              <a:t>joncțiunea bază-colector se polarizează invers.</a:t>
            </a:r>
            <a:endParaRPr lang="en-US">
              <a:latin typeface="UT Sans" panose="00000500000000000000" pitchFamily="50" charset="0"/>
            </a:endParaRPr>
          </a:p>
        </p:txBody>
      </p:sp>
      <p:sp>
        <p:nvSpPr>
          <p:cNvPr id="28675"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B10EC4B-7ED5-4DAC-B3EB-17204B34207C}" type="datetime1">
              <a:rPr lang="en-US" smtClean="0"/>
              <a:t>10/25/2018</a:t>
            </a:fld>
            <a:endParaRPr lang="en-US"/>
          </a:p>
        </p:txBody>
      </p:sp>
      <p:sp>
        <p:nvSpPr>
          <p:cNvPr id="2867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867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AD77641-6207-4655-BBDB-30DFCD479B03}" type="slidenum">
              <a:rPr lang="en-US"/>
              <a:pPr>
                <a:defRPr/>
              </a:pPr>
              <a:t>17</a:t>
            </a:fld>
            <a:endParaRPr lang="en-US"/>
          </a:p>
        </p:txBody>
      </p:sp>
      <p:pic>
        <p:nvPicPr>
          <p:cNvPr id="2" name="Picture 1">
            <a:extLst>
              <a:ext uri="{FF2B5EF4-FFF2-40B4-BE49-F238E27FC236}">
                <a16:creationId xmlns:a16="http://schemas.microsoft.com/office/drawing/2014/main" id="{65AE73A3-8038-4DC9-89A1-7E70F584EA36}"/>
              </a:ext>
            </a:extLst>
          </p:cNvPr>
          <p:cNvPicPr>
            <a:picLocks noChangeAspect="1"/>
          </p:cNvPicPr>
          <p:nvPr/>
        </p:nvPicPr>
        <p:blipFill>
          <a:blip r:embed="rId2"/>
          <a:stretch>
            <a:fillRect/>
          </a:stretch>
        </p:blipFill>
        <p:spPr>
          <a:xfrm>
            <a:off x="1209675" y="2981325"/>
            <a:ext cx="6724650" cy="34956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defRPr/>
            </a:pPr>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rtlCol="0">
            <a:normAutofit/>
          </a:bodyPr>
          <a:lstStyle/>
          <a:p>
            <a:pPr marL="365760" indent="-256032" eaLnBrk="1" fontAlgn="auto" hangingPunct="1">
              <a:spcAft>
                <a:spcPts val="0"/>
              </a:spcAft>
              <a:buFont typeface="Arial" pitchFamily="34" charset="0"/>
              <a:buChar char="•"/>
              <a:defRPr/>
            </a:pPr>
            <a:r>
              <a:rPr lang="en-US">
                <a:latin typeface="UT Sans" panose="00000500000000000000" pitchFamily="50" charset="0"/>
              </a:rPr>
              <a:t>Denumirea </a:t>
            </a:r>
            <a:r>
              <a:rPr lang="ro-RO">
                <a:latin typeface="UT Sans" panose="00000500000000000000" pitchFamily="50" charset="0"/>
              </a:rPr>
              <a:t>de </a:t>
            </a:r>
            <a:r>
              <a:rPr lang="en-US" b="1">
                <a:latin typeface="UT Sans" panose="00000500000000000000" pitchFamily="50" charset="0"/>
              </a:rPr>
              <a:t>tranzistor</a:t>
            </a:r>
            <a:r>
              <a:rPr lang="en-US">
                <a:latin typeface="UT Sans" panose="00000500000000000000" pitchFamily="50" charset="0"/>
              </a:rPr>
              <a:t> provine de la:</a:t>
            </a:r>
          </a:p>
          <a:p>
            <a:pPr marL="365760" indent="-256032" algn="ctr" eaLnBrk="1" fontAlgn="auto" hangingPunct="1">
              <a:spcAft>
                <a:spcPts val="0"/>
              </a:spcAft>
              <a:buFontTx/>
              <a:buNone/>
              <a:defRPr/>
            </a:pPr>
            <a:r>
              <a:rPr lang="en-US" sz="2800" b="1">
                <a:solidFill>
                  <a:srgbClr val="C00000"/>
                </a:solidFill>
                <a:effectLst>
                  <a:outerShdw blurRad="38100" dist="38100" dir="2700000" algn="tl">
                    <a:srgbClr val="000000">
                      <a:alpha val="43137"/>
                    </a:srgbClr>
                  </a:outerShdw>
                </a:effectLst>
                <a:latin typeface="UT Sans" panose="00000500000000000000" pitchFamily="50" charset="0"/>
              </a:rPr>
              <a:t>TRAN</a:t>
            </a:r>
            <a:r>
              <a:rPr lang="en-US" sz="2800">
                <a:latin typeface="UT Sans" panose="00000500000000000000" pitchFamily="50" charset="0"/>
              </a:rPr>
              <a:t>sfer re</a:t>
            </a:r>
            <a:r>
              <a:rPr lang="en-US" sz="2800" b="1">
                <a:solidFill>
                  <a:srgbClr val="C00000"/>
                </a:solidFill>
                <a:effectLst>
                  <a:outerShdw blurRad="38100" dist="38100" dir="2700000" algn="tl">
                    <a:srgbClr val="000000">
                      <a:alpha val="43137"/>
                    </a:srgbClr>
                  </a:outerShdw>
                </a:effectLst>
                <a:latin typeface="UT Sans" panose="00000500000000000000" pitchFamily="50" charset="0"/>
              </a:rPr>
              <a:t>SISTOR</a:t>
            </a:r>
          </a:p>
          <a:p>
            <a:pPr marL="365760" indent="-256032" eaLnBrk="1" fontAlgn="auto" hangingPunct="1">
              <a:spcAft>
                <a:spcPts val="0"/>
              </a:spcAft>
              <a:buFontTx/>
              <a:buNone/>
              <a:defRPr/>
            </a:pPr>
            <a:r>
              <a:rPr lang="en-US" sz="2800">
                <a:effectLst>
                  <a:outerShdw blurRad="38100" dist="38100" dir="2700000" algn="tl">
                    <a:srgbClr val="000000">
                      <a:alpha val="43137"/>
                    </a:srgbClr>
                  </a:outerShdw>
                </a:effectLst>
                <a:latin typeface="UT Sans" panose="00000500000000000000" pitchFamily="50" charset="0"/>
              </a:rPr>
              <a:t>	</a:t>
            </a:r>
            <a:r>
              <a:rPr lang="ro-RO">
                <a:latin typeface="UT Sans" panose="00000500000000000000" pitchFamily="50" charset="0"/>
              </a:rPr>
              <a:t>și se referă la transferarea curentului dintr-un circuit cu rezistență mică – circuitul B-E, unde joncțiunea</a:t>
            </a:r>
            <a:r>
              <a:rPr lang="en-US">
                <a:latin typeface="UT Sans" panose="00000500000000000000" pitchFamily="50" charset="0"/>
              </a:rPr>
              <a:t> </a:t>
            </a:r>
            <a:r>
              <a:rPr lang="ro-RO">
                <a:latin typeface="UT Sans" panose="00000500000000000000" pitchFamily="50" charset="0"/>
              </a:rPr>
              <a:t>B-E este polarizată direct, într-un circuit cu rezistență mare – circuitul B-C, unde joncțiunea B-C este polarizată invers.</a:t>
            </a:r>
            <a:endParaRPr lang="en-US">
              <a:latin typeface="UT Sans" panose="00000500000000000000" pitchFamily="50" charset="0"/>
            </a:endParaRPr>
          </a:p>
        </p:txBody>
      </p:sp>
      <p:sp>
        <p:nvSpPr>
          <p:cNvPr id="2969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B3A15BF-07B5-4A4D-A9AF-51D354685721}" type="datetime1">
              <a:rPr lang="en-US" smtClean="0"/>
              <a:t>10/25/2018</a:t>
            </a:fld>
            <a:endParaRPr lang="en-US"/>
          </a:p>
        </p:txBody>
      </p:sp>
      <p:sp>
        <p:nvSpPr>
          <p:cNvPr id="2970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970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2D8083A-E94D-4275-9828-5EF178E7F794}" type="slidenum">
              <a:rPr lang="en-US"/>
              <a:pPr>
                <a:defRPr/>
              </a:pPr>
              <a:t>18</a:t>
            </a:fld>
            <a:endParaRPr lang="en-US"/>
          </a:p>
        </p:txBody>
      </p:sp>
      <p:pic>
        <p:nvPicPr>
          <p:cNvPr id="8" name="Picture 7">
            <a:extLst>
              <a:ext uri="{FF2B5EF4-FFF2-40B4-BE49-F238E27FC236}">
                <a16:creationId xmlns:a16="http://schemas.microsoft.com/office/drawing/2014/main" id="{50C93FB7-1103-4EDD-9271-48D1279E1D50}"/>
              </a:ext>
            </a:extLst>
          </p:cNvPr>
          <p:cNvPicPr>
            <a:picLocks noChangeAspect="1"/>
          </p:cNvPicPr>
          <p:nvPr/>
        </p:nvPicPr>
        <p:blipFill>
          <a:blip r:embed="rId2"/>
          <a:stretch>
            <a:fillRect/>
          </a:stretch>
        </p:blipFill>
        <p:spPr>
          <a:xfrm>
            <a:off x="2128837" y="4191000"/>
            <a:ext cx="4886325" cy="25400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5842" name="Content Placeholder 1"/>
          <p:cNvSpPr>
            <a:spLocks noGrp="1"/>
          </p:cNvSpPr>
          <p:nvPr>
            <p:ph idx="1"/>
          </p:nvPr>
        </p:nvSpPr>
        <p:spPr/>
        <p:txBody>
          <a:bodyPr>
            <a:normAutofit fontScale="92500" lnSpcReduction="10000"/>
          </a:bodyPr>
          <a:lstStyle/>
          <a:p>
            <a:pPr eaLnBrk="1" hangingPunct="1"/>
            <a:r>
              <a:rPr lang="ro-RO" sz="2400">
                <a:latin typeface="UT Sans" panose="00000500000000000000" pitchFamily="50" charset="0"/>
              </a:rPr>
              <a:t>Deplasarea </a:t>
            </a:r>
            <a:r>
              <a:rPr lang="en-US" sz="2400">
                <a:latin typeface="UT Sans" panose="00000500000000000000" pitchFamily="50" charset="0"/>
              </a:rPr>
              <a:t>purt</a:t>
            </a:r>
            <a:r>
              <a:rPr lang="ro-RO" sz="2400">
                <a:latin typeface="UT Sans" panose="00000500000000000000" pitchFamily="50" charset="0"/>
              </a:rPr>
              <a:t>ătorilor de sarcină prin tranzistorul bipolar:</a:t>
            </a: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marL="0" indent="0" eaLnBrk="1" hangingPunct="1">
              <a:buNone/>
            </a:pPr>
            <a:endParaRPr lang="ro-RO" sz="2000">
              <a:latin typeface="UT Sans" panose="00000500000000000000" pitchFamily="50" charset="0"/>
            </a:endParaRPr>
          </a:p>
          <a:p>
            <a:pPr marL="0" indent="0" eaLnBrk="1" hangingPunct="1">
              <a:buNone/>
            </a:pPr>
            <a:r>
              <a:rPr lang="ro-RO" sz="2000">
                <a:latin typeface="UT Sans" panose="00000500000000000000" pitchFamily="50" charset="0"/>
              </a:rPr>
              <a:t>unde</a:t>
            </a:r>
          </a:p>
          <a:p>
            <a:pPr marL="274320" lvl="1" indent="0">
              <a:buNone/>
            </a:pPr>
            <a:r>
              <a:rPr lang="ro-RO" sz="1800" b="1">
                <a:solidFill>
                  <a:srgbClr val="C00000"/>
                </a:solidFill>
                <a:latin typeface="UT Sans" panose="00000500000000000000" pitchFamily="50" charset="0"/>
              </a:rPr>
              <a:t>1</a:t>
            </a:r>
            <a:r>
              <a:rPr lang="ro-RO" sz="1800">
                <a:latin typeface="UT Sans" panose="00000500000000000000" pitchFamily="50" charset="0"/>
              </a:rPr>
              <a:t> - Fluxul de electroni din emitor (componenta principală a</a:t>
            </a:r>
            <a:r>
              <a:rPr lang="en-US" sz="1800">
                <a:latin typeface="UT Sans" panose="00000500000000000000" pitchFamily="50" charset="0"/>
              </a:rPr>
              <a:t> curentului</a:t>
            </a:r>
            <a:r>
              <a:rPr lang="ro-RO" sz="1800">
                <a:latin typeface="UT Sans" panose="00000500000000000000" pitchFamily="50" charset="0"/>
              </a:rPr>
              <a:t> </a:t>
            </a:r>
            <a:r>
              <a:rPr lang="ro-RO" sz="1800">
                <a:latin typeface="UT Sans Medium" panose="00000500000000000000" pitchFamily="50" charset="0"/>
              </a:rPr>
              <a:t>i</a:t>
            </a:r>
            <a:r>
              <a:rPr lang="ro-RO" sz="1800" baseline="-25000">
                <a:latin typeface="UT Sans Medium" panose="00000500000000000000" pitchFamily="50" charset="0"/>
              </a:rPr>
              <a:t>E</a:t>
            </a:r>
            <a:r>
              <a:rPr lang="ro-RO" sz="1800">
                <a:latin typeface="UT Sans" panose="00000500000000000000" pitchFamily="50" charset="0"/>
              </a:rPr>
              <a:t>)</a:t>
            </a:r>
          </a:p>
          <a:p>
            <a:pPr marL="274320" lvl="1" indent="0">
              <a:buNone/>
            </a:pPr>
            <a:r>
              <a:rPr lang="ro-RO" sz="1800" b="1">
                <a:solidFill>
                  <a:srgbClr val="C00000"/>
                </a:solidFill>
                <a:latin typeface="UT Sans" panose="00000500000000000000" pitchFamily="50" charset="0"/>
              </a:rPr>
              <a:t>2</a:t>
            </a:r>
            <a:r>
              <a:rPr lang="ro-RO" sz="1800">
                <a:latin typeface="UT Sans" panose="00000500000000000000" pitchFamily="50" charset="0"/>
              </a:rPr>
              <a:t> - Fluxul de electroni atraşi de potențialul pozitiv al colectorului (componenta principală a</a:t>
            </a:r>
            <a:r>
              <a:rPr lang="en-US" sz="1800">
                <a:latin typeface="UT Sans" panose="00000500000000000000" pitchFamily="50" charset="0"/>
              </a:rPr>
              <a:t> curentului</a:t>
            </a:r>
            <a:r>
              <a:rPr lang="ro-RO" sz="1800">
                <a:latin typeface="UT Sans" panose="00000500000000000000" pitchFamily="50" charset="0"/>
              </a:rPr>
              <a:t> </a:t>
            </a:r>
            <a:r>
              <a:rPr lang="ro-RO" sz="1800">
                <a:latin typeface="UT Sans Medium" panose="00000500000000000000" pitchFamily="50" charset="0"/>
              </a:rPr>
              <a:t>i</a:t>
            </a:r>
            <a:r>
              <a:rPr lang="ro-RO" sz="1800" baseline="-25000">
                <a:latin typeface="UT Sans Medium" panose="00000500000000000000" pitchFamily="50" charset="0"/>
              </a:rPr>
              <a:t>C</a:t>
            </a:r>
            <a:r>
              <a:rPr lang="ro-RO" sz="1800">
                <a:latin typeface="UT Sans" panose="00000500000000000000" pitchFamily="50" charset="0"/>
              </a:rPr>
              <a:t>)</a:t>
            </a:r>
          </a:p>
          <a:p>
            <a:pPr marL="274320" lvl="1" indent="0">
              <a:buNone/>
            </a:pPr>
            <a:r>
              <a:rPr lang="ro-RO" sz="1800" b="1">
                <a:solidFill>
                  <a:srgbClr val="C00000"/>
                </a:solidFill>
                <a:latin typeface="UT Sans" panose="00000500000000000000" pitchFamily="50" charset="0"/>
              </a:rPr>
              <a:t>3</a:t>
            </a:r>
            <a:r>
              <a:rPr lang="ro-RO" sz="1800">
                <a:latin typeface="UT Sans" panose="00000500000000000000" pitchFamily="50" charset="0"/>
              </a:rPr>
              <a:t> - Flux de goluri ce se recombină cu electronii din fluxul principal de electroni (componenta principală a</a:t>
            </a:r>
            <a:r>
              <a:rPr lang="en-US" sz="1800">
                <a:latin typeface="UT Sans" panose="00000500000000000000" pitchFamily="50" charset="0"/>
              </a:rPr>
              <a:t> curentului</a:t>
            </a:r>
            <a:r>
              <a:rPr lang="ro-RO" sz="1800">
                <a:latin typeface="UT Sans" panose="00000500000000000000" pitchFamily="50" charset="0"/>
              </a:rPr>
              <a:t> </a:t>
            </a:r>
            <a:r>
              <a:rPr lang="ro-RO" sz="1800">
                <a:latin typeface="UT Sans Medium" panose="00000500000000000000" pitchFamily="50" charset="0"/>
              </a:rPr>
              <a:t>i</a:t>
            </a:r>
            <a:r>
              <a:rPr lang="ro-RO" sz="1800" baseline="-25000">
                <a:latin typeface="UT Sans Medium" panose="00000500000000000000" pitchFamily="50" charset="0"/>
              </a:rPr>
              <a:t>B</a:t>
            </a:r>
            <a:r>
              <a:rPr lang="ro-RO" sz="1800">
                <a:latin typeface="UT Sans" panose="00000500000000000000" pitchFamily="50" charset="0"/>
              </a:rPr>
              <a:t>)</a:t>
            </a:r>
          </a:p>
          <a:p>
            <a:pPr marL="274320" lvl="1" indent="0">
              <a:buNone/>
            </a:pPr>
            <a:r>
              <a:rPr lang="ro-RO" sz="1800" b="1">
                <a:solidFill>
                  <a:srgbClr val="C00000"/>
                </a:solidFill>
                <a:latin typeface="UT Sans" panose="00000500000000000000" pitchFamily="50" charset="0"/>
              </a:rPr>
              <a:t>4</a:t>
            </a:r>
            <a:r>
              <a:rPr lang="ro-RO" sz="1800">
                <a:latin typeface="UT Sans" panose="00000500000000000000" pitchFamily="50" charset="0"/>
              </a:rPr>
              <a:t> - Flux de goluri al joncțiunii pn (B-E), polarizată direct</a:t>
            </a:r>
          </a:p>
        </p:txBody>
      </p:sp>
      <p:sp>
        <p:nvSpPr>
          <p:cNvPr id="3072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43A99CA9-2517-4AA8-B434-3362C6A0D356}" type="datetime1">
              <a:rPr lang="en-US" smtClean="0"/>
              <a:t>10/25/2018</a:t>
            </a:fld>
            <a:endParaRPr lang="en-US"/>
          </a:p>
        </p:txBody>
      </p:sp>
      <p:sp>
        <p:nvSpPr>
          <p:cNvPr id="3072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3072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C926EEB-8B62-4A63-BF4C-7F99C0F66A5D}" type="slidenum">
              <a:rPr lang="en-US"/>
              <a:pPr>
                <a:defRPr/>
              </a:pPr>
              <a:t>19</a:t>
            </a:fld>
            <a:endParaRPr lang="en-US"/>
          </a:p>
        </p:txBody>
      </p:sp>
      <p:pic>
        <p:nvPicPr>
          <p:cNvPr id="35847" name="Picture 6" descr="10.4b-c-RO.jpg"/>
          <p:cNvPicPr>
            <a:picLocks noChangeAspect="1"/>
          </p:cNvPicPr>
          <p:nvPr/>
        </p:nvPicPr>
        <p:blipFill>
          <a:blip r:embed="rId2"/>
          <a:srcRect/>
          <a:stretch>
            <a:fillRect/>
          </a:stretch>
        </p:blipFill>
        <p:spPr bwMode="auto">
          <a:xfrm>
            <a:off x="1809750" y="2133600"/>
            <a:ext cx="5429250" cy="2566035"/>
          </a:xfrm>
          <a:prstGeom prst="rect">
            <a:avLst/>
          </a:prstGeom>
          <a:noFill/>
          <a:ln w="9525">
            <a:noFill/>
            <a:miter lim="800000"/>
            <a:headEnd/>
            <a:tailEnd/>
          </a:ln>
        </p:spPr>
      </p:pic>
    </p:spTree>
    <p:extLst>
      <p:ext uri="{BB962C8B-B14F-4D97-AF65-F5344CB8AC3E}">
        <p14:creationId xmlns:p14="http://schemas.microsoft.com/office/powerpoint/2010/main" val="260812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fontAlgn="auto" hangingPunct="1">
              <a:spcAft>
                <a:spcPts val="0"/>
              </a:spcAft>
              <a:defRPr/>
            </a:pPr>
            <a:r>
              <a:rPr lang="en-US" sz="3200">
                <a:latin typeface="UT Sans" panose="00000500000000000000" pitchFamily="50" charset="0"/>
              </a:rPr>
              <a:t>Probleme tratate</a:t>
            </a:r>
          </a:p>
        </p:txBody>
      </p:sp>
      <p:sp>
        <p:nvSpPr>
          <p:cNvPr id="18435" name="Content Placeholder 2"/>
          <p:cNvSpPr>
            <a:spLocks noGrp="1"/>
          </p:cNvSpPr>
          <p:nvPr>
            <p:ph idx="1"/>
          </p:nvPr>
        </p:nvSpPr>
        <p:spPr/>
        <p:txBody>
          <a:bodyPr rtlCol="0">
            <a:normAutofit/>
          </a:bodyPr>
          <a:lstStyle/>
          <a:p>
            <a:pPr marL="109728" indent="0">
              <a:buNone/>
              <a:defRPr/>
            </a:pPr>
            <a:r>
              <a:rPr lang="en-US" sz="2800" err="1">
                <a:latin typeface="UT Sans" panose="00000500000000000000" pitchFamily="50" charset="0"/>
              </a:rPr>
              <a:t>Tranzistorul</a:t>
            </a:r>
            <a:r>
              <a:rPr lang="en-US" sz="2800">
                <a:latin typeface="UT Sans" panose="00000500000000000000" pitchFamily="50" charset="0"/>
              </a:rPr>
              <a:t> bipolar (TB)</a:t>
            </a:r>
            <a:endParaRPr lang="ro-RO" sz="2800">
              <a:latin typeface="UT Sans" panose="00000500000000000000" pitchFamily="50" charset="0"/>
            </a:endParaRPr>
          </a:p>
          <a:p>
            <a:pPr marL="566928" indent="-457200">
              <a:defRPr/>
            </a:pPr>
            <a:r>
              <a:rPr lang="en-US">
                <a:latin typeface="UT Sans" panose="00000500000000000000" pitchFamily="50" charset="0"/>
              </a:rPr>
              <a:t>Introducere</a:t>
            </a:r>
          </a:p>
          <a:p>
            <a:pPr marL="566928" indent="-457200">
              <a:defRPr/>
            </a:pPr>
            <a:r>
              <a:rPr lang="en-US">
                <a:latin typeface="UT Sans" panose="00000500000000000000" pitchFamily="50" charset="0"/>
              </a:rPr>
              <a:t>Structura TB</a:t>
            </a:r>
            <a:endParaRPr lang="ro-RO">
              <a:latin typeface="UT Sans" panose="00000500000000000000" pitchFamily="50" charset="0"/>
            </a:endParaRPr>
          </a:p>
          <a:p>
            <a:pPr marL="566928" indent="-457200">
              <a:defRPr/>
            </a:pPr>
            <a:r>
              <a:rPr lang="ro-RO">
                <a:latin typeface="UT Sans" panose="00000500000000000000" pitchFamily="50" charset="0"/>
              </a:rPr>
              <a:t>Principiul de funcționare</a:t>
            </a:r>
            <a:endParaRPr lang="en-US">
              <a:latin typeface="UT Sans" panose="00000500000000000000" pitchFamily="50" charset="0"/>
            </a:endParaRPr>
          </a:p>
          <a:p>
            <a:pPr marL="566928" indent="-457200">
              <a:defRPr/>
            </a:pPr>
            <a:r>
              <a:rPr lang="en-US">
                <a:latin typeface="UT Sans" panose="00000500000000000000" pitchFamily="50" charset="0"/>
              </a:rPr>
              <a:t>Curen</a:t>
            </a:r>
            <a:r>
              <a:rPr lang="ro-RO">
                <a:latin typeface="UT Sans" panose="00000500000000000000" pitchFamily="50" charset="0"/>
              </a:rPr>
              <a:t>ții prin TB</a:t>
            </a:r>
          </a:p>
          <a:p>
            <a:pPr marL="566928" indent="-457200">
              <a:defRPr/>
            </a:pPr>
            <a:r>
              <a:rPr lang="ro-RO">
                <a:latin typeface="UT Sans" panose="00000500000000000000" pitchFamily="50" charset="0"/>
              </a:rPr>
              <a:t>Tipuri de conexiuni</a:t>
            </a:r>
          </a:p>
          <a:p>
            <a:pPr marL="566928" indent="-457200">
              <a:defRPr/>
            </a:pPr>
            <a:r>
              <a:rPr lang="ro-RO">
                <a:latin typeface="UT Sans" panose="00000500000000000000" pitchFamily="50" charset="0"/>
              </a:rPr>
              <a:t>Moduri de lucru</a:t>
            </a:r>
          </a:p>
        </p:txBody>
      </p:sp>
      <p:sp>
        <p:nvSpPr>
          <p:cNvPr id="1945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30CB3E7-3AE1-42B4-A280-9B90ABC271E7}" type="datetime1">
              <a:rPr lang="en-US" smtClean="0"/>
              <a:t>10/25/2018</a:t>
            </a:fld>
            <a:endParaRPr lang="en-US"/>
          </a:p>
        </p:txBody>
      </p:sp>
      <p:sp>
        <p:nvSpPr>
          <p:cNvPr id="1946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1946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EC133FE-A1CC-4725-85E1-BD2F7C10B082}"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Pentru obținerea efectului de tranzistor se impun următoarele </a:t>
            </a:r>
            <a:r>
              <a:rPr lang="ro-RO" b="1">
                <a:solidFill>
                  <a:srgbClr val="0070C0"/>
                </a:solidFill>
                <a:latin typeface="UT Sans" panose="00000500000000000000" pitchFamily="50" charset="0"/>
              </a:rPr>
              <a:t>condiții</a:t>
            </a:r>
            <a:r>
              <a:rPr lang="ro-RO">
                <a:latin typeface="UT Sans" panose="00000500000000000000" pitchFamily="50" charset="0"/>
              </a:rPr>
              <a:t>:</a:t>
            </a:r>
            <a:endParaRPr lang="en-US">
              <a:latin typeface="UT Sans" panose="00000500000000000000" pitchFamily="50" charset="0"/>
            </a:endParaRPr>
          </a:p>
          <a:p>
            <a:pPr marL="457200" lvl="0" indent="-457200">
              <a:buFont typeface="+mj-lt"/>
              <a:buAutoNum type="arabicPeriod"/>
            </a:pPr>
            <a:r>
              <a:rPr lang="ro-RO" sz="2200">
                <a:latin typeface="UT Sans" panose="00000500000000000000" pitchFamily="50" charset="0"/>
              </a:rPr>
              <a:t>grosimea bazei trebuie să fie mult mai mică decât lungimea de difuzie a purtătorilor minoritari din bază (goluri în cazul tranzistorului </a:t>
            </a:r>
            <a:r>
              <a:rPr lang="ro-RO" sz="2200" i="1">
                <a:latin typeface="UT Sans" panose="00000500000000000000" pitchFamily="50" charset="0"/>
              </a:rPr>
              <a:t>pnp</a:t>
            </a:r>
            <a:r>
              <a:rPr lang="en-US" sz="2200">
                <a:latin typeface="UT Sans" panose="00000500000000000000" pitchFamily="50" charset="0"/>
              </a:rPr>
              <a:t>, respectiv electroni </a:t>
            </a:r>
            <a:r>
              <a:rPr lang="ro-RO" sz="2200">
                <a:latin typeface="UT Sans" panose="00000500000000000000" pitchFamily="50" charset="0"/>
              </a:rPr>
              <a:t>î</a:t>
            </a:r>
            <a:r>
              <a:rPr lang="en-US" sz="2200">
                <a:latin typeface="UT Sans" panose="00000500000000000000" pitchFamily="50" charset="0"/>
              </a:rPr>
              <a:t>n ca</a:t>
            </a:r>
            <a:r>
              <a:rPr lang="ro-RO" sz="2200">
                <a:latin typeface="UT Sans" panose="00000500000000000000" pitchFamily="50" charset="0"/>
              </a:rPr>
              <a:t>zul tranzistorului </a:t>
            </a:r>
            <a:r>
              <a:rPr lang="ro-RO" sz="2200" i="1">
                <a:latin typeface="UT Sans" panose="00000500000000000000" pitchFamily="50" charset="0"/>
              </a:rPr>
              <a:t>npn</a:t>
            </a:r>
            <a:r>
              <a:rPr lang="ro-RO" sz="2200">
                <a:latin typeface="UT Sans" panose="00000500000000000000" pitchFamily="50" charset="0"/>
              </a:rPr>
              <a:t>);</a:t>
            </a:r>
            <a:endParaRPr lang="en-US" sz="2200">
              <a:latin typeface="UT Sans" panose="00000500000000000000" pitchFamily="50" charset="0"/>
            </a:endParaRPr>
          </a:p>
          <a:p>
            <a:pPr marL="457200" lvl="0" indent="-457200">
              <a:buFont typeface="+mj-lt"/>
              <a:buAutoNum type="arabicPeriod"/>
            </a:pPr>
            <a:r>
              <a:rPr lang="ro-RO" sz="2200">
                <a:latin typeface="UT Sans" panose="00000500000000000000" pitchFamily="50" charset="0"/>
              </a:rPr>
              <a:t>emitorul trebuie să fie mai puternic dopat decât baza, astfel încât curentul de emitor să fie practic în întregime un curent de electroni la </a:t>
            </a:r>
            <a:r>
              <a:rPr lang="ro-RO" sz="2200" i="1">
                <a:latin typeface="UT Sans" panose="00000500000000000000" pitchFamily="50" charset="0"/>
              </a:rPr>
              <a:t>npn</a:t>
            </a:r>
            <a:r>
              <a:rPr lang="ro-RO" sz="2200">
                <a:latin typeface="UT Sans" panose="00000500000000000000" pitchFamily="50" charset="0"/>
              </a:rPr>
              <a:t>, respectiv de goluri la </a:t>
            </a:r>
            <a:r>
              <a:rPr lang="ro-RO" sz="2200" i="1">
                <a:latin typeface="UT Sans" panose="00000500000000000000" pitchFamily="50" charset="0"/>
              </a:rPr>
              <a:t>pnp</a:t>
            </a:r>
            <a:r>
              <a:rPr lang="ro-RO" sz="2200">
                <a:latin typeface="UT Sans" panose="00000500000000000000" pitchFamily="50" charset="0"/>
              </a:rPr>
              <a:t>.</a:t>
            </a:r>
          </a:p>
          <a:p>
            <a:r>
              <a:rPr lang="ro-RO">
                <a:latin typeface="UT Sans" panose="00000500000000000000" pitchFamily="50" charset="0"/>
              </a:rPr>
              <a:t>Concentrațiile tipice de dopare sunt:</a:t>
            </a:r>
          </a:p>
          <a:p>
            <a:pPr lvl="1"/>
            <a:r>
              <a:rPr lang="ro-RO">
                <a:latin typeface="UT Sans" panose="00000500000000000000" pitchFamily="50" charset="0"/>
              </a:rPr>
              <a:t>Emitor: 10</a:t>
            </a:r>
            <a:r>
              <a:rPr lang="ro-RO" baseline="30000">
                <a:latin typeface="UT Sans" panose="00000500000000000000" pitchFamily="50" charset="0"/>
              </a:rPr>
              <a:t>19</a:t>
            </a:r>
            <a:r>
              <a:rPr lang="ro-RO">
                <a:latin typeface="UT Sans" panose="00000500000000000000" pitchFamily="50" charset="0"/>
              </a:rPr>
              <a:t> cm</a:t>
            </a:r>
            <a:r>
              <a:rPr lang="ro-RO" baseline="30000">
                <a:latin typeface="UT Sans" panose="00000500000000000000" pitchFamily="50" charset="0"/>
              </a:rPr>
              <a:t>-3</a:t>
            </a:r>
          </a:p>
          <a:p>
            <a:pPr lvl="1"/>
            <a:r>
              <a:rPr lang="ro-RO">
                <a:latin typeface="UT Sans" panose="00000500000000000000" pitchFamily="50" charset="0"/>
              </a:rPr>
              <a:t>Bază: 10</a:t>
            </a:r>
            <a:r>
              <a:rPr lang="ro-RO" baseline="30000">
                <a:latin typeface="UT Sans" panose="00000500000000000000" pitchFamily="50" charset="0"/>
              </a:rPr>
              <a:t>17</a:t>
            </a:r>
            <a:r>
              <a:rPr lang="ro-RO">
                <a:latin typeface="UT Sans" panose="00000500000000000000" pitchFamily="50" charset="0"/>
              </a:rPr>
              <a:t> cm</a:t>
            </a:r>
            <a:r>
              <a:rPr lang="ro-RO" baseline="30000">
                <a:latin typeface="UT Sans" panose="00000500000000000000" pitchFamily="50" charset="0"/>
              </a:rPr>
              <a:t>-3</a:t>
            </a:r>
          </a:p>
          <a:p>
            <a:pPr lvl="1"/>
            <a:r>
              <a:rPr lang="ro-RO">
                <a:latin typeface="UT Sans" panose="00000500000000000000" pitchFamily="50" charset="0"/>
              </a:rPr>
              <a:t>Colector: 10</a:t>
            </a:r>
            <a:r>
              <a:rPr lang="ro-RO" baseline="30000">
                <a:latin typeface="UT Sans" panose="00000500000000000000" pitchFamily="50" charset="0"/>
              </a:rPr>
              <a:t>15</a:t>
            </a:r>
            <a:r>
              <a:rPr lang="ro-RO">
                <a:latin typeface="UT Sans" panose="00000500000000000000" pitchFamily="50" charset="0"/>
              </a:rPr>
              <a:t> cm</a:t>
            </a:r>
            <a:r>
              <a:rPr lang="ro-RO" baseline="30000">
                <a:latin typeface="UT Sans" panose="00000500000000000000" pitchFamily="50" charset="0"/>
              </a:rPr>
              <a:t>-3</a:t>
            </a:r>
            <a:endParaRPr lang="en-US" sz="18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35E4C065-71B6-48D7-8648-7A69167C26AF}"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20</a:t>
            </a:fld>
            <a:endParaRPr lang="en-US"/>
          </a:p>
        </p:txBody>
      </p:sp>
      <p:pic>
        <p:nvPicPr>
          <p:cNvPr id="7" name="Picture 6" descr="10.4b-c-RO.jpg"/>
          <p:cNvPicPr>
            <a:picLocks noChangeAspect="1"/>
          </p:cNvPicPr>
          <p:nvPr/>
        </p:nvPicPr>
        <p:blipFill>
          <a:blip r:embed="rId2"/>
          <a:srcRect/>
          <a:stretch>
            <a:fillRect/>
          </a:stretch>
        </p:blipFill>
        <p:spPr bwMode="auto">
          <a:xfrm>
            <a:off x="6429375"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20562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en-US" b="1">
                <a:solidFill>
                  <a:srgbClr val="0070C0"/>
                </a:solidFill>
                <a:latin typeface="UT Sans" panose="00000500000000000000" pitchFamily="50" charset="0"/>
              </a:rPr>
              <a:t>Consecin</a:t>
            </a:r>
            <a:r>
              <a:rPr lang="ro-RO" b="1">
                <a:solidFill>
                  <a:srgbClr val="0070C0"/>
                </a:solidFill>
                <a:latin typeface="UT Sans" panose="00000500000000000000" pitchFamily="50" charset="0"/>
              </a:rPr>
              <a:t>ț</a:t>
            </a:r>
            <a:r>
              <a:rPr lang="en-US" b="1">
                <a:solidFill>
                  <a:srgbClr val="0070C0"/>
                </a:solidFill>
                <a:latin typeface="UT Sans" panose="00000500000000000000" pitchFamily="50" charset="0"/>
              </a:rPr>
              <a:t>e</a:t>
            </a:r>
          </a:p>
          <a:p>
            <a:r>
              <a:rPr lang="ro-RO">
                <a:latin typeface="UT Sans" panose="00000500000000000000" pitchFamily="50" charset="0"/>
              </a:rPr>
              <a:t>Prima condiție </a:t>
            </a:r>
            <a:r>
              <a:rPr lang="en-US">
                <a:latin typeface="UT Sans" panose="00000500000000000000" pitchFamily="50" charset="0"/>
              </a:rPr>
              <a:t>(</a:t>
            </a:r>
            <a:r>
              <a:rPr lang="ro-RO" sz="2000">
                <a:solidFill>
                  <a:srgbClr val="0070C0"/>
                </a:solidFill>
                <a:latin typeface="UT Sans" panose="00000500000000000000" pitchFamily="50" charset="0"/>
              </a:rPr>
              <a:t>grosimea bazei trebuie să fie mult mai mică decât lungimea de difuzie a purtătorilor minoritari din bază</a:t>
            </a:r>
            <a:r>
              <a:rPr lang="en-US">
                <a:latin typeface="UT Sans" panose="00000500000000000000" pitchFamily="50" charset="0"/>
              </a:rPr>
              <a:t>) </a:t>
            </a:r>
            <a:r>
              <a:rPr lang="ro-RO">
                <a:latin typeface="UT Sans" panose="00000500000000000000" pitchFamily="50" charset="0"/>
              </a:rPr>
              <a:t>determină ca valoarea curentului de recombinare (notat cu </a:t>
            </a:r>
            <a:r>
              <a:rPr lang="ro-RO">
                <a:solidFill>
                  <a:srgbClr val="C00000"/>
                </a:solidFill>
                <a:latin typeface="UT Sans Medium" panose="00000500000000000000" pitchFamily="50" charset="0"/>
              </a:rPr>
              <a:t>3</a:t>
            </a:r>
            <a:r>
              <a:rPr lang="ro-RO">
                <a:latin typeface="UT Sans" panose="00000500000000000000" pitchFamily="50" charset="0"/>
              </a:rPr>
              <a:t>) să fie mică şi deci valoarea curentului de bază, </a:t>
            </a:r>
            <a:r>
              <a:rPr lang="ro-RO">
                <a:latin typeface="UT Sans Medium" panose="00000500000000000000" pitchFamily="50" charset="0"/>
              </a:rPr>
              <a:t>i</a:t>
            </a:r>
            <a:r>
              <a:rPr lang="ro-RO" baseline="-25000">
                <a:latin typeface="UT Sans Medium" panose="00000500000000000000" pitchFamily="50" charset="0"/>
              </a:rPr>
              <a:t>B</a:t>
            </a:r>
            <a:r>
              <a:rPr lang="ro-RO">
                <a:latin typeface="UT Sans" panose="00000500000000000000" pitchFamily="50" charset="0"/>
              </a:rPr>
              <a:t>, să fie mică în comparație cu curenții de emitor, </a:t>
            </a:r>
            <a:r>
              <a:rPr lang="ro-RO">
                <a:latin typeface="UT Sans Medium" panose="00000500000000000000" pitchFamily="50" charset="0"/>
              </a:rPr>
              <a:t>i</a:t>
            </a:r>
            <a:r>
              <a:rPr lang="ro-RO" baseline="-25000">
                <a:latin typeface="UT Sans Medium" panose="00000500000000000000" pitchFamily="50" charset="0"/>
              </a:rPr>
              <a:t>E</a:t>
            </a:r>
            <a:r>
              <a:rPr lang="ro-RO">
                <a:latin typeface="UT Sans" panose="00000500000000000000" pitchFamily="50" charset="0"/>
              </a:rPr>
              <a:t> şi colector, </a:t>
            </a:r>
            <a:r>
              <a:rPr lang="ro-RO">
                <a:latin typeface="UT Sans Medium" panose="00000500000000000000" pitchFamily="50" charset="0"/>
              </a:rPr>
              <a:t>i</a:t>
            </a:r>
            <a:r>
              <a:rPr lang="ro-RO" baseline="-25000">
                <a:latin typeface="UT Sans Medium" panose="00000500000000000000" pitchFamily="50" charset="0"/>
              </a:rPr>
              <a:t>C</a:t>
            </a:r>
            <a:r>
              <a:rPr lang="ro-RO">
                <a:latin typeface="UT Sans" panose="00000500000000000000" pitchFamily="50" charset="0"/>
              </a:rPr>
              <a:t>.</a:t>
            </a:r>
          </a:p>
          <a:p>
            <a:r>
              <a:rPr lang="ro-RO">
                <a:latin typeface="UT Sans" panose="00000500000000000000" pitchFamily="50" charset="0"/>
              </a:rPr>
              <a:t>A doua condiție </a:t>
            </a:r>
            <a:r>
              <a:rPr lang="en-US">
                <a:latin typeface="UT Sans" panose="00000500000000000000" pitchFamily="50" charset="0"/>
              </a:rPr>
              <a:t>(</a:t>
            </a:r>
            <a:r>
              <a:rPr lang="ro-RO" sz="2000">
                <a:solidFill>
                  <a:srgbClr val="0070C0"/>
                </a:solidFill>
                <a:latin typeface="UT Sans" panose="00000500000000000000" pitchFamily="50" charset="0"/>
              </a:rPr>
              <a:t>emitorul trebuie să fie mai puternic dopat decât baza</a:t>
            </a:r>
            <a:r>
              <a:rPr lang="en-US">
                <a:latin typeface="UT Sans" panose="00000500000000000000" pitchFamily="50" charset="0"/>
              </a:rPr>
              <a:t>) </a:t>
            </a:r>
            <a:r>
              <a:rPr lang="ro-RO">
                <a:latin typeface="UT Sans" panose="00000500000000000000" pitchFamily="50" charset="0"/>
              </a:rPr>
              <a:t>determină o valoare foarte mică a curentului de goluri la </a:t>
            </a:r>
            <a:r>
              <a:rPr lang="ro-RO" i="1">
                <a:latin typeface="UT Sans" panose="00000500000000000000" pitchFamily="50" charset="0"/>
              </a:rPr>
              <a:t>npn</a:t>
            </a:r>
            <a:r>
              <a:rPr lang="ro-RO">
                <a:latin typeface="UT Sans" panose="00000500000000000000" pitchFamily="50" charset="0"/>
              </a:rPr>
              <a:t> (notat cu </a:t>
            </a:r>
            <a:r>
              <a:rPr lang="ro-RO" b="1">
                <a:latin typeface="UT Sans" panose="00000500000000000000" pitchFamily="50" charset="0"/>
              </a:rPr>
              <a:t>4</a:t>
            </a:r>
            <a:r>
              <a:rPr lang="ro-RO">
                <a:latin typeface="UT Sans" panose="00000500000000000000" pitchFamily="50" charset="0"/>
              </a:rPr>
              <a:t>) respectiv de electroni la </a:t>
            </a:r>
            <a:r>
              <a:rPr lang="ro-RO" i="1">
                <a:latin typeface="UT Sans" panose="00000500000000000000" pitchFamily="50" charset="0"/>
              </a:rPr>
              <a:t>pnp</a:t>
            </a:r>
            <a:r>
              <a:rPr lang="ro-RO">
                <a:latin typeface="UT Sans" panose="00000500000000000000" pitchFamily="50" charset="0"/>
              </a:rPr>
              <a:t>, ceea ce înseamnă un curent de bază format în principal din curentul de recombinare (notat cu </a:t>
            </a:r>
            <a:r>
              <a:rPr lang="ro-RO" b="1">
                <a:latin typeface="UT Sans" panose="00000500000000000000" pitchFamily="50" charset="0"/>
              </a:rPr>
              <a:t>3</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69E2EC31-0F7F-4073-ACA2-ED2C60709986}"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21</a:t>
            </a:fld>
            <a:endParaRPr lang="en-US"/>
          </a:p>
        </p:txBody>
      </p:sp>
      <p:pic>
        <p:nvPicPr>
          <p:cNvPr id="7" name="Picture 6" descr="10.4b-c-RO.jpg"/>
          <p:cNvPicPr>
            <a:picLocks noChangeAspect="1"/>
          </p:cNvPicPr>
          <p:nvPr/>
        </p:nvPicPr>
        <p:blipFill>
          <a:blip r:embed="rId2"/>
          <a:srcRect/>
          <a:stretch>
            <a:fillRect/>
          </a:stretch>
        </p:blipFill>
        <p:spPr bwMode="auto">
          <a:xfrm>
            <a:off x="6429375"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17838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sz="2200">
                <a:latin typeface="UT Sans" panose="00000500000000000000" pitchFamily="50" charset="0"/>
              </a:rPr>
              <a:t>Polarizarea directă a joncțiunii B-E determină </a:t>
            </a:r>
            <a:r>
              <a:rPr lang="ro-RO" sz="2200">
                <a:latin typeface="UT Sans" panose="00000500000000000000" pitchFamily="50" charset="0"/>
              </a:rPr>
              <a:t>îngustarea</a:t>
            </a:r>
            <a:r>
              <a:rPr lang="en-US" sz="2200">
                <a:latin typeface="UT Sans" panose="00000500000000000000" pitchFamily="50" charset="0"/>
              </a:rPr>
              <a:t> regiunii de sarcină spațială a joncțiunii emitorului iar polarizarea inversă a jocnțiunii B-C duce la </a:t>
            </a:r>
            <a:r>
              <a:rPr lang="ro-RO" sz="2200">
                <a:latin typeface="UT Sans" panose="00000500000000000000" pitchFamily="50" charset="0"/>
              </a:rPr>
              <a:t>lărgirea</a:t>
            </a:r>
            <a:r>
              <a:rPr lang="en-US" sz="2200">
                <a:latin typeface="UT Sans" panose="00000500000000000000" pitchFamily="50" charset="0"/>
              </a:rPr>
              <a:t> regiunii de sarcină spațială a joncțiunii colectorului.</a:t>
            </a:r>
            <a:endParaRPr lang="ro-RO" sz="2200">
              <a:latin typeface="UT Sans" panose="00000500000000000000" pitchFamily="50" charset="0"/>
            </a:endParaRPr>
          </a:p>
          <a:p>
            <a:r>
              <a:rPr lang="en-US" sz="2200">
                <a:latin typeface="UT Sans" panose="00000500000000000000" pitchFamily="50" charset="0"/>
              </a:rPr>
              <a:t>Regiunea de emitor de tip </a:t>
            </a:r>
            <a:r>
              <a:rPr lang="en-US" sz="2200" i="1">
                <a:latin typeface="UT Sans" panose="00000500000000000000" pitchFamily="50" charset="0"/>
              </a:rPr>
              <a:t>n</a:t>
            </a:r>
            <a:r>
              <a:rPr lang="en-US" sz="2200">
                <a:latin typeface="UT Sans" panose="00000500000000000000" pitchFamily="50" charset="0"/>
              </a:rPr>
              <a:t>, puternic dopată, este plină de electroni de conducție care </a:t>
            </a:r>
            <a:r>
              <a:rPr lang="ro-RO" sz="2200">
                <a:latin typeface="UT Sans" panose="00000500000000000000" pitchFamily="50" charset="0"/>
              </a:rPr>
              <a:t>alcătuiesc curentul de emitor, </a:t>
            </a:r>
            <a:r>
              <a:rPr lang="ro-RO" sz="2200">
                <a:solidFill>
                  <a:srgbClr val="FF0000"/>
                </a:solidFill>
                <a:latin typeface="UT Sans Bold" panose="00000500000000000000" pitchFamily="50" charset="0"/>
              </a:rPr>
              <a:t>i</a:t>
            </a:r>
            <a:r>
              <a:rPr lang="ro-RO" sz="2200" baseline="-25000">
                <a:solidFill>
                  <a:srgbClr val="FF0000"/>
                </a:solidFill>
                <a:latin typeface="UT Sans Bold" panose="00000500000000000000" pitchFamily="50" charset="0"/>
              </a:rPr>
              <a:t>E</a:t>
            </a:r>
            <a:r>
              <a:rPr lang="ro-RO" sz="2200">
                <a:latin typeface="UT Sans" panose="00000500000000000000" pitchFamily="50" charset="0"/>
              </a:rPr>
              <a:t> și care</a:t>
            </a:r>
            <a:r>
              <a:rPr lang="en-US" sz="2200">
                <a:latin typeface="UT Sans" panose="00000500000000000000" pitchFamily="50" charset="0"/>
              </a:rPr>
              <a:t> difuzează uşor prin joncțiunea B-E, polarizată direct</a:t>
            </a:r>
            <a:r>
              <a:rPr lang="ro-RO" sz="2200">
                <a:latin typeface="UT Sans" panose="00000500000000000000" pitchFamily="50" charset="0"/>
              </a:rPr>
              <a:t> (regiune de sarcină spațială îngustă)</a:t>
            </a:r>
            <a:r>
              <a:rPr lang="en-US" sz="2200">
                <a:latin typeface="UT Sans" panose="00000500000000000000" pitchFamily="50" charset="0"/>
              </a:rPr>
              <a:t>, în baza de tip </a:t>
            </a:r>
            <a:r>
              <a:rPr lang="en-US" sz="2200" i="1">
                <a:latin typeface="UT Sans" panose="00000500000000000000" pitchFamily="50" charset="0"/>
              </a:rPr>
              <a:t>p</a:t>
            </a:r>
            <a:r>
              <a:rPr lang="ro-RO" sz="2200">
                <a:latin typeface="UT Sans" panose="00000500000000000000" pitchFamily="50" charset="0"/>
              </a:rPr>
              <a:t>.</a:t>
            </a:r>
            <a:endParaRPr lang="en-US" sz="22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0EC5F755-B038-4814-96DE-1FE6118FCFAF}"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22</a:t>
            </a:fld>
            <a:endParaRPr lang="en-US"/>
          </a:p>
        </p:txBody>
      </p:sp>
      <p:pic>
        <p:nvPicPr>
          <p:cNvPr id="8" name="Picture 7">
            <a:extLst>
              <a:ext uri="{FF2B5EF4-FFF2-40B4-BE49-F238E27FC236}">
                <a16:creationId xmlns:a16="http://schemas.microsoft.com/office/drawing/2014/main" id="{F8AA59C9-4CFA-4BC6-B50A-9C503B146B2D}"/>
              </a:ext>
            </a:extLst>
          </p:cNvPr>
          <p:cNvPicPr>
            <a:picLocks noChangeAspect="1"/>
          </p:cNvPicPr>
          <p:nvPr/>
        </p:nvPicPr>
        <p:blipFill>
          <a:blip r:embed="rId2"/>
          <a:stretch>
            <a:fillRect/>
          </a:stretch>
        </p:blipFill>
        <p:spPr>
          <a:xfrm>
            <a:off x="3148012" y="4648200"/>
            <a:ext cx="2847975" cy="2124075"/>
          </a:xfrm>
          <a:prstGeom prst="rect">
            <a:avLst/>
          </a:prstGeom>
        </p:spPr>
      </p:pic>
      <p:pic>
        <p:nvPicPr>
          <p:cNvPr id="9" name="Picture 8" descr="10.4b-c-RO.jpg">
            <a:extLst>
              <a:ext uri="{FF2B5EF4-FFF2-40B4-BE49-F238E27FC236}">
                <a16:creationId xmlns:a16="http://schemas.microsoft.com/office/drawing/2014/main" id="{52557FAC-E805-4D96-B90B-7D8DBE9A2828}"/>
              </a:ext>
            </a:extLst>
          </p:cNvPr>
          <p:cNvPicPr>
            <a:picLocks noChangeAspect="1"/>
          </p:cNvPicPr>
          <p:nvPr/>
        </p:nvPicPr>
        <p:blipFill>
          <a:blip r:embed="rId3"/>
          <a:srcRect/>
          <a:stretch>
            <a:fillRect/>
          </a:stretch>
        </p:blipFill>
        <p:spPr bwMode="auto">
          <a:xfrm>
            <a:off x="6429375"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411559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Regiunea bazei este mai slab dopată decât cea a emitorului şi foarte subțire astfel încât ea are un număr limitat de goluri.</a:t>
            </a:r>
            <a:endParaRPr lang="ro-RO">
              <a:latin typeface="UT Sans" panose="00000500000000000000" pitchFamily="50" charset="0"/>
            </a:endParaRPr>
          </a:p>
          <a:p>
            <a:r>
              <a:rPr lang="en-US">
                <a:latin typeface="UT Sans" panose="00000500000000000000" pitchFamily="50" charset="0"/>
              </a:rPr>
              <a:t>De aceea numai un mic procent din electronii care traversează joncțiunea B-E se pot recombina cu golurile disponibile din bază.</a:t>
            </a:r>
            <a:endParaRPr lang="ro-RO">
              <a:latin typeface="UT Sans" panose="00000500000000000000" pitchFamily="50" charset="0"/>
            </a:endParaRPr>
          </a:p>
          <a:p>
            <a:r>
              <a:rPr lang="en-US">
                <a:latin typeface="UT Sans" panose="00000500000000000000" pitchFamily="50" charset="0"/>
              </a:rPr>
              <a:t>Acest număr redus de electroni recombinați ies din bază ca electroni de valență </a:t>
            </a:r>
            <a:r>
              <a:rPr lang="ro-RO">
                <a:latin typeface="UT Sans" panose="00000500000000000000" pitchFamily="50" charset="0"/>
              </a:rPr>
              <a:t>(</a:t>
            </a:r>
            <a:r>
              <a:rPr lang="ro-RO" sz="2000">
                <a:solidFill>
                  <a:srgbClr val="0070C0"/>
                </a:solidFill>
                <a:latin typeface="UT Sans" panose="00000500000000000000" pitchFamily="50" charset="0"/>
              </a:rPr>
              <a:t>mișcarea în sens opus a electronilor de valență = mișcare de goluri</a:t>
            </a:r>
            <a:r>
              <a:rPr lang="ro-RO">
                <a:latin typeface="UT Sans" panose="00000500000000000000" pitchFamily="50" charset="0"/>
              </a:rPr>
              <a:t>) </a:t>
            </a:r>
            <a:r>
              <a:rPr lang="en-US">
                <a:latin typeface="UT Sans" panose="00000500000000000000" pitchFamily="50" charset="0"/>
              </a:rPr>
              <a:t>şi alcătuiesc un mic curent de electroni</a:t>
            </a:r>
            <a:r>
              <a:rPr lang="ro-RO">
                <a:latin typeface="UT Sans" panose="00000500000000000000" pitchFamily="50" charset="0"/>
              </a:rPr>
              <a:t> numit curentul de bază, </a:t>
            </a:r>
            <a:r>
              <a:rPr lang="ro-RO">
                <a:solidFill>
                  <a:srgbClr val="FF0000"/>
                </a:solidFill>
                <a:latin typeface="UT Sans Medium" panose="00000500000000000000" pitchFamily="50" charset="0"/>
              </a:rPr>
              <a:t>i</a:t>
            </a:r>
            <a:r>
              <a:rPr lang="ro-RO" baseline="-25000">
                <a:solidFill>
                  <a:srgbClr val="FF0000"/>
                </a:solidFill>
                <a:latin typeface="UT Sans Medium" panose="00000500000000000000" pitchFamily="50" charset="0"/>
              </a:rPr>
              <a:t>B</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pPr>
              <a:defRPr/>
            </a:pPr>
            <a:fld id="{F34D1E7F-16F4-4157-A270-5D6B61294E3B}"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23</a:t>
            </a:fld>
            <a:endParaRPr lang="en-US"/>
          </a:p>
        </p:txBody>
      </p:sp>
      <p:pic>
        <p:nvPicPr>
          <p:cNvPr id="7" name="Picture 6" descr="10.4b-c-RO.jpg"/>
          <p:cNvPicPr>
            <a:picLocks noChangeAspect="1"/>
          </p:cNvPicPr>
          <p:nvPr/>
        </p:nvPicPr>
        <p:blipFill>
          <a:blip r:embed="rId2"/>
          <a:srcRect/>
          <a:stretch>
            <a:fillRect/>
          </a:stretch>
        </p:blipFill>
        <p:spPr bwMode="auto">
          <a:xfrm>
            <a:off x="6429375"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182260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r>
              <a:rPr lang="en-US">
                <a:latin typeface="UT Sans" panose="00000500000000000000" pitchFamily="50" charset="0"/>
              </a:rPr>
              <a:t>Cea mai mare parte a electronilor care curg din emitor prin regiunea de bază subțire şi uşor dopată nu se recombină şi difuzează mai departe în regiunea de sarcină spațială B-C.</a:t>
            </a:r>
            <a:endParaRPr lang="ro-RO">
              <a:latin typeface="UT Sans" panose="00000500000000000000" pitchFamily="50" charset="0"/>
            </a:endParaRPr>
          </a:p>
          <a:p>
            <a:r>
              <a:rPr lang="ro-RO">
                <a:latin typeface="UT Sans" panose="00000500000000000000" pitchFamily="50" charset="0"/>
              </a:rPr>
              <a:t>A</a:t>
            </a:r>
            <a:r>
              <a:rPr lang="en-US">
                <a:latin typeface="UT Sans" panose="00000500000000000000" pitchFamily="50" charset="0"/>
              </a:rPr>
              <a:t>junşi aici, electronii sunt </a:t>
            </a:r>
            <a:r>
              <a:rPr lang="ro-RO">
                <a:latin typeface="UT Sans" panose="00000500000000000000" pitchFamily="50" charset="0"/>
              </a:rPr>
              <a:t>a</a:t>
            </a:r>
            <a:r>
              <a:rPr lang="en-US">
                <a:latin typeface="UT Sans" panose="00000500000000000000" pitchFamily="50" charset="0"/>
              </a:rPr>
              <a:t>traşi prin joncțiunea B-C, polarizată invers, de tensiunea de alimentare </a:t>
            </a:r>
            <a:r>
              <a:rPr lang="ro-RO">
                <a:latin typeface="UT Sans" panose="00000500000000000000" pitchFamily="50" charset="0"/>
              </a:rPr>
              <a:t>pozitivă </a:t>
            </a:r>
            <a:r>
              <a:rPr lang="en-US">
                <a:latin typeface="UT Sans" panose="00000500000000000000" pitchFamily="50" charset="0"/>
              </a:rPr>
              <a:t>de la colector.</a:t>
            </a:r>
            <a:endParaRPr lang="ro-RO">
              <a:latin typeface="UT Sans" panose="00000500000000000000" pitchFamily="50" charset="0"/>
            </a:endParaRPr>
          </a:p>
          <a:p>
            <a:r>
              <a:rPr lang="en-US">
                <a:latin typeface="UT Sans" panose="00000500000000000000" pitchFamily="50" charset="0"/>
              </a:rPr>
              <a:t>Electronii se mişcă prin regiunea de colector, ies prin terminalul de colector şi intră prin borna plus a sursei de alimentare.</a:t>
            </a:r>
            <a:endParaRPr lang="ro-RO">
              <a:latin typeface="UT Sans" panose="00000500000000000000" pitchFamily="50" charset="0"/>
            </a:endParaRPr>
          </a:p>
          <a:p>
            <a:r>
              <a:rPr lang="en-US">
                <a:latin typeface="UT Sans" panose="00000500000000000000" pitchFamily="50" charset="0"/>
              </a:rPr>
              <a:t>Aceşti electroni alcătuiesc curentul de colector</a:t>
            </a:r>
            <a:r>
              <a:rPr lang="ro-RO">
                <a:latin typeface="UT Sans" panose="00000500000000000000" pitchFamily="50" charset="0"/>
              </a:rPr>
              <a:t>, </a:t>
            </a:r>
            <a:r>
              <a:rPr lang="ro-RO">
                <a:solidFill>
                  <a:srgbClr val="FF0000"/>
                </a:solidFill>
                <a:latin typeface="UT Sans Medium" panose="00000500000000000000" pitchFamily="50" charset="0"/>
              </a:rPr>
              <a:t>i</a:t>
            </a:r>
            <a:r>
              <a:rPr lang="ro-RO" baseline="-25000">
                <a:solidFill>
                  <a:srgbClr val="FF0000"/>
                </a:solidFill>
                <a:latin typeface="UT Sans Medium" panose="00000500000000000000" pitchFamily="50" charset="0"/>
              </a:rPr>
              <a:t>C</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Curentul de colector este mult mai mare decât cel de bază.</a:t>
            </a:r>
            <a:endParaRPr lang="ro-RO">
              <a:latin typeface="UT Sans" panose="00000500000000000000" pitchFamily="50" charset="0"/>
            </a:endParaRPr>
          </a:p>
          <a:p>
            <a:r>
              <a:rPr lang="en-US">
                <a:latin typeface="UT Sans" panose="00000500000000000000" pitchFamily="50" charset="0"/>
              </a:rPr>
              <a:t>Acesta este motivul pentru care tranzistoarele prezintă un câştig </a:t>
            </a:r>
            <a:r>
              <a:rPr lang="ro-RO">
                <a:latin typeface="UT Sans" panose="00000500000000000000" pitchFamily="50" charset="0"/>
              </a:rPr>
              <a:t>în</a:t>
            </a:r>
            <a:r>
              <a:rPr lang="en-US">
                <a:latin typeface="UT Sans" panose="00000500000000000000" pitchFamily="50" charset="0"/>
              </a:rPr>
              <a:t> curent.</a:t>
            </a:r>
          </a:p>
        </p:txBody>
      </p:sp>
      <p:sp>
        <p:nvSpPr>
          <p:cNvPr id="4" name="Date Placeholder 3"/>
          <p:cNvSpPr>
            <a:spLocks noGrp="1"/>
          </p:cNvSpPr>
          <p:nvPr>
            <p:ph type="dt" sz="half" idx="10"/>
          </p:nvPr>
        </p:nvSpPr>
        <p:spPr/>
        <p:txBody>
          <a:bodyPr/>
          <a:lstStyle/>
          <a:p>
            <a:pPr>
              <a:defRPr/>
            </a:pPr>
            <a:fld id="{24FC6B7F-3EA1-4611-B864-DA0634535BD2}"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24</a:t>
            </a:fld>
            <a:endParaRPr lang="en-US"/>
          </a:p>
        </p:txBody>
      </p:sp>
      <p:pic>
        <p:nvPicPr>
          <p:cNvPr id="7" name="Picture 6" descr="10.4b-c-RO.jpg"/>
          <p:cNvPicPr>
            <a:picLocks noChangeAspect="1"/>
          </p:cNvPicPr>
          <p:nvPr/>
        </p:nvPicPr>
        <p:blipFill>
          <a:blip r:embed="rId2"/>
          <a:srcRect/>
          <a:stretch>
            <a:fillRect/>
          </a:stretch>
        </p:blipFill>
        <p:spPr bwMode="auto">
          <a:xfrm>
            <a:off x="6429375"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218106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ro-RO" sz="3200">
                <a:latin typeface="UT Sans" panose="00000500000000000000" pitchFamily="50" charset="0"/>
              </a:rPr>
              <a:t>Principiul de funcționare</a:t>
            </a:r>
            <a:endParaRPr lang="en-US" sz="3200">
              <a:latin typeface="UT Sans" panose="00000500000000000000" pitchFamily="50" charset="0"/>
            </a:endParaRPr>
          </a:p>
        </p:txBody>
      </p:sp>
      <p:sp>
        <p:nvSpPr>
          <p:cNvPr id="36866" name="Content Placeholder 1"/>
          <p:cNvSpPr>
            <a:spLocks noGrp="1"/>
          </p:cNvSpPr>
          <p:nvPr>
            <p:ph idx="1"/>
          </p:nvPr>
        </p:nvSpPr>
        <p:spPr/>
        <p:txBody>
          <a:bodyPr/>
          <a:lstStyle/>
          <a:p>
            <a:pPr eaLnBrk="1" hangingPunct="1">
              <a:buFont typeface="Wingdings 3" pitchFamily="18" charset="2"/>
              <a:buNone/>
            </a:pPr>
            <a:r>
              <a:rPr lang="ro-RO" sz="2800">
                <a:latin typeface="UT Sans" panose="00000500000000000000" pitchFamily="50" charset="0"/>
              </a:rPr>
              <a:t>Funcționarea TB (animație)</a:t>
            </a:r>
          </a:p>
          <a:p>
            <a:pPr eaLnBrk="1" hangingPunct="1">
              <a:buFont typeface="Wingdings 3" pitchFamily="18" charset="2"/>
              <a:buNone/>
            </a:pPr>
            <a:endParaRPr lang="ro-RO" sz="2000">
              <a:latin typeface="UT Sans" panose="00000500000000000000" pitchFamily="50" charset="0"/>
            </a:endParaRPr>
          </a:p>
          <a:p>
            <a:pPr eaLnBrk="1" hangingPunct="1">
              <a:buFont typeface="Wingdings 3" pitchFamily="18" charset="2"/>
              <a:buNone/>
            </a:pPr>
            <a:endParaRPr lang="ro-RO" sz="2000">
              <a:latin typeface="UT Sans" panose="00000500000000000000" pitchFamily="50" charset="0"/>
              <a:hlinkClick r:id="rId2"/>
            </a:endParaRPr>
          </a:p>
          <a:p>
            <a:pPr eaLnBrk="1" hangingPunct="1">
              <a:buFont typeface="Wingdings 3" pitchFamily="18" charset="2"/>
              <a:buNone/>
            </a:pPr>
            <a:r>
              <a:rPr lang="en-US" sz="2000">
                <a:latin typeface="UT Sans" panose="00000500000000000000" pitchFamily="50" charset="0"/>
                <a:hlinkClick r:id="rId2"/>
              </a:rPr>
              <a:t>http://www.learnabout-electronics.org/bipolar_junction_transistors_05.php</a:t>
            </a:r>
            <a:endParaRPr lang="ro-RO" sz="2000">
              <a:latin typeface="UT Sans" panose="00000500000000000000" pitchFamily="50" charset="0"/>
            </a:endParaRPr>
          </a:p>
          <a:p>
            <a:pPr eaLnBrk="1" hangingPunct="1">
              <a:buFont typeface="Wingdings 3" pitchFamily="18" charset="2"/>
              <a:buNone/>
            </a:pP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E21892B0-568B-43B7-A662-A578AF5D8735}"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C77B35DE-AE6C-4B5D-8367-2DBE0ABE29E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Curenții prin TB</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Tranzistorul poate fi asemuit cu un „nod de circuit” doar din punct de vedere a circulației curenților: </a:t>
            </a:r>
            <a:r>
              <a:rPr lang="ro-RO" i="1">
                <a:latin typeface="UT Sans" panose="00000500000000000000" pitchFamily="50" charset="0"/>
              </a:rPr>
              <a:t>i</a:t>
            </a:r>
            <a:r>
              <a:rPr lang="ro-RO" i="1" baseline="-25000">
                <a:latin typeface="UT Sans" panose="00000500000000000000" pitchFamily="50" charset="0"/>
              </a:rPr>
              <a:t>B</a:t>
            </a:r>
            <a:r>
              <a:rPr lang="ro-RO">
                <a:latin typeface="UT Sans" panose="00000500000000000000" pitchFamily="50" charset="0"/>
              </a:rPr>
              <a:t> şi </a:t>
            </a:r>
            <a:r>
              <a:rPr lang="ro-RO" i="1">
                <a:latin typeface="UT Sans" panose="00000500000000000000" pitchFamily="50" charset="0"/>
              </a:rPr>
              <a:t>i</a:t>
            </a:r>
            <a:r>
              <a:rPr lang="ro-RO" i="1" baseline="-25000">
                <a:latin typeface="UT Sans" panose="00000500000000000000" pitchFamily="50" charset="0"/>
              </a:rPr>
              <a:t>C</a:t>
            </a:r>
            <a:r>
              <a:rPr lang="ro-RO">
                <a:latin typeface="UT Sans" panose="00000500000000000000" pitchFamily="50" charset="0"/>
              </a:rPr>
              <a:t> intră în tranzistor (intră în nod) iar </a:t>
            </a:r>
            <a:r>
              <a:rPr lang="ro-RO" i="1">
                <a:latin typeface="UT Sans" panose="00000500000000000000" pitchFamily="50" charset="0"/>
              </a:rPr>
              <a:t>i</a:t>
            </a:r>
            <a:r>
              <a:rPr lang="ro-RO" i="1" baseline="-25000">
                <a:latin typeface="UT Sans" panose="00000500000000000000" pitchFamily="50" charset="0"/>
              </a:rPr>
              <a:t>E</a:t>
            </a:r>
            <a:r>
              <a:rPr lang="ro-RO">
                <a:latin typeface="UT Sans" panose="00000500000000000000" pitchFamily="50" charset="0"/>
              </a:rPr>
              <a:t> iese din tranzistor (iese din nod).</a:t>
            </a:r>
          </a:p>
          <a:p>
            <a:r>
              <a:rPr lang="ro-RO">
                <a:latin typeface="UT Sans" panose="00000500000000000000" pitchFamily="50" charset="0"/>
              </a:rPr>
              <a:t>Se poate aplica teorema I a lui Kirchhoff şi se obține prima relație importantă pentru un tranzistor bipolar:</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A1588C86-21D5-4A6D-B965-66DC812C8313}"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26</a:t>
            </a:fld>
            <a:endParaRPr lang="en-US"/>
          </a:p>
        </p:txBody>
      </p:sp>
      <p:pic>
        <p:nvPicPr>
          <p:cNvPr id="7" name="Picture 6" descr="10.4b-c-RO.jpg"/>
          <p:cNvPicPr>
            <a:picLocks noChangeAspect="1"/>
          </p:cNvPicPr>
          <p:nvPr/>
        </p:nvPicPr>
        <p:blipFill>
          <a:blip r:embed="rId3"/>
          <a:srcRect/>
          <a:stretch>
            <a:fillRect/>
          </a:stretch>
        </p:blipFill>
        <p:spPr bwMode="auto">
          <a:xfrm>
            <a:off x="6429375" y="381003"/>
            <a:ext cx="2714625" cy="1283018"/>
          </a:xfrm>
          <a:prstGeom prst="rect">
            <a:avLst/>
          </a:prstGeom>
          <a:noFill/>
          <a:ln w="9525">
            <a:noFill/>
            <a:miter lim="800000"/>
            <a:headEnd/>
            <a:tailEnd/>
          </a:ln>
        </p:spPr>
      </p:pic>
      <p:grpSp>
        <p:nvGrpSpPr>
          <p:cNvPr id="11" name="Group 10">
            <a:extLst>
              <a:ext uri="{FF2B5EF4-FFF2-40B4-BE49-F238E27FC236}">
                <a16:creationId xmlns:a16="http://schemas.microsoft.com/office/drawing/2014/main" id="{8127C217-65CC-4699-8E4B-20CE2C665F7E}"/>
              </a:ext>
            </a:extLst>
          </p:cNvPr>
          <p:cNvGrpSpPr/>
          <p:nvPr/>
        </p:nvGrpSpPr>
        <p:grpSpPr>
          <a:xfrm>
            <a:off x="3601616" y="3810000"/>
            <a:ext cx="1940767" cy="761400"/>
            <a:chOff x="3581400" y="4648800"/>
            <a:chExt cx="1940767" cy="761400"/>
          </a:xfrm>
        </p:grpSpPr>
        <p:graphicFrame>
          <p:nvGraphicFramePr>
            <p:cNvPr id="8" name="Object 7"/>
            <p:cNvGraphicFramePr>
              <a:graphicFrameLocks noChangeAspect="1"/>
            </p:cNvGraphicFramePr>
            <p:nvPr>
              <p:extLst>
                <p:ext uri="{D42A27DB-BD31-4B8C-83A1-F6EECF244321}">
                  <p14:modId xmlns:p14="http://schemas.microsoft.com/office/powerpoint/2010/main" val="2452583556"/>
                </p:ext>
              </p:extLst>
            </p:nvPr>
          </p:nvGraphicFramePr>
          <p:xfrm>
            <a:off x="3655927" y="4648800"/>
            <a:ext cx="1866240" cy="761400"/>
          </p:xfrm>
          <a:graphic>
            <a:graphicData uri="http://schemas.openxmlformats.org/presentationml/2006/ole">
              <mc:AlternateContent xmlns:mc="http://schemas.openxmlformats.org/markup-compatibility/2006">
                <mc:Choice xmlns:v="urn:schemas-microsoft-com:vml" Requires="v">
                  <p:oleObj spid="_x0000_s17495" name="Equation" r:id="rId4" imgW="622080" imgH="253800" progId="Equation.DSMT4">
                    <p:embed/>
                  </p:oleObj>
                </mc:Choice>
                <mc:Fallback>
                  <p:oleObj name="Equation" r:id="rId4" imgW="622080" imgH="253800" progId="Equation.DSMT4">
                    <p:embed/>
                    <p:pic>
                      <p:nvPicPr>
                        <p:cNvPr id="0" name=""/>
                        <p:cNvPicPr/>
                        <p:nvPr/>
                      </p:nvPicPr>
                      <p:blipFill>
                        <a:blip r:embed="rId5"/>
                        <a:stretch>
                          <a:fillRect/>
                        </a:stretch>
                      </p:blipFill>
                      <p:spPr>
                        <a:xfrm>
                          <a:off x="3655927" y="4648800"/>
                          <a:ext cx="1866240" cy="761400"/>
                        </a:xfrm>
                        <a:prstGeom prst="rect">
                          <a:avLst/>
                        </a:prstGeom>
                      </p:spPr>
                    </p:pic>
                  </p:oleObj>
                </mc:Fallback>
              </mc:AlternateContent>
            </a:graphicData>
          </a:graphic>
        </p:graphicFrame>
        <p:sp>
          <p:nvSpPr>
            <p:cNvPr id="9" name="Rounded Rectangle 8"/>
            <p:cNvSpPr/>
            <p:nvPr/>
          </p:nvSpPr>
          <p:spPr>
            <a:xfrm>
              <a:off x="3581400" y="4648800"/>
              <a:ext cx="1936102" cy="7614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042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Curenții prin TB</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Raportul</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se numeşte factor de amplificare în curent pentru circuitele în care mărimea de intrare este curentul de emitor iar cea de ieşire este curentul de colector (conexiunea bază comună).</a:t>
            </a:r>
          </a:p>
          <a:p>
            <a:r>
              <a:rPr lang="ro-RO">
                <a:latin typeface="UT Sans" panose="00000500000000000000" pitchFamily="50" charset="0"/>
                <a:sym typeface="Symbol" panose="05050102010706020507" pitchFamily="18" charset="2"/>
              </a:rPr>
              <a:t></a:t>
            </a:r>
            <a:r>
              <a:rPr lang="en-US">
                <a:latin typeface="UT Sans" panose="00000500000000000000" pitchFamily="50" charset="0"/>
                <a:sym typeface="Symbol" panose="05050102010706020507" pitchFamily="18" charset="2"/>
              </a:rPr>
              <a:t>&lt;1 dar </a:t>
            </a:r>
            <a:r>
              <a:rPr lang="ro-RO">
                <a:latin typeface="UT Sans" panose="00000500000000000000" pitchFamily="50" charset="0"/>
                <a:sym typeface="Symbol" panose="05050102010706020507" pitchFamily="18" charset="2"/>
              </a:rPr>
              <a:t>foarte aproape de 1.</a:t>
            </a:r>
            <a:endParaRPr lang="ro-RO" sz="28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233E236-C048-406D-A5FB-DBD6694A12E6}"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27</a:t>
            </a:fld>
            <a:endParaRPr lang="en-US"/>
          </a:p>
        </p:txBody>
      </p:sp>
      <p:pic>
        <p:nvPicPr>
          <p:cNvPr id="7" name="Picture 6" descr="10.4b-c-RO.jpg"/>
          <p:cNvPicPr>
            <a:picLocks noChangeAspect="1"/>
          </p:cNvPicPr>
          <p:nvPr/>
        </p:nvPicPr>
        <p:blipFill>
          <a:blip r:embed="rId3"/>
          <a:srcRect/>
          <a:stretch>
            <a:fillRect/>
          </a:stretch>
        </p:blipFill>
        <p:spPr bwMode="auto">
          <a:xfrm>
            <a:off x="6429375" y="393382"/>
            <a:ext cx="2714625" cy="1283018"/>
          </a:xfrm>
          <a:prstGeom prst="rect">
            <a:avLst/>
          </a:prstGeom>
          <a:noFill/>
          <a:ln w="9525">
            <a:noFill/>
            <a:miter lim="800000"/>
            <a:headEnd/>
            <a:tailEnd/>
          </a:ln>
        </p:spPr>
      </p:pic>
      <p:grpSp>
        <p:nvGrpSpPr>
          <p:cNvPr id="9" name="Group 8"/>
          <p:cNvGrpSpPr/>
          <p:nvPr/>
        </p:nvGrpSpPr>
        <p:grpSpPr>
          <a:xfrm>
            <a:off x="3733800" y="1968500"/>
            <a:ext cx="1219200" cy="965200"/>
            <a:chOff x="3733800" y="1699151"/>
            <a:chExt cx="1219200" cy="965200"/>
          </a:xfrm>
        </p:grpSpPr>
        <p:graphicFrame>
          <p:nvGraphicFramePr>
            <p:cNvPr id="10" name="Object 9"/>
            <p:cNvGraphicFramePr>
              <a:graphicFrameLocks noChangeAspect="1"/>
            </p:cNvGraphicFramePr>
            <p:nvPr>
              <p:extLst>
                <p:ext uri="{D42A27DB-BD31-4B8C-83A1-F6EECF244321}">
                  <p14:modId xmlns:p14="http://schemas.microsoft.com/office/powerpoint/2010/main" val="934868966"/>
                </p:ext>
              </p:extLst>
            </p:nvPr>
          </p:nvGraphicFramePr>
          <p:xfrm>
            <a:off x="3937000" y="1699151"/>
            <a:ext cx="838200" cy="965200"/>
          </p:xfrm>
          <a:graphic>
            <a:graphicData uri="http://schemas.openxmlformats.org/presentationml/2006/ole">
              <mc:AlternateContent xmlns:mc="http://schemas.openxmlformats.org/markup-compatibility/2006">
                <mc:Choice xmlns:v="urn:schemas-microsoft-com:vml" Requires="v">
                  <p:oleObj spid="_x0000_s18519" name="Equation" r:id="rId4" imgW="419040" imgH="482400" progId="Equation.DSMT4">
                    <p:embed/>
                  </p:oleObj>
                </mc:Choice>
                <mc:Fallback>
                  <p:oleObj name="Equation" r:id="rId4" imgW="419040" imgH="482400" progId="Equation.DSMT4">
                    <p:embed/>
                    <p:pic>
                      <p:nvPicPr>
                        <p:cNvPr id="11" name="Object 10"/>
                        <p:cNvPicPr>
                          <a:picLocks noChangeAspect="1" noChangeArrowheads="1"/>
                        </p:cNvPicPr>
                        <p:nvPr/>
                      </p:nvPicPr>
                      <p:blipFill>
                        <a:blip r:embed="rId5"/>
                        <a:srcRect/>
                        <a:stretch>
                          <a:fillRect/>
                        </a:stretch>
                      </p:blipFill>
                      <p:spPr bwMode="auto">
                        <a:xfrm>
                          <a:off x="3937000" y="1699151"/>
                          <a:ext cx="8382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3733800" y="1737637"/>
              <a:ext cx="1219200" cy="888614"/>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607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Curenții prin TB</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Raportul</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sym typeface="Symbol" panose="05050102010706020507" pitchFamily="18" charset="2"/>
              </a:rPr>
              <a:t>se numeşte </a:t>
            </a:r>
            <a:r>
              <a:rPr lang="ro-RO">
                <a:latin typeface="UT Sans" panose="00000500000000000000" pitchFamily="50" charset="0"/>
              </a:rPr>
              <a:t>factor de amplificare în curent pentru circuitele în care mărimea de intrare este curentul de bază iar cea de ieşire este curentul de colector (conexiunile emitor comun şi colector comun, dacă la acesta din urmă se ține seama de aproximația </a:t>
            </a:r>
            <a:r>
              <a:rPr lang="ro-RO" i="1">
                <a:latin typeface="UT Sans" panose="00000500000000000000" pitchFamily="50" charset="0"/>
              </a:rPr>
              <a:t>i</a:t>
            </a:r>
            <a:r>
              <a:rPr lang="ro-RO" i="1" baseline="-25000">
                <a:latin typeface="UT Sans" panose="00000500000000000000" pitchFamily="50" charset="0"/>
              </a:rPr>
              <a:t>E</a:t>
            </a:r>
            <a:r>
              <a:rPr lang="ro-RO">
                <a:latin typeface="UT Sans" panose="00000500000000000000" pitchFamily="50" charset="0"/>
                <a:sym typeface="Symbol" panose="05050102010706020507" pitchFamily="18" charset="2"/>
              </a:rPr>
              <a:t></a:t>
            </a:r>
            <a:r>
              <a:rPr lang="ro-RO" i="1">
                <a:latin typeface="UT Sans" panose="00000500000000000000" pitchFamily="50" charset="0"/>
                <a:sym typeface="Symbol" panose="05050102010706020507" pitchFamily="18" charset="2"/>
              </a:rPr>
              <a:t>i</a:t>
            </a:r>
            <a:r>
              <a:rPr lang="ro-RO" i="1" baseline="-25000">
                <a:latin typeface="UT Sans" panose="00000500000000000000" pitchFamily="50" charset="0"/>
                <a:sym typeface="Symbol" panose="05050102010706020507" pitchFamily="18" charset="2"/>
              </a:rPr>
              <a:t>C</a:t>
            </a:r>
            <a:r>
              <a:rPr lang="ro-RO">
                <a:latin typeface="UT Sans" panose="00000500000000000000" pitchFamily="50" charset="0"/>
              </a:rPr>
              <a:t>).</a:t>
            </a:r>
          </a:p>
          <a:p>
            <a:r>
              <a:rPr lang="ro-RO">
                <a:latin typeface="UT Sans" panose="00000500000000000000" pitchFamily="50" charset="0"/>
                <a:sym typeface="Symbol" panose="05050102010706020507" pitchFamily="18" charset="2"/>
              </a:rPr>
              <a:t></a:t>
            </a:r>
            <a:r>
              <a:rPr lang="ro-RO">
                <a:latin typeface="UT Sans" panose="00000500000000000000" pitchFamily="50" charset="0"/>
              </a:rPr>
              <a:t> este mult supraunitar (</a:t>
            </a:r>
            <a:r>
              <a:rPr lang="ro-RO">
                <a:latin typeface="UT Sans" panose="00000500000000000000" pitchFamily="50" charset="0"/>
                <a:sym typeface="Symbol" panose="05050102010706020507" pitchFamily="18" charset="2"/>
              </a:rPr>
              <a:t></a:t>
            </a:r>
            <a:r>
              <a:rPr lang="en-US">
                <a:latin typeface="UT Sans" panose="00000500000000000000" pitchFamily="50" charset="0"/>
                <a:sym typeface="Symbol" panose="05050102010706020507" pitchFamily="18" charset="2"/>
              </a:rPr>
              <a:t>&gt;&gt;1).</a:t>
            </a:r>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2A7FB9A8-3056-4CAA-8DCF-DA6582CEC0E0}"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28</a:t>
            </a:fld>
            <a:endParaRPr lang="en-US"/>
          </a:p>
        </p:txBody>
      </p:sp>
      <p:grpSp>
        <p:nvGrpSpPr>
          <p:cNvPr id="10" name="Group 9"/>
          <p:cNvGrpSpPr/>
          <p:nvPr/>
        </p:nvGrpSpPr>
        <p:grpSpPr>
          <a:xfrm>
            <a:off x="4044156" y="2168525"/>
            <a:ext cx="1055688" cy="967989"/>
            <a:chOff x="2373312" y="2918211"/>
            <a:chExt cx="1055688" cy="967989"/>
          </a:xfrm>
        </p:grpSpPr>
        <p:graphicFrame>
          <p:nvGraphicFramePr>
            <p:cNvPr id="8" name="Object 7"/>
            <p:cNvGraphicFramePr>
              <a:graphicFrameLocks noChangeAspect="1"/>
            </p:cNvGraphicFramePr>
            <p:nvPr>
              <p:extLst>
                <p:ext uri="{D42A27DB-BD31-4B8C-83A1-F6EECF244321}">
                  <p14:modId xmlns:p14="http://schemas.microsoft.com/office/powerpoint/2010/main" val="3325869928"/>
                </p:ext>
              </p:extLst>
            </p:nvPr>
          </p:nvGraphicFramePr>
          <p:xfrm>
            <a:off x="2477294" y="2918211"/>
            <a:ext cx="863600" cy="965200"/>
          </p:xfrm>
          <a:graphic>
            <a:graphicData uri="http://schemas.openxmlformats.org/presentationml/2006/ole">
              <mc:AlternateContent xmlns:mc="http://schemas.openxmlformats.org/markup-compatibility/2006">
                <mc:Choice xmlns:v="urn:schemas-microsoft-com:vml" Requires="v">
                  <p:oleObj spid="_x0000_s19543" name="Equation" r:id="rId3" imgW="431640" imgH="482400" progId="Equation.DSMT4">
                    <p:embed/>
                  </p:oleObj>
                </mc:Choice>
                <mc:Fallback>
                  <p:oleObj name="Equation" r:id="rId3" imgW="431640" imgH="482400" progId="Equation.DSMT4">
                    <p:embed/>
                    <p:pic>
                      <p:nvPicPr>
                        <p:cNvPr id="8" name="Object 7"/>
                        <p:cNvPicPr>
                          <a:picLocks noChangeAspect="1" noChangeArrowheads="1"/>
                        </p:cNvPicPr>
                        <p:nvPr/>
                      </p:nvPicPr>
                      <p:blipFill>
                        <a:blip r:embed="rId4"/>
                        <a:srcRect/>
                        <a:stretch>
                          <a:fillRect/>
                        </a:stretch>
                      </p:blipFill>
                      <p:spPr bwMode="auto">
                        <a:xfrm>
                          <a:off x="2477294" y="2918211"/>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2373312" y="2959486"/>
              <a:ext cx="1055688" cy="926714"/>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10.4b-c-RO.jpg"/>
          <p:cNvPicPr>
            <a:picLocks noChangeAspect="1"/>
          </p:cNvPicPr>
          <p:nvPr/>
        </p:nvPicPr>
        <p:blipFill>
          <a:blip r:embed="rId5"/>
          <a:srcRect/>
          <a:stretch>
            <a:fillRect/>
          </a:stretch>
        </p:blipFill>
        <p:spPr bwMode="auto">
          <a:xfrm>
            <a:off x="6429375" y="393382"/>
            <a:ext cx="2714625" cy="1283018"/>
          </a:xfrm>
          <a:prstGeom prst="rect">
            <a:avLst/>
          </a:prstGeom>
          <a:noFill/>
          <a:ln w="9525">
            <a:noFill/>
            <a:miter lim="800000"/>
            <a:headEnd/>
            <a:tailEnd/>
          </a:ln>
        </p:spPr>
      </p:pic>
    </p:spTree>
    <p:extLst>
      <p:ext uri="{BB962C8B-B14F-4D97-AF65-F5344CB8AC3E}">
        <p14:creationId xmlns:p14="http://schemas.microsoft.com/office/powerpoint/2010/main" val="88114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ro-RO" sz="3600">
                <a:latin typeface="UT Sans" panose="00000500000000000000" pitchFamily="50" charset="0"/>
              </a:rPr>
              <a:t>Curenții prin TB</a:t>
            </a:r>
            <a:br>
              <a:rPr lang="ro-RO" sz="3600">
                <a:latin typeface="UT Sans" panose="00000500000000000000" pitchFamily="50" charset="0"/>
              </a:rPr>
            </a:br>
            <a:r>
              <a:rPr lang="ro-RO" sz="3100">
                <a:latin typeface="UT Sans" panose="00000500000000000000" pitchFamily="50" charset="0"/>
              </a:rPr>
              <a:t>Legătura dintre parametrii </a:t>
            </a:r>
            <a:r>
              <a:rPr lang="ro-RO" sz="3100">
                <a:latin typeface="UT Sans" panose="00000500000000000000" pitchFamily="50" charset="0"/>
                <a:sym typeface="Symbol" panose="05050102010706020507" pitchFamily="18" charset="2"/>
              </a:rPr>
              <a:t> şi </a:t>
            </a:r>
            <a:endParaRPr lang="en-US" sz="3100">
              <a:latin typeface="UT Sans" panose="00000500000000000000" pitchFamily="50" charset="0"/>
            </a:endParaRPr>
          </a:p>
        </p:txBody>
      </p:sp>
      <p:sp>
        <p:nvSpPr>
          <p:cNvPr id="36866" name="Content Placeholder 1"/>
          <p:cNvSpPr>
            <a:spLocks noGrp="1"/>
          </p:cNvSpPr>
          <p:nvPr>
            <p:ph idx="1"/>
          </p:nvPr>
        </p:nvSpPr>
        <p:spPr/>
        <p:txBody>
          <a:bodyPr>
            <a:normAutofit lnSpcReduction="10000"/>
          </a:bodyPr>
          <a:lstStyle/>
          <a:p>
            <a:r>
              <a:rPr lang="ro-RO">
                <a:latin typeface="UT Sans" panose="00000500000000000000" pitchFamily="50" charset="0"/>
              </a:rPr>
              <a:t>Dacă se ține seama că din relațiile</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se obțne i</a:t>
            </a:r>
            <a:r>
              <a:rPr lang="ro-RO" baseline="-25000">
                <a:latin typeface="UT Sans" panose="00000500000000000000" pitchFamily="50" charset="0"/>
              </a:rPr>
              <a:t>B</a:t>
            </a:r>
            <a:r>
              <a:rPr lang="ro-RO">
                <a:latin typeface="UT Sans" panose="00000500000000000000" pitchFamily="50" charset="0"/>
              </a:rPr>
              <a:t>=(1-</a:t>
            </a:r>
            <a:r>
              <a:rPr lang="ro-RO">
                <a:latin typeface="UT Sans" panose="00000500000000000000" pitchFamily="50" charset="0"/>
                <a:sym typeface="Symbol" panose="05050102010706020507" pitchFamily="18" charset="2"/>
              </a:rPr>
              <a:t></a:t>
            </a:r>
            <a:r>
              <a:rPr lang="ro-RO">
                <a:latin typeface="UT Sans" panose="00000500000000000000" pitchFamily="50" charset="0"/>
              </a:rPr>
              <a:t>)i</a:t>
            </a:r>
            <a:r>
              <a:rPr lang="ro-RO" baseline="-25000">
                <a:latin typeface="UT Sans" panose="00000500000000000000" pitchFamily="50" charset="0"/>
              </a:rPr>
              <a:t>E</a:t>
            </a:r>
            <a:r>
              <a:rPr lang="ro-RO">
                <a:latin typeface="UT Sans" panose="00000500000000000000" pitchFamily="50" charset="0"/>
              </a:rPr>
              <a:t>, atunci</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relație din care rezultă</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sau</a:t>
            </a:r>
            <a:br>
              <a:rPr lang="en-US">
                <a:latin typeface="UT Sans" panose="00000500000000000000" pitchFamily="50" charset="0"/>
              </a:rPr>
            </a:br>
            <a:endParaRPr lang="ro-RO" sz="28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A93570DB-95B2-4FD8-9DE7-2557AF19FEDB}"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C77B35DE-AE6C-4B5D-8367-2DBE0ABE29E8}" type="slidenum">
              <a:rPr lang="en-US" smtClean="0"/>
              <a:pPr>
                <a:defRPr/>
              </a:pPr>
              <a:t>29</a:t>
            </a:fld>
            <a:endParaRPr 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3733800" y="31986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91986641"/>
              </p:ext>
            </p:extLst>
          </p:nvPr>
        </p:nvGraphicFramePr>
        <p:xfrm>
          <a:off x="3695700" y="1955800"/>
          <a:ext cx="1447800" cy="1016000"/>
        </p:xfrm>
        <a:graphic>
          <a:graphicData uri="http://schemas.openxmlformats.org/presentationml/2006/ole">
            <mc:AlternateContent xmlns:mc="http://schemas.openxmlformats.org/markup-compatibility/2006">
              <mc:Choice xmlns:v="urn:schemas-microsoft-com:vml" Requires="v">
                <p:oleObj spid="_x0000_s15716" name="Equation" r:id="rId3" imgW="723600" imgH="507960" progId="Equation.DSMT4">
                  <p:embed/>
                </p:oleObj>
              </mc:Choice>
              <mc:Fallback>
                <p:oleObj name="Equation" r:id="rId3" imgW="723600" imgH="507960" progId="Equation.DSMT4">
                  <p:embed/>
                  <p:pic>
                    <p:nvPicPr>
                      <p:cNvPr id="0" name=""/>
                      <p:cNvPicPr/>
                      <p:nvPr/>
                    </p:nvPicPr>
                    <p:blipFill>
                      <a:blip r:embed="rId4"/>
                      <a:stretch>
                        <a:fillRect/>
                      </a:stretch>
                    </p:blipFill>
                    <p:spPr>
                      <a:xfrm>
                        <a:off x="3695700" y="1955800"/>
                        <a:ext cx="1447800" cy="1016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97526271"/>
              </p:ext>
            </p:extLst>
          </p:nvPr>
        </p:nvGraphicFramePr>
        <p:xfrm>
          <a:off x="2679700" y="3263900"/>
          <a:ext cx="3784600" cy="1041400"/>
        </p:xfrm>
        <a:graphic>
          <a:graphicData uri="http://schemas.openxmlformats.org/presentationml/2006/ole">
            <mc:AlternateContent xmlns:mc="http://schemas.openxmlformats.org/markup-compatibility/2006">
              <mc:Choice xmlns:v="urn:schemas-microsoft-com:vml" Requires="v">
                <p:oleObj spid="_x0000_s15717" name="Equation" r:id="rId5" imgW="1892160" imgH="520560" progId="Equation.DSMT4">
                  <p:embed/>
                </p:oleObj>
              </mc:Choice>
              <mc:Fallback>
                <p:oleObj name="Equation" r:id="rId5" imgW="1892160" imgH="520560" progId="Equation.DSMT4">
                  <p:embed/>
                  <p:pic>
                    <p:nvPicPr>
                      <p:cNvPr id="0" name=""/>
                      <p:cNvPicPr/>
                      <p:nvPr/>
                    </p:nvPicPr>
                    <p:blipFill>
                      <a:blip r:embed="rId6"/>
                      <a:stretch>
                        <a:fillRect/>
                      </a:stretch>
                    </p:blipFill>
                    <p:spPr>
                      <a:xfrm>
                        <a:off x="2679700" y="3263900"/>
                        <a:ext cx="3784600" cy="1041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63141077"/>
              </p:ext>
            </p:extLst>
          </p:nvPr>
        </p:nvGraphicFramePr>
        <p:xfrm>
          <a:off x="3797300" y="5041900"/>
          <a:ext cx="1447800" cy="406400"/>
        </p:xfrm>
        <a:graphic>
          <a:graphicData uri="http://schemas.openxmlformats.org/presentationml/2006/ole">
            <mc:AlternateContent xmlns:mc="http://schemas.openxmlformats.org/markup-compatibility/2006">
              <mc:Choice xmlns:v="urn:schemas-microsoft-com:vml" Requires="v">
                <p:oleObj spid="_x0000_s15718" name="Equation" r:id="rId7" imgW="723600" imgH="203040" progId="Equation.DSMT4">
                  <p:embed/>
                </p:oleObj>
              </mc:Choice>
              <mc:Fallback>
                <p:oleObj name="Equation" r:id="rId7" imgW="723600" imgH="203040" progId="Equation.DSMT4">
                  <p:embed/>
                  <p:pic>
                    <p:nvPicPr>
                      <p:cNvPr id="0" name=""/>
                      <p:cNvPicPr/>
                      <p:nvPr/>
                    </p:nvPicPr>
                    <p:blipFill>
                      <a:blip r:embed="rId8"/>
                      <a:stretch>
                        <a:fillRect/>
                      </a:stretch>
                    </p:blipFill>
                    <p:spPr>
                      <a:xfrm>
                        <a:off x="3797300" y="5041900"/>
                        <a:ext cx="1447800" cy="406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78544686"/>
              </p:ext>
            </p:extLst>
          </p:nvPr>
        </p:nvGraphicFramePr>
        <p:xfrm>
          <a:off x="3962400" y="5710238"/>
          <a:ext cx="1219200" cy="889000"/>
        </p:xfrm>
        <a:graphic>
          <a:graphicData uri="http://schemas.openxmlformats.org/presentationml/2006/ole">
            <mc:AlternateContent xmlns:mc="http://schemas.openxmlformats.org/markup-compatibility/2006">
              <mc:Choice xmlns:v="urn:schemas-microsoft-com:vml" Requires="v">
                <p:oleObj spid="_x0000_s15719" name="Equation" r:id="rId9" imgW="609480" imgH="444240" progId="Equation.DSMT4">
                  <p:embed/>
                </p:oleObj>
              </mc:Choice>
              <mc:Fallback>
                <p:oleObj name="Equation" r:id="rId9" imgW="609480" imgH="444240" progId="Equation.DSMT4">
                  <p:embed/>
                  <p:pic>
                    <p:nvPicPr>
                      <p:cNvPr id="0" name=""/>
                      <p:cNvPicPr/>
                      <p:nvPr/>
                    </p:nvPicPr>
                    <p:blipFill>
                      <a:blip r:embed="rId10"/>
                      <a:stretch>
                        <a:fillRect/>
                      </a:stretch>
                    </p:blipFill>
                    <p:spPr>
                      <a:xfrm>
                        <a:off x="3962400" y="5710238"/>
                        <a:ext cx="1219200" cy="889000"/>
                      </a:xfrm>
                      <a:prstGeom prst="rect">
                        <a:avLst/>
                      </a:prstGeom>
                    </p:spPr>
                  </p:pic>
                </p:oleObj>
              </mc:Fallback>
            </mc:AlternateContent>
          </a:graphicData>
        </a:graphic>
      </p:graphicFrame>
      <p:sp>
        <p:nvSpPr>
          <p:cNvPr id="17" name="Rounded Rectangle 8">
            <a:extLst>
              <a:ext uri="{FF2B5EF4-FFF2-40B4-BE49-F238E27FC236}">
                <a16:creationId xmlns:a16="http://schemas.microsoft.com/office/drawing/2014/main" id="{C035E176-5B74-4E3E-9051-703259D3D6C2}"/>
              </a:ext>
            </a:extLst>
          </p:cNvPr>
          <p:cNvSpPr/>
          <p:nvPr/>
        </p:nvSpPr>
        <p:spPr>
          <a:xfrm>
            <a:off x="5245100" y="3357805"/>
            <a:ext cx="1219200" cy="833195"/>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8">
            <a:extLst>
              <a:ext uri="{FF2B5EF4-FFF2-40B4-BE49-F238E27FC236}">
                <a16:creationId xmlns:a16="http://schemas.microsoft.com/office/drawing/2014/main" id="{B12BF87E-6DD1-42C4-801F-B6AD7CB4AB59}"/>
              </a:ext>
            </a:extLst>
          </p:cNvPr>
          <p:cNvSpPr/>
          <p:nvPr/>
        </p:nvSpPr>
        <p:spPr>
          <a:xfrm>
            <a:off x="3911600" y="5761377"/>
            <a:ext cx="1333500" cy="833195"/>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58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fontAlgn="auto" hangingPunct="1">
              <a:spcAft>
                <a:spcPts val="0"/>
              </a:spcAft>
              <a:defRPr/>
            </a:pPr>
            <a:r>
              <a:rPr lang="en-US" sz="3200"/>
              <a:t>Introducere</a:t>
            </a:r>
            <a:endParaRPr lang="en-US" sz="2800"/>
          </a:p>
        </p:txBody>
      </p:sp>
      <p:sp>
        <p:nvSpPr>
          <p:cNvPr id="22530" name="Content Placeholder 2"/>
          <p:cNvSpPr>
            <a:spLocks noGrp="1"/>
          </p:cNvSpPr>
          <p:nvPr>
            <p:ph idx="1"/>
          </p:nvPr>
        </p:nvSpPr>
        <p:spPr/>
        <p:txBody>
          <a:bodyPr>
            <a:normAutofit/>
          </a:bodyPr>
          <a:lstStyle/>
          <a:p>
            <a:pPr eaLnBrk="1" hangingPunct="1"/>
            <a:r>
              <a:rPr lang="ro-RO"/>
              <a:t>Descoperirea tranzistorului bipolar a deschis o eră nouă în electronică</a:t>
            </a:r>
            <a:r>
              <a:rPr lang="en-US"/>
              <a:t>;</a:t>
            </a:r>
            <a:endParaRPr lang="ro-RO"/>
          </a:p>
          <a:p>
            <a:pPr eaLnBrk="1" hangingPunct="1"/>
            <a:r>
              <a:rPr lang="ro-RO"/>
              <a:t>Decembrie 1947 – prima demonstrație de amplificare a vocii realizată cu tranzistor bipolar la Bell Laboratories</a:t>
            </a:r>
            <a:r>
              <a:rPr lang="en-US"/>
              <a:t>;</a:t>
            </a:r>
            <a:endParaRPr lang="ro-RO"/>
          </a:p>
          <a:p>
            <a:pPr eaLnBrk="1" hangingPunct="1"/>
            <a:r>
              <a:rPr lang="ro-RO"/>
              <a:t>Inventatorii TB: </a:t>
            </a:r>
            <a:r>
              <a:rPr lang="ro-RO" b="1"/>
              <a:t>William Shockley</a:t>
            </a:r>
            <a:r>
              <a:rPr lang="ro-RO"/>
              <a:t>, </a:t>
            </a:r>
            <a:r>
              <a:rPr lang="ro-RO" b="1"/>
              <a:t>John Bardeen </a:t>
            </a:r>
            <a:r>
              <a:rPr lang="ro-RO"/>
              <a:t>și </a:t>
            </a:r>
            <a:r>
              <a:rPr lang="ro-RO" b="1"/>
              <a:t>Walter Brattain</a:t>
            </a:r>
            <a:r>
              <a:rPr lang="en-US"/>
              <a:t>, laurea</a:t>
            </a:r>
            <a:r>
              <a:rPr lang="ro-RO"/>
              <a:t>ți cu Premiul Nobel în 1956</a:t>
            </a:r>
            <a:r>
              <a:rPr lang="en-US"/>
              <a:t>;</a:t>
            </a:r>
            <a:endParaRPr lang="ro-RO"/>
          </a:p>
        </p:txBody>
      </p:sp>
      <p:sp>
        <p:nvSpPr>
          <p:cNvPr id="20483"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511C9EDF-6A33-46D2-9915-7F2A3A212958}" type="datetime1">
              <a:rPr lang="en-US" smtClean="0"/>
              <a:t>10/25/2018</a:t>
            </a:fld>
            <a:endParaRPr lang="en-US"/>
          </a:p>
        </p:txBody>
      </p:sp>
      <p:sp>
        <p:nvSpPr>
          <p:cNvPr id="2048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048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0727FD6-6241-441C-936F-E8BDB9FF012C}"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ro-RO" sz="3200">
                <a:latin typeface="UT Sans" panose="00000500000000000000" pitchFamily="50" charset="0"/>
              </a:rPr>
              <a:t>Curenții prin TB</a:t>
            </a:r>
            <a:endParaRPr lang="en-US" sz="2800">
              <a:latin typeface="UT Sans" panose="00000500000000000000" pitchFamily="50" charset="0"/>
            </a:endParaRPr>
          </a:p>
        </p:txBody>
      </p:sp>
      <p:sp>
        <p:nvSpPr>
          <p:cNvPr id="1027" name="Content Placeholder 2"/>
          <p:cNvSpPr>
            <a:spLocks noGrp="1"/>
          </p:cNvSpPr>
          <p:nvPr>
            <p:ph idx="1"/>
          </p:nvPr>
        </p:nvSpPr>
        <p:spPr/>
        <p:txBody>
          <a:bodyPr/>
          <a:lstStyle/>
          <a:p>
            <a:r>
              <a:rPr lang="ro-RO" sz="2400" b="1">
                <a:latin typeface="UT Sans" panose="00000500000000000000" pitchFamily="50" charset="0"/>
              </a:rPr>
              <a:t>Curentul de colector </a:t>
            </a:r>
            <a:r>
              <a:rPr lang="ro-RO" sz="2400">
                <a:latin typeface="UT Sans" panose="00000500000000000000" pitchFamily="50" charset="0"/>
              </a:rPr>
              <a:t> este un curent de difuzie și este controlat de tensiunea B-E:</a:t>
            </a:r>
            <a:br>
              <a:rPr lang="en-US" sz="2400">
                <a:latin typeface="UT Sans" panose="00000500000000000000" pitchFamily="50" charset="0"/>
              </a:rPr>
            </a:br>
            <a:br>
              <a:rPr lang="en-US" sz="2400">
                <a:latin typeface="UT Sans" panose="00000500000000000000" pitchFamily="50" charset="0"/>
              </a:rPr>
            </a:br>
            <a:br>
              <a:rPr lang="en-US" sz="2400">
                <a:latin typeface="UT Sans" panose="00000500000000000000" pitchFamily="50" charset="0"/>
              </a:rPr>
            </a:br>
            <a:br>
              <a:rPr lang="en-US" sz="2400">
                <a:latin typeface="UT Sans" panose="00000500000000000000" pitchFamily="50" charset="0"/>
              </a:rPr>
            </a:br>
            <a:endParaRPr lang="ro-RO" sz="2800" b="1">
              <a:latin typeface="UT Sans" panose="00000500000000000000" pitchFamily="50" charset="0"/>
            </a:endParaRPr>
          </a:p>
          <a:p>
            <a:pPr marL="0" indent="0">
              <a:buNone/>
            </a:pPr>
            <a:r>
              <a:rPr lang="en-US">
                <a:latin typeface="UT Sans" panose="00000500000000000000" pitchFamily="50" charset="0"/>
              </a:rPr>
              <a:t>unde I</a:t>
            </a:r>
            <a:r>
              <a:rPr lang="en-US" baseline="-25000">
                <a:latin typeface="UT Sans" panose="00000500000000000000" pitchFamily="50" charset="0"/>
              </a:rPr>
              <a:t>S</a:t>
            </a:r>
            <a:r>
              <a:rPr lang="en-US">
                <a:latin typeface="UT Sans" panose="00000500000000000000" pitchFamily="50" charset="0"/>
              </a:rPr>
              <a:t> repre</a:t>
            </a:r>
            <a:r>
              <a:rPr lang="ro-RO">
                <a:latin typeface="UT Sans" panose="00000500000000000000" pitchFamily="50" charset="0"/>
              </a:rPr>
              <a:t>zintă</a:t>
            </a:r>
            <a:r>
              <a:rPr lang="en-US">
                <a:latin typeface="UT Sans" panose="00000500000000000000" pitchFamily="50" charset="0"/>
              </a:rPr>
              <a:t> curent</a:t>
            </a:r>
            <a:r>
              <a:rPr lang="ro-RO">
                <a:latin typeface="UT Sans" panose="00000500000000000000" pitchFamily="50" charset="0"/>
              </a:rPr>
              <a:t>ul</a:t>
            </a:r>
            <a:r>
              <a:rPr lang="en-US">
                <a:latin typeface="UT Sans" panose="00000500000000000000" pitchFamily="50" charset="0"/>
              </a:rPr>
              <a:t> de satura</a:t>
            </a:r>
            <a:r>
              <a:rPr lang="ro-RO">
                <a:latin typeface="UT Sans" panose="00000500000000000000" pitchFamily="50" charset="0"/>
              </a:rPr>
              <a:t>ț</a:t>
            </a:r>
            <a:r>
              <a:rPr lang="en-US">
                <a:latin typeface="UT Sans" panose="00000500000000000000" pitchFamily="50" charset="0"/>
              </a:rPr>
              <a:t>ie </a:t>
            </a:r>
            <a:r>
              <a:rPr lang="ro-RO">
                <a:latin typeface="UT Sans" panose="00000500000000000000" pitchFamily="50" charset="0"/>
              </a:rPr>
              <a:t>invers al</a:t>
            </a:r>
            <a:r>
              <a:rPr lang="en-US">
                <a:latin typeface="UT Sans" panose="00000500000000000000" pitchFamily="50" charset="0"/>
              </a:rPr>
              <a:t> jonc</a:t>
            </a:r>
            <a:r>
              <a:rPr lang="ro-RO">
                <a:latin typeface="UT Sans" panose="00000500000000000000" pitchFamily="50" charset="0"/>
              </a:rPr>
              <a:t>ț</a:t>
            </a:r>
            <a:r>
              <a:rPr lang="en-US">
                <a:latin typeface="UT Sans" panose="00000500000000000000" pitchFamily="50" charset="0"/>
              </a:rPr>
              <a:t>iunii B-E</a:t>
            </a:r>
            <a:r>
              <a:rPr lang="ro-RO">
                <a:latin typeface="UT Sans" panose="00000500000000000000" pitchFamily="50" charset="0"/>
              </a:rPr>
              <a:t>.</a:t>
            </a:r>
            <a:endParaRPr lang="en-US">
              <a:latin typeface="UT Sans" panose="00000500000000000000" pitchFamily="50" charset="0"/>
            </a:endParaRPr>
          </a:p>
        </p:txBody>
      </p:sp>
      <p:sp>
        <p:nvSpPr>
          <p:cNvPr id="1028"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8EEB507-DB21-4EB2-8269-F9A459ED247F}" type="datetime1">
              <a:rPr lang="en-US" smtClean="0"/>
              <a:t>10/25/2018</a:t>
            </a:fld>
            <a:endParaRPr lang="en-US"/>
          </a:p>
        </p:txBody>
      </p:sp>
      <p:sp>
        <p:nvSpPr>
          <p:cNvPr id="1029"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103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BB9E22B-DAC7-46BB-BF86-CC26EFE199EA}" type="slidenum">
              <a:rPr lang="en-US"/>
              <a:pPr>
                <a:defRPr/>
              </a:pPr>
              <a:t>30</a:t>
            </a:fld>
            <a:endParaRPr lang="en-US"/>
          </a:p>
        </p:txBody>
      </p:sp>
      <p:graphicFrame>
        <p:nvGraphicFramePr>
          <p:cNvPr id="1026" name="Object 7"/>
          <p:cNvGraphicFramePr>
            <a:graphicFrameLocks noChangeAspect="1"/>
          </p:cNvGraphicFramePr>
          <p:nvPr>
            <p:extLst>
              <p:ext uri="{D42A27DB-BD31-4B8C-83A1-F6EECF244321}">
                <p14:modId xmlns:p14="http://schemas.microsoft.com/office/powerpoint/2010/main" val="3493528127"/>
              </p:ext>
            </p:extLst>
          </p:nvPr>
        </p:nvGraphicFramePr>
        <p:xfrm>
          <a:off x="3937000" y="2781300"/>
          <a:ext cx="1270000" cy="838200"/>
        </p:xfrm>
        <a:graphic>
          <a:graphicData uri="http://schemas.openxmlformats.org/presentationml/2006/ole">
            <mc:AlternateContent xmlns:mc="http://schemas.openxmlformats.org/markup-compatibility/2006">
              <mc:Choice xmlns:v="urn:schemas-microsoft-com:vml" Requires="v">
                <p:oleObj spid="_x0000_s16487" name="Equation" r:id="rId3" imgW="634680" imgH="419040" progId="Equation.DSMT4">
                  <p:embed/>
                </p:oleObj>
              </mc:Choice>
              <mc:Fallback>
                <p:oleObj name="Equation" r:id="rId3" imgW="634680" imgH="419040" progId="Equation.DSMT4">
                  <p:embed/>
                  <p:pic>
                    <p:nvPicPr>
                      <p:cNvPr id="1026" name="Object 7"/>
                      <p:cNvPicPr>
                        <a:picLocks noChangeAspect="1" noChangeArrowheads="1"/>
                      </p:cNvPicPr>
                      <p:nvPr/>
                    </p:nvPicPr>
                    <p:blipFill>
                      <a:blip r:embed="rId4"/>
                      <a:srcRect/>
                      <a:stretch>
                        <a:fillRect/>
                      </a:stretch>
                    </p:blipFill>
                    <p:spPr bwMode="auto">
                      <a:xfrm>
                        <a:off x="3937000" y="2781300"/>
                        <a:ext cx="1270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ounded Rectangle 2"/>
          <p:cNvSpPr/>
          <p:nvPr/>
        </p:nvSpPr>
        <p:spPr>
          <a:xfrm>
            <a:off x="3779440" y="2781300"/>
            <a:ext cx="1585119" cy="9144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66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eaLnBrk="1" fontAlgn="auto" hangingPunct="1">
              <a:spcAft>
                <a:spcPts val="0"/>
              </a:spcAft>
              <a:defRPr/>
            </a:pPr>
            <a:r>
              <a:rPr lang="ro-RO" sz="3200">
                <a:latin typeface="UT Sans" panose="00000500000000000000" pitchFamily="50" charset="0"/>
              </a:rPr>
              <a:t>Tipuri de conexiuni</a:t>
            </a:r>
            <a:endParaRPr lang="en-US" sz="3200">
              <a:latin typeface="UT Sans" panose="00000500000000000000" pitchFamily="50" charset="0"/>
            </a:endParaRPr>
          </a:p>
        </p:txBody>
      </p:sp>
      <p:sp>
        <p:nvSpPr>
          <p:cNvPr id="48130" name="Content Placeholder 1"/>
          <p:cNvSpPr>
            <a:spLocks noGrp="1"/>
          </p:cNvSpPr>
          <p:nvPr>
            <p:ph idx="1"/>
          </p:nvPr>
        </p:nvSpPr>
        <p:spPr/>
        <p:txBody>
          <a:bodyPr/>
          <a:lstStyle/>
          <a:p>
            <a:pPr eaLnBrk="1" hangingPunct="1"/>
            <a:r>
              <a:rPr lang="en-US" sz="2400">
                <a:latin typeface="UT Sans" panose="00000500000000000000" pitchFamily="50" charset="0"/>
              </a:rPr>
              <a:t>TB fiind un dispozitiv cu 3 terminale iar circuitele </a:t>
            </a:r>
            <a:r>
              <a:rPr lang="ro-RO" sz="2400">
                <a:latin typeface="UT Sans" panose="00000500000000000000" pitchFamily="50" charset="0"/>
              </a:rPr>
              <a:t>î</a:t>
            </a:r>
            <a:r>
              <a:rPr lang="en-US" sz="2400">
                <a:latin typeface="UT Sans" panose="00000500000000000000" pitchFamily="50" charset="0"/>
              </a:rPr>
              <a:t>n care se conecteaz</a:t>
            </a:r>
            <a:r>
              <a:rPr lang="ro-RO" sz="2400">
                <a:latin typeface="UT Sans" panose="00000500000000000000" pitchFamily="50" charset="0"/>
              </a:rPr>
              <a:t>ă</a:t>
            </a:r>
            <a:r>
              <a:rPr lang="en-US" sz="2400">
                <a:latin typeface="UT Sans" panose="00000500000000000000" pitchFamily="50" charset="0"/>
              </a:rPr>
              <a:t> av</a:t>
            </a:r>
            <a:r>
              <a:rPr lang="ro-RO" sz="2400">
                <a:latin typeface="UT Sans" panose="00000500000000000000" pitchFamily="50" charset="0"/>
              </a:rPr>
              <a:t>â</a:t>
            </a:r>
            <a:r>
              <a:rPr lang="en-US" sz="2400">
                <a:latin typeface="UT Sans" panose="00000500000000000000" pitchFamily="50" charset="0"/>
              </a:rPr>
              <a:t>nd 4 terminale (2 de intrare, respectiv 2 de ie</a:t>
            </a:r>
            <a:r>
              <a:rPr lang="ro-RO" sz="2400">
                <a:latin typeface="UT Sans" panose="00000500000000000000" pitchFamily="50" charset="0"/>
              </a:rPr>
              <a:t>ş</a:t>
            </a:r>
            <a:r>
              <a:rPr lang="en-US" sz="2400">
                <a:latin typeface="UT Sans" panose="00000500000000000000" pitchFamily="50" charset="0"/>
              </a:rPr>
              <a:t>ire), un terminal al TB trebuie s</a:t>
            </a:r>
            <a:r>
              <a:rPr lang="ro-RO" sz="2400">
                <a:latin typeface="UT Sans" panose="00000500000000000000" pitchFamily="50" charset="0"/>
              </a:rPr>
              <a:t>ă</a:t>
            </a:r>
            <a:r>
              <a:rPr lang="en-US" sz="2400">
                <a:latin typeface="UT Sans" panose="00000500000000000000" pitchFamily="50" charset="0"/>
              </a:rPr>
              <a:t> fie comun at</a:t>
            </a:r>
            <a:r>
              <a:rPr lang="ro-RO" sz="2400">
                <a:latin typeface="UT Sans" panose="00000500000000000000" pitchFamily="50" charset="0"/>
              </a:rPr>
              <a:t>â</a:t>
            </a:r>
            <a:r>
              <a:rPr lang="en-US" sz="2400">
                <a:latin typeface="UT Sans" panose="00000500000000000000" pitchFamily="50" charset="0"/>
              </a:rPr>
              <a:t>t intr</a:t>
            </a:r>
            <a:r>
              <a:rPr lang="ro-RO" sz="2400">
                <a:latin typeface="UT Sans" panose="00000500000000000000" pitchFamily="50" charset="0"/>
              </a:rPr>
              <a:t>ă</a:t>
            </a:r>
            <a:r>
              <a:rPr lang="en-US" sz="2400">
                <a:latin typeface="UT Sans" panose="00000500000000000000" pitchFamily="50" charset="0"/>
              </a:rPr>
              <a:t>rii c</a:t>
            </a:r>
            <a:r>
              <a:rPr lang="ro-RO" sz="2400">
                <a:latin typeface="UT Sans" panose="00000500000000000000" pitchFamily="50" charset="0"/>
              </a:rPr>
              <a:t>â</a:t>
            </a:r>
            <a:r>
              <a:rPr lang="en-US" sz="2400">
                <a:latin typeface="UT Sans" panose="00000500000000000000" pitchFamily="50" charset="0"/>
              </a:rPr>
              <a:t>t </a:t>
            </a:r>
            <a:r>
              <a:rPr lang="ro-RO" sz="2400">
                <a:latin typeface="UT Sans" panose="00000500000000000000" pitchFamily="50" charset="0"/>
              </a:rPr>
              <a:t>ş</a:t>
            </a:r>
            <a:r>
              <a:rPr lang="en-US" sz="2400">
                <a:latin typeface="UT Sans" panose="00000500000000000000" pitchFamily="50" charset="0"/>
              </a:rPr>
              <a:t>i ie</a:t>
            </a:r>
            <a:r>
              <a:rPr lang="ro-RO" sz="2400">
                <a:latin typeface="UT Sans" panose="00000500000000000000" pitchFamily="50" charset="0"/>
              </a:rPr>
              <a:t>ş</a:t>
            </a:r>
            <a:r>
              <a:rPr lang="en-US" sz="2400">
                <a:latin typeface="UT Sans" panose="00000500000000000000" pitchFamily="50" charset="0"/>
              </a:rPr>
              <a:t>irii.</a:t>
            </a:r>
          </a:p>
          <a:p>
            <a:pPr eaLnBrk="1" hangingPunct="1"/>
            <a:r>
              <a:rPr lang="ro-RO" sz="2400" b="1">
                <a:latin typeface="UT Sans" panose="00000500000000000000" pitchFamily="50" charset="0"/>
              </a:rPr>
              <a:t>Definiția 1</a:t>
            </a:r>
            <a:r>
              <a:rPr lang="ro-RO" sz="2400">
                <a:latin typeface="UT Sans" panose="00000500000000000000" pitchFamily="50" charset="0"/>
              </a:rPr>
              <a:t>: </a:t>
            </a:r>
            <a:r>
              <a:rPr lang="en-US" sz="2400">
                <a:latin typeface="UT Sans" panose="00000500000000000000" pitchFamily="50" charset="0"/>
              </a:rPr>
              <a:t>Terminalul comun (care, pentru analiza </a:t>
            </a:r>
            <a:r>
              <a:rPr lang="ro-RO" sz="2400">
                <a:latin typeface="UT Sans" panose="00000500000000000000" pitchFamily="50" charset="0"/>
              </a:rPr>
              <a:t>î</a:t>
            </a:r>
            <a:r>
              <a:rPr lang="en-US" sz="2400">
                <a:latin typeface="UT Sans" panose="00000500000000000000" pitchFamily="50" charset="0"/>
              </a:rPr>
              <a:t>n c.a., este legat la masa montajului) d</a:t>
            </a:r>
            <a:r>
              <a:rPr lang="ro-RO" sz="2400">
                <a:latin typeface="UT Sans" panose="00000500000000000000" pitchFamily="50" charset="0"/>
              </a:rPr>
              <a:t>ă</a:t>
            </a:r>
            <a:r>
              <a:rPr lang="en-US" sz="2400">
                <a:latin typeface="UT Sans" panose="00000500000000000000" pitchFamily="50" charset="0"/>
              </a:rPr>
              <a:t> numele conexiunii:</a:t>
            </a:r>
          </a:p>
          <a:p>
            <a:pPr lvl="1" eaLnBrk="1" hangingPunct="1"/>
            <a:r>
              <a:rPr lang="en-US" sz="2200">
                <a:solidFill>
                  <a:srgbClr val="C00000"/>
                </a:solidFill>
                <a:latin typeface="UT Sans" panose="00000500000000000000" pitchFamily="50" charset="0"/>
              </a:rPr>
              <a:t>Emitor comun</a:t>
            </a:r>
            <a:r>
              <a:rPr lang="ro-RO" sz="2200">
                <a:solidFill>
                  <a:srgbClr val="C00000"/>
                </a:solidFill>
                <a:latin typeface="UT Sans" panose="00000500000000000000" pitchFamily="50" charset="0"/>
              </a:rPr>
              <a:t> -</a:t>
            </a:r>
            <a:r>
              <a:rPr lang="en-US" sz="2200">
                <a:solidFill>
                  <a:srgbClr val="C00000"/>
                </a:solidFill>
                <a:latin typeface="UT Sans" panose="00000500000000000000" pitchFamily="50" charset="0"/>
              </a:rPr>
              <a:t> EC</a:t>
            </a:r>
          </a:p>
          <a:p>
            <a:pPr lvl="1" eaLnBrk="1" hangingPunct="1"/>
            <a:r>
              <a:rPr lang="en-US" sz="2200">
                <a:solidFill>
                  <a:srgbClr val="C00000"/>
                </a:solidFill>
                <a:latin typeface="UT Sans" panose="00000500000000000000" pitchFamily="50" charset="0"/>
              </a:rPr>
              <a:t>Baz</a:t>
            </a:r>
            <a:r>
              <a:rPr lang="ro-RO" sz="2200">
                <a:solidFill>
                  <a:srgbClr val="C00000"/>
                </a:solidFill>
                <a:latin typeface="UT Sans" panose="00000500000000000000" pitchFamily="50" charset="0"/>
              </a:rPr>
              <a:t>ă</a:t>
            </a:r>
            <a:r>
              <a:rPr lang="en-US" sz="2200">
                <a:solidFill>
                  <a:srgbClr val="C00000"/>
                </a:solidFill>
                <a:latin typeface="UT Sans" panose="00000500000000000000" pitchFamily="50" charset="0"/>
              </a:rPr>
              <a:t> comun</a:t>
            </a:r>
            <a:r>
              <a:rPr lang="ro-RO" sz="2200">
                <a:solidFill>
                  <a:srgbClr val="C00000"/>
                </a:solidFill>
                <a:latin typeface="UT Sans" panose="00000500000000000000" pitchFamily="50" charset="0"/>
              </a:rPr>
              <a:t>ă</a:t>
            </a:r>
            <a:r>
              <a:rPr lang="en-US" sz="2200">
                <a:solidFill>
                  <a:srgbClr val="C00000"/>
                </a:solidFill>
                <a:latin typeface="UT Sans" panose="00000500000000000000" pitchFamily="50" charset="0"/>
              </a:rPr>
              <a:t> </a:t>
            </a:r>
            <a:r>
              <a:rPr lang="ro-RO" sz="2200">
                <a:solidFill>
                  <a:srgbClr val="C00000"/>
                </a:solidFill>
                <a:latin typeface="UT Sans" panose="00000500000000000000" pitchFamily="50" charset="0"/>
              </a:rPr>
              <a:t>-</a:t>
            </a:r>
            <a:r>
              <a:rPr lang="en-US" sz="2200">
                <a:solidFill>
                  <a:srgbClr val="C00000"/>
                </a:solidFill>
                <a:latin typeface="UT Sans" panose="00000500000000000000" pitchFamily="50" charset="0"/>
              </a:rPr>
              <a:t> BC</a:t>
            </a:r>
          </a:p>
          <a:p>
            <a:pPr lvl="1" eaLnBrk="1" hangingPunct="1"/>
            <a:r>
              <a:rPr lang="en-US" sz="2200">
                <a:solidFill>
                  <a:srgbClr val="C00000"/>
                </a:solidFill>
                <a:latin typeface="UT Sans" panose="00000500000000000000" pitchFamily="50" charset="0"/>
              </a:rPr>
              <a:t>Colector comun - CC</a:t>
            </a:r>
          </a:p>
        </p:txBody>
      </p:sp>
      <p:sp>
        <p:nvSpPr>
          <p:cNvPr id="3891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E99C94F-0AAD-457E-A013-8C4E6ED85290}" type="datetime1">
              <a:rPr lang="en-US" smtClean="0"/>
              <a:t>10/25/2018</a:t>
            </a:fld>
            <a:endParaRPr lang="en-US"/>
          </a:p>
        </p:txBody>
      </p:sp>
      <p:sp>
        <p:nvSpPr>
          <p:cNvPr id="3891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3891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67F8D55-FF32-463C-9152-716FCE07691B}" type="slidenum">
              <a:rPr lang="en-US"/>
              <a:pPr>
                <a:defRPr/>
              </a:pPr>
              <a:t>31</a:t>
            </a:fld>
            <a:endParaRPr lang="en-US"/>
          </a:p>
        </p:txBody>
      </p:sp>
      <p:pic>
        <p:nvPicPr>
          <p:cNvPr id="2" name="Picture 1">
            <a:extLst>
              <a:ext uri="{FF2B5EF4-FFF2-40B4-BE49-F238E27FC236}">
                <a16:creationId xmlns:a16="http://schemas.microsoft.com/office/drawing/2014/main" id="{53BA2B18-D3F3-49A1-AA8A-86D487AEA2AB}"/>
              </a:ext>
            </a:extLst>
          </p:cNvPr>
          <p:cNvPicPr>
            <a:picLocks noChangeAspect="1"/>
          </p:cNvPicPr>
          <p:nvPr/>
        </p:nvPicPr>
        <p:blipFill>
          <a:blip r:embed="rId2"/>
          <a:stretch>
            <a:fillRect/>
          </a:stretch>
        </p:blipFill>
        <p:spPr>
          <a:xfrm>
            <a:off x="1376362" y="5095875"/>
            <a:ext cx="6391275" cy="16859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200">
                <a:latin typeface="UT Sans" panose="00000500000000000000" pitchFamily="50" charset="0"/>
              </a:rPr>
              <a:t>Tipuri de conexiuni</a:t>
            </a:r>
            <a:endParaRPr lang="en-US" sz="3200">
              <a:latin typeface="UT Sans" panose="00000500000000000000" pitchFamily="50" charset="0"/>
            </a:endParaRPr>
          </a:p>
        </p:txBody>
      </p:sp>
      <p:sp>
        <p:nvSpPr>
          <p:cNvPr id="48130" name="Content Placeholder 1"/>
          <p:cNvSpPr>
            <a:spLocks noGrp="1"/>
          </p:cNvSpPr>
          <p:nvPr>
            <p:ph idx="1"/>
          </p:nvPr>
        </p:nvSpPr>
        <p:spPr/>
        <p:txBody>
          <a:bodyPr/>
          <a:lstStyle/>
          <a:p>
            <a:pPr marL="0" indent="0" eaLnBrk="1" hangingPunct="1">
              <a:buNone/>
            </a:pPr>
            <a:r>
              <a:rPr lang="ro-RO" sz="2400">
                <a:latin typeface="UT Sans" panose="00000500000000000000" pitchFamily="50" charset="0"/>
              </a:rPr>
              <a:t>Definiție alternativă: </a:t>
            </a:r>
            <a:r>
              <a:rPr lang="ro-RO" sz="2400">
                <a:solidFill>
                  <a:srgbClr val="0070C0"/>
                </a:solidFill>
                <a:latin typeface="UT Sans" panose="00000500000000000000" pitchFamily="50" charset="0"/>
              </a:rPr>
              <a:t>terminalul nenumit dă tipul conexiunii</a:t>
            </a:r>
            <a:r>
              <a:rPr lang="ro-RO" sz="2400">
                <a:latin typeface="UT Sans" panose="00000500000000000000" pitchFamily="50" charset="0"/>
              </a:rPr>
              <a:t>.</a:t>
            </a:r>
            <a:endParaRPr lang="en-US" sz="2400">
              <a:latin typeface="UT Sans" panose="00000500000000000000" pitchFamily="50" charset="0"/>
            </a:endParaRPr>
          </a:p>
          <a:p>
            <a:pPr lvl="1" eaLnBrk="1" hangingPunct="1"/>
            <a:r>
              <a:rPr lang="en-US" sz="2400">
                <a:solidFill>
                  <a:srgbClr val="C00000"/>
                </a:solidFill>
                <a:latin typeface="UT Sans" panose="00000500000000000000" pitchFamily="50" charset="0"/>
              </a:rPr>
              <a:t>Emitor comun, EC</a:t>
            </a:r>
            <a:r>
              <a:rPr lang="ro-RO" sz="2400">
                <a:latin typeface="UT Sans" panose="00000500000000000000" pitchFamily="50" charset="0"/>
              </a:rPr>
              <a:t> – dacă semnalul se aplică în bază şi se culege din colector (EMITORUL este nenumit);</a:t>
            </a:r>
            <a:endParaRPr lang="en-US" sz="2400">
              <a:solidFill>
                <a:srgbClr val="C00000"/>
              </a:solidFill>
              <a:latin typeface="UT Sans" panose="00000500000000000000" pitchFamily="50" charset="0"/>
            </a:endParaRPr>
          </a:p>
          <a:p>
            <a:pPr lvl="1" eaLnBrk="1" hangingPunct="1"/>
            <a:r>
              <a:rPr lang="en-US" sz="2400">
                <a:solidFill>
                  <a:srgbClr val="C00000"/>
                </a:solidFill>
                <a:latin typeface="UT Sans" panose="00000500000000000000" pitchFamily="50" charset="0"/>
              </a:rPr>
              <a:t>Baza comuna – BC</a:t>
            </a:r>
            <a:r>
              <a:rPr lang="ro-RO" sz="2400">
                <a:latin typeface="UT Sans" panose="00000500000000000000" pitchFamily="50" charset="0"/>
              </a:rPr>
              <a:t> – dacă semnalul se aplică în emitor şi se culege din colector (BAZA este nenumită);</a:t>
            </a:r>
            <a:endParaRPr lang="en-US" sz="2400">
              <a:solidFill>
                <a:srgbClr val="C00000"/>
              </a:solidFill>
              <a:latin typeface="UT Sans" panose="00000500000000000000" pitchFamily="50" charset="0"/>
            </a:endParaRPr>
          </a:p>
          <a:p>
            <a:pPr lvl="1" eaLnBrk="1" hangingPunct="1"/>
            <a:r>
              <a:rPr lang="en-US" sz="2400">
                <a:solidFill>
                  <a:srgbClr val="C00000"/>
                </a:solidFill>
                <a:latin typeface="UT Sans" panose="00000500000000000000" pitchFamily="50" charset="0"/>
              </a:rPr>
              <a:t>Colector comun - CC</a:t>
            </a:r>
            <a:r>
              <a:rPr lang="ro-RO" sz="2400">
                <a:latin typeface="UT Sans" panose="00000500000000000000" pitchFamily="50" charset="0"/>
              </a:rPr>
              <a:t> – dacă semnalul se aplică în bază şi se culege din emitor (COLECTORUL este nenumit).</a:t>
            </a:r>
            <a:endParaRPr lang="en-US" sz="2400">
              <a:solidFill>
                <a:srgbClr val="C00000"/>
              </a:solidFill>
              <a:latin typeface="UT Sans" panose="00000500000000000000" pitchFamily="50" charset="0"/>
            </a:endParaRPr>
          </a:p>
        </p:txBody>
      </p:sp>
      <p:sp>
        <p:nvSpPr>
          <p:cNvPr id="3891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9B1CB24-8CD2-4FF1-AE2B-88E2AD633662}" type="datetime1">
              <a:rPr lang="en-US" smtClean="0"/>
              <a:t>10/25/2018</a:t>
            </a:fld>
            <a:endParaRPr lang="en-US"/>
          </a:p>
        </p:txBody>
      </p:sp>
      <p:sp>
        <p:nvSpPr>
          <p:cNvPr id="3891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3891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67F8D55-FF32-463C-9152-716FCE07691B}" type="slidenum">
              <a:rPr lang="en-US"/>
              <a:pPr>
                <a:defRPr/>
              </a:pPr>
              <a:t>32</a:t>
            </a:fld>
            <a:endParaRPr lang="en-US"/>
          </a:p>
        </p:txBody>
      </p:sp>
      <p:pic>
        <p:nvPicPr>
          <p:cNvPr id="8" name="Picture 7">
            <a:extLst>
              <a:ext uri="{FF2B5EF4-FFF2-40B4-BE49-F238E27FC236}">
                <a16:creationId xmlns:a16="http://schemas.microsoft.com/office/drawing/2014/main" id="{B9A21590-4435-4068-99E1-9CF82FFC5D67}"/>
              </a:ext>
            </a:extLst>
          </p:cNvPr>
          <p:cNvPicPr>
            <a:picLocks noChangeAspect="1"/>
          </p:cNvPicPr>
          <p:nvPr/>
        </p:nvPicPr>
        <p:blipFill>
          <a:blip r:embed="rId2"/>
          <a:stretch>
            <a:fillRect/>
          </a:stretch>
        </p:blipFill>
        <p:spPr>
          <a:xfrm>
            <a:off x="1376362" y="5095875"/>
            <a:ext cx="6391275" cy="16859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defRPr/>
            </a:pPr>
            <a:r>
              <a:rPr lang="en-US" sz="3200">
                <a:latin typeface="UT Sans" panose="00000500000000000000" pitchFamily="50" charset="0"/>
              </a:rPr>
              <a:t>Tipuri de conexiuni</a:t>
            </a:r>
            <a:endParaRPr lang="en-US" sz="2800">
              <a:latin typeface="UT Sans" panose="00000500000000000000" pitchFamily="50" charset="0"/>
            </a:endParaRPr>
          </a:p>
        </p:txBody>
      </p:sp>
      <p:sp>
        <p:nvSpPr>
          <p:cNvPr id="28674" name="Content Placeholder 2"/>
          <p:cNvSpPr>
            <a:spLocks noGrp="1"/>
          </p:cNvSpPr>
          <p:nvPr>
            <p:ph idx="1"/>
          </p:nvPr>
        </p:nvSpPr>
        <p:spPr/>
        <p:txBody>
          <a:bodyPr>
            <a:normAutofit/>
          </a:bodyPr>
          <a:lstStyle/>
          <a:p>
            <a:pPr eaLnBrk="1" hangingPunct="1"/>
            <a:r>
              <a:rPr lang="en-US">
                <a:latin typeface="UT Sans" panose="00000500000000000000" pitchFamily="50" charset="0"/>
              </a:rPr>
              <a:t>S</a:t>
            </a:r>
            <a:r>
              <a:rPr lang="ro-RO">
                <a:latin typeface="UT Sans" panose="00000500000000000000" pitchFamily="50" charset="0"/>
              </a:rPr>
              <a:t>cheme practice</a:t>
            </a:r>
            <a:endParaRPr lang="en-US">
              <a:latin typeface="UT Sans" panose="00000500000000000000" pitchFamily="50" charset="0"/>
            </a:endParaRPr>
          </a:p>
        </p:txBody>
      </p:sp>
      <p:sp>
        <p:nvSpPr>
          <p:cNvPr id="25603"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3A9827DC-1C9D-422D-9E91-D120D829F17F}" type="datetime1">
              <a:rPr lang="en-US" smtClean="0"/>
              <a:t>10/25/2018</a:t>
            </a:fld>
            <a:endParaRPr lang="en-US"/>
          </a:p>
        </p:txBody>
      </p:sp>
      <p:sp>
        <p:nvSpPr>
          <p:cNvPr id="2560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560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FBCC596-9AFE-4424-8A4C-AFE649C0178A}" type="slidenum">
              <a:rPr lang="en-US" smtClean="0"/>
              <a:pPr>
                <a:defRPr/>
              </a:pPr>
              <a:t>33</a:t>
            </a:fld>
            <a:endParaRPr lang="en-US"/>
          </a:p>
        </p:txBody>
      </p:sp>
      <p:sp>
        <p:nvSpPr>
          <p:cNvPr id="2" name="Rectangle 1"/>
          <p:cNvSpPr/>
          <p:nvPr/>
        </p:nvSpPr>
        <p:spPr>
          <a:xfrm>
            <a:off x="990600" y="5555776"/>
            <a:ext cx="1585690" cy="369332"/>
          </a:xfrm>
          <a:prstGeom prst="rect">
            <a:avLst/>
          </a:prstGeom>
        </p:spPr>
        <p:txBody>
          <a:bodyPr wrap="none">
            <a:spAutoFit/>
          </a:bodyPr>
          <a:lstStyle/>
          <a:p>
            <a:r>
              <a:rPr lang="en-US">
                <a:latin typeface="UT Sans" panose="00000500000000000000" pitchFamily="50" charset="0"/>
              </a:rPr>
              <a:t>conexiune</a:t>
            </a:r>
            <a:r>
              <a:rPr lang="ro-RO">
                <a:latin typeface="UT Sans" panose="00000500000000000000" pitchFamily="50" charset="0"/>
              </a:rPr>
              <a:t>a</a:t>
            </a:r>
            <a:r>
              <a:rPr lang="en-US">
                <a:latin typeface="UT Sans" panose="00000500000000000000" pitchFamily="50" charset="0"/>
              </a:rPr>
              <a:t> </a:t>
            </a:r>
            <a:r>
              <a:rPr lang="ro-RO">
                <a:latin typeface="UT Sans" panose="00000500000000000000" pitchFamily="50" charset="0"/>
              </a:rPr>
              <a:t>EC</a:t>
            </a:r>
            <a:endParaRPr lang="en-US">
              <a:latin typeface="UT Sans" panose="00000500000000000000" pitchFamily="50" charset="0"/>
            </a:endParaRPr>
          </a:p>
        </p:txBody>
      </p:sp>
      <p:sp>
        <p:nvSpPr>
          <p:cNvPr id="3" name="Rectangle 2"/>
          <p:cNvSpPr/>
          <p:nvPr/>
        </p:nvSpPr>
        <p:spPr>
          <a:xfrm>
            <a:off x="3741653" y="5555776"/>
            <a:ext cx="1600118" cy="369332"/>
          </a:xfrm>
          <a:prstGeom prst="rect">
            <a:avLst/>
          </a:prstGeom>
        </p:spPr>
        <p:txBody>
          <a:bodyPr wrap="none">
            <a:spAutoFit/>
          </a:bodyPr>
          <a:lstStyle/>
          <a:p>
            <a:r>
              <a:rPr lang="en-US">
                <a:latin typeface="UT Sans" panose="00000500000000000000" pitchFamily="50" charset="0"/>
              </a:rPr>
              <a:t>conexiune</a:t>
            </a:r>
            <a:r>
              <a:rPr lang="ro-RO">
                <a:latin typeface="UT Sans" panose="00000500000000000000" pitchFamily="50" charset="0"/>
              </a:rPr>
              <a:t>a BC</a:t>
            </a:r>
            <a:endParaRPr lang="en-US">
              <a:latin typeface="UT Sans" panose="00000500000000000000" pitchFamily="50" charset="0"/>
            </a:endParaRPr>
          </a:p>
        </p:txBody>
      </p:sp>
      <p:sp>
        <p:nvSpPr>
          <p:cNvPr id="4" name="Rectangle 3"/>
          <p:cNvSpPr/>
          <p:nvPr/>
        </p:nvSpPr>
        <p:spPr>
          <a:xfrm>
            <a:off x="6858000" y="5555776"/>
            <a:ext cx="1582484" cy="369332"/>
          </a:xfrm>
          <a:prstGeom prst="rect">
            <a:avLst/>
          </a:prstGeom>
        </p:spPr>
        <p:txBody>
          <a:bodyPr wrap="none">
            <a:spAutoFit/>
          </a:bodyPr>
          <a:lstStyle/>
          <a:p>
            <a:r>
              <a:rPr lang="en-US">
                <a:latin typeface="UT Sans" panose="00000500000000000000" pitchFamily="50" charset="0"/>
              </a:rPr>
              <a:t>conexiune</a:t>
            </a:r>
            <a:r>
              <a:rPr lang="ro-RO">
                <a:latin typeface="UT Sans" panose="00000500000000000000" pitchFamily="50" charset="0"/>
              </a:rPr>
              <a:t>a</a:t>
            </a:r>
            <a:r>
              <a:rPr lang="en-US">
                <a:latin typeface="UT Sans" panose="00000500000000000000" pitchFamily="50" charset="0"/>
              </a:rPr>
              <a:t> </a:t>
            </a:r>
            <a:r>
              <a:rPr lang="ro-RO">
                <a:latin typeface="UT Sans" panose="00000500000000000000" pitchFamily="50" charset="0"/>
              </a:rPr>
              <a:t>CC</a:t>
            </a:r>
            <a:endParaRPr lang="en-US">
              <a:latin typeface="UT Sans" panose="00000500000000000000" pitchFamily="50" charset="0"/>
            </a:endParaRPr>
          </a:p>
        </p:txBody>
      </p:sp>
      <p:pic>
        <p:nvPicPr>
          <p:cNvPr id="5" name="Picture 4">
            <a:extLst>
              <a:ext uri="{FF2B5EF4-FFF2-40B4-BE49-F238E27FC236}">
                <a16:creationId xmlns:a16="http://schemas.microsoft.com/office/drawing/2014/main" id="{AF474370-5345-4329-A00C-FDF4E1F9C9C5}"/>
              </a:ext>
            </a:extLst>
          </p:cNvPr>
          <p:cNvPicPr>
            <a:picLocks noChangeAspect="1"/>
          </p:cNvPicPr>
          <p:nvPr/>
        </p:nvPicPr>
        <p:blipFill>
          <a:blip r:embed="rId2"/>
          <a:stretch>
            <a:fillRect/>
          </a:stretch>
        </p:blipFill>
        <p:spPr>
          <a:xfrm>
            <a:off x="152400" y="2362200"/>
            <a:ext cx="8886825" cy="2878617"/>
          </a:xfrm>
          <a:prstGeom prst="rect">
            <a:avLst/>
          </a:prstGeom>
        </p:spPr>
      </p:pic>
    </p:spTree>
    <p:extLst>
      <p:ext uri="{BB962C8B-B14F-4D97-AF65-F5344CB8AC3E}">
        <p14:creationId xmlns:p14="http://schemas.microsoft.com/office/powerpoint/2010/main" val="428885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eaLnBrk="1" fontAlgn="auto" hangingPunct="1">
              <a:spcAft>
                <a:spcPts val="0"/>
              </a:spcAft>
              <a:defRPr/>
            </a:pPr>
            <a:r>
              <a:rPr lang="en-US" sz="3200">
                <a:latin typeface="UT Sans" panose="00000500000000000000" pitchFamily="50" charset="0"/>
              </a:rPr>
              <a:t>Tipuri de conexiuni</a:t>
            </a:r>
            <a:br>
              <a:rPr lang="en-US">
                <a:latin typeface="UT Sans" panose="00000500000000000000" pitchFamily="50" charset="0"/>
              </a:rPr>
            </a:br>
            <a:r>
              <a:rPr lang="ro-RO" sz="2800">
                <a:latin typeface="UT Sans" panose="00000500000000000000" pitchFamily="50" charset="0"/>
              </a:rPr>
              <a:t>Scheme echivalente de c.a.</a:t>
            </a:r>
            <a:endParaRPr lang="en-US" sz="4400">
              <a:latin typeface="UT Sans" panose="00000500000000000000" pitchFamily="50" charset="0"/>
            </a:endParaRPr>
          </a:p>
        </p:txBody>
      </p:sp>
      <p:sp>
        <p:nvSpPr>
          <p:cNvPr id="29698" name="Content Placeholder 1"/>
          <p:cNvSpPr>
            <a:spLocks noGrp="1"/>
          </p:cNvSpPr>
          <p:nvPr>
            <p:ph idx="1"/>
          </p:nvPr>
        </p:nvSpPr>
        <p:spPr/>
        <p:txBody>
          <a:bodyPr/>
          <a:lstStyle/>
          <a:p>
            <a:pPr eaLnBrk="1" hangingPunct="1"/>
            <a:r>
              <a:rPr lang="ro-RO">
                <a:latin typeface="UT Sans" panose="00000500000000000000" pitchFamily="50" charset="0"/>
              </a:rPr>
              <a:t>Pe schemele echivalente de c.a. se ține seama de următoarele aspecte:</a:t>
            </a:r>
            <a:endParaRPr lang="en-US">
              <a:latin typeface="UT Sans" panose="00000500000000000000" pitchFamily="50" charset="0"/>
            </a:endParaRPr>
          </a:p>
          <a:p>
            <a:pPr marL="849313" lvl="1" indent="-457200" eaLnBrk="1" hangingPunct="1">
              <a:buFont typeface="Lucida Sans Unicode" pitchFamily="34" charset="0"/>
              <a:buAutoNum type="arabicPeriod"/>
            </a:pPr>
            <a:r>
              <a:rPr lang="en-US">
                <a:latin typeface="UT Sans" panose="00000500000000000000" pitchFamily="50" charset="0"/>
              </a:rPr>
              <a:t>Condensatoarele din circuit se </a:t>
            </a:r>
            <a:r>
              <a:rPr lang="ro-RO">
                <a:latin typeface="UT Sans" panose="00000500000000000000" pitchFamily="50" charset="0"/>
              </a:rPr>
              <a:t>î</a:t>
            </a:r>
            <a:r>
              <a:rPr lang="en-US">
                <a:latin typeface="UT Sans" panose="00000500000000000000" pitchFamily="50" charset="0"/>
              </a:rPr>
              <a:t>nlocuiesc cu scurtcircuit (dac</a:t>
            </a:r>
            <a:r>
              <a:rPr lang="ro-RO">
                <a:latin typeface="UT Sans" panose="00000500000000000000" pitchFamily="50" charset="0"/>
              </a:rPr>
              <a:t>ă</a:t>
            </a:r>
            <a:r>
              <a:rPr lang="en-US">
                <a:latin typeface="UT Sans" panose="00000500000000000000" pitchFamily="50" charset="0"/>
              </a:rPr>
              <a:t> nu se precizeaz</a:t>
            </a:r>
            <a:r>
              <a:rPr lang="ro-RO">
                <a:latin typeface="UT Sans" panose="00000500000000000000" pitchFamily="50" charset="0"/>
              </a:rPr>
              <a:t>ă</a:t>
            </a:r>
            <a:r>
              <a:rPr lang="en-US">
                <a:latin typeface="UT Sans" panose="00000500000000000000" pitchFamily="50" charset="0"/>
              </a:rPr>
              <a:t> altfel);</a:t>
            </a:r>
          </a:p>
          <a:p>
            <a:pPr marL="849313" lvl="1" indent="-457200" eaLnBrk="1" hangingPunct="1">
              <a:buFont typeface="Lucida Sans Unicode" pitchFamily="34" charset="0"/>
              <a:buAutoNum type="arabicPeriod"/>
            </a:pPr>
            <a:r>
              <a:rPr lang="en-US">
                <a:latin typeface="UT Sans" panose="00000500000000000000" pitchFamily="50" charset="0"/>
              </a:rPr>
              <a:t>Bateria de alimentare de c.c. se </a:t>
            </a:r>
            <a:r>
              <a:rPr lang="ro-RO">
                <a:latin typeface="UT Sans" panose="00000500000000000000" pitchFamily="50" charset="0"/>
              </a:rPr>
              <a:t>pasivizează. Dacă sursa de c.c. este ideală, </a:t>
            </a:r>
            <a:r>
              <a:rPr lang="en-US">
                <a:latin typeface="UT Sans" panose="00000500000000000000" pitchFamily="50" charset="0"/>
              </a:rPr>
              <a:t>bateria de c.c se </a:t>
            </a:r>
            <a:r>
              <a:rPr lang="ro-RO">
                <a:latin typeface="UT Sans" panose="00000500000000000000" pitchFamily="50" charset="0"/>
              </a:rPr>
              <a:t>î</a:t>
            </a:r>
            <a:r>
              <a:rPr lang="en-US">
                <a:latin typeface="UT Sans" panose="00000500000000000000" pitchFamily="50" charset="0"/>
              </a:rPr>
              <a:t>nlocuie</a:t>
            </a:r>
            <a:r>
              <a:rPr lang="ro-RO">
                <a:latin typeface="UT Sans" panose="00000500000000000000" pitchFamily="50" charset="0"/>
              </a:rPr>
              <a:t>ş</a:t>
            </a:r>
            <a:r>
              <a:rPr lang="en-US">
                <a:latin typeface="UT Sans" panose="00000500000000000000" pitchFamily="50" charset="0"/>
              </a:rPr>
              <a:t>te cu scurtcircuit.</a:t>
            </a:r>
          </a:p>
        </p:txBody>
      </p:sp>
      <p:sp>
        <p:nvSpPr>
          <p:cNvPr id="2662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B9E02CF-324A-4662-AA00-53F7C412F096}" type="datetime1">
              <a:rPr lang="en-US" smtClean="0"/>
              <a:t>10/25/2018</a:t>
            </a:fld>
            <a:endParaRPr lang="en-US"/>
          </a:p>
        </p:txBody>
      </p:sp>
      <p:sp>
        <p:nvSpPr>
          <p:cNvPr id="2662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662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520D37B-8F6C-4052-AECA-A03CB5AAAFAD}" type="slidenum">
              <a:rPr lang="en-US" smtClean="0"/>
              <a:pPr>
                <a:defRPr/>
              </a:pPr>
              <a:t>34</a:t>
            </a:fld>
            <a:endParaRPr lang="en-US"/>
          </a:p>
        </p:txBody>
      </p:sp>
      <p:pic>
        <p:nvPicPr>
          <p:cNvPr id="2" name="Picture 1">
            <a:extLst>
              <a:ext uri="{FF2B5EF4-FFF2-40B4-BE49-F238E27FC236}">
                <a16:creationId xmlns:a16="http://schemas.microsoft.com/office/drawing/2014/main" id="{18645917-7C8E-4056-877B-91E9330F05EA}"/>
              </a:ext>
            </a:extLst>
          </p:cNvPr>
          <p:cNvPicPr>
            <a:picLocks noChangeAspect="1"/>
          </p:cNvPicPr>
          <p:nvPr/>
        </p:nvPicPr>
        <p:blipFill>
          <a:blip r:embed="rId2"/>
          <a:stretch>
            <a:fillRect/>
          </a:stretch>
        </p:blipFill>
        <p:spPr>
          <a:xfrm>
            <a:off x="147637" y="4533900"/>
            <a:ext cx="8848725" cy="1714500"/>
          </a:xfrm>
          <a:prstGeom prst="rect">
            <a:avLst/>
          </a:prstGeom>
        </p:spPr>
      </p:pic>
    </p:spTree>
    <p:extLst>
      <p:ext uri="{BB962C8B-B14F-4D97-AF65-F5344CB8AC3E}">
        <p14:creationId xmlns:p14="http://schemas.microsoft.com/office/powerpoint/2010/main" val="364477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en-US" sz="3200">
                <a:latin typeface="UT Sans" panose="00000500000000000000" pitchFamily="50" charset="0"/>
              </a:rPr>
              <a:t>Tipuri de conexiuni</a:t>
            </a:r>
            <a:br>
              <a:rPr lang="en-US" sz="3200">
                <a:latin typeface="UT Sans" panose="00000500000000000000" pitchFamily="50" charset="0"/>
              </a:rPr>
            </a:br>
            <a:r>
              <a:rPr lang="ro-RO" sz="2800">
                <a:latin typeface="UT Sans" panose="00000500000000000000" pitchFamily="50" charset="0"/>
              </a:rPr>
              <a:t>Scheme echivalente de c.a.</a:t>
            </a:r>
            <a:endParaRPr lang="en-US" sz="2800">
              <a:latin typeface="UT Sans" panose="00000500000000000000" pitchFamily="50" charset="0"/>
            </a:endParaRPr>
          </a:p>
        </p:txBody>
      </p:sp>
      <p:sp>
        <p:nvSpPr>
          <p:cNvPr id="30722" name="Content Placeholder 1"/>
          <p:cNvSpPr>
            <a:spLocks noGrp="1"/>
          </p:cNvSpPr>
          <p:nvPr>
            <p:ph idx="1"/>
          </p:nvPr>
        </p:nvSpPr>
        <p:spPr/>
        <p:txBody>
          <a:bodyPr/>
          <a:lstStyle/>
          <a:p>
            <a:pPr eaLnBrk="1" hangingPunct="1">
              <a:buFont typeface="Wingdings 3" pitchFamily="18" charset="2"/>
              <a:buNone/>
            </a:pPr>
            <a:endParaRPr lang="en-US" sz="2800" u="sng">
              <a:latin typeface="UT Sans" panose="00000500000000000000" pitchFamily="50" charset="0"/>
            </a:endParaRPr>
          </a:p>
          <a:p>
            <a:pPr algn="ctr" eaLnBrk="1" hangingPunct="1">
              <a:buFont typeface="Wingdings 3" pitchFamily="18" charset="2"/>
              <a:buNone/>
            </a:pPr>
            <a:r>
              <a:rPr lang="en-US" sz="2800">
                <a:latin typeface="UT Sans Bold" panose="00000500000000000000" pitchFamily="50" charset="0"/>
              </a:rPr>
              <a:t>Conexiunea </a:t>
            </a:r>
            <a:r>
              <a:rPr lang="ro-RO" sz="2800">
                <a:latin typeface="UT Sans Bold" panose="00000500000000000000" pitchFamily="50" charset="0"/>
              </a:rPr>
              <a:t>EC</a:t>
            </a:r>
            <a:endParaRPr lang="en-US">
              <a:latin typeface="UT Sans Bold" panose="00000500000000000000" pitchFamily="50" charset="0"/>
            </a:endParaRPr>
          </a:p>
        </p:txBody>
      </p:sp>
      <p:sp>
        <p:nvSpPr>
          <p:cNvPr id="2765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81F3E3A1-BC16-4DC0-B30B-82917D46B1AC}" type="datetime1">
              <a:rPr lang="en-US" smtClean="0"/>
              <a:t>10/25/2018</a:t>
            </a:fld>
            <a:endParaRPr lang="en-US"/>
          </a:p>
        </p:txBody>
      </p:sp>
      <p:sp>
        <p:nvSpPr>
          <p:cNvPr id="276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765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8B0F085-887C-4CF3-87DC-8A126B2EA7A4}" type="slidenum">
              <a:rPr lang="en-US" smtClean="0"/>
              <a:pPr>
                <a:defRPr/>
              </a:pPr>
              <a:t>35</a:t>
            </a:fld>
            <a:endParaRPr lang="en-US"/>
          </a:p>
        </p:txBody>
      </p:sp>
      <p:pic>
        <p:nvPicPr>
          <p:cNvPr id="4" name="Picture 3">
            <a:extLst>
              <a:ext uri="{FF2B5EF4-FFF2-40B4-BE49-F238E27FC236}">
                <a16:creationId xmlns:a16="http://schemas.microsoft.com/office/drawing/2014/main" id="{5B713E1E-8545-4641-A862-26C7A81703E8}"/>
              </a:ext>
            </a:extLst>
          </p:cNvPr>
          <p:cNvPicPr>
            <a:picLocks noChangeAspect="1"/>
          </p:cNvPicPr>
          <p:nvPr/>
        </p:nvPicPr>
        <p:blipFill>
          <a:blip r:embed="rId2"/>
          <a:stretch>
            <a:fillRect/>
          </a:stretch>
        </p:blipFill>
        <p:spPr>
          <a:xfrm>
            <a:off x="476250" y="2895600"/>
            <a:ext cx="8191500" cy="3429000"/>
          </a:xfrm>
          <a:prstGeom prst="rect">
            <a:avLst/>
          </a:prstGeom>
        </p:spPr>
      </p:pic>
    </p:spTree>
    <p:extLst>
      <p:ext uri="{BB962C8B-B14F-4D97-AF65-F5344CB8AC3E}">
        <p14:creationId xmlns:p14="http://schemas.microsoft.com/office/powerpoint/2010/main" val="114832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en-US" sz="3200">
                <a:latin typeface="UT Sans" panose="00000500000000000000" pitchFamily="50" charset="0"/>
              </a:rPr>
              <a:t>Tipuri de conexiuni</a:t>
            </a:r>
            <a:br>
              <a:rPr lang="en-US" sz="3200">
                <a:latin typeface="UT Sans" panose="00000500000000000000" pitchFamily="50" charset="0"/>
              </a:rPr>
            </a:br>
            <a:r>
              <a:rPr lang="ro-RO" sz="2800">
                <a:latin typeface="UT Sans" panose="00000500000000000000" pitchFamily="50" charset="0"/>
              </a:rPr>
              <a:t>Scheme echivalente de c.a.</a:t>
            </a:r>
            <a:endParaRPr lang="en-US" sz="2800">
              <a:latin typeface="UT Sans" panose="00000500000000000000" pitchFamily="50" charset="0"/>
            </a:endParaRPr>
          </a:p>
        </p:txBody>
      </p:sp>
      <p:sp>
        <p:nvSpPr>
          <p:cNvPr id="31746" name="Content Placeholder 1"/>
          <p:cNvSpPr>
            <a:spLocks noGrp="1"/>
          </p:cNvSpPr>
          <p:nvPr>
            <p:ph idx="1"/>
          </p:nvPr>
        </p:nvSpPr>
        <p:spPr/>
        <p:txBody>
          <a:bodyPr/>
          <a:lstStyle/>
          <a:p>
            <a:pPr eaLnBrk="1" hangingPunct="1">
              <a:buFont typeface="Wingdings 3" pitchFamily="18" charset="2"/>
              <a:buNone/>
            </a:pPr>
            <a:endParaRPr lang="en-US" sz="2800" u="sng"/>
          </a:p>
          <a:p>
            <a:pPr algn="ctr" eaLnBrk="1" hangingPunct="1">
              <a:buFont typeface="Wingdings 3" pitchFamily="18" charset="2"/>
              <a:buNone/>
            </a:pPr>
            <a:r>
              <a:rPr lang="en-US" sz="2800">
                <a:latin typeface="UT Sans Bold" panose="00000500000000000000" pitchFamily="50" charset="0"/>
              </a:rPr>
              <a:t>Conexiunea B</a:t>
            </a:r>
            <a:r>
              <a:rPr lang="ro-RO" sz="2800">
                <a:latin typeface="UT Sans Bold" panose="00000500000000000000" pitchFamily="50" charset="0"/>
              </a:rPr>
              <a:t>C</a:t>
            </a:r>
            <a:endParaRPr lang="en-US">
              <a:latin typeface="UT Sans Bold" panose="00000500000000000000" pitchFamily="50" charset="0"/>
            </a:endParaRPr>
          </a:p>
        </p:txBody>
      </p:sp>
      <p:sp>
        <p:nvSpPr>
          <p:cNvPr id="2867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8760008-D715-49C2-8408-6E28A355A012}" type="datetime1">
              <a:rPr lang="en-US" smtClean="0"/>
              <a:t>10/25/2018</a:t>
            </a:fld>
            <a:endParaRPr lang="en-US"/>
          </a:p>
        </p:txBody>
      </p:sp>
      <p:sp>
        <p:nvSpPr>
          <p:cNvPr id="2867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867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C8A83D3-D829-4EED-861C-7EAD36A70658}" type="slidenum">
              <a:rPr lang="en-US" smtClean="0"/>
              <a:pPr>
                <a:defRPr/>
              </a:pPr>
              <a:t>36</a:t>
            </a:fld>
            <a:endParaRPr lang="en-US"/>
          </a:p>
        </p:txBody>
      </p:sp>
      <p:pic>
        <p:nvPicPr>
          <p:cNvPr id="2" name="Picture 1">
            <a:extLst>
              <a:ext uri="{FF2B5EF4-FFF2-40B4-BE49-F238E27FC236}">
                <a16:creationId xmlns:a16="http://schemas.microsoft.com/office/drawing/2014/main" id="{EA2C052D-003F-45FF-807D-C8669A16BA8B}"/>
              </a:ext>
            </a:extLst>
          </p:cNvPr>
          <p:cNvPicPr>
            <a:picLocks noChangeAspect="1"/>
          </p:cNvPicPr>
          <p:nvPr/>
        </p:nvPicPr>
        <p:blipFill>
          <a:blip r:embed="rId2"/>
          <a:stretch>
            <a:fillRect/>
          </a:stretch>
        </p:blipFill>
        <p:spPr>
          <a:xfrm>
            <a:off x="590550" y="3057525"/>
            <a:ext cx="7962900" cy="3343275"/>
          </a:xfrm>
          <a:prstGeom prst="rect">
            <a:avLst/>
          </a:prstGeom>
        </p:spPr>
      </p:pic>
    </p:spTree>
    <p:extLst>
      <p:ext uri="{BB962C8B-B14F-4D97-AF65-F5344CB8AC3E}">
        <p14:creationId xmlns:p14="http://schemas.microsoft.com/office/powerpoint/2010/main" val="2035280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en-US" sz="3200">
                <a:latin typeface="UT Sans" panose="00000500000000000000" pitchFamily="50" charset="0"/>
              </a:rPr>
              <a:t>Tipuri de conexiuni</a:t>
            </a:r>
            <a:br>
              <a:rPr lang="en-US" sz="3200">
                <a:latin typeface="UT Sans" panose="00000500000000000000" pitchFamily="50" charset="0"/>
              </a:rPr>
            </a:br>
            <a:r>
              <a:rPr lang="ro-RO" sz="2800">
                <a:latin typeface="UT Sans" panose="00000500000000000000" pitchFamily="50" charset="0"/>
              </a:rPr>
              <a:t>Scheme echivalente de c.a.</a:t>
            </a:r>
            <a:endParaRPr lang="en-US" sz="2800">
              <a:latin typeface="UT Sans" panose="00000500000000000000" pitchFamily="50" charset="0"/>
            </a:endParaRPr>
          </a:p>
        </p:txBody>
      </p:sp>
      <p:sp>
        <p:nvSpPr>
          <p:cNvPr id="32770" name="Content Placeholder 1"/>
          <p:cNvSpPr>
            <a:spLocks noGrp="1"/>
          </p:cNvSpPr>
          <p:nvPr>
            <p:ph idx="1"/>
          </p:nvPr>
        </p:nvSpPr>
        <p:spPr/>
        <p:txBody>
          <a:bodyPr/>
          <a:lstStyle/>
          <a:p>
            <a:pPr eaLnBrk="1" hangingPunct="1">
              <a:buNone/>
            </a:pPr>
            <a:r>
              <a:rPr lang="en-US" sz="2800"/>
              <a:t> </a:t>
            </a:r>
          </a:p>
          <a:p>
            <a:pPr algn="ctr" eaLnBrk="1" hangingPunct="1">
              <a:buFont typeface="Wingdings 3" pitchFamily="18" charset="2"/>
              <a:buNone/>
            </a:pPr>
            <a:r>
              <a:rPr lang="en-US" sz="2800">
                <a:latin typeface="UT Sans Bold" panose="00000500000000000000" pitchFamily="50" charset="0"/>
              </a:rPr>
              <a:t>Conexiunea C</a:t>
            </a:r>
            <a:r>
              <a:rPr lang="ro-RO" sz="2800">
                <a:latin typeface="UT Sans Bold" panose="00000500000000000000" pitchFamily="50" charset="0"/>
              </a:rPr>
              <a:t>C</a:t>
            </a:r>
            <a:endParaRPr lang="en-US">
              <a:latin typeface="UT Sans Bold" panose="00000500000000000000" pitchFamily="50" charset="0"/>
            </a:endParaRPr>
          </a:p>
        </p:txBody>
      </p:sp>
      <p:sp>
        <p:nvSpPr>
          <p:cNvPr id="2969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7ED60D18-FFAA-41E1-849C-E3754B0991FE}" type="datetime1">
              <a:rPr lang="en-US" smtClean="0"/>
              <a:t>10/25/2018</a:t>
            </a:fld>
            <a:endParaRPr lang="en-US"/>
          </a:p>
        </p:txBody>
      </p:sp>
      <p:sp>
        <p:nvSpPr>
          <p:cNvPr id="2970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970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E5A73AE-B566-4E58-B9F6-2DF111DE3068}" type="slidenum">
              <a:rPr lang="en-US" smtClean="0"/>
              <a:pPr>
                <a:defRPr/>
              </a:pPr>
              <a:t>37</a:t>
            </a:fld>
            <a:endParaRPr lang="en-US"/>
          </a:p>
        </p:txBody>
      </p:sp>
      <p:pic>
        <p:nvPicPr>
          <p:cNvPr id="2" name="Picture 1">
            <a:extLst>
              <a:ext uri="{FF2B5EF4-FFF2-40B4-BE49-F238E27FC236}">
                <a16:creationId xmlns:a16="http://schemas.microsoft.com/office/drawing/2014/main" id="{F34A89CF-0DFF-4DB2-9548-270CC836F259}"/>
              </a:ext>
            </a:extLst>
          </p:cNvPr>
          <p:cNvPicPr>
            <a:picLocks noChangeAspect="1"/>
          </p:cNvPicPr>
          <p:nvPr/>
        </p:nvPicPr>
        <p:blipFill>
          <a:blip r:embed="rId2"/>
          <a:stretch>
            <a:fillRect/>
          </a:stretch>
        </p:blipFill>
        <p:spPr>
          <a:xfrm>
            <a:off x="828675" y="2971800"/>
            <a:ext cx="7486650" cy="3476625"/>
          </a:xfrm>
          <a:prstGeom prst="rect">
            <a:avLst/>
          </a:prstGeom>
        </p:spPr>
      </p:pic>
    </p:spTree>
    <p:extLst>
      <p:ext uri="{BB962C8B-B14F-4D97-AF65-F5344CB8AC3E}">
        <p14:creationId xmlns:p14="http://schemas.microsoft.com/office/powerpoint/2010/main" val="1587154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en-US" sz="3200">
                <a:latin typeface="UT Sans" panose="00000500000000000000" pitchFamily="50" charset="0"/>
              </a:rPr>
              <a:t>Tipuri de conexiuni</a:t>
            </a:r>
            <a:br>
              <a:rPr lang="en-US" sz="3200">
                <a:latin typeface="UT Sans" panose="00000500000000000000" pitchFamily="50" charset="0"/>
              </a:rPr>
            </a:br>
            <a:r>
              <a:rPr lang="ro-RO" sz="2800">
                <a:latin typeface="UT Sans" panose="00000500000000000000" pitchFamily="50" charset="0"/>
              </a:rPr>
              <a:t>Observații</a:t>
            </a:r>
            <a:endParaRPr lang="en-US" sz="2400">
              <a:latin typeface="UT Sans" panose="00000500000000000000" pitchFamily="50" charset="0"/>
            </a:endParaRPr>
          </a:p>
        </p:txBody>
      </p:sp>
      <p:sp>
        <p:nvSpPr>
          <p:cNvPr id="32770" name="Content Placeholder 1"/>
          <p:cNvSpPr>
            <a:spLocks noGrp="1"/>
          </p:cNvSpPr>
          <p:nvPr>
            <p:ph idx="1"/>
          </p:nvPr>
        </p:nvSpPr>
        <p:spPr/>
        <p:txBody>
          <a:bodyPr/>
          <a:lstStyle/>
          <a:p>
            <a:r>
              <a:rPr lang="ro-RO">
                <a:latin typeface="UT Sans" panose="00000500000000000000" pitchFamily="50" charset="0"/>
              </a:rPr>
              <a:t>Deoarece curentul de colector depinde de tensiunea bază-emitor, </a:t>
            </a:r>
            <a:r>
              <a:rPr lang="ro-RO">
                <a:solidFill>
                  <a:srgbClr val="0070C0"/>
                </a:solidFill>
                <a:latin typeface="UT Sans Bold" panose="00000500000000000000" pitchFamily="50" charset="0"/>
              </a:rPr>
              <a:t>i</a:t>
            </a:r>
            <a:r>
              <a:rPr lang="ro-RO" baseline="-25000">
                <a:solidFill>
                  <a:srgbClr val="0070C0"/>
                </a:solidFill>
                <a:latin typeface="UT Sans Bold" panose="00000500000000000000" pitchFamily="50" charset="0"/>
              </a:rPr>
              <a:t>C</a:t>
            </a:r>
            <a:r>
              <a:rPr lang="ro-RO">
                <a:solidFill>
                  <a:srgbClr val="0070C0"/>
                </a:solidFill>
                <a:latin typeface="UT Sans Bold" panose="00000500000000000000" pitchFamily="50" charset="0"/>
              </a:rPr>
              <a:t>=I</a:t>
            </a:r>
            <a:r>
              <a:rPr lang="ro-RO" baseline="-25000">
                <a:solidFill>
                  <a:srgbClr val="0070C0"/>
                </a:solidFill>
                <a:latin typeface="UT Sans Bold" panose="00000500000000000000" pitchFamily="50" charset="0"/>
              </a:rPr>
              <a:t>s</a:t>
            </a:r>
            <a:r>
              <a:rPr lang="ro-RO">
                <a:solidFill>
                  <a:srgbClr val="0070C0"/>
                </a:solidFill>
                <a:latin typeface="UT Sans Bold" panose="00000500000000000000" pitchFamily="50" charset="0"/>
              </a:rPr>
              <a:t>e</a:t>
            </a:r>
            <a:r>
              <a:rPr lang="ro-RO" baseline="30000">
                <a:solidFill>
                  <a:srgbClr val="0070C0"/>
                </a:solidFill>
                <a:latin typeface="UT Sans Bold" panose="00000500000000000000" pitchFamily="50" charset="0"/>
              </a:rPr>
              <a:t>(uBE/UT)</a:t>
            </a:r>
            <a:r>
              <a:rPr lang="ro-RO">
                <a:latin typeface="UT Sans" panose="00000500000000000000" pitchFamily="50" charset="0"/>
              </a:rPr>
              <a:t>, </a:t>
            </a:r>
            <a:r>
              <a:rPr lang="ro-RO">
                <a:solidFill>
                  <a:srgbClr val="FF0000"/>
                </a:solidFill>
                <a:latin typeface="UT Sans Bold" panose="00000500000000000000" pitchFamily="50" charset="0"/>
              </a:rPr>
              <a:t>INTRAREA</a:t>
            </a:r>
            <a:r>
              <a:rPr lang="ro-RO">
                <a:latin typeface="UT Sans" panose="00000500000000000000" pitchFamily="50" charset="0"/>
              </a:rPr>
              <a:t> în TB nu se poate face decât pe </a:t>
            </a:r>
            <a:r>
              <a:rPr lang="ro-RO">
                <a:solidFill>
                  <a:srgbClr val="FF0000"/>
                </a:solidFill>
                <a:latin typeface="UT Sans Bold" panose="00000500000000000000" pitchFamily="50" charset="0"/>
              </a:rPr>
              <a:t>BAZĂ</a:t>
            </a:r>
            <a:r>
              <a:rPr lang="ro-RO">
                <a:latin typeface="UT Sans" panose="00000500000000000000" pitchFamily="50" charset="0"/>
              </a:rPr>
              <a:t> sau pe </a:t>
            </a:r>
            <a:r>
              <a:rPr lang="ro-RO">
                <a:solidFill>
                  <a:srgbClr val="FF0000"/>
                </a:solidFill>
                <a:latin typeface="UT Sans Bold" panose="00000500000000000000" pitchFamily="50" charset="0"/>
              </a:rPr>
              <a:t>EMITOR</a:t>
            </a:r>
            <a:r>
              <a:rPr lang="ro-RO">
                <a:latin typeface="UT Sans" panose="00000500000000000000" pitchFamily="50" charset="0"/>
              </a:rPr>
              <a:t>, niciodată pe colector!</a:t>
            </a:r>
          </a:p>
          <a:p>
            <a:r>
              <a:rPr lang="ro-RO">
                <a:solidFill>
                  <a:srgbClr val="00B050"/>
                </a:solidFill>
                <a:latin typeface="UT Sans Bold" panose="00000500000000000000" pitchFamily="50" charset="0"/>
              </a:rPr>
              <a:t>IEŞIREA</a:t>
            </a:r>
            <a:r>
              <a:rPr lang="ro-RO">
                <a:latin typeface="UT Sans" panose="00000500000000000000" pitchFamily="50" charset="0"/>
              </a:rPr>
              <a:t> din TB nu se poate face decât pe </a:t>
            </a:r>
            <a:r>
              <a:rPr lang="ro-RO">
                <a:solidFill>
                  <a:srgbClr val="00B050"/>
                </a:solidFill>
                <a:latin typeface="UT Sans Bold" panose="00000500000000000000" pitchFamily="50" charset="0"/>
              </a:rPr>
              <a:t>COLECTOR</a:t>
            </a:r>
            <a:r>
              <a:rPr lang="ro-RO">
                <a:latin typeface="UT Sans" panose="00000500000000000000" pitchFamily="50" charset="0"/>
              </a:rPr>
              <a:t> sau pe </a:t>
            </a:r>
            <a:r>
              <a:rPr lang="ro-RO">
                <a:solidFill>
                  <a:srgbClr val="00B050"/>
                </a:solidFill>
                <a:latin typeface="UT Sans Bold" panose="00000500000000000000" pitchFamily="50" charset="0"/>
              </a:rPr>
              <a:t>EMITOR</a:t>
            </a:r>
            <a:r>
              <a:rPr lang="ro-RO">
                <a:latin typeface="UT Sans" panose="00000500000000000000" pitchFamily="50" charset="0"/>
              </a:rPr>
              <a:t>, niciodată pe bază!</a:t>
            </a:r>
            <a:endParaRPr lang="en-US">
              <a:latin typeface="UT Sans" panose="00000500000000000000" pitchFamily="50" charset="0"/>
            </a:endParaRPr>
          </a:p>
        </p:txBody>
      </p:sp>
      <p:sp>
        <p:nvSpPr>
          <p:cNvPr id="2969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8DC7AE11-5020-4C19-80A5-02731D45380A}" type="datetime1">
              <a:rPr lang="en-US" smtClean="0"/>
              <a:t>10/25/2018</a:t>
            </a:fld>
            <a:endParaRPr lang="en-US"/>
          </a:p>
        </p:txBody>
      </p:sp>
      <p:sp>
        <p:nvSpPr>
          <p:cNvPr id="2970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970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E5A73AE-B566-4E58-B9F6-2DF111DE3068}" type="slidenum">
              <a:rPr lang="en-US" smtClean="0"/>
              <a:pPr>
                <a:defRPr/>
              </a:pPr>
              <a:t>38</a:t>
            </a:fld>
            <a:endParaRPr lang="en-US"/>
          </a:p>
        </p:txBody>
      </p:sp>
      <p:pic>
        <p:nvPicPr>
          <p:cNvPr id="2" name="Picture 1">
            <a:extLst>
              <a:ext uri="{FF2B5EF4-FFF2-40B4-BE49-F238E27FC236}">
                <a16:creationId xmlns:a16="http://schemas.microsoft.com/office/drawing/2014/main" id="{8E97AECF-6036-4A09-BBD1-4933190F9EFC}"/>
              </a:ext>
            </a:extLst>
          </p:cNvPr>
          <p:cNvPicPr>
            <a:picLocks noChangeAspect="1"/>
          </p:cNvPicPr>
          <p:nvPr/>
        </p:nvPicPr>
        <p:blipFill>
          <a:blip r:embed="rId2"/>
          <a:stretch>
            <a:fillRect/>
          </a:stretch>
        </p:blipFill>
        <p:spPr>
          <a:xfrm>
            <a:off x="2650331" y="3703083"/>
            <a:ext cx="3843338" cy="2850117"/>
          </a:xfrm>
          <a:prstGeom prst="rect">
            <a:avLst/>
          </a:prstGeom>
        </p:spPr>
      </p:pic>
    </p:spTree>
    <p:extLst>
      <p:ext uri="{BB962C8B-B14F-4D97-AF65-F5344CB8AC3E}">
        <p14:creationId xmlns:p14="http://schemas.microsoft.com/office/powerpoint/2010/main" val="2135105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fontAlgn="auto" hangingPunct="1">
              <a:spcAft>
                <a:spcPts val="0"/>
              </a:spcAft>
              <a:defRPr/>
            </a:pPr>
            <a:r>
              <a:rPr lang="ro-RO" sz="3200">
                <a:latin typeface="UT Sans" panose="00000500000000000000" pitchFamily="50" charset="0"/>
              </a:rPr>
              <a:t>Moduri de lucru</a:t>
            </a:r>
            <a:endParaRPr lang="en-US" sz="2800">
              <a:latin typeface="UT Sans" panose="00000500000000000000" pitchFamily="50" charset="0"/>
            </a:endParaRPr>
          </a:p>
        </p:txBody>
      </p:sp>
      <p:sp>
        <p:nvSpPr>
          <p:cNvPr id="29699" name="Content Placeholder 2"/>
          <p:cNvSpPr>
            <a:spLocks noGrp="1"/>
          </p:cNvSpPr>
          <p:nvPr>
            <p:ph idx="1"/>
          </p:nvPr>
        </p:nvSpPr>
        <p:spPr/>
        <p:txBody>
          <a:bodyPr rtlCol="0">
            <a:normAutofit/>
          </a:bodyPr>
          <a:lstStyle/>
          <a:p>
            <a:pPr marL="365760" indent="-256032" eaLnBrk="1" fontAlgn="auto" hangingPunct="1">
              <a:spcAft>
                <a:spcPts val="0"/>
              </a:spcAft>
              <a:buFont typeface="Arial" pitchFamily="34" charset="0"/>
              <a:buChar char="•"/>
              <a:defRPr/>
            </a:pPr>
            <a:r>
              <a:rPr lang="ro-RO" sz="2800">
                <a:latin typeface="UT Sans" panose="00000500000000000000" pitchFamily="50" charset="0"/>
              </a:rPr>
              <a:t>TB poate fi polarizat în unul din cele 3 moduri de lucru:</a:t>
            </a:r>
          </a:p>
          <a:p>
            <a:pPr marL="365760" indent="-256032" eaLnBrk="1" fontAlgn="auto" hangingPunct="1">
              <a:spcAft>
                <a:spcPts val="0"/>
              </a:spcAft>
              <a:buFontTx/>
              <a:buAutoNum type="arabicPeriod"/>
              <a:defRPr/>
            </a:pPr>
            <a:r>
              <a:rPr lang="ro-RO" sz="2800" b="1">
                <a:solidFill>
                  <a:srgbClr val="00B0F0"/>
                </a:solidFill>
                <a:effectLst>
                  <a:outerShdw blurRad="38100" dist="38100" dir="2700000" algn="tl">
                    <a:srgbClr val="000000">
                      <a:alpha val="43137"/>
                    </a:srgbClr>
                  </a:outerShdw>
                </a:effectLst>
                <a:latin typeface="UT Sans" panose="00000500000000000000" pitchFamily="50" charset="0"/>
              </a:rPr>
              <a:t> Blocare</a:t>
            </a:r>
          </a:p>
          <a:p>
            <a:pPr marL="365760" indent="-256032" eaLnBrk="1" fontAlgn="auto" hangingPunct="1">
              <a:spcAft>
                <a:spcPts val="0"/>
              </a:spcAft>
              <a:buFontTx/>
              <a:buAutoNum type="arabicPeriod"/>
              <a:defRPr/>
            </a:pPr>
            <a:r>
              <a:rPr lang="ro-RO" sz="2800" b="1">
                <a:solidFill>
                  <a:srgbClr val="00B0F0"/>
                </a:solidFill>
                <a:effectLst>
                  <a:outerShdw blurRad="38100" dist="38100" dir="2700000" algn="tl">
                    <a:srgbClr val="000000">
                      <a:alpha val="43137"/>
                    </a:srgbClr>
                  </a:outerShdw>
                </a:effectLst>
                <a:latin typeface="UT Sans" panose="00000500000000000000" pitchFamily="50" charset="0"/>
              </a:rPr>
              <a:t> Regiunea activă normală</a:t>
            </a:r>
            <a:r>
              <a:rPr lang="en-US" sz="2800" b="1">
                <a:solidFill>
                  <a:srgbClr val="00B0F0"/>
                </a:solidFill>
                <a:effectLst>
                  <a:outerShdw blurRad="38100" dist="38100" dir="2700000" algn="tl">
                    <a:srgbClr val="000000">
                      <a:alpha val="43137"/>
                    </a:srgbClr>
                  </a:outerShdw>
                </a:effectLst>
                <a:latin typeface="UT Sans" panose="00000500000000000000" pitchFamily="50" charset="0"/>
              </a:rPr>
              <a:t> (RAN)</a:t>
            </a:r>
            <a:endParaRPr lang="ro-RO" sz="2800" b="1">
              <a:solidFill>
                <a:srgbClr val="00B0F0"/>
              </a:solidFill>
              <a:effectLst>
                <a:outerShdw blurRad="38100" dist="38100" dir="2700000" algn="tl">
                  <a:srgbClr val="000000">
                    <a:alpha val="43137"/>
                  </a:srgbClr>
                </a:outerShdw>
              </a:effectLst>
              <a:latin typeface="UT Sans" panose="00000500000000000000" pitchFamily="50" charset="0"/>
            </a:endParaRPr>
          </a:p>
          <a:p>
            <a:pPr marL="365760" indent="-256032" eaLnBrk="1" fontAlgn="auto" hangingPunct="1">
              <a:spcAft>
                <a:spcPts val="0"/>
              </a:spcAft>
              <a:buFontTx/>
              <a:buAutoNum type="arabicPeriod"/>
              <a:defRPr/>
            </a:pPr>
            <a:r>
              <a:rPr lang="ro-RO" sz="2800" b="1">
                <a:solidFill>
                  <a:srgbClr val="00B0F0"/>
                </a:solidFill>
                <a:effectLst>
                  <a:outerShdw blurRad="38100" dist="38100" dir="2700000" algn="tl">
                    <a:srgbClr val="000000">
                      <a:alpha val="43137"/>
                    </a:srgbClr>
                  </a:outerShdw>
                </a:effectLst>
                <a:latin typeface="UT Sans" panose="00000500000000000000" pitchFamily="50" charset="0"/>
              </a:rPr>
              <a:t> Saturație</a:t>
            </a:r>
            <a:endParaRPr lang="en-US" sz="2800" b="1">
              <a:solidFill>
                <a:srgbClr val="00B0F0"/>
              </a:solidFill>
              <a:effectLst>
                <a:outerShdw blurRad="38100" dist="38100" dir="2700000" algn="tl">
                  <a:srgbClr val="000000">
                    <a:alpha val="43137"/>
                  </a:srgbClr>
                </a:outerShdw>
              </a:effectLst>
              <a:latin typeface="UT Sans" panose="00000500000000000000" pitchFamily="50" charset="0"/>
            </a:endParaRPr>
          </a:p>
        </p:txBody>
      </p:sp>
      <p:sp>
        <p:nvSpPr>
          <p:cNvPr id="40963"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86A4CB3B-DB8E-4E44-ADD8-215DA2E510F8}" type="datetime1">
              <a:rPr lang="en-US" smtClean="0"/>
              <a:t>10/25/2018</a:t>
            </a:fld>
            <a:endParaRPr lang="en-US"/>
          </a:p>
        </p:txBody>
      </p:sp>
      <p:sp>
        <p:nvSpPr>
          <p:cNvPr id="4096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096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176268F-BAC0-4015-BD63-40113503AAC4}" type="slidenum">
              <a:rPr lang="en-US"/>
              <a:pPr>
                <a:defRPr/>
              </a:pPr>
              <a:t>39</a:t>
            </a:fld>
            <a:endParaRPr lang="en-US"/>
          </a:p>
        </p:txBody>
      </p:sp>
      <p:pic>
        <p:nvPicPr>
          <p:cNvPr id="3" name="Picture 2">
            <a:extLst>
              <a:ext uri="{FF2B5EF4-FFF2-40B4-BE49-F238E27FC236}">
                <a16:creationId xmlns:a16="http://schemas.microsoft.com/office/drawing/2014/main" id="{AE613FB2-61B1-4ED0-B5F6-E899F32D0B60}"/>
              </a:ext>
            </a:extLst>
          </p:cNvPr>
          <p:cNvPicPr>
            <a:picLocks noChangeAspect="1"/>
          </p:cNvPicPr>
          <p:nvPr/>
        </p:nvPicPr>
        <p:blipFill>
          <a:blip r:embed="rId2"/>
          <a:stretch>
            <a:fillRect/>
          </a:stretch>
        </p:blipFill>
        <p:spPr>
          <a:xfrm>
            <a:off x="6026012" y="3200400"/>
            <a:ext cx="2965588" cy="3543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a:latin typeface="UT Sans" panose="00000500000000000000" pitchFamily="50" charset="0"/>
              </a:rPr>
              <a:t>Introducere</a:t>
            </a:r>
          </a:p>
        </p:txBody>
      </p:sp>
      <p:sp>
        <p:nvSpPr>
          <p:cNvPr id="23554" name="Content Placeholder 1"/>
          <p:cNvSpPr>
            <a:spLocks noGrp="1"/>
          </p:cNvSpPr>
          <p:nvPr>
            <p:ph idx="1"/>
          </p:nvPr>
        </p:nvSpPr>
        <p:spPr/>
        <p:txBody>
          <a:bodyPr/>
          <a:lstStyle/>
          <a:p>
            <a:pPr eaLnBrk="1" hangingPunct="1"/>
            <a:r>
              <a:rPr lang="ro-RO">
                <a:latin typeface="UT Sans" panose="00000500000000000000" pitchFamily="50" charset="0"/>
              </a:rPr>
              <a:t>Inventatorii TB</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D41E8687-5733-42DB-951F-C2F1360DE16A}"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2A4A69BB-504D-4ED7-9AB3-BD4676A3D74C}" type="slidenum">
              <a:rPr lang="en-US" smtClean="0"/>
              <a:pPr>
                <a:defRPr/>
              </a:pPr>
              <a:t>4</a:t>
            </a:fld>
            <a:endParaRPr lang="en-US"/>
          </a:p>
        </p:txBody>
      </p:sp>
      <p:pic>
        <p:nvPicPr>
          <p:cNvPr id="23559" name="Picture 2"/>
          <p:cNvPicPr>
            <a:picLocks noChangeAspect="1" noChangeArrowheads="1"/>
          </p:cNvPicPr>
          <p:nvPr/>
        </p:nvPicPr>
        <p:blipFill>
          <a:blip r:embed="rId2"/>
          <a:srcRect/>
          <a:stretch>
            <a:fillRect/>
          </a:stretch>
        </p:blipFill>
        <p:spPr bwMode="auto">
          <a:xfrm>
            <a:off x="914400" y="2249487"/>
            <a:ext cx="5181600" cy="4075113"/>
          </a:xfrm>
          <a:prstGeom prst="rect">
            <a:avLst/>
          </a:prstGeom>
          <a:noFill/>
          <a:ln w="9525">
            <a:noFill/>
            <a:miter lim="800000"/>
            <a:headEnd/>
            <a:tailEnd/>
          </a:ln>
        </p:spPr>
      </p:pic>
      <p:pic>
        <p:nvPicPr>
          <p:cNvPr id="23560" name="Picture 3"/>
          <p:cNvPicPr>
            <a:picLocks noChangeAspect="1" noChangeArrowheads="1"/>
          </p:cNvPicPr>
          <p:nvPr/>
        </p:nvPicPr>
        <p:blipFill>
          <a:blip r:embed="rId3"/>
          <a:srcRect/>
          <a:stretch>
            <a:fillRect/>
          </a:stretch>
        </p:blipFill>
        <p:spPr bwMode="auto">
          <a:xfrm>
            <a:off x="7788275" y="1260475"/>
            <a:ext cx="808038" cy="1143000"/>
          </a:xfrm>
          <a:prstGeom prst="rect">
            <a:avLst/>
          </a:prstGeom>
          <a:noFill/>
          <a:ln w="9525">
            <a:noFill/>
            <a:miter lim="800000"/>
            <a:headEnd/>
            <a:tailEnd/>
          </a:ln>
        </p:spPr>
      </p:pic>
      <p:sp>
        <p:nvSpPr>
          <p:cNvPr id="23561" name="TextBox 8"/>
          <p:cNvSpPr txBox="1">
            <a:spLocks noChangeArrowheads="1"/>
          </p:cNvSpPr>
          <p:nvPr/>
        </p:nvSpPr>
        <p:spPr bwMode="auto">
          <a:xfrm>
            <a:off x="7162800" y="2479675"/>
            <a:ext cx="1981200" cy="492125"/>
          </a:xfrm>
          <a:prstGeom prst="rect">
            <a:avLst/>
          </a:prstGeom>
          <a:noFill/>
          <a:ln w="9525">
            <a:noFill/>
            <a:miter lim="800000"/>
            <a:headEnd/>
            <a:tailEnd/>
          </a:ln>
        </p:spPr>
        <p:txBody>
          <a:bodyPr>
            <a:spAutoFit/>
          </a:bodyPr>
          <a:lstStyle/>
          <a:p>
            <a:pPr algn="ctr"/>
            <a:r>
              <a:rPr lang="ro-RO" sz="1400">
                <a:latin typeface="UT Sans" panose="00000500000000000000" pitchFamily="50" charset="0"/>
              </a:rPr>
              <a:t>John Bardeen</a:t>
            </a:r>
          </a:p>
          <a:p>
            <a:pPr algn="ctr"/>
            <a:r>
              <a:rPr lang="ro-RO" sz="1200">
                <a:latin typeface="UT Sans" panose="00000500000000000000" pitchFamily="50" charset="0"/>
              </a:rPr>
              <a:t>23.05.1908-30.01.1991</a:t>
            </a:r>
            <a:endParaRPr lang="en-US" sz="1200">
              <a:latin typeface="UT Sans" panose="00000500000000000000" pitchFamily="50" charset="0"/>
            </a:endParaRPr>
          </a:p>
        </p:txBody>
      </p:sp>
      <p:pic>
        <p:nvPicPr>
          <p:cNvPr id="23562" name="Picture 4"/>
          <p:cNvPicPr>
            <a:picLocks noChangeAspect="1" noChangeArrowheads="1"/>
          </p:cNvPicPr>
          <p:nvPr/>
        </p:nvPicPr>
        <p:blipFill>
          <a:blip r:embed="rId4"/>
          <a:srcRect/>
          <a:stretch>
            <a:fillRect/>
          </a:stretch>
        </p:blipFill>
        <p:spPr bwMode="auto">
          <a:xfrm>
            <a:off x="7772400" y="3089275"/>
            <a:ext cx="876300" cy="1238250"/>
          </a:xfrm>
          <a:prstGeom prst="rect">
            <a:avLst/>
          </a:prstGeom>
          <a:noFill/>
          <a:ln w="9525">
            <a:noFill/>
            <a:miter lim="800000"/>
            <a:headEnd/>
            <a:tailEnd/>
          </a:ln>
        </p:spPr>
      </p:pic>
      <p:sp>
        <p:nvSpPr>
          <p:cNvPr id="23563" name="TextBox 10"/>
          <p:cNvSpPr txBox="1">
            <a:spLocks noChangeArrowheads="1"/>
          </p:cNvSpPr>
          <p:nvPr/>
        </p:nvSpPr>
        <p:spPr bwMode="auto">
          <a:xfrm>
            <a:off x="7162800" y="4308475"/>
            <a:ext cx="1981200" cy="492125"/>
          </a:xfrm>
          <a:prstGeom prst="rect">
            <a:avLst/>
          </a:prstGeom>
          <a:noFill/>
          <a:ln w="9525">
            <a:noFill/>
            <a:miter lim="800000"/>
            <a:headEnd/>
            <a:tailEnd/>
          </a:ln>
        </p:spPr>
        <p:txBody>
          <a:bodyPr>
            <a:spAutoFit/>
          </a:bodyPr>
          <a:lstStyle/>
          <a:p>
            <a:r>
              <a:rPr lang="en-US" sz="1400">
                <a:latin typeface="UT Sans" panose="00000500000000000000" pitchFamily="50" charset="0"/>
              </a:rPr>
              <a:t>Walter Houser Brattain</a:t>
            </a:r>
          </a:p>
          <a:p>
            <a:pPr algn="ctr"/>
            <a:r>
              <a:rPr lang="ro-RO" sz="1200">
                <a:latin typeface="UT Sans" panose="00000500000000000000" pitchFamily="50" charset="0"/>
              </a:rPr>
              <a:t>10.02.1902-13.10.1987</a:t>
            </a:r>
            <a:endParaRPr lang="en-US" sz="1200">
              <a:latin typeface="UT Sans" panose="00000500000000000000" pitchFamily="50" charset="0"/>
            </a:endParaRPr>
          </a:p>
        </p:txBody>
      </p:sp>
      <p:pic>
        <p:nvPicPr>
          <p:cNvPr id="23564" name="Picture 5"/>
          <p:cNvPicPr>
            <a:picLocks noChangeAspect="1" noChangeArrowheads="1"/>
          </p:cNvPicPr>
          <p:nvPr/>
        </p:nvPicPr>
        <p:blipFill>
          <a:blip r:embed="rId5"/>
          <a:srcRect/>
          <a:stretch>
            <a:fillRect/>
          </a:stretch>
        </p:blipFill>
        <p:spPr bwMode="auto">
          <a:xfrm>
            <a:off x="7734300" y="5070475"/>
            <a:ext cx="914400" cy="1143000"/>
          </a:xfrm>
          <a:prstGeom prst="rect">
            <a:avLst/>
          </a:prstGeom>
          <a:noFill/>
          <a:ln w="9525">
            <a:noFill/>
            <a:miter lim="800000"/>
            <a:headEnd/>
            <a:tailEnd/>
          </a:ln>
        </p:spPr>
      </p:pic>
      <p:sp>
        <p:nvSpPr>
          <p:cNvPr id="23565" name="TextBox 13"/>
          <p:cNvSpPr txBox="1">
            <a:spLocks noChangeArrowheads="1"/>
          </p:cNvSpPr>
          <p:nvPr/>
        </p:nvSpPr>
        <p:spPr bwMode="auto">
          <a:xfrm>
            <a:off x="6781800" y="6213475"/>
            <a:ext cx="2362200" cy="492125"/>
          </a:xfrm>
          <a:prstGeom prst="rect">
            <a:avLst/>
          </a:prstGeom>
          <a:noFill/>
          <a:ln w="9525">
            <a:noFill/>
            <a:miter lim="800000"/>
            <a:headEnd/>
            <a:tailEnd/>
          </a:ln>
        </p:spPr>
        <p:txBody>
          <a:bodyPr>
            <a:spAutoFit/>
          </a:bodyPr>
          <a:lstStyle/>
          <a:p>
            <a:r>
              <a:rPr lang="en-US" sz="1400">
                <a:latin typeface="UT Sans" panose="00000500000000000000" pitchFamily="50" charset="0"/>
              </a:rPr>
              <a:t>William Bradford Shockley</a:t>
            </a:r>
            <a:endParaRPr lang="ro-RO" sz="1400">
              <a:latin typeface="UT Sans" panose="00000500000000000000" pitchFamily="50" charset="0"/>
            </a:endParaRPr>
          </a:p>
          <a:p>
            <a:pPr algn="ctr"/>
            <a:r>
              <a:rPr lang="ro-RO" sz="1200">
                <a:latin typeface="UT Sans" panose="00000500000000000000" pitchFamily="50" charset="0"/>
              </a:rPr>
              <a:t>13.02.1910-12.08.1989</a:t>
            </a:r>
            <a:endParaRPr lang="en-US" sz="1200">
              <a:latin typeface="UT Sans" panose="00000500000000000000" pitchFamily="50"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Moduri de lucru</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endParaRPr lang="ro-RO" b="1">
              <a:solidFill>
                <a:srgbClr val="C00000"/>
              </a:solidFill>
              <a:latin typeface="UT Sans" panose="00000500000000000000" pitchFamily="50" charset="0"/>
            </a:endParaRPr>
          </a:p>
          <a:p>
            <a:endParaRPr lang="ro-RO" b="1">
              <a:solidFill>
                <a:srgbClr val="C00000"/>
              </a:solidFill>
              <a:latin typeface="UT Sans" panose="00000500000000000000" pitchFamily="50" charset="0"/>
            </a:endParaRPr>
          </a:p>
          <a:p>
            <a:endParaRPr lang="ro-RO" b="1">
              <a:solidFill>
                <a:srgbClr val="C00000"/>
              </a:solidFill>
              <a:latin typeface="UT Sans" panose="00000500000000000000" pitchFamily="50" charset="0"/>
            </a:endParaRPr>
          </a:p>
          <a:p>
            <a:endParaRPr lang="ro-RO" b="1">
              <a:solidFill>
                <a:srgbClr val="C00000"/>
              </a:solidFill>
              <a:latin typeface="UT Sans" panose="00000500000000000000" pitchFamily="50" charset="0"/>
            </a:endParaRPr>
          </a:p>
          <a:p>
            <a:r>
              <a:rPr lang="ro-RO">
                <a:latin typeface="UT Sans" panose="00000500000000000000" pitchFamily="50" charset="0"/>
              </a:rPr>
              <a:t>Î</a:t>
            </a:r>
            <a:r>
              <a:rPr lang="en-US">
                <a:latin typeface="UT Sans" panose="00000500000000000000" pitchFamily="50" charset="0"/>
              </a:rPr>
              <a:t>n </a:t>
            </a:r>
            <a:r>
              <a:rPr lang="en-US" b="1">
                <a:solidFill>
                  <a:srgbClr val="C00000"/>
                </a:solidFill>
                <a:latin typeface="UT Sans" panose="00000500000000000000" pitchFamily="50" charset="0"/>
              </a:rPr>
              <a:t>blocare</a:t>
            </a:r>
            <a:r>
              <a:rPr lang="ro-RO" b="1">
                <a:latin typeface="UT Sans" panose="00000500000000000000" pitchFamily="50" charset="0"/>
              </a:rPr>
              <a:t> </a:t>
            </a:r>
            <a:r>
              <a:rPr lang="ro-RO">
                <a:latin typeface="UT Sans" panose="00000500000000000000" pitchFamily="50" charset="0"/>
              </a:rPr>
              <a:t>dacă U</a:t>
            </a:r>
            <a:r>
              <a:rPr lang="ro-RO" baseline="-25000">
                <a:latin typeface="UT Sans" panose="00000500000000000000" pitchFamily="50" charset="0"/>
              </a:rPr>
              <a:t>BE</a:t>
            </a:r>
            <a:r>
              <a:rPr lang="ro-RO">
                <a:latin typeface="UT Sans" panose="00000500000000000000" pitchFamily="50" charset="0"/>
                <a:sym typeface="Symbol" pitchFamily="18" charset="2"/>
              </a:rPr>
              <a:t>0, nu se injectează </a:t>
            </a:r>
            <a:br>
              <a:rPr lang="ro-RO">
                <a:latin typeface="UT Sans" panose="00000500000000000000" pitchFamily="50" charset="0"/>
                <a:sym typeface="Symbol" pitchFamily="18" charset="2"/>
              </a:rPr>
            </a:br>
            <a:r>
              <a:rPr lang="ro-RO">
                <a:latin typeface="UT Sans" panose="00000500000000000000" pitchFamily="50" charset="0"/>
                <a:sym typeface="Symbol" pitchFamily="18" charset="2"/>
              </a:rPr>
              <a:t>electroni din emitor în bază.</a:t>
            </a:r>
            <a:br>
              <a:rPr lang="ro-RO">
                <a:latin typeface="UT Sans" panose="00000500000000000000" pitchFamily="50" charset="0"/>
                <a:sym typeface="Symbol" pitchFamily="18" charset="2"/>
              </a:rPr>
            </a:br>
            <a:r>
              <a:rPr lang="ro-RO">
                <a:latin typeface="UT Sans" panose="00000500000000000000" pitchFamily="50" charset="0"/>
                <a:sym typeface="Symbol" pitchFamily="18" charset="2"/>
              </a:rPr>
              <a:t>Joncțiunea B-C este și ea polarizată </a:t>
            </a:r>
            <a:br>
              <a:rPr lang="ro-RO">
                <a:latin typeface="UT Sans" panose="00000500000000000000" pitchFamily="50" charset="0"/>
                <a:sym typeface="Symbol" pitchFamily="18" charset="2"/>
              </a:rPr>
            </a:br>
            <a:r>
              <a:rPr lang="ro-RO">
                <a:latin typeface="UT Sans" panose="00000500000000000000" pitchFamily="50" charset="0"/>
                <a:sym typeface="Symbol" pitchFamily="18" charset="2"/>
              </a:rPr>
              <a:t>invers, astfel încât atât curentul de </a:t>
            </a:r>
            <a:br>
              <a:rPr lang="ro-RO">
                <a:latin typeface="UT Sans" panose="00000500000000000000" pitchFamily="50" charset="0"/>
                <a:sym typeface="Symbol" pitchFamily="18" charset="2"/>
              </a:rPr>
            </a:br>
            <a:r>
              <a:rPr lang="ro-RO">
                <a:latin typeface="UT Sans" panose="00000500000000000000" pitchFamily="50" charset="0"/>
                <a:sym typeface="Symbol" pitchFamily="18" charset="2"/>
              </a:rPr>
              <a:t>colector cât și cel de emitor vor fi egali </a:t>
            </a:r>
            <a:br>
              <a:rPr lang="ro-RO">
                <a:latin typeface="UT Sans" panose="00000500000000000000" pitchFamily="50" charset="0"/>
                <a:sym typeface="Symbol" pitchFamily="18" charset="2"/>
              </a:rPr>
            </a:br>
            <a:r>
              <a:rPr lang="ro-RO">
                <a:latin typeface="UT Sans" panose="00000500000000000000" pitchFamily="50" charset="0"/>
                <a:sym typeface="Symbol" pitchFamily="18" charset="2"/>
              </a:rPr>
              <a:t>cu zero.</a:t>
            </a:r>
            <a:endParaRPr lang="en-US" b="1">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698A1F64-B700-416F-9DD4-59BA5539972A}"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40</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424323513"/>
              </p:ext>
            </p:extLst>
          </p:nvPr>
        </p:nvGraphicFramePr>
        <p:xfrm>
          <a:off x="457200" y="1548882"/>
          <a:ext cx="8229600" cy="1554480"/>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ro-RO" sz="2800">
                          <a:effectLst>
                            <a:outerShdw blurRad="38100" dist="38100" dir="2700000" algn="tl">
                              <a:srgbClr val="000000">
                                <a:alpha val="43137"/>
                              </a:srgbClr>
                            </a:outerShdw>
                          </a:effectLst>
                          <a:latin typeface="UT Sans" panose="00000500000000000000" pitchFamily="50" charset="0"/>
                        </a:rPr>
                        <a:t>BLOCARE</a:t>
                      </a:r>
                      <a:endParaRPr lang="en-US" sz="2800">
                        <a:effectLst>
                          <a:outerShdw blurRad="38100" dist="38100" dir="2700000" algn="tl">
                            <a:srgbClr val="000000">
                              <a:alpha val="43137"/>
                            </a:srgbClr>
                          </a:outerShdw>
                        </a:effectLst>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a:effectLst>
                            <a:outerShdw blurRad="38100" dist="38100" dir="2700000" algn="tl">
                              <a:srgbClr val="000000">
                                <a:alpha val="43137"/>
                              </a:srgbClr>
                            </a:outerShdw>
                          </a:effectLst>
                          <a:latin typeface="UT Sans" panose="00000500000000000000" pitchFamily="50" charset="0"/>
                        </a:rPr>
                        <a:t>RAN</a:t>
                      </a:r>
                      <a:endParaRPr lang="en-US" sz="2800">
                        <a:effectLst>
                          <a:outerShdw blurRad="38100" dist="38100" dir="2700000" algn="tl">
                            <a:srgbClr val="000000">
                              <a:alpha val="43137"/>
                            </a:srgbClr>
                          </a:outerShdw>
                        </a:effectLst>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a:effectLst>
                            <a:outerShdw blurRad="38100" dist="38100" dir="2700000" algn="tl">
                              <a:srgbClr val="000000">
                                <a:alpha val="43137"/>
                              </a:srgbClr>
                            </a:outerShdw>
                          </a:effectLst>
                          <a:latin typeface="UT Sans" panose="00000500000000000000" pitchFamily="50" charset="0"/>
                        </a:rPr>
                        <a:t>SATURAțIE</a:t>
                      </a:r>
                      <a:endParaRPr lang="en-US" sz="2800">
                        <a:effectLst>
                          <a:outerShdw blurRad="38100" dist="38100" dir="2700000" algn="tl">
                            <a:srgbClr val="000000">
                              <a:alpha val="43137"/>
                            </a:srgbClr>
                          </a:outerShdw>
                        </a:effectLst>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BE</a:t>
                      </a:r>
                      <a:r>
                        <a:rPr lang="en-US" sz="2800" b="1">
                          <a:solidFill>
                            <a:srgbClr val="002060"/>
                          </a:solidFill>
                          <a:latin typeface="UT Sans" panose="00000500000000000000" pitchFamily="50" charset="0"/>
                          <a:sym typeface="Symbol"/>
                        </a:rPr>
                        <a:t>0</a:t>
                      </a:r>
                      <a:endParaRPr lang="en-US" sz="2800" b="1">
                        <a:solidFill>
                          <a:srgbClr val="002060"/>
                        </a:solidFill>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BE</a:t>
                      </a:r>
                      <a:r>
                        <a:rPr lang="en-US" sz="2800" b="1">
                          <a:solidFill>
                            <a:srgbClr val="002060"/>
                          </a:solidFill>
                          <a:latin typeface="UT Sans" panose="00000500000000000000" pitchFamily="50" charset="0"/>
                        </a:rPr>
                        <a:t>&gt;0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BE</a:t>
                      </a:r>
                      <a:r>
                        <a:rPr lang="en-US" sz="2800" b="1">
                          <a:solidFill>
                            <a:srgbClr val="002060"/>
                          </a:solidFill>
                          <a:latin typeface="UT Sans" panose="00000500000000000000" pitchFamily="50" charset="0"/>
                        </a:rPr>
                        <a:t>&gt;0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BC</a:t>
                      </a:r>
                      <a:r>
                        <a:rPr lang="en-US" sz="2800" b="1">
                          <a:solidFill>
                            <a:srgbClr val="002060"/>
                          </a:solidFill>
                          <a:latin typeface="UT Sans" panose="00000500000000000000" pitchFamily="50" charset="0"/>
                        </a:rPr>
                        <a:t>&lt;0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BC</a:t>
                      </a:r>
                      <a:r>
                        <a:rPr lang="en-US" sz="2800" b="1">
                          <a:solidFill>
                            <a:srgbClr val="002060"/>
                          </a:solidFill>
                          <a:latin typeface="UT Sans" panose="00000500000000000000" pitchFamily="50" charset="0"/>
                        </a:rPr>
                        <a:t>&lt;0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BC</a:t>
                      </a:r>
                      <a:r>
                        <a:rPr lang="en-US" sz="2800" b="1">
                          <a:solidFill>
                            <a:srgbClr val="002060"/>
                          </a:solidFill>
                          <a:latin typeface="UT Sans" panose="00000500000000000000" pitchFamily="50" charset="0"/>
                        </a:rPr>
                        <a:t>&gt;0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 name="Picture 9">
            <a:extLst>
              <a:ext uri="{FF2B5EF4-FFF2-40B4-BE49-F238E27FC236}">
                <a16:creationId xmlns:a16="http://schemas.microsoft.com/office/drawing/2014/main" id="{C70DD4F0-DD04-4179-A76A-B850F0163517}"/>
              </a:ext>
            </a:extLst>
          </p:cNvPr>
          <p:cNvPicPr>
            <a:picLocks noChangeAspect="1"/>
          </p:cNvPicPr>
          <p:nvPr/>
        </p:nvPicPr>
        <p:blipFill>
          <a:blip r:embed="rId2"/>
          <a:stretch>
            <a:fillRect/>
          </a:stretch>
        </p:blipFill>
        <p:spPr>
          <a:xfrm>
            <a:off x="6026012" y="3200400"/>
            <a:ext cx="2965588" cy="3543300"/>
          </a:xfrm>
          <a:prstGeom prst="rect">
            <a:avLst/>
          </a:prstGeom>
        </p:spPr>
      </p:pic>
    </p:spTree>
    <p:extLst>
      <p:ext uri="{BB962C8B-B14F-4D97-AF65-F5344CB8AC3E}">
        <p14:creationId xmlns:p14="http://schemas.microsoft.com/office/powerpoint/2010/main" val="444884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ro-RO" sz="3200">
                <a:latin typeface="UT Sans" panose="00000500000000000000" pitchFamily="50" charset="0"/>
              </a:rPr>
              <a:t>Moduri de lucru</a:t>
            </a:r>
            <a:endParaRPr lang="en-US" sz="2800">
              <a:latin typeface="UT Sans" panose="00000500000000000000" pitchFamily="50" charset="0"/>
            </a:endParaRPr>
          </a:p>
        </p:txBody>
      </p:sp>
      <p:sp>
        <p:nvSpPr>
          <p:cNvPr id="5123" name="Content Placeholder 8"/>
          <p:cNvSpPr>
            <a:spLocks noGrp="1"/>
          </p:cNvSpPr>
          <p:nvPr>
            <p:ph idx="1"/>
          </p:nvPr>
        </p:nvSpPr>
        <p:spPr/>
        <p:txBody>
          <a:bodyPr/>
          <a:lstStyle/>
          <a:p>
            <a:pPr eaLnBrk="1" hangingPunct="1">
              <a:buFont typeface="Wingdings 3" pitchFamily="18" charset="2"/>
              <a:buNone/>
            </a:pPr>
            <a:r>
              <a:rPr lang="ro-RO" sz="2800" b="1">
                <a:solidFill>
                  <a:srgbClr val="C00000"/>
                </a:solidFill>
                <a:latin typeface="UT Sans" panose="00000500000000000000" pitchFamily="50" charset="0"/>
              </a:rPr>
              <a:t>Regiunea activă normală (RAN)</a:t>
            </a:r>
          </a:p>
          <a:p>
            <a:pPr eaLnBrk="1" hangingPunct="1"/>
            <a:r>
              <a:rPr lang="ro-RO" sz="2400">
                <a:latin typeface="UT Sans" panose="00000500000000000000" pitchFamily="50" charset="0"/>
              </a:rPr>
              <a:t>În acest mod de lucru există curent prin TB.</a:t>
            </a:r>
          </a:p>
          <a:p>
            <a:pPr eaLnBrk="1" hangingPunct="1"/>
            <a:r>
              <a:rPr lang="ro-RO" sz="2400">
                <a:latin typeface="UT Sans" panose="00000500000000000000" pitchFamily="50" charset="0"/>
              </a:rPr>
              <a:t>Aplicând a II-a teoremă Kirchhoff, rezultă: </a:t>
            </a:r>
          </a:p>
          <a:p>
            <a:pPr eaLnBrk="1" hangingPunct="1"/>
            <a:endParaRPr lang="ro-RO" sz="2400">
              <a:latin typeface="UT Sans" panose="00000500000000000000" pitchFamily="50" charset="0"/>
            </a:endParaRPr>
          </a:p>
          <a:p>
            <a:pPr eaLnBrk="1" hangingPunct="1"/>
            <a:r>
              <a:rPr lang="ro-RO" sz="2400">
                <a:latin typeface="UT Sans" panose="00000500000000000000" pitchFamily="50" charset="0"/>
              </a:rPr>
              <a:t>Dar U</a:t>
            </a:r>
            <a:r>
              <a:rPr lang="ro-RO" sz="2400" baseline="-25000">
                <a:latin typeface="UT Sans" panose="00000500000000000000" pitchFamily="50" charset="0"/>
              </a:rPr>
              <a:t>CE</a:t>
            </a:r>
            <a:r>
              <a:rPr lang="ro-RO" sz="2400">
                <a:latin typeface="UT Sans" panose="00000500000000000000" pitchFamily="50" charset="0"/>
              </a:rPr>
              <a:t>, care în mod obişnuit este E</a:t>
            </a:r>
            <a:r>
              <a:rPr lang="ro-RO" sz="2400" baseline="-25000">
                <a:latin typeface="UT Sans" panose="00000500000000000000" pitchFamily="50" charset="0"/>
              </a:rPr>
              <a:t>C</a:t>
            </a:r>
            <a:r>
              <a:rPr lang="ro-RO" sz="2400">
                <a:latin typeface="UT Sans" panose="00000500000000000000" pitchFamily="50" charset="0"/>
              </a:rPr>
              <a:t>/2, </a:t>
            </a:r>
            <a:br>
              <a:rPr lang="ro-RO" sz="2400">
                <a:latin typeface="UT Sans" panose="00000500000000000000" pitchFamily="50" charset="0"/>
              </a:rPr>
            </a:br>
            <a:r>
              <a:rPr lang="ro-RO" sz="2400">
                <a:latin typeface="UT Sans" panose="00000500000000000000" pitchFamily="50" charset="0"/>
              </a:rPr>
              <a:t>este mai mare decât U</a:t>
            </a:r>
            <a:r>
              <a:rPr lang="ro-RO" sz="2400" baseline="-25000">
                <a:latin typeface="UT Sans" panose="00000500000000000000" pitchFamily="50" charset="0"/>
              </a:rPr>
              <a:t>BE</a:t>
            </a:r>
            <a:r>
              <a:rPr lang="ro-RO" sz="2400">
                <a:latin typeface="UT Sans" panose="00000500000000000000" pitchFamily="50" charset="0"/>
              </a:rPr>
              <a:t> (U</a:t>
            </a:r>
            <a:r>
              <a:rPr lang="ro-RO" sz="2400" baseline="-25000">
                <a:latin typeface="UT Sans" panose="00000500000000000000" pitchFamily="50" charset="0"/>
              </a:rPr>
              <a:t>BE</a:t>
            </a:r>
            <a:r>
              <a:rPr lang="ro-RO" sz="2400">
                <a:latin typeface="UT Sans" panose="00000500000000000000" pitchFamily="50" charset="0"/>
                <a:sym typeface="Symbol" panose="05050102010706020507" pitchFamily="18" charset="2"/>
              </a:rPr>
              <a:t>0,7V)</a:t>
            </a:r>
          </a:p>
          <a:p>
            <a:pPr eaLnBrk="1" hangingPunct="1"/>
            <a:r>
              <a:rPr lang="ro-RO">
                <a:latin typeface="UT Sans" panose="00000500000000000000" pitchFamily="50" charset="0"/>
                <a:sym typeface="Symbol" panose="05050102010706020507" pitchFamily="18" charset="2"/>
              </a:rPr>
              <a:t>Astfel, potențialul din colector este mai </a:t>
            </a:r>
            <a:br>
              <a:rPr lang="ro-RO">
                <a:latin typeface="UT Sans" panose="00000500000000000000" pitchFamily="50" charset="0"/>
                <a:sym typeface="Symbol" panose="05050102010706020507" pitchFamily="18" charset="2"/>
              </a:rPr>
            </a:br>
            <a:r>
              <a:rPr lang="ro-RO">
                <a:latin typeface="UT Sans" panose="00000500000000000000" pitchFamily="50" charset="0"/>
                <a:sym typeface="Symbol" panose="05050102010706020507" pitchFamily="18" charset="2"/>
              </a:rPr>
              <a:t>mare decât cel din bază şi </a:t>
            </a:r>
            <a:r>
              <a:rPr lang="ro-RO" sz="2400">
                <a:latin typeface="UT Sans" panose="00000500000000000000" pitchFamily="50" charset="0"/>
              </a:rPr>
              <a:t>se obține </a:t>
            </a:r>
            <a:br>
              <a:rPr lang="ro-RO" sz="2400">
                <a:latin typeface="UT Sans" panose="00000500000000000000" pitchFamily="50" charset="0"/>
              </a:rPr>
            </a:br>
            <a:r>
              <a:rPr lang="ro-RO" sz="2400">
                <a:latin typeface="UT Sans" panose="00000500000000000000" pitchFamily="50" charset="0"/>
              </a:rPr>
              <a:t>U</a:t>
            </a:r>
            <a:r>
              <a:rPr lang="ro-RO" sz="2400" baseline="-25000">
                <a:latin typeface="UT Sans" panose="00000500000000000000" pitchFamily="50" charset="0"/>
              </a:rPr>
              <a:t>CB</a:t>
            </a:r>
            <a:r>
              <a:rPr lang="en-US" sz="2400">
                <a:latin typeface="UT Sans" panose="00000500000000000000" pitchFamily="50" charset="0"/>
              </a:rPr>
              <a:t>&gt;0, ceea </a:t>
            </a:r>
            <a:r>
              <a:rPr lang="ro-RO" sz="2400">
                <a:latin typeface="UT Sans" panose="00000500000000000000" pitchFamily="50" charset="0"/>
              </a:rPr>
              <a:t>ce înseamnă </a:t>
            </a:r>
            <a:br>
              <a:rPr lang="ro-RO" sz="2400">
                <a:latin typeface="UT Sans" panose="00000500000000000000" pitchFamily="50" charset="0"/>
              </a:rPr>
            </a:br>
            <a:r>
              <a:rPr lang="ro-RO" sz="2400">
                <a:latin typeface="UT Sans" panose="00000500000000000000" pitchFamily="50" charset="0"/>
              </a:rPr>
              <a:t>că joncțiunea B-C este polarizată invers, </a:t>
            </a:r>
            <a:br>
              <a:rPr lang="ro-RO" sz="2400">
                <a:latin typeface="UT Sans" panose="00000500000000000000" pitchFamily="50" charset="0"/>
              </a:rPr>
            </a:br>
            <a:r>
              <a:rPr lang="ro-RO" sz="2400">
                <a:latin typeface="UT Sans" panose="00000500000000000000" pitchFamily="50" charset="0"/>
              </a:rPr>
              <a:t>așa cum cere acest mod de lucru.</a:t>
            </a:r>
            <a:endParaRPr lang="en-US" sz="2400">
              <a:latin typeface="UT Sans" panose="00000500000000000000" pitchFamily="50" charset="0"/>
            </a:endParaRPr>
          </a:p>
        </p:txBody>
      </p:sp>
      <p:sp>
        <p:nvSpPr>
          <p:cNvPr id="5124"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250063D-CBEC-4463-8883-8296C3DD6569}" type="datetime1">
              <a:rPr lang="en-US" smtClean="0"/>
              <a:t>10/25/2018</a:t>
            </a:fld>
            <a:endParaRPr lang="en-US"/>
          </a:p>
        </p:txBody>
      </p:sp>
      <p:sp>
        <p:nvSpPr>
          <p:cNvPr id="5125"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512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E09FAB5-664E-470B-9BCF-C8A5AEF86BD3}" type="slidenum">
              <a:rPr lang="en-US"/>
              <a:pPr>
                <a:defRPr/>
              </a:pPr>
              <a:t>41</a:t>
            </a:fld>
            <a:endParaRPr lang="en-US"/>
          </a:p>
        </p:txBody>
      </p:sp>
      <p:graphicFrame>
        <p:nvGraphicFramePr>
          <p:cNvPr id="5122" name="Object 8"/>
          <p:cNvGraphicFramePr>
            <a:graphicFrameLocks noChangeAspect="1"/>
          </p:cNvGraphicFramePr>
          <p:nvPr>
            <p:extLst>
              <p:ext uri="{D42A27DB-BD31-4B8C-83A1-F6EECF244321}">
                <p14:modId xmlns:p14="http://schemas.microsoft.com/office/powerpoint/2010/main" val="4246332726"/>
              </p:ext>
            </p:extLst>
          </p:nvPr>
        </p:nvGraphicFramePr>
        <p:xfrm>
          <a:off x="1447800" y="2946400"/>
          <a:ext cx="3962400" cy="508000"/>
        </p:xfrm>
        <a:graphic>
          <a:graphicData uri="http://schemas.openxmlformats.org/presentationml/2006/ole">
            <mc:AlternateContent xmlns:mc="http://schemas.openxmlformats.org/markup-compatibility/2006">
              <mc:Choice xmlns:v="urn:schemas-microsoft-com:vml" Requires="v">
                <p:oleObj spid="_x0000_s5304" name="Equation" r:id="rId3" imgW="1981080" imgH="253800" progId="Equation.DSMT4">
                  <p:embed/>
                </p:oleObj>
              </mc:Choice>
              <mc:Fallback>
                <p:oleObj name="Equation" r:id="rId3" imgW="1981080" imgH="253800" progId="Equation.DSMT4">
                  <p:embed/>
                  <p:pic>
                    <p:nvPicPr>
                      <p:cNvPr id="0" name="Picture 7"/>
                      <p:cNvPicPr>
                        <a:picLocks noChangeAspect="1" noChangeArrowheads="1"/>
                      </p:cNvPicPr>
                      <p:nvPr/>
                    </p:nvPicPr>
                    <p:blipFill>
                      <a:blip r:embed="rId4"/>
                      <a:srcRect/>
                      <a:stretch>
                        <a:fillRect/>
                      </a:stretch>
                    </p:blipFill>
                    <p:spPr bwMode="auto">
                      <a:xfrm>
                        <a:off x="1447800" y="2946400"/>
                        <a:ext cx="396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A91F8762-C980-4633-B4B7-590DAC098C19}"/>
              </a:ext>
            </a:extLst>
          </p:cNvPr>
          <p:cNvPicPr>
            <a:picLocks noChangeAspect="1"/>
          </p:cNvPicPr>
          <p:nvPr/>
        </p:nvPicPr>
        <p:blipFill>
          <a:blip r:embed="rId5"/>
          <a:stretch>
            <a:fillRect/>
          </a:stretch>
        </p:blipFill>
        <p:spPr>
          <a:xfrm>
            <a:off x="6026012" y="3200400"/>
            <a:ext cx="2965588" cy="35433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lang="ro-RO" sz="3200">
                <a:latin typeface="UT Sans" panose="00000500000000000000" pitchFamily="50" charset="0"/>
              </a:rPr>
              <a:t>Moduri de lucru</a:t>
            </a:r>
            <a:endParaRPr lang="en-US" sz="2800">
              <a:latin typeface="UT Sans" panose="00000500000000000000" pitchFamily="50" charset="0"/>
            </a:endParaRPr>
          </a:p>
        </p:txBody>
      </p:sp>
      <p:sp>
        <p:nvSpPr>
          <p:cNvPr id="6147" name="Content Placeholder 2"/>
          <p:cNvSpPr>
            <a:spLocks noGrp="1"/>
          </p:cNvSpPr>
          <p:nvPr>
            <p:ph idx="1"/>
          </p:nvPr>
        </p:nvSpPr>
        <p:spPr/>
        <p:txBody>
          <a:bodyPr>
            <a:normAutofit/>
          </a:bodyPr>
          <a:lstStyle/>
          <a:p>
            <a:pPr eaLnBrk="1" hangingPunct="1"/>
            <a:r>
              <a:rPr lang="ro-RO">
                <a:latin typeface="UT Sans" panose="00000500000000000000" pitchFamily="50" charset="0"/>
              </a:rPr>
              <a:t>Odată cu creșterea tensiunii U</a:t>
            </a:r>
            <a:r>
              <a:rPr lang="ro-RO" baseline="-25000">
                <a:latin typeface="UT Sans" panose="00000500000000000000" pitchFamily="50" charset="0"/>
              </a:rPr>
              <a:t>BE</a:t>
            </a:r>
            <a:r>
              <a:rPr lang="ro-RO">
                <a:latin typeface="UT Sans" panose="00000500000000000000" pitchFamily="50" charset="0"/>
              </a:rPr>
              <a:t>, creşte I</a:t>
            </a:r>
            <a:r>
              <a:rPr lang="ro-RO" baseline="-25000">
                <a:latin typeface="UT Sans" panose="00000500000000000000" pitchFamily="50" charset="0"/>
              </a:rPr>
              <a:t>B</a:t>
            </a:r>
            <a:r>
              <a:rPr lang="ro-RO">
                <a:latin typeface="UT Sans" panose="00000500000000000000" pitchFamily="50" charset="0"/>
              </a:rPr>
              <a:t> şi cresc curentul I</a:t>
            </a:r>
            <a:r>
              <a:rPr lang="ro-RO" baseline="-25000">
                <a:latin typeface="UT Sans" panose="00000500000000000000" pitchFamily="50" charset="0"/>
              </a:rPr>
              <a:t>C</a:t>
            </a:r>
            <a:r>
              <a:rPr lang="ro-RO">
                <a:latin typeface="UT Sans" panose="00000500000000000000" pitchFamily="50" charset="0"/>
              </a:rPr>
              <a:t> și tensiunea U</a:t>
            </a:r>
            <a:r>
              <a:rPr lang="ro-RO" baseline="-25000">
                <a:latin typeface="UT Sans" panose="00000500000000000000" pitchFamily="50" charset="0"/>
              </a:rPr>
              <a:t>Rc</a:t>
            </a:r>
            <a:r>
              <a:rPr lang="ro-RO">
                <a:latin typeface="UT Sans" panose="00000500000000000000" pitchFamily="50" charset="0"/>
              </a:rPr>
              <a:t>;</a:t>
            </a:r>
          </a:p>
          <a:p>
            <a:pPr eaLnBrk="1" hangingPunct="1"/>
            <a:r>
              <a:rPr lang="ro-RO">
                <a:latin typeface="UT Sans" panose="00000500000000000000" pitchFamily="50" charset="0"/>
              </a:rPr>
              <a:t>Dar la creșterea tensiunii U</a:t>
            </a:r>
            <a:r>
              <a:rPr lang="ro-RO" baseline="-25000">
                <a:latin typeface="UT Sans" panose="00000500000000000000" pitchFamily="50" charset="0"/>
              </a:rPr>
              <a:t>Rc</a:t>
            </a:r>
            <a:r>
              <a:rPr lang="ro-RO">
                <a:latin typeface="UT Sans" panose="00000500000000000000" pitchFamily="50" charset="0"/>
              </a:rPr>
              <a:t> corespunde scăderea tensiunii U</a:t>
            </a:r>
            <a:r>
              <a:rPr lang="ro-RO" baseline="-25000">
                <a:latin typeface="UT Sans" panose="00000500000000000000" pitchFamily="50" charset="0"/>
              </a:rPr>
              <a:t>CE</a:t>
            </a:r>
            <a:r>
              <a:rPr lang="ro-RO">
                <a:latin typeface="UT Sans" panose="00000500000000000000" pitchFamily="50" charset="0"/>
              </a:rPr>
              <a:t> deci scăderea tensiunii U</a:t>
            </a:r>
            <a:r>
              <a:rPr lang="ro-RO" baseline="-25000">
                <a:latin typeface="UT Sans" panose="00000500000000000000" pitchFamily="50" charset="0"/>
              </a:rPr>
              <a:t>CB</a:t>
            </a:r>
            <a:r>
              <a:rPr lang="ro-RO">
                <a:latin typeface="UT Sans" panose="00000500000000000000" pitchFamily="50" charset="0"/>
              </a:rPr>
              <a:t>;</a:t>
            </a:r>
          </a:p>
          <a:p>
            <a:pPr eaLnBrk="1" hangingPunct="1"/>
            <a:r>
              <a:rPr lang="ro-RO">
                <a:latin typeface="UT Sans" panose="00000500000000000000" pitchFamily="50" charset="0"/>
              </a:rPr>
              <a:t>Pentru o anumită valoare a lui I</a:t>
            </a:r>
            <a:r>
              <a:rPr lang="ro-RO" baseline="-25000">
                <a:latin typeface="UT Sans" panose="00000500000000000000" pitchFamily="50" charset="0"/>
              </a:rPr>
              <a:t>C</a:t>
            </a:r>
            <a:r>
              <a:rPr lang="ro-RO">
                <a:latin typeface="UT Sans" panose="00000500000000000000" pitchFamily="50" charset="0"/>
              </a:rPr>
              <a:t>, </a:t>
            </a:r>
            <a:br>
              <a:rPr lang="ro-RO">
                <a:latin typeface="UT Sans" panose="00000500000000000000" pitchFamily="50" charset="0"/>
              </a:rPr>
            </a:br>
            <a:r>
              <a:rPr lang="ro-RO">
                <a:latin typeface="UT Sans" panose="00000500000000000000" pitchFamily="50" charset="0"/>
              </a:rPr>
              <a:t>tensiunea U</a:t>
            </a:r>
            <a:r>
              <a:rPr lang="ro-RO" baseline="-25000">
                <a:latin typeface="UT Sans" panose="00000500000000000000" pitchFamily="50" charset="0"/>
              </a:rPr>
              <a:t>CB</a:t>
            </a:r>
            <a:r>
              <a:rPr lang="ro-RO">
                <a:latin typeface="UT Sans" panose="00000500000000000000" pitchFamily="50" charset="0"/>
              </a:rPr>
              <a:t> devine egală cu zero.</a:t>
            </a:r>
          </a:p>
        </p:txBody>
      </p:sp>
      <p:sp>
        <p:nvSpPr>
          <p:cNvPr id="43011"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4E74412-48DC-473C-A7DD-A76543303333}" type="datetime1">
              <a:rPr lang="en-US" smtClean="0"/>
              <a:t>10/25/2018</a:t>
            </a:fld>
            <a:endParaRPr lang="en-US"/>
          </a:p>
        </p:txBody>
      </p:sp>
      <p:sp>
        <p:nvSpPr>
          <p:cNvPr id="4301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301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1246BC7-4082-4095-9898-8C59D13A2222}" type="slidenum">
              <a:rPr lang="en-US"/>
              <a:pPr>
                <a:defRPr/>
              </a:pPr>
              <a:t>42</a:t>
            </a:fld>
            <a:endParaRPr lang="en-US"/>
          </a:p>
        </p:txBody>
      </p:sp>
      <p:graphicFrame>
        <p:nvGraphicFramePr>
          <p:cNvPr id="9" name="Object 8">
            <a:extLst>
              <a:ext uri="{FF2B5EF4-FFF2-40B4-BE49-F238E27FC236}">
                <a16:creationId xmlns:a16="http://schemas.microsoft.com/office/drawing/2014/main" id="{29430D8A-341E-4C6F-9C49-FC1A8AE93985}"/>
              </a:ext>
            </a:extLst>
          </p:cNvPr>
          <p:cNvGraphicFramePr>
            <a:graphicFrameLocks noChangeAspect="1"/>
          </p:cNvGraphicFramePr>
          <p:nvPr>
            <p:extLst>
              <p:ext uri="{D42A27DB-BD31-4B8C-83A1-F6EECF244321}">
                <p14:modId xmlns:p14="http://schemas.microsoft.com/office/powerpoint/2010/main" val="3076444606"/>
              </p:ext>
            </p:extLst>
          </p:nvPr>
        </p:nvGraphicFramePr>
        <p:xfrm>
          <a:off x="1066800" y="4648200"/>
          <a:ext cx="3962400" cy="508000"/>
        </p:xfrm>
        <a:graphic>
          <a:graphicData uri="http://schemas.openxmlformats.org/presentationml/2006/ole">
            <mc:AlternateContent xmlns:mc="http://schemas.openxmlformats.org/markup-compatibility/2006">
              <mc:Choice xmlns:v="urn:schemas-microsoft-com:vml" Requires="v">
                <p:oleObj spid="_x0000_s6328" name="Equation" r:id="rId3" imgW="1981080" imgH="253800" progId="Equation.DSMT4">
                  <p:embed/>
                </p:oleObj>
              </mc:Choice>
              <mc:Fallback>
                <p:oleObj name="Equation" r:id="rId3" imgW="1981080" imgH="253800" progId="Equation.DSMT4">
                  <p:embed/>
                  <p:pic>
                    <p:nvPicPr>
                      <p:cNvPr id="5122" name="Object 8"/>
                      <p:cNvPicPr>
                        <a:picLocks noChangeAspect="1" noChangeArrowheads="1"/>
                      </p:cNvPicPr>
                      <p:nvPr/>
                    </p:nvPicPr>
                    <p:blipFill>
                      <a:blip r:embed="rId4"/>
                      <a:srcRect/>
                      <a:stretch>
                        <a:fillRect/>
                      </a:stretch>
                    </p:blipFill>
                    <p:spPr bwMode="auto">
                      <a:xfrm>
                        <a:off x="1066800" y="4648200"/>
                        <a:ext cx="396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a:extLst>
              <a:ext uri="{FF2B5EF4-FFF2-40B4-BE49-F238E27FC236}">
                <a16:creationId xmlns:a16="http://schemas.microsoft.com/office/drawing/2014/main" id="{53C0524C-A074-4456-B013-3C54636F7850}"/>
              </a:ext>
            </a:extLst>
          </p:cNvPr>
          <p:cNvPicPr>
            <a:picLocks noChangeAspect="1"/>
          </p:cNvPicPr>
          <p:nvPr/>
        </p:nvPicPr>
        <p:blipFill>
          <a:blip r:embed="rId5"/>
          <a:stretch>
            <a:fillRect/>
          </a:stretch>
        </p:blipFill>
        <p:spPr>
          <a:xfrm>
            <a:off x="6026012" y="3200400"/>
            <a:ext cx="2965588" cy="35433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lang="ro-RO" sz="3200">
                <a:latin typeface="UT Sans" panose="00000500000000000000" pitchFamily="50" charset="0"/>
              </a:rPr>
              <a:t>Moduri de lucru</a:t>
            </a:r>
            <a:endParaRPr lang="en-US" sz="2800">
              <a:latin typeface="UT Sans" panose="00000500000000000000" pitchFamily="50" charset="0"/>
            </a:endParaRPr>
          </a:p>
        </p:txBody>
      </p:sp>
      <p:sp>
        <p:nvSpPr>
          <p:cNvPr id="7171" name="Content Placeholder 2"/>
          <p:cNvSpPr>
            <a:spLocks noGrp="1"/>
          </p:cNvSpPr>
          <p:nvPr>
            <p:ph idx="1"/>
          </p:nvPr>
        </p:nvSpPr>
        <p:spPr/>
        <p:txBody>
          <a:bodyPr>
            <a:normAutofit/>
          </a:bodyPr>
          <a:lstStyle/>
          <a:p>
            <a:pPr eaLnBrk="1" hangingPunct="1"/>
            <a:r>
              <a:rPr lang="ro-RO">
                <a:latin typeface="UT Sans" panose="00000500000000000000" pitchFamily="50" charset="0"/>
              </a:rPr>
              <a:t>O creștere ușoară a curentului I</a:t>
            </a:r>
            <a:r>
              <a:rPr lang="ro-RO" baseline="-25000">
                <a:latin typeface="UT Sans" panose="00000500000000000000" pitchFamily="50" charset="0"/>
              </a:rPr>
              <a:t>C</a:t>
            </a:r>
            <a:r>
              <a:rPr lang="ro-RO">
                <a:latin typeface="UT Sans" panose="00000500000000000000" pitchFamily="50" charset="0"/>
              </a:rPr>
              <a:t> dincolo de această valoare determină tensiunea V</a:t>
            </a:r>
            <a:r>
              <a:rPr lang="ro-RO" baseline="-25000">
                <a:latin typeface="UT Sans" panose="00000500000000000000" pitchFamily="50" charset="0"/>
              </a:rPr>
              <a:t>CB</a:t>
            </a:r>
            <a:r>
              <a:rPr lang="ro-RO">
                <a:latin typeface="UT Sans" panose="00000500000000000000" pitchFamily="50" charset="0"/>
              </a:rPr>
              <a:t> să devină negativă (V</a:t>
            </a:r>
            <a:r>
              <a:rPr lang="ro-RO" baseline="-25000">
                <a:latin typeface="UT Sans" panose="00000500000000000000" pitchFamily="50" charset="0"/>
              </a:rPr>
              <a:t>CB</a:t>
            </a:r>
            <a:r>
              <a:rPr lang="en-US">
                <a:latin typeface="UT Sans" panose="00000500000000000000" pitchFamily="50" charset="0"/>
              </a:rPr>
              <a:t>&lt;0</a:t>
            </a:r>
            <a:r>
              <a:rPr lang="ro-RO">
                <a:latin typeface="UT Sans" panose="00000500000000000000" pitchFamily="50" charset="0"/>
              </a:rPr>
              <a:t>), adică joncțiunea colector-bază devine polarizată direct.</a:t>
            </a:r>
          </a:p>
          <a:p>
            <a:pPr eaLnBrk="1" hangingPunct="1"/>
            <a:r>
              <a:rPr lang="ro-RO">
                <a:latin typeface="UT Sans" panose="00000500000000000000" pitchFamily="50" charset="0"/>
              </a:rPr>
              <a:t>Situația corespunde modului de lucru numit </a:t>
            </a:r>
            <a:r>
              <a:rPr lang="ro-RO" b="1">
                <a:solidFill>
                  <a:srgbClr val="C00000"/>
                </a:solidFill>
                <a:latin typeface="UT Sans" panose="00000500000000000000" pitchFamily="50" charset="0"/>
              </a:rPr>
              <a:t>saturație</a:t>
            </a:r>
            <a:r>
              <a:rPr lang="ro-RO">
                <a:latin typeface="UT Sans" panose="00000500000000000000" pitchFamily="50" charset="0"/>
              </a:rPr>
              <a:t>.</a:t>
            </a:r>
          </a:p>
          <a:p>
            <a:pPr eaLnBrk="1" hangingPunct="1"/>
            <a:r>
              <a:rPr lang="en-US">
                <a:latin typeface="UT Sans" panose="00000500000000000000" pitchFamily="50" charset="0"/>
              </a:rPr>
              <a:t>La satura</a:t>
            </a:r>
            <a:r>
              <a:rPr lang="ro-RO">
                <a:latin typeface="UT Sans" panose="00000500000000000000" pitchFamily="50" charset="0"/>
              </a:rPr>
              <a:t>ție </a:t>
            </a:r>
            <a:r>
              <a:rPr lang="en-US">
                <a:latin typeface="UT Sans" panose="00000500000000000000" pitchFamily="50" charset="0"/>
              </a:rPr>
              <a:t>a</a:t>
            </a:r>
            <a:r>
              <a:rPr lang="ro-RO">
                <a:latin typeface="UT Sans" panose="00000500000000000000" pitchFamily="50" charset="0"/>
              </a:rPr>
              <a:t>mbele joncțiuni sunt </a:t>
            </a:r>
            <a:br>
              <a:rPr lang="ro-RO">
                <a:latin typeface="UT Sans" panose="00000500000000000000" pitchFamily="50" charset="0"/>
              </a:rPr>
            </a:br>
            <a:r>
              <a:rPr lang="ro-RO">
                <a:latin typeface="UT Sans" panose="00000500000000000000" pitchFamily="50" charset="0"/>
              </a:rPr>
              <a:t>polarizate direct iar curentul de colector </a:t>
            </a:r>
            <a:br>
              <a:rPr lang="ro-RO">
                <a:latin typeface="UT Sans" panose="00000500000000000000" pitchFamily="50" charset="0"/>
              </a:rPr>
            </a:br>
            <a:r>
              <a:rPr lang="ro-RO">
                <a:latin typeface="UT Sans Bold" panose="00000500000000000000" pitchFamily="50" charset="0"/>
              </a:rPr>
              <a:t>NU</a:t>
            </a:r>
            <a:r>
              <a:rPr lang="ro-RO">
                <a:latin typeface="UT Sans" panose="00000500000000000000" pitchFamily="50" charset="0"/>
              </a:rPr>
              <a:t> mai este controlat de tensiunea B-E.</a:t>
            </a:r>
            <a:endParaRPr lang="en-US">
              <a:latin typeface="UT Sans" panose="00000500000000000000" pitchFamily="50" charset="0"/>
            </a:endParaRPr>
          </a:p>
        </p:txBody>
      </p:sp>
      <p:sp>
        <p:nvSpPr>
          <p:cNvPr id="43011"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E77352CC-15EE-48D4-96DA-A239BC8A720A}" type="datetime1">
              <a:rPr lang="en-US" smtClean="0"/>
              <a:t>10/25/2018</a:t>
            </a:fld>
            <a:endParaRPr lang="en-US"/>
          </a:p>
        </p:txBody>
      </p:sp>
      <p:sp>
        <p:nvSpPr>
          <p:cNvPr id="4301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301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9F11A81-9CED-4D82-BEE1-3A03B2E38782}" type="slidenum">
              <a:rPr lang="en-US"/>
              <a:pPr>
                <a:defRPr/>
              </a:pPr>
              <a:t>43</a:t>
            </a:fld>
            <a:endParaRPr lang="en-US"/>
          </a:p>
        </p:txBody>
      </p:sp>
      <p:pic>
        <p:nvPicPr>
          <p:cNvPr id="9" name="Picture 8">
            <a:extLst>
              <a:ext uri="{FF2B5EF4-FFF2-40B4-BE49-F238E27FC236}">
                <a16:creationId xmlns:a16="http://schemas.microsoft.com/office/drawing/2014/main" id="{F97D3C78-EB6B-4538-8BF2-2C93520A0B84}"/>
              </a:ext>
            </a:extLst>
          </p:cNvPr>
          <p:cNvPicPr>
            <a:picLocks noChangeAspect="1"/>
          </p:cNvPicPr>
          <p:nvPr/>
        </p:nvPicPr>
        <p:blipFill>
          <a:blip r:embed="rId2"/>
          <a:stretch>
            <a:fillRect/>
          </a:stretch>
        </p:blipFill>
        <p:spPr>
          <a:xfrm>
            <a:off x="6026012" y="3200400"/>
            <a:ext cx="2965588" cy="35433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a:defRPr/>
            </a:pPr>
            <a:r>
              <a:rPr lang="ro-RO" sz="3600">
                <a:latin typeface="UT Sans" panose="00000500000000000000" pitchFamily="50" charset="0"/>
              </a:rPr>
              <a:t>Moduri de lucru</a:t>
            </a:r>
            <a:br>
              <a:rPr lang="ro-RO" sz="3600">
                <a:latin typeface="UT Sans" panose="00000500000000000000" pitchFamily="50" charset="0"/>
              </a:rPr>
            </a:br>
            <a:r>
              <a:rPr lang="ro-RO" sz="3100">
                <a:latin typeface="UT Sans" panose="00000500000000000000" pitchFamily="50" charset="0"/>
              </a:rPr>
              <a:t>Caracteristicile i</a:t>
            </a:r>
            <a:r>
              <a:rPr lang="ro-RO" sz="3100" baseline="-25000">
                <a:latin typeface="UT Sans" panose="00000500000000000000" pitchFamily="50" charset="0"/>
              </a:rPr>
              <a:t>C</a:t>
            </a:r>
            <a:r>
              <a:rPr lang="ro-RO" sz="3100">
                <a:latin typeface="UT Sans" panose="00000500000000000000" pitchFamily="50" charset="0"/>
              </a:rPr>
              <a:t>=f(v</a:t>
            </a:r>
            <a:r>
              <a:rPr lang="ro-RO" sz="3100" baseline="-25000">
                <a:latin typeface="UT Sans" panose="00000500000000000000" pitchFamily="50" charset="0"/>
              </a:rPr>
              <a:t>CE</a:t>
            </a:r>
            <a:r>
              <a:rPr lang="ro-RO" sz="3100">
                <a:latin typeface="UT Sans" panose="00000500000000000000" pitchFamily="50" charset="0"/>
              </a:rPr>
              <a:t>)</a:t>
            </a:r>
            <a:endParaRPr lang="en-US" sz="3100">
              <a:latin typeface="UT Sans" panose="00000500000000000000" pitchFamily="50" charset="0"/>
            </a:endParaRPr>
          </a:p>
        </p:txBody>
      </p:sp>
      <p:sp>
        <p:nvSpPr>
          <p:cNvPr id="52226" name="Content Placeholder 2"/>
          <p:cNvSpPr>
            <a:spLocks noGrp="1"/>
          </p:cNvSpPr>
          <p:nvPr>
            <p:ph idx="1"/>
          </p:nvPr>
        </p:nvSpPr>
        <p:spPr/>
        <p:txBody>
          <a:bodyPr>
            <a:normAutofit lnSpcReduction="10000"/>
          </a:bodyPr>
          <a:lstStyle/>
          <a:p>
            <a:pPr eaLnBrk="1" hangingPunct="1"/>
            <a:r>
              <a:rPr lang="ro-RO">
                <a:latin typeface="UT Sans" panose="00000500000000000000" pitchFamily="50" charset="0"/>
              </a:rPr>
              <a:t>Caracteristicile i</a:t>
            </a:r>
            <a:r>
              <a:rPr lang="ro-RO" baseline="-25000">
                <a:latin typeface="UT Sans" panose="00000500000000000000" pitchFamily="50" charset="0"/>
              </a:rPr>
              <a:t>C</a:t>
            </a:r>
            <a:r>
              <a:rPr lang="ro-RO">
                <a:latin typeface="UT Sans" panose="00000500000000000000" pitchFamily="50" charset="0"/>
              </a:rPr>
              <a:t>=f(u</a:t>
            </a:r>
            <a:r>
              <a:rPr lang="ro-RO" baseline="-25000">
                <a:latin typeface="UT Sans" panose="00000500000000000000" pitchFamily="50" charset="0"/>
              </a:rPr>
              <a:t>CE</a:t>
            </a:r>
            <a:r>
              <a:rPr lang="ro-RO">
                <a:latin typeface="UT Sans" panose="00000500000000000000" pitchFamily="50" charset="0"/>
              </a:rPr>
              <a:t>) pentru TB în conexiunea emitor-comun (EC) au forma:</a:t>
            </a: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r>
              <a:rPr lang="ro-RO">
                <a:latin typeface="UT Sans" panose="00000500000000000000" pitchFamily="50" charset="0"/>
              </a:rPr>
              <a:t>Relația E</a:t>
            </a:r>
            <a:r>
              <a:rPr lang="ro-RO" baseline="-25000">
                <a:latin typeface="UT Sans" panose="00000500000000000000" pitchFamily="50" charset="0"/>
              </a:rPr>
              <a:t>C</a:t>
            </a:r>
            <a:r>
              <a:rPr lang="en-US">
                <a:latin typeface="UT Sans" panose="00000500000000000000" pitchFamily="50" charset="0"/>
              </a:rPr>
              <a:t>=I</a:t>
            </a:r>
            <a:r>
              <a:rPr lang="en-US" baseline="-25000">
                <a:latin typeface="UT Sans" panose="00000500000000000000" pitchFamily="50" charset="0"/>
              </a:rPr>
              <a:t>C</a:t>
            </a:r>
            <a:r>
              <a:rPr lang="en-US">
                <a:latin typeface="UT Sans" panose="00000500000000000000" pitchFamily="50" charset="0"/>
              </a:rPr>
              <a:t>R</a:t>
            </a:r>
            <a:r>
              <a:rPr lang="en-US" baseline="-25000">
                <a:latin typeface="UT Sans" panose="00000500000000000000" pitchFamily="50" charset="0"/>
              </a:rPr>
              <a:t>C</a:t>
            </a:r>
            <a:r>
              <a:rPr lang="en-US">
                <a:latin typeface="UT Sans" panose="00000500000000000000" pitchFamily="50" charset="0"/>
              </a:rPr>
              <a:t>+</a:t>
            </a:r>
            <a:r>
              <a:rPr lang="ro-RO">
                <a:latin typeface="UT Sans" panose="00000500000000000000" pitchFamily="50" charset="0"/>
              </a:rPr>
              <a:t>U</a:t>
            </a:r>
            <a:r>
              <a:rPr lang="en-US" baseline="-25000">
                <a:latin typeface="UT Sans" panose="00000500000000000000" pitchFamily="50" charset="0"/>
              </a:rPr>
              <a:t>CE</a:t>
            </a:r>
            <a:r>
              <a:rPr lang="en-US">
                <a:latin typeface="UT Sans" panose="00000500000000000000" pitchFamily="50" charset="0"/>
              </a:rPr>
              <a:t> repre</a:t>
            </a:r>
            <a:r>
              <a:rPr lang="ro-RO">
                <a:latin typeface="UT Sans" panose="00000500000000000000" pitchFamily="50" charset="0"/>
              </a:rPr>
              <a:t>zintă în planul i</a:t>
            </a:r>
            <a:r>
              <a:rPr lang="ro-RO" baseline="-25000">
                <a:latin typeface="UT Sans" panose="00000500000000000000" pitchFamily="50" charset="0"/>
              </a:rPr>
              <a:t>C</a:t>
            </a:r>
            <a:r>
              <a:rPr lang="ro-RO">
                <a:latin typeface="UT Sans" panose="00000500000000000000" pitchFamily="50" charset="0"/>
              </a:rPr>
              <a:t>-u</a:t>
            </a:r>
            <a:r>
              <a:rPr lang="ro-RO" baseline="-25000">
                <a:latin typeface="UT Sans" panose="00000500000000000000" pitchFamily="50" charset="0"/>
              </a:rPr>
              <a:t>CE</a:t>
            </a:r>
            <a:r>
              <a:rPr lang="ro-RO">
                <a:latin typeface="UT Sans" panose="00000500000000000000" pitchFamily="50" charset="0"/>
              </a:rPr>
              <a:t> ecuația unei drepte (trasată cu linie întreruptă), numită </a:t>
            </a:r>
            <a:r>
              <a:rPr lang="ro-RO" b="1">
                <a:solidFill>
                  <a:srgbClr val="0070C0"/>
                </a:solidFill>
                <a:latin typeface="UT Sans" panose="00000500000000000000" pitchFamily="50" charset="0"/>
              </a:rPr>
              <a:t>dreapta de sarcină</a:t>
            </a:r>
            <a:r>
              <a:rPr lang="ro-RO">
                <a:latin typeface="UT Sans" panose="00000500000000000000" pitchFamily="50" charset="0"/>
              </a:rPr>
              <a:t>.</a:t>
            </a:r>
            <a:endParaRPr lang="en-US">
              <a:latin typeface="UT Sans" panose="00000500000000000000" pitchFamily="50" charset="0"/>
            </a:endParaRPr>
          </a:p>
        </p:txBody>
      </p:sp>
      <p:sp>
        <p:nvSpPr>
          <p:cNvPr id="44035"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094ECDE4-F324-4AEC-9047-F648C422675D}" type="datetime1">
              <a:rPr lang="en-US" smtClean="0"/>
              <a:t>10/25/2018</a:t>
            </a:fld>
            <a:endParaRPr lang="en-US"/>
          </a:p>
        </p:txBody>
      </p:sp>
      <p:sp>
        <p:nvSpPr>
          <p:cNvPr id="4403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403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1B7B606-FB24-44BB-9DEF-346A960F0658}" type="slidenum">
              <a:rPr lang="en-US"/>
              <a:pPr>
                <a:defRPr/>
              </a:pPr>
              <a:t>44</a:t>
            </a:fld>
            <a:endParaRPr lang="en-US"/>
          </a:p>
        </p:txBody>
      </p:sp>
      <p:pic>
        <p:nvPicPr>
          <p:cNvPr id="2" name="Picture 1">
            <a:extLst>
              <a:ext uri="{FF2B5EF4-FFF2-40B4-BE49-F238E27FC236}">
                <a16:creationId xmlns:a16="http://schemas.microsoft.com/office/drawing/2014/main" id="{2BCA2AB4-2652-4483-BD7C-840B2BB82757}"/>
              </a:ext>
            </a:extLst>
          </p:cNvPr>
          <p:cNvPicPr>
            <a:picLocks noChangeAspect="1"/>
          </p:cNvPicPr>
          <p:nvPr/>
        </p:nvPicPr>
        <p:blipFill>
          <a:blip r:embed="rId2"/>
          <a:stretch>
            <a:fillRect/>
          </a:stretch>
        </p:blipFill>
        <p:spPr>
          <a:xfrm>
            <a:off x="2009775" y="2286000"/>
            <a:ext cx="5124450" cy="28288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Autofit/>
          </a:bodyPr>
          <a:lstStyle/>
          <a:p>
            <a:pPr>
              <a:defRPr/>
            </a:pPr>
            <a:r>
              <a:rPr lang="ro-RO" sz="3200">
                <a:latin typeface="UT Sans" panose="00000500000000000000" pitchFamily="50" charset="0"/>
              </a:rPr>
              <a:t>Moduri de lucru</a:t>
            </a:r>
            <a:br>
              <a:rPr lang="ro-RO" sz="3200">
                <a:latin typeface="UT Sans" panose="00000500000000000000" pitchFamily="50" charset="0"/>
              </a:rPr>
            </a:br>
            <a:r>
              <a:rPr lang="ro-RO" sz="2800">
                <a:latin typeface="UT Sans" panose="00000500000000000000" pitchFamily="50" charset="0"/>
              </a:rPr>
              <a:t>Dreapta de sarcină</a:t>
            </a:r>
            <a:endParaRPr lang="en-US" sz="2400">
              <a:latin typeface="UT Sans" panose="00000500000000000000" pitchFamily="50" charset="0"/>
            </a:endParaRPr>
          </a:p>
        </p:txBody>
      </p:sp>
      <p:sp>
        <p:nvSpPr>
          <p:cNvPr id="53250" name="Content Placeholder 2"/>
          <p:cNvSpPr>
            <a:spLocks noGrp="1"/>
          </p:cNvSpPr>
          <p:nvPr>
            <p:ph idx="1"/>
          </p:nvPr>
        </p:nvSpPr>
        <p:spPr/>
        <p:txBody>
          <a:bodyPr>
            <a:normAutofit/>
          </a:bodyPr>
          <a:lstStyle/>
          <a:p>
            <a:pPr eaLnBrk="1" hangingPunct="1"/>
            <a:r>
              <a:rPr lang="ro-RO">
                <a:latin typeface="UT Sans" panose="00000500000000000000" pitchFamily="50" charset="0"/>
              </a:rPr>
              <a:t>Pe dreapta de sarcină pot fi definite cele 3 moduri de lucru:</a:t>
            </a:r>
          </a:p>
          <a:p>
            <a:pPr lvl="1" eaLnBrk="1" hangingPunct="1"/>
            <a:r>
              <a:rPr lang="ro-RO" b="1">
                <a:solidFill>
                  <a:srgbClr val="C00000"/>
                </a:solidFill>
                <a:latin typeface="UT Sans" panose="00000500000000000000" pitchFamily="50" charset="0"/>
              </a:rPr>
              <a:t>Blocarea</a:t>
            </a:r>
            <a:r>
              <a:rPr lang="ro-RO">
                <a:latin typeface="UT Sans" panose="00000500000000000000" pitchFamily="50" charset="0"/>
              </a:rPr>
              <a:t> se instalează când I</a:t>
            </a:r>
            <a:r>
              <a:rPr lang="ro-RO" baseline="-25000">
                <a:latin typeface="UT Sans" panose="00000500000000000000" pitchFamily="50" charset="0"/>
              </a:rPr>
              <a:t>C</a:t>
            </a:r>
            <a:r>
              <a:rPr lang="ro-RO">
                <a:latin typeface="UT Sans" panose="00000500000000000000" pitchFamily="50" charset="0"/>
              </a:rPr>
              <a:t>=0 (tranzistorul nu este parcurs de curent);</a:t>
            </a:r>
          </a:p>
          <a:p>
            <a:pPr lvl="1" eaLnBrk="1" hangingPunct="1"/>
            <a:r>
              <a:rPr lang="ro-RO">
                <a:latin typeface="UT Sans" panose="00000500000000000000" pitchFamily="50" charset="0"/>
              </a:rPr>
              <a:t>Pentru </a:t>
            </a:r>
            <a:r>
              <a:rPr lang="en-US">
                <a:latin typeface="UT Sans" panose="00000500000000000000" pitchFamily="50" charset="0"/>
              </a:rPr>
              <a:t>0&lt;I</a:t>
            </a:r>
            <a:r>
              <a:rPr lang="en-US" baseline="-25000">
                <a:latin typeface="UT Sans" panose="00000500000000000000" pitchFamily="50" charset="0"/>
              </a:rPr>
              <a:t>C</a:t>
            </a:r>
            <a:r>
              <a:rPr lang="en-US">
                <a:latin typeface="UT Sans" panose="00000500000000000000" pitchFamily="50" charset="0"/>
              </a:rPr>
              <a:t>&lt;I</a:t>
            </a:r>
            <a:r>
              <a:rPr lang="en-US" baseline="-25000">
                <a:latin typeface="UT Sans" panose="00000500000000000000" pitchFamily="50" charset="0"/>
              </a:rPr>
              <a:t>C,sat</a:t>
            </a:r>
            <a:r>
              <a:rPr lang="en-US">
                <a:latin typeface="UT Sans" panose="00000500000000000000" pitchFamily="50" charset="0"/>
              </a:rPr>
              <a:t> </a:t>
            </a:r>
            <a:r>
              <a:rPr lang="ro-RO">
                <a:latin typeface="UT Sans" panose="00000500000000000000" pitchFamily="50" charset="0"/>
              </a:rPr>
              <a:t>tranzistorul lucrează în </a:t>
            </a:r>
            <a:r>
              <a:rPr lang="ro-RO" b="1">
                <a:solidFill>
                  <a:srgbClr val="C00000"/>
                </a:solidFill>
                <a:latin typeface="UT Sans" panose="00000500000000000000" pitchFamily="50" charset="0"/>
              </a:rPr>
              <a:t>RAN</a:t>
            </a:r>
            <a:r>
              <a:rPr lang="ro-RO">
                <a:latin typeface="UT Sans" panose="00000500000000000000" pitchFamily="50" charset="0"/>
              </a:rPr>
              <a:t> și este valabilă relația I</a:t>
            </a:r>
            <a:r>
              <a:rPr lang="ro-RO" baseline="-25000">
                <a:latin typeface="UT Sans" panose="00000500000000000000" pitchFamily="50" charset="0"/>
              </a:rPr>
              <a:t>C</a:t>
            </a:r>
            <a:r>
              <a:rPr lang="ro-RO">
                <a:latin typeface="UT Sans" panose="00000500000000000000" pitchFamily="50" charset="0"/>
              </a:rPr>
              <a:t>=</a:t>
            </a:r>
            <a:r>
              <a:rPr lang="el-GR">
                <a:cs typeface="Arial" charset="0"/>
              </a:rPr>
              <a:t>β</a:t>
            </a:r>
            <a:r>
              <a:rPr lang="ro-RO">
                <a:latin typeface="UT Sans" panose="00000500000000000000" pitchFamily="50" charset="0"/>
                <a:cs typeface="Arial" charset="0"/>
              </a:rPr>
              <a:t>I</a:t>
            </a:r>
            <a:r>
              <a:rPr lang="ro-RO" baseline="-25000">
                <a:latin typeface="UT Sans" panose="00000500000000000000" pitchFamily="50" charset="0"/>
                <a:cs typeface="Arial" charset="0"/>
              </a:rPr>
              <a:t>B</a:t>
            </a:r>
            <a:r>
              <a:rPr lang="ro-RO">
                <a:latin typeface="UT Sans" panose="00000500000000000000" pitchFamily="50" charset="0"/>
                <a:cs typeface="Arial" charset="0"/>
              </a:rPr>
              <a:t>;</a:t>
            </a:r>
            <a:endParaRPr lang="ro-RO">
              <a:latin typeface="UT Sans" panose="00000500000000000000" pitchFamily="50" charset="0"/>
            </a:endParaRPr>
          </a:p>
          <a:p>
            <a:pPr lvl="1" eaLnBrk="1" hangingPunct="1"/>
            <a:r>
              <a:rPr lang="ro-RO">
                <a:latin typeface="UT Sans" panose="00000500000000000000" pitchFamily="50" charset="0"/>
              </a:rPr>
              <a:t>Când nu mai au loc modificări ale lui I</a:t>
            </a:r>
            <a:r>
              <a:rPr lang="ro-RO" baseline="-25000">
                <a:latin typeface="UT Sans" panose="00000500000000000000" pitchFamily="50" charset="0"/>
              </a:rPr>
              <a:t>C</a:t>
            </a:r>
            <a:r>
              <a:rPr lang="ro-RO">
                <a:latin typeface="UT Sans" panose="00000500000000000000" pitchFamily="50" charset="0"/>
              </a:rPr>
              <a:t> înseamnă că TB este în modul de </a:t>
            </a:r>
            <a:r>
              <a:rPr lang="ro-RO" b="1">
                <a:solidFill>
                  <a:srgbClr val="C00000"/>
                </a:solidFill>
                <a:latin typeface="UT Sans" panose="00000500000000000000" pitchFamily="50" charset="0"/>
              </a:rPr>
              <a:t>saturație</a:t>
            </a:r>
            <a:r>
              <a:rPr lang="ro-RO">
                <a:latin typeface="UT Sans" panose="00000500000000000000" pitchFamily="50" charset="0"/>
              </a:rPr>
              <a:t>.</a:t>
            </a:r>
          </a:p>
          <a:p>
            <a:pPr eaLnBrk="1" hangingPunct="1"/>
            <a:r>
              <a:rPr lang="ro-RO">
                <a:latin typeface="UT Sans" panose="00000500000000000000" pitchFamily="50" charset="0"/>
              </a:rPr>
              <a:t>Al 4-lea mod de lucru </a:t>
            </a:r>
            <a:br>
              <a:rPr lang="ro-RO">
                <a:latin typeface="UT Sans" panose="00000500000000000000" pitchFamily="50" charset="0"/>
              </a:rPr>
            </a:br>
            <a:r>
              <a:rPr lang="ro-RO">
                <a:latin typeface="UT Sans" panose="00000500000000000000" pitchFamily="50" charset="0"/>
              </a:rPr>
              <a:t>nu se evidențiază pe </a:t>
            </a:r>
            <a:br>
              <a:rPr lang="ro-RO">
                <a:latin typeface="UT Sans" panose="00000500000000000000" pitchFamily="50" charset="0"/>
              </a:rPr>
            </a:br>
            <a:r>
              <a:rPr lang="ro-RO">
                <a:latin typeface="UT Sans" panose="00000500000000000000" pitchFamily="50" charset="0"/>
              </a:rPr>
              <a:t>figură.</a:t>
            </a:r>
            <a:br>
              <a:rPr lang="ro-RO">
                <a:latin typeface="UT Sans" panose="00000500000000000000" pitchFamily="50" charset="0"/>
              </a:rPr>
            </a:br>
            <a:r>
              <a:rPr lang="ro-RO">
                <a:latin typeface="UT Sans" panose="00000500000000000000" pitchFamily="50" charset="0"/>
              </a:rPr>
              <a:t>El se numește </a:t>
            </a:r>
            <a:br>
              <a:rPr lang="ro-RO">
                <a:latin typeface="UT Sans" panose="00000500000000000000" pitchFamily="50" charset="0"/>
              </a:rPr>
            </a:br>
            <a:r>
              <a:rPr lang="ro-RO" b="1">
                <a:solidFill>
                  <a:srgbClr val="C00000"/>
                </a:solidFill>
                <a:latin typeface="UT Sans" panose="00000500000000000000" pitchFamily="50" charset="0"/>
              </a:rPr>
              <a:t>activ inversat</a:t>
            </a:r>
            <a:r>
              <a:rPr lang="ro-RO">
                <a:latin typeface="UT Sans" panose="00000500000000000000" pitchFamily="50" charset="0"/>
              </a:rPr>
              <a:t>.</a:t>
            </a:r>
          </a:p>
        </p:txBody>
      </p:sp>
      <p:sp>
        <p:nvSpPr>
          <p:cNvPr id="4505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820071E-013B-4981-B727-95D681D00C96}" type="datetime1">
              <a:rPr lang="en-US" smtClean="0"/>
              <a:t>10/25/2018</a:t>
            </a:fld>
            <a:endParaRPr lang="en-US"/>
          </a:p>
        </p:txBody>
      </p:sp>
      <p:sp>
        <p:nvSpPr>
          <p:cNvPr id="4506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506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92686FF-0772-4138-9080-22EDBF3D0DFE}" type="slidenum">
              <a:rPr lang="en-US"/>
              <a:pPr>
                <a:defRPr/>
              </a:pPr>
              <a:t>45</a:t>
            </a:fld>
            <a:endParaRPr lang="en-US"/>
          </a:p>
        </p:txBody>
      </p:sp>
      <p:pic>
        <p:nvPicPr>
          <p:cNvPr id="9" name="Picture 8">
            <a:extLst>
              <a:ext uri="{FF2B5EF4-FFF2-40B4-BE49-F238E27FC236}">
                <a16:creationId xmlns:a16="http://schemas.microsoft.com/office/drawing/2014/main" id="{FEAA5CD3-D662-4839-9C26-85A0B8C0CC99}"/>
              </a:ext>
            </a:extLst>
          </p:cNvPr>
          <p:cNvPicPr>
            <a:picLocks noChangeAspect="1"/>
          </p:cNvPicPr>
          <p:nvPr/>
        </p:nvPicPr>
        <p:blipFill>
          <a:blip r:embed="rId2"/>
          <a:stretch>
            <a:fillRect/>
          </a:stretch>
        </p:blipFill>
        <p:spPr>
          <a:xfrm>
            <a:off x="3943350" y="3952985"/>
            <a:ext cx="5124450" cy="282881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defRPr/>
            </a:pPr>
            <a:r>
              <a:rPr lang="ro-RO" sz="3200">
                <a:latin typeface="UT Sans" panose="00000500000000000000" pitchFamily="50" charset="0"/>
              </a:rPr>
              <a:t>Moduri de lucru</a:t>
            </a:r>
            <a:endParaRPr lang="en-US" sz="2800">
              <a:latin typeface="UT Sans" panose="00000500000000000000" pitchFamily="50" charset="0"/>
            </a:endParaRPr>
          </a:p>
        </p:txBody>
      </p:sp>
      <p:sp>
        <p:nvSpPr>
          <p:cNvPr id="54274" name="Content Placeholder 2"/>
          <p:cNvSpPr>
            <a:spLocks noGrp="1"/>
          </p:cNvSpPr>
          <p:nvPr>
            <p:ph idx="1"/>
          </p:nvPr>
        </p:nvSpPr>
        <p:spPr/>
        <p:txBody>
          <a:bodyPr>
            <a:noAutofit/>
          </a:bodyPr>
          <a:lstStyle/>
          <a:p>
            <a:pPr eaLnBrk="1" hangingPunct="1"/>
            <a:r>
              <a:rPr lang="ro-RO" b="1">
                <a:solidFill>
                  <a:srgbClr val="C00000"/>
                </a:solidFill>
                <a:latin typeface="UT Sans" panose="00000500000000000000" pitchFamily="50" charset="0"/>
              </a:rPr>
              <a:t>Modul activ inversat </a:t>
            </a:r>
            <a:r>
              <a:rPr lang="ro-RO">
                <a:latin typeface="UT Sans" panose="00000500000000000000" pitchFamily="50" charset="0"/>
              </a:rPr>
              <a:t>apare atunci când joncțiunea B-E este polarizată invers iar joncțiunea B-C </a:t>
            </a:r>
            <a:r>
              <a:rPr lang="en-US">
                <a:latin typeface="UT Sans" panose="00000500000000000000" pitchFamily="50" charset="0"/>
              </a:rPr>
              <a:t>este</a:t>
            </a:r>
            <a:r>
              <a:rPr lang="ro-RO">
                <a:latin typeface="UT Sans" panose="00000500000000000000" pitchFamily="50" charset="0"/>
              </a:rPr>
              <a:t> polarizată direct.</a:t>
            </a:r>
          </a:p>
          <a:p>
            <a:pPr eaLnBrk="1" hangingPunct="1"/>
            <a:r>
              <a:rPr lang="ro-RO">
                <a:latin typeface="UT Sans" panose="00000500000000000000" pitchFamily="50" charset="0"/>
              </a:rPr>
              <a:t>Se inversează rolurile terminalelor TB: emitorul inițial joacă rol de colector iar colectorul inițial - rol de emitor.</a:t>
            </a:r>
          </a:p>
          <a:p>
            <a:pPr eaLnBrk="1" hangingPunct="1"/>
            <a:r>
              <a:rPr lang="ro-RO">
                <a:latin typeface="UT Sans" panose="00000500000000000000" pitchFamily="50" charset="0"/>
              </a:rPr>
              <a:t>Tranzistorul nefiind simetric, caracteristicile tranzistorului inversat sunt diferite de cele ale tranzistorului normal. La saturație, tranzistorul inversat prezintă tensiune mică între noul colector şi noul emitor.</a:t>
            </a:r>
          </a:p>
          <a:p>
            <a:pPr eaLnBrk="1" hangingPunct="1"/>
            <a:r>
              <a:rPr lang="ro-RO">
                <a:latin typeface="UT Sans" panose="00000500000000000000" pitchFamily="50" charset="0"/>
              </a:rPr>
              <a:t>Se foloseşte în circuite în care TB lucrează în comutație.</a:t>
            </a:r>
            <a:endParaRPr lang="en-US">
              <a:latin typeface="UT Sans" panose="00000500000000000000" pitchFamily="50" charset="0"/>
            </a:endParaRPr>
          </a:p>
        </p:txBody>
      </p:sp>
      <p:sp>
        <p:nvSpPr>
          <p:cNvPr id="46083"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1DF3932B-4165-4AF8-9226-A1C1606B6242}" type="datetime1">
              <a:rPr lang="en-US" smtClean="0"/>
              <a:t>10/25/2018</a:t>
            </a:fld>
            <a:endParaRPr lang="en-US"/>
          </a:p>
        </p:txBody>
      </p:sp>
      <p:sp>
        <p:nvSpPr>
          <p:cNvPr id="46084"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608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CE10704-8CB4-4B9C-83B5-4499D61B9A7C}"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eaLnBrk="1" fontAlgn="auto" hangingPunct="1">
              <a:spcAft>
                <a:spcPts val="0"/>
              </a:spcAft>
              <a:defRPr/>
            </a:pPr>
            <a:r>
              <a:rPr lang="ro-RO" sz="3200">
                <a:latin typeface="UT Sans" panose="00000500000000000000" pitchFamily="50" charset="0"/>
              </a:rPr>
              <a:t>Moduri de lucru</a:t>
            </a:r>
            <a:endParaRPr lang="en-US" sz="2800">
              <a:latin typeface="UT Sans" panose="00000500000000000000" pitchFamily="50" charset="0"/>
            </a:endParaRPr>
          </a:p>
        </p:txBody>
      </p:sp>
      <p:sp>
        <p:nvSpPr>
          <p:cNvPr id="55298" name="Content Placeholder 2"/>
          <p:cNvSpPr>
            <a:spLocks noGrp="1"/>
          </p:cNvSpPr>
          <p:nvPr>
            <p:ph idx="1"/>
          </p:nvPr>
        </p:nvSpPr>
        <p:spPr/>
        <p:txBody>
          <a:bodyPr>
            <a:normAutofit/>
          </a:bodyPr>
          <a:lstStyle/>
          <a:p>
            <a:pPr eaLnBrk="1" hangingPunct="1"/>
            <a:r>
              <a:rPr lang="ro-RO">
                <a:latin typeface="UT Sans" panose="00000500000000000000" pitchFamily="50" charset="0"/>
              </a:rPr>
              <a:t>Condițiile tensiunilor de pe joncțiuni pentru cele 4 moduri de lucru ale TB:</a:t>
            </a:r>
            <a:endParaRPr lang="en-US">
              <a:latin typeface="UT Sans" panose="00000500000000000000" pitchFamily="50" charset="0"/>
            </a:endParaRPr>
          </a:p>
        </p:txBody>
      </p:sp>
      <p:sp>
        <p:nvSpPr>
          <p:cNvPr id="4710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588205A-16B9-4C5B-87BB-3173882965C9}" type="datetime1">
              <a:rPr lang="en-US" smtClean="0"/>
              <a:t>10/25/2018</a:t>
            </a:fld>
            <a:endParaRPr lang="en-US"/>
          </a:p>
        </p:txBody>
      </p:sp>
      <p:sp>
        <p:nvSpPr>
          <p:cNvPr id="4710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4710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0ABBF5E-4EE4-447C-9B0A-EBBDA1ADEBE1}" type="slidenum">
              <a:rPr lang="en-US"/>
              <a:pPr>
                <a:defRPr/>
              </a:pPr>
              <a:t>47</a:t>
            </a:fld>
            <a:endParaRPr lang="en-US"/>
          </a:p>
        </p:txBody>
      </p:sp>
      <p:pic>
        <p:nvPicPr>
          <p:cNvPr id="2" name="Picture 1">
            <a:extLst>
              <a:ext uri="{FF2B5EF4-FFF2-40B4-BE49-F238E27FC236}">
                <a16:creationId xmlns:a16="http://schemas.microsoft.com/office/drawing/2014/main" id="{A944DED0-DC49-4A9F-B5FE-0ADE62819A61}"/>
              </a:ext>
            </a:extLst>
          </p:cNvPr>
          <p:cNvPicPr>
            <a:picLocks noChangeAspect="1"/>
          </p:cNvPicPr>
          <p:nvPr/>
        </p:nvPicPr>
        <p:blipFill>
          <a:blip r:embed="rId2"/>
          <a:stretch>
            <a:fillRect/>
          </a:stretch>
        </p:blipFill>
        <p:spPr>
          <a:xfrm>
            <a:off x="200025" y="2781300"/>
            <a:ext cx="8743950" cy="3543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3200">
                <a:latin typeface="UT Sans" panose="00000500000000000000" pitchFamily="50" charset="0"/>
              </a:rPr>
              <a:t>Introducere</a:t>
            </a:r>
          </a:p>
        </p:txBody>
      </p:sp>
      <p:sp>
        <p:nvSpPr>
          <p:cNvPr id="24578" name="Content Placeholder 1"/>
          <p:cNvSpPr>
            <a:spLocks noGrp="1"/>
          </p:cNvSpPr>
          <p:nvPr>
            <p:ph idx="1"/>
          </p:nvPr>
        </p:nvSpPr>
        <p:spPr/>
        <p:txBody>
          <a:bodyPr/>
          <a:lstStyle/>
          <a:p>
            <a:pPr eaLnBrk="1" hangingPunct="1"/>
            <a:r>
              <a:rPr lang="en-US">
                <a:latin typeface="UT Sans" panose="00000500000000000000" pitchFamily="50" charset="0"/>
              </a:rPr>
              <a:t>Primul tranzistor cu contact punctiform realizat din Ge:</a:t>
            </a:r>
          </a:p>
        </p:txBody>
      </p:sp>
      <p:sp>
        <p:nvSpPr>
          <p:cNvPr id="4" name="Date Placeholder 3"/>
          <p:cNvSpPr>
            <a:spLocks noGrp="1"/>
          </p:cNvSpPr>
          <p:nvPr>
            <p:ph type="dt" sz="half" idx="10"/>
          </p:nvPr>
        </p:nvSpPr>
        <p:spPr/>
        <p:txBody>
          <a:bodyPr/>
          <a:lstStyle/>
          <a:p>
            <a:pPr>
              <a:defRPr/>
            </a:pPr>
            <a:fld id="{6546A706-1984-4FF9-A9C8-DCE32DBDA79D}"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4</a:t>
            </a:r>
          </a:p>
        </p:txBody>
      </p:sp>
      <p:sp>
        <p:nvSpPr>
          <p:cNvPr id="6" name="Slide Number Placeholder 5"/>
          <p:cNvSpPr>
            <a:spLocks noGrp="1"/>
          </p:cNvSpPr>
          <p:nvPr>
            <p:ph type="sldNum" sz="quarter" idx="12"/>
          </p:nvPr>
        </p:nvSpPr>
        <p:spPr/>
        <p:txBody>
          <a:bodyPr/>
          <a:lstStyle/>
          <a:p>
            <a:pPr>
              <a:defRPr/>
            </a:pPr>
            <a:fld id="{4E593D94-F137-422E-99B2-94A864F81F9A}" type="slidenum">
              <a:rPr lang="en-US" smtClean="0"/>
              <a:pPr>
                <a:defRPr/>
              </a:pPr>
              <a:t>5</a:t>
            </a:fld>
            <a:endParaRPr lang="en-US"/>
          </a:p>
        </p:txBody>
      </p:sp>
      <p:pic>
        <p:nvPicPr>
          <p:cNvPr id="24583" name="Picture 2"/>
          <p:cNvPicPr>
            <a:picLocks noChangeAspect="1" noChangeArrowheads="1"/>
          </p:cNvPicPr>
          <p:nvPr/>
        </p:nvPicPr>
        <p:blipFill>
          <a:blip r:embed="rId2"/>
          <a:srcRect/>
          <a:stretch>
            <a:fillRect/>
          </a:stretch>
        </p:blipFill>
        <p:spPr bwMode="auto">
          <a:xfrm>
            <a:off x="2286000" y="2175001"/>
            <a:ext cx="4572000" cy="4093987"/>
          </a:xfrm>
          <a:prstGeom prst="rect">
            <a:avLst/>
          </a:prstGeom>
          <a:noFill/>
          <a:ln w="9525">
            <a:noFill/>
            <a:miter lim="800000"/>
            <a:headEnd/>
            <a:tailEnd/>
          </a:ln>
        </p:spPr>
      </p:pic>
      <p:sp>
        <p:nvSpPr>
          <p:cNvPr id="24584" name="TextBox 7"/>
          <p:cNvSpPr txBox="1">
            <a:spLocks noChangeArrowheads="1"/>
          </p:cNvSpPr>
          <p:nvPr/>
        </p:nvSpPr>
        <p:spPr bwMode="auto">
          <a:xfrm>
            <a:off x="2514600" y="6367462"/>
            <a:ext cx="4114800" cy="338138"/>
          </a:xfrm>
          <a:prstGeom prst="rect">
            <a:avLst/>
          </a:prstGeom>
          <a:noFill/>
          <a:ln w="9525">
            <a:noFill/>
            <a:miter lim="800000"/>
            <a:headEnd/>
            <a:tailEnd/>
          </a:ln>
        </p:spPr>
        <p:txBody>
          <a:bodyPr>
            <a:spAutoFit/>
          </a:bodyPr>
          <a:lstStyle/>
          <a:p>
            <a:pPr algn="ctr"/>
            <a:r>
              <a:rPr lang="en-US" sz="1600">
                <a:solidFill>
                  <a:srgbClr val="002060"/>
                </a:solidFill>
                <a:latin typeface="UT Sans" panose="00000500000000000000" pitchFamily="50" charset="0"/>
              </a:rPr>
              <a:t>http://en.wikipedia.org/wiki/Bell_Labs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defRPr/>
            </a:pPr>
            <a:r>
              <a:rPr lang="en-US" sz="3200">
                <a:latin typeface="UT Sans" panose="00000500000000000000" pitchFamily="50" charset="0"/>
              </a:rPr>
              <a:t>Introducere</a:t>
            </a:r>
            <a:endParaRPr lang="en-US" sz="2800">
              <a:latin typeface="UT Sans" panose="00000500000000000000" pitchFamily="50" charset="0"/>
            </a:endParaRPr>
          </a:p>
        </p:txBody>
      </p:sp>
      <p:sp>
        <p:nvSpPr>
          <p:cNvPr id="25602" name="Content Placeholder 2"/>
          <p:cNvSpPr>
            <a:spLocks noGrp="1"/>
          </p:cNvSpPr>
          <p:nvPr>
            <p:ph idx="1"/>
          </p:nvPr>
        </p:nvSpPr>
        <p:spPr/>
        <p:txBody>
          <a:bodyPr>
            <a:normAutofit/>
          </a:bodyPr>
          <a:lstStyle/>
          <a:p>
            <a:pPr eaLnBrk="1" hangingPunct="1"/>
            <a:r>
              <a:rPr lang="ro-RO">
                <a:latin typeface="UT Sans" panose="00000500000000000000" pitchFamily="50" charset="0"/>
              </a:rPr>
              <a:t>Primul tranzistor a fost realizat din germaniu și era cu contact punctiform la terminalele de emitor și colector</a:t>
            </a:r>
            <a:r>
              <a:rPr lang="en-US">
                <a:latin typeface="UT Sans" panose="00000500000000000000" pitchFamily="50" charset="0"/>
              </a:rPr>
              <a:t>;</a:t>
            </a:r>
          </a:p>
          <a:p>
            <a:pPr eaLnBrk="1" hangingPunct="1"/>
            <a:r>
              <a:rPr lang="ro-RO">
                <a:latin typeface="UT Sans" panose="00000500000000000000" pitchFamily="50" charset="0"/>
              </a:rPr>
              <a:t>1950 - se introduce tranzistorul cu joncțiuni la Texas Instruments</a:t>
            </a:r>
          </a:p>
          <a:p>
            <a:pPr eaLnBrk="1" hangingPunct="1"/>
            <a:r>
              <a:rPr lang="en-US">
                <a:latin typeface="UT Sans" panose="00000500000000000000" pitchFamily="50" charset="0"/>
              </a:rPr>
              <a:t>1958</a:t>
            </a:r>
            <a:r>
              <a:rPr lang="ro-RO">
                <a:latin typeface="UT Sans" panose="00000500000000000000" pitchFamily="50" charset="0"/>
              </a:rPr>
              <a:t> -</a:t>
            </a:r>
            <a:r>
              <a:rPr lang="en-US">
                <a:latin typeface="UT Sans" panose="00000500000000000000" pitchFamily="50" charset="0"/>
              </a:rPr>
              <a:t> Jack Kilby</a:t>
            </a:r>
            <a:r>
              <a:rPr lang="ro-RO">
                <a:latin typeface="UT Sans" panose="00000500000000000000" pitchFamily="50" charset="0"/>
              </a:rPr>
              <a:t> realizează</a:t>
            </a:r>
            <a:r>
              <a:rPr lang="en-US">
                <a:latin typeface="UT Sans" panose="00000500000000000000" pitchFamily="50" charset="0"/>
              </a:rPr>
              <a:t> </a:t>
            </a:r>
            <a:r>
              <a:rPr lang="ro-RO">
                <a:latin typeface="UT Sans" panose="00000500000000000000" pitchFamily="50" charset="0"/>
              </a:rPr>
              <a:t>primul circuit integrat (CI)</a:t>
            </a:r>
            <a:r>
              <a:rPr lang="en-US">
                <a:latin typeface="UT Sans" panose="00000500000000000000" pitchFamily="50" charset="0"/>
              </a:rPr>
              <a:t>;</a:t>
            </a:r>
            <a:endParaRPr lang="ro-RO">
              <a:latin typeface="UT Sans" panose="00000500000000000000" pitchFamily="50" charset="0"/>
            </a:endParaRPr>
          </a:p>
          <a:p>
            <a:pPr eaLnBrk="1" hangingPunct="1"/>
            <a:r>
              <a:rPr lang="ro-RO">
                <a:latin typeface="UT Sans" panose="00000500000000000000" pitchFamily="50" charset="0"/>
              </a:rPr>
              <a:t>Dispozitivele bazate pe TB joacă un rol important, în special, în electronica analogică.</a:t>
            </a:r>
            <a:endParaRPr lang="en-US">
              <a:latin typeface="UT Sans" panose="00000500000000000000" pitchFamily="50" charset="0"/>
            </a:endParaRPr>
          </a:p>
        </p:txBody>
      </p:sp>
      <p:sp>
        <p:nvSpPr>
          <p:cNvPr id="2150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F6510FB-0CAD-4BD5-A9A9-9D1C9E1F0A7A}" type="datetime1">
              <a:rPr lang="en-US" smtClean="0"/>
              <a:t>10/25/2018</a:t>
            </a:fld>
            <a:endParaRPr lang="en-US"/>
          </a:p>
        </p:txBody>
      </p:sp>
      <p:sp>
        <p:nvSpPr>
          <p:cNvPr id="2150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150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E2228C6-558A-469D-BF2D-FD3D0664F5B9}"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US" sz="3200">
                <a:latin typeface="UT Sans" panose="00000500000000000000" pitchFamily="50" charset="0"/>
              </a:rPr>
              <a:t>Introducere</a:t>
            </a:r>
          </a:p>
        </p:txBody>
      </p:sp>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None/>
              <a:defRPr/>
            </a:pPr>
            <a:r>
              <a:rPr lang="en-US" sz="3200" b="1">
                <a:solidFill>
                  <a:srgbClr val="0070C0"/>
                </a:solidFill>
                <a:latin typeface="UT Sans" panose="00000500000000000000" pitchFamily="50" charset="0"/>
              </a:rPr>
              <a:t>How Europe Missed The Transistor</a:t>
            </a:r>
          </a:p>
          <a:p>
            <a:pPr marL="365760" indent="-256032" eaLnBrk="1" fontAlgn="auto" hangingPunct="1">
              <a:spcAft>
                <a:spcPts val="0"/>
              </a:spcAft>
              <a:buFont typeface="Wingdings 3"/>
              <a:buNone/>
              <a:defRPr/>
            </a:pPr>
            <a:r>
              <a:rPr lang="en-US" sz="2400">
                <a:latin typeface="UT Sans" panose="00000500000000000000" pitchFamily="50" charset="0"/>
              </a:rPr>
              <a:t>	The most important invention of the 20th century was conceived not just once, but twice</a:t>
            </a:r>
          </a:p>
          <a:p>
            <a:pPr marL="365760" indent="-256032" eaLnBrk="1" fontAlgn="auto" hangingPunct="1">
              <a:spcAft>
                <a:spcPts val="0"/>
              </a:spcAft>
              <a:buFont typeface="Wingdings 3"/>
              <a:buNone/>
              <a:defRPr/>
            </a:pPr>
            <a:r>
              <a:rPr lang="en-US" sz="2400">
                <a:latin typeface="UT Sans" panose="00000500000000000000" pitchFamily="50" charset="0"/>
              </a:rPr>
              <a:t>				By Michael Riordan  /  November 2005 </a:t>
            </a:r>
          </a:p>
          <a:p>
            <a:pPr marL="365760" indent="-256032" eaLnBrk="1" fontAlgn="auto" hangingPunct="1">
              <a:spcAft>
                <a:spcPts val="0"/>
              </a:spcAft>
              <a:buFont typeface="Wingdings 3"/>
              <a:buNone/>
              <a:defRPr/>
            </a:pPr>
            <a:endParaRPr lang="en-US" sz="1800">
              <a:latin typeface="UT Sans" panose="00000500000000000000" pitchFamily="50" charset="0"/>
            </a:endParaRPr>
          </a:p>
          <a:p>
            <a:pPr marL="365760" indent="-256032" eaLnBrk="1" fontAlgn="auto" hangingPunct="1">
              <a:spcAft>
                <a:spcPts val="0"/>
              </a:spcAft>
              <a:buFont typeface="Wingdings 3"/>
              <a:buChar char=""/>
              <a:defRPr/>
            </a:pPr>
            <a:r>
              <a:rPr lang="en-US" sz="2400" b="1">
                <a:latin typeface="UT Sans" panose="00000500000000000000" pitchFamily="50" charset="0"/>
              </a:rPr>
              <a:t>In late 1948, </a:t>
            </a:r>
            <a:r>
              <a:rPr lang="en-US" sz="2400">
                <a:latin typeface="UT Sans" panose="00000500000000000000" pitchFamily="50" charset="0"/>
              </a:rPr>
              <a:t>two physicists from the German radar program, </a:t>
            </a:r>
            <a:r>
              <a:rPr lang="en-US" sz="2400" b="1">
                <a:latin typeface="UT Sans" panose="00000500000000000000" pitchFamily="50" charset="0"/>
              </a:rPr>
              <a:t>Herbert Mataré</a:t>
            </a:r>
            <a:r>
              <a:rPr lang="en-US" sz="2400">
                <a:latin typeface="UT Sans" panose="00000500000000000000" pitchFamily="50" charset="0"/>
              </a:rPr>
              <a:t> and </a:t>
            </a:r>
            <a:r>
              <a:rPr lang="en-US" sz="2400" b="1">
                <a:latin typeface="UT Sans" panose="00000500000000000000" pitchFamily="50" charset="0"/>
              </a:rPr>
              <a:t>Heinrich Welker</a:t>
            </a:r>
            <a:r>
              <a:rPr lang="en-US" sz="2400">
                <a:latin typeface="UT Sans" panose="00000500000000000000" pitchFamily="50" charset="0"/>
              </a:rPr>
              <a:t>, claimed to have invented a strikingly similar semiconductor device, which they called the </a:t>
            </a:r>
            <a:r>
              <a:rPr lang="en-US" sz="2400">
                <a:solidFill>
                  <a:srgbClr val="FF0000"/>
                </a:solidFill>
                <a:latin typeface="UT Sans" panose="00000500000000000000" pitchFamily="50" charset="0"/>
              </a:rPr>
              <a:t>transistron</a:t>
            </a:r>
            <a:r>
              <a:rPr lang="en-US" sz="2400">
                <a:latin typeface="UT Sans" panose="00000500000000000000" pitchFamily="50" charset="0"/>
              </a:rPr>
              <a:t>, while working at a Westinghouse subsidiary in Paris.</a:t>
            </a:r>
          </a:p>
          <a:p>
            <a:pPr marL="365760" indent="-256032" eaLnBrk="1" fontAlgn="auto" hangingPunct="1">
              <a:spcAft>
                <a:spcPts val="0"/>
              </a:spcAft>
              <a:buFont typeface="Wingdings 3"/>
              <a:buNone/>
              <a:defRPr/>
            </a:pPr>
            <a:endParaRPr lang="en-US" sz="2400">
              <a:latin typeface="UT Sans" panose="00000500000000000000" pitchFamily="50" charset="0"/>
            </a:endParaRPr>
          </a:p>
          <a:p>
            <a:pPr marL="365760" indent="-256032" eaLnBrk="1" fontAlgn="auto" hangingPunct="1">
              <a:spcAft>
                <a:spcPts val="0"/>
              </a:spcAft>
              <a:buFont typeface="Wingdings 3"/>
              <a:buNone/>
              <a:defRPr/>
            </a:pPr>
            <a:r>
              <a:rPr lang="en-US" sz="1400">
                <a:solidFill>
                  <a:srgbClr val="0070C0"/>
                </a:solidFill>
                <a:latin typeface="UT Sans" panose="00000500000000000000" pitchFamily="50" charset="0"/>
              </a:rPr>
              <a:t>http://spectrum.ieee.org/semiconductors/devices/how-europe-missed-the-transistor</a:t>
            </a:r>
          </a:p>
        </p:txBody>
      </p:sp>
      <p:sp>
        <p:nvSpPr>
          <p:cNvPr id="2765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E76D253F-C7D8-418E-ACE5-94F695363D13}" type="datetime1">
              <a:rPr lang="en-US" smtClean="0"/>
              <a:t>10/25/2018</a:t>
            </a:fld>
            <a:endParaRPr lang="en-US"/>
          </a:p>
        </p:txBody>
      </p:sp>
      <p:sp>
        <p:nvSpPr>
          <p:cNvPr id="276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765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9187FD75-5CC9-4EB3-A477-B0823E7527B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US" sz="3200">
                <a:latin typeface="UT Sans" panose="00000500000000000000" pitchFamily="50" charset="0"/>
              </a:rPr>
              <a:t>Introducere</a:t>
            </a:r>
          </a:p>
        </p:txBody>
      </p:sp>
      <p:sp>
        <p:nvSpPr>
          <p:cNvPr id="28674" name="Content Placeholder 1"/>
          <p:cNvSpPr>
            <a:spLocks noGrp="1"/>
          </p:cNvSpPr>
          <p:nvPr>
            <p:ph idx="1"/>
          </p:nvPr>
        </p:nvSpPr>
        <p:spPr/>
        <p:txBody>
          <a:bodyPr/>
          <a:lstStyle/>
          <a:p>
            <a:pPr eaLnBrk="1" hangingPunct="1">
              <a:buFont typeface="Wingdings 3" pitchFamily="18" charset="2"/>
              <a:buNone/>
            </a:pPr>
            <a:r>
              <a:rPr lang="en-US">
                <a:latin typeface="UT Sans" panose="00000500000000000000" pitchFamily="50" charset="0"/>
              </a:rPr>
              <a:t>Inventatorii “transistron-ului”</a:t>
            </a:r>
          </a:p>
        </p:txBody>
      </p:sp>
      <p:sp>
        <p:nvSpPr>
          <p:cNvPr id="2867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E14B163-7B70-4C0D-94CC-8925A72F088C}" type="datetime1">
              <a:rPr lang="en-US" smtClean="0"/>
              <a:t>10/25/2018</a:t>
            </a:fld>
            <a:endParaRPr lang="en-US"/>
          </a:p>
        </p:txBody>
      </p:sp>
      <p:sp>
        <p:nvSpPr>
          <p:cNvPr id="2867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867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F2DAD89-60FD-43E2-AC0B-941FD7E7D53B}" type="slidenum">
              <a:rPr lang="en-US" smtClean="0"/>
              <a:pPr>
                <a:defRPr/>
              </a:pPr>
              <a:t>8</a:t>
            </a:fld>
            <a:endParaRPr lang="en-US"/>
          </a:p>
        </p:txBody>
      </p:sp>
      <p:pic>
        <p:nvPicPr>
          <p:cNvPr id="28679" name="Picture 2"/>
          <p:cNvPicPr>
            <a:picLocks noChangeAspect="1" noChangeArrowheads="1"/>
          </p:cNvPicPr>
          <p:nvPr/>
        </p:nvPicPr>
        <p:blipFill>
          <a:blip r:embed="rId2"/>
          <a:srcRect/>
          <a:stretch>
            <a:fillRect/>
          </a:stretch>
        </p:blipFill>
        <p:spPr bwMode="auto">
          <a:xfrm>
            <a:off x="1371600" y="2438400"/>
            <a:ext cx="1943100" cy="2876550"/>
          </a:xfrm>
          <a:prstGeom prst="rect">
            <a:avLst/>
          </a:prstGeom>
          <a:noFill/>
          <a:ln w="9525">
            <a:noFill/>
            <a:miter lim="800000"/>
            <a:headEnd/>
            <a:tailEnd/>
          </a:ln>
        </p:spPr>
      </p:pic>
      <p:pic>
        <p:nvPicPr>
          <p:cNvPr id="28680" name="Picture 1"/>
          <p:cNvPicPr>
            <a:picLocks noChangeAspect="1" noChangeArrowheads="1"/>
          </p:cNvPicPr>
          <p:nvPr/>
        </p:nvPicPr>
        <p:blipFill>
          <a:blip r:embed="rId3"/>
          <a:srcRect/>
          <a:stretch>
            <a:fillRect/>
          </a:stretch>
        </p:blipFill>
        <p:spPr bwMode="auto">
          <a:xfrm>
            <a:off x="5943600" y="2514600"/>
            <a:ext cx="1828800" cy="2857500"/>
          </a:xfrm>
          <a:prstGeom prst="rect">
            <a:avLst/>
          </a:prstGeom>
          <a:noFill/>
          <a:ln w="9525">
            <a:noFill/>
            <a:miter lim="800000"/>
            <a:headEnd/>
            <a:tailEnd/>
          </a:ln>
        </p:spPr>
      </p:pic>
      <p:sp>
        <p:nvSpPr>
          <p:cNvPr id="2" name="TextBox 1"/>
          <p:cNvSpPr txBox="1"/>
          <p:nvPr/>
        </p:nvSpPr>
        <p:spPr>
          <a:xfrm>
            <a:off x="838200" y="5410200"/>
            <a:ext cx="2895600" cy="369332"/>
          </a:xfrm>
          <a:prstGeom prst="rect">
            <a:avLst/>
          </a:prstGeom>
          <a:noFill/>
        </p:spPr>
        <p:txBody>
          <a:bodyPr wrap="square" rtlCol="0">
            <a:spAutoFit/>
          </a:bodyPr>
          <a:lstStyle/>
          <a:p>
            <a:pPr algn="ctr"/>
            <a:r>
              <a:rPr lang="en-US">
                <a:latin typeface="UT Sans" panose="00000500000000000000" pitchFamily="50" charset="0"/>
              </a:rPr>
              <a:t>Herbert Mataré </a:t>
            </a:r>
          </a:p>
        </p:txBody>
      </p:sp>
      <p:sp>
        <p:nvSpPr>
          <p:cNvPr id="10" name="TextBox 9"/>
          <p:cNvSpPr txBox="1"/>
          <p:nvPr/>
        </p:nvSpPr>
        <p:spPr>
          <a:xfrm>
            <a:off x="5410200" y="5486400"/>
            <a:ext cx="2895600" cy="369332"/>
          </a:xfrm>
          <a:prstGeom prst="rect">
            <a:avLst/>
          </a:prstGeom>
          <a:noFill/>
        </p:spPr>
        <p:txBody>
          <a:bodyPr wrap="square" rtlCol="0">
            <a:spAutoFit/>
          </a:bodyPr>
          <a:lstStyle/>
          <a:p>
            <a:pPr algn="ctr"/>
            <a:r>
              <a:rPr lang="en-US">
                <a:latin typeface="UT Sans" panose="00000500000000000000" pitchFamily="50" charset="0"/>
              </a:rPr>
              <a:t>Heinrich Welker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US" sz="3200">
                <a:latin typeface="UT Sans" panose="00000500000000000000" pitchFamily="50" charset="0"/>
              </a:rPr>
              <a:t>Introducere</a:t>
            </a:r>
          </a:p>
        </p:txBody>
      </p:sp>
      <p:sp>
        <p:nvSpPr>
          <p:cNvPr id="29698" name="Content Placeholder 1"/>
          <p:cNvSpPr>
            <a:spLocks noGrp="1"/>
          </p:cNvSpPr>
          <p:nvPr>
            <p:ph idx="1"/>
          </p:nvPr>
        </p:nvSpPr>
        <p:spPr/>
        <p:txBody>
          <a:bodyPr/>
          <a:lstStyle/>
          <a:p>
            <a:pPr eaLnBrk="1" hangingPunct="1">
              <a:buFont typeface="Wingdings 3" pitchFamily="18" charset="2"/>
              <a:buNone/>
            </a:pPr>
            <a:r>
              <a:rPr lang="en-US">
                <a:latin typeface="UT Sans" panose="00000500000000000000" pitchFamily="50" charset="0"/>
              </a:rPr>
              <a:t>Tranzistorul comercial</a:t>
            </a:r>
          </a:p>
          <a:p>
            <a:pPr eaLnBrk="1" hangingPunct="1">
              <a:buFont typeface="Wingdings 3" pitchFamily="18" charset="2"/>
              <a:buNone/>
            </a:pPr>
            <a:r>
              <a:rPr lang="en-US">
                <a:latin typeface="UT Sans" panose="00000500000000000000" pitchFamily="50" charset="0"/>
              </a:rPr>
              <a:t>produs la</a:t>
            </a:r>
            <a:r>
              <a:rPr lang="en-US" sz="2800">
                <a:latin typeface="UT Sans" panose="00000500000000000000" pitchFamily="50" charset="0"/>
              </a:rPr>
              <a:t> Westinghouse</a:t>
            </a:r>
            <a:r>
              <a:rPr lang="ro-RO" sz="2800">
                <a:latin typeface="UT Sans" panose="00000500000000000000" pitchFamily="50" charset="0"/>
              </a:rPr>
              <a:t>:</a:t>
            </a:r>
          </a:p>
        </p:txBody>
      </p:sp>
      <p:sp>
        <p:nvSpPr>
          <p:cNvPr id="29699"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98B8EE27-647A-429F-BF68-2697D5BE5DF3}" type="datetime1">
              <a:rPr lang="en-US" smtClean="0"/>
              <a:t>10/25/2018</a:t>
            </a:fld>
            <a:endParaRPr lang="en-US"/>
          </a:p>
        </p:txBody>
      </p:sp>
      <p:sp>
        <p:nvSpPr>
          <p:cNvPr id="2970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4</a:t>
            </a:r>
          </a:p>
        </p:txBody>
      </p:sp>
      <p:sp>
        <p:nvSpPr>
          <p:cNvPr id="2970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3506F8E-2BDE-4904-8D04-FE6CB37B6042}" type="slidenum">
              <a:rPr lang="en-US" smtClean="0"/>
              <a:pPr>
                <a:defRPr/>
              </a:pPr>
              <a:t>9</a:t>
            </a:fld>
            <a:endParaRPr lang="en-US"/>
          </a:p>
        </p:txBody>
      </p:sp>
      <p:pic>
        <p:nvPicPr>
          <p:cNvPr id="29703" name="Picture 3"/>
          <p:cNvPicPr>
            <a:picLocks noChangeAspect="1" noChangeArrowheads="1"/>
          </p:cNvPicPr>
          <p:nvPr/>
        </p:nvPicPr>
        <p:blipFill>
          <a:blip r:embed="rId2"/>
          <a:srcRect/>
          <a:stretch>
            <a:fillRect/>
          </a:stretch>
        </p:blipFill>
        <p:spPr bwMode="auto">
          <a:xfrm>
            <a:off x="1143000" y="2743200"/>
            <a:ext cx="2209800" cy="3116263"/>
          </a:xfrm>
          <a:prstGeom prst="rect">
            <a:avLst/>
          </a:prstGeom>
          <a:noFill/>
          <a:ln w="9525">
            <a:noFill/>
            <a:miter lim="800000"/>
            <a:headEnd/>
            <a:tailEnd/>
          </a:ln>
        </p:spPr>
      </p:pic>
      <p:pic>
        <p:nvPicPr>
          <p:cNvPr id="29704" name="Picture 4"/>
          <p:cNvPicPr>
            <a:picLocks noChangeAspect="1" noChangeArrowheads="1"/>
          </p:cNvPicPr>
          <p:nvPr/>
        </p:nvPicPr>
        <p:blipFill>
          <a:blip r:embed="rId3"/>
          <a:srcRect/>
          <a:stretch>
            <a:fillRect/>
          </a:stretch>
        </p:blipFill>
        <p:spPr bwMode="auto">
          <a:xfrm>
            <a:off x="4648200" y="3505200"/>
            <a:ext cx="3562350" cy="2087563"/>
          </a:xfrm>
          <a:prstGeom prst="rect">
            <a:avLst/>
          </a:prstGeom>
          <a:noFill/>
          <a:ln w="9525">
            <a:noFill/>
            <a:miter lim="800000"/>
            <a:headEnd/>
            <a:tailEnd/>
          </a:ln>
        </p:spPr>
      </p:pic>
      <p:sp>
        <p:nvSpPr>
          <p:cNvPr id="2" name="TextBox 1">
            <a:extLst>
              <a:ext uri="{FF2B5EF4-FFF2-40B4-BE49-F238E27FC236}">
                <a16:creationId xmlns:a16="http://schemas.microsoft.com/office/drawing/2014/main" id="{565EE275-C842-441E-A595-29585E4874AD}"/>
              </a:ext>
            </a:extLst>
          </p:cNvPr>
          <p:cNvSpPr txBox="1"/>
          <p:nvPr/>
        </p:nvSpPr>
        <p:spPr>
          <a:xfrm>
            <a:off x="5105400" y="2819400"/>
            <a:ext cx="2667000" cy="400110"/>
          </a:xfrm>
          <a:prstGeom prst="rect">
            <a:avLst/>
          </a:prstGeom>
          <a:noFill/>
        </p:spPr>
        <p:txBody>
          <a:bodyPr wrap="square" rtlCol="0">
            <a:spAutoFit/>
          </a:bodyPr>
          <a:lstStyle/>
          <a:p>
            <a:pPr algn="ctr"/>
            <a:r>
              <a:rPr lang="en-US">
                <a:solidFill>
                  <a:srgbClr val="0070C0"/>
                </a:solidFill>
                <a:latin typeface="UT Sans" panose="00000500000000000000" pitchFamily="50" charset="0"/>
              </a:rPr>
              <a:t>structura intern</a:t>
            </a:r>
            <a:r>
              <a:rPr lang="ro-RO">
                <a:solidFill>
                  <a:srgbClr val="0070C0"/>
                </a:solidFill>
                <a:latin typeface="UT Sans" panose="00000500000000000000" pitchFamily="50" charset="0"/>
              </a:rPr>
              <a:t>ă</a:t>
            </a:r>
            <a:endParaRPr lang="en-US" sz="2000">
              <a:solidFill>
                <a:srgbClr val="0070C0"/>
              </a:solidFill>
              <a:latin typeface="UT Sans" panose="00000500000000000000" pitchFamily="50"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7593</TotalTime>
  <Words>2327</Words>
  <Application>Microsoft Office PowerPoint</Application>
  <PresentationFormat>On-screen Show (4:3)</PresentationFormat>
  <Paragraphs>379</Paragraphs>
  <Slides>47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Arial</vt:lpstr>
      <vt:lpstr>Lucida Sans Unicode</vt:lpstr>
      <vt:lpstr>Symbol</vt:lpstr>
      <vt:lpstr>UT Sans</vt:lpstr>
      <vt:lpstr>UT Sans Bold</vt:lpstr>
      <vt:lpstr>UT Sans Medium</vt:lpstr>
      <vt:lpstr>Wingdings 3</vt:lpstr>
      <vt:lpstr>Clarity</vt:lpstr>
      <vt:lpstr>MathType 6.0 Equation</vt:lpstr>
      <vt:lpstr>DISPOZITIVE ELECTRONICE</vt:lpstr>
      <vt:lpstr>Probleme tratate</vt:lpstr>
      <vt:lpstr>Introducere</vt:lpstr>
      <vt:lpstr>Introducere</vt:lpstr>
      <vt:lpstr>Introducere</vt:lpstr>
      <vt:lpstr>Introducere</vt:lpstr>
      <vt:lpstr>Introducere</vt:lpstr>
      <vt:lpstr>Introducere</vt:lpstr>
      <vt:lpstr>Introducere</vt:lpstr>
      <vt:lpstr>Introducere</vt:lpstr>
      <vt:lpstr>Structură</vt:lpstr>
      <vt:lpstr>Simbol</vt:lpstr>
      <vt:lpstr>Observații</vt:lpstr>
      <vt:lpstr>Observații</vt:lpstr>
      <vt:lpstr>Structură de TB din CI</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Curenții prin TB</vt:lpstr>
      <vt:lpstr>Curenții prin TB</vt:lpstr>
      <vt:lpstr>Curenții prin TB</vt:lpstr>
      <vt:lpstr>Curenții prin TB Legătura dintre parametrii  şi </vt:lpstr>
      <vt:lpstr>Curenții prin TB</vt:lpstr>
      <vt:lpstr>Tipuri de conexiuni</vt:lpstr>
      <vt:lpstr>Tipuri de conexiuni</vt:lpstr>
      <vt:lpstr>Tipuri de conexiuni</vt:lpstr>
      <vt:lpstr>Tipuri de conexiuni Scheme echivalente de c.a.</vt:lpstr>
      <vt:lpstr>Tipuri de conexiuni Scheme echivalente de c.a.</vt:lpstr>
      <vt:lpstr>Tipuri de conexiuni Scheme echivalente de c.a.</vt:lpstr>
      <vt:lpstr>Tipuri de conexiuni Scheme echivalente de c.a.</vt:lpstr>
      <vt:lpstr>Tipuri de conexiuni Observații</vt:lpstr>
      <vt:lpstr>Moduri de lucru</vt:lpstr>
      <vt:lpstr>Moduri de lucru</vt:lpstr>
      <vt:lpstr>Moduri de lucru</vt:lpstr>
      <vt:lpstr>Moduri de lucru</vt:lpstr>
      <vt:lpstr>Moduri de lucru</vt:lpstr>
      <vt:lpstr>Moduri de lucru Caracteristicile iC=f(vCE)</vt:lpstr>
      <vt:lpstr>Moduri de lucru Dreapta de sarcină</vt:lpstr>
      <vt:lpstr>Moduri de lucru</vt:lpstr>
      <vt:lpstr>Moduri de lucru</vt:lpstr>
    </vt:vector>
  </TitlesOfParts>
  <Company>ecdep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II</dc:title>
  <dc:creator>unitbv</dc:creator>
  <cp:lastModifiedBy>Gyuri</cp:lastModifiedBy>
  <cp:revision>1551</cp:revision>
  <dcterms:created xsi:type="dcterms:W3CDTF">2008-02-25T12:45:55Z</dcterms:created>
  <dcterms:modified xsi:type="dcterms:W3CDTF">2018-10-25T19:52:57Z</dcterms:modified>
</cp:coreProperties>
</file>