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63"/>
  </p:notesMasterIdLst>
  <p:sldIdLst>
    <p:sldId id="256" r:id="rId2"/>
    <p:sldId id="360" r:id="rId3"/>
    <p:sldId id="487" r:id="rId4"/>
    <p:sldId id="328" r:id="rId5"/>
    <p:sldId id="358" r:id="rId6"/>
    <p:sldId id="371" r:id="rId7"/>
    <p:sldId id="366" r:id="rId8"/>
    <p:sldId id="348" r:id="rId9"/>
    <p:sldId id="349" r:id="rId10"/>
    <p:sldId id="350" r:id="rId11"/>
    <p:sldId id="351" r:id="rId12"/>
    <p:sldId id="359" r:id="rId13"/>
    <p:sldId id="287" r:id="rId14"/>
    <p:sldId id="288" r:id="rId15"/>
    <p:sldId id="483" r:id="rId16"/>
    <p:sldId id="368" r:id="rId17"/>
    <p:sldId id="292" r:id="rId18"/>
    <p:sldId id="372" r:id="rId19"/>
    <p:sldId id="373" r:id="rId20"/>
    <p:sldId id="374" r:id="rId21"/>
    <p:sldId id="293" r:id="rId22"/>
    <p:sldId id="484" r:id="rId23"/>
    <p:sldId id="294" r:id="rId24"/>
    <p:sldId id="485" r:id="rId25"/>
    <p:sldId id="375" r:id="rId26"/>
    <p:sldId id="486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427" r:id="rId40"/>
    <p:sldId id="428" r:id="rId41"/>
    <p:sldId id="429" r:id="rId42"/>
    <p:sldId id="430" r:id="rId43"/>
    <p:sldId id="431" r:id="rId44"/>
    <p:sldId id="466" r:id="rId45"/>
    <p:sldId id="444" r:id="rId46"/>
    <p:sldId id="445" r:id="rId47"/>
    <p:sldId id="467" r:id="rId48"/>
    <p:sldId id="468" r:id="rId49"/>
    <p:sldId id="472" r:id="rId50"/>
    <p:sldId id="473" r:id="rId51"/>
    <p:sldId id="475" r:id="rId52"/>
    <p:sldId id="469" r:id="rId53"/>
    <p:sldId id="470" r:id="rId54"/>
    <p:sldId id="471" r:id="rId55"/>
    <p:sldId id="476" r:id="rId56"/>
    <p:sldId id="477" r:id="rId57"/>
    <p:sldId id="478" r:id="rId58"/>
    <p:sldId id="479" r:id="rId59"/>
    <p:sldId id="480" r:id="rId60"/>
    <p:sldId id="481" r:id="rId61"/>
    <p:sldId id="482" r:id="rId62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7" autoAdjust="0"/>
  </p:normalViewPr>
  <p:slideViewPr>
    <p:cSldViewPr>
      <p:cViewPr varScale="1">
        <p:scale>
          <a:sx n="82" d="100"/>
          <a:sy n="82" d="100"/>
        </p:scale>
        <p:origin x="69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6309C124-82A7-4CC8-8477-78C37AFD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4BFC6-8744-4403-9797-703FFA7D0C6A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4411A-DD63-4672-B8AF-95F0A8509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476A5-AA06-4F3D-BBA1-6DCCB80B7978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64A0-9052-4881-B698-70B48F2A9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01BFF-BE02-4F05-9C1C-3D12E77636B4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20A2-6F3C-4795-9532-CBA604650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C1B9E-4309-4BEC-9026-015C730E24E3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008BA-EA03-41D9-9B13-0AEDECE5E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9176E-5F1D-4978-B0CE-489580A2FB8C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B566-CC20-4F0D-AB65-D41EA3A8E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9227B-4326-452C-BC8A-24B0A3B1FF79}" type="datetime1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9D65B-5090-41F3-82E0-2B0169B91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13444-AB81-446F-8008-C002B31B7F86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74A8B-86CD-4A61-837A-E8EF16B68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7742C-51C6-4E2A-9C54-6BFD70EC44E2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6AEA-FEC1-4D5D-A180-C67816E94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41A35-6BEE-4906-8B5B-59FA7C32589C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E029E-45D4-43B9-809F-9948E8A5C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D6B70-422D-488B-BFF3-283884C2F1F4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D8FF9-5911-4DD9-BDE2-5C464BA54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C55393-3CBB-4702-858A-1ADFBEA9AEA4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1039D-AB37-4CC5-BE3E-E25DAD44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heorghe.pana@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g.eng.cam.ac.uk/mmg/teaching/linearcircuits/diode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jfet.html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learnabout-electronics.org/bipolar_junction_transistors_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www-g.eng.cam.ac.uk/mmg/teaching/linearcircuits/mosfet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ega.unitbv.ro/~pana/calc-ti/DE/curs-DE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Notițe de curs</a:t>
            </a:r>
            <a:endParaRPr lang="en-US" sz="2800" b="1">
              <a:latin typeface="UT Sans" panose="00000500000000000000" pitchFamily="50" charset="0"/>
            </a:endParaRP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1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endParaRPr lang="ro-RO" sz="19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900">
                <a:latin typeface="UT Sans" panose="00000500000000000000" pitchFamily="50" charset="0"/>
              </a:rPr>
              <a:t>Conf. dr. ing. Gheorghe </a:t>
            </a:r>
            <a:r>
              <a:rPr lang="ro-RO" sz="2000">
                <a:latin typeface="UT Sans" panose="00000500000000000000" pitchFamily="50" charset="0"/>
              </a:rPr>
              <a:t>PANĂ</a:t>
            </a:r>
            <a:endParaRPr lang="en-US" sz="19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400">
              <a:latin typeface="UT Sans" panose="000005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Dispozitive electronice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Dispozitive </a:t>
            </a: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semiconductoare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35779-55A2-4B0A-B64F-1BC968F4BD5F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9" name="Picture 5" descr="200px-Transistor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7750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200px-Diode-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25525"/>
            <a:ext cx="1905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66912" y="4875491"/>
            <a:ext cx="1457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Tranzistoare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332278" y="5712510"/>
            <a:ext cx="2523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Diode semiconductoare </a:t>
            </a:r>
            <a:endParaRPr lang="en-US" dirty="0">
              <a:latin typeface="UT Sans" panose="00000500000000000000" pitchFamily="50" charset="0"/>
            </a:endParaRPr>
          </a:p>
          <a:p>
            <a:pPr algn="ctr"/>
            <a:r>
              <a:rPr lang="en-US" err="1">
                <a:latin typeface="UT Sans" panose="00000500000000000000" pitchFamily="50" charset="0"/>
              </a:rPr>
              <a:t>şi</a:t>
            </a:r>
            <a:r>
              <a:rPr lang="en-US">
                <a:latin typeface="UT Sans" panose="00000500000000000000" pitchFamily="50" charset="0"/>
              </a:rPr>
              <a:t> punte</a:t>
            </a:r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en-US" dirty="0" err="1">
                <a:latin typeface="UT Sans" panose="00000500000000000000" pitchFamily="50" charset="0"/>
              </a:rPr>
              <a:t>redresoare</a:t>
            </a:r>
            <a:endParaRPr lang="en-US" dirty="0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8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Dispozitive </a:t>
            </a:r>
            <a:r>
              <a:rPr lang="en-US" sz="3100" dirty="0" err="1">
                <a:latin typeface="UT Sans" panose="00000500000000000000" pitchFamily="50" charset="0"/>
              </a:rPr>
              <a:t>electronice</a:t>
            </a:r>
            <a:endParaRPr lang="en-US" sz="3100" dirty="0">
              <a:latin typeface="UT Sans" panose="00000500000000000000" pitchFamily="50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err="1">
                <a:solidFill>
                  <a:srgbClr val="0070C0"/>
                </a:solidFill>
                <a:latin typeface="UT Sans Medium" panose="00000500000000000000" pitchFamily="50" charset="0"/>
              </a:rPr>
              <a:t>Circuite</a:t>
            </a: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 integrate</a:t>
            </a: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 (CI)</a:t>
            </a:r>
            <a:endParaRPr lang="en-US" dirty="0">
              <a:solidFill>
                <a:srgbClr val="0070C0"/>
              </a:solidFill>
              <a:latin typeface="UT Sans Medium" panose="00000500000000000000" pitchFamily="50" charset="0"/>
            </a:endParaRPr>
          </a:p>
          <a:p>
            <a:r>
              <a:rPr lang="en-US" sz="2000">
                <a:latin typeface="UT Sans" panose="00000500000000000000" pitchFamily="50" charset="0"/>
              </a:rPr>
              <a:t>Domeniul industriei de componente electronice semiconductoare (dispozitive semiconductoare) care se ocupă cu studiul și fabricația </a:t>
            </a:r>
            <a:r>
              <a:rPr lang="ro-RO" sz="2000">
                <a:latin typeface="UT Sans" panose="00000500000000000000" pitchFamily="50" charset="0"/>
              </a:rPr>
              <a:t>CI se numeşte </a:t>
            </a:r>
            <a:r>
              <a:rPr lang="ro-RO" sz="2000">
                <a:solidFill>
                  <a:srgbClr val="0070C0"/>
                </a:solidFill>
                <a:latin typeface="UT Sans Medium" panose="00000500000000000000" pitchFamily="50" charset="0"/>
              </a:rPr>
              <a:t>microelectronică</a:t>
            </a:r>
            <a:r>
              <a:rPr lang="ro-RO" sz="2000">
                <a:latin typeface="UT Sans" panose="00000500000000000000" pitchFamily="50" charset="0"/>
              </a:rPr>
              <a:t> (deoarece CI este alcătuit din </a:t>
            </a:r>
            <a:r>
              <a:rPr lang="en-US" sz="2000">
                <a:latin typeface="UT Sans" panose="00000500000000000000" pitchFamily="50" charset="0"/>
              </a:rPr>
              <a:t>foarte multe dispozitive semiconductore elementare (diode, tranzistoare, rezistoare, capacitoare, inductoare) care au dimensiuni, cel mult, de ordin micronic</a:t>
            </a:r>
            <a:r>
              <a:rPr lang="ro-RO" sz="2000">
                <a:latin typeface="UT Sans" panose="00000500000000000000" pitchFamily="50" charset="0"/>
              </a:rPr>
              <a:t>).</a:t>
            </a:r>
            <a:endParaRPr lang="en-US" sz="2000" dirty="0">
              <a:latin typeface="UT Sans" panose="00000500000000000000" pitchFamily="5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9923A-8285-4255-B78C-DEBD0B83671E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AutoShape 2" descr="data:image/jpeg;base64,/9j/4AAQSkZJRgABAQAAAQABAAD/2wCEAAkGBxMSEBUTERQWFhMXGBcZFxYYFxgYGRcYGhwYFhoaGRMYHSkgHBwlGxQUITIjKikrLy4uGR81OjMsNygtLisBCgoKDg0OGhAQGiwkICQsLCwsLCwsLCwsLCwsLCwsLCwsLCwsLCwsLCwsLCwsLCwsLCwsLCwsLCwsLCwsLCwsLP/AABEIAOEA4QMBIgACEQEDEQH/xAAcAAEAAQUBAQAAAAAAAAAAAAAABQIDBAYHAQj/xAA9EAACAQIEBAQCCAYABgMAAAABAgADEQQSITEFBkFREyJhcYGRByMyUqGxwfAUQmJy0eEWM5KywvE0U4L/xAAWAQEBAQAAAAAAAAAAAAAAAAAAAQL/xAAcEQEBAQACAwEAAAAAAAAAAAAAEQFBYQIhMVH/2gAMAwEAAhEDEQA/AO4xEQEREBERAREQEREBERAREQEREBERAREQEREBERAREQEREBERAREQEREBERAREQEREBERAREQEREBERAREQEREBERAREQEREBERAREQEREBERAREQEREBERAREQEREBESmo4UEnYQKokTguYsNVR3FQKqEq2fykEdwZa4jzZg6FMVKldApF1AOZm9kGsCbialy19IOExtY0aedG/kzgDPbcCxNj6TbYCIiAiIgIiICIiAiIgIiICIiAiIgIiICIiAiJDYPmbD1KlWnnyNS1bxBk0+8C24/wAiBMyN4zxujhQprEgMQLhSQL9SRsJqnMXMQpYiliUxieALh6RN8wt0pgZifs6+oM0zj/0m1KoqUxSpujaKXXQC975b3OnQn1kV1XjfE6ZQ0kxKU6rKSpDLfa97nQd5z/G/SY9CglMOlauujsFJBFzbz3AJta5AM5lxLilau2as5Y/IW9ANBLlPgz5VZ3p084uod7Mw2BAHT3lgkeOc51sQz5VWijm7LTGpO3mc6nb0mvmr8ZK4bJhvGFVAcQLBMwzKO5t3sb6y9xCzYVKlVUWqzHJlUKWTS7Mo0trofaEQtCuysGQlWBuCNwehvO+fRxzquOp+FVIGJQa9PEH3h69x8fbgB9rTJ4fjHoVFqUmKuhurDcGUfVkTV+Q+b04hQvotdAPET/yX+k/h8r7RIEREBERAREQEREBERAREQEREBEgsNzTRbE1MO2am6DMDUsqso3Ia/T1/QyA5s4yoaliaGNRadNwHXN5WFtfINXJF/wBLWkqxtnHOMU8LS8WqGK/0qWP+pjY3juHNIZcSiGqt6bZhex2Njt8ROXcc+lJ3arTWnTqUWBVQVK79Trc9R0veaFxTi1bEH6x9BoqgZVUdgB00j2OmVvpBfCUGomuleuHYBgM/kv8AzODlvuettpp3HOeMRiGJVUo5lCuyDzOBfdzsLkmwtvIDheC8aqKeYLfYn8gBufSZWIw9PKy0adSoy/aqEEBbb2pjYb7m8swrCWlUcMwViFF2axIUHu3Qe8u8JoU3rKtV8iG929he1+5It8Zd4bxipQUrTC2Y3a4uWH3SfuxxHBrkFejfwmNiNzTf7hPbUEGVGbhMPQxHiqtI08iswqBy1gOjg739Jg4CrUeqpOV2UaCqRaw2GpGo6C8ysDj6H8IaVTPmz5mVLfWdgXOwEVeHvVAc00w9AD7RuLi/W92c/CQX+Nm9DNiAgxBfy5SL5epaxI6aTGq8cuEK0kFRVVc5832dAVQ+UfjvHLqU/HIYqfK/hkjyl9lJB+On6zJorWrsaFdgraWzU7vf+jKPT2gYx4bUr0/Hz5nYt5P5jktcr97S2kiPjNr8N6YRKdEF6YP1zvZBcm7DUAE+u3aRnGq1F2Lhy1YhQQuqAjQ+ZtTp2FvWM0Y/A+LVcLWWtRbK669wR1BHUHUT6J5S5kp4/DiqmjDSol7lG/UHof8Ac+aBpJnlfmKpgcQKtL2ZSdHXqD+9DLo+mYkdwHjNLGUFrUTdTuOqt1UjuJIyBERAREQEREBESMwvHqFSu9BX+sQXIIK3HXLfe2nzECTkdx3i6YWiarq7AdEFz/oSB5r4pVptSr4fEUxRVwtQEpkP3rtve3QHt2mocd+lYFqlNaNOrTIIGrAe5YjXc6WHvJVjpD8Zw9SkmWui+MPqzmCsb6aA6g309DOfVucH4dTq0TiErVRUbIDeoyr1zMGtcm+h2+OnMuK8erYi2YhVUBVVAFCr27ke5mFhqRd1RbXYgC/c6CIVtnHvpBr4ghqdNKL5MjOvmdh11IsoJ1sPnNQLljckk+pv+cv4rBVKdTw2XzggADW99rHrebHxHgyVC1OgjLUohQTby1CQoILAaMCfjrL6xEWOBhSqVaypUa1qeVmN22DMNFJuJmcPwxp08QiAfxVNgdrkppfKCNe9rdZg8MFVazEPTFRQReoVsSPKchIIJHeZ3FcYUo0s1RWxSvmD08vlTUAMyizG/Ttf4ha4fX/i28KrbxiD4VYAAhgCcrZbXGh16WjGcRerQs1UpUQ2ZL2FUHS+mhYa3mP/AMQVRcqKaswszrTCtr6jQH2Ei/nEFzDYWpUbLTVmPZRc/GZVLAMKy0KrGmrMubUWIva/boQDKDxWr4Yph8qAWyqAoPvYan3mZzAL08NU181ELf1QkH85Rl8R4VTVSoWnSNyEapX8zBTbNktax+Ejxia2HrfXXbSzKzZg6H11uOx6SqrxKnVVTiKZZ1AXOr5SQNgwINzvrpuZRxSq9ZUrZAlJbUksdsovY9Sdd5Bb4rglQhqbZqTi69x3Vh0I2k3wfFVvCuuZgNC9WqVoqOlh1sOl/hMXE0KFFaQamajPTDl85W1+ihe3r3EpwGMQZqbqxwrEXvqabdGDAaHe46jvAvYykzWq1XSvSQgMiNYID0CgC3wGveV8UxlSiV8Lwjh2F6YFNcpHVWuL5hqDrLnEMVTpBsM1N6dNiGD02Vs43DeYeYbaX9JHUcalIGnfx6LWbKQyZWB39DbcjvIPeMYNPCp4ikuRalwVBuFdb3sexP5SGmbxHib1so0VE+yiCyr3NuvufwmImHJ+H73msGxcj82VMBXDC7UmsKlO+hHcX2YXJ+fefQ/D8alaktWk2ZGFwf0I6EbET5dCKN9SPl8p0X6KubPDr/w1QgU6pAT0qHQf9Wg+Ug7LERAREQEtYoMUbIbPY2Nr2PtLsx+IF/CqeF/zMjZNAfNY20Oh1tA0XGc5V8FQIxOR6udguY2JXuUUa637TQ+Y+fDWfPRoJTdkyM7eckbnKh0Ue4aWuIYqo9ap/EEs5+0WGuwsdBppbS2k1jH4UIx1Nj36/GSfq1YxOKZz5yW7Em9vaWCB++u3+4J3ECaRfwlbI6tlVrfysAQQRb52J16aTZMTwikwp4jCOFJIZUY2GcG+QP8Ayt2U79DNUBmXhsa6I6A+Vx5gRce9jsfWTcG3cwuGxGViqVUC1KNRrAEbmm5Oh8wax/Z1nG8ar1GDNUN1N1A0Ckdl2mG9dm+0SbaAkk2HYE9N/nLUZgyMbi2quztYFtwABf107ywZ5AlRVKRKgYWUV4ekWYIouzEADuTJmvgFVVpVsUoK3sgVnClt7uosNh3kKBJ3/wCXTB2xKbnbxU2Gv3xf4iTVWqlEUAErUadRDqlVGZSwOulQb79RMjFZKmCC0L2puXdWN2AOmbQWIHfpKMeVpYTwHZXq581lNwg6i/f09TIqhXamcyMVJFvgekgzMNxJTTFKumdF+yQbOl9wrdvS0rxPEqYoGjQRgrEMzOQWJGwAAAAuBIrLfaekAbmUe1GYgAkmwsBc6e3aBS+9p+Up8b7spRHa5tYA6ltAD29TbWwii94gG2pHX9/veUszsfKpNza4630teTXBeU3xJHhAMTp5iQhP9wF7aEW63E3nh/IXgGmKrqwc2OVcqo1tBruCBvpqPWZ3yXMc74Vwhqxym1zsFNyNzqQLdO8639HPJVKior1ADUuMo6rl6sTqSSL22E2ahw2i+GalSRUXYZFCgOLEMAPWxlfLmJNTM2wFlIAsAw+18ZOThNxETSEREBERA5d9J3LJV/4uiPtEZ/Rv8N+B95z1lWomVt7fL96T6NxVFXUo4DKwIIOxB6TinO/LzYKrnS5ptchvTa39wvr3Fj3gc+xWGysQfftLQmx4rD+MlxuNvX0+U16ottLG4lE4OXy+HFWg3iE7iwFuhGp3GnwMtJw8NenlC1UF2AbMagFywUjQGw21/OZ/K2LpU1OarZmIuraL7g23t69ZmY2lh6TIUZaT5rowANtDfMBe6m9t5m7RgUOD0cRSLUVdCDYFmDZhbqo0GukgMTQNNirbjT39RN84dgGQM6urF87G2iZiLCyqbWGs0biDMajGobuSbne5GmnppHjpqwWgTzeFE2iuw+Gv+J76QvrPUU6/v8YHljPdeglSrbe0GqANJFerTPW/7/KUl1HvLQdmJsCbb9PTrJLh/AKlUrkVnv8AyrluTpoGJt3+UlIjnqnYDTT8dpkYbAs7BHBUnYaZj/8AncTeeD8lVEZBWCqHNlAYsVbcB22ubdNNJu2E5VwtNGSjTVWIALjVg41+2ddDr2kqxzjgnIFerlfyov8A9jkk3G4WktvxPxm8cu8r4dRnrorsGKgMobI4Iv5fW419QZsPCq5qeUADKAHUdH2v6bNMTjOJGGrrVqA+ARdyouQ62C6XtbbX0Ez2vS9i1XD1M4sBUAXsA4+yR6kG3wElsXhWegV/nyi1/vCxH4iWHo08bhlak11azU3BsQw1HsQdPSY3JtPGKaqYq7IG+rqN9o9xruP9+kvJ9Ucq8wUmYYVsyYgC5VgAGa12yW+fsPeW+McGxNPFU62DY2LkvTJOQ3HmuL6f79NdgPBaPj+Pl+sHX8fzMkYiV4u2s9iJpCIiAiIgUtI3jXDExFJqVQXB2PVT0I9ZKS2wgcM43wI4O938wqW8MA2y2utRW+6Tcem01viuED+dAb9fWd55n4EuKpZTo4+ye4uCVPobD8DOR8bwHgVLAEDXQ7wNIOk9qnLa++9uwO1/gZncTwVruu0wcRSuS99Ta4Omu2ncaSiun59jr1Hz2PXQS24ntJCjgm2mvQ67+0rCX9oRQBK0om2lrT0OFHf1lv8AiCTYXue28Kv6Kdd/yMtVcV203l6hwyo2wY+iqWb2Cjc6/hNl4LyjWJXxKZQsbrnsSbanyjbpodZndXMath8M1QjcX2J2Nu0meGcn4mow8OmWGh8Rjkpg9QOrdv0nScHyLh6SkoC1Ui4d2zFTva2wHTa9pPcMKkBEFlAuR2fQG34/KSrGncB5JoOufEC4BsFJIGcaFWsddrf+5s1DAU8LUuqKqMvlAAUK69RboV/EesqxtVaGIUVSEovd85vYMAAdBuTZZKcS4cMTh7IQQbMjCxBO4I7gyQqnEYYvRP3yAR/cPMLfETE5d4rRq2p5wK5BZqZBBFugvvYWnvKfEMTUqVaWKW5Q+WoBYEaDKR36/PtM+rynRbFJidVdTcW01vff5/My94dahOYcHisPU8bB3PiOpena4Y7G+l9bD8e02upglr0stRLZl1U2JUkaj8SJIKtpVLErB4Vwunh0yUxYXufU6C+mnQTOiJUIiICIiAiIgIiICeET2IFp1mp85cuiuhqIPOo1H3gB+f5j2E3AiW3SB89Yil4blG2tqJA49h4hXSwAFwLfOdX+kflM64qgP717f1e3ftvORVcO7MzaAX3J/TeBbasBtKVDPfLrNh4Xyq9QKWUi50LKwv65eo/O03zAfR4lCnnZzUca2ACoB1yqOvXfpJVjmXDuCVajAKrOd2VVJyj+pthpN34HyCtUXqOyLvlQKC/S2foPSdF4ZSVR4aWKrsR6zGQhMStC4A1qLewFuup9TaRUbw7gdHCVLqtgBen1N9mUk69R85NYigWpBwLOtnW3RhrYfiPjPeYOGtUpfVmzoQw9QCLjToQJa5V44cUaiVafh1aZ2H2Su1wff8xHMPvt7y9ikq0wVcGo3mZLjMvQZh8pHcX8fBVmrUVDUqrLnUjXToGJFhf/ALr6yR/4PAxqYqk/h2+0o/m7gjtb9O02gUh1F/eIVD4zhtPF4fKwIDrcXGouOolzlzgYwlAUQ7OASbnpfcAdr3PxkuBPZYleBZ7ESoREQEREBERAREQEREBERAREQERECh6YIsRcHcGQWD5QwdFy9OggYm9zdrf25ibfCbBECD4zRCp4unlve4vof8S5wqnmoITswv8AA6yVq0gylWFwRYzVuCcIxGHxjZWJwzDUMdu2XX93k5X7jBp8U/gsQaWIU5Kj2SrfRV6C1vn/AKktzRy6uKokL/zAPI3v6yZxvDaVUqaiBsuovMoC20QqM5fwVWlh0Su+d1Fs3p0BPUgaXmdRwqISVUAnUkDeXolSk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SEBUTERQWFhMXGBcZFxYYFxgYGRcYGhwYFhoaGRMYHSkgHBwlGxQUITIjKikrLy4uGR81OjMsNygtLisBCgoKDg0OGhAQGiwkICQsLCwsLCwsLCwsLCwsLCwsLCwsLCwsLCwsLCwsLCwsLCwsLCwsLCwsLCwsLCwsLCwsLP/AABEIAOEA4QMBIgACEQEDEQH/xAAcAAEAAQUBAQAAAAAAAAAAAAAABQIDBAYHAQj/xAA9EAACAQIEBAQCCAYABgMAAAABAgADEQQSITEFBkFREyJhcYGRByMyUqGxwfAUQmJy0eEWM5KywvE0U4L/xAAWAQEBAQAAAAAAAAAAAAAAAAAAAQL/xAAcEQEBAQACAwEAAAAAAAAAAAAAEQFBYQIhMVH/2gAMAwEAAhEDEQA/AO4xEQEREBERAREQEREBERAREQEREBERAREQEREBERAREQEREBERAREQEREBERAREQEREBERAREQEREBERAREQEREBERAREQEREBERAREQEREBERAREQEREBERAREQEREBESmo4UEnYQKokTguYsNVR3FQKqEq2fykEdwZa4jzZg6FMVKldApF1AOZm9kGsCbialy19IOExtY0aedG/kzgDPbcCxNj6TbYCIiAiIgIiICIiAiIgIiICIiAiIgIiICIiAiJDYPmbD1KlWnnyNS1bxBk0+8C24/wAiBMyN4zxujhQprEgMQLhSQL9SRsJqnMXMQpYiliUxieALh6RN8wt0pgZifs6+oM0zj/0m1KoqUxSpujaKXXQC975b3OnQn1kV1XjfE6ZQ0kxKU6rKSpDLfa97nQd5z/G/SY9CglMOlauujsFJBFzbz3AJta5AM5lxLilau2as5Y/IW9ANBLlPgz5VZ3p084uod7Mw2BAHT3lgkeOc51sQz5VWijm7LTGpO3mc6nb0mvmr8ZK4bJhvGFVAcQLBMwzKO5t3sb6y9xCzYVKlVUWqzHJlUKWTS7Mo0trofaEQtCuysGQlWBuCNwehvO+fRxzquOp+FVIGJQa9PEH3h69x8fbgB9rTJ4fjHoVFqUmKuhurDcGUfVkTV+Q+b04hQvotdAPET/yX+k/h8r7RIEREBERAREQEREBERAREQEREBEgsNzTRbE1MO2am6DMDUsqso3Ia/T1/QyA5s4yoaliaGNRadNwHXN5WFtfINXJF/wBLWkqxtnHOMU8LS8WqGK/0qWP+pjY3juHNIZcSiGqt6bZhex2Njt8ROXcc+lJ3arTWnTqUWBVQVK79Trc9R0veaFxTi1bEH6x9BoqgZVUdgB00j2OmVvpBfCUGomuleuHYBgM/kv8AzODlvuettpp3HOeMRiGJVUo5lCuyDzOBfdzsLkmwtvIDheC8aqKeYLfYn8gBufSZWIw9PKy0adSoy/aqEEBbb2pjYb7m8swrCWlUcMwViFF2axIUHu3Qe8u8JoU3rKtV8iG929he1+5It8Zd4bxipQUrTC2Y3a4uWH3SfuxxHBrkFejfwmNiNzTf7hPbUEGVGbhMPQxHiqtI08iswqBy1gOjg739Jg4CrUeqpOV2UaCqRaw2GpGo6C8ysDj6H8IaVTPmz5mVLfWdgXOwEVeHvVAc00w9AD7RuLi/W92c/CQX+Nm9DNiAgxBfy5SL5epaxI6aTGq8cuEK0kFRVVc5832dAVQ+UfjvHLqU/HIYqfK/hkjyl9lJB+On6zJorWrsaFdgraWzU7vf+jKPT2gYx4bUr0/Hz5nYt5P5jktcr97S2kiPjNr8N6YRKdEF6YP1zvZBcm7DUAE+u3aRnGq1F2Lhy1YhQQuqAjQ+ZtTp2FvWM0Y/A+LVcLWWtRbK669wR1BHUHUT6J5S5kp4/DiqmjDSol7lG/UHof8Ac+aBpJnlfmKpgcQKtL2ZSdHXqD+9DLo+mYkdwHjNLGUFrUTdTuOqt1UjuJIyBERAREQEREBESMwvHqFSu9BX+sQXIIK3HXLfe2nzECTkdx3i6YWiarq7AdEFz/oSB5r4pVptSr4fEUxRVwtQEpkP3rtve3QHt2mocd+lYFqlNaNOrTIIGrAe5YjXc6WHvJVjpD8Zw9SkmWui+MPqzmCsb6aA6g309DOfVucH4dTq0TiErVRUbIDeoyr1zMGtcm+h2+OnMuK8erYi2YhVUBVVAFCr27ke5mFhqRd1RbXYgC/c6CIVtnHvpBr4ghqdNKL5MjOvmdh11IsoJ1sPnNQLljckk+pv+cv4rBVKdTw2XzggADW99rHrebHxHgyVC1OgjLUohQTby1CQoILAaMCfjrL6xEWOBhSqVaypUa1qeVmN22DMNFJuJmcPwxp08QiAfxVNgdrkppfKCNe9rdZg8MFVazEPTFRQReoVsSPKchIIJHeZ3FcYUo0s1RWxSvmD08vlTUAMyizG/Ttf4ha4fX/i28KrbxiD4VYAAhgCcrZbXGh16WjGcRerQs1UpUQ2ZL2FUHS+mhYa3mP/AMQVRcqKaswszrTCtr6jQH2Ei/nEFzDYWpUbLTVmPZRc/GZVLAMKy0KrGmrMubUWIva/boQDKDxWr4Yph8qAWyqAoPvYan3mZzAL08NU181ELf1QkH85Rl8R4VTVSoWnSNyEapX8zBTbNktax+Ejxia2HrfXXbSzKzZg6H11uOx6SqrxKnVVTiKZZ1AXOr5SQNgwINzvrpuZRxSq9ZUrZAlJbUksdsovY9Sdd5Bb4rglQhqbZqTi69x3Vh0I2k3wfFVvCuuZgNC9WqVoqOlh1sOl/hMXE0KFFaQamajPTDl85W1+ihe3r3EpwGMQZqbqxwrEXvqabdGDAaHe46jvAvYykzWq1XSvSQgMiNYID0CgC3wGveV8UxlSiV8Lwjh2F6YFNcpHVWuL5hqDrLnEMVTpBsM1N6dNiGD02Vs43DeYeYbaX9JHUcalIGnfx6LWbKQyZWB39DbcjvIPeMYNPCp4ikuRalwVBuFdb3sexP5SGmbxHib1so0VE+yiCyr3NuvufwmImHJ+H73msGxcj82VMBXDC7UmsKlO+hHcX2YXJ+fefQ/D8alaktWk2ZGFwf0I6EbET5dCKN9SPl8p0X6KubPDr/w1QgU6pAT0qHQf9Wg+Ug7LERAREQEtYoMUbIbPY2Nr2PtLsx+IF/CqeF/zMjZNAfNY20Oh1tA0XGc5V8FQIxOR6udguY2JXuUUa637TQ+Y+fDWfPRoJTdkyM7eckbnKh0Ue4aWuIYqo9ap/EEs5+0WGuwsdBppbS2k1jH4UIx1Nj36/GSfq1YxOKZz5yW7Em9vaWCB++u3+4J3ECaRfwlbI6tlVrfysAQQRb52J16aTZMTwikwp4jCOFJIZUY2GcG+QP8Ayt2U79DNUBmXhsa6I6A+Vx5gRce9jsfWTcG3cwuGxGViqVUC1KNRrAEbmm5Oh8wax/Z1nG8ar1GDNUN1N1A0Ckdl2mG9dm+0SbaAkk2HYE9N/nLUZgyMbi2quztYFtwABf107ywZ5AlRVKRKgYWUV4ekWYIouzEADuTJmvgFVVpVsUoK3sgVnClt7uosNh3kKBJ3/wCXTB2xKbnbxU2Gv3xf4iTVWqlEUAErUadRDqlVGZSwOulQb79RMjFZKmCC0L2puXdWN2AOmbQWIHfpKMeVpYTwHZXq581lNwg6i/f09TIqhXamcyMVJFvgekgzMNxJTTFKumdF+yQbOl9wrdvS0rxPEqYoGjQRgrEMzOQWJGwAAAAuBIrLfaekAbmUe1GYgAkmwsBc6e3aBS+9p+Up8b7spRHa5tYA6ltAD29TbWwii94gG2pHX9/veUszsfKpNza4630teTXBeU3xJHhAMTp5iQhP9wF7aEW63E3nh/IXgGmKrqwc2OVcqo1tBruCBvpqPWZ3yXMc74Vwhqxym1zsFNyNzqQLdO8639HPJVKior1ADUuMo6rl6sTqSSL22E2ahw2i+GalSRUXYZFCgOLEMAPWxlfLmJNTM2wFlIAsAw+18ZOThNxETSEREBERA5d9J3LJV/4uiPtEZ/Rv8N+B95z1lWomVt7fL96T6NxVFXUo4DKwIIOxB6TinO/LzYKrnS5ptchvTa39wvr3Fj3gc+xWGysQfftLQmx4rD+MlxuNvX0+U16ottLG4lE4OXy+HFWg3iE7iwFuhGp3GnwMtJw8NenlC1UF2AbMagFywUjQGw21/OZ/K2LpU1OarZmIuraL7g23t69ZmY2lh6TIUZaT5rowANtDfMBe6m9t5m7RgUOD0cRSLUVdCDYFmDZhbqo0GukgMTQNNirbjT39RN84dgGQM6urF87G2iZiLCyqbWGs0biDMajGobuSbne5GmnppHjpqwWgTzeFE2iuw+Gv+J76QvrPUU6/v8YHljPdeglSrbe0GqANJFerTPW/7/KUl1HvLQdmJsCbb9PTrJLh/AKlUrkVnv8AyrluTpoGJt3+UlIjnqnYDTT8dpkYbAs7BHBUnYaZj/8AncTeeD8lVEZBWCqHNlAYsVbcB22ubdNNJu2E5VwtNGSjTVWIALjVg41+2ddDr2kqxzjgnIFerlfyov8A9jkk3G4WktvxPxm8cu8r4dRnrorsGKgMobI4Iv5fW419QZsPCq5qeUADKAHUdH2v6bNMTjOJGGrrVqA+ARdyouQ62C6XtbbX0Ez2vS9i1XD1M4sBUAXsA4+yR6kG3wElsXhWegV/nyi1/vCxH4iWHo08bhlak11azU3BsQw1HsQdPSY3JtPGKaqYq7IG+rqN9o9xruP9+kvJ9Ucq8wUmYYVsyYgC5VgAGa12yW+fsPeW+McGxNPFU62DY2LkvTJOQ3HmuL6f79NdgPBaPj+Pl+sHX8fzMkYiV4u2s9iJpCIiAiIgUtI3jXDExFJqVQXB2PVT0I9ZKS2wgcM43wI4O938wqW8MA2y2utRW+6Tcem01viuED+dAb9fWd55n4EuKpZTo4+ye4uCVPobD8DOR8bwHgVLAEDXQ7wNIOk9qnLa++9uwO1/gZncTwVruu0wcRSuS99Ta4Omu2ncaSiun59jr1Hz2PXQS24ntJCjgm2mvQ67+0rCX9oRQBK0om2lrT0OFHf1lv8AiCTYXue28Kv6Kdd/yMtVcV203l6hwyo2wY+iqWb2Cjc6/hNl4LyjWJXxKZQsbrnsSbanyjbpodZndXMath8M1QjcX2J2Nu0meGcn4mow8OmWGh8Rjkpg9QOrdv0nScHyLh6SkoC1Ui4d2zFTva2wHTa9pPcMKkBEFlAuR2fQG34/KSrGncB5JoOufEC4BsFJIGcaFWsddrf+5s1DAU8LUuqKqMvlAAUK69RboV/EesqxtVaGIUVSEovd85vYMAAdBuTZZKcS4cMTh7IQQbMjCxBO4I7gyQqnEYYvRP3yAR/cPMLfETE5d4rRq2p5wK5BZqZBBFugvvYWnvKfEMTUqVaWKW5Q+WoBYEaDKR36/PtM+rynRbFJidVdTcW01vff5/My94dahOYcHisPU8bB3PiOpena4Y7G+l9bD8e02upglr0stRLZl1U2JUkaj8SJIKtpVLErB4Vwunh0yUxYXufU6C+mnQTOiJUIiICIiAiIgIiICeET2IFp1mp85cuiuhqIPOo1H3gB+f5j2E3AiW3SB89Yil4blG2tqJA49h4hXSwAFwLfOdX+kflM64qgP717f1e3ftvORVcO7MzaAX3J/TeBbasBtKVDPfLrNh4Xyq9QKWUi50LKwv65eo/O03zAfR4lCnnZzUca2ACoB1yqOvXfpJVjmXDuCVajAKrOd2VVJyj+pthpN34HyCtUXqOyLvlQKC/S2foPSdF4ZSVR4aWKrsR6zGQhMStC4A1qLewFuup9TaRUbw7gdHCVLqtgBen1N9mUk69R85NYigWpBwLOtnW3RhrYfiPjPeYOGtUpfVmzoQw9QCLjToQJa5V44cUaiVafh1aZ2H2Su1wff8xHMPvt7y9ikq0wVcGo3mZLjMvQZh8pHcX8fBVmrUVDUqrLnUjXToGJFhf/ALr6yR/4PAxqYqk/h2+0o/m7gjtb9O02gUh1F/eIVD4zhtPF4fKwIDrcXGouOolzlzgYwlAUQ7OASbnpfcAdr3PxkuBPZYleBZ7ESoREQEREBERAREQEREBERAREQERECh6YIsRcHcGQWD5QwdFy9OggYm9zdrf25ibfCbBECD4zRCp4unlve4vof8S5wqnmoITswv8AA6yVq0gylWFwRYzVuCcIxGHxjZWJwzDUMdu2XX93k5X7jBp8U/gsQaWIU5Kj2SrfRV6C1vn/AKktzRy6uKokL/zAPI3v6yZxvDaVUqaiBsuovMoC20QqM5fwVWlh0Su+d1Fs3p0BPUgaXmdRwqISVUAnUkDeXolSk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81075" y="4038600"/>
            <a:ext cx="2447925" cy="1973302"/>
            <a:chOff x="762000" y="3352800"/>
            <a:chExt cx="2447925" cy="1973302"/>
          </a:xfrm>
        </p:grpSpPr>
        <p:pic>
          <p:nvPicPr>
            <p:cNvPr id="12293" name="Picture 5" descr="200px-Signetics_NE555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5" b="6629"/>
            <a:stretch/>
          </p:blipFill>
          <p:spPr bwMode="auto">
            <a:xfrm>
              <a:off x="762000" y="3352800"/>
              <a:ext cx="2447925" cy="1564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5362" y="495677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UT Sans" panose="00000500000000000000" pitchFamily="50" charset="0"/>
                </a:rPr>
                <a:t>CI - THT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4038600"/>
            <a:ext cx="2209800" cy="1973302"/>
            <a:chOff x="5800725" y="3352800"/>
            <a:chExt cx="2209800" cy="1973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1" b="17141"/>
            <a:stretch/>
          </p:blipFill>
          <p:spPr>
            <a:xfrm>
              <a:off x="5800725" y="3352800"/>
              <a:ext cx="2209800" cy="15098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53125" y="495677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UT Sans" panose="00000500000000000000" pitchFamily="50" charset="0"/>
                </a:rPr>
                <a:t>CI - SMT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6096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THT=</a:t>
            </a:r>
            <a:r>
              <a:rPr lang="en-US">
                <a:latin typeface="UT Sans" panose="00000500000000000000" pitchFamily="50" charset="0"/>
              </a:rPr>
              <a:t>Through-</a:t>
            </a:r>
            <a:r>
              <a:rPr lang="ro-RO">
                <a:latin typeface="UT Sans" panose="00000500000000000000" pitchFamily="50" charset="0"/>
              </a:rPr>
              <a:t>H</a:t>
            </a:r>
            <a:r>
              <a:rPr lang="en-US">
                <a:latin typeface="UT Sans" panose="00000500000000000000" pitchFamily="50" charset="0"/>
              </a:rPr>
              <a:t>ole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en-US">
                <a:latin typeface="UT Sans" panose="00000500000000000000" pitchFamily="50" charset="0"/>
              </a:rPr>
              <a:t>echnology</a:t>
            </a:r>
            <a:r>
              <a:rPr lang="ro-RO">
                <a:latin typeface="UT Sans" panose="00000500000000000000" pitchFamily="50" charset="0"/>
              </a:rPr>
              <a:t>		SMT=</a:t>
            </a:r>
            <a:r>
              <a:rPr lang="en-US">
                <a:latin typeface="UT Sans" panose="00000500000000000000" pitchFamily="50" charset="0"/>
              </a:rPr>
              <a:t>Surface-</a:t>
            </a:r>
            <a:r>
              <a:rPr lang="ro-RO">
                <a:latin typeface="UT Sans" panose="00000500000000000000" pitchFamily="50" charset="0"/>
              </a:rPr>
              <a:t>M</a:t>
            </a:r>
            <a:r>
              <a:rPr lang="en-US">
                <a:latin typeface="UT Sans" panose="00000500000000000000" pitchFamily="50" charset="0"/>
              </a:rPr>
              <a:t>ount 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en-US">
                <a:latin typeface="UT Sans" panose="00000500000000000000" pitchFamily="50" charset="0"/>
              </a:rPr>
              <a:t>echnology</a:t>
            </a:r>
          </a:p>
        </p:txBody>
      </p:sp>
    </p:spTree>
    <p:extLst>
      <p:ext uri="{BB962C8B-B14F-4D97-AF65-F5344CB8AC3E}">
        <p14:creationId xmlns:p14="http://schemas.microsoft.com/office/powerpoint/2010/main" val="29705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Circuitul electronic</a:t>
            </a:r>
            <a:r>
              <a:rPr lang="ro-RO">
                <a:latin typeface="UT Sans" panose="00000500000000000000" pitchFamily="50" charset="0"/>
              </a:rPr>
              <a:t> este </a:t>
            </a:r>
            <a:r>
              <a:rPr lang="en-US">
                <a:latin typeface="UT Sans" panose="00000500000000000000" pitchFamily="50" charset="0"/>
              </a:rPr>
              <a:t>circuitul electric care con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cel pu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 un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 activ de circuit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Dar ce este un circuit electric?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201A5-407E-48C9-9A7A-B4318D1AA29B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124200"/>
            <a:ext cx="4495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Circuitul electric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reprezintă</a:t>
            </a:r>
            <a:r>
              <a:rPr lang="en-US">
                <a:latin typeface="UT Sans" panose="00000500000000000000" pitchFamily="50" charset="0"/>
              </a:rPr>
              <a:t> o bucl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nchis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(care asigur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cale de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ntoarcere a curentului) alc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tui</a:t>
            </a:r>
            <a:r>
              <a:rPr lang="ro-RO">
                <a:latin typeface="UT Sans" panose="00000500000000000000" pitchFamily="50" charset="0"/>
              </a:rPr>
              <a:t>tă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cele mai multe cazuri, dintr-o surs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, fire, o siguran</a:t>
            </a:r>
            <a:r>
              <a:rPr lang="ro-RO">
                <a:latin typeface="UT Sans" panose="00000500000000000000" pitchFamily="50" charset="0"/>
              </a:rPr>
              <a:t>ță fuzibilă</a:t>
            </a:r>
            <a:r>
              <a:rPr lang="en-US">
                <a:latin typeface="UT Sans" panose="00000500000000000000" pitchFamily="50" charset="0"/>
              </a:rPr>
              <a:t>, un comutator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en-US">
                <a:latin typeface="UT Sans" panose="00000500000000000000" pitchFamily="50" charset="0"/>
              </a:rPr>
              <a:t>o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: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A8BDC8-06B5-41D1-BB4E-133ED908F4A9}" type="datetime1">
              <a:rPr lang="en-US" smtClean="0"/>
              <a:t>10/11/2018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5E8ED-B1CB-4E4A-B0FC-073C84DA75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SIMBOL pentru calea de întoarcere a curentului (masa 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</a:t>
            </a:r>
            <a:r>
              <a:rPr lang="ro-RO">
                <a:latin typeface="UT Sans" panose="00000500000000000000" pitchFamily="50" charset="0"/>
              </a:rPr>
              <a:t> referința de potențial)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75"/>
            <a:ext cx="4495800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86" y="3124200"/>
            <a:ext cx="4476750" cy="2819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62400" y="5867400"/>
            <a:ext cx="63788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5829300"/>
            <a:ext cx="4219286" cy="342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nd se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nchide comutatorul, curentul (electroni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mi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care ordonat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curge de la terminalul negativ al sursei de energie prin fire la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apoi spre terminalul pozitiv al sursei de energie.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2EAF22-E453-43DB-BA18-C7F247D345B3}" type="datetime1">
              <a:rPr lang="en-US" smtClean="0"/>
              <a:t>10/11/2018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381000"/>
            <a:ext cx="20097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" y="4343400"/>
            <a:ext cx="7218944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>
                <a:latin typeface="UT Sans" panose="00000500000000000000" pitchFamily="50" charset="0"/>
              </a:rPr>
              <a:t>Sarcina poate fi un rezistor, o impedanță sau </a:t>
            </a:r>
            <a:r>
              <a:rPr lang="en-US">
                <a:latin typeface="UT Sans" panose="00000500000000000000" pitchFamily="50" charset="0"/>
              </a:rPr>
              <a:t>orice dispozitiv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energia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ce curge prin circuit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o transform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alt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form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energie.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latin typeface="UT Sans" panose="00000500000000000000" pitchFamily="50" charset="0"/>
              </a:rPr>
              <a:t>Becul este un exemplu de sarcin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o converte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te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ldur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(90%) </a:t>
            </a:r>
            <a:r>
              <a:rPr lang="ro-RO">
                <a:latin typeface="UT Sans" panose="00000500000000000000" pitchFamily="50" charset="0"/>
              </a:rPr>
              <a:t>ş</a:t>
            </a:r>
            <a:r>
              <a:rPr lang="en-US">
                <a:latin typeface="UT Sans" panose="00000500000000000000" pitchFamily="50" charset="0"/>
              </a:rPr>
              <a:t>i lumin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(10%).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>
                <a:latin typeface="UT Sans" panose="00000500000000000000" pitchFamily="50" charset="0"/>
              </a:rPr>
              <a:t>Alt exemplu este LED-ul (dioda emisiv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de lumin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28B69A-313A-4DBF-B2F8-4E3CA61101BD}" type="datetime1">
              <a:rPr lang="en-US" smtClean="0"/>
              <a:t>10/11/2018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381000"/>
            <a:ext cx="20097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Pentru a rezolva un circuit electric trebuie determinate potențialele din noduri şi curenții prin laturi.</a:t>
            </a:r>
          </a:p>
          <a:p>
            <a:r>
              <a:rPr lang="ro-RO">
                <a:latin typeface="UT Sans" panose="00000500000000000000" pitchFamily="50" charset="0"/>
              </a:rPr>
              <a:t>În determinarea potențialelor (sau a căderilor de tensiune) şi a curenților se folosesc: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Legea lui Ohm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Teoremele lui Kirchhoff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FBE7E-4EC7-4DB3-B1E7-B1B849D6FEAE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Circuitul electric/electronic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Circuitul electronic </a:t>
            </a:r>
            <a:r>
              <a:rPr lang="en-US">
                <a:latin typeface="UT Sans" panose="00000500000000000000" pitchFamily="50" charset="0"/>
              </a:rPr>
              <a:t>este circuitul electric care con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ine cel pu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in un </a:t>
            </a: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 activ de circuit</a:t>
            </a:r>
            <a:endParaRPr lang="ro-RO">
              <a:solidFill>
                <a:srgbClr val="FF0000"/>
              </a:solidFill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Circuitele electronice pot fi: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UT Sans Medium" panose="00000500000000000000" pitchFamily="50" charset="0"/>
              </a:rPr>
              <a:t>Circuite analogice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semnale cu varia</a:t>
            </a:r>
            <a:r>
              <a:rPr lang="ro-RO" sz="2400">
                <a:latin typeface="UT Sans" panose="00000500000000000000" pitchFamily="50" charset="0"/>
              </a:rPr>
              <a:t>ț</a:t>
            </a:r>
            <a:r>
              <a:rPr lang="en-US" sz="2400">
                <a:latin typeface="UT Sans" panose="00000500000000000000" pitchFamily="50" charset="0"/>
              </a:rPr>
              <a:t>ie continu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 timp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i/sau frecven</a:t>
            </a:r>
            <a:r>
              <a:rPr lang="ro-RO" sz="2400">
                <a:latin typeface="UT Sans" panose="00000500000000000000" pitchFamily="50" charset="0"/>
              </a:rPr>
              <a:t>ță;</a:t>
            </a:r>
            <a:endParaRPr lang="en-US" sz="2400"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UT Sans Medium" panose="00000500000000000000" pitchFamily="50" charset="0"/>
              </a:rPr>
              <a:t>Circuite digitale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semnale care pot lua, uzual, doar 2 valori</a:t>
            </a:r>
            <a:r>
              <a:rPr lang="ro-RO" sz="2400">
                <a:latin typeface="UT Sans" panose="00000500000000000000" pitchFamily="50" charset="0"/>
              </a:rPr>
              <a:t>, corespunzătoare cifrelor binare 0 şi 1 (nivel jos –</a:t>
            </a:r>
            <a:r>
              <a:rPr lang="en-US" sz="2400">
                <a:latin typeface="UT Sans" panose="00000500000000000000" pitchFamily="50" charset="0"/>
              </a:rPr>
              <a:t>&gt;</a:t>
            </a:r>
            <a:r>
              <a:rPr lang="ro-RO" sz="2400">
                <a:latin typeface="UT Sans" panose="00000500000000000000" pitchFamily="50" charset="0"/>
              </a:rPr>
              <a:t> 0 logic</a:t>
            </a:r>
            <a:r>
              <a:rPr lang="en-US" sz="2400">
                <a:latin typeface="UT Sans" panose="00000500000000000000" pitchFamily="50" charset="0"/>
              </a:rPr>
              <a:t>, nivel </a:t>
            </a:r>
            <a:r>
              <a:rPr lang="ro-RO" sz="2400">
                <a:latin typeface="UT Sans" panose="00000500000000000000" pitchFamily="50" charset="0"/>
              </a:rPr>
              <a:t>î</a:t>
            </a:r>
            <a:r>
              <a:rPr lang="en-US" sz="2400">
                <a:latin typeface="UT Sans" panose="00000500000000000000" pitchFamily="50" charset="0"/>
              </a:rPr>
              <a:t>nalt -&gt; 1 logic</a:t>
            </a:r>
            <a:r>
              <a:rPr lang="ro-RO" sz="2400">
                <a:latin typeface="UT Sans" panose="00000500000000000000" pitchFamily="50" charset="0"/>
              </a:rPr>
              <a:t>)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Exempl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e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nivel TTL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: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 0...0,8V 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-&gt; 0 logic, 2…5V -&gt; 1 logic</a:t>
            </a:r>
            <a:r>
              <a:rPr lang="ro-RO" sz="1800">
                <a:solidFill>
                  <a:srgbClr val="0070C0"/>
                </a:solidFill>
                <a:latin typeface="UT Sans" panose="00000500000000000000" pitchFamily="50" charset="0"/>
              </a:rPr>
              <a:t> (la intrare)</a:t>
            </a:r>
            <a:b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	nivel CMOS: 0…1/3V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 -&gt; 0 logic, 2/3V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…V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-&gt; 1 logic</a:t>
            </a:r>
            <a:b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		unde V</a:t>
            </a:r>
            <a:r>
              <a:rPr lang="en-US" sz="1800" baseline="-25000">
                <a:solidFill>
                  <a:srgbClr val="0070C0"/>
                </a:solidFill>
                <a:latin typeface="UT Sans" panose="00000500000000000000" pitchFamily="50" charset="0"/>
              </a:rPr>
              <a:t>DD</a:t>
            </a:r>
            <a:r>
              <a:rPr lang="en-US" sz="1800">
                <a:solidFill>
                  <a:srgbClr val="0070C0"/>
                </a:solidFill>
                <a:latin typeface="UT Sans" panose="00000500000000000000" pitchFamily="50" charset="0"/>
              </a:rPr>
              <a:t>=tensiunea de alimentare</a:t>
            </a:r>
            <a:endParaRPr lang="en-US" sz="1800" baseline="-25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lvl="1" eaLnBrk="1" hangingPunct="1"/>
            <a:r>
              <a:rPr lang="en-US" sz="2400">
                <a:solidFill>
                  <a:srgbClr val="0070C0"/>
                </a:solidFill>
                <a:latin typeface="UT Sans Medium" panose="00000500000000000000" pitchFamily="50" charset="0"/>
              </a:rPr>
              <a:t>Circuite mixte</a:t>
            </a:r>
            <a:r>
              <a:rPr lang="en-US" sz="2400">
                <a:latin typeface="UT Sans" panose="00000500000000000000" pitchFamily="50" charset="0"/>
              </a:rPr>
              <a:t> care prelucreaz</a:t>
            </a:r>
            <a:r>
              <a:rPr lang="ro-RO" sz="2400">
                <a:latin typeface="UT Sans" panose="00000500000000000000" pitchFamily="50" charset="0"/>
              </a:rPr>
              <a:t>ă</a:t>
            </a:r>
            <a:r>
              <a:rPr lang="en-US" sz="2400">
                <a:latin typeface="UT Sans" panose="00000500000000000000" pitchFamily="50" charset="0"/>
              </a:rPr>
              <a:t> at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semnale analogice c</a:t>
            </a:r>
            <a:r>
              <a:rPr lang="ro-RO" sz="2400">
                <a:latin typeface="UT Sans" panose="00000500000000000000" pitchFamily="50" charset="0"/>
              </a:rPr>
              <a:t>â</a:t>
            </a:r>
            <a:r>
              <a:rPr lang="en-US" sz="2400">
                <a:latin typeface="UT Sans" panose="00000500000000000000" pitchFamily="50" charset="0"/>
              </a:rPr>
              <a:t>t </a:t>
            </a:r>
            <a:r>
              <a:rPr lang="ro-RO" sz="2400">
                <a:latin typeface="UT Sans" panose="00000500000000000000" pitchFamily="50" charset="0"/>
              </a:rPr>
              <a:t>ş</a:t>
            </a:r>
            <a:r>
              <a:rPr lang="en-US" sz="2400">
                <a:latin typeface="UT Sans" panose="00000500000000000000" pitchFamily="50" charset="0"/>
              </a:rPr>
              <a:t>i </a:t>
            </a:r>
            <a:r>
              <a:rPr lang="ro-RO" sz="2400">
                <a:latin typeface="UT Sans" panose="00000500000000000000" pitchFamily="50" charset="0"/>
              </a:rPr>
              <a:t>semnale </a:t>
            </a:r>
            <a:r>
              <a:rPr lang="en-US" sz="2400">
                <a:latin typeface="UT Sans" panose="00000500000000000000" pitchFamily="50" charset="0"/>
              </a:rPr>
              <a:t>digitale</a:t>
            </a:r>
          </a:p>
        </p:txBody>
      </p:sp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0FC5B-7D49-45BA-A2A7-B7190027CC72}" type="datetime1">
              <a:rPr lang="en-US" smtClean="0"/>
              <a:t>10/11/2018</a:t>
            </a:fld>
            <a:endParaRPr lang="en-US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061EB2-4305-4A79-9BE0-4ECCAFA6DF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Generalități</a:t>
            </a:r>
            <a:br>
              <a:rPr lang="ro-RO" sz="44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Tipuri de semnale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 Medium" panose="00000500000000000000" pitchFamily="50" charset="0"/>
              </a:rPr>
              <a:t>Semnale analogice</a:t>
            </a:r>
            <a:endParaRPr lang="en-US">
              <a:latin typeface="UT Sans Medium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760-845C-4360-B95B-67963480E608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http://www.bbc.co.uk/staticarchive/6380911e98cbed939fa6142d83ef0072bd6387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3886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sinusoidal cu frecvența 1kHz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659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modulat în amplitudine (AM)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55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Semnal modulat în frecvență (FM)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Tipuri de semnale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 Medium" panose="00000500000000000000" pitchFamily="50" charset="0"/>
              </a:rPr>
              <a:t>Semnal analogic şi semnal digital</a:t>
            </a:r>
            <a:endParaRPr lang="en-US">
              <a:latin typeface="UT Sans Medium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832-63B8-4E35-9673-690CD6A68427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19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848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70658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5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Generalit</a:t>
            </a:r>
            <a:r>
              <a:rPr lang="ro-RO" sz="3200">
                <a:latin typeface="UT Sans" panose="00000500000000000000" pitchFamily="50" charset="0"/>
              </a:rPr>
              <a:t>ă</a:t>
            </a:r>
            <a:r>
              <a:rPr lang="ro-RO" sz="3200" b="1">
                <a:latin typeface="UT Sans" panose="00000500000000000000" pitchFamily="50" charset="0"/>
              </a:rPr>
              <a:t>ț</a:t>
            </a:r>
            <a:r>
              <a:rPr lang="ro-RO" sz="3200">
                <a:latin typeface="UT Sans" panose="00000500000000000000" pitchFamily="50" charset="0"/>
              </a:rPr>
              <a:t>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Structura anului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univ. 2018-2019</a:t>
            </a:r>
            <a:endParaRPr lang="en-US" dirty="0">
              <a:latin typeface="UT Sans" panose="00000500000000000000" pitchFamily="50" charset="0"/>
            </a:endParaRPr>
          </a:p>
          <a:p>
            <a:pPr marL="109537" indent="0" eaLnBrk="1" hangingPunct="1">
              <a:buNone/>
            </a:pPr>
            <a:endParaRPr lang="en-US" dirty="0"/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9547E-7F26-4482-9919-AF48CDB2C36C}" type="datetime1">
              <a:rPr lang="en-US" smtClean="0"/>
              <a:t>10/11/2018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667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  <a:latin typeface="UT Sans" panose="00000500000000000000" pitchFamily="50" charset="0"/>
              </a:rPr>
              <a:t>S</a:t>
            </a: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ărbători legale: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30 noiembrie (vineri)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  <a:latin typeface="UT Sans" panose="00000500000000000000" pitchFamily="50" charset="0"/>
              </a:rPr>
              <a:t>1 Decembrie (sâmbătă)</a:t>
            </a:r>
            <a:endParaRPr lang="en-US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EE2B-889A-45DD-81FC-51ABD6D5D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514098"/>
            <a:ext cx="5467350" cy="6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Generalități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Tipuri de semnale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Conversia analog-numerică (digitală)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54C1-AFAB-48DF-9D0F-EFD54976CCEF}" type="datetime1">
              <a:rPr lang="en-US" smtClean="0">
                <a:latin typeface="UT Sans" panose="00000500000000000000" pitchFamily="50" charset="0"/>
              </a:rPr>
              <a:t>10/11/2018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>
                <a:latin typeface="UT Sans" panose="00000500000000000000" pitchFamily="50" charset="0"/>
              </a:rPr>
              <a:t>20</a:t>
            </a:fld>
            <a:endParaRPr lang="en-US">
              <a:latin typeface="UT Sans" panose="00000500000000000000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152650"/>
            <a:ext cx="7467600" cy="4552950"/>
            <a:chOff x="838200" y="1695450"/>
            <a:chExt cx="7467600" cy="45529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5450"/>
              <a:ext cx="57340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3429000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eşantionare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44958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cuantizare</a:t>
              </a:r>
              <a:endParaRPr lang="en-US">
                <a:latin typeface="UT Sans" panose="00000500000000000000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0292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UT Sans" panose="00000500000000000000" pitchFamily="50" charset="0"/>
                </a:rPr>
                <a:t>codificare</a:t>
              </a:r>
              <a:endParaRPr lang="en-US"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4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 pasive/active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Elementul pasiv de circuit</a:t>
            </a:r>
            <a:r>
              <a:rPr lang="en-US">
                <a:latin typeface="UT Sans" panose="00000500000000000000" pitchFamily="50" charset="0"/>
              </a:rPr>
              <a:t> (componenta pasiv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reprezint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o component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care consum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exclusiv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(f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produc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sau este componenta incapabil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realizeze 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stig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putere.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7C3166-2AA3-44E8-8CCB-96FAA1C50FB6}" type="datetime1">
              <a:rPr lang="en-US" smtClean="0"/>
              <a:t>10/11/2018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 pasive/active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 Medium" panose="00000500000000000000" pitchFamily="50" charset="0"/>
              </a:rPr>
              <a:t>Exemple:</a:t>
            </a:r>
            <a:endParaRPr lang="ro-RO">
              <a:latin typeface="UT Sans Medium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Rezistoare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Condensatoare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Bobine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en-US">
                <a:latin typeface="UT Sans" panose="00000500000000000000" pitchFamily="50" charset="0"/>
              </a:rPr>
              <a:t>transformatoare</a:t>
            </a:r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Diode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C21BCE-2EFE-453B-BB78-75EDAEF7F641}" type="datetime1">
              <a:rPr lang="en-US" smtClean="0"/>
              <a:t>10/11/2018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/>
          <a:srcRect b="8333"/>
          <a:stretch/>
        </p:blipFill>
        <p:spPr bwMode="auto">
          <a:xfrm>
            <a:off x="4066318" y="1752600"/>
            <a:ext cx="454428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578" y="2602344"/>
            <a:ext cx="32286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490142"/>
            <a:ext cx="4819480" cy="12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0330"/>
            <a:ext cx="2438400" cy="10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6336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o-RO">
                <a:hlinkClick r:id="rId6"/>
              </a:rPr>
              <a:t>http://www-g.eng.cam.ac.uk/mmg/teaching/linearcircuits/diode.html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24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Elementul activ de circuit</a:t>
            </a:r>
            <a:r>
              <a:rPr lang="en-US">
                <a:latin typeface="UT Sans" panose="00000500000000000000" pitchFamily="50" charset="0"/>
              </a:rPr>
              <a:t> (componenta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) </a:t>
            </a:r>
            <a:r>
              <a:rPr lang="ro-RO">
                <a:latin typeface="UT Sans" panose="00000500000000000000" pitchFamily="50" charset="0"/>
              </a:rPr>
              <a:t>reprezintă</a:t>
            </a:r>
            <a:r>
              <a:rPr lang="en-US">
                <a:latin typeface="UT Sans" panose="00000500000000000000" pitchFamily="50" charset="0"/>
              </a:rPr>
              <a:t> componenta de circuit care nu este pasiv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Pentru a func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iona, componenta activ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trebuie s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fie alimentat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cu energie electric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.</a:t>
            </a:r>
            <a:r>
              <a:rPr lang="ro-RO">
                <a:latin typeface="UT Sans" panose="00000500000000000000" pitchFamily="50" charset="0"/>
              </a:rPr>
              <a:t> În cazul dispozitivelor electronice active acestea trebuie să fie polarizate (în c.c.).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D4E70B-16B9-4BFA-B684-09494D8DB6C8}" type="datetime1">
              <a:rPr lang="en-US" smtClean="0"/>
              <a:t>10/11/2018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>
                <a:latin typeface="UT Sans Medium" panose="00000500000000000000" pitchFamily="50" charset="0"/>
              </a:rPr>
              <a:t>Exemple:</a:t>
            </a:r>
            <a:endParaRPr lang="ro-RO">
              <a:latin typeface="UT Sans Medium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Dispozitive electronice: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Tranzistoa</a:t>
            </a:r>
            <a:r>
              <a:rPr lang="ro-RO">
                <a:latin typeface="UT Sans" panose="00000500000000000000" pitchFamily="50" charset="0"/>
              </a:rPr>
              <a:t>re: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Tranzistorul bipolar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2"/>
              </a:rPr>
              <a:t>http://www.learnabout-electronics.org/bipolar_junction_transistors_05.php</a:t>
            </a:r>
            <a:endParaRPr lang="ro-RO" sz="1400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Tranzistorul cu efect de câmp cu poartă joncțiune (TEC-J)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3"/>
              </a:rPr>
              <a:t>http://www-g.eng.cam.ac.uk/mmg/teaching/linearcircuits/jfet.html</a:t>
            </a:r>
            <a:endParaRPr lang="ro-RO" sz="1400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Tranzistorul cu efect de câmp metal-oxid-semiconductor (TEC-MOS)</a:t>
            </a:r>
          </a:p>
          <a:p>
            <a:pPr marL="548640" lvl="2" indent="0">
              <a:buNone/>
            </a:pPr>
            <a:r>
              <a:rPr lang="en-US" sz="1400">
                <a:latin typeface="UT Sans" panose="00000500000000000000" pitchFamily="50" charset="0"/>
                <a:hlinkClick r:id="rId4"/>
              </a:rPr>
              <a:t>http://www-g.eng.cam.ac.uk/mmg/teaching/linearcircuits/mosfet.html</a:t>
            </a:r>
            <a:endParaRPr lang="ro-RO" sz="1400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circuite integrate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generatoare de tensiune, generatoare de curent.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503D75-DFEC-4BA7-9F11-8564B2ED1E35}" type="datetime1">
              <a:rPr lang="en-US" smtClean="0"/>
              <a:t>10/11/2018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95600"/>
            <a:ext cx="2362200" cy="7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490257"/>
            <a:ext cx="1614055" cy="85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399" y="4730894"/>
            <a:ext cx="1614055" cy="9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Componente</a:t>
            </a:r>
            <a:r>
              <a:rPr lang="ro-RO" sz="3100">
                <a:solidFill>
                  <a:srgbClr val="00B0F0"/>
                </a:solidFill>
                <a:latin typeface="UT Sans" panose="00000500000000000000" pitchFamily="50" charset="0"/>
              </a:rPr>
              <a:t> </a:t>
            </a:r>
            <a:r>
              <a:rPr lang="ro-RO" sz="3100">
                <a:latin typeface="UT Sans" panose="00000500000000000000" pitchFamily="50" charset="0"/>
              </a:rPr>
              <a:t>pasive/active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B3B85-223D-411F-9B7E-4AB21BC41CE4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6200" cy="5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9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100">
                <a:latin typeface="UT Sans" panose="00000500000000000000" pitchFamily="50" charset="0"/>
              </a:rPr>
              <a:t>Exemplu de circuit electronic</a:t>
            </a:r>
            <a:br>
              <a:rPr lang="ro-RO" sz="3100">
                <a:latin typeface="UT Sans" panose="00000500000000000000" pitchFamily="50" charset="0"/>
              </a:rPr>
            </a:b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457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CEF7ED-D25A-443C-A05A-3C408D6CB96E}" type="datetime1">
              <a:rPr lang="en-US" smtClean="0"/>
              <a:t>10/11/2018</a:t>
            </a:fld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/>
              <a:t>DE Cursul nr. 1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49AF2-19AF-46AC-A36F-B55EFCEC70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86" y="1066800"/>
            <a:ext cx="84406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39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  <a:t>1939-1940 descoperirea </a:t>
            </a:r>
            <a:r>
              <a:rPr lang="en-US" b="1">
                <a:solidFill>
                  <a:srgbClr val="FF0000"/>
                </a:solidFill>
                <a:latin typeface="UT Sans" panose="00000500000000000000" pitchFamily="50" charset="0"/>
              </a:rPr>
              <a:t>jonc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țiunii pn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către </a:t>
            </a:r>
            <a:r>
              <a:rPr lang="ro-RO">
                <a:latin typeface="UT Sans Medium" panose="00000500000000000000" pitchFamily="50" charset="0"/>
              </a:rPr>
              <a:t>Russell Ohl</a:t>
            </a:r>
            <a:r>
              <a:rPr lang="ro-RO">
                <a:latin typeface="UT Sans" panose="00000500000000000000" pitchFamily="50" charset="0"/>
              </a:rPr>
              <a:t> (1898-1987), inginer american, cercetător la Bell Laboratories;</a:t>
            </a:r>
          </a:p>
          <a:p>
            <a:pPr eaLnBrk="1" hangingPunct="1">
              <a:buFont typeface="Arial" charset="0"/>
              <a:buChar char="•"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1947 – tranzistorul cu contact punctiform</a:t>
            </a:r>
            <a:r>
              <a:rPr lang="ro-RO">
                <a:latin typeface="UT Sans" panose="00000500000000000000" pitchFamily="50" charset="0"/>
              </a:rPr>
              <a:t>, realizat din germaniu, descoperit de </a:t>
            </a:r>
            <a:r>
              <a:rPr lang="en-US">
                <a:latin typeface="UT Sans Medium" panose="00000500000000000000" pitchFamily="50" charset="0"/>
              </a:rPr>
              <a:t>William Shockley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(1910-1989)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en-US">
                <a:latin typeface="UT Sans Medium" panose="00000500000000000000" pitchFamily="50" charset="0"/>
              </a:rPr>
              <a:t>John Bardeen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(1908-1991)</a:t>
            </a:r>
            <a:r>
              <a:rPr lang="ro-RO">
                <a:latin typeface="UT Sans" panose="00000500000000000000" pitchFamily="50" charset="0"/>
              </a:rPr>
              <a:t> şi 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en-US">
                <a:latin typeface="UT Sans Medium" panose="00000500000000000000" pitchFamily="50" charset="0"/>
              </a:rPr>
              <a:t>Walter Brattain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(1902-1987)</a:t>
            </a:r>
            <a:r>
              <a:rPr lang="ro-RO">
                <a:latin typeface="UT Sans" panose="00000500000000000000" pitchFamily="50" charset="0"/>
              </a:rPr>
              <a:t>, cercetători la Bell Laboratories care încercau să realizeze un tranzistor cu efect de câmp cu poartă joncțiune (TEC-J).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939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BD7B14-C0A1-412F-B8ED-F10493881D94}" type="datetime1">
              <a:rPr lang="en-US" smtClean="0"/>
              <a:t>10/11/2018</a:t>
            </a:fld>
            <a:endParaRPr lang="en-US"/>
          </a:p>
        </p:txBody>
      </p:sp>
      <p:sp>
        <p:nvSpPr>
          <p:cNvPr id="5939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0FD685-2CF8-4C29-A983-B1C16C4C26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În 1950 patentul este atribuit la Bell Labs pentru “un element de circuit cu trei electrozi utilizând materiale semiconductoare”.</a:t>
            </a: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A39A59-1789-41C1-9CFB-5A9AB4D333E3}" type="datetime1">
              <a:rPr lang="en-US" smtClean="0"/>
              <a:t>10/11/2018</a:t>
            </a:fld>
            <a:endParaRPr lang="en-US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A8FDB5-04F4-4020-9803-820AA78904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0423" name="Picture 2" descr="pointcontact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4114800" cy="346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3048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UT Sans" panose="00000500000000000000" pitchFamily="50" charset="0"/>
              </a:rPr>
              <a:t>În 1956 cei trei cercetători care au descoperit TB au fost răsplătiți cu premiul Nobel pentru fizică.</a:t>
            </a:r>
            <a:endParaRPr lang="en-US" sz="2400">
              <a:latin typeface="UT Sans" panose="00000500000000000000" pitchFamily="50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1951 – TRANZISTORUL CU JONCțIUNI PN, tot din germaniu, descoperit de </a:t>
            </a:r>
            <a:r>
              <a:rPr lang="en-US">
                <a:latin typeface="UT Sans Medium" panose="00000500000000000000" pitchFamily="50" charset="0"/>
              </a:rPr>
              <a:t>William Shockley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144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200A78-DC40-4D1D-B589-FDBC45A35C1D}" type="datetime1">
              <a:rPr lang="en-US" smtClean="0"/>
              <a:t>10/11/2018</a:t>
            </a:fld>
            <a:endParaRPr lang="en-US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E51875-34BA-408E-A4D5-AE6C0A4801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1447" name="Picture 2" descr="1st-junction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0790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C3C2-83A6-498E-B154-B6E792E8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>
                <a:latin typeface="UT Sans" panose="00000500000000000000" pitchFamily="50" charset="0"/>
              </a:rPr>
              <a:t>Generalități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5C50-3A23-4B81-AD2B-716959E7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Semestrul 1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3492-057A-4C93-AB5B-9AD351C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2D3F6-7F82-4D3D-9410-CBE716B0DC21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57A4-9357-4020-B7F7-F5107B40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3D6A-DDD3-4D10-8895-46B6F239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1927AE-A6A9-4F64-82CB-79F957C43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3695"/>
              </p:ext>
            </p:extLst>
          </p:nvPr>
        </p:nvGraphicFramePr>
        <p:xfrm>
          <a:off x="3352800" y="1495912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Săpt.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Data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Activitate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– </a:t>
                      </a:r>
                      <a:r>
                        <a:rPr lang="en-US" sz="1400" baseline="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S1, C1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8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S2, C2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5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19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S3, C3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26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S4, C4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UT Sans" panose="00000500000000000000" pitchFamily="50" charset="0"/>
                        </a:rPr>
                        <a:t>29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.10 – </a:t>
                      </a:r>
                      <a:r>
                        <a:rPr lang="en-US" sz="1400">
                          <a:latin typeface="UT Sans" panose="00000500000000000000" pitchFamily="50" charset="0"/>
                        </a:rPr>
                        <a:t>2</a:t>
                      </a:r>
                      <a:r>
                        <a:rPr lang="ro-RO" sz="1400">
                          <a:latin typeface="UT Sans" panose="00000500000000000000" pitchFamily="50" charset="0"/>
                        </a:rPr>
                        <a:t>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S5, C5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6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5.11 – 9.11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S6, C6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12.11 – 16.11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solidFill>
                            <a:schemeClr val="tx1"/>
                          </a:solidFill>
                          <a:latin typeface="UT Sans" panose="00000500000000000000" pitchFamily="50" charset="0"/>
                        </a:rPr>
                        <a:t>S7, C7</a:t>
                      </a:r>
                      <a:endParaRPr lang="en-US" sz="140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19.11 – 23.11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UT Sans" panose="00000500000000000000" pitchFamily="50" charset="0"/>
                        </a:rPr>
                        <a:t>S8, C8</a:t>
                      </a:r>
                      <a:endParaRPr lang="en-US" sz="1400" b="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9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26.11 – </a:t>
                      </a:r>
                      <a:r>
                        <a:rPr lang="ro-RO" sz="1400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30.11</a:t>
                      </a:r>
                      <a:endParaRPr lang="en-US" sz="1400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>
                          <a:solidFill>
                            <a:schemeClr val="tx1"/>
                          </a:solidFill>
                          <a:latin typeface="UT Sans" panose="00000500000000000000" pitchFamily="50" charset="0"/>
                        </a:rPr>
                        <a:t>S9</a:t>
                      </a:r>
                      <a:endParaRPr lang="en-US" sz="1400" b="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3.12 – 7.12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Parțial 1</a:t>
                      </a:r>
                      <a:endParaRPr lang="en-US" sz="1400" b="1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10.12 – 14.12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UT Sans" panose="00000500000000000000" pitchFamily="50" charset="0"/>
                        </a:rPr>
                        <a:t>S10, C9</a:t>
                      </a:r>
                      <a:endParaRPr lang="en-US" sz="1400" b="0">
                        <a:solidFill>
                          <a:schemeClr val="tx1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17.12 – 21.12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Marți, 18.12-A. Rieu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Vacanță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22.12 –</a:t>
                      </a:r>
                      <a:r>
                        <a:rPr lang="ro-RO" sz="1400" baseline="0">
                          <a:latin typeface="UT Sans" panose="00000500000000000000" pitchFamily="50" charset="0"/>
                        </a:rPr>
                        <a:t> 6.01.18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----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13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7.01 – 11.01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Parțial 2</a:t>
                      </a:r>
                      <a:endParaRPr lang="en-US" sz="1400" b="1">
                        <a:solidFill>
                          <a:srgbClr val="FF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UT Sans" panose="00000500000000000000" pitchFamily="50" charset="0"/>
                        </a:rPr>
                        <a:t>14.01 – 18.01</a:t>
                      </a:r>
                      <a:endParaRPr lang="en-US" sz="14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C00000"/>
                        </a:solidFill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Sesiunea de iarnă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UT Sans" panose="00000500000000000000" pitchFamily="50" charset="0"/>
                        </a:rPr>
                        <a:t>19.01 – 17.02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UT Sans" panose="00000500000000000000" pitchFamily="50" charset="0"/>
                        </a:rPr>
                        <a:t>4 săpt.</a:t>
                      </a:r>
                      <a:endParaRPr lang="en-US" sz="1500">
                        <a:latin typeface="UT Sans" panose="00000500000000000000" pitchFamily="50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99833B-5D03-47B9-A06A-955C8598F1C8}"/>
              </a:ext>
            </a:extLst>
          </p:cNvPr>
          <p:cNvSpPr txBox="1"/>
          <p:nvPr/>
        </p:nvSpPr>
        <p:spPr>
          <a:xfrm>
            <a:off x="699018" y="2268493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Consultații:</a:t>
            </a: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MIERCURI, 18-20</a:t>
            </a: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Sala N III 8 - cabinet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78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1954</a:t>
            </a:r>
            <a:r>
              <a:rPr lang="ro-RO">
                <a:latin typeface="UT Sans" panose="00000500000000000000" pitchFamily="50" charset="0"/>
              </a:rPr>
              <a:t> – Texas Instruments anunță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primul tranzistor comercial din siliciu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1954 – primul radio comercial realizat cu tranzistoare bipolare - </a:t>
            </a:r>
            <a:r>
              <a:rPr lang="en-US">
                <a:latin typeface="UT Sans Medium" panose="00000500000000000000" pitchFamily="50" charset="0"/>
              </a:rPr>
              <a:t>Regency TR-1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1955</a:t>
            </a:r>
            <a:r>
              <a:rPr lang="ro-RO">
                <a:latin typeface="UT Sans" panose="00000500000000000000" pitchFamily="50" charset="0"/>
              </a:rPr>
              <a:t> –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primul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tranzistor cu efect de câmp </a:t>
            </a:r>
            <a:r>
              <a:rPr lang="ro-RO">
                <a:latin typeface="UT Sans" panose="00000500000000000000" pitchFamily="50" charset="0"/>
              </a:rPr>
              <a:t>de tipul cu poartă joncțiune (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TEC-J</a:t>
            </a:r>
            <a:r>
              <a:rPr lang="ro-RO">
                <a:latin typeface="UT Sans" panose="00000500000000000000" pitchFamily="50" charset="0"/>
              </a:rPr>
              <a:t>)</a:t>
            </a:r>
            <a:r>
              <a:rPr lang="en-US">
                <a:latin typeface="UT Sans" panose="00000500000000000000" pitchFamily="50" charset="0"/>
              </a:rPr>
              <a:t>, bazele teoretice fiind dezvoltate de </a:t>
            </a:r>
            <a:r>
              <a:rPr lang="en-US">
                <a:latin typeface="UT Sans Medium" panose="00000500000000000000" pitchFamily="50" charset="0"/>
              </a:rPr>
              <a:t>Julius Lilienfeld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perioada 1925-1930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1958 – primul circuit integrat</a:t>
            </a:r>
            <a:r>
              <a:rPr lang="ro-RO">
                <a:latin typeface="UT Sans" panose="00000500000000000000" pitchFamily="50" charset="0"/>
              </a:rPr>
              <a:t> (CI), inventat şi realizat de </a:t>
            </a:r>
            <a:r>
              <a:rPr lang="en-US">
                <a:latin typeface="UT Sans Medium" panose="00000500000000000000" pitchFamily="50" charset="0"/>
              </a:rPr>
              <a:t>Jack Kilby</a:t>
            </a:r>
            <a:r>
              <a:rPr lang="en-US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la Texas Instruments. Circuitul reprezintă un oscilator simplu cu 2 tranzistoare bipolare, rezistoare şi condensatoare.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246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1691F9-CAF1-4AA4-B659-D7733E9E12F9}" type="datetime1">
              <a:rPr lang="en-US" smtClean="0"/>
              <a:t>10/11/2018</a:t>
            </a:fld>
            <a:endParaRPr lang="en-US"/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A55826-0AA5-411F-956B-F4E4AC079C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Jack Kilby</a:t>
            </a:r>
            <a:r>
              <a:rPr lang="ro-RO">
                <a:latin typeface="UT Sans" panose="00000500000000000000" pitchFamily="50" charset="0"/>
              </a:rPr>
              <a:t> a primit premiul Nobel pentru fizică în anul 2000;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349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4421BE-80D9-491A-B1E0-ABA247F2E1F9}" type="datetime1">
              <a:rPr lang="en-US" smtClean="0"/>
              <a:t>10/11/2018</a:t>
            </a:fld>
            <a:endParaRPr lang="en-US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6705C8-6F8F-4C47-ABFA-8E1D8A102D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3495" name="Picture 2" descr="1st-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4730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1959</a:t>
            </a:r>
            <a:r>
              <a:rPr lang="ro-RO">
                <a:latin typeface="UT Sans" panose="00000500000000000000" pitchFamily="50" charset="0"/>
              </a:rPr>
              <a:t> –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descoperirea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tehnologiei planare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către fizicianul </a:t>
            </a:r>
            <a:r>
              <a:rPr lang="en-US">
                <a:latin typeface="UT Sans Medium" panose="00000500000000000000" pitchFamily="50" charset="0"/>
              </a:rPr>
              <a:t>Jean Hoerni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de la </a:t>
            </a:r>
            <a:r>
              <a:rPr lang="en-US">
                <a:latin typeface="UT Sans" panose="00000500000000000000" pitchFamily="50" charset="0"/>
              </a:rPr>
              <a:t>Fairchild</a:t>
            </a:r>
            <a:r>
              <a:rPr lang="ro-RO">
                <a:latin typeface="UT Sans" panose="00000500000000000000" pitchFamily="50" charset="0"/>
              </a:rPr>
              <a:t> (propune SiO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ca izolator) şi fizicianul ceh </a:t>
            </a:r>
            <a:r>
              <a:rPr lang="en-US">
                <a:latin typeface="UT Sans Medium" panose="00000500000000000000" pitchFamily="50" charset="0"/>
              </a:rPr>
              <a:t>Kurt Lehovec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(propune joncțiunea pn polarizată invers ca izolator).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1959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 Medium" panose="00000500000000000000" pitchFamily="50" charset="0"/>
              </a:rPr>
              <a:t>Robert Noyce</a:t>
            </a:r>
            <a:r>
              <a:rPr lang="ro-RO">
                <a:latin typeface="UT Sans" panose="00000500000000000000" pitchFamily="50" charset="0"/>
              </a:rPr>
              <a:t>,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tot de la </a:t>
            </a:r>
            <a:r>
              <a:rPr lang="en-US">
                <a:latin typeface="UT Sans" panose="00000500000000000000" pitchFamily="50" charset="0"/>
              </a:rPr>
              <a:t>Fairchild</a:t>
            </a:r>
            <a:r>
              <a:rPr lang="ro-RO">
                <a:latin typeface="UT Sans" panose="00000500000000000000" pitchFamily="50" charset="0"/>
              </a:rPr>
              <a:t>,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realizează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primul CI </a:t>
            </a:r>
            <a:b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</a:b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bazat pe tehnologia </a:t>
            </a:r>
            <a:br>
              <a:rPr lang="en-US">
                <a:solidFill>
                  <a:srgbClr val="FF0000"/>
                </a:solidFill>
                <a:latin typeface="UT Sans" panose="00000500000000000000" pitchFamily="50" charset="0"/>
              </a:rPr>
            </a:b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planară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451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132787-8BE0-49C1-B570-4952E98269DB}" type="datetime1">
              <a:rPr lang="en-US" smtClean="0"/>
              <a:t>10/11/2018</a:t>
            </a:fld>
            <a:endParaRPr lang="en-US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023BAC-B39C-41A0-88CF-3012652B71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4519" name="Picture 2" descr="1st-plana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50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581400" y="4876800"/>
            <a:ext cx="137160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FF0000"/>
                </a:solidFill>
                <a:latin typeface="UT Sans" panose="00000500000000000000" pitchFamily="50" charset="0"/>
              </a:rPr>
              <a:t>1960</a:t>
            </a:r>
            <a:r>
              <a:rPr lang="ro-RO" sz="2400">
                <a:latin typeface="UT Sans" panose="00000500000000000000" pitchFamily="50" charset="0"/>
              </a:rPr>
              <a:t> - </a:t>
            </a:r>
            <a:r>
              <a:rPr lang="en-US" sz="2400" b="1">
                <a:latin typeface="UT Sans" panose="00000500000000000000" pitchFamily="50" charset="0"/>
              </a:rPr>
              <a:t>Dawon Kahng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şi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en-US" sz="2400" b="1">
                <a:latin typeface="UT Sans" panose="00000500000000000000" pitchFamily="50" charset="0"/>
              </a:rPr>
              <a:t>Martin Atalla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de la </a:t>
            </a:r>
            <a:r>
              <a:rPr lang="en-US" sz="2400">
                <a:latin typeface="UT Sans" panose="00000500000000000000" pitchFamily="50" charset="0"/>
              </a:rPr>
              <a:t>Bell Labs</a:t>
            </a:r>
            <a:r>
              <a:rPr lang="ro-RO" sz="2400">
                <a:latin typeface="UT Sans" panose="00000500000000000000" pitchFamily="50" charset="0"/>
              </a:rPr>
              <a:t> fabrică </a:t>
            </a:r>
            <a:r>
              <a:rPr lang="ro-RO" sz="2400">
                <a:solidFill>
                  <a:srgbClr val="FF0000"/>
                </a:solidFill>
                <a:latin typeface="UT Sans" panose="00000500000000000000" pitchFamily="50" charset="0"/>
              </a:rPr>
              <a:t>primul</a:t>
            </a:r>
            <a:r>
              <a:rPr lang="ro-RO" sz="2400">
                <a:latin typeface="UT Sans" panose="00000500000000000000" pitchFamily="50" charset="0"/>
              </a:rPr>
              <a:t> tranzistor cu efect de câmp de tipul metal-oxid-semiconductor (</a:t>
            </a:r>
            <a:r>
              <a:rPr lang="ro-RO" sz="2400">
                <a:solidFill>
                  <a:srgbClr val="FF0000"/>
                </a:solidFill>
                <a:latin typeface="UT Sans" panose="00000500000000000000" pitchFamily="50" charset="0"/>
              </a:rPr>
              <a:t>TEC-MOS</a:t>
            </a:r>
            <a:r>
              <a:rPr lang="ro-RO" sz="2400">
                <a:latin typeface="UT Sans" panose="00000500000000000000" pitchFamily="50" charset="0"/>
              </a:rPr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latin typeface="UT Sans" panose="00000500000000000000" pitchFamily="50" charset="0"/>
              </a:rPr>
              <a:t>1961 – Fairchild şi Texas Instruments realizează primele CI comerciale;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FF0000"/>
                </a:solidFill>
                <a:latin typeface="UT Sans" panose="00000500000000000000" pitchFamily="50" charset="0"/>
              </a:rPr>
              <a:t>1963</a:t>
            </a:r>
            <a:r>
              <a:rPr lang="ro-RO" sz="2400">
                <a:latin typeface="UT Sans" panose="00000500000000000000" pitchFamily="50" charset="0"/>
              </a:rPr>
              <a:t> – este inventat circuitul </a:t>
            </a:r>
            <a:r>
              <a:rPr lang="ro-RO" sz="2400">
                <a:solidFill>
                  <a:srgbClr val="FF0000"/>
                </a:solidFill>
                <a:latin typeface="UT Sans" panose="00000500000000000000" pitchFamily="50" charset="0"/>
              </a:rPr>
              <a:t>CMOS</a:t>
            </a:r>
            <a:r>
              <a:rPr lang="ro-RO" sz="2400">
                <a:latin typeface="UT Sans" panose="00000500000000000000" pitchFamily="50" charset="0"/>
              </a:rPr>
              <a:t> (MOS complementar alcătuit din tranzistoare nMOS şi pMOS);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latin typeface="UT Sans" panose="00000500000000000000" pitchFamily="50" charset="0"/>
              </a:rPr>
              <a:t>1966 – inventarea DRAM – memoria dinamică cu acces aleator. Informația (1 sau 0) este memorată prin încărcarea unui condensator MOS (1970-1kb, 1974-4kb, 1976-16kb, 1979-64kb, 1982-256kb, 1986-1Mb, 1988-4Mb, 1991-16Mb, 1994-64Mb, 1998-256Mb, 2002-1Gb, ...);</a:t>
            </a:r>
            <a:endParaRPr lang="en-US" sz="2400">
              <a:latin typeface="UT Sans" panose="00000500000000000000" pitchFamily="50" charset="0"/>
            </a:endParaRPr>
          </a:p>
        </p:txBody>
      </p:sp>
      <p:sp>
        <p:nvSpPr>
          <p:cNvPr id="6554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A13F78-A10E-45C0-987D-B9DA27FA9665}" type="datetime1">
              <a:rPr lang="en-US" smtClean="0"/>
              <a:t>10/11/2018</a:t>
            </a:fld>
            <a:endParaRPr 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E3B3E1-E4B5-4DB7-95BF-B6C7C2DFFF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1969 – este inventată tehnologia BiCMOS (bipolar şi CMOS);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1971 – memoria UVEPROM (Read Only Memory programabil electric şi ştergere cu raze ultraviolete);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1971</a:t>
            </a:r>
            <a:r>
              <a:rPr lang="ro-RO">
                <a:latin typeface="UT Sans" panose="00000500000000000000" pitchFamily="50" charset="0"/>
              </a:rPr>
              <a:t> – </a:t>
            </a:r>
            <a:r>
              <a:rPr lang="ro-RO" b="1">
                <a:latin typeface="UT Sans" panose="00000500000000000000" pitchFamily="50" charset="0"/>
              </a:rPr>
              <a:t>Ted Hoff</a:t>
            </a:r>
            <a:r>
              <a:rPr lang="ro-RO">
                <a:latin typeface="UT Sans" panose="00000500000000000000" pitchFamily="50" charset="0"/>
              </a:rPr>
              <a:t> de la Intel are ideea să înlocuiască un număr mare de circuite (logică cablată) cu o soluție bazată pe programare (logică programată). Realizează </a:t>
            </a:r>
            <a:r>
              <a:rPr lang="ro-RO">
                <a:solidFill>
                  <a:srgbClr val="FF0000"/>
                </a:solidFill>
                <a:latin typeface="UT Sans" panose="00000500000000000000" pitchFamily="50" charset="0"/>
              </a:rPr>
              <a:t>primul </a:t>
            </a:r>
            <a:r>
              <a:rPr lang="ro-RO" b="1">
                <a:solidFill>
                  <a:srgbClr val="FF0000"/>
                </a:solidFill>
                <a:latin typeface="UT Sans" panose="00000500000000000000" pitchFamily="50" charset="0"/>
              </a:rPr>
              <a:t>microprocesor</a:t>
            </a:r>
            <a:r>
              <a:rPr lang="ro-RO" b="1">
                <a:latin typeface="UT Sans" panose="00000500000000000000" pitchFamily="50" charset="0"/>
              </a:rPr>
              <a:t> INTEL 4004</a:t>
            </a:r>
            <a:r>
              <a:rPr lang="ro-RO">
                <a:latin typeface="UT Sans" panose="00000500000000000000" pitchFamily="50" charset="0"/>
              </a:rPr>
              <a:t> pe 4 biți;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1972 – </a:t>
            </a:r>
            <a:r>
              <a:rPr lang="ro-RO" b="1">
                <a:latin typeface="UT Sans" panose="00000500000000000000" pitchFamily="50" charset="0"/>
              </a:rPr>
              <a:t>John Murtha</a:t>
            </a:r>
            <a:r>
              <a:rPr lang="ro-RO">
                <a:latin typeface="UT Sans" panose="00000500000000000000" pitchFamily="50" charset="0"/>
              </a:rPr>
              <a:t> de la Westinghouse inventează primul procesor de semnale digitale – DSP (Digital Signal Processor);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656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D12DD-D8A2-4FA2-926C-8750581E2993}" type="datetime1">
              <a:rPr lang="en-US" smtClean="0"/>
              <a:t>10/11/2018</a:t>
            </a:fld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F6A18C-0B53-4FC9-B95F-8FD1974384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INTEL 4004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6758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F85DCA-0F33-400C-87CD-DEA605C9899B}" type="datetime1">
              <a:rPr lang="en-US" smtClean="0"/>
              <a:t>10/11/2018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DBB3B8-EE02-475C-9E9D-85B8C9BD42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7591" name="Picture 2" descr="4004b-rasturn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48265"/>
            <a:ext cx="6583363" cy="49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1972 – microprocesorul INTEL 8008, procesor pe 8 biți (</a:t>
            </a:r>
            <a:r>
              <a:rPr lang="en-US">
                <a:latin typeface="UT Sans" panose="00000500000000000000" pitchFamily="50" charset="0"/>
              </a:rPr>
              <a:t>3500 tran</a:t>
            </a:r>
            <a:r>
              <a:rPr lang="ro-RO">
                <a:latin typeface="UT Sans" panose="00000500000000000000" pitchFamily="50" charset="0"/>
              </a:rPr>
              <a:t>z</a:t>
            </a:r>
            <a:r>
              <a:rPr lang="en-US">
                <a:latin typeface="UT Sans" panose="00000500000000000000" pitchFamily="50" charset="0"/>
              </a:rPr>
              <a:t>isto</a:t>
            </a:r>
            <a:r>
              <a:rPr lang="ro-RO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e pMOS</a:t>
            </a:r>
            <a:r>
              <a:rPr lang="en-US">
                <a:latin typeface="UT Sans" panose="00000500000000000000" pitchFamily="50" charset="0"/>
              </a:rPr>
              <a:t>, </a:t>
            </a:r>
            <a:r>
              <a:rPr lang="ro-RO">
                <a:latin typeface="UT Sans" panose="00000500000000000000" pitchFamily="50" charset="0"/>
              </a:rPr>
              <a:t>ce</a:t>
            </a:r>
            <a:r>
              <a:rPr lang="en-US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s de</a:t>
            </a:r>
            <a:r>
              <a:rPr lang="en-US">
                <a:latin typeface="UT Sans" panose="00000500000000000000" pitchFamily="50" charset="0"/>
              </a:rPr>
              <a:t> 200kHz </a:t>
            </a:r>
            <a:r>
              <a:rPr lang="ro-RO">
                <a:latin typeface="UT Sans" panose="00000500000000000000" pitchFamily="50" charset="0"/>
              </a:rPr>
              <a:t>şi o suprafață de </a:t>
            </a:r>
            <a:r>
              <a:rPr lang="en-US">
                <a:latin typeface="UT Sans" panose="00000500000000000000" pitchFamily="50" charset="0"/>
              </a:rPr>
              <a:t>15.2mm</a:t>
            </a:r>
            <a:r>
              <a:rPr lang="en-US" baseline="30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1974 – microprocesorul INTEL 8080 (6000 tranzistoare nMOS, ceas de 2MHz, suprafața 20.0</a:t>
            </a:r>
            <a:r>
              <a:rPr lang="en-US">
                <a:latin typeface="UT Sans" panose="00000500000000000000" pitchFamily="50" charset="0"/>
              </a:rPr>
              <a:t>mm</a:t>
            </a:r>
            <a:r>
              <a:rPr lang="en-US" baseline="30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1976 – INTEL 8086/8088 – de 16 biți cu bus de 16 biți (8086), respectiv 8 biți (8088);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1982 – INTEL 80286 (134000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1984 – memoria flash (EEPROM cu ştergere rapidă pe blocuri). 1985 – prima realizare comercială;</a:t>
            </a:r>
          </a:p>
        </p:txBody>
      </p:sp>
      <p:sp>
        <p:nvSpPr>
          <p:cNvPr id="6861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E1913B-F050-4DA9-8447-0C044C56BF24}" type="datetime1">
              <a:rPr lang="en-US" smtClean="0"/>
              <a:t>10/11/2018</a:t>
            </a:fld>
            <a:endParaRPr lang="en-US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0445F4-9148-4A7C-8524-E8E4EAA7030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1985 – INTEL 80386 (275000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1989 – INTEL 80486 (1,2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1993 – INTEL Pentium (3,1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1997 – INTEL Pentium II (7,5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1999 – INTEL Pentium III (28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2000 – INTEL Pentium 4 – 180nm (42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latin typeface="UT Sans" panose="00000500000000000000" pitchFamily="50" charset="0"/>
              </a:rPr>
              <a:t>2001 – INTEL Pentium 4 – 130nm (55 milioane tranzistoare);</a:t>
            </a:r>
          </a:p>
        </p:txBody>
      </p:sp>
      <p:sp>
        <p:nvSpPr>
          <p:cNvPr id="6963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2AFA15-3743-4B0E-8CD1-689F0148AC11}" type="datetime1">
              <a:rPr lang="en-US" smtClean="0"/>
              <a:t>10/11/2018</a:t>
            </a:fld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92F802-DDE2-4260-8169-178F15FFD4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Istoric</a:t>
            </a:r>
            <a:endParaRPr lang="en-US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2003 – INTEL Pentium 4 – 90nm (125 milioane tranzistoare);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2005 – INTEL Pentium 4 – 65nm (169 milioane tranzistoare);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2007 </a:t>
            </a:r>
            <a:r>
              <a:rPr lang="ro-RO">
                <a:latin typeface="UT Sans" panose="00000500000000000000" pitchFamily="50" charset="0"/>
              </a:rPr>
              <a:t>–</a:t>
            </a:r>
            <a:r>
              <a:rPr lang="en-US">
                <a:latin typeface="UT Sans" panose="00000500000000000000" pitchFamily="50" charset="0"/>
              </a:rPr>
              <a:t> INTEL Core 2 Duo</a:t>
            </a:r>
            <a:r>
              <a:rPr lang="ro-RO">
                <a:latin typeface="UT Sans" panose="00000500000000000000" pitchFamily="50" charset="0"/>
              </a:rPr>
              <a:t> – 45nm (410 milioane tranzistoare);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2013 – 28nm și 22nm;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2017 – 14nm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</p:txBody>
      </p:sp>
      <p:sp>
        <p:nvSpPr>
          <p:cNvPr id="7066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EDA566-FCC9-47AF-9D64-10E10524DC7F}" type="datetime1">
              <a:rPr lang="en-US" smtClean="0"/>
              <a:t>10/11/2018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EDCD8A-A030-4A7F-9D73-4268E7270E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798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ro-RO" sz="2800">
                <a:solidFill>
                  <a:schemeClr val="accent3"/>
                </a:solidFill>
                <a:latin typeface="UT Sans Medium" panose="00000500000000000000" pitchFamily="50" charset="0"/>
              </a:rPr>
              <a:t>Rețeaua cristalină a siliciului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 sz="2400">
                <a:latin typeface="UT Sans" panose="00000500000000000000" pitchFamily="50" charset="0"/>
              </a:rPr>
              <a:t>Aranjamentul atomilor de siliciu şi legăturile covalente pentru fiecare pereche de atomi:</a:t>
            </a:r>
            <a:endParaRPr lang="ro-RO" sz="2800">
              <a:latin typeface="UT Sans" panose="00000500000000000000" pitchFamily="50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7F09BB-AF15-47A6-B6DE-92621B0C3CB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95650"/>
            <a:ext cx="3124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38200" y="3538537"/>
            <a:ext cx="3781425" cy="2024063"/>
            <a:chOff x="838200" y="3048000"/>
            <a:chExt cx="3781425" cy="2024063"/>
          </a:xfrm>
        </p:grpSpPr>
        <p:pic>
          <p:nvPicPr>
            <p:cNvPr id="798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505200"/>
              <a:ext cx="14954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48000"/>
              <a:ext cx="2085975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5954712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Aranjamentul spațial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1200" y="5954712"/>
            <a:ext cx="1962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Aranjamentul plan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EBF0E-CEF5-4823-B093-40D458946D72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Generalit</a:t>
            </a:r>
            <a:r>
              <a:rPr lang="ro-RO" sz="3200">
                <a:latin typeface="UT Sans" panose="00000500000000000000" pitchFamily="50" charset="0"/>
              </a:rPr>
              <a:t>ăți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o-RO" u="sng">
                <a:latin typeface="UT Sans" panose="00000500000000000000" pitchFamily="50" charset="0"/>
              </a:rPr>
              <a:t>Examen scris</a:t>
            </a:r>
            <a:r>
              <a:rPr lang="en-US">
                <a:latin typeface="UT Sans" panose="00000500000000000000" pitchFamily="50" charset="0"/>
              </a:rPr>
              <a:t> - maxim </a:t>
            </a:r>
            <a:r>
              <a:rPr lang="ro-RO">
                <a:latin typeface="UT Sans Medium" panose="00000500000000000000" pitchFamily="50" charset="0"/>
              </a:rPr>
              <a:t>8 puncte</a:t>
            </a:r>
            <a:r>
              <a:rPr lang="ro-RO">
                <a:latin typeface="UT Sans" panose="00000500000000000000" pitchFamily="50" charset="0"/>
              </a:rPr>
              <a:t> (</a:t>
            </a:r>
            <a:r>
              <a:rPr lang="en-US">
                <a:latin typeface="UT Sans" panose="00000500000000000000" pitchFamily="50" charset="0"/>
              </a:rPr>
              <a:t>3 subiecte de </a:t>
            </a:r>
            <a:r>
              <a:rPr lang="ro-RO">
                <a:latin typeface="UT Sans" panose="00000500000000000000" pitchFamily="50" charset="0"/>
              </a:rPr>
              <a:t>teorie şi </a:t>
            </a:r>
            <a:r>
              <a:rPr lang="en-US">
                <a:latin typeface="UT Sans" panose="00000500000000000000" pitchFamily="50" charset="0"/>
              </a:rPr>
              <a:t>3 </a:t>
            </a:r>
            <a:r>
              <a:rPr lang="ro-RO">
                <a:latin typeface="UT Sans" panose="00000500000000000000" pitchFamily="50" charset="0"/>
              </a:rPr>
              <a:t>probleme cu diode, TB și TEC);</a:t>
            </a:r>
            <a:endParaRPr lang="ro-RO" b="1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o-RO" u="sng">
                <a:latin typeface="UT Sans" panose="00000500000000000000" pitchFamily="50" charset="0"/>
              </a:rPr>
              <a:t>Prezența</a:t>
            </a:r>
            <a:r>
              <a:rPr lang="ro-RO">
                <a:latin typeface="UT Sans" panose="00000500000000000000" pitchFamily="50" charset="0"/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la curs – maxim </a:t>
            </a:r>
            <a:r>
              <a:rPr lang="ro-RO">
                <a:latin typeface="UT Sans Medium" panose="00000500000000000000" pitchFamily="50" charset="0"/>
              </a:rPr>
              <a:t>1 punct</a:t>
            </a:r>
            <a:r>
              <a:rPr lang="ro-RO">
                <a:latin typeface="UT Sans" panose="00000500000000000000" pitchFamily="50" charset="0"/>
              </a:rPr>
              <a:t>,</a:t>
            </a:r>
          </a:p>
          <a:p>
            <a:pPr lvl="1">
              <a:buFont typeface="Arial" charset="0"/>
              <a:buChar char="•"/>
            </a:pPr>
            <a:r>
              <a:rPr lang="ro-RO">
                <a:latin typeface="UT Sans" panose="00000500000000000000" pitchFamily="50" charset="0"/>
              </a:rPr>
              <a:t>seminar -</a:t>
            </a:r>
            <a:r>
              <a:rPr lang="en-US">
                <a:latin typeface="UT Sans" panose="00000500000000000000" pitchFamily="50" charset="0"/>
              </a:rPr>
              <a:t> maxim </a:t>
            </a:r>
            <a:r>
              <a:rPr lang="en-US">
                <a:latin typeface="UT Sans Medium" panose="00000500000000000000" pitchFamily="50" charset="0"/>
              </a:rPr>
              <a:t>1</a:t>
            </a:r>
            <a:r>
              <a:rPr lang="ro-RO">
                <a:latin typeface="UT Sans Medium" panose="00000500000000000000" pitchFamily="50" charset="0"/>
              </a:rPr>
              <a:t> punct</a:t>
            </a:r>
            <a:r>
              <a:rPr lang="ro-RO">
                <a:latin typeface="UT Sans" panose="00000500000000000000" pitchFamily="50" charset="0"/>
              </a:rPr>
              <a:t>;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TOTAL = maxim </a:t>
            </a:r>
            <a:r>
              <a:rPr lang="ro-RO">
                <a:latin typeface="UT Sans Medium" panose="00000500000000000000" pitchFamily="50" charset="0"/>
              </a:rPr>
              <a:t>10 puncte</a:t>
            </a:r>
          </a:p>
          <a:p>
            <a:pPr eaLnBrk="1" hangingPunct="1">
              <a:buFont typeface="Wingdings 3" pitchFamily="18" charset="2"/>
              <a:buNone/>
            </a:pPr>
            <a:endParaRPr lang="ro-RO" sz="700" b="1">
              <a:latin typeface="UT Sans" panose="00000500000000000000" pitchFamily="50" charset="0"/>
            </a:endParaRPr>
          </a:p>
          <a:p>
            <a:r>
              <a:rPr lang="ro-RO" u="sng">
                <a:latin typeface="UT Sans" panose="00000500000000000000" pitchFamily="50" charset="0"/>
              </a:rPr>
              <a:t>2 parțiale</a:t>
            </a:r>
            <a:r>
              <a:rPr lang="ro-RO">
                <a:latin typeface="UT Sans" panose="00000500000000000000" pitchFamily="50" charset="0"/>
              </a:rPr>
              <a:t> – dacă nota este satisfăcătoare, nu trebuie dat și examen!</a:t>
            </a:r>
          </a:p>
          <a:p>
            <a:r>
              <a:rPr lang="ro-RO">
                <a:latin typeface="UT Sans" panose="00000500000000000000" pitchFamily="50" charset="0"/>
              </a:rPr>
              <a:t>La oricare din subiecte se ia în seamă mereu punctajul maxim obținut din toate încercările posibile până la 30 septembrie 2019.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9CE32C-AA40-4AF1-945E-2B49D85CD75C}" type="datetime1">
              <a:rPr lang="en-US" smtClean="0"/>
              <a:t>10/11/2018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808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Font typeface="Arial" charset="0"/>
              <a:buChar char="•"/>
            </a:pPr>
            <a:r>
              <a:rPr lang="ro-RO" sz="2800">
                <a:latin typeface="UT Sans" panose="00000500000000000000" pitchFamily="50" charset="0"/>
              </a:rPr>
              <a:t>Dacă </a:t>
            </a:r>
            <a:r>
              <a:rPr lang="ro-RO" sz="2800" u="sng">
                <a:latin typeface="UT Sans" panose="00000500000000000000" pitchFamily="50" charset="0"/>
              </a:rPr>
              <a:t>nu</a:t>
            </a:r>
            <a:r>
              <a:rPr lang="ro-RO" sz="2800">
                <a:latin typeface="UT Sans" panose="00000500000000000000" pitchFamily="50" charset="0"/>
              </a:rPr>
              <a:t> se comunică din exterior energie cristalului semiconductor </a:t>
            </a:r>
            <a:r>
              <a:rPr lang="ro-RO" sz="2400">
                <a:latin typeface="UT Sans" panose="00000500000000000000" pitchFamily="50" charset="0"/>
              </a:rPr>
              <a:t>(energie electrică, termică, nucleară), </a:t>
            </a:r>
            <a:r>
              <a:rPr lang="ro-RO" sz="2800">
                <a:latin typeface="UT Sans" panose="00000500000000000000" pitchFamily="50" charset="0"/>
              </a:rPr>
              <a:t>electronii de valență ramân ataşați atomilor în cadrul legăturilor covalente şi semiconductorul se comportă ca un izolator.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D7D240-24F3-4AE2-99C5-B7FB997A49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57650"/>
            <a:ext cx="3124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4662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70C0"/>
                </a:solidFill>
                <a:latin typeface="UT Sans Medium" panose="00000500000000000000" pitchFamily="50" charset="0"/>
              </a:rPr>
              <a:t>NU există electroni liberi care să susțină un curent electric</a:t>
            </a:r>
            <a:r>
              <a:rPr lang="en-US" b="1">
                <a:solidFill>
                  <a:srgbClr val="0070C0"/>
                </a:solidFill>
                <a:latin typeface="UT Sans Medium" panose="00000500000000000000" pitchFamily="50" charset="0"/>
              </a:rPr>
              <a:t> =&gt; semiconductorul se comport</a:t>
            </a:r>
            <a:r>
              <a:rPr lang="ro-RO" b="1">
                <a:solidFill>
                  <a:srgbClr val="0070C0"/>
                </a:solidFill>
                <a:latin typeface="UT Sans Medium" panose="00000500000000000000" pitchFamily="50" charset="0"/>
              </a:rPr>
              <a:t>ă ca un izolator.</a:t>
            </a:r>
            <a:endParaRPr lang="en-US" b="1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1AB26-9EE0-4F8F-BEB8-C70E74B28DC3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1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ro-RO" sz="2800">
                <a:latin typeface="UT Sans" panose="00000500000000000000" pitchFamily="50" charset="0"/>
              </a:rPr>
              <a:t>Dacă se comunică energie cristalului semiconductor, atunci se pun în evidență 2 aspecte:</a:t>
            </a:r>
          </a:p>
          <a:p>
            <a:pPr marL="850392" lvl="1" indent="-457200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>
                <a:latin typeface="UT Sans" panose="00000500000000000000" pitchFamily="50" charset="0"/>
              </a:rPr>
              <a:t>unii electroni de valență primesc o energie suficient de mare pentru a putea părăsi legăturile covalente, devenind electroni liberi, numiți </a:t>
            </a: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electroni de </a:t>
            </a:r>
            <a:b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sz="2400" b="1">
                <a:solidFill>
                  <a:srgbClr val="0070C0"/>
                </a:solidFill>
                <a:latin typeface="UT Sans" panose="00000500000000000000" pitchFamily="50" charset="0"/>
              </a:rPr>
              <a:t>conducție</a:t>
            </a:r>
            <a:r>
              <a:rPr lang="ro-RO" sz="2400">
                <a:latin typeface="UT Sans" panose="00000500000000000000" pitchFamily="50" charset="0"/>
              </a:rPr>
              <a:t>.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Electronul care a părăsit 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legătura covalentă lasă</a:t>
            </a:r>
            <a:br>
              <a:rPr lang="ro-RO" sz="2400">
                <a:latin typeface="UT Sans" panose="00000500000000000000" pitchFamily="50" charset="0"/>
              </a:rPr>
            </a:br>
            <a:r>
              <a:rPr lang="ro-RO" sz="2400">
                <a:latin typeface="UT Sans" panose="00000500000000000000" pitchFamily="50" charset="0"/>
              </a:rPr>
              <a:t>în urma sa un loc gol;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46C72E-1394-47F1-8713-A40CB37AF21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 bwMode="auto">
          <a:xfrm>
            <a:off x="5506871" y="4216447"/>
            <a:ext cx="3419475" cy="25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7C11D-3977-4489-BC3D-36DB330974DE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5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lvl="1" indent="-457200">
              <a:spcBef>
                <a:spcPts val="400"/>
              </a:spcBef>
              <a:buSzPct val="100000"/>
              <a:buFont typeface="+mj-lt"/>
              <a:buAutoNum type="arabicPeriod" startAt="2"/>
            </a:pPr>
            <a:r>
              <a:rPr lang="ro-RO" sz="2400">
                <a:latin typeface="UT Sans" panose="00000500000000000000" pitchFamily="50" charset="0"/>
              </a:rPr>
              <a:t>sub influența unui câmp electric </a:t>
            </a:r>
            <a:r>
              <a:rPr lang="ro-RO" sz="2400" b="1">
                <a:latin typeface="UT Sans" panose="00000500000000000000" pitchFamily="50" charset="0"/>
              </a:rPr>
              <a:t>E</a:t>
            </a:r>
            <a:r>
              <a:rPr lang="ro-RO" sz="2400">
                <a:latin typeface="UT Sans" panose="00000500000000000000" pitchFamily="50" charset="0"/>
              </a:rPr>
              <a:t>, un electron de valență din apropierea locului gol de unde a plecat electronul de conducție poate părăsi legătura sa şi poate satisface legătura covalentă ruptă prin plecarea electronului liber.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72D8-FA58-4BEE-9AAD-D1FD9C04BC8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952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6AC7C-3683-4634-9C10-5FC6FD8F423E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72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o-RO" sz="2800">
                <a:solidFill>
                  <a:schemeClr val="accent3"/>
                </a:solidFill>
                <a:latin typeface="UT Sans Medium" panose="00000500000000000000" pitchFamily="50" charset="0"/>
              </a:rPr>
              <a:t>Noțiunile de ELECTRON și GOL</a:t>
            </a:r>
          </a:p>
          <a:p>
            <a:pPr eaLnBrk="1" hangingPunct="1">
              <a:buFont typeface="Arial" charset="0"/>
              <a:buChar char="•"/>
            </a:pPr>
            <a:r>
              <a:rPr lang="ro-RO" sz="2400">
                <a:latin typeface="UT Sans" panose="00000500000000000000" pitchFamily="50" charset="0"/>
              </a:rPr>
              <a:t>Electronul de conducție se va numi simplu </a:t>
            </a:r>
            <a:r>
              <a:rPr lang="ro-RO" sz="2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 Sans" panose="00000500000000000000" pitchFamily="50" charset="0"/>
              </a:rPr>
              <a:t>electron</a:t>
            </a:r>
            <a:r>
              <a:rPr lang="ro-RO" sz="2400">
                <a:latin typeface="UT Sans" panose="00000500000000000000" pitchFamily="50" charset="0"/>
              </a:rPr>
              <a:t> şi va constitui </a:t>
            </a:r>
            <a:r>
              <a:rPr lang="ro-RO" sz="2400" u="sng">
                <a:latin typeface="UT Sans" panose="00000500000000000000" pitchFamily="50" charset="0"/>
              </a:rPr>
              <a:t>sarcina electrică negativă</a:t>
            </a:r>
            <a:r>
              <a:rPr lang="ro-RO" sz="2400">
                <a:latin typeface="UT Sans" panose="00000500000000000000" pitchFamily="50" charset="0"/>
              </a:rPr>
              <a:t> din semiconductoare care susține curentul electric </a:t>
            </a:r>
            <a:r>
              <a:rPr lang="en-US" sz="2400">
                <a:latin typeface="UT Sans" panose="00000500000000000000" pitchFamily="50" charset="0"/>
              </a:rPr>
              <a:t>(</a:t>
            </a:r>
            <a:r>
              <a:rPr lang="ro-RO" sz="2400">
                <a:latin typeface="UT Sans" panose="00000500000000000000" pitchFamily="50" charset="0"/>
              </a:rPr>
              <a:t>q</a:t>
            </a:r>
            <a:r>
              <a:rPr lang="ro-RO" sz="2400" baseline="-25000">
                <a:latin typeface="UT Sans" panose="00000500000000000000" pitchFamily="50" charset="0"/>
              </a:rPr>
              <a:t>n</a:t>
            </a:r>
            <a:r>
              <a:rPr lang="ro-RO" sz="2400">
                <a:latin typeface="UT Sans" panose="00000500000000000000" pitchFamily="50" charset="0"/>
              </a:rPr>
              <a:t>=-</a:t>
            </a:r>
            <a:r>
              <a:rPr lang="en-US" sz="2400">
                <a:latin typeface="UT Sans" panose="00000500000000000000" pitchFamily="50" charset="0"/>
              </a:rPr>
              <a:t>1,6x10</a:t>
            </a:r>
            <a:r>
              <a:rPr lang="en-US" sz="2400" baseline="30000">
                <a:latin typeface="UT Sans" panose="00000500000000000000" pitchFamily="50" charset="0"/>
              </a:rPr>
              <a:t>-19</a:t>
            </a:r>
            <a:r>
              <a:rPr lang="en-US" sz="2400">
                <a:latin typeface="UT Sans" panose="00000500000000000000" pitchFamily="50" charset="0"/>
              </a:rPr>
              <a:t>C)</a:t>
            </a:r>
            <a:r>
              <a:rPr lang="ro-RO" sz="2400">
                <a:latin typeface="UT Sans" panose="00000500000000000000" pitchFamily="50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ro-RO" sz="2400">
                <a:latin typeface="UT Sans" panose="00000500000000000000" pitchFamily="50" charset="0"/>
              </a:rPr>
              <a:t>Mişcarea electronului de valență se echivalează cu mişcarea în sens opus a locului gol şi astfel, printr-o convenție, </a:t>
            </a:r>
            <a:r>
              <a:rPr lang="ro-RO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 Sans" panose="00000500000000000000" pitchFamily="50" charset="0"/>
              </a:rPr>
              <a:t>golul</a:t>
            </a:r>
            <a:r>
              <a:rPr lang="ro-RO" sz="2400">
                <a:latin typeface="UT Sans" panose="00000500000000000000" pitchFamily="50" charset="0"/>
              </a:rPr>
              <a:t>  se consideră </a:t>
            </a:r>
            <a:r>
              <a:rPr lang="ro-RO" sz="2400" u="sng">
                <a:latin typeface="UT Sans" panose="00000500000000000000" pitchFamily="50" charset="0"/>
              </a:rPr>
              <a:t>o sarcină electrică pozitivă</a:t>
            </a:r>
            <a:r>
              <a:rPr lang="ro-RO" sz="2400">
                <a:latin typeface="UT Sans" panose="00000500000000000000" pitchFamily="50" charset="0"/>
              </a:rPr>
              <a:t>, egală în valoare absolută cu sarcina electronului </a:t>
            </a:r>
            <a:r>
              <a:rPr lang="en-US" sz="2400">
                <a:latin typeface="UT Sans" panose="00000500000000000000" pitchFamily="50" charset="0"/>
              </a:rPr>
              <a:t>(</a:t>
            </a:r>
            <a:r>
              <a:rPr lang="ro-RO" sz="2400">
                <a:latin typeface="UT Sans" panose="00000500000000000000" pitchFamily="50" charset="0"/>
              </a:rPr>
              <a:t>q</a:t>
            </a:r>
            <a:r>
              <a:rPr lang="ro-RO" sz="2400" baseline="-25000">
                <a:latin typeface="UT Sans" panose="00000500000000000000" pitchFamily="50" charset="0"/>
              </a:rPr>
              <a:t>p</a:t>
            </a:r>
            <a:r>
              <a:rPr lang="ro-RO" sz="2400">
                <a:latin typeface="UT Sans" panose="00000500000000000000" pitchFamily="50" charset="0"/>
              </a:rPr>
              <a:t>=</a:t>
            </a:r>
            <a:r>
              <a:rPr lang="en-US" sz="2400">
                <a:latin typeface="UT Sans" panose="00000500000000000000" pitchFamily="50" charset="0"/>
              </a:rPr>
              <a:t>+1,6x10</a:t>
            </a:r>
            <a:r>
              <a:rPr lang="en-US" sz="2400" baseline="30000">
                <a:latin typeface="UT Sans" panose="00000500000000000000" pitchFamily="50" charset="0"/>
              </a:rPr>
              <a:t>-19</a:t>
            </a:r>
            <a:r>
              <a:rPr lang="en-US" sz="2400">
                <a:latin typeface="UT Sans" panose="00000500000000000000" pitchFamily="50" charset="0"/>
              </a:rPr>
              <a:t>C)</a:t>
            </a:r>
            <a:r>
              <a:rPr lang="ro-RO" sz="2400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281483-349D-4740-AC38-CA775FB5DD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4FBB3-81DE-4830-9998-24C133EC8280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0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Semiconductor de tip n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Semiconductor de tip p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2825C-43B0-4F47-890E-7C4CDBC077EC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352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60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chemeClr val="accent3"/>
                </a:solidFill>
                <a:latin typeface="UT Sans Medium" panose="00000500000000000000" pitchFamily="50" charset="0"/>
              </a:rPr>
              <a:t>Mecanismul conducției electrice în semiconductoarele extrinseci</a:t>
            </a:r>
          </a:p>
          <a:p>
            <a:pPr eaLnBrk="1" hangingPunct="1">
              <a:buFontTx/>
              <a:buNone/>
            </a:pPr>
            <a:r>
              <a:rPr lang="ro-RO" sz="2400">
                <a:latin typeface="UT Sans" panose="00000500000000000000" pitchFamily="50" charset="0"/>
              </a:rPr>
              <a:t>La aplicarea unui câmp electric:</a:t>
            </a:r>
          </a:p>
          <a:p>
            <a:pPr eaLnBrk="1" hangingPunct="1"/>
            <a:r>
              <a:rPr lang="ro-RO" sz="2400" b="1">
                <a:latin typeface="UT Sans" panose="00000500000000000000" pitchFamily="50" charset="0"/>
              </a:rPr>
              <a:t>unui semiconductor de tip n</a:t>
            </a:r>
            <a:r>
              <a:rPr lang="ro-RO" sz="2400">
                <a:latin typeface="UT Sans" panose="00000500000000000000" pitchFamily="50" charset="0"/>
              </a:rPr>
              <a:t>, electronii majoritari se deplasează în sens opus câmpului iar golurile minoritare </a:t>
            </a:r>
            <a:r>
              <a:rPr lang="en-US" sz="2400">
                <a:latin typeface="UT Sans" panose="00000500000000000000" pitchFamily="50" charset="0"/>
              </a:rPr>
              <a:t>(</a:t>
            </a:r>
            <a:r>
              <a:rPr lang="en-US" sz="2400" err="1">
                <a:latin typeface="UT Sans" panose="00000500000000000000" pitchFamily="50" charset="0"/>
              </a:rPr>
              <a:t>formate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en-US" sz="2400" err="1">
                <a:latin typeface="UT Sans" panose="00000500000000000000" pitchFamily="50" charset="0"/>
              </a:rPr>
              <a:t>prin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en-US" sz="2400" err="1">
                <a:latin typeface="UT Sans" panose="00000500000000000000" pitchFamily="50" charset="0"/>
              </a:rPr>
              <a:t>mecanism</a:t>
            </a:r>
            <a:r>
              <a:rPr lang="en-US" sz="2400">
                <a:latin typeface="UT Sans" panose="00000500000000000000" pitchFamily="50" charset="0"/>
              </a:rPr>
              <a:t> </a:t>
            </a:r>
            <a:r>
              <a:rPr lang="en-US" sz="2400" err="1">
                <a:latin typeface="UT Sans" panose="00000500000000000000" pitchFamily="50" charset="0"/>
              </a:rPr>
              <a:t>intrinsec</a:t>
            </a:r>
            <a:r>
              <a:rPr lang="en-US" sz="2400">
                <a:latin typeface="UT Sans" panose="00000500000000000000" pitchFamily="50" charset="0"/>
              </a:rPr>
              <a:t>) se mi</a:t>
            </a:r>
            <a:r>
              <a:rPr lang="ro-RO" sz="2400">
                <a:latin typeface="UT Sans" panose="00000500000000000000" pitchFamily="50" charset="0"/>
              </a:rPr>
              <a:t>şcă în sensul câmpului;</a:t>
            </a:r>
          </a:p>
          <a:p>
            <a:pPr eaLnBrk="1" hangingPunct="1"/>
            <a:r>
              <a:rPr lang="ro-RO" sz="2400" b="1">
                <a:latin typeface="UT Sans" panose="00000500000000000000" pitchFamily="50" charset="0"/>
              </a:rPr>
              <a:t>unui semiconductor de tip p</a:t>
            </a:r>
            <a:r>
              <a:rPr lang="ro-RO" sz="2400">
                <a:latin typeface="UT Sans" panose="00000500000000000000" pitchFamily="50" charset="0"/>
              </a:rPr>
              <a:t>, golurile majoritare se deplasează în sensul câmpului iar electronii minoritari (formați prin mecanism intrinsec) se mişcă în sens opus câmpului.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DA1C13-4CC8-4442-AEB0-051B14E51C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6183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Mecanism intrinsec = generarea de perechi electron-gol</a:t>
            </a:r>
            <a:endParaRPr lang="en-US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2A07C-D96F-45B2-B6A1-64CEA7D9F06D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0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Mecanismul conducției în semiconductoare</a:t>
            </a:r>
            <a:endParaRPr lang="en-US" sz="3200"/>
          </a:p>
        </p:txBody>
      </p:sp>
      <p:sp>
        <p:nvSpPr>
          <p:cNvPr id="962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o-RO" sz="2800">
                <a:solidFill>
                  <a:schemeClr val="accent3"/>
                </a:solidFill>
                <a:latin typeface="UT Sans Medium" panose="00000500000000000000" pitchFamily="50" charset="0"/>
              </a:rPr>
              <a:t>Reprezentarea simbolică a semiconductoarelor extrinseci</a:t>
            </a:r>
            <a:endParaRPr lang="en-US">
              <a:solidFill>
                <a:schemeClr val="accent3"/>
              </a:solidFill>
              <a:latin typeface="UT Sans Medium" panose="00000500000000000000" pitchFamily="50" charset="0"/>
            </a:endParaRP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97516D-45AE-4115-BE36-9605858493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7336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41243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6003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3662A-F8E3-49F6-8915-2AD8C3E72F68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Constă dintr-o succesiune de operații efectuate pe o plăcuță de siliciu pur (wafer):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Oxidare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Fotomascare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Corodare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Difuzie sau implantare ionică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Metalizare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Lipire terminale</a:t>
            </a: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Încapsulare (packaging)</a:t>
            </a:r>
          </a:p>
        </p:txBody>
      </p:sp>
      <p:sp>
        <p:nvSpPr>
          <p:cNvPr id="49155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F16A8C-ADD2-4E47-BCE0-4147FC14BECB}" type="datetime1">
              <a:rPr lang="en-US" smtClean="0"/>
              <a:t>10/11/2018</a:t>
            </a:fld>
            <a:endParaRPr lang="en-US"/>
          </a:p>
        </p:txBody>
      </p:sp>
      <p:sp>
        <p:nvSpPr>
          <p:cNvPr id="49156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79DC5D-6A24-4FF1-8ED3-4BB7A800AE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>
              <a:latin typeface="UT Sans" panose="00000500000000000000" pitchFamily="50" charset="0"/>
            </a:endParaRPr>
          </a:p>
        </p:txBody>
      </p:sp>
      <p:pic>
        <p:nvPicPr>
          <p:cNvPr id="7" name="Picture 6" descr="CMP processing working environme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885904"/>
            <a:ext cx="4495313" cy="33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178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Wafer („napolitană”) de siliciu sau plăcuță de siliciu</a:t>
            </a:r>
          </a:p>
        </p:txBody>
      </p:sp>
      <p:sp>
        <p:nvSpPr>
          <p:cNvPr id="49155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79BF-4A9A-4787-A308-85C3D44C9BBC}" type="datetime1">
              <a:rPr lang="en-US" smtClean="0"/>
              <a:t>10/11/2018</a:t>
            </a:fld>
            <a:endParaRPr lang="en-US"/>
          </a:p>
        </p:txBody>
      </p:sp>
      <p:sp>
        <p:nvSpPr>
          <p:cNvPr id="49156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79DC5D-6A24-4FF1-8ED3-4BB7A800AE5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/>
          </a:p>
        </p:txBody>
      </p:sp>
      <p:pic>
        <p:nvPicPr>
          <p:cNvPr id="118786" name="Picture 2" descr="http://www.win.tue.nl/casa/research/casaprojects/_kraaij_images/Wa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6" y="2324100"/>
            <a:ext cx="3421908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79108" y="2199144"/>
            <a:ext cx="5036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UT Sans" panose="00000500000000000000" pitchFamily="50" charset="0"/>
                <a:cs typeface="+mn-cs"/>
              </a:rPr>
              <a:t>O plăcuță semiconductoare este o tabletă subțire de material semiconductor foarte pur și monocristalin, cum ar fi un cristal de siliciu, folosită în fabricarea circuitelor integrate și a altor microdispozitive.</a:t>
            </a:r>
            <a:endParaRPr lang="ro-RO" sz="2400">
              <a:latin typeface="UT Sans" panose="00000500000000000000" pitchFamily="50" charset="0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UT Sans" panose="00000500000000000000" pitchFamily="50" charset="0"/>
                <a:cs typeface="+mn-cs"/>
              </a:rPr>
              <a:t>Fiecare dreptunghi reprezintă o componentă electronică.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UT Sans" panose="00000500000000000000" pitchFamily="50" charset="0"/>
                <a:cs typeface="+mn-cs"/>
              </a:rPr>
              <a:t>Rezultă că se fabrică simultan sute de componente identice pe fiecare wafer.</a:t>
            </a:r>
            <a:endParaRPr lang="en-US" sz="2400">
              <a:latin typeface="UT Sans" panose="00000500000000000000" pitchFamily="5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160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Plăcuțele sunt formate din material monocristalin de înaltă puritate (99,9999 %), aproape lipsit de defecțiuni.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Un procedeu pentru formarea plăcuțelor cristaline este numit metoda Czochralski, inventată de chimistul polonez Jan Czochralski.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În acest proces se produce un lingou cilindric (bară) de siliciu cristalin de înaltă puritate prin tragerea unui cris</a:t>
            </a:r>
            <a:r>
              <a:rPr lang="ro-RO">
                <a:latin typeface="UT Sans" panose="00000500000000000000" pitchFamily="50" charset="0"/>
              </a:rPr>
              <a:t>t</a:t>
            </a:r>
            <a:r>
              <a:rPr lang="en-US">
                <a:latin typeface="UT Sans" panose="00000500000000000000" pitchFamily="50" charset="0"/>
              </a:rPr>
              <a:t>al de însămânțare dintr-o topitură.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Atomii impurităților dopante precum borul sau fosforul pot fi adăugați la siliciul intrinsec topit, în cantități precise, pentru a-l dopa (în vederea atingerii proprietăților electronice dorite), astfel schimbându-l în siliciu extrinsec de tip </a:t>
            </a:r>
            <a:r>
              <a:rPr lang="ro-RO">
                <a:latin typeface="UT Sans" panose="00000500000000000000" pitchFamily="50" charset="0"/>
              </a:rPr>
              <a:t>p</a:t>
            </a:r>
            <a:r>
              <a:rPr lang="en-US">
                <a:latin typeface="UT Sans" panose="00000500000000000000" pitchFamily="50" charset="0"/>
              </a:rPr>
              <a:t> sau tip </a:t>
            </a:r>
            <a:r>
              <a:rPr lang="ro-RO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A770F-52F5-42CC-8E11-306464FAAE3D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/>
              <a:t>Generalit</a:t>
            </a:r>
            <a:r>
              <a:rPr lang="ro-RO" sz="3200"/>
              <a:t>ăți</a:t>
            </a:r>
            <a:endParaRPr lang="en-US" sz="3200"/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o-RO" b="1"/>
              <a:t>Cuprins Dispozitive Electronice</a:t>
            </a:r>
            <a:endParaRPr lang="ro-RO" b="1" dirty="0"/>
          </a:p>
          <a:p>
            <a:pPr eaLnBrk="1" hangingPunct="1">
              <a:buFont typeface="Arial" charset="0"/>
              <a:buChar char="•"/>
            </a:pPr>
            <a:r>
              <a:rPr lang="ro-RO"/>
              <a:t>Noțiuni introductive</a:t>
            </a:r>
          </a:p>
          <a:p>
            <a:pPr lvl="1">
              <a:buFont typeface="Arial" charset="0"/>
              <a:buChar char="•"/>
            </a:pPr>
            <a:r>
              <a:rPr lang="ro-RO" sz="1600"/>
              <a:t>Generalități</a:t>
            </a:r>
          </a:p>
          <a:p>
            <a:pPr lvl="1">
              <a:buFont typeface="Arial" charset="0"/>
              <a:buChar char="•"/>
            </a:pPr>
            <a:r>
              <a:rPr lang="ro-RO" sz="1600"/>
              <a:t>Mecanismul conducției în semiconductoare</a:t>
            </a:r>
            <a:endParaRPr lang="en-US" sz="1600"/>
          </a:p>
          <a:p>
            <a:pPr lvl="1">
              <a:buFont typeface="Arial" charset="0"/>
              <a:buChar char="•"/>
            </a:pPr>
            <a:r>
              <a:rPr lang="ro-RO" sz="1600"/>
              <a:t>Tehnologia de fabricare a dispozitivelor semiconductoare</a:t>
            </a:r>
          </a:p>
          <a:p>
            <a:pPr lvl="1">
              <a:buFont typeface="Arial" charset="0"/>
              <a:buChar char="•"/>
            </a:pPr>
            <a:r>
              <a:rPr lang="en-US" sz="1600"/>
              <a:t>Contactul metal-semiconductor</a:t>
            </a:r>
            <a:endParaRPr lang="ro-RO" sz="1600" dirty="0"/>
          </a:p>
          <a:p>
            <a:pPr eaLnBrk="1" hangingPunct="1">
              <a:buFont typeface="Arial" charset="0"/>
              <a:buChar char="•"/>
            </a:pPr>
            <a:r>
              <a:rPr lang="ro-RO" dirty="0"/>
              <a:t>Dispozitive bazate </a:t>
            </a:r>
            <a:r>
              <a:rPr lang="ro-RO"/>
              <a:t>pe joncțiunea pn şi aplicații:</a:t>
            </a:r>
          </a:p>
          <a:p>
            <a:pPr lvl="1">
              <a:buFont typeface="Arial" charset="0"/>
              <a:buChar char="•"/>
            </a:pPr>
            <a:r>
              <a:rPr lang="ro-RO" sz="1600"/>
              <a:t>Diode, </a:t>
            </a:r>
          </a:p>
          <a:p>
            <a:pPr lvl="1">
              <a:buFont typeface="Arial" charset="0"/>
              <a:buChar char="•"/>
            </a:pPr>
            <a:r>
              <a:rPr lang="ro-RO" sz="1600"/>
              <a:t>Tranzistorul Bipolar – TB, </a:t>
            </a:r>
          </a:p>
          <a:p>
            <a:pPr lvl="1">
              <a:buFont typeface="Arial" charset="0"/>
              <a:buChar char="•"/>
            </a:pPr>
            <a:r>
              <a:rPr lang="ro-RO" sz="1600" u="sng"/>
              <a:t>T</a:t>
            </a:r>
            <a:r>
              <a:rPr lang="ro-RO" sz="1600"/>
              <a:t>ranzistor</a:t>
            </a:r>
            <a:r>
              <a:rPr lang="en-US" sz="1600"/>
              <a:t>ul</a:t>
            </a:r>
            <a:r>
              <a:rPr lang="ro-RO" sz="1600"/>
              <a:t> </a:t>
            </a:r>
            <a:r>
              <a:rPr lang="ro-RO" sz="1600" dirty="0"/>
              <a:t>cu </a:t>
            </a:r>
            <a:r>
              <a:rPr lang="ro-RO" sz="1600" u="sng" dirty="0"/>
              <a:t>E</a:t>
            </a:r>
            <a:r>
              <a:rPr lang="ro-RO" sz="1600" dirty="0"/>
              <a:t>fect de </a:t>
            </a:r>
            <a:r>
              <a:rPr lang="ro-RO" sz="1600" u="sng" dirty="0"/>
              <a:t>C</a:t>
            </a:r>
            <a:r>
              <a:rPr lang="ro-RO" sz="1600" dirty="0"/>
              <a:t>âmp cu </a:t>
            </a:r>
            <a:r>
              <a:rPr lang="ro-RO" sz="1600"/>
              <a:t>poartă </a:t>
            </a:r>
            <a:r>
              <a:rPr lang="ro-RO" sz="1600" u="sng"/>
              <a:t>J</a:t>
            </a:r>
            <a:r>
              <a:rPr lang="ro-RO" sz="1600"/>
              <a:t>oncțiune</a:t>
            </a:r>
            <a:r>
              <a:rPr lang="en-US" sz="1600"/>
              <a:t> – TEC-J</a:t>
            </a:r>
            <a:endParaRPr lang="ro-RO" dirty="0"/>
          </a:p>
          <a:p>
            <a:pPr eaLnBrk="1" hangingPunct="1">
              <a:buFont typeface="Arial" charset="0"/>
              <a:buChar char="•"/>
            </a:pPr>
            <a:r>
              <a:rPr lang="ro-RO"/>
              <a:t>Dispozitive TEC-MOS şi aplicații:</a:t>
            </a:r>
          </a:p>
          <a:p>
            <a:pPr lvl="1">
              <a:buFont typeface="Arial" charset="0"/>
              <a:buChar char="•"/>
            </a:pPr>
            <a:r>
              <a:rPr lang="en-US" sz="1600" u="sng"/>
              <a:t>T</a:t>
            </a:r>
            <a:r>
              <a:rPr lang="en-US" sz="1600"/>
              <a:t>ran</a:t>
            </a:r>
            <a:r>
              <a:rPr lang="ro-RO" sz="1600"/>
              <a:t>zistoare cu </a:t>
            </a:r>
            <a:r>
              <a:rPr lang="ro-RO" sz="1600" u="sng"/>
              <a:t>E</a:t>
            </a:r>
            <a:r>
              <a:rPr lang="ro-RO" sz="1600"/>
              <a:t>fect de </a:t>
            </a:r>
            <a:r>
              <a:rPr lang="ro-RO" sz="1600" u="sng"/>
              <a:t>C</a:t>
            </a:r>
            <a:r>
              <a:rPr lang="ro-RO" sz="1600"/>
              <a:t>âmp de tipul </a:t>
            </a:r>
            <a:r>
              <a:rPr lang="ro-RO" sz="1600" u="sng"/>
              <a:t>M</a:t>
            </a:r>
            <a:r>
              <a:rPr lang="ro-RO" sz="1600"/>
              <a:t>etal-</a:t>
            </a:r>
            <a:r>
              <a:rPr lang="ro-RO" sz="1600" u="sng"/>
              <a:t>O</a:t>
            </a:r>
            <a:r>
              <a:rPr lang="ro-RO" sz="1600"/>
              <a:t>xid-</a:t>
            </a:r>
            <a:r>
              <a:rPr lang="ro-RO" sz="1600" u="sng"/>
              <a:t>S</a:t>
            </a:r>
            <a:r>
              <a:rPr lang="ro-RO" sz="1600"/>
              <a:t>emiconductor</a:t>
            </a:r>
            <a:endParaRPr lang="ro-RO" dirty="0"/>
          </a:p>
          <a:p>
            <a:pPr eaLnBrk="1" hangingPunct="1">
              <a:buFont typeface="Arial" charset="0"/>
              <a:buChar char="•"/>
            </a:pPr>
            <a:r>
              <a:rPr lang="ro-RO" dirty="0"/>
              <a:t>Dispozitive electronice </a:t>
            </a:r>
            <a:r>
              <a:rPr lang="ro-RO"/>
              <a:t>de putere şi aplicații</a:t>
            </a:r>
            <a:endParaRPr lang="ro-RO" dirty="0"/>
          </a:p>
          <a:p>
            <a:pPr eaLnBrk="1" hangingPunct="1">
              <a:buFont typeface="Arial" charset="0"/>
              <a:buChar char="•"/>
            </a:pPr>
            <a:r>
              <a:rPr lang="ro-RO"/>
              <a:t>Dispozitive optoelectronice şi aplicații</a:t>
            </a:r>
            <a:endParaRPr lang="ro-RO" dirty="0"/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EFE605-835F-4424-843E-0C6301CE9AA7}" type="datetime1">
              <a:rPr lang="en-US" smtClean="0"/>
              <a:t>10/11/2018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2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Lingoul este apoi tranşat cu un ferăstrău pentru plăcuțe (ferăstrău sârmă) şi polizat pentru formarea plăcuțelor.</a:t>
            </a:r>
            <a:endParaRPr lang="ro-RO" baseline="30000">
              <a:latin typeface="UT Sans" panose="00000500000000000000" pitchFamily="50" charset="0"/>
            </a:endParaRPr>
          </a:p>
          <a:p>
            <a:r>
              <a:rPr lang="en-US" u="sng">
                <a:latin typeface="UT Sans" panose="00000500000000000000" pitchFamily="50" charset="0"/>
              </a:rPr>
              <a:t>Metoda Czochralski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380A2-A375-4F00-B974-39A2C7BE8810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14329" r="50387" b="44534"/>
          <a:stretch/>
        </p:blipFill>
        <p:spPr bwMode="auto">
          <a:xfrm>
            <a:off x="381000" y="3161647"/>
            <a:ext cx="5638800" cy="2629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31227"/>
            <a:ext cx="1248228" cy="3336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Lingoul cilindric</a:t>
            </a:r>
          </a:p>
          <a:p>
            <a:pPr algn="ctr"/>
            <a:r>
              <a:rPr lang="ro-RO">
                <a:latin typeface="UT Sans" panose="00000500000000000000" pitchFamily="50" charset="0"/>
              </a:rPr>
              <a:t>de siliciu cristalin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91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Mărimea plăcuțelor pentru celulele fotovoltaice este de 100 – 200 mm</a:t>
            </a:r>
            <a:r>
              <a:rPr lang="en-US" baseline="30000">
                <a:latin typeface="UT Sans" panose="00000500000000000000" pitchFamily="50" charset="0"/>
              </a:rPr>
              <a:t>2</a:t>
            </a:r>
            <a:r>
              <a:rPr lang="en-US">
                <a:latin typeface="UT Sans" panose="00000500000000000000" pitchFamily="50" charset="0"/>
              </a:rPr>
              <a:t> , iar grosimea este de 200 - 300 </a:t>
            </a:r>
            <a:r>
              <a:rPr lang="el-GR"/>
              <a:t>μ</a:t>
            </a:r>
            <a:r>
              <a:rPr lang="en-US">
                <a:latin typeface="UT Sans" panose="00000500000000000000" pitchFamily="50" charset="0"/>
              </a:rPr>
              <a:t>m. De asemenea este prevăzut şi un nou standard de 160 </a:t>
            </a:r>
            <a:r>
              <a:rPr lang="el-GR"/>
              <a:t>μ</a:t>
            </a:r>
            <a:r>
              <a:rPr lang="en-US">
                <a:latin typeface="UT Sans" panose="00000500000000000000" pitchFamily="50" charset="0"/>
              </a:rPr>
              <a:t>m.</a:t>
            </a:r>
            <a:endParaRPr lang="ro-RO" baseline="30000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Pentru circuitele electronice se folosesc dimensiuni ale plăcuțelor de 100 – 300 mm în diametru</a:t>
            </a:r>
            <a:r>
              <a:rPr lang="ro-RO">
                <a:latin typeface="UT Sans" panose="00000500000000000000" pitchFamily="50" charset="0"/>
              </a:rPr>
              <a:t>, </a:t>
            </a:r>
            <a:r>
              <a:rPr lang="en-US">
                <a:latin typeface="UT Sans" panose="00000500000000000000" pitchFamily="50" charset="0"/>
              </a:rPr>
              <a:t>200 - 300 </a:t>
            </a:r>
            <a:r>
              <a:rPr lang="el-GR"/>
              <a:t>μ</a:t>
            </a:r>
            <a:r>
              <a:rPr lang="en-US">
                <a:latin typeface="UT Sans" panose="00000500000000000000" pitchFamily="50" charset="0"/>
              </a:rPr>
              <a:t>m</a:t>
            </a:r>
            <a:r>
              <a:rPr lang="ro-RO">
                <a:latin typeface="UT Sans" panose="00000500000000000000" pitchFamily="50" charset="0"/>
              </a:rPr>
              <a:t> grosime.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6954C-C479-4766-B17E-DC8FD49838BB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6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Ce se urmăreşte să se realizeze?</a:t>
            </a: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Oxidare și aplicare fotorezist</a:t>
            </a:r>
            <a:endParaRPr lang="en-US" sz="2400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50179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E5B17-ECF7-4A49-8B09-DDCC57CDDD55}" type="datetime1">
              <a:rPr lang="en-US" smtClean="0"/>
              <a:t>10/11/2018</a:t>
            </a:fld>
            <a:endParaRPr lang="en-US"/>
          </a:p>
        </p:txBody>
      </p:sp>
      <p:sp>
        <p:nvSpPr>
          <p:cNvPr id="50180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5ABB74-B240-4648-88C2-A64B274C271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/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" y="4038600"/>
            <a:ext cx="91391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2066925" cy="1104900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86547FFB-9B75-4CE8-A3C4-28F1A04CCBF8}"/>
              </a:ext>
            </a:extLst>
          </p:cNvPr>
          <p:cNvSpPr/>
          <p:nvPr/>
        </p:nvSpPr>
        <p:spPr>
          <a:xfrm>
            <a:off x="5257800" y="1828800"/>
            <a:ext cx="6858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2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Expunere</a:t>
            </a:r>
            <a:r>
              <a:rPr lang="en-US" sz="2400">
                <a:solidFill>
                  <a:srgbClr val="0070C0"/>
                </a:solidFill>
                <a:latin typeface="UT Sans Medium" panose="00000500000000000000" pitchFamily="50" charset="0"/>
              </a:rPr>
              <a:t>a</a:t>
            </a:r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 la raze ultraviolete, îndepărtarea fotorezistului expus și corodarea oxidului</a:t>
            </a:r>
            <a:endParaRPr lang="en-US" sz="2400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51203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37A470-6B61-4487-9948-E6ABE6AA92A7}" type="datetime1">
              <a:rPr lang="en-US" smtClean="0"/>
              <a:t>10/11/2018</a:t>
            </a:fld>
            <a:endParaRPr lang="en-US"/>
          </a:p>
        </p:txBody>
      </p:sp>
      <p:sp>
        <p:nvSpPr>
          <p:cNvPr id="51204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7DA972-30E4-4FF9-B2B2-BAF8B75630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8867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5178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solidFill>
                  <a:srgbClr val="0070C0"/>
                </a:solidFill>
                <a:latin typeface="UT Sans Medium" panose="00000500000000000000" pitchFamily="50" charset="0"/>
              </a:rPr>
              <a:t>Implantare  ionică sau difuzie, fotomascare, corodare fotorezist și depunere de Al, corodare Al</a:t>
            </a:r>
            <a:endParaRPr lang="en-US" sz="2400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52227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C68A5-BAF2-4330-B07A-E1DF57B3901C}" type="datetime1">
              <a:rPr lang="en-US" smtClean="0"/>
              <a:t>10/11/2018</a:t>
            </a:fld>
            <a:endParaRPr lang="en-US"/>
          </a:p>
        </p:txBody>
      </p:sp>
      <p:sp>
        <p:nvSpPr>
          <p:cNvPr id="5222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18F77A-01F4-48B2-A112-758D1691112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1" y="2667000"/>
            <a:ext cx="910508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312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FCC7C-211B-4065-882B-767F899223E5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Packaging</a:t>
            </a:r>
            <a:endParaRPr lang="en-US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447800"/>
            <a:ext cx="5019675" cy="52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2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Packaging</a:t>
            </a:r>
            <a:endParaRPr lang="en-US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7C141-6E77-416F-A1B8-0A58BFE7CF65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56444"/>
            <a:ext cx="5384800" cy="3230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449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Secțiune transversală printr-o capsulă DIP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(Dual-In-Line Package)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8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Tehnologia de fabricare a dispozitivelor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Packaging</a:t>
            </a:r>
            <a:endParaRPr lang="en-US">
              <a:solidFill>
                <a:srgbClr val="0070C0"/>
              </a:solidFill>
              <a:latin typeface="UT Sans Medium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90DE6-A2F1-4C61-B773-C23071CDA29E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222" t="41504" r="46903" b="14882"/>
          <a:stretch/>
        </p:blipFill>
        <p:spPr bwMode="auto">
          <a:xfrm>
            <a:off x="1981200" y="2056585"/>
            <a:ext cx="6705600" cy="434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638799"/>
            <a:ext cx="914400" cy="38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Pinul 1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876800"/>
            <a:ext cx="1295400" cy="78739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800" y="5638799"/>
            <a:ext cx="1066800" cy="381815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0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Contactul metal-semiconductor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Contactul metal-semiconductor (m-s) se realizează prin depunerea unui strat de metal (aluminiu) pe suprafața semiconductorului.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Poate fi: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de tip redresor, numit și dioda Schottky (dioda de barieră Schottky)</a:t>
            </a:r>
            <a:r>
              <a:rPr lang="en-US">
                <a:latin typeface="UT Sans" panose="00000500000000000000" pitchFamily="50" charset="0"/>
              </a:rPr>
              <a:t>,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de tip ohmic (neredresor)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34248-092E-4A4A-994C-8D74DEEFFE8D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9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Contactul metal</a:t>
            </a: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-s</a:t>
            </a:r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emiconductor de tip redresor</a:t>
            </a:r>
            <a:endParaRPr lang="en-US">
              <a:solidFill>
                <a:srgbClr val="0070C0"/>
              </a:solidFill>
              <a:latin typeface="UT Sans Medium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Contactele m-s de tip redresor se realizează, în cele mai multe cazuri, în semiconductoare de tip n.</a:t>
            </a:r>
          </a:p>
          <a:p>
            <a:r>
              <a:rPr lang="ro-RO">
                <a:latin typeface="UT Sans" panose="00000500000000000000" pitchFamily="50" charset="0"/>
              </a:rPr>
              <a:t>Metalul se </a:t>
            </a:r>
            <a:r>
              <a:rPr lang="en-US">
                <a:latin typeface="UT Sans" panose="00000500000000000000" pitchFamily="50" charset="0"/>
              </a:rPr>
              <a:t>comport</a:t>
            </a:r>
            <a:r>
              <a:rPr lang="ro-RO">
                <a:latin typeface="UT Sans" panose="00000500000000000000" pitchFamily="50" charset="0"/>
              </a:rPr>
              <a:t>ă </a:t>
            </a:r>
            <a:r>
              <a:rPr lang="en-US">
                <a:latin typeface="UT Sans" panose="00000500000000000000" pitchFamily="50" charset="0"/>
              </a:rPr>
              <a:t>ca </a:t>
            </a:r>
            <a:r>
              <a:rPr lang="ro-RO">
                <a:latin typeface="UT Sans" panose="00000500000000000000" pitchFamily="50" charset="0"/>
              </a:rPr>
              <a:t>o zonă de tip p iar semiconductorul reprezintă zona de tip n.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stabilirea contactului, o parte din electronii din semiconductor curg spre metal (ocupă stări energetice mai joase) și atomii donori din semiconductor se transformă în ioni pozitivi.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7C7D4-F221-4828-A924-FA3837EF042F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Generalit</a:t>
            </a:r>
            <a:r>
              <a:rPr lang="ro-RO" sz="3200">
                <a:latin typeface="UT Sans" panose="00000500000000000000" pitchFamily="50" charset="0"/>
              </a:rPr>
              <a:t>ăți</a:t>
            </a:r>
            <a:endParaRPr lang="en-US" sz="4400">
              <a:latin typeface="UT Sans" panose="00000500000000000000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o-RO">
                <a:latin typeface="UT Sans Medium" panose="00000500000000000000" pitchFamily="50" charset="0"/>
              </a:rPr>
              <a:t>Bibliografie: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>
                <a:latin typeface="UT Sans" panose="00000500000000000000" pitchFamily="50" charset="0"/>
              </a:rPr>
              <a:t>Pană, Gh. –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Dispozitive</a:t>
            </a:r>
            <a:r>
              <a:rPr lang="en-US" sz="2000" i="1">
                <a:solidFill>
                  <a:schemeClr val="accent6"/>
                </a:solidFill>
                <a:latin typeface="UT Sans" panose="00000500000000000000" pitchFamily="50" charset="0"/>
              </a:rPr>
              <a:t>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Electronice </a:t>
            </a:r>
            <a:r>
              <a:rPr lang="ro-RO" sz="2000">
                <a:latin typeface="UT Sans" panose="00000500000000000000" pitchFamily="50" charset="0"/>
              </a:rPr>
              <a:t>, Notițe de curs, Universitatea </a:t>
            </a:r>
            <a:r>
              <a:rPr lang="ro-RO" sz="2000" i="1">
                <a:latin typeface="UT Sans" panose="00000500000000000000" pitchFamily="50" charset="0"/>
              </a:rPr>
              <a:t>Transilvania</a:t>
            </a:r>
            <a:r>
              <a:rPr lang="ro-RO" sz="2000">
                <a:latin typeface="UT Sans" panose="00000500000000000000" pitchFamily="50" charset="0"/>
              </a:rPr>
              <a:t> din Brașov, 2018;</a:t>
            </a:r>
            <a:br>
              <a:rPr lang="ro-RO" sz="2000">
                <a:latin typeface="UT Sans" panose="00000500000000000000" pitchFamily="50" charset="0"/>
              </a:rPr>
            </a:br>
            <a:r>
              <a:rPr lang="ro-RO" sz="2000">
                <a:solidFill>
                  <a:srgbClr val="0070C0"/>
                </a:solidFill>
                <a:latin typeface="UT Sans" panose="00000500000000000000" pitchFamily="50" charset="0"/>
                <a:hlinkClick r:id="rId2"/>
              </a:rPr>
              <a:t>http://vega.unitbv.ro/~pana/calc-ti/DE/curs-DE/</a:t>
            </a:r>
            <a:endParaRPr lang="ro-RO" sz="20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>
                <a:latin typeface="UT Sans" panose="00000500000000000000" pitchFamily="50" charset="0"/>
              </a:rPr>
              <a:t>Floyd, L.T. –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Dispozitive electronice</a:t>
            </a:r>
            <a:r>
              <a:rPr lang="ro-RO" sz="2000">
                <a:latin typeface="UT Sans" panose="00000500000000000000" pitchFamily="50" charset="0"/>
              </a:rPr>
              <a:t>, traducere de Alina Teodoru, Editura Teora, Bucureşti, 2003;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>
                <a:latin typeface="UT Sans" panose="00000500000000000000" pitchFamily="50" charset="0"/>
              </a:rPr>
              <a:t>Neamen, A.D. –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An Introduction to Semiconductor Devices</a:t>
            </a:r>
            <a:r>
              <a:rPr lang="ro-RO" sz="2000">
                <a:latin typeface="UT Sans" panose="00000500000000000000" pitchFamily="50" charset="0"/>
              </a:rPr>
              <a:t>, Editura McGraw Hill, New York, 2006;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000">
                <a:latin typeface="UT Sans" panose="00000500000000000000" pitchFamily="50" charset="0"/>
              </a:rPr>
              <a:t>Dascălu, D. ş.a. –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Dispozitive şi circuite electronice</a:t>
            </a:r>
            <a:r>
              <a:rPr lang="ro-RO" sz="2000">
                <a:latin typeface="UT Sans" panose="00000500000000000000" pitchFamily="50" charset="0"/>
              </a:rPr>
              <a:t>, Editura Didactică şi Pedagogică, Bucureşti, 1982;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000">
                <a:latin typeface="UT Sans" panose="00000500000000000000" pitchFamily="50" charset="0"/>
              </a:rPr>
              <a:t>Gray, P.E. şi Searle, C.L. – </a:t>
            </a:r>
            <a:r>
              <a:rPr lang="ro-RO" sz="2000" i="1">
                <a:solidFill>
                  <a:schemeClr val="accent6"/>
                </a:solidFill>
                <a:latin typeface="UT Sans" panose="00000500000000000000" pitchFamily="50" charset="0"/>
              </a:rPr>
              <a:t>Bazele electronicii moderne</a:t>
            </a:r>
            <a:r>
              <a:rPr lang="ro-RO" sz="2000">
                <a:latin typeface="UT Sans" panose="00000500000000000000" pitchFamily="50" charset="0"/>
              </a:rPr>
              <a:t>, 2 volume, Editura Tehnică, Bucureşti, 1973.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C2ED2B-7161-444A-BF13-886FF22C95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9F32-D7F5-454D-A8A4-4B41CD7E72CC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UT Sans" panose="00000500000000000000" pitchFamily="50" charset="0"/>
              </a:rPr>
              <a:t>Rezultă o regiune de sarcină spațială extinsă doar în semiconductor, la fel ca la o joncțiune unilaterală.</a:t>
            </a:r>
          </a:p>
          <a:p>
            <a:r>
              <a:rPr lang="ro-RO">
                <a:latin typeface="UT Sans" panose="00000500000000000000" pitchFamily="50" charset="0"/>
              </a:rPr>
              <a:t>Apare și o barieră internă de potențial care împiedică migrarea în continuare a electronilor.</a:t>
            </a: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Aplicații</a:t>
            </a: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Dioda Schottky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Tranzistorul Schottky</a:t>
            </a: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Tranzistorul cu efect de câmp metal-semiconductor (MES-FET)</a:t>
            </a:r>
            <a:r>
              <a:rPr lang="ro-RO">
                <a:latin typeface="UT Sans" panose="00000500000000000000" pitchFamily="50" charset="0"/>
              </a:rPr>
              <a:t>: este un TEC-J care are joncțiunea poartă-canal de tip m-s.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09EE4-0324-4C45-BE95-69A04219790A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4274" name="Picture 16" descr="dioda Schott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609850" cy="7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73216"/>
            <a:ext cx="2228850" cy="10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7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Contactul metal-semiconductor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Contactul metal-semiconductor de tip ohmic</a:t>
            </a:r>
            <a:r>
              <a:rPr lang="ro-RO">
                <a:latin typeface="UT Sans" panose="00000500000000000000" pitchFamily="50" charset="0"/>
              </a:rPr>
              <a:t> este o joncțiune m-s cu rezistență foarte mică ce asigură conducție în ambele sensuri.</a:t>
            </a:r>
          </a:p>
          <a:p>
            <a:r>
              <a:rPr lang="ro-RO">
                <a:latin typeface="UT Sans" panose="00000500000000000000" pitchFamily="50" charset="0"/>
              </a:rPr>
              <a:t>Semiconductorul este dopat între gradul mediu și puternic.</a:t>
            </a:r>
          </a:p>
          <a:p>
            <a:r>
              <a:rPr lang="ro-RO">
                <a:latin typeface="UT Sans" panose="00000500000000000000" pitchFamily="50" charset="0"/>
              </a:rPr>
              <a:t>Se folosește atât cu semiconductorul de tip n cât și cu cel de tip p.</a:t>
            </a:r>
          </a:p>
          <a:p>
            <a:r>
              <a:rPr lang="ro-RO">
                <a:latin typeface="UT Sans" panose="00000500000000000000" pitchFamily="50" charset="0"/>
              </a:rPr>
              <a:t>Acest contact asigură toate contactele dintre circuitul exterior și dispozitivele electronice și/sau circuitele integrate.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6AF33-B726-4E72-A4A7-77E8FF5F80BC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UT Sans" panose="00000500000000000000" pitchFamily="50" charset="0"/>
              </a:rPr>
              <a:t>Generalit</a:t>
            </a:r>
            <a:r>
              <a:rPr lang="ro-RO" sz="3200">
                <a:latin typeface="UT Sans" panose="00000500000000000000" pitchFamily="50" charset="0"/>
              </a:rPr>
              <a:t>ăți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UT Sans Medium" panose="00000500000000000000" pitchFamily="50" charset="0"/>
              </a:rPr>
              <a:t>Cuprins C</a:t>
            </a:r>
            <a:r>
              <a:rPr lang="ro-RO">
                <a:latin typeface="UT Sans Medium" panose="00000500000000000000" pitchFamily="50" charset="0"/>
              </a:rPr>
              <a:t>urs.</a:t>
            </a:r>
            <a:r>
              <a:rPr lang="en-US">
                <a:latin typeface="UT Sans Medium" panose="00000500000000000000" pitchFamily="50" charset="0"/>
              </a:rPr>
              <a:t>01</a:t>
            </a:r>
            <a:r>
              <a:rPr lang="ro-RO">
                <a:latin typeface="UT Sans Medium" panose="00000500000000000000" pitchFamily="50" charset="0"/>
              </a:rPr>
              <a:t>-DE</a:t>
            </a:r>
          </a:p>
          <a:p>
            <a:pPr lvl="0"/>
            <a:r>
              <a:rPr lang="ro-RO">
                <a:latin typeface="UT Sans" panose="00000500000000000000" pitchFamily="50" charset="0"/>
              </a:rPr>
              <a:t>Generalități</a:t>
            </a:r>
          </a:p>
          <a:p>
            <a:pPr lvl="2"/>
            <a:r>
              <a:rPr lang="en-US">
                <a:latin typeface="UT Sans" panose="00000500000000000000" pitchFamily="50" charset="0"/>
              </a:rPr>
              <a:t>Ce este electronica?</a:t>
            </a:r>
          </a:p>
          <a:p>
            <a:pPr lvl="2"/>
            <a:r>
              <a:rPr lang="en-US">
                <a:latin typeface="UT Sans" panose="00000500000000000000" pitchFamily="50" charset="0"/>
              </a:rPr>
              <a:t>Dispozitive electronice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Circuitul electric/electronic</a:t>
            </a:r>
          </a:p>
          <a:p>
            <a:pPr lvl="2"/>
            <a:r>
              <a:rPr lang="ro-RO">
                <a:latin typeface="UT Sans" panose="00000500000000000000" pitchFamily="50" charset="0"/>
              </a:rPr>
              <a:t>Tipuri de semnale</a:t>
            </a:r>
            <a:endParaRPr lang="en-US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Componente pasive/active</a:t>
            </a:r>
            <a:endParaRPr lang="en-US">
              <a:latin typeface="UT Sans" panose="00000500000000000000" pitchFamily="50" charset="0"/>
            </a:endParaRPr>
          </a:p>
          <a:p>
            <a:pPr lvl="2"/>
            <a:r>
              <a:rPr lang="ro-RO">
                <a:latin typeface="UT Sans" panose="00000500000000000000" pitchFamily="50" charset="0"/>
              </a:rPr>
              <a:t>Istoric</a:t>
            </a:r>
          </a:p>
          <a:p>
            <a:r>
              <a:rPr lang="ro-RO">
                <a:latin typeface="UT Sans" panose="00000500000000000000" pitchFamily="50" charset="0"/>
              </a:rPr>
              <a:t>Mecanismul conducției în semiconductoare</a:t>
            </a:r>
          </a:p>
          <a:p>
            <a:r>
              <a:rPr lang="ro-RO">
                <a:latin typeface="UT Sans" panose="00000500000000000000" pitchFamily="50" charset="0"/>
              </a:rPr>
              <a:t>Tehnologia de fabricare a dispozitivelor semiconductoare</a:t>
            </a:r>
          </a:p>
          <a:p>
            <a:r>
              <a:rPr lang="ro-RO">
                <a:latin typeface="UT Sans" panose="00000500000000000000" pitchFamily="50" charset="0"/>
              </a:rPr>
              <a:t>Contactul metal-semiconductor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574E-0A95-49ED-A127-D6083EC6C971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Ce este “electronica”?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latin typeface="UT Sans" panose="00000500000000000000" pitchFamily="50" charset="0"/>
              </a:rPr>
              <a:t>Științ</a:t>
            </a:r>
            <a:r>
              <a:rPr lang="ro-RO" sz="2800">
                <a:latin typeface="UT Sans" panose="00000500000000000000" pitchFamily="50" charset="0"/>
              </a:rPr>
              <a:t>a</a:t>
            </a:r>
            <a:r>
              <a:rPr lang="en-US" sz="2800">
                <a:latin typeface="UT Sans" panose="00000500000000000000" pitchFamily="50" charset="0"/>
              </a:rPr>
              <a:t> care studiază fenomenele legate de mișcarea în diferite medii (solid, gaz, vid) a particulelor încărcate electric, interacțiunea dintre aceste particule, producerea lor, precum și construcția și studiul dispozitivelor și aparatelor care funcționează pe baza acestor fenomene.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SAU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UT Sans" panose="00000500000000000000" pitchFamily="50" charset="0"/>
              </a:rPr>
              <a:t>Ramur</a:t>
            </a:r>
            <a:r>
              <a:rPr lang="ro-RO" sz="2800">
                <a:latin typeface="UT Sans" panose="00000500000000000000" pitchFamily="50" charset="0"/>
              </a:rPr>
              <a:t>a</a:t>
            </a:r>
            <a:r>
              <a:rPr lang="en-US" sz="2800">
                <a:latin typeface="UT Sans" panose="00000500000000000000" pitchFamily="50" charset="0"/>
              </a:rPr>
              <a:t> tehnicii care se ocupă cu producerea dispozitivelor și aparatelor electronice.  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C9E30-1BE9-4F98-B9FB-4B0966713896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57388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Sursa: DEX</a:t>
            </a:r>
          </a:p>
        </p:txBody>
      </p:sp>
    </p:spTree>
    <p:extLst>
      <p:ext uri="{BB962C8B-B14F-4D97-AF65-F5344CB8AC3E}">
        <p14:creationId xmlns:p14="http://schemas.microsoft.com/office/powerpoint/2010/main" val="35994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Generalități</a:t>
            </a:r>
            <a:br>
              <a:rPr lang="ro-RO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Dispozitive electronice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Tuburi electronice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A1E74-BE1E-4D85-B615-D27C1FCC1132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7" name="Picture 7" descr="Elektronenroehren-auswah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97325"/>
            <a:ext cx="52578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1946" t="19146" r="69004" b="15614"/>
          <a:stretch/>
        </p:blipFill>
        <p:spPr bwMode="auto">
          <a:xfrm>
            <a:off x="6165071" y="838200"/>
            <a:ext cx="1777365" cy="224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1876" t="17912" r="69561" b="17211"/>
          <a:stretch/>
        </p:blipFill>
        <p:spPr bwMode="auto">
          <a:xfrm>
            <a:off x="914400" y="2881476"/>
            <a:ext cx="1905000" cy="2434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3276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Dioda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2727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Trioda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6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1781</TotalTime>
  <Words>3113</Words>
  <Application>Microsoft Office PowerPoint</Application>
  <PresentationFormat>On-screen Show (4:3)</PresentationFormat>
  <Paragraphs>535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Symbol</vt:lpstr>
      <vt:lpstr>UT Sans</vt:lpstr>
      <vt:lpstr>UT Sans Medium</vt:lpstr>
      <vt:lpstr>Wingdings 2</vt:lpstr>
      <vt:lpstr>Wingdings 3</vt:lpstr>
      <vt:lpstr>Clarity</vt:lpstr>
      <vt:lpstr>DISPOZITIVE ELECTRONICE</vt:lpstr>
      <vt:lpstr>Generalități</vt:lpstr>
      <vt:lpstr>Generalități</vt:lpstr>
      <vt:lpstr>Generalități</vt:lpstr>
      <vt:lpstr>Generalități</vt:lpstr>
      <vt:lpstr>Generalități</vt:lpstr>
      <vt:lpstr>Generalități</vt:lpstr>
      <vt:lpstr>Generalități Ce este “electronica”?</vt:lpstr>
      <vt:lpstr>Generalități Dispozitive electronice</vt:lpstr>
      <vt:lpstr>Generalități Dispozitive electronice</vt:lpstr>
      <vt:lpstr>Generalități Dispozitive electronice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Circuitul electric/electronic</vt:lpstr>
      <vt:lpstr>Generalități Tipuri de semnale</vt:lpstr>
      <vt:lpstr>Generalități Tipuri de semnale</vt:lpstr>
      <vt:lpstr>Generalități Tipuri de semnale</vt:lpstr>
      <vt:lpstr>Generalități Componente pasive/active</vt:lpstr>
      <vt:lpstr>Generalități Componente pasive/active</vt:lpstr>
      <vt:lpstr>Generalități Componente pasive/active</vt:lpstr>
      <vt:lpstr>Generalități Componente pasive/active</vt:lpstr>
      <vt:lpstr>Generalități Componente pasive/active</vt:lpstr>
      <vt:lpstr>Exemplu de circuit electronic 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Generalități Istoric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Contactul metal-semiconductor</vt:lpstr>
      <vt:lpstr>Contactul metal-semiconductor</vt:lpstr>
      <vt:lpstr>Contactul metal-semiconductor</vt:lpstr>
      <vt:lpstr>Contactul metal-semiconductor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Gyuri</cp:lastModifiedBy>
  <cp:revision>509</cp:revision>
  <dcterms:created xsi:type="dcterms:W3CDTF">2008-02-25T12:45:55Z</dcterms:created>
  <dcterms:modified xsi:type="dcterms:W3CDTF">2018-10-11T13:27:28Z</dcterms:modified>
</cp:coreProperties>
</file>