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468" r:id="rId2"/>
    <p:sldId id="298" r:id="rId3"/>
    <p:sldId id="319" r:id="rId4"/>
    <p:sldId id="317" r:id="rId5"/>
    <p:sldId id="320" r:id="rId6"/>
    <p:sldId id="386" r:id="rId7"/>
    <p:sldId id="387" r:id="rId8"/>
    <p:sldId id="388" r:id="rId9"/>
    <p:sldId id="318" r:id="rId10"/>
    <p:sldId id="321" r:id="rId11"/>
    <p:sldId id="389" r:id="rId12"/>
    <p:sldId id="391" r:id="rId13"/>
    <p:sldId id="392" r:id="rId14"/>
    <p:sldId id="394" r:id="rId15"/>
    <p:sldId id="473" r:id="rId16"/>
    <p:sldId id="393" r:id="rId17"/>
    <p:sldId id="474" r:id="rId18"/>
    <p:sldId id="475" r:id="rId19"/>
    <p:sldId id="476" r:id="rId20"/>
    <p:sldId id="477" r:id="rId21"/>
    <p:sldId id="478" r:id="rId22"/>
    <p:sldId id="479" r:id="rId23"/>
    <p:sldId id="481" r:id="rId24"/>
    <p:sldId id="480" r:id="rId25"/>
    <p:sldId id="495" r:id="rId26"/>
    <p:sldId id="485" r:id="rId27"/>
    <p:sldId id="486" r:id="rId28"/>
    <p:sldId id="482" r:id="rId29"/>
    <p:sldId id="483" r:id="rId30"/>
    <p:sldId id="484" r:id="rId31"/>
    <p:sldId id="487" r:id="rId32"/>
    <p:sldId id="488" r:id="rId33"/>
    <p:sldId id="284" r:id="rId34"/>
    <p:sldId id="285" r:id="rId35"/>
    <p:sldId id="286" r:id="rId36"/>
    <p:sldId id="287" r:id="rId37"/>
    <p:sldId id="489" r:id="rId38"/>
    <p:sldId id="490" r:id="rId39"/>
    <p:sldId id="491" r:id="rId40"/>
    <p:sldId id="492" r:id="rId41"/>
    <p:sldId id="493" r:id="rId42"/>
    <p:sldId id="494" r:id="rId43"/>
    <p:sldId id="292" r:id="rId44"/>
    <p:sldId id="293" r:id="rId45"/>
    <p:sldId id="294" r:id="rId46"/>
    <p:sldId id="299" r:id="rId47"/>
    <p:sldId id="300" r:id="rId48"/>
    <p:sldId id="295" r:id="rId49"/>
    <p:sldId id="296" r:id="rId50"/>
    <p:sldId id="302" r:id="rId51"/>
    <p:sldId id="303" r:id="rId52"/>
    <p:sldId id="304" r:id="rId53"/>
    <p:sldId id="305" r:id="rId54"/>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1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C5B0B4-34CC-4E7A-9C8A-760F7FFEFFB4}" type="datetimeFigureOut">
              <a:rPr lang="ro-RO" smtClean="0"/>
              <a:t>09.01.2021</a:t>
            </a:fld>
            <a:endParaRPr lang="ro-R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3CF7A2-1492-49CE-92FD-BB3ACD1ABD33}" type="slidenum">
              <a:rPr lang="ro-RO" smtClean="0"/>
              <a:t>‹#›</a:t>
            </a:fld>
            <a:endParaRPr lang="ro-RO"/>
          </a:p>
        </p:txBody>
      </p:sp>
    </p:spTree>
    <p:extLst>
      <p:ext uri="{BB962C8B-B14F-4D97-AF65-F5344CB8AC3E}">
        <p14:creationId xmlns:p14="http://schemas.microsoft.com/office/powerpoint/2010/main" val="1983544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9C65D-F01E-4BEA-83CE-B90F1A4799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A0FB9CEA-F3A3-4DE9-A368-5887CDA2C6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5FAAB4ED-75D5-4AD3-B936-7B52D6EC9376}"/>
              </a:ext>
            </a:extLst>
          </p:cNvPr>
          <p:cNvSpPr>
            <a:spLocks noGrp="1"/>
          </p:cNvSpPr>
          <p:nvPr>
            <p:ph type="dt" sz="half" idx="10"/>
          </p:nvPr>
        </p:nvSpPr>
        <p:spPr/>
        <p:txBody>
          <a:bodyPr/>
          <a:lstStyle/>
          <a:p>
            <a:fld id="{CF96E769-5C74-4394-87E0-3CF762F9EAF2}" type="datetime1">
              <a:rPr lang="en-US" smtClean="0"/>
              <a:t>1/9/2021</a:t>
            </a:fld>
            <a:endParaRPr lang="ro-RO"/>
          </a:p>
        </p:txBody>
      </p:sp>
      <p:sp>
        <p:nvSpPr>
          <p:cNvPr id="5" name="Footer Placeholder 4">
            <a:extLst>
              <a:ext uri="{FF2B5EF4-FFF2-40B4-BE49-F238E27FC236}">
                <a16:creationId xmlns:a16="http://schemas.microsoft.com/office/drawing/2014/main" id="{A9502513-45B4-4D03-84A9-2D6B4B765E21}"/>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2A42223E-6FD6-4BFC-AAEA-CF857D2E7C20}"/>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92865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849F5-4D76-4DD8-BFFA-3227B0AFD5C7}"/>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37D9B752-E706-4504-86CF-D8D38CD302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ED4B7C1B-EF54-4C1C-8039-DA461ADD6468}"/>
              </a:ext>
            </a:extLst>
          </p:cNvPr>
          <p:cNvSpPr>
            <a:spLocks noGrp="1"/>
          </p:cNvSpPr>
          <p:nvPr>
            <p:ph type="dt" sz="half" idx="10"/>
          </p:nvPr>
        </p:nvSpPr>
        <p:spPr/>
        <p:txBody>
          <a:bodyPr/>
          <a:lstStyle/>
          <a:p>
            <a:fld id="{76DAF4F0-D2F0-4624-9571-ABC5A457CD5B}" type="datetime1">
              <a:rPr lang="en-US" smtClean="0"/>
              <a:t>1/9/2021</a:t>
            </a:fld>
            <a:endParaRPr lang="ro-RO"/>
          </a:p>
        </p:txBody>
      </p:sp>
      <p:sp>
        <p:nvSpPr>
          <p:cNvPr id="5" name="Footer Placeholder 4">
            <a:extLst>
              <a:ext uri="{FF2B5EF4-FFF2-40B4-BE49-F238E27FC236}">
                <a16:creationId xmlns:a16="http://schemas.microsoft.com/office/drawing/2014/main" id="{8C64FD7E-9266-4100-8DA9-5E90E993AFFF}"/>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B9912B3F-BC40-4EEF-ABAD-99F67EC48858}"/>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2140125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083C05-609B-404D-B273-15D96D6E7D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CCDB4E36-9D1A-409F-B6ED-EED8F17552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0143801A-8502-487C-B2E7-86BEDA9D4310}"/>
              </a:ext>
            </a:extLst>
          </p:cNvPr>
          <p:cNvSpPr>
            <a:spLocks noGrp="1"/>
          </p:cNvSpPr>
          <p:nvPr>
            <p:ph type="dt" sz="half" idx="10"/>
          </p:nvPr>
        </p:nvSpPr>
        <p:spPr/>
        <p:txBody>
          <a:bodyPr/>
          <a:lstStyle/>
          <a:p>
            <a:fld id="{1873ADC9-2C09-4095-A343-1B9459268873}" type="datetime1">
              <a:rPr lang="en-US" smtClean="0"/>
              <a:t>1/9/2021</a:t>
            </a:fld>
            <a:endParaRPr lang="ro-RO"/>
          </a:p>
        </p:txBody>
      </p:sp>
      <p:sp>
        <p:nvSpPr>
          <p:cNvPr id="5" name="Footer Placeholder 4">
            <a:extLst>
              <a:ext uri="{FF2B5EF4-FFF2-40B4-BE49-F238E27FC236}">
                <a16:creationId xmlns:a16="http://schemas.microsoft.com/office/drawing/2014/main" id="{169ACC5D-EFE8-46C3-92CB-06DB52177B86}"/>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C2E10AF4-B01F-486F-A3EB-BDF16BC13204}"/>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547262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FC7B0-289C-4867-868E-A5690F9A233C}"/>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7F9D4032-0F3F-4654-AFD3-CD921A7744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F856F19-0D8C-4541-B3C3-998469382F5B}"/>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EB5E40B5-70E0-456E-A07F-272985C85FF9}"/>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098C09A7-5800-4744-8AD4-395827F6BBD7}"/>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159621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FB841-B1AC-4125-A3B5-FD0B990282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CBDA7F08-DD82-469C-9ABD-13666C9872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B2BE20-98C4-4318-9DFC-E4D460CFF529}"/>
              </a:ext>
            </a:extLst>
          </p:cNvPr>
          <p:cNvSpPr>
            <a:spLocks noGrp="1"/>
          </p:cNvSpPr>
          <p:nvPr>
            <p:ph type="dt" sz="half" idx="10"/>
          </p:nvPr>
        </p:nvSpPr>
        <p:spPr/>
        <p:txBody>
          <a:bodyPr/>
          <a:lstStyle/>
          <a:p>
            <a:fld id="{4E7B784B-83A4-47FA-9110-27D9ECDB1443}" type="datetime1">
              <a:rPr lang="en-US" smtClean="0"/>
              <a:t>1/9/2021</a:t>
            </a:fld>
            <a:endParaRPr lang="ro-RO"/>
          </a:p>
        </p:txBody>
      </p:sp>
      <p:sp>
        <p:nvSpPr>
          <p:cNvPr id="5" name="Footer Placeholder 4">
            <a:extLst>
              <a:ext uri="{FF2B5EF4-FFF2-40B4-BE49-F238E27FC236}">
                <a16:creationId xmlns:a16="http://schemas.microsoft.com/office/drawing/2014/main" id="{A1CCE2DF-53B5-435F-A3BF-4D6390ED1C55}"/>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FC0E6E14-52F2-438B-8419-6889C9B9FFFF}"/>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83715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8E50B-603D-4DE3-B14B-39E1D4A28A4B}"/>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0B545A8E-76BB-4D46-AC9B-A42125422D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74A13B1F-854A-4B2C-9AC3-39DEB41E2A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D1B2F25F-52CD-45CC-925D-D2474E904AF7}"/>
              </a:ext>
            </a:extLst>
          </p:cNvPr>
          <p:cNvSpPr>
            <a:spLocks noGrp="1"/>
          </p:cNvSpPr>
          <p:nvPr>
            <p:ph type="dt" sz="half" idx="10"/>
          </p:nvPr>
        </p:nvSpPr>
        <p:spPr/>
        <p:txBody>
          <a:bodyPr/>
          <a:lstStyle/>
          <a:p>
            <a:fld id="{A31369A3-C2B3-41E5-9652-DA57F0DBDF69}" type="datetime1">
              <a:rPr lang="en-US" smtClean="0"/>
              <a:t>1/9/2021</a:t>
            </a:fld>
            <a:endParaRPr lang="ro-RO"/>
          </a:p>
        </p:txBody>
      </p:sp>
      <p:sp>
        <p:nvSpPr>
          <p:cNvPr id="6" name="Footer Placeholder 5">
            <a:extLst>
              <a:ext uri="{FF2B5EF4-FFF2-40B4-BE49-F238E27FC236}">
                <a16:creationId xmlns:a16="http://schemas.microsoft.com/office/drawing/2014/main" id="{3FCA697B-E614-4C34-B66D-128A9007A9D1}"/>
              </a:ext>
            </a:extLst>
          </p:cNvPr>
          <p:cNvSpPr>
            <a:spLocks noGrp="1"/>
          </p:cNvSpPr>
          <p:nvPr>
            <p:ph type="ftr" sz="quarter" idx="11"/>
          </p:nvPr>
        </p:nvSpPr>
        <p:spPr/>
        <p:txBody>
          <a:bodyPr/>
          <a:lstStyle/>
          <a:p>
            <a:r>
              <a:rPr lang="ro-RO"/>
              <a:t>DE-Cursul 11</a:t>
            </a:r>
          </a:p>
        </p:txBody>
      </p:sp>
      <p:sp>
        <p:nvSpPr>
          <p:cNvPr id="7" name="Slide Number Placeholder 6">
            <a:extLst>
              <a:ext uri="{FF2B5EF4-FFF2-40B4-BE49-F238E27FC236}">
                <a16:creationId xmlns:a16="http://schemas.microsoft.com/office/drawing/2014/main" id="{230912D6-A79E-4BB4-82D3-CCE506172364}"/>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304329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AFFED-571F-4926-9C80-AF4E6D3F2C03}"/>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35F16AB2-7F98-4A43-B1A2-749863C199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2E3A05-DE7E-4144-A9A0-B5FC6BAEA2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5A0D8B61-4557-4716-9D7E-45394671D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2C36A3-C97C-4CA7-A356-1C31D45DA5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0635246D-F3BC-431A-806B-14341A4DE077}"/>
              </a:ext>
            </a:extLst>
          </p:cNvPr>
          <p:cNvSpPr>
            <a:spLocks noGrp="1"/>
          </p:cNvSpPr>
          <p:nvPr>
            <p:ph type="dt" sz="half" idx="10"/>
          </p:nvPr>
        </p:nvSpPr>
        <p:spPr/>
        <p:txBody>
          <a:bodyPr/>
          <a:lstStyle/>
          <a:p>
            <a:fld id="{79FAD083-7638-4505-98CD-4772D0F73010}" type="datetime1">
              <a:rPr lang="en-US" smtClean="0"/>
              <a:t>1/9/2021</a:t>
            </a:fld>
            <a:endParaRPr lang="ro-RO"/>
          </a:p>
        </p:txBody>
      </p:sp>
      <p:sp>
        <p:nvSpPr>
          <p:cNvPr id="8" name="Footer Placeholder 7">
            <a:extLst>
              <a:ext uri="{FF2B5EF4-FFF2-40B4-BE49-F238E27FC236}">
                <a16:creationId xmlns:a16="http://schemas.microsoft.com/office/drawing/2014/main" id="{D5B26E10-F553-4734-B43E-5931690CD1A8}"/>
              </a:ext>
            </a:extLst>
          </p:cNvPr>
          <p:cNvSpPr>
            <a:spLocks noGrp="1"/>
          </p:cNvSpPr>
          <p:nvPr>
            <p:ph type="ftr" sz="quarter" idx="11"/>
          </p:nvPr>
        </p:nvSpPr>
        <p:spPr/>
        <p:txBody>
          <a:bodyPr/>
          <a:lstStyle/>
          <a:p>
            <a:r>
              <a:rPr lang="ro-RO"/>
              <a:t>DE-Cursul 11</a:t>
            </a:r>
          </a:p>
        </p:txBody>
      </p:sp>
      <p:sp>
        <p:nvSpPr>
          <p:cNvPr id="9" name="Slide Number Placeholder 8">
            <a:extLst>
              <a:ext uri="{FF2B5EF4-FFF2-40B4-BE49-F238E27FC236}">
                <a16:creationId xmlns:a16="http://schemas.microsoft.com/office/drawing/2014/main" id="{2426E725-F3A0-405A-934A-675AEE1C5A07}"/>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778314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D0A1-FD7A-440A-A43A-E8814BACEEEA}"/>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B382E4BC-84A0-4AE5-90D3-1A576B8F84A6}"/>
              </a:ext>
            </a:extLst>
          </p:cNvPr>
          <p:cNvSpPr>
            <a:spLocks noGrp="1"/>
          </p:cNvSpPr>
          <p:nvPr>
            <p:ph type="dt" sz="half" idx="10"/>
          </p:nvPr>
        </p:nvSpPr>
        <p:spPr/>
        <p:txBody>
          <a:bodyPr/>
          <a:lstStyle/>
          <a:p>
            <a:fld id="{EC62E576-1EC5-43F8-B5FA-4A2906FBEDB7}" type="datetime1">
              <a:rPr lang="en-US" smtClean="0"/>
              <a:t>1/9/2021</a:t>
            </a:fld>
            <a:endParaRPr lang="ro-RO"/>
          </a:p>
        </p:txBody>
      </p:sp>
      <p:sp>
        <p:nvSpPr>
          <p:cNvPr id="4" name="Footer Placeholder 3">
            <a:extLst>
              <a:ext uri="{FF2B5EF4-FFF2-40B4-BE49-F238E27FC236}">
                <a16:creationId xmlns:a16="http://schemas.microsoft.com/office/drawing/2014/main" id="{46FC6ED1-BB6F-49D1-B278-2185665412DA}"/>
              </a:ext>
            </a:extLst>
          </p:cNvPr>
          <p:cNvSpPr>
            <a:spLocks noGrp="1"/>
          </p:cNvSpPr>
          <p:nvPr>
            <p:ph type="ftr" sz="quarter" idx="11"/>
          </p:nvPr>
        </p:nvSpPr>
        <p:spPr/>
        <p:txBody>
          <a:bodyPr/>
          <a:lstStyle/>
          <a:p>
            <a:r>
              <a:rPr lang="ro-RO"/>
              <a:t>DE-Cursul 11</a:t>
            </a:r>
          </a:p>
        </p:txBody>
      </p:sp>
      <p:sp>
        <p:nvSpPr>
          <p:cNvPr id="5" name="Slide Number Placeholder 4">
            <a:extLst>
              <a:ext uri="{FF2B5EF4-FFF2-40B4-BE49-F238E27FC236}">
                <a16:creationId xmlns:a16="http://schemas.microsoft.com/office/drawing/2014/main" id="{14019066-880E-4C5D-9E04-0FB18BBFB0A0}"/>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129458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ED9D9B-2169-4BAC-95E5-E9D84832BBA3}"/>
              </a:ext>
            </a:extLst>
          </p:cNvPr>
          <p:cNvSpPr>
            <a:spLocks noGrp="1"/>
          </p:cNvSpPr>
          <p:nvPr>
            <p:ph type="dt" sz="half" idx="10"/>
          </p:nvPr>
        </p:nvSpPr>
        <p:spPr/>
        <p:txBody>
          <a:bodyPr/>
          <a:lstStyle/>
          <a:p>
            <a:fld id="{F291E760-8B98-45E3-8512-0FB95AD7042B}" type="datetime1">
              <a:rPr lang="en-US" smtClean="0"/>
              <a:t>1/9/2021</a:t>
            </a:fld>
            <a:endParaRPr lang="ro-RO"/>
          </a:p>
        </p:txBody>
      </p:sp>
      <p:sp>
        <p:nvSpPr>
          <p:cNvPr id="3" name="Footer Placeholder 2">
            <a:extLst>
              <a:ext uri="{FF2B5EF4-FFF2-40B4-BE49-F238E27FC236}">
                <a16:creationId xmlns:a16="http://schemas.microsoft.com/office/drawing/2014/main" id="{E93BDA5B-7544-4E15-9CC6-DDEB17BC6A2D}"/>
              </a:ext>
            </a:extLst>
          </p:cNvPr>
          <p:cNvSpPr>
            <a:spLocks noGrp="1"/>
          </p:cNvSpPr>
          <p:nvPr>
            <p:ph type="ftr" sz="quarter" idx="11"/>
          </p:nvPr>
        </p:nvSpPr>
        <p:spPr/>
        <p:txBody>
          <a:bodyPr/>
          <a:lstStyle/>
          <a:p>
            <a:r>
              <a:rPr lang="ro-RO"/>
              <a:t>DE-Cursul 11</a:t>
            </a:r>
          </a:p>
        </p:txBody>
      </p:sp>
      <p:sp>
        <p:nvSpPr>
          <p:cNvPr id="4" name="Slide Number Placeholder 3">
            <a:extLst>
              <a:ext uri="{FF2B5EF4-FFF2-40B4-BE49-F238E27FC236}">
                <a16:creationId xmlns:a16="http://schemas.microsoft.com/office/drawing/2014/main" id="{082EEF2F-61A8-4521-8A9C-A52CF1BDB02C}"/>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195074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72C5-B641-4898-956A-BC8C9706D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1E60846F-B792-4091-B135-1DB08B798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F929011D-4E80-42E3-B3FA-F5F2E9F42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668B0-7DC8-4C86-9A2B-D6EF9F8D98DF}"/>
              </a:ext>
            </a:extLst>
          </p:cNvPr>
          <p:cNvSpPr>
            <a:spLocks noGrp="1"/>
          </p:cNvSpPr>
          <p:nvPr>
            <p:ph type="dt" sz="half" idx="10"/>
          </p:nvPr>
        </p:nvSpPr>
        <p:spPr/>
        <p:txBody>
          <a:bodyPr/>
          <a:lstStyle/>
          <a:p>
            <a:fld id="{3E7CFDB0-A2EA-4C73-BE9E-B3E31FD04854}" type="datetime1">
              <a:rPr lang="en-US" smtClean="0"/>
              <a:t>1/9/2021</a:t>
            </a:fld>
            <a:endParaRPr lang="ro-RO"/>
          </a:p>
        </p:txBody>
      </p:sp>
      <p:sp>
        <p:nvSpPr>
          <p:cNvPr id="6" name="Footer Placeholder 5">
            <a:extLst>
              <a:ext uri="{FF2B5EF4-FFF2-40B4-BE49-F238E27FC236}">
                <a16:creationId xmlns:a16="http://schemas.microsoft.com/office/drawing/2014/main" id="{89CF27D9-8E14-4464-A6F5-0B43595F2E18}"/>
              </a:ext>
            </a:extLst>
          </p:cNvPr>
          <p:cNvSpPr>
            <a:spLocks noGrp="1"/>
          </p:cNvSpPr>
          <p:nvPr>
            <p:ph type="ftr" sz="quarter" idx="11"/>
          </p:nvPr>
        </p:nvSpPr>
        <p:spPr/>
        <p:txBody>
          <a:bodyPr/>
          <a:lstStyle/>
          <a:p>
            <a:r>
              <a:rPr lang="ro-RO"/>
              <a:t>DE-Cursul 11</a:t>
            </a:r>
          </a:p>
        </p:txBody>
      </p:sp>
      <p:sp>
        <p:nvSpPr>
          <p:cNvPr id="7" name="Slide Number Placeholder 6">
            <a:extLst>
              <a:ext uri="{FF2B5EF4-FFF2-40B4-BE49-F238E27FC236}">
                <a16:creationId xmlns:a16="http://schemas.microsoft.com/office/drawing/2014/main" id="{61A4D6E6-980C-4F53-9989-8486E2E9B1BD}"/>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944690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4420B-E7AA-4098-905C-D0FE0EBCF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D9817E3A-E9AB-44CE-9998-6B8D8AAAE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5CFAD5C2-CD00-4E39-9BA7-35C35F75F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F119B1-EF65-4988-BE62-C9A87016E680}"/>
              </a:ext>
            </a:extLst>
          </p:cNvPr>
          <p:cNvSpPr>
            <a:spLocks noGrp="1"/>
          </p:cNvSpPr>
          <p:nvPr>
            <p:ph type="dt" sz="half" idx="10"/>
          </p:nvPr>
        </p:nvSpPr>
        <p:spPr/>
        <p:txBody>
          <a:bodyPr/>
          <a:lstStyle/>
          <a:p>
            <a:fld id="{0B8F3C0E-F981-4288-B722-67BA0FF7FB39}" type="datetime1">
              <a:rPr lang="en-US" smtClean="0"/>
              <a:t>1/9/2021</a:t>
            </a:fld>
            <a:endParaRPr lang="ro-RO"/>
          </a:p>
        </p:txBody>
      </p:sp>
      <p:sp>
        <p:nvSpPr>
          <p:cNvPr id="6" name="Footer Placeholder 5">
            <a:extLst>
              <a:ext uri="{FF2B5EF4-FFF2-40B4-BE49-F238E27FC236}">
                <a16:creationId xmlns:a16="http://schemas.microsoft.com/office/drawing/2014/main" id="{7F9FEDBA-6644-44DD-9AC0-ACB9D4C212EC}"/>
              </a:ext>
            </a:extLst>
          </p:cNvPr>
          <p:cNvSpPr>
            <a:spLocks noGrp="1"/>
          </p:cNvSpPr>
          <p:nvPr>
            <p:ph type="ftr" sz="quarter" idx="11"/>
          </p:nvPr>
        </p:nvSpPr>
        <p:spPr/>
        <p:txBody>
          <a:bodyPr/>
          <a:lstStyle/>
          <a:p>
            <a:r>
              <a:rPr lang="ro-RO"/>
              <a:t>DE-Cursul 11</a:t>
            </a:r>
          </a:p>
        </p:txBody>
      </p:sp>
      <p:sp>
        <p:nvSpPr>
          <p:cNvPr id="7" name="Slide Number Placeholder 6">
            <a:extLst>
              <a:ext uri="{FF2B5EF4-FFF2-40B4-BE49-F238E27FC236}">
                <a16:creationId xmlns:a16="http://schemas.microsoft.com/office/drawing/2014/main" id="{09D009D4-213A-4606-90D3-8BB9859EFBCD}"/>
              </a:ext>
            </a:extLst>
          </p:cNvPr>
          <p:cNvSpPr>
            <a:spLocks noGrp="1"/>
          </p:cNvSpPr>
          <p:nvPr>
            <p:ph type="sldNum" sz="quarter" idx="12"/>
          </p:nvPr>
        </p:nvSpPr>
        <p:spPr/>
        <p:txBody>
          <a:bodyPr/>
          <a:lstStyle/>
          <a:p>
            <a:fld id="{93CEA419-0EA0-4DBB-8DF7-AC1C5CE942A1}" type="slidenum">
              <a:rPr lang="ro-RO" smtClean="0"/>
              <a:t>‹#›</a:t>
            </a:fld>
            <a:endParaRPr lang="ro-RO"/>
          </a:p>
        </p:txBody>
      </p:sp>
    </p:spTree>
    <p:extLst>
      <p:ext uri="{BB962C8B-B14F-4D97-AF65-F5344CB8AC3E}">
        <p14:creationId xmlns:p14="http://schemas.microsoft.com/office/powerpoint/2010/main" val="3876525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266A8F-E1F7-4779-BD45-20FC8073AF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3C5DE8FE-A7CF-4C68-A5BC-8775A2BEB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379C509-A1F5-4A0C-A661-83967961E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9BB77-F0B7-4CC9-8D3C-6A82C4378A64}" type="datetime1">
              <a:rPr lang="en-US" smtClean="0"/>
              <a:t>1/9/2021</a:t>
            </a:fld>
            <a:endParaRPr lang="ro-RO"/>
          </a:p>
        </p:txBody>
      </p:sp>
      <p:sp>
        <p:nvSpPr>
          <p:cNvPr id="5" name="Footer Placeholder 4">
            <a:extLst>
              <a:ext uri="{FF2B5EF4-FFF2-40B4-BE49-F238E27FC236}">
                <a16:creationId xmlns:a16="http://schemas.microsoft.com/office/drawing/2014/main" id="{78648B00-CEE4-4D03-A671-5078CD0417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o-RO"/>
              <a:t>DE-Cursul 11</a:t>
            </a:r>
          </a:p>
        </p:txBody>
      </p:sp>
      <p:sp>
        <p:nvSpPr>
          <p:cNvPr id="6" name="Slide Number Placeholder 5">
            <a:extLst>
              <a:ext uri="{FF2B5EF4-FFF2-40B4-BE49-F238E27FC236}">
                <a16:creationId xmlns:a16="http://schemas.microsoft.com/office/drawing/2014/main" id="{534ED002-DDD2-4EBB-8376-3F47220BB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CEA419-0EA0-4DBB-8DF7-AC1C5CE942A1}" type="slidenum">
              <a:rPr lang="ro-RO" smtClean="0"/>
              <a:t>‹#›</a:t>
            </a:fld>
            <a:endParaRPr lang="ro-RO"/>
          </a:p>
        </p:txBody>
      </p:sp>
    </p:spTree>
    <p:extLst>
      <p:ext uri="{BB962C8B-B14F-4D97-AF65-F5344CB8AC3E}">
        <p14:creationId xmlns:p14="http://schemas.microsoft.com/office/powerpoint/2010/main" val="3245191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40.png"/><Relationship Id="rId4" Type="http://schemas.openxmlformats.org/officeDocument/2006/relationships/image" Target="../media/image2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2.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13707-8A33-4406-88AF-FEDA2665F3FD}"/>
              </a:ext>
            </a:extLst>
          </p:cNvPr>
          <p:cNvSpPr>
            <a:spLocks noGrp="1"/>
          </p:cNvSpPr>
          <p:nvPr>
            <p:ph type="ctrTitle"/>
          </p:nvPr>
        </p:nvSpPr>
        <p:spPr/>
        <p:txBody>
          <a:bodyPr/>
          <a:lstStyle/>
          <a:p>
            <a:r>
              <a:rPr kumimoji="0" lang="ro-RO" sz="6000" b="1" i="0" u="none" strike="noStrike" kern="1200" cap="none" spc="0" normalizeH="0" baseline="0" noProof="0">
                <a:ln>
                  <a:noFill/>
                </a:ln>
                <a:solidFill>
                  <a:prstClr val="black"/>
                </a:solidFill>
                <a:effectLst/>
                <a:uLnTx/>
                <a:uFillTx/>
                <a:latin typeface="Calibri Light" panose="020F0302020204030204"/>
                <a:ea typeface="+mj-ea"/>
                <a:cs typeface="+mj-cs"/>
              </a:rPr>
              <a:t>DISPOZITIVE ELECTRONICE</a:t>
            </a:r>
            <a:endParaRPr lang="ro-RO"/>
          </a:p>
        </p:txBody>
      </p:sp>
      <p:sp>
        <p:nvSpPr>
          <p:cNvPr id="3" name="Subtitle 2">
            <a:extLst>
              <a:ext uri="{FF2B5EF4-FFF2-40B4-BE49-F238E27FC236}">
                <a16:creationId xmlns:a16="http://schemas.microsoft.com/office/drawing/2014/main" id="{8493AC3A-CB38-4239-A3B7-8FFF247442FB}"/>
              </a:ext>
            </a:extLst>
          </p:cNvPr>
          <p:cNvSpPr>
            <a:spLocks noGrp="1"/>
          </p:cNvSpPr>
          <p:nvPr>
            <p:ph type="subTitle" idx="1"/>
          </p:nvPr>
        </p:nvSpPr>
        <p:spPr/>
        <p:txBody>
          <a:bodyPr/>
          <a:lstStyle/>
          <a:p>
            <a:r>
              <a:rPr lang="en-US"/>
              <a:t>Cursul nr. </a:t>
            </a:r>
            <a:r>
              <a:rPr lang="ro-RO"/>
              <a:t>12</a:t>
            </a:r>
          </a:p>
        </p:txBody>
      </p:sp>
      <p:grpSp>
        <p:nvGrpSpPr>
          <p:cNvPr id="4" name="Group 3">
            <a:extLst>
              <a:ext uri="{FF2B5EF4-FFF2-40B4-BE49-F238E27FC236}">
                <a16:creationId xmlns:a16="http://schemas.microsoft.com/office/drawing/2014/main" id="{D9FD07E9-F857-4035-8342-82F6CDFFAAD3}"/>
              </a:ext>
            </a:extLst>
          </p:cNvPr>
          <p:cNvGrpSpPr/>
          <p:nvPr/>
        </p:nvGrpSpPr>
        <p:grpSpPr>
          <a:xfrm>
            <a:off x="711200" y="596055"/>
            <a:ext cx="10769599" cy="1138340"/>
            <a:chOff x="685800" y="596055"/>
            <a:chExt cx="7498846" cy="1138340"/>
          </a:xfrm>
        </p:grpSpPr>
        <p:pic>
          <p:nvPicPr>
            <p:cNvPr id="5" name="Picture 4" descr="Logo-UT-IESC-RGB-RO">
              <a:extLst>
                <a:ext uri="{FF2B5EF4-FFF2-40B4-BE49-F238E27FC236}">
                  <a16:creationId xmlns:a16="http://schemas.microsoft.com/office/drawing/2014/main" id="{9C60D616-A177-45F1-AD9F-EC29D8BDD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3170610"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id="{FC259AFA-1F0F-4A97-94B3-3CB1A5C395B7}"/>
                </a:ext>
              </a:extLst>
            </p:cNvPr>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200" b="1">
                  <a:latin typeface="UT Sans" panose="00000500000000000000" pitchFamily="50" charset="0"/>
                </a:rPr>
                <a:t>Departamentul de Electronică şi Calculatoare</a:t>
              </a:r>
              <a:endParaRPr lang="ro-RO" sz="1200" b="1">
                <a:latin typeface="UT Sans" panose="00000500000000000000" pitchFamily="50" charset="0"/>
              </a:endParaRPr>
            </a:p>
            <a:p>
              <a:pPr algn="r"/>
              <a:r>
                <a:rPr lang="ro-RO" sz="1200">
                  <a:latin typeface="UT Sans" panose="00000500000000000000" pitchFamily="50" charset="0"/>
                </a:rPr>
                <a:t>s</a:t>
              </a:r>
              <a:r>
                <a:rPr lang="en-US" sz="1200">
                  <a:latin typeface="UT Sans" panose="00000500000000000000" pitchFamily="50" charset="0"/>
                </a:rPr>
                <a:t>tr. Politehnicii 1, 500024 Braşov</a:t>
              </a:r>
              <a:endParaRPr lang="ro-RO" sz="1200">
                <a:latin typeface="UT Sans" panose="00000500000000000000" pitchFamily="50" charset="0"/>
              </a:endParaRPr>
            </a:p>
            <a:p>
              <a:pPr algn="r"/>
              <a:r>
                <a:rPr lang="en-US" sz="1200">
                  <a:latin typeface="UT Sans" panose="00000500000000000000" pitchFamily="50" charset="0"/>
                </a:rPr>
                <a:t>0268 478705</a:t>
              </a:r>
              <a:endParaRPr lang="ro-RO" sz="1200">
                <a:latin typeface="UT Sans" panose="00000500000000000000" pitchFamily="50" charset="0"/>
              </a:endParaRPr>
            </a:p>
            <a:p>
              <a:pPr algn="r" rtl="1">
                <a:defRPr sz="1000"/>
              </a:pPr>
              <a:endParaRPr lang="en-GB" sz="900">
                <a:solidFill>
                  <a:srgbClr val="333333"/>
                </a:solidFill>
                <a:latin typeface="UT Sans" panose="00000500000000000000" pitchFamily="50" charset="0"/>
              </a:endParaRPr>
            </a:p>
          </p:txBody>
        </p:sp>
      </p:grpSp>
    </p:spTree>
    <p:extLst>
      <p:ext uri="{BB962C8B-B14F-4D97-AF65-F5344CB8AC3E}">
        <p14:creationId xmlns:p14="http://schemas.microsoft.com/office/powerpoint/2010/main" val="269148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Amplificator cu TEC-MOS cu canal indus</a:t>
            </a:r>
            <a:endParaRPr lang="en-US" b="1">
              <a:latin typeface="+mn-lt"/>
            </a:endParaRPr>
          </a:p>
        </p:txBody>
      </p:sp>
      <p:sp>
        <p:nvSpPr>
          <p:cNvPr id="3" name="Content Placeholder 2"/>
          <p:cNvSpPr>
            <a:spLocks noGrp="1"/>
          </p:cNvSpPr>
          <p:nvPr>
            <p:ph idx="1"/>
          </p:nvPr>
        </p:nvSpPr>
        <p:spPr/>
        <p:txBody>
          <a:bodyPr/>
          <a:lstStyle/>
          <a:p>
            <a:r>
              <a:rPr lang="ro-RO"/>
              <a:t>Similar cu funcționarea dispozitivelor TEC-J și TEC-MOS cu canal inițial prezentate anterior, tensiunea semnalului </a:t>
            </a:r>
            <a:br>
              <a:rPr lang="ro-RO"/>
            </a:br>
            <a:r>
              <a:rPr lang="ro-RO"/>
              <a:t>produce o variație a V</a:t>
            </a:r>
            <a:r>
              <a:rPr lang="ro-RO" baseline="-25000"/>
              <a:t>gs</a:t>
            </a:r>
            <a:r>
              <a:rPr lang="ro-RO"/>
              <a:t> de o parte și de </a:t>
            </a:r>
            <a:br>
              <a:rPr lang="ro-RO"/>
            </a:br>
            <a:r>
              <a:rPr lang="ro-RO"/>
              <a:t>cealaltă a valorii din PSF, V</a:t>
            </a:r>
            <a:r>
              <a:rPr lang="ro-RO" baseline="-25000"/>
              <a:t>GSQ</a:t>
            </a:r>
            <a:r>
              <a:rPr lang="ro-RO"/>
              <a:t>.</a:t>
            </a:r>
          </a:p>
          <a:p>
            <a:r>
              <a:rPr lang="ro-RO"/>
              <a:t>Aceasta, la rândul ei, are drept urmare </a:t>
            </a:r>
            <a:br>
              <a:rPr lang="ro-RO"/>
            </a:br>
            <a:r>
              <a:rPr lang="ro-RO"/>
              <a:t>variația lui I</a:t>
            </a:r>
            <a:r>
              <a:rPr lang="ro-RO" baseline="-25000"/>
              <a:t>d</a:t>
            </a:r>
            <a:r>
              <a:rPr lang="ro-RO"/>
              <a:t> de o parte și de cealaltă a </a:t>
            </a:r>
            <a:br>
              <a:rPr lang="ro-RO"/>
            </a:br>
            <a:r>
              <a:rPr lang="ro-RO"/>
              <a:t>valorii sale din PSF, I</a:t>
            </a:r>
            <a:r>
              <a:rPr lang="ro-RO" baseline="-25000"/>
              <a:t>DQ</a:t>
            </a:r>
            <a:r>
              <a:rPr lang="ro-RO"/>
              <a:t>.</a:t>
            </a:r>
          </a:p>
          <a:p>
            <a:r>
              <a:rPr lang="ro-RO"/>
              <a:t>Funcționarea se desfășoară în exclusivitate </a:t>
            </a:r>
            <a:br>
              <a:rPr lang="ro-RO"/>
            </a:br>
            <a:r>
              <a:rPr lang="ro-RO"/>
              <a:t>în regim de îmbogățire (Enhancement).</a:t>
            </a:r>
            <a:endParaRPr lang="en-US"/>
          </a:p>
        </p:txBody>
      </p:sp>
      <p:sp>
        <p:nvSpPr>
          <p:cNvPr id="4" name="Date Placeholder 3"/>
          <p:cNvSpPr>
            <a:spLocks noGrp="1"/>
          </p:cNvSpPr>
          <p:nvPr>
            <p:ph type="dt" sz="half" idx="10"/>
          </p:nvPr>
        </p:nvSpPr>
        <p:spPr/>
        <p:txBody>
          <a:bodyPr/>
          <a:lstStyle/>
          <a:p>
            <a:fld id="{6C97F758-10EA-48A7-BE94-18AE374498E4}" type="datetime1">
              <a:rPr lang="en-US" smtClean="0"/>
              <a:t>1/9/2021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10</a:t>
            </a:fld>
            <a:endParaRPr lang="en-US"/>
          </a:p>
        </p:txBody>
      </p:sp>
      <p:pic>
        <p:nvPicPr>
          <p:cNvPr id="9" name="Picture 8">
            <a:extLst>
              <a:ext uri="{FF2B5EF4-FFF2-40B4-BE49-F238E27FC236}">
                <a16:creationId xmlns:a16="http://schemas.microsoft.com/office/drawing/2014/main" id="{42E086C9-01F0-47B7-B528-D5E3281AAB27}"/>
              </a:ext>
            </a:extLst>
          </p:cNvPr>
          <p:cNvPicPr>
            <a:picLocks noChangeAspect="1"/>
          </p:cNvPicPr>
          <p:nvPr/>
        </p:nvPicPr>
        <p:blipFill>
          <a:blip r:embed="rId2"/>
          <a:stretch>
            <a:fillRect/>
          </a:stretch>
        </p:blipFill>
        <p:spPr>
          <a:xfrm>
            <a:off x="7463596" y="2458065"/>
            <a:ext cx="4661146" cy="3898285"/>
          </a:xfrm>
          <a:prstGeom prst="rect">
            <a:avLst/>
          </a:prstGeom>
        </p:spPr>
      </p:pic>
    </p:spTree>
    <p:extLst>
      <p:ext uri="{BB962C8B-B14F-4D97-AF65-F5344CB8AC3E}">
        <p14:creationId xmlns:p14="http://schemas.microsoft.com/office/powerpoint/2010/main" val="1859687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Amplificator cu TEC-MOS cu canal indus</a:t>
            </a:r>
            <a:endParaRPr lang="en-US" b="1">
              <a:latin typeface="+mn-lt"/>
            </a:endParaRPr>
          </a:p>
        </p:txBody>
      </p:sp>
      <p:sp>
        <p:nvSpPr>
          <p:cNvPr id="3" name="Content Placeholder 2"/>
          <p:cNvSpPr>
            <a:spLocks noGrp="1"/>
          </p:cNvSpPr>
          <p:nvPr>
            <p:ph idx="1"/>
          </p:nvPr>
        </p:nvSpPr>
        <p:spPr/>
        <p:txBody>
          <a:bodyPr/>
          <a:lstStyle/>
          <a:p>
            <a:r>
              <a:rPr lang="ro-RO"/>
              <a:t>La amplificatorul cu sursa comună realizat cu TEC-MOS cu canal indus, tensiunea V</a:t>
            </a:r>
            <a:r>
              <a:rPr lang="ro-RO" baseline="-25000"/>
              <a:t>GS</a:t>
            </a:r>
            <a:r>
              <a:rPr lang="ro-RO"/>
              <a:t> mai mare decât valoarea de prag se obține prin polarizarea cu divizor de tensiune în </a:t>
            </a:r>
            <a:br>
              <a:rPr lang="ro-RO"/>
            </a:br>
            <a:r>
              <a:rPr lang="ro-RO"/>
              <a:t>poartă.</a:t>
            </a:r>
          </a:p>
          <a:p>
            <a:r>
              <a:rPr lang="ro-RO" b="1">
                <a:solidFill>
                  <a:srgbClr val="0070C0"/>
                </a:solidFill>
              </a:rPr>
              <a:t>Analiza în c.c.</a:t>
            </a:r>
            <a:r>
              <a:rPr lang="ro-RO">
                <a:solidFill>
                  <a:srgbClr val="0070C0"/>
                </a:solidFill>
              </a:rPr>
              <a:t> </a:t>
            </a:r>
            <a:r>
              <a:rPr lang="ro-RO"/>
              <a:t>a circuitului, care necesită </a:t>
            </a:r>
            <a:br>
              <a:rPr lang="ro-RO"/>
            </a:br>
            <a:r>
              <a:rPr lang="ro-RO"/>
              <a:t>determinarea valorii I</a:t>
            </a:r>
            <a:r>
              <a:rPr lang="ro-RO" baseline="-25000"/>
              <a:t>D</a:t>
            </a:r>
            <a:r>
              <a:rPr lang="ro-RO"/>
              <a:t> din ecuația de </a:t>
            </a:r>
            <a:br>
              <a:rPr lang="ro-RO"/>
            </a:br>
            <a:r>
              <a:rPr lang="ro-RO"/>
              <a:t>dispozitiv, se efectuează astfel:</a:t>
            </a:r>
            <a:endParaRPr lang="en-US"/>
          </a:p>
        </p:txBody>
      </p:sp>
      <p:sp>
        <p:nvSpPr>
          <p:cNvPr id="4" name="Date Placeholder 3"/>
          <p:cNvSpPr>
            <a:spLocks noGrp="1"/>
          </p:cNvSpPr>
          <p:nvPr>
            <p:ph type="dt" sz="half" idx="10"/>
          </p:nvPr>
        </p:nvSpPr>
        <p:spPr/>
        <p:txBody>
          <a:bodyPr/>
          <a:lstStyle/>
          <a:p>
            <a:fld id="{D3B73F67-29D1-4C54-A7CF-1E1471BBDC3B}" type="datetime1">
              <a:rPr lang="en-US" smtClean="0"/>
              <a:t>1/9/2021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11</a:t>
            </a:fld>
            <a:endParaRPr lang="en-US"/>
          </a:p>
        </p:txBody>
      </p:sp>
      <mc:AlternateContent xmlns:mc="http://schemas.openxmlformats.org/markup-compatibility/2006" xmlns:a14="http://schemas.microsoft.com/office/drawing/2010/main">
        <mc:Choice Requires="a14">
          <p:sp>
            <p:nvSpPr>
              <p:cNvPr id="9" name="Object 8">
                <a:extLst>
                  <a:ext uri="{FF2B5EF4-FFF2-40B4-BE49-F238E27FC236}">
                    <a16:creationId xmlns:a16="http://schemas.microsoft.com/office/drawing/2014/main" id="{BBCD9FB4-3484-45F7-8CB4-5A0DB79F515F}"/>
                  </a:ext>
                </a:extLst>
              </p:cNvPr>
              <p:cNvSpPr txBox="1"/>
              <p:nvPr/>
            </p:nvSpPr>
            <p:spPr bwMode="auto">
              <a:xfrm>
                <a:off x="1096221" y="4599428"/>
                <a:ext cx="4272191" cy="87994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smtClean="0">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𝐺𝑆</m:t>
                          </m:r>
                        </m:sub>
                      </m:sSub>
                      <m:r>
                        <a:rPr lang="ro-RO" sz="2000" i="1">
                          <a:solidFill>
                            <a:srgbClr val="000000"/>
                          </a:solidFill>
                          <a:latin typeface="Cambria Math" panose="02040503050406030204" pitchFamily="18" charset="0"/>
                        </a:rPr>
                        <m:t>=</m:t>
                      </m:r>
                      <m:f>
                        <m:fPr>
                          <m:ctrlPr>
                            <a:rPr lang="ro-RO" sz="2000" i="1">
                              <a:solidFill>
                                <a:srgbClr val="000000"/>
                              </a:solidFill>
                              <a:latin typeface="Cambria Math" panose="02040503050406030204" pitchFamily="18" charset="0"/>
                            </a:rPr>
                          </m:ctrlPr>
                        </m:fPr>
                        <m:num>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2</m:t>
                              </m:r>
                            </m:sub>
                          </m:sSub>
                        </m:num>
                        <m:den>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1</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2</m:t>
                              </m:r>
                            </m:sub>
                          </m:sSub>
                        </m:den>
                      </m:f>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𝐷𝐷</m:t>
                          </m:r>
                        </m:sub>
                      </m:sSub>
                      <m:r>
                        <a:rPr lang="ro-RO" sz="2000" b="0" i="1" smtClean="0">
                          <a:solidFill>
                            <a:srgbClr val="000000"/>
                          </a:solidFill>
                          <a:latin typeface="Cambria Math" panose="02040503050406030204" pitchFamily="18" charset="0"/>
                        </a:rPr>
                        <m:t>−</m:t>
                      </m:r>
                      <m:sSub>
                        <m:sSubPr>
                          <m:ctrlPr>
                            <a:rPr lang="ro-RO" sz="2000" b="0" i="1" smtClean="0">
                              <a:solidFill>
                                <a:srgbClr val="000000"/>
                              </a:solidFill>
                              <a:latin typeface="Cambria Math" panose="02040503050406030204" pitchFamily="18" charset="0"/>
                            </a:rPr>
                          </m:ctrlPr>
                        </m:sSubPr>
                        <m:e>
                          <m:r>
                            <a:rPr lang="ro-RO" sz="2000" b="0" i="1" smtClean="0">
                              <a:solidFill>
                                <a:srgbClr val="000000"/>
                              </a:solidFill>
                              <a:latin typeface="Cambria Math" panose="02040503050406030204" pitchFamily="18" charset="0"/>
                            </a:rPr>
                            <m:t>𝐼</m:t>
                          </m:r>
                        </m:e>
                        <m:sub>
                          <m:r>
                            <a:rPr lang="ro-RO" sz="2000" b="0" i="1" smtClean="0">
                              <a:solidFill>
                                <a:srgbClr val="000000"/>
                              </a:solidFill>
                              <a:latin typeface="Cambria Math" panose="02040503050406030204" pitchFamily="18" charset="0"/>
                            </a:rPr>
                            <m:t>𝐷</m:t>
                          </m:r>
                        </m:sub>
                      </m:sSub>
                      <m:sSub>
                        <m:sSubPr>
                          <m:ctrlPr>
                            <a:rPr lang="ro-RO" sz="2000" b="0" i="1" smtClean="0">
                              <a:solidFill>
                                <a:srgbClr val="000000"/>
                              </a:solidFill>
                              <a:latin typeface="Cambria Math" panose="02040503050406030204" pitchFamily="18" charset="0"/>
                            </a:rPr>
                          </m:ctrlPr>
                        </m:sSubPr>
                        <m:e>
                          <m:r>
                            <a:rPr lang="ro-RO" sz="2000" b="0" i="1" smtClean="0">
                              <a:solidFill>
                                <a:srgbClr val="000000"/>
                              </a:solidFill>
                              <a:latin typeface="Cambria Math" panose="02040503050406030204" pitchFamily="18" charset="0"/>
                            </a:rPr>
                            <m:t>𝑅</m:t>
                          </m:r>
                        </m:e>
                        <m:sub>
                          <m:r>
                            <a:rPr lang="ro-RO" sz="2000" b="0" i="1" smtClean="0">
                              <a:solidFill>
                                <a:srgbClr val="000000"/>
                              </a:solidFill>
                              <a:latin typeface="Cambria Math" panose="02040503050406030204" pitchFamily="18" charset="0"/>
                            </a:rPr>
                            <m:t>𝑆</m:t>
                          </m:r>
                        </m:sub>
                      </m:sSub>
                    </m:oMath>
                  </m:oMathPara>
                </a14:m>
                <a:endParaRPr lang="ro-RO" sz="2400"/>
              </a:p>
            </p:txBody>
          </p:sp>
        </mc:Choice>
        <mc:Fallback xmlns="">
          <p:sp>
            <p:nvSpPr>
              <p:cNvPr id="9" name="Object 8">
                <a:extLst>
                  <a:ext uri="{FF2B5EF4-FFF2-40B4-BE49-F238E27FC236}">
                    <a16:creationId xmlns:a16="http://schemas.microsoft.com/office/drawing/2014/main" id="{BBCD9FB4-3484-45F7-8CB4-5A0DB79F515F}"/>
                  </a:ext>
                </a:extLst>
              </p:cNvPr>
              <p:cNvSpPr txBox="1">
                <a:spLocks noRot="1" noChangeAspect="1" noMove="1" noResize="1" noEditPoints="1" noAdjustHandles="1" noChangeArrowheads="1" noChangeShapeType="1" noTextEdit="1"/>
              </p:cNvSpPr>
              <p:nvPr/>
            </p:nvSpPr>
            <p:spPr bwMode="auto">
              <a:xfrm>
                <a:off x="1096221" y="4599428"/>
                <a:ext cx="4272191" cy="879946"/>
              </a:xfrm>
              <a:prstGeom prst="rect">
                <a:avLst/>
              </a:prstGeom>
              <a:blipFill>
                <a:blip r:embed="rId2"/>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9">
                <a:extLst>
                  <a:ext uri="{FF2B5EF4-FFF2-40B4-BE49-F238E27FC236}">
                    <a16:creationId xmlns:a16="http://schemas.microsoft.com/office/drawing/2014/main" id="{E465D87C-E49C-403C-BDF0-2A236AF77413}"/>
                  </a:ext>
                </a:extLst>
              </p:cNvPr>
              <p:cNvSpPr txBox="1"/>
              <p:nvPr/>
            </p:nvSpPr>
            <p:spPr bwMode="auto">
              <a:xfrm>
                <a:off x="4554756" y="4662415"/>
                <a:ext cx="3082488" cy="582877"/>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𝐷</m:t>
                          </m:r>
                        </m:sub>
                      </m:sSub>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𝐾</m:t>
                      </m:r>
                      <m:sSup>
                        <m:sSupPr>
                          <m:ctrlPr>
                            <a:rPr lang="ro-RO" sz="2000" i="1">
                              <a:solidFill>
                                <a:srgbClr val="000000"/>
                              </a:solidFill>
                              <a:latin typeface="Cambria Math" panose="02040503050406030204" pitchFamily="18" charset="0"/>
                            </a:rPr>
                          </m:ctrlPr>
                        </m:sSupPr>
                        <m:e>
                          <m:d>
                            <m:dPr>
                              <m:ctrlPr>
                                <a:rPr lang="ro-RO" sz="2000" i="1">
                                  <a:solidFill>
                                    <a:srgbClr val="000000"/>
                                  </a:solidFill>
                                  <a:latin typeface="Cambria Math" panose="02040503050406030204" pitchFamily="18" charset="0"/>
                                </a:rPr>
                              </m:ctrlPr>
                            </m:dPr>
                            <m:e>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𝐺𝑆</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𝐺𝑆</m:t>
                                  </m:r>
                                  <m:r>
                                    <a:rPr lang="ro-RO" sz="2000" i="1">
                                      <a:solidFill>
                                        <a:srgbClr val="000000"/>
                                      </a:solidFill>
                                      <a:latin typeface="Cambria Math" panose="02040503050406030204" pitchFamily="18" charset="0"/>
                                    </a:rPr>
                                    <m:t>(</m:t>
                                  </m:r>
                                  <m:r>
                                    <a:rPr lang="ro-RO" sz="2000" i="1">
                                      <a:solidFill>
                                        <a:srgbClr val="000000"/>
                                      </a:solidFill>
                                      <a:latin typeface="Cambria Math" panose="02040503050406030204" pitchFamily="18" charset="0"/>
                                    </a:rPr>
                                    <m:t>𝑡h</m:t>
                                  </m:r>
                                  <m:r>
                                    <a:rPr lang="ro-RO" sz="2000" i="1">
                                      <a:solidFill>
                                        <a:srgbClr val="000000"/>
                                      </a:solidFill>
                                      <a:latin typeface="Cambria Math" panose="02040503050406030204" pitchFamily="18" charset="0"/>
                                    </a:rPr>
                                    <m:t>)</m:t>
                                  </m:r>
                                </m:sub>
                              </m:sSub>
                            </m:e>
                          </m:d>
                        </m:e>
                        <m:sup>
                          <m:r>
                            <a:rPr lang="ro-RO" sz="2000" i="1">
                              <a:solidFill>
                                <a:srgbClr val="000000"/>
                              </a:solidFill>
                              <a:latin typeface="Cambria Math" panose="02040503050406030204" pitchFamily="18" charset="0"/>
                            </a:rPr>
                            <m:t>2</m:t>
                          </m:r>
                        </m:sup>
                      </m:sSup>
                    </m:oMath>
                  </m:oMathPara>
                </a14:m>
                <a:endParaRPr lang="ro-RO" sz="2400"/>
              </a:p>
            </p:txBody>
          </p:sp>
        </mc:Choice>
        <mc:Fallback xmlns="">
          <p:sp>
            <p:nvSpPr>
              <p:cNvPr id="10" name="Object 9">
                <a:extLst>
                  <a:ext uri="{FF2B5EF4-FFF2-40B4-BE49-F238E27FC236}">
                    <a16:creationId xmlns:a16="http://schemas.microsoft.com/office/drawing/2014/main" id="{E465D87C-E49C-403C-BDF0-2A236AF77413}"/>
                  </a:ext>
                </a:extLst>
              </p:cNvPr>
              <p:cNvSpPr txBox="1">
                <a:spLocks noRot="1" noChangeAspect="1" noMove="1" noResize="1" noEditPoints="1" noAdjustHandles="1" noChangeArrowheads="1" noChangeShapeType="1" noTextEdit="1"/>
              </p:cNvSpPr>
              <p:nvPr/>
            </p:nvSpPr>
            <p:spPr bwMode="auto">
              <a:xfrm>
                <a:off x="4554756" y="4662415"/>
                <a:ext cx="3082488" cy="582877"/>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C5E0584A-B0BC-4426-8A52-119238AD5277}"/>
                  </a:ext>
                </a:extLst>
              </p:cNvPr>
              <p:cNvSpPr txBox="1"/>
              <p:nvPr/>
            </p:nvSpPr>
            <p:spPr bwMode="auto">
              <a:xfrm>
                <a:off x="1096221" y="5614310"/>
                <a:ext cx="3770747" cy="491521"/>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000" i="1" smtClean="0">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𝐷𝑆</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𝑉</m:t>
                          </m:r>
                        </m:e>
                        <m:sub>
                          <m:r>
                            <a:rPr lang="ro-RO" sz="2000" i="1">
                              <a:solidFill>
                                <a:srgbClr val="000000"/>
                              </a:solidFill>
                              <a:latin typeface="Cambria Math" panose="02040503050406030204" pitchFamily="18" charset="0"/>
                            </a:rPr>
                            <m:t>𝐷𝐷</m:t>
                          </m:r>
                        </m:sub>
                      </m:sSub>
                      <m:r>
                        <a:rPr lang="ro-RO" sz="2000" i="1">
                          <a:solidFill>
                            <a:srgbClr val="000000"/>
                          </a:solidFill>
                          <a:latin typeface="Cambria Math" panose="02040503050406030204" pitchFamily="18" charset="0"/>
                        </a:rPr>
                        <m:t>−</m:t>
                      </m:r>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𝐼</m:t>
                          </m:r>
                        </m:e>
                        <m:sub>
                          <m:r>
                            <a:rPr lang="ro-RO" sz="2000" i="1">
                              <a:solidFill>
                                <a:srgbClr val="000000"/>
                              </a:solidFill>
                              <a:latin typeface="Cambria Math" panose="02040503050406030204" pitchFamily="18" charset="0"/>
                            </a:rPr>
                            <m:t>𝐷</m:t>
                          </m:r>
                        </m:sub>
                      </m:sSub>
                      <m:d>
                        <m:dPr>
                          <m:ctrlPr>
                            <a:rPr lang="ro-RO" sz="2000" i="1" smtClean="0">
                              <a:solidFill>
                                <a:srgbClr val="000000"/>
                              </a:solidFill>
                              <a:latin typeface="Cambria Math" panose="02040503050406030204" pitchFamily="18" charset="0"/>
                            </a:rPr>
                          </m:ctrlPr>
                        </m:dPr>
                        <m:e>
                          <m:sSub>
                            <m:sSubPr>
                              <m:ctrlPr>
                                <a:rPr lang="ro-RO" sz="2000" i="1">
                                  <a:solidFill>
                                    <a:srgbClr val="000000"/>
                                  </a:solidFill>
                                  <a:latin typeface="Cambria Math" panose="02040503050406030204" pitchFamily="18" charset="0"/>
                                </a:rPr>
                              </m:ctrlPr>
                            </m:sSubPr>
                            <m:e>
                              <m:r>
                                <a:rPr lang="ro-RO" sz="2000" i="1">
                                  <a:solidFill>
                                    <a:srgbClr val="000000"/>
                                  </a:solidFill>
                                  <a:latin typeface="Cambria Math" panose="02040503050406030204" pitchFamily="18" charset="0"/>
                                </a:rPr>
                                <m:t>𝑅</m:t>
                              </m:r>
                            </m:e>
                            <m:sub>
                              <m:r>
                                <a:rPr lang="ro-RO" sz="2000" i="1">
                                  <a:solidFill>
                                    <a:srgbClr val="000000"/>
                                  </a:solidFill>
                                  <a:latin typeface="Cambria Math" panose="02040503050406030204" pitchFamily="18" charset="0"/>
                                </a:rPr>
                                <m:t>𝐷</m:t>
                              </m:r>
                            </m:sub>
                          </m:sSub>
                          <m:r>
                            <a:rPr lang="ro-RO" sz="2000" b="0" i="1" smtClean="0">
                              <a:solidFill>
                                <a:srgbClr val="000000"/>
                              </a:solidFill>
                              <a:latin typeface="Cambria Math" panose="02040503050406030204" pitchFamily="18" charset="0"/>
                            </a:rPr>
                            <m:t>+</m:t>
                          </m:r>
                          <m:sSub>
                            <m:sSubPr>
                              <m:ctrlPr>
                                <a:rPr lang="ro-RO" sz="2000" b="0" i="1" smtClean="0">
                                  <a:solidFill>
                                    <a:srgbClr val="000000"/>
                                  </a:solidFill>
                                  <a:latin typeface="Cambria Math" panose="02040503050406030204" pitchFamily="18" charset="0"/>
                                </a:rPr>
                              </m:ctrlPr>
                            </m:sSubPr>
                            <m:e>
                              <m:r>
                                <a:rPr lang="ro-RO" sz="2000" b="0" i="1" smtClean="0">
                                  <a:solidFill>
                                    <a:srgbClr val="000000"/>
                                  </a:solidFill>
                                  <a:latin typeface="Cambria Math" panose="02040503050406030204" pitchFamily="18" charset="0"/>
                                </a:rPr>
                                <m:t>𝑅</m:t>
                              </m:r>
                            </m:e>
                            <m:sub>
                              <m:r>
                                <a:rPr lang="ro-RO" sz="2000" b="0" i="1" smtClean="0">
                                  <a:solidFill>
                                    <a:srgbClr val="000000"/>
                                  </a:solidFill>
                                  <a:latin typeface="Cambria Math" panose="02040503050406030204" pitchFamily="18" charset="0"/>
                                </a:rPr>
                                <m:t>𝑆</m:t>
                              </m:r>
                            </m:sub>
                          </m:sSub>
                        </m:e>
                      </m:d>
                    </m:oMath>
                  </m:oMathPara>
                </a14:m>
                <a:endParaRPr lang="ro-RO" sz="2400"/>
              </a:p>
            </p:txBody>
          </p:sp>
        </mc:Choice>
        <mc:Fallback xmlns="">
          <p:sp>
            <p:nvSpPr>
              <p:cNvPr id="11" name="Object 10">
                <a:extLst>
                  <a:ext uri="{FF2B5EF4-FFF2-40B4-BE49-F238E27FC236}">
                    <a16:creationId xmlns:a16="http://schemas.microsoft.com/office/drawing/2014/main" id="{C5E0584A-B0BC-4426-8A52-119238AD5277}"/>
                  </a:ext>
                </a:extLst>
              </p:cNvPr>
              <p:cNvSpPr txBox="1">
                <a:spLocks noRot="1" noChangeAspect="1" noMove="1" noResize="1" noEditPoints="1" noAdjustHandles="1" noChangeArrowheads="1" noChangeShapeType="1" noTextEdit="1"/>
              </p:cNvSpPr>
              <p:nvPr/>
            </p:nvSpPr>
            <p:spPr bwMode="auto">
              <a:xfrm>
                <a:off x="1096221" y="5614310"/>
                <a:ext cx="3770747" cy="491521"/>
              </a:xfrm>
              <a:prstGeom prst="rect">
                <a:avLst/>
              </a:prstGeom>
              <a:blipFill>
                <a:blip r:embed="rId4"/>
                <a:stretch>
                  <a:fillRect/>
                </a:stretch>
              </a:blipFill>
            </p:spPr>
            <p:txBody>
              <a:bodyPr/>
              <a:lstStyle/>
              <a:p>
                <a:r>
                  <a:rPr lang="ro-RO">
                    <a:noFill/>
                  </a:rPr>
                  <a:t> </a:t>
                </a:r>
              </a:p>
            </p:txBody>
          </p:sp>
        </mc:Fallback>
      </mc:AlternateContent>
      <p:pic>
        <p:nvPicPr>
          <p:cNvPr id="13" name="Picture 12">
            <a:extLst>
              <a:ext uri="{FF2B5EF4-FFF2-40B4-BE49-F238E27FC236}">
                <a16:creationId xmlns:a16="http://schemas.microsoft.com/office/drawing/2014/main" id="{A2078437-1C1E-48CD-BBCD-4C3703A4DEA4}"/>
              </a:ext>
            </a:extLst>
          </p:cNvPr>
          <p:cNvPicPr>
            <a:picLocks noChangeAspect="1"/>
          </p:cNvPicPr>
          <p:nvPr/>
        </p:nvPicPr>
        <p:blipFill>
          <a:blip r:embed="rId5"/>
          <a:stretch>
            <a:fillRect/>
          </a:stretch>
        </p:blipFill>
        <p:spPr>
          <a:xfrm>
            <a:off x="6998275" y="2764581"/>
            <a:ext cx="5075737" cy="3591769"/>
          </a:xfrm>
          <a:prstGeom prst="rect">
            <a:avLst/>
          </a:prstGeom>
        </p:spPr>
      </p:pic>
    </p:spTree>
    <p:extLst>
      <p:ext uri="{BB962C8B-B14F-4D97-AF65-F5344CB8AC3E}">
        <p14:creationId xmlns:p14="http://schemas.microsoft.com/office/powerpoint/2010/main" val="18991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Amplificator cu TEC-MOS cu canal indus</a:t>
            </a:r>
            <a:endParaRPr lang="en-US" b="1">
              <a:latin typeface="+mn-lt"/>
            </a:endParaRPr>
          </a:p>
        </p:txBody>
      </p:sp>
      <p:sp>
        <p:nvSpPr>
          <p:cNvPr id="3" name="Content Placeholder 2"/>
          <p:cNvSpPr>
            <a:spLocks noGrp="1"/>
          </p:cNvSpPr>
          <p:nvPr>
            <p:ph idx="1"/>
          </p:nvPr>
        </p:nvSpPr>
        <p:spPr/>
        <p:txBody>
          <a:bodyPr/>
          <a:lstStyle/>
          <a:p>
            <a:pPr marL="0" indent="0">
              <a:buNone/>
            </a:pPr>
            <a:r>
              <a:rPr lang="ro-RO" b="1">
                <a:solidFill>
                  <a:srgbClr val="0070C0"/>
                </a:solidFill>
              </a:rPr>
              <a:t>Analiza în c.a.</a:t>
            </a:r>
            <a:endParaRPr lang="ro-RO">
              <a:solidFill>
                <a:srgbClr val="0070C0"/>
              </a:solidFill>
            </a:endParaRPr>
          </a:p>
          <a:p>
            <a:r>
              <a:rPr lang="ro-RO"/>
              <a:t>Expresia câștigului în tensiune este aceeași ca pentru TEC-J și </a:t>
            </a:r>
            <a:br>
              <a:rPr lang="ro-RO"/>
            </a:br>
            <a:r>
              <a:rPr lang="ro-RO"/>
              <a:t>TEC-MOS cu canal inițial, adică </a:t>
            </a:r>
            <a:r>
              <a:rPr lang="ro-RO" b="1">
                <a:solidFill>
                  <a:srgbClr val="0070C0"/>
                </a:solidFill>
              </a:rPr>
              <a:t>A</a:t>
            </a:r>
            <a:r>
              <a:rPr lang="ro-RO" b="1" baseline="-25000">
                <a:solidFill>
                  <a:srgbClr val="0070C0"/>
                </a:solidFill>
              </a:rPr>
              <a:t>v</a:t>
            </a:r>
            <a:r>
              <a:rPr lang="ro-RO" b="1">
                <a:solidFill>
                  <a:srgbClr val="0070C0"/>
                </a:solidFill>
              </a:rPr>
              <a:t>=-g</a:t>
            </a:r>
            <a:r>
              <a:rPr lang="ro-RO" b="1" baseline="-25000">
                <a:solidFill>
                  <a:srgbClr val="0070C0"/>
                </a:solidFill>
              </a:rPr>
              <a:t>m</a:t>
            </a:r>
            <a:r>
              <a:rPr lang="ro-RO" b="1">
                <a:solidFill>
                  <a:srgbClr val="0070C0"/>
                </a:solidFill>
              </a:rPr>
              <a:t>R</a:t>
            </a:r>
            <a:r>
              <a:rPr lang="ro-RO" b="1" baseline="-25000">
                <a:solidFill>
                  <a:srgbClr val="0070C0"/>
                </a:solidFill>
              </a:rPr>
              <a:t>d</a:t>
            </a:r>
            <a:r>
              <a:rPr lang="ro-RO"/>
              <a:t>, unde R</a:t>
            </a:r>
            <a:r>
              <a:rPr lang="ro-RO" baseline="-25000"/>
              <a:t>d</a:t>
            </a:r>
            <a:r>
              <a:rPr lang="ro-RO"/>
              <a:t>=</a:t>
            </a:r>
            <a:r>
              <a:rPr lang="en-US"/>
              <a:t>R</a:t>
            </a:r>
            <a:r>
              <a:rPr lang="en-US" baseline="-25000"/>
              <a:t>D</a:t>
            </a:r>
            <a:r>
              <a:rPr lang="en-US"/>
              <a:t>||R</a:t>
            </a:r>
            <a:r>
              <a:rPr lang="en-US" baseline="-25000"/>
              <a:t>L</a:t>
            </a:r>
            <a:r>
              <a:rPr lang="ro-RO"/>
              <a:t>.</a:t>
            </a:r>
            <a:endParaRPr lang="en-US"/>
          </a:p>
          <a:p>
            <a:r>
              <a:rPr lang="ro-RO"/>
              <a:t>Rezistența de intrare în c.a. este:</a:t>
            </a:r>
            <a:endParaRPr lang="en-US"/>
          </a:p>
          <a:p>
            <a:endParaRPr lang="ro-RO"/>
          </a:p>
          <a:p>
            <a:r>
              <a:rPr lang="ro-RO"/>
              <a:t>unde rezistența de intrare</a:t>
            </a:r>
            <a:r>
              <a:rPr lang="en-US"/>
              <a:t> </a:t>
            </a:r>
            <a:r>
              <a:rPr lang="ro-RO"/>
              <a:t>în </a:t>
            </a:r>
            <a:br>
              <a:rPr lang="ro-RO"/>
            </a:br>
            <a:r>
              <a:rPr lang="ro-RO"/>
              <a:t>poartă este:</a:t>
            </a:r>
            <a:endParaRPr lang="en-US"/>
          </a:p>
        </p:txBody>
      </p:sp>
      <p:sp>
        <p:nvSpPr>
          <p:cNvPr id="4" name="Date Placeholder 3"/>
          <p:cNvSpPr>
            <a:spLocks noGrp="1"/>
          </p:cNvSpPr>
          <p:nvPr>
            <p:ph type="dt" sz="half" idx="10"/>
          </p:nvPr>
        </p:nvSpPr>
        <p:spPr/>
        <p:txBody>
          <a:bodyPr/>
          <a:lstStyle/>
          <a:p>
            <a:fld id="{E4201991-420B-415E-8D4E-D79481ED68EA}" type="datetime1">
              <a:rPr lang="en-US" smtClean="0"/>
              <a:t>1/9/2021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12</a:t>
            </a:fld>
            <a:endParaRPr lang="en-US"/>
          </a:p>
        </p:txBody>
      </p:sp>
      <p:sp>
        <p:nvSpPr>
          <p:cNvPr id="7" name="Rectangle 2"/>
          <p:cNvSpPr>
            <a:spLocks noChangeArrowheads="1"/>
          </p:cNvSpPr>
          <p:nvPr/>
        </p:nvSpPr>
        <p:spPr bwMode="auto">
          <a:xfrm>
            <a:off x="2300289" y="2406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4"/>
          <p:cNvSpPr>
            <a:spLocks noChangeArrowheads="1"/>
          </p:cNvSpPr>
          <p:nvPr/>
        </p:nvSpPr>
        <p:spPr bwMode="auto">
          <a:xfrm>
            <a:off x="2286001" y="30538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6"/>
          <p:cNvSpPr>
            <a:spLocks noChangeArrowheads="1"/>
          </p:cNvSpPr>
          <p:nvPr/>
        </p:nvSpPr>
        <p:spPr bwMode="auto">
          <a:xfrm>
            <a:off x="2362201" y="3625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4" name="Object 13"/>
              <p:cNvSpPr txBox="1"/>
              <p:nvPr/>
            </p:nvSpPr>
            <p:spPr>
              <a:xfrm>
                <a:off x="1119256" y="3738284"/>
                <a:ext cx="3234083" cy="5127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sSub>
                        <m:sSubPr>
                          <m:ctrlPr>
                            <a:rPr lang="ro-RO" sz="2400" i="1" smtClean="0">
                              <a:solidFill>
                                <a:srgbClr val="000000"/>
                              </a:solidFill>
                              <a:latin typeface="Cambria Math" panose="02040503050406030204" pitchFamily="18" charset="0"/>
                            </a:rPr>
                          </m:ctrlPr>
                        </m:sSubPr>
                        <m:e>
                          <m:r>
                            <a:rPr lang="ro-RO" sz="2400" b="0" i="1" smtClean="0">
                              <a:solidFill>
                                <a:srgbClr val="000000"/>
                              </a:solidFill>
                              <a:latin typeface="Cambria Math" panose="02040503050406030204" pitchFamily="18" charset="0"/>
                            </a:rPr>
                            <m:t>𝑅</m:t>
                          </m:r>
                        </m:e>
                        <m:sub>
                          <m:r>
                            <a:rPr lang="ro-RO" sz="2400" b="0" i="1" smtClean="0">
                              <a:solidFill>
                                <a:srgbClr val="000000"/>
                              </a:solidFill>
                              <a:latin typeface="Cambria Math" panose="02040503050406030204" pitchFamily="18" charset="0"/>
                            </a:rPr>
                            <m:t>1</m:t>
                          </m:r>
                        </m:sub>
                      </m:sSub>
                      <m:sSub>
                        <m:sSubPr>
                          <m:ctrlPr>
                            <a:rPr lang="ro-RO"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𝑅</m:t>
                          </m:r>
                        </m:e>
                        <m:sub>
                          <m:r>
                            <a:rPr lang="ro-RO" sz="2400" b="0" i="1" smtClean="0">
                              <a:solidFill>
                                <a:srgbClr val="000000"/>
                              </a:solidFill>
                              <a:latin typeface="Cambria Math" panose="02040503050406030204" pitchFamily="18" charset="0"/>
                            </a:rPr>
                            <m:t>2</m:t>
                          </m:r>
                        </m:sub>
                      </m:sSub>
                      <m:sSub>
                        <m:sSubPr>
                          <m:ctrlPr>
                            <a:rPr lang="ro-RO" sz="2400" i="1" smtClean="0">
                              <a:solidFill>
                                <a:srgbClr val="000000"/>
                              </a:solidFill>
                              <a:latin typeface="Cambria Math" panose="02040503050406030204" pitchFamily="18" charset="0"/>
                            </a:rPr>
                          </m:ctrlPr>
                        </m:sSubPr>
                        <m:e>
                          <m:r>
                            <a:rPr lang="en-US" sz="2400" b="0" i="1" smtClean="0">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𝑅</m:t>
                          </m:r>
                        </m:e>
                        <m:sub>
                          <m:r>
                            <a:rPr lang="ro-RO" sz="2400" b="0" i="1" smtClean="0">
                              <a:solidFill>
                                <a:srgbClr val="000000"/>
                              </a:solidFill>
                              <a:latin typeface="Cambria Math" panose="02040503050406030204" pitchFamily="18" charset="0"/>
                            </a:rPr>
                            <m:t>𝐼𝑁</m:t>
                          </m:r>
                          <m:r>
                            <a:rPr lang="ro-RO" sz="2400" b="0" i="1" smtClean="0">
                              <a:solidFill>
                                <a:srgbClr val="000000"/>
                              </a:solidFill>
                              <a:latin typeface="Cambria Math" panose="02040503050406030204" pitchFamily="18" charset="0"/>
                            </a:rPr>
                            <m:t>(</m:t>
                          </m:r>
                          <m:r>
                            <a:rPr lang="ro-RO" sz="2400" b="0" i="1" smtClean="0">
                              <a:solidFill>
                                <a:srgbClr val="000000"/>
                              </a:solidFill>
                              <a:latin typeface="Cambria Math" panose="02040503050406030204" pitchFamily="18" charset="0"/>
                            </a:rPr>
                            <m:t>𝑔𝑎𝑡𝑒</m:t>
                          </m:r>
                          <m:r>
                            <a:rPr lang="ro-RO" sz="2400" b="0" i="1" smtClean="0">
                              <a:solidFill>
                                <a:srgbClr val="000000"/>
                              </a:solidFill>
                              <a:latin typeface="Cambria Math" panose="02040503050406030204" pitchFamily="18" charset="0"/>
                            </a:rPr>
                            <m:t>)</m:t>
                          </m:r>
                        </m:sub>
                      </m:sSub>
                    </m:oMath>
                  </m:oMathPara>
                </a14:m>
                <a:endParaRPr lang="ro-RO" sz="2400"/>
              </a:p>
            </p:txBody>
          </p:sp>
        </mc:Choice>
        <mc:Fallback xmlns="">
          <p:sp>
            <p:nvSpPr>
              <p:cNvPr id="14" name="Object 13"/>
              <p:cNvSpPr txBox="1">
                <a:spLocks noRot="1" noChangeAspect="1" noMove="1" noResize="1" noEditPoints="1" noAdjustHandles="1" noChangeArrowheads="1" noChangeShapeType="1" noTextEdit="1"/>
              </p:cNvSpPr>
              <p:nvPr/>
            </p:nvSpPr>
            <p:spPr>
              <a:xfrm>
                <a:off x="1119256" y="3738284"/>
                <a:ext cx="3234083" cy="512763"/>
              </a:xfrm>
              <a:prstGeom prst="rect">
                <a:avLst/>
              </a:prstGeom>
              <a:blipFill>
                <a:blip r:embed="rId2"/>
                <a:stretch>
                  <a:fillRect l="-566" b="-8333"/>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5" name="Object 14"/>
              <p:cNvSpPr txBox="1"/>
              <p:nvPr/>
            </p:nvSpPr>
            <p:spPr>
              <a:xfrm>
                <a:off x="1119256" y="5136353"/>
                <a:ext cx="2292627" cy="86488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𝐼𝑁</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𝑔𝑎𝑡𝑒</m:t>
                              </m:r>
                            </m:e>
                          </m:d>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𝐺𝑆𝑆</m:t>
                              </m:r>
                            </m:sub>
                          </m:sSub>
                        </m:den>
                      </m:f>
                    </m:oMath>
                  </m:oMathPara>
                </a14:m>
                <a:endParaRPr lang="ro-RO" sz="2400"/>
              </a:p>
            </p:txBody>
          </p:sp>
        </mc:Choice>
        <mc:Fallback xmlns="">
          <p:sp>
            <p:nvSpPr>
              <p:cNvPr id="15" name="Object 14"/>
              <p:cNvSpPr txBox="1">
                <a:spLocks noRot="1" noChangeAspect="1" noMove="1" noResize="1" noEditPoints="1" noAdjustHandles="1" noChangeArrowheads="1" noChangeShapeType="1" noTextEdit="1"/>
              </p:cNvSpPr>
              <p:nvPr/>
            </p:nvSpPr>
            <p:spPr>
              <a:xfrm>
                <a:off x="1119256" y="5136353"/>
                <a:ext cx="2292627" cy="864889"/>
              </a:xfrm>
              <a:prstGeom prst="rect">
                <a:avLst/>
              </a:prstGeom>
              <a:blipFill>
                <a:blip r:embed="rId3"/>
                <a:stretch>
                  <a:fillRect/>
                </a:stretch>
              </a:blipFill>
            </p:spPr>
            <p:txBody>
              <a:bodyPr/>
              <a:lstStyle/>
              <a:p>
                <a:r>
                  <a:rPr lang="ro-RO">
                    <a:noFill/>
                  </a:rPr>
                  <a:t> </a:t>
                </a:r>
              </a:p>
            </p:txBody>
          </p:sp>
        </mc:Fallback>
      </mc:AlternateContent>
      <p:pic>
        <p:nvPicPr>
          <p:cNvPr id="9" name="Picture 8">
            <a:extLst>
              <a:ext uri="{FF2B5EF4-FFF2-40B4-BE49-F238E27FC236}">
                <a16:creationId xmlns:a16="http://schemas.microsoft.com/office/drawing/2014/main" id="{7D171D54-2F32-4458-99E3-696FE167837F}"/>
              </a:ext>
            </a:extLst>
          </p:cNvPr>
          <p:cNvPicPr>
            <a:picLocks noChangeAspect="1"/>
          </p:cNvPicPr>
          <p:nvPr/>
        </p:nvPicPr>
        <p:blipFill>
          <a:blip r:embed="rId4"/>
          <a:stretch>
            <a:fillRect/>
          </a:stretch>
        </p:blipFill>
        <p:spPr>
          <a:xfrm>
            <a:off x="5844350" y="3721748"/>
            <a:ext cx="6156170" cy="2080959"/>
          </a:xfrm>
          <a:prstGeom prst="rect">
            <a:avLst/>
          </a:prstGeom>
        </p:spPr>
      </p:pic>
    </p:spTree>
    <p:extLst>
      <p:ext uri="{BB962C8B-B14F-4D97-AF65-F5344CB8AC3E}">
        <p14:creationId xmlns:p14="http://schemas.microsoft.com/office/powerpoint/2010/main" val="3339082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Exemplul 2</a:t>
            </a:r>
            <a:endParaRPr lang="en-US" b="1">
              <a:latin typeface="+mn-lt"/>
            </a:endParaRPr>
          </a:p>
        </p:txBody>
      </p:sp>
      <p:sp>
        <p:nvSpPr>
          <p:cNvPr id="3" name="Content Placeholder 2"/>
          <p:cNvSpPr>
            <a:spLocks noGrp="1"/>
          </p:cNvSpPr>
          <p:nvPr>
            <p:ph idx="1"/>
          </p:nvPr>
        </p:nvSpPr>
        <p:spPr/>
        <p:txBody>
          <a:bodyPr/>
          <a:lstStyle/>
          <a:p>
            <a:r>
              <a:rPr lang="en-US"/>
              <a:t>Un amplificator cu sursa comună, realizat cu un TEC-MOS cu canal indus are aspectul din fig</a:t>
            </a:r>
            <a:r>
              <a:rPr lang="ro-RO"/>
              <a:t>ură</a:t>
            </a:r>
            <a:r>
              <a:rPr lang="en-US"/>
              <a:t>.</a:t>
            </a:r>
            <a:endParaRPr lang="ro-RO"/>
          </a:p>
          <a:p>
            <a:r>
              <a:rPr lang="en-US"/>
              <a:t>Determinați m</a:t>
            </a:r>
            <a:r>
              <a:rPr lang="ro-RO"/>
              <a:t>ă</a:t>
            </a:r>
            <a:r>
              <a:rPr lang="en-US"/>
              <a:t>rimile de c.c. V</a:t>
            </a:r>
            <a:r>
              <a:rPr lang="en-US" baseline="-25000"/>
              <a:t>GS</a:t>
            </a:r>
            <a:r>
              <a:rPr lang="en-US"/>
              <a:t>, I</a:t>
            </a:r>
            <a:r>
              <a:rPr lang="en-US" baseline="-25000"/>
              <a:t>D</a:t>
            </a:r>
            <a:r>
              <a:rPr lang="en-US"/>
              <a:t>, V</a:t>
            </a:r>
            <a:r>
              <a:rPr lang="en-US" baseline="-25000"/>
              <a:t>DS</a:t>
            </a:r>
            <a:r>
              <a:rPr lang="en-US"/>
              <a:t> </a:t>
            </a:r>
            <a:br>
              <a:rPr lang="en-US"/>
            </a:br>
            <a:r>
              <a:rPr lang="en-US"/>
              <a:t>și tensiunea alternativă de ieșire.</a:t>
            </a:r>
          </a:p>
          <a:p>
            <a:r>
              <a:rPr lang="en-US"/>
              <a:t>Dispozitivul folosit are următorii </a:t>
            </a:r>
            <a:br>
              <a:rPr lang="en-US"/>
            </a:br>
            <a:r>
              <a:rPr lang="en-US"/>
              <a:t>parametri: I</a:t>
            </a:r>
            <a:r>
              <a:rPr lang="en-US" baseline="-25000"/>
              <a:t>D(on)</a:t>
            </a:r>
            <a:r>
              <a:rPr lang="en-US"/>
              <a:t>=200mA la V</a:t>
            </a:r>
            <a:r>
              <a:rPr lang="en-US" baseline="-25000"/>
              <a:t>GS</a:t>
            </a:r>
            <a:r>
              <a:rPr lang="en-US"/>
              <a:t>=4V, </a:t>
            </a:r>
            <a:br>
              <a:rPr lang="en-US"/>
            </a:br>
            <a:r>
              <a:rPr lang="en-US"/>
              <a:t>V</a:t>
            </a:r>
            <a:r>
              <a:rPr lang="en-US" baseline="-25000"/>
              <a:t>GS(th)</a:t>
            </a:r>
            <a:r>
              <a:rPr lang="en-US"/>
              <a:t>=2V.</a:t>
            </a:r>
          </a:p>
          <a:p>
            <a:r>
              <a:rPr lang="en-US"/>
              <a:t>Se consideră V</a:t>
            </a:r>
            <a:r>
              <a:rPr lang="en-US" baseline="-25000"/>
              <a:t>in</a:t>
            </a:r>
            <a:r>
              <a:rPr lang="en-US"/>
              <a:t>=25mV.</a:t>
            </a:r>
          </a:p>
        </p:txBody>
      </p:sp>
      <p:sp>
        <p:nvSpPr>
          <p:cNvPr id="4" name="Date Placeholder 3"/>
          <p:cNvSpPr>
            <a:spLocks noGrp="1"/>
          </p:cNvSpPr>
          <p:nvPr>
            <p:ph type="dt" sz="half" idx="10"/>
          </p:nvPr>
        </p:nvSpPr>
        <p:spPr/>
        <p:txBody>
          <a:bodyPr/>
          <a:lstStyle/>
          <a:p>
            <a:fld id="{059C7691-56DD-43E7-A294-4D41F15E693E}" type="datetime1">
              <a:rPr lang="en-US" smtClean="0"/>
              <a:t>1/9/2021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13</a:t>
            </a:fld>
            <a:endParaRPr lang="en-US"/>
          </a:p>
        </p:txBody>
      </p:sp>
      <p:pic>
        <p:nvPicPr>
          <p:cNvPr id="9" name="Picture 8">
            <a:extLst>
              <a:ext uri="{FF2B5EF4-FFF2-40B4-BE49-F238E27FC236}">
                <a16:creationId xmlns:a16="http://schemas.microsoft.com/office/drawing/2014/main" id="{6C64BFAE-E3BB-4893-B765-0D94B01AFF28}"/>
              </a:ext>
            </a:extLst>
          </p:cNvPr>
          <p:cNvPicPr>
            <a:picLocks noChangeAspect="1"/>
          </p:cNvPicPr>
          <p:nvPr/>
        </p:nvPicPr>
        <p:blipFill>
          <a:blip r:embed="rId2"/>
          <a:stretch>
            <a:fillRect/>
          </a:stretch>
        </p:blipFill>
        <p:spPr>
          <a:xfrm>
            <a:off x="7062854" y="2381256"/>
            <a:ext cx="4944165" cy="3229426"/>
          </a:xfrm>
          <a:prstGeom prst="rect">
            <a:avLst/>
          </a:prstGeom>
        </p:spPr>
      </p:pic>
    </p:spTree>
    <p:extLst>
      <p:ext uri="{BB962C8B-B14F-4D97-AF65-F5344CB8AC3E}">
        <p14:creationId xmlns:p14="http://schemas.microsoft.com/office/powerpoint/2010/main" val="1539464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Exemplul 2</a:t>
            </a:r>
            <a:br>
              <a:rPr lang="ro-RO" b="1">
                <a:latin typeface="+mn-lt"/>
              </a:rPr>
            </a:br>
            <a:r>
              <a:rPr lang="ro-RO" sz="3200" b="1">
                <a:latin typeface="+mn-lt"/>
              </a:rPr>
              <a:t>Rezolvare</a:t>
            </a:r>
            <a:endParaRPr lang="en-US" sz="3100" b="1">
              <a:latin typeface="+mn-lt"/>
            </a:endParaRPr>
          </a:p>
        </p:txBody>
      </p:sp>
      <p:sp>
        <p:nvSpPr>
          <p:cNvPr id="3" name="Content Placeholder 2"/>
          <p:cNvSpPr>
            <a:spLocks noGrp="1"/>
          </p:cNvSpPr>
          <p:nvPr>
            <p:ph idx="1"/>
          </p:nvPr>
        </p:nvSpPr>
        <p:spPr/>
        <p:txBody>
          <a:bodyPr/>
          <a:lstStyle/>
          <a:p>
            <a:r>
              <a:rPr lang="ro-RO"/>
              <a:t>Sursa fiind legată la masă, V</a:t>
            </a:r>
            <a:r>
              <a:rPr lang="ro-RO" baseline="-25000"/>
              <a:t>GS</a:t>
            </a:r>
            <a:r>
              <a:rPr lang="ro-RO"/>
              <a:t>=V</a:t>
            </a:r>
            <a:r>
              <a:rPr lang="ro-RO" baseline="-25000"/>
              <a:t>G</a:t>
            </a:r>
            <a:r>
              <a:rPr lang="ro-RO"/>
              <a:t>-V</a:t>
            </a:r>
            <a:r>
              <a:rPr lang="ro-RO" baseline="-25000"/>
              <a:t>S</a:t>
            </a:r>
            <a:r>
              <a:rPr lang="ro-RO"/>
              <a:t>=V</a:t>
            </a:r>
            <a:r>
              <a:rPr lang="ro-RO" baseline="-25000"/>
              <a:t>G</a:t>
            </a:r>
            <a:r>
              <a:rPr lang="ro-RO"/>
              <a:t>-0=V</a:t>
            </a:r>
            <a:r>
              <a:rPr lang="ro-RO" baseline="-25000"/>
              <a:t>G</a:t>
            </a:r>
            <a:endParaRPr lang="ro-RO"/>
          </a:p>
          <a:p>
            <a:endParaRPr lang="ro-RO"/>
          </a:p>
          <a:p>
            <a:endParaRPr lang="ro-RO"/>
          </a:p>
          <a:p>
            <a:endParaRPr lang="ro-RO"/>
          </a:p>
          <a:p>
            <a:r>
              <a:rPr lang="ro-RO"/>
              <a:t>Pentru V</a:t>
            </a:r>
            <a:r>
              <a:rPr lang="ro-RO" baseline="-25000"/>
              <a:t>GS</a:t>
            </a:r>
            <a:r>
              <a:rPr lang="ro-RO"/>
              <a:t>=4V și I</a:t>
            </a:r>
            <a:r>
              <a:rPr lang="ro-RO" baseline="-25000"/>
              <a:t>D(on)</a:t>
            </a:r>
            <a:r>
              <a:rPr lang="ro-RO"/>
              <a:t>=200mA, se determină factorul de conducție K</a:t>
            </a:r>
            <a:endParaRPr lang="en-US"/>
          </a:p>
          <a:p>
            <a:endParaRPr lang="ro-RO"/>
          </a:p>
          <a:p>
            <a:endParaRPr lang="ro-RO"/>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30D15A37-49B7-4F49-A275-6530D91CFA49}" type="datetime1">
              <a:rPr lang="en-US" smtClean="0"/>
              <a:t>1/9/2021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14</a:t>
            </a:fld>
            <a:endParaRPr lang="en-US"/>
          </a:p>
        </p:txBody>
      </p:sp>
      <p:sp>
        <p:nvSpPr>
          <p:cNvPr id="7" name="Rectangle 2"/>
          <p:cNvSpPr>
            <a:spLocks noChangeArrowheads="1"/>
          </p:cNvSpPr>
          <p:nvPr/>
        </p:nvSpPr>
        <p:spPr bwMode="auto">
          <a:xfrm>
            <a:off x="2209801" y="2101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Object 7"/>
              <p:cNvSpPr txBox="1"/>
              <p:nvPr/>
            </p:nvSpPr>
            <p:spPr bwMode="auto">
              <a:xfrm>
                <a:off x="1102139" y="2573095"/>
                <a:ext cx="6594061" cy="930832"/>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smtClean="0">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2</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1</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2</m:t>
                              </m:r>
                            </m:sub>
                          </m:sSub>
                        </m:den>
                      </m:f>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𝐷𝐷</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b="0" i="1" smtClean="0">
                              <a:solidFill>
                                <a:srgbClr val="000000"/>
                              </a:solidFill>
                              <a:latin typeface="Cambria Math" panose="02040503050406030204" pitchFamily="18" charset="0"/>
                            </a:rPr>
                            <m:t>0,</m:t>
                          </m:r>
                          <m:r>
                            <a:rPr lang="ro-RO" sz="2400" i="1">
                              <a:solidFill>
                                <a:srgbClr val="000000"/>
                              </a:solidFill>
                              <a:latin typeface="Cambria Math" panose="02040503050406030204" pitchFamily="18" charset="0"/>
                            </a:rPr>
                            <m:t>82</m:t>
                          </m:r>
                          <m:r>
                            <a:rPr lang="ro-RO" sz="2400" b="0" i="1" smtClean="0">
                              <a:solidFill>
                                <a:srgbClr val="000000"/>
                              </a:solidFill>
                              <a:latin typeface="Cambria Math" panose="02040503050406030204" pitchFamily="18" charset="0"/>
                            </a:rPr>
                            <m:t>𝑀</m:t>
                          </m:r>
                        </m:num>
                        <m:den>
                          <m:r>
                            <a:rPr lang="ro-RO" sz="2400" i="1">
                              <a:solidFill>
                                <a:srgbClr val="000000"/>
                              </a:solidFill>
                              <a:latin typeface="Cambria Math" panose="02040503050406030204" pitchFamily="18" charset="0"/>
                            </a:rPr>
                            <m:t>5</m:t>
                          </m:r>
                          <m:r>
                            <a:rPr lang="ro-RO" sz="2400" b="0" i="1" smtClean="0">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52</m:t>
                          </m:r>
                          <m:r>
                            <a:rPr lang="ro-RO" sz="2400" b="0" i="1" smtClean="0">
                              <a:solidFill>
                                <a:srgbClr val="000000"/>
                              </a:solidFill>
                              <a:latin typeface="Cambria Math" panose="02040503050406030204" pitchFamily="18" charset="0"/>
                            </a:rPr>
                            <m:t>𝑀</m:t>
                          </m:r>
                        </m:den>
                      </m:f>
                      <m:r>
                        <a:rPr lang="ro-RO" sz="2400" i="1">
                          <a:solidFill>
                            <a:srgbClr val="000000"/>
                          </a:solidFill>
                          <a:latin typeface="Cambria Math" panose="02040503050406030204" pitchFamily="18" charset="0"/>
                        </a:rPr>
                        <m:t>⋅15</m:t>
                      </m:r>
                      <m:r>
                        <a:rPr lang="ro-RO" sz="2400" i="1">
                          <a:solidFill>
                            <a:srgbClr val="000000"/>
                          </a:solidFill>
                          <a:latin typeface="Cambria Math" panose="02040503050406030204" pitchFamily="18" charset="0"/>
                        </a:rPr>
                        <m:t>𝑉</m:t>
                      </m:r>
                      <m:r>
                        <a:rPr lang="ro-RO" sz="2400" i="1">
                          <a:solidFill>
                            <a:srgbClr val="000000"/>
                          </a:solidFill>
                          <a:latin typeface="Cambria Math" panose="02040503050406030204" pitchFamily="18" charset="0"/>
                        </a:rPr>
                        <m:t>=2,23</m:t>
                      </m:r>
                      <m:r>
                        <a:rPr lang="ro-RO" sz="2400" i="1">
                          <a:solidFill>
                            <a:srgbClr val="000000"/>
                          </a:solidFill>
                          <a:latin typeface="Cambria Math" panose="02040503050406030204" pitchFamily="18" charset="0"/>
                        </a:rPr>
                        <m:t>𝑉</m:t>
                      </m:r>
                    </m:oMath>
                  </m:oMathPara>
                </a14:m>
                <a:endParaRPr lang="ro-RO" sz="2400"/>
              </a:p>
            </p:txBody>
          </p:sp>
        </mc:Choice>
        <mc:Fallback xmlns="">
          <p:sp>
            <p:nvSpPr>
              <p:cNvPr id="8" name="Object 7"/>
              <p:cNvSpPr txBox="1">
                <a:spLocks noRot="1" noChangeAspect="1" noMove="1" noResize="1" noEditPoints="1" noAdjustHandles="1" noChangeArrowheads="1" noChangeShapeType="1" noTextEdit="1"/>
              </p:cNvSpPr>
              <p:nvPr/>
            </p:nvSpPr>
            <p:spPr bwMode="auto">
              <a:xfrm>
                <a:off x="1102139" y="2573095"/>
                <a:ext cx="6594061" cy="930832"/>
              </a:xfrm>
              <a:prstGeom prst="rect">
                <a:avLst/>
              </a:prstGeom>
              <a:blipFill>
                <a:blip r:embed="rId2"/>
                <a:stretch>
                  <a:fillRect/>
                </a:stretch>
              </a:blipFill>
            </p:spPr>
            <p:txBody>
              <a:bodyPr/>
              <a:lstStyle/>
              <a:p>
                <a:r>
                  <a:rPr lang="ro-RO">
                    <a:noFill/>
                  </a:rPr>
                  <a:t> </a:t>
                </a:r>
              </a:p>
            </p:txBody>
          </p:sp>
        </mc:Fallback>
      </mc:AlternateContent>
      <p:sp>
        <p:nvSpPr>
          <p:cNvPr id="9" name="Rectangle 4"/>
          <p:cNvSpPr>
            <a:spLocks noChangeArrowheads="1"/>
          </p:cNvSpPr>
          <p:nvPr/>
        </p:nvSpPr>
        <p:spPr bwMode="auto">
          <a:xfrm>
            <a:off x="2209800" y="3717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0" name="Object 9"/>
              <p:cNvSpPr txBox="1"/>
              <p:nvPr/>
            </p:nvSpPr>
            <p:spPr bwMode="auto">
              <a:xfrm>
                <a:off x="1102139" y="4597398"/>
                <a:ext cx="6197600" cy="109803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ro-RO" sz="2400" i="1">
                          <a:solidFill>
                            <a:srgbClr val="000000"/>
                          </a:solidFill>
                          <a:latin typeface="Cambria Math" panose="02040503050406030204" pitchFamily="18" charset="0"/>
                        </a:rPr>
                        <m:t>𝐾</m:t>
                      </m:r>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𝑜𝑛</m:t>
                              </m:r>
                              <m:r>
                                <a:rPr lang="ro-RO" sz="2400" i="1">
                                  <a:solidFill>
                                    <a:srgbClr val="000000"/>
                                  </a:solidFill>
                                  <a:latin typeface="Cambria Math" panose="02040503050406030204" pitchFamily="18" charset="0"/>
                                </a:rPr>
                                <m:t>)</m:t>
                              </m:r>
                            </m:sub>
                          </m:sSub>
                        </m:num>
                        <m:den>
                          <m:sSup>
                            <m:sSupPr>
                              <m:ctrlPr>
                                <a:rPr lang="ro-RO" sz="2400" i="1">
                                  <a:solidFill>
                                    <a:srgbClr val="000000"/>
                                  </a:solidFill>
                                  <a:latin typeface="Cambria Math" panose="02040503050406030204" pitchFamily="18" charset="0"/>
                                </a:rPr>
                              </m:ctrlPr>
                            </m:sSupPr>
                            <m:e>
                              <m:d>
                                <m:dPr>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𝑡h</m:t>
                                      </m:r>
                                      <m:r>
                                        <a:rPr lang="ro-RO" sz="2400" i="1">
                                          <a:solidFill>
                                            <a:srgbClr val="000000"/>
                                          </a:solidFill>
                                          <a:latin typeface="Cambria Math" panose="02040503050406030204" pitchFamily="18" charset="0"/>
                                        </a:rPr>
                                        <m:t>)</m:t>
                                      </m:r>
                                    </m:sub>
                                  </m:sSub>
                                </m:e>
                              </m:d>
                            </m:e>
                            <m:sup>
                              <m:r>
                                <a:rPr lang="ro-RO" sz="2400" i="1">
                                  <a:solidFill>
                                    <a:srgbClr val="000000"/>
                                  </a:solidFill>
                                  <a:latin typeface="Cambria Math" panose="02040503050406030204" pitchFamily="18" charset="0"/>
                                </a:rPr>
                                <m:t>2</m:t>
                              </m:r>
                            </m:sup>
                          </m:sSup>
                        </m:den>
                      </m:f>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200</m:t>
                          </m:r>
                          <m:r>
                            <a:rPr lang="ro-RO" sz="2400" i="1">
                              <a:solidFill>
                                <a:srgbClr val="000000"/>
                              </a:solidFill>
                              <a:latin typeface="Cambria Math" panose="02040503050406030204" pitchFamily="18" charset="0"/>
                            </a:rPr>
                            <m:t>𝑚𝐴</m:t>
                          </m:r>
                        </m:num>
                        <m:den>
                          <m:sSup>
                            <m:sSupPr>
                              <m:ctrlPr>
                                <a:rPr lang="ro-RO" sz="2400" i="1">
                                  <a:solidFill>
                                    <a:srgbClr val="000000"/>
                                  </a:solidFill>
                                  <a:latin typeface="Cambria Math" panose="02040503050406030204" pitchFamily="18" charset="0"/>
                                </a:rPr>
                              </m:ctrlPr>
                            </m:sSupPr>
                            <m:e>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4</m:t>
                                  </m:r>
                                  <m:r>
                                    <a:rPr lang="ro-RO" sz="2400" i="1">
                                      <a:solidFill>
                                        <a:srgbClr val="000000"/>
                                      </a:solidFill>
                                      <a:latin typeface="Cambria Math" panose="02040503050406030204" pitchFamily="18" charset="0"/>
                                    </a:rPr>
                                    <m:t>𝑉</m:t>
                                  </m:r>
                                  <m:r>
                                    <a:rPr lang="ro-RO" sz="2400" i="1">
                                      <a:solidFill>
                                        <a:srgbClr val="000000"/>
                                      </a:solidFill>
                                      <a:latin typeface="Cambria Math" panose="02040503050406030204" pitchFamily="18" charset="0"/>
                                    </a:rPr>
                                    <m:t>−2</m:t>
                                  </m:r>
                                  <m:r>
                                    <a:rPr lang="ro-RO" sz="2400" i="1">
                                      <a:solidFill>
                                        <a:srgbClr val="000000"/>
                                      </a:solidFill>
                                      <a:latin typeface="Cambria Math" panose="02040503050406030204" pitchFamily="18" charset="0"/>
                                    </a:rPr>
                                    <m:t>𝑉</m:t>
                                  </m:r>
                                </m:e>
                              </m:d>
                            </m:e>
                            <m:sup>
                              <m:r>
                                <a:rPr lang="ro-RO" sz="2400" i="1">
                                  <a:solidFill>
                                    <a:srgbClr val="000000"/>
                                  </a:solidFill>
                                  <a:latin typeface="Cambria Math" panose="02040503050406030204" pitchFamily="18" charset="0"/>
                                </a:rPr>
                                <m:t>2</m:t>
                              </m:r>
                            </m:sup>
                          </m:sSup>
                        </m:den>
                      </m:f>
                      <m:r>
                        <a:rPr lang="ro-RO" sz="2400" i="1">
                          <a:solidFill>
                            <a:srgbClr val="000000"/>
                          </a:solidFill>
                          <a:latin typeface="Cambria Math" panose="02040503050406030204" pitchFamily="18" charset="0"/>
                        </a:rPr>
                        <m:t>=50</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𝑚𝐴</m:t>
                          </m:r>
                        </m:num>
                        <m:den>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𝑉</m:t>
                              </m:r>
                            </m:e>
                            <m:sup>
                              <m:r>
                                <a:rPr lang="ro-RO" sz="2400" i="1">
                                  <a:solidFill>
                                    <a:srgbClr val="000000"/>
                                  </a:solidFill>
                                  <a:latin typeface="Cambria Math" panose="02040503050406030204" pitchFamily="18" charset="0"/>
                                </a:rPr>
                                <m:t>2</m:t>
                              </m:r>
                            </m:sup>
                          </m:sSup>
                        </m:den>
                      </m:f>
                    </m:oMath>
                  </m:oMathPara>
                </a14:m>
                <a:endParaRPr lang="ro-RO" sz="2400"/>
              </a:p>
            </p:txBody>
          </p:sp>
        </mc:Choice>
        <mc:Fallback xmlns="">
          <p:sp>
            <p:nvSpPr>
              <p:cNvPr id="10" name="Object 9"/>
              <p:cNvSpPr txBox="1">
                <a:spLocks noRot="1" noChangeAspect="1" noMove="1" noResize="1" noEditPoints="1" noAdjustHandles="1" noChangeArrowheads="1" noChangeShapeType="1" noTextEdit="1"/>
              </p:cNvSpPr>
              <p:nvPr/>
            </p:nvSpPr>
            <p:spPr bwMode="auto">
              <a:xfrm>
                <a:off x="1102139" y="4597398"/>
                <a:ext cx="6197600" cy="1098035"/>
              </a:xfrm>
              <a:prstGeom prst="rect">
                <a:avLst/>
              </a:prstGeom>
              <a:blipFill>
                <a:blip r:embed="rId3"/>
                <a:stretch>
                  <a:fillRect/>
                </a:stretch>
              </a:blipFill>
            </p:spPr>
            <p:txBody>
              <a:bodyPr/>
              <a:lstStyle/>
              <a:p>
                <a:r>
                  <a:rPr lang="ro-RO">
                    <a:noFill/>
                  </a:rPr>
                  <a:t> </a:t>
                </a:r>
              </a:p>
            </p:txBody>
          </p:sp>
        </mc:Fallback>
      </mc:AlternateContent>
      <p:sp>
        <p:nvSpPr>
          <p:cNvPr id="11" name="Rectangle 8"/>
          <p:cNvSpPr>
            <a:spLocks noChangeArrowheads="1"/>
          </p:cNvSpPr>
          <p:nvPr/>
        </p:nvSpPr>
        <p:spPr bwMode="auto">
          <a:xfrm>
            <a:off x="2286001" y="50413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0"/>
          <p:cNvSpPr>
            <a:spLocks noChangeArrowheads="1"/>
          </p:cNvSpPr>
          <p:nvPr/>
        </p:nvSpPr>
        <p:spPr bwMode="auto">
          <a:xfrm>
            <a:off x="2286001" y="569543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a:extLst>
              <a:ext uri="{FF2B5EF4-FFF2-40B4-BE49-F238E27FC236}">
                <a16:creationId xmlns:a16="http://schemas.microsoft.com/office/drawing/2014/main" id="{121DB766-6EFB-417A-98B1-49B1D82586B1}"/>
              </a:ext>
            </a:extLst>
          </p:cNvPr>
          <p:cNvPicPr>
            <a:picLocks noChangeAspect="1"/>
          </p:cNvPicPr>
          <p:nvPr/>
        </p:nvPicPr>
        <p:blipFill>
          <a:blip r:embed="rId4"/>
          <a:stretch>
            <a:fillRect/>
          </a:stretch>
        </p:blipFill>
        <p:spPr>
          <a:xfrm>
            <a:off x="8071636" y="107743"/>
            <a:ext cx="3955332" cy="2583541"/>
          </a:xfrm>
          <a:prstGeom prst="rect">
            <a:avLst/>
          </a:prstGeom>
        </p:spPr>
      </p:pic>
    </p:spTree>
    <p:extLst>
      <p:ext uri="{BB962C8B-B14F-4D97-AF65-F5344CB8AC3E}">
        <p14:creationId xmlns:p14="http://schemas.microsoft.com/office/powerpoint/2010/main" val="1922443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Exemplul 2</a:t>
            </a:r>
            <a:br>
              <a:rPr lang="ro-RO" b="1">
                <a:latin typeface="+mn-lt"/>
              </a:rPr>
            </a:br>
            <a:r>
              <a:rPr lang="ro-RO" sz="3200" b="1">
                <a:latin typeface="+mn-lt"/>
              </a:rPr>
              <a:t>Rezolvare</a:t>
            </a:r>
            <a:endParaRPr lang="en-US" sz="3100" b="1">
              <a:latin typeface="+mn-lt"/>
            </a:endParaRPr>
          </a:p>
        </p:txBody>
      </p:sp>
      <p:sp>
        <p:nvSpPr>
          <p:cNvPr id="3" name="Content Placeholder 2"/>
          <p:cNvSpPr>
            <a:spLocks noGrp="1"/>
          </p:cNvSpPr>
          <p:nvPr>
            <p:ph idx="1"/>
          </p:nvPr>
        </p:nvSpPr>
        <p:spPr/>
        <p:txBody>
          <a:bodyPr/>
          <a:lstStyle/>
          <a:p>
            <a:r>
              <a:rPr lang="ro-RO"/>
              <a:t>Acum se pot determina din circuit I</a:t>
            </a:r>
            <a:r>
              <a:rPr lang="ro-RO" baseline="-25000"/>
              <a:t>D</a:t>
            </a:r>
            <a:r>
              <a:rPr lang="ro-RO"/>
              <a:t> și V</a:t>
            </a:r>
            <a:r>
              <a:rPr lang="ro-RO" baseline="-25000"/>
              <a:t>DS</a:t>
            </a:r>
            <a:r>
              <a:rPr lang="ro-RO"/>
              <a:t>:</a:t>
            </a:r>
            <a:endParaRPr lang="en-US"/>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30D15A37-49B7-4F49-A275-6530D91CFA49}" type="datetime1">
              <a:rPr lang="en-US" smtClean="0"/>
              <a:t>1/9/2021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15</a:t>
            </a:fld>
            <a:endParaRPr lang="en-US"/>
          </a:p>
        </p:txBody>
      </p:sp>
      <p:sp>
        <p:nvSpPr>
          <p:cNvPr id="7" name="Rectangle 2"/>
          <p:cNvSpPr>
            <a:spLocks noChangeArrowheads="1"/>
          </p:cNvSpPr>
          <p:nvPr/>
        </p:nvSpPr>
        <p:spPr bwMode="auto">
          <a:xfrm>
            <a:off x="2209801" y="2101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4"/>
          <p:cNvSpPr>
            <a:spLocks noChangeArrowheads="1"/>
          </p:cNvSpPr>
          <p:nvPr/>
        </p:nvSpPr>
        <p:spPr bwMode="auto">
          <a:xfrm>
            <a:off x="2209800" y="3717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8"/>
          <p:cNvSpPr>
            <a:spLocks noChangeArrowheads="1"/>
          </p:cNvSpPr>
          <p:nvPr/>
        </p:nvSpPr>
        <p:spPr bwMode="auto">
          <a:xfrm>
            <a:off x="2286001" y="50413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2" name="Object 11"/>
              <p:cNvSpPr txBox="1"/>
              <p:nvPr/>
            </p:nvSpPr>
            <p:spPr bwMode="auto">
              <a:xfrm>
                <a:off x="983974" y="2708714"/>
                <a:ext cx="8199782" cy="948084"/>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𝐾</m:t>
                      </m:r>
                      <m:sSup>
                        <m:sSupPr>
                          <m:ctrlPr>
                            <a:rPr lang="ro-RO" sz="2400" i="1">
                              <a:solidFill>
                                <a:srgbClr val="000000"/>
                              </a:solidFill>
                              <a:latin typeface="Cambria Math" panose="02040503050406030204" pitchFamily="18" charset="0"/>
                            </a:rPr>
                          </m:ctrlPr>
                        </m:sSupPr>
                        <m:e>
                          <m:d>
                            <m:dPr>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𝑡h</m:t>
                                  </m:r>
                                  <m:r>
                                    <a:rPr lang="ro-RO" sz="2400" i="1">
                                      <a:solidFill>
                                        <a:srgbClr val="000000"/>
                                      </a:solidFill>
                                      <a:latin typeface="Cambria Math" panose="02040503050406030204" pitchFamily="18" charset="0"/>
                                    </a:rPr>
                                    <m:t>)</m:t>
                                  </m:r>
                                </m:sub>
                              </m:sSub>
                            </m:e>
                          </m:d>
                        </m:e>
                        <m:sup>
                          <m:r>
                            <a:rPr lang="ro-RO" sz="2400" i="1">
                              <a:solidFill>
                                <a:srgbClr val="000000"/>
                              </a:solidFill>
                              <a:latin typeface="Cambria Math" panose="02040503050406030204" pitchFamily="18" charset="0"/>
                            </a:rPr>
                            <m:t>2</m:t>
                          </m:r>
                        </m:sup>
                      </m:sSup>
                      <m:r>
                        <a:rPr lang="ro-RO" sz="2400" i="1">
                          <a:solidFill>
                            <a:srgbClr val="000000"/>
                          </a:solidFill>
                          <a:latin typeface="Cambria Math" panose="02040503050406030204" pitchFamily="18" charset="0"/>
                        </a:rPr>
                        <m:t>=</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50</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𝑚𝐴</m:t>
                              </m:r>
                            </m:num>
                            <m:den>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𝑉</m:t>
                                  </m:r>
                                </m:e>
                                <m:sup>
                                  <m:r>
                                    <a:rPr lang="ro-RO" sz="2400" i="1">
                                      <a:solidFill>
                                        <a:srgbClr val="000000"/>
                                      </a:solidFill>
                                      <a:latin typeface="Cambria Math" panose="02040503050406030204" pitchFamily="18" charset="0"/>
                                    </a:rPr>
                                    <m:t>2</m:t>
                                  </m:r>
                                </m:sup>
                              </m:sSup>
                            </m:den>
                          </m:f>
                        </m:e>
                      </m:d>
                      <m:sSup>
                        <m:sSupPr>
                          <m:ctrlPr>
                            <a:rPr lang="ro-RO" sz="2400" i="1">
                              <a:solidFill>
                                <a:srgbClr val="000000"/>
                              </a:solidFill>
                              <a:latin typeface="Cambria Math" panose="02040503050406030204" pitchFamily="18" charset="0"/>
                            </a:rPr>
                          </m:ctrlPr>
                        </m:sSupPr>
                        <m:e>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2,23</m:t>
                              </m:r>
                              <m:r>
                                <a:rPr lang="ro-RO" sz="2400" i="1">
                                  <a:solidFill>
                                    <a:srgbClr val="000000"/>
                                  </a:solidFill>
                                  <a:latin typeface="Cambria Math" panose="02040503050406030204" pitchFamily="18" charset="0"/>
                                </a:rPr>
                                <m:t>𝑉</m:t>
                              </m:r>
                              <m:r>
                                <a:rPr lang="ro-RO" sz="2400" i="1">
                                  <a:solidFill>
                                    <a:srgbClr val="000000"/>
                                  </a:solidFill>
                                  <a:latin typeface="Cambria Math" panose="02040503050406030204" pitchFamily="18" charset="0"/>
                                </a:rPr>
                                <m:t>−2</m:t>
                              </m:r>
                              <m:r>
                                <a:rPr lang="ro-RO" sz="2400" i="1">
                                  <a:solidFill>
                                    <a:srgbClr val="000000"/>
                                  </a:solidFill>
                                  <a:latin typeface="Cambria Math" panose="02040503050406030204" pitchFamily="18" charset="0"/>
                                </a:rPr>
                                <m:t>𝑉</m:t>
                              </m:r>
                            </m:e>
                          </m:d>
                        </m:e>
                        <m:sup>
                          <m:r>
                            <a:rPr lang="ro-RO" sz="2400" i="1">
                              <a:solidFill>
                                <a:srgbClr val="000000"/>
                              </a:solidFill>
                              <a:latin typeface="Cambria Math" panose="02040503050406030204" pitchFamily="18" charset="0"/>
                            </a:rPr>
                            <m:t>2</m:t>
                          </m:r>
                        </m:sup>
                      </m:sSup>
                      <m:r>
                        <a:rPr lang="ro-RO" sz="2400" i="1">
                          <a:solidFill>
                            <a:srgbClr val="000000"/>
                          </a:solidFill>
                          <a:latin typeface="Cambria Math" panose="02040503050406030204" pitchFamily="18" charset="0"/>
                        </a:rPr>
                        <m:t>=2,65</m:t>
                      </m:r>
                      <m:r>
                        <a:rPr lang="ro-RO" sz="2400" i="1">
                          <a:solidFill>
                            <a:srgbClr val="000000"/>
                          </a:solidFill>
                          <a:latin typeface="Cambria Math" panose="02040503050406030204" pitchFamily="18" charset="0"/>
                        </a:rPr>
                        <m:t>𝑚𝐴</m:t>
                      </m:r>
                    </m:oMath>
                  </m:oMathPara>
                </a14:m>
                <a:endParaRPr lang="ro-RO" sz="2400"/>
              </a:p>
            </p:txBody>
          </p:sp>
        </mc:Choice>
        <mc:Fallback xmlns="">
          <p:sp>
            <p:nvSpPr>
              <p:cNvPr id="12" name="Object 11"/>
              <p:cNvSpPr txBox="1">
                <a:spLocks noRot="1" noChangeAspect="1" noMove="1" noResize="1" noEditPoints="1" noAdjustHandles="1" noChangeArrowheads="1" noChangeShapeType="1" noTextEdit="1"/>
              </p:cNvSpPr>
              <p:nvPr/>
            </p:nvSpPr>
            <p:spPr bwMode="auto">
              <a:xfrm>
                <a:off x="983974" y="2708714"/>
                <a:ext cx="8199782" cy="948084"/>
              </a:xfrm>
              <a:prstGeom prst="rect">
                <a:avLst/>
              </a:prstGeom>
              <a:blipFill>
                <a:blip r:embed="rId2"/>
                <a:stretch>
                  <a:fillRect/>
                </a:stretch>
              </a:blipFill>
            </p:spPr>
            <p:txBody>
              <a:bodyPr/>
              <a:lstStyle/>
              <a:p>
                <a:r>
                  <a:rPr lang="ro-RO">
                    <a:noFill/>
                  </a:rPr>
                  <a:t> </a:t>
                </a:r>
              </a:p>
            </p:txBody>
          </p:sp>
        </mc:Fallback>
      </mc:AlternateContent>
      <p:sp>
        <p:nvSpPr>
          <p:cNvPr id="13" name="Rectangle 10"/>
          <p:cNvSpPr>
            <a:spLocks noChangeArrowheads="1"/>
          </p:cNvSpPr>
          <p:nvPr/>
        </p:nvSpPr>
        <p:spPr bwMode="auto">
          <a:xfrm>
            <a:off x="2286001" y="569543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4" name="Object 13"/>
              <p:cNvSpPr txBox="1"/>
              <p:nvPr/>
            </p:nvSpPr>
            <p:spPr bwMode="auto">
              <a:xfrm>
                <a:off x="997227" y="3980044"/>
                <a:ext cx="7156173" cy="48109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=15−</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2,65</m:t>
                          </m:r>
                          <m:r>
                            <a:rPr lang="ro-RO" sz="2400" i="1">
                              <a:solidFill>
                                <a:srgbClr val="000000"/>
                              </a:solidFill>
                              <a:latin typeface="Cambria Math" panose="02040503050406030204" pitchFamily="18" charset="0"/>
                            </a:rPr>
                            <m:t>𝑚𝐴</m:t>
                          </m:r>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3,3</m:t>
                          </m:r>
                          <m:r>
                            <a:rPr lang="ro-RO" sz="2400" i="1">
                              <a:solidFill>
                                <a:srgbClr val="000000"/>
                              </a:solidFill>
                              <a:latin typeface="Cambria Math" panose="02040503050406030204" pitchFamily="18" charset="0"/>
                            </a:rPr>
                            <m:t>𝑘</m:t>
                          </m:r>
                          <m:r>
                            <m:rPr>
                              <m:sty m:val="p"/>
                            </m:rPr>
                            <a:rPr lang="ro-RO" sz="2400" i="1">
                              <a:solidFill>
                                <a:srgbClr val="000000"/>
                              </a:solidFill>
                              <a:latin typeface="Cambria Math" panose="02040503050406030204" pitchFamily="18" charset="0"/>
                            </a:rPr>
                            <m:t>Ω</m:t>
                          </m:r>
                        </m:e>
                      </m:d>
                      <m:r>
                        <a:rPr lang="ro-RO" sz="2400" i="1">
                          <a:solidFill>
                            <a:srgbClr val="000000"/>
                          </a:solidFill>
                          <a:latin typeface="Cambria Math" panose="02040503050406030204" pitchFamily="18" charset="0"/>
                        </a:rPr>
                        <m:t>=6,26</m:t>
                      </m:r>
                      <m:r>
                        <a:rPr lang="ro-RO" sz="2400" i="1">
                          <a:solidFill>
                            <a:srgbClr val="000000"/>
                          </a:solidFill>
                          <a:latin typeface="Cambria Math" panose="02040503050406030204" pitchFamily="18" charset="0"/>
                        </a:rPr>
                        <m:t>𝑉</m:t>
                      </m:r>
                    </m:oMath>
                  </m:oMathPara>
                </a14:m>
                <a:endParaRPr lang="ro-RO" sz="2400"/>
              </a:p>
            </p:txBody>
          </p:sp>
        </mc:Choice>
        <mc:Fallback xmlns="">
          <p:sp>
            <p:nvSpPr>
              <p:cNvPr id="14" name="Object 13"/>
              <p:cNvSpPr txBox="1">
                <a:spLocks noRot="1" noChangeAspect="1" noMove="1" noResize="1" noEditPoints="1" noAdjustHandles="1" noChangeArrowheads="1" noChangeShapeType="1" noTextEdit="1"/>
              </p:cNvSpPr>
              <p:nvPr/>
            </p:nvSpPr>
            <p:spPr bwMode="auto">
              <a:xfrm>
                <a:off x="997227" y="3980044"/>
                <a:ext cx="7156173" cy="481099"/>
              </a:xfrm>
              <a:prstGeom prst="rect">
                <a:avLst/>
              </a:prstGeom>
              <a:blipFill>
                <a:blip r:embed="rId3"/>
                <a:stretch>
                  <a:fillRect l="-256"/>
                </a:stretch>
              </a:blipFill>
            </p:spPr>
            <p:txBody>
              <a:bodyPr/>
              <a:lstStyle/>
              <a:p>
                <a:r>
                  <a:rPr lang="ro-RO">
                    <a:noFill/>
                  </a:rPr>
                  <a:t> </a:t>
                </a:r>
              </a:p>
            </p:txBody>
          </p:sp>
        </mc:Fallback>
      </mc:AlternateContent>
      <p:pic>
        <p:nvPicPr>
          <p:cNvPr id="17" name="Picture 16">
            <a:extLst>
              <a:ext uri="{FF2B5EF4-FFF2-40B4-BE49-F238E27FC236}">
                <a16:creationId xmlns:a16="http://schemas.microsoft.com/office/drawing/2014/main" id="{121DB766-6EFB-417A-98B1-49B1D82586B1}"/>
              </a:ext>
            </a:extLst>
          </p:cNvPr>
          <p:cNvPicPr>
            <a:picLocks noChangeAspect="1"/>
          </p:cNvPicPr>
          <p:nvPr/>
        </p:nvPicPr>
        <p:blipFill>
          <a:blip r:embed="rId4"/>
          <a:stretch>
            <a:fillRect/>
          </a:stretch>
        </p:blipFill>
        <p:spPr>
          <a:xfrm>
            <a:off x="8071636" y="107743"/>
            <a:ext cx="3955332" cy="2583541"/>
          </a:xfrm>
          <a:prstGeom prst="rect">
            <a:avLst/>
          </a:prstGeom>
        </p:spPr>
      </p:pic>
    </p:spTree>
    <p:extLst>
      <p:ext uri="{BB962C8B-B14F-4D97-AF65-F5344CB8AC3E}">
        <p14:creationId xmlns:p14="http://schemas.microsoft.com/office/powerpoint/2010/main" val="3557825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Exemplul 2</a:t>
            </a:r>
            <a:br>
              <a:rPr lang="ro-RO" b="1">
                <a:latin typeface="+mn-lt"/>
              </a:rPr>
            </a:br>
            <a:r>
              <a:rPr lang="ro-RO" sz="3200" b="1">
                <a:latin typeface="+mn-lt"/>
              </a:rPr>
              <a:t>Rezolvare</a:t>
            </a:r>
            <a:endParaRPr lang="en-US" sz="3100" b="1">
              <a:latin typeface="+mn-lt"/>
            </a:endParaRPr>
          </a:p>
        </p:txBody>
      </p:sp>
      <p:sp>
        <p:nvSpPr>
          <p:cNvPr id="3" name="Content Placeholder 2"/>
          <p:cNvSpPr>
            <a:spLocks noGrp="1"/>
          </p:cNvSpPr>
          <p:nvPr>
            <p:ph idx="1"/>
          </p:nvPr>
        </p:nvSpPr>
        <p:spPr/>
        <p:txBody>
          <a:bodyPr/>
          <a:lstStyle/>
          <a:p>
            <a:r>
              <a:rPr lang="ro-RO"/>
              <a:t>Rezistența de sarcină în c.a.</a:t>
            </a:r>
          </a:p>
          <a:p>
            <a:endParaRPr lang="ro-RO"/>
          </a:p>
          <a:p>
            <a:r>
              <a:rPr lang="ro-RO"/>
              <a:t>Transconductanța</a:t>
            </a:r>
          </a:p>
          <a:p>
            <a:endParaRPr lang="ro-RO"/>
          </a:p>
          <a:p>
            <a:endParaRPr lang="ro-RO"/>
          </a:p>
          <a:p>
            <a:r>
              <a:rPr lang="ro-RO"/>
              <a:t>Tensiunea alternativă la ieșire are valoarea</a:t>
            </a:r>
            <a:endParaRPr lang="en-US"/>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224C17C7-8417-48F4-B3CC-3F50426B81F1}" type="datetime1">
              <a:rPr lang="en-US" smtClean="0"/>
              <a:t>1/9/2021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16</a:t>
            </a:fld>
            <a:endParaRPr lang="en-US"/>
          </a:p>
        </p:txBody>
      </p:sp>
      <p:sp>
        <p:nvSpPr>
          <p:cNvPr id="7" name="Rectangle 2"/>
          <p:cNvSpPr>
            <a:spLocks noChangeArrowheads="1"/>
          </p:cNvSpPr>
          <p:nvPr/>
        </p:nvSpPr>
        <p:spPr bwMode="auto">
          <a:xfrm>
            <a:off x="2286001" y="21013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8" name="Object 7"/>
              <p:cNvSpPr txBox="1"/>
              <p:nvPr/>
            </p:nvSpPr>
            <p:spPr bwMode="auto">
              <a:xfrm>
                <a:off x="1133168" y="2265309"/>
                <a:ext cx="4579374" cy="56605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𝐿</m:t>
                              </m:r>
                            </m:sub>
                          </m:sSub>
                          <m:r>
                            <a:rPr lang="ro-RO" sz="2400" i="1">
                              <a:solidFill>
                                <a:srgbClr val="000000"/>
                              </a:solidFill>
                              <a:latin typeface="Cambria Math" panose="02040503050406030204" pitchFamily="18" charset="0"/>
                            </a:rPr>
                            <m:t>=3,3</m:t>
                          </m:r>
                          <m:r>
                            <a:rPr lang="ro-RO" sz="2400" i="1">
                              <a:solidFill>
                                <a:srgbClr val="000000"/>
                              </a:solidFill>
                              <a:latin typeface="Cambria Math" panose="02040503050406030204" pitchFamily="18" charset="0"/>
                            </a:rPr>
                            <m:t>𝑘</m:t>
                          </m:r>
                          <m:d>
                            <m:dPr>
                              <m:begChr m:val="‖"/>
                              <m:endChr m:val=""/>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33</m:t>
                              </m:r>
                              <m:r>
                                <a:rPr lang="ro-RO" sz="2400" i="1">
                                  <a:solidFill>
                                    <a:srgbClr val="000000"/>
                                  </a:solidFill>
                                  <a:latin typeface="Cambria Math" panose="02040503050406030204" pitchFamily="18" charset="0"/>
                                </a:rPr>
                                <m:t>𝑘</m:t>
                              </m:r>
                              <m:r>
                                <a:rPr lang="ro-RO" sz="2400" i="1">
                                  <a:solidFill>
                                    <a:srgbClr val="000000"/>
                                  </a:solidFill>
                                  <a:latin typeface="Cambria Math" panose="02040503050406030204" pitchFamily="18" charset="0"/>
                                </a:rPr>
                                <m:t>=3</m:t>
                              </m:r>
                              <m:r>
                                <a:rPr lang="ro-RO" sz="2400" i="1">
                                  <a:solidFill>
                                    <a:srgbClr val="000000"/>
                                  </a:solidFill>
                                  <a:latin typeface="Cambria Math" panose="02040503050406030204" pitchFamily="18" charset="0"/>
                                </a:rPr>
                                <m:t>𝑘</m:t>
                              </m:r>
                              <m:r>
                                <m:rPr>
                                  <m:sty m:val="p"/>
                                </m:rPr>
                                <a:rPr lang="ro-RO" sz="2400" i="1">
                                  <a:solidFill>
                                    <a:srgbClr val="000000"/>
                                  </a:solidFill>
                                  <a:latin typeface="Cambria Math" panose="02040503050406030204" pitchFamily="18" charset="0"/>
                                </a:rPr>
                                <m:t>Ω</m:t>
                              </m:r>
                            </m:e>
                          </m:d>
                        </m:e>
                      </m:d>
                    </m:oMath>
                  </m:oMathPara>
                </a14:m>
                <a:endParaRPr lang="ro-RO" sz="2400"/>
              </a:p>
            </p:txBody>
          </p:sp>
        </mc:Choice>
        <mc:Fallback xmlns="">
          <p:sp>
            <p:nvSpPr>
              <p:cNvPr id="8" name="Object 7"/>
              <p:cNvSpPr txBox="1">
                <a:spLocks noRot="1" noChangeAspect="1" noMove="1" noResize="1" noEditPoints="1" noAdjustHandles="1" noChangeArrowheads="1" noChangeShapeType="1" noTextEdit="1"/>
              </p:cNvSpPr>
              <p:nvPr/>
            </p:nvSpPr>
            <p:spPr bwMode="auto">
              <a:xfrm>
                <a:off x="1133168" y="2265309"/>
                <a:ext cx="4579374" cy="566059"/>
              </a:xfrm>
              <a:prstGeom prst="rect">
                <a:avLst/>
              </a:prstGeom>
              <a:blipFill>
                <a:blip r:embed="rId2"/>
                <a:stretch>
                  <a:fillRect/>
                </a:stretch>
              </a:blipFill>
            </p:spPr>
            <p:txBody>
              <a:bodyPr/>
              <a:lstStyle/>
              <a:p>
                <a:r>
                  <a:rPr lang="ro-RO">
                    <a:noFill/>
                  </a:rPr>
                  <a:t> </a:t>
                </a:r>
              </a:p>
            </p:txBody>
          </p:sp>
        </mc:Fallback>
      </mc:AlternateContent>
      <p:sp>
        <p:nvSpPr>
          <p:cNvPr id="9" name="Rectangle 5"/>
          <p:cNvSpPr>
            <a:spLocks noChangeArrowheads="1"/>
          </p:cNvSpPr>
          <p:nvPr/>
        </p:nvSpPr>
        <p:spPr bwMode="auto">
          <a:xfrm>
            <a:off x="2286001" y="28061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0" name="Object 9"/>
              <p:cNvSpPr txBox="1"/>
              <p:nvPr/>
            </p:nvSpPr>
            <p:spPr bwMode="auto">
              <a:xfrm>
                <a:off x="1133168" y="3331424"/>
                <a:ext cx="8786761" cy="975647"/>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num>
                        <m:den>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den>
                      </m:f>
                      <m:r>
                        <a:rPr lang="ro-RO" sz="2400" i="1">
                          <a:solidFill>
                            <a:srgbClr val="000000"/>
                          </a:solidFill>
                          <a:latin typeface="Cambria Math" panose="02040503050406030204" pitchFamily="18" charset="0"/>
                        </a:rPr>
                        <m:t>=2</m:t>
                      </m:r>
                      <m:r>
                        <a:rPr lang="ro-RO" sz="2400" i="1">
                          <a:solidFill>
                            <a:srgbClr val="000000"/>
                          </a:solidFill>
                          <a:latin typeface="Cambria Math" panose="02040503050406030204" pitchFamily="18" charset="0"/>
                        </a:rPr>
                        <m:t>𝐾</m:t>
                      </m:r>
                      <m:d>
                        <m:dPr>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𝑡h</m:t>
                              </m:r>
                              <m:r>
                                <a:rPr lang="ro-RO" sz="2400" i="1">
                                  <a:solidFill>
                                    <a:srgbClr val="000000"/>
                                  </a:solidFill>
                                  <a:latin typeface="Cambria Math" panose="02040503050406030204" pitchFamily="18" charset="0"/>
                                </a:rPr>
                                <m:t>)</m:t>
                              </m:r>
                            </m:sub>
                          </m:sSub>
                        </m:e>
                      </m:d>
                      <m:r>
                        <a:rPr lang="ro-RO" sz="2400" i="1">
                          <a:solidFill>
                            <a:srgbClr val="000000"/>
                          </a:solidFill>
                          <a:latin typeface="Cambria Math" panose="02040503050406030204" pitchFamily="18" charset="0"/>
                        </a:rPr>
                        <m:t>=2</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50</m:t>
                          </m:r>
                          <m:f>
                            <m:fPr>
                              <m:ctrlPr>
                                <a:rPr lang="ro-RO" sz="2400" i="1">
                                  <a:solidFill>
                                    <a:srgbClr val="000000"/>
                                  </a:solidFill>
                                  <a:latin typeface="Cambria Math" panose="02040503050406030204" pitchFamily="18" charset="0"/>
                                </a:rPr>
                              </m:ctrlPr>
                            </m:fPr>
                            <m:num>
                              <m:r>
                                <a:rPr lang="ro-RO" sz="2400" i="1">
                                  <a:solidFill>
                                    <a:srgbClr val="000000"/>
                                  </a:solidFill>
                                  <a:latin typeface="Cambria Math" panose="02040503050406030204" pitchFamily="18" charset="0"/>
                                </a:rPr>
                                <m:t>𝑚𝐴</m:t>
                              </m:r>
                            </m:num>
                            <m:den>
                              <m:sSup>
                                <m:sSupPr>
                                  <m:ctrlPr>
                                    <a:rPr lang="ro-RO" sz="2400" i="1">
                                      <a:solidFill>
                                        <a:srgbClr val="000000"/>
                                      </a:solidFill>
                                      <a:latin typeface="Cambria Math" panose="02040503050406030204" pitchFamily="18" charset="0"/>
                                    </a:rPr>
                                  </m:ctrlPr>
                                </m:sSupPr>
                                <m:e>
                                  <m:r>
                                    <a:rPr lang="ro-RO" sz="2400" i="1">
                                      <a:solidFill>
                                        <a:srgbClr val="000000"/>
                                      </a:solidFill>
                                      <a:latin typeface="Cambria Math" panose="02040503050406030204" pitchFamily="18" charset="0"/>
                                    </a:rPr>
                                    <m:t>𝑉</m:t>
                                  </m:r>
                                </m:e>
                                <m:sup>
                                  <m:r>
                                    <a:rPr lang="ro-RO" sz="2400" i="1">
                                      <a:solidFill>
                                        <a:srgbClr val="000000"/>
                                      </a:solidFill>
                                      <a:latin typeface="Cambria Math" panose="02040503050406030204" pitchFamily="18" charset="0"/>
                                    </a:rPr>
                                    <m:t>2</m:t>
                                  </m:r>
                                </m:sup>
                              </m:sSup>
                            </m:den>
                          </m:f>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2,23−2</m:t>
                          </m:r>
                        </m:e>
                      </m:d>
                      <m:r>
                        <a:rPr lang="ro-RO" sz="2400" i="1">
                          <a:solidFill>
                            <a:srgbClr val="000000"/>
                          </a:solidFill>
                          <a:latin typeface="Cambria Math" panose="02040503050406030204" pitchFamily="18" charset="0"/>
                        </a:rPr>
                        <m:t>=23</m:t>
                      </m:r>
                      <m:r>
                        <a:rPr lang="ro-RO" sz="2400" i="1">
                          <a:solidFill>
                            <a:srgbClr val="000000"/>
                          </a:solidFill>
                          <a:latin typeface="Cambria Math" panose="02040503050406030204" pitchFamily="18" charset="0"/>
                        </a:rPr>
                        <m:t>𝑚𝑆</m:t>
                      </m:r>
                    </m:oMath>
                  </m:oMathPara>
                </a14:m>
                <a:endParaRPr lang="ro-RO" sz="2400"/>
              </a:p>
            </p:txBody>
          </p:sp>
        </mc:Choice>
        <mc:Fallback xmlns="">
          <p:sp>
            <p:nvSpPr>
              <p:cNvPr id="10" name="Object 9"/>
              <p:cNvSpPr txBox="1">
                <a:spLocks noRot="1" noChangeAspect="1" noMove="1" noResize="1" noEditPoints="1" noAdjustHandles="1" noChangeArrowheads="1" noChangeShapeType="1" noTextEdit="1"/>
              </p:cNvSpPr>
              <p:nvPr/>
            </p:nvSpPr>
            <p:spPr bwMode="auto">
              <a:xfrm>
                <a:off x="1133168" y="3331424"/>
                <a:ext cx="8786761" cy="975647"/>
              </a:xfrm>
              <a:prstGeom prst="rect">
                <a:avLst/>
              </a:prstGeom>
              <a:blipFill>
                <a:blip r:embed="rId3"/>
                <a:stretch>
                  <a:fillRect/>
                </a:stretch>
              </a:blipFill>
            </p:spPr>
            <p:txBody>
              <a:bodyPr/>
              <a:lstStyle/>
              <a:p>
                <a:r>
                  <a:rPr lang="ro-RO">
                    <a:noFill/>
                  </a:rPr>
                  <a:t> </a:t>
                </a:r>
              </a:p>
            </p:txBody>
          </p:sp>
        </mc:Fallback>
      </mc:AlternateContent>
      <p:sp>
        <p:nvSpPr>
          <p:cNvPr id="11" name="Rectangle 9"/>
          <p:cNvSpPr>
            <a:spLocks noChangeArrowheads="1"/>
          </p:cNvSpPr>
          <p:nvPr/>
        </p:nvSpPr>
        <p:spPr bwMode="auto">
          <a:xfrm>
            <a:off x="2324100" y="420496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2" name="Object 11"/>
              <p:cNvSpPr txBox="1"/>
              <p:nvPr/>
            </p:nvSpPr>
            <p:spPr bwMode="auto">
              <a:xfrm>
                <a:off x="1133168" y="5006438"/>
                <a:ext cx="6920272" cy="471157"/>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𝑜𝑢𝑡</m:t>
                              </m:r>
                            </m:sub>
                          </m:sSub>
                        </m:e>
                      </m:d>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23</m:t>
                          </m:r>
                          <m:r>
                            <a:rPr lang="ro-RO" sz="2400" i="1">
                              <a:solidFill>
                                <a:srgbClr val="000000"/>
                              </a:solidFill>
                              <a:latin typeface="Cambria Math" panose="02040503050406030204" pitchFamily="18" charset="0"/>
                            </a:rPr>
                            <m:t>𝑚𝑆</m:t>
                          </m:r>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3</m:t>
                          </m:r>
                          <m:r>
                            <a:rPr lang="ro-RO" sz="2400" i="1">
                              <a:solidFill>
                                <a:srgbClr val="000000"/>
                              </a:solidFill>
                              <a:latin typeface="Cambria Math" panose="02040503050406030204" pitchFamily="18" charset="0"/>
                            </a:rPr>
                            <m:t>𝑘</m:t>
                          </m:r>
                          <m:r>
                            <m:rPr>
                              <m:sty m:val="p"/>
                            </m:rPr>
                            <a:rPr lang="ro-RO" sz="2400" i="1">
                              <a:solidFill>
                                <a:srgbClr val="000000"/>
                              </a:solidFill>
                              <a:latin typeface="Cambria Math" panose="02040503050406030204" pitchFamily="18" charset="0"/>
                            </a:rPr>
                            <m:t>Ω</m:t>
                          </m:r>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25</m:t>
                          </m:r>
                          <m:r>
                            <a:rPr lang="ro-RO" sz="2400" i="1">
                              <a:solidFill>
                                <a:srgbClr val="000000"/>
                              </a:solidFill>
                              <a:latin typeface="Cambria Math" panose="02040503050406030204" pitchFamily="18" charset="0"/>
                            </a:rPr>
                            <m:t>𝑚𝑉</m:t>
                          </m:r>
                        </m:e>
                      </m:d>
                      <m:r>
                        <a:rPr lang="ro-RO" sz="2400" i="1">
                          <a:solidFill>
                            <a:srgbClr val="000000"/>
                          </a:solidFill>
                          <a:latin typeface="Cambria Math" panose="02040503050406030204" pitchFamily="18" charset="0"/>
                        </a:rPr>
                        <m:t>=1,73</m:t>
                      </m:r>
                      <m:r>
                        <a:rPr lang="ro-RO" sz="2400" i="1">
                          <a:solidFill>
                            <a:srgbClr val="000000"/>
                          </a:solidFill>
                          <a:latin typeface="Cambria Math" panose="02040503050406030204" pitchFamily="18" charset="0"/>
                        </a:rPr>
                        <m:t>𝑉</m:t>
                      </m:r>
                    </m:oMath>
                  </m:oMathPara>
                </a14:m>
                <a:endParaRPr lang="ro-RO" sz="2400"/>
              </a:p>
            </p:txBody>
          </p:sp>
        </mc:Choice>
        <mc:Fallback xmlns="">
          <p:sp>
            <p:nvSpPr>
              <p:cNvPr id="12" name="Object 11"/>
              <p:cNvSpPr txBox="1">
                <a:spLocks noRot="1" noChangeAspect="1" noMove="1" noResize="1" noEditPoints="1" noAdjustHandles="1" noChangeArrowheads="1" noChangeShapeType="1" noTextEdit="1"/>
              </p:cNvSpPr>
              <p:nvPr/>
            </p:nvSpPr>
            <p:spPr bwMode="auto">
              <a:xfrm>
                <a:off x="1133168" y="5006438"/>
                <a:ext cx="6920272" cy="471157"/>
              </a:xfrm>
              <a:prstGeom prst="rect">
                <a:avLst/>
              </a:prstGeom>
              <a:blipFill>
                <a:blip r:embed="rId4"/>
                <a:stretch>
                  <a:fillRect b="-7692"/>
                </a:stretch>
              </a:blipFill>
            </p:spPr>
            <p:txBody>
              <a:bodyPr/>
              <a:lstStyle/>
              <a:p>
                <a:r>
                  <a:rPr lang="ro-RO">
                    <a:noFill/>
                  </a:rPr>
                  <a:t> </a:t>
                </a:r>
              </a:p>
            </p:txBody>
          </p:sp>
        </mc:Fallback>
      </mc:AlternateContent>
      <p:pic>
        <p:nvPicPr>
          <p:cNvPr id="13" name="Picture 12">
            <a:extLst>
              <a:ext uri="{FF2B5EF4-FFF2-40B4-BE49-F238E27FC236}">
                <a16:creationId xmlns:a16="http://schemas.microsoft.com/office/drawing/2014/main" id="{0CFC1D88-5A01-45EB-9109-5FB3E4CFF04A}"/>
              </a:ext>
            </a:extLst>
          </p:cNvPr>
          <p:cNvPicPr>
            <a:picLocks noChangeAspect="1"/>
          </p:cNvPicPr>
          <p:nvPr/>
        </p:nvPicPr>
        <p:blipFill>
          <a:blip r:embed="rId5"/>
          <a:stretch>
            <a:fillRect/>
          </a:stretch>
        </p:blipFill>
        <p:spPr>
          <a:xfrm>
            <a:off x="8071636" y="107743"/>
            <a:ext cx="3955332" cy="2583541"/>
          </a:xfrm>
          <a:prstGeom prst="rect">
            <a:avLst/>
          </a:prstGeom>
        </p:spPr>
      </p:pic>
    </p:spTree>
    <p:extLst>
      <p:ext uri="{BB962C8B-B14F-4D97-AF65-F5344CB8AC3E}">
        <p14:creationId xmlns:p14="http://schemas.microsoft.com/office/powerpoint/2010/main" val="2328757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03B0-B878-4E30-9CA8-9CDE58B163A3}"/>
              </a:ext>
            </a:extLst>
          </p:cNvPr>
          <p:cNvSpPr>
            <a:spLocks noGrp="1"/>
          </p:cNvSpPr>
          <p:nvPr>
            <p:ph type="title"/>
          </p:nvPr>
        </p:nvSpPr>
        <p:spPr/>
        <p:txBody>
          <a:bodyPr>
            <a:normAutofit/>
          </a:bodyPr>
          <a:lstStyle/>
          <a:p>
            <a:r>
              <a:rPr lang="ro-RO" b="1">
                <a:latin typeface="+mn-lt"/>
              </a:rPr>
              <a:t>Comutatoare realizate cu TEC-MOS</a:t>
            </a:r>
          </a:p>
        </p:txBody>
      </p:sp>
      <p:sp>
        <p:nvSpPr>
          <p:cNvPr id="3" name="Content Placeholder 2">
            <a:extLst>
              <a:ext uri="{FF2B5EF4-FFF2-40B4-BE49-F238E27FC236}">
                <a16:creationId xmlns:a16="http://schemas.microsoft.com/office/drawing/2014/main" id="{53906918-354C-479E-98DC-C01F19BF0A1D}"/>
              </a:ext>
            </a:extLst>
          </p:cNvPr>
          <p:cNvSpPr>
            <a:spLocks noGrp="1"/>
          </p:cNvSpPr>
          <p:nvPr>
            <p:ph idx="1"/>
          </p:nvPr>
        </p:nvSpPr>
        <p:spPr/>
        <p:txBody>
          <a:bodyPr/>
          <a:lstStyle/>
          <a:p>
            <a:r>
              <a:rPr lang="ro-RO"/>
              <a:t>TEC-MOS sunt utilizate pe scară largă în aplicații de comutare analogică și digitală;</a:t>
            </a:r>
          </a:p>
          <a:p>
            <a:r>
              <a:rPr lang="ro-RO"/>
              <a:t>Un exemplu de utilizare a TEC-MOS în modul de comutare este cel din amplificatoarele în clasă D.</a:t>
            </a:r>
          </a:p>
          <a:p>
            <a:r>
              <a:rPr lang="ro-RO"/>
              <a:t>În general, TEC-MOS prezintă o rezistență foarte mică în starea de conducție, o rezistență foarte mare în starea de blocare și timpi de comutare foarte mici.</a:t>
            </a:r>
          </a:p>
        </p:txBody>
      </p:sp>
      <p:sp>
        <p:nvSpPr>
          <p:cNvPr id="4" name="Date Placeholder 3">
            <a:extLst>
              <a:ext uri="{FF2B5EF4-FFF2-40B4-BE49-F238E27FC236}">
                <a16:creationId xmlns:a16="http://schemas.microsoft.com/office/drawing/2014/main" id="{A2A3F3ED-D622-4FE4-A862-3B19D0628F99}"/>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B3E500AC-6660-43D6-B2C8-8B6AD888BF96}"/>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D5436B2A-D77C-4CF7-B740-EAE1018C5DF2}"/>
              </a:ext>
            </a:extLst>
          </p:cNvPr>
          <p:cNvSpPr>
            <a:spLocks noGrp="1"/>
          </p:cNvSpPr>
          <p:nvPr>
            <p:ph type="sldNum" sz="quarter" idx="12"/>
          </p:nvPr>
        </p:nvSpPr>
        <p:spPr/>
        <p:txBody>
          <a:bodyPr/>
          <a:lstStyle/>
          <a:p>
            <a:fld id="{93CEA419-0EA0-4DBB-8DF7-AC1C5CE942A1}" type="slidenum">
              <a:rPr lang="ro-RO" smtClean="0"/>
              <a:t>17</a:t>
            </a:fld>
            <a:endParaRPr lang="ro-RO"/>
          </a:p>
        </p:txBody>
      </p:sp>
    </p:spTree>
    <p:extLst>
      <p:ext uri="{BB962C8B-B14F-4D97-AF65-F5344CB8AC3E}">
        <p14:creationId xmlns:p14="http://schemas.microsoft.com/office/powerpoint/2010/main" val="2048658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03B0-B878-4E30-9CA8-9CDE58B163A3}"/>
              </a:ext>
            </a:extLst>
          </p:cNvPr>
          <p:cNvSpPr>
            <a:spLocks noGrp="1"/>
          </p:cNvSpPr>
          <p:nvPr>
            <p:ph type="title"/>
          </p:nvPr>
        </p:nvSpPr>
        <p:spPr/>
        <p:txBody>
          <a:bodyPr>
            <a:normAutofit/>
          </a:bodyPr>
          <a:lstStyle/>
          <a:p>
            <a:r>
              <a:rPr lang="ro-RO" b="1">
                <a:latin typeface="+mn-lt"/>
              </a:rPr>
              <a:t>Comutatoare realizate cu TEC-MOS</a:t>
            </a:r>
          </a:p>
        </p:txBody>
      </p:sp>
      <p:sp>
        <p:nvSpPr>
          <p:cNvPr id="3" name="Content Placeholder 2">
            <a:extLst>
              <a:ext uri="{FF2B5EF4-FFF2-40B4-BE49-F238E27FC236}">
                <a16:creationId xmlns:a16="http://schemas.microsoft.com/office/drawing/2014/main" id="{53906918-354C-479E-98DC-C01F19BF0A1D}"/>
              </a:ext>
            </a:extLst>
          </p:cNvPr>
          <p:cNvSpPr>
            <a:spLocks noGrp="1"/>
          </p:cNvSpPr>
          <p:nvPr>
            <p:ph idx="1"/>
          </p:nvPr>
        </p:nvSpPr>
        <p:spPr/>
        <p:txBody>
          <a:bodyPr/>
          <a:lstStyle/>
          <a:p>
            <a:r>
              <a:rPr lang="ro-RO"/>
              <a:t>În aplicațiile de comutare se folosesc în general TEC-MOS cu canal indus.</a:t>
            </a:r>
          </a:p>
          <a:p>
            <a:r>
              <a:rPr lang="ro-RO"/>
              <a:t>Când tensiunea poartă-sursă este mai mică decât </a:t>
            </a:r>
            <a:br>
              <a:rPr lang="ro-RO"/>
            </a:br>
            <a:r>
              <a:rPr lang="ro-RO"/>
              <a:t>valoarea de prag, V</a:t>
            </a:r>
            <a:r>
              <a:rPr lang="ro-RO" baseline="-25000"/>
              <a:t>GS(th)</a:t>
            </a:r>
            <a:r>
              <a:rPr lang="ro-RO"/>
              <a:t>, TEC-MOS este blocat, așa </a:t>
            </a:r>
            <a:br>
              <a:rPr lang="ro-RO"/>
            </a:br>
            <a:r>
              <a:rPr lang="ro-RO"/>
              <a:t>cum se vede pe caracteristica de transfer.</a:t>
            </a:r>
          </a:p>
          <a:p>
            <a:r>
              <a:rPr lang="ro-RO"/>
              <a:t>Când tensiunea poartă-sursă este mai mare decât </a:t>
            </a:r>
            <a:br>
              <a:rPr lang="ro-RO"/>
            </a:br>
            <a:r>
              <a:rPr lang="ro-RO"/>
              <a:t>valoarea de prag, V</a:t>
            </a:r>
            <a:r>
              <a:rPr lang="ro-RO" baseline="-25000"/>
              <a:t>GS(th)</a:t>
            </a:r>
            <a:r>
              <a:rPr lang="ro-RO"/>
              <a:t>, TEC-MOS este în conducție, </a:t>
            </a:r>
            <a:br>
              <a:rPr lang="ro-RO"/>
            </a:br>
            <a:r>
              <a:rPr lang="ro-RO"/>
              <a:t>așa cum se vede pe caracteristica de transfer. </a:t>
            </a:r>
          </a:p>
        </p:txBody>
      </p:sp>
      <p:sp>
        <p:nvSpPr>
          <p:cNvPr id="4" name="Date Placeholder 3">
            <a:extLst>
              <a:ext uri="{FF2B5EF4-FFF2-40B4-BE49-F238E27FC236}">
                <a16:creationId xmlns:a16="http://schemas.microsoft.com/office/drawing/2014/main" id="{A2A3F3ED-D622-4FE4-A862-3B19D0628F99}"/>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B3E500AC-6660-43D6-B2C8-8B6AD888BF96}"/>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D5436B2A-D77C-4CF7-B740-EAE1018C5DF2}"/>
              </a:ext>
            </a:extLst>
          </p:cNvPr>
          <p:cNvSpPr>
            <a:spLocks noGrp="1"/>
          </p:cNvSpPr>
          <p:nvPr>
            <p:ph type="sldNum" sz="quarter" idx="12"/>
          </p:nvPr>
        </p:nvSpPr>
        <p:spPr/>
        <p:txBody>
          <a:bodyPr/>
          <a:lstStyle/>
          <a:p>
            <a:fld id="{93CEA419-0EA0-4DBB-8DF7-AC1C5CE942A1}" type="slidenum">
              <a:rPr lang="ro-RO" smtClean="0"/>
              <a:t>18</a:t>
            </a:fld>
            <a:endParaRPr lang="ro-RO"/>
          </a:p>
        </p:txBody>
      </p:sp>
      <p:pic>
        <p:nvPicPr>
          <p:cNvPr id="7" name="Picture 6">
            <a:extLst>
              <a:ext uri="{FF2B5EF4-FFF2-40B4-BE49-F238E27FC236}">
                <a16:creationId xmlns:a16="http://schemas.microsoft.com/office/drawing/2014/main" id="{61936555-B0C7-4BD8-AEDA-2B6A746A65EE}"/>
              </a:ext>
            </a:extLst>
          </p:cNvPr>
          <p:cNvPicPr>
            <a:picLocks noChangeAspect="1"/>
          </p:cNvPicPr>
          <p:nvPr/>
        </p:nvPicPr>
        <p:blipFill rotWithShape="1">
          <a:blip r:embed="rId2"/>
          <a:srcRect r="51740"/>
          <a:stretch/>
        </p:blipFill>
        <p:spPr>
          <a:xfrm>
            <a:off x="8930019" y="2419361"/>
            <a:ext cx="2898181" cy="3315162"/>
          </a:xfrm>
          <a:prstGeom prst="rect">
            <a:avLst/>
          </a:prstGeom>
        </p:spPr>
      </p:pic>
    </p:spTree>
    <p:extLst>
      <p:ext uri="{BB962C8B-B14F-4D97-AF65-F5344CB8AC3E}">
        <p14:creationId xmlns:p14="http://schemas.microsoft.com/office/powerpoint/2010/main" val="3010674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03B0-B878-4E30-9CA8-9CDE58B163A3}"/>
              </a:ext>
            </a:extLst>
          </p:cNvPr>
          <p:cNvSpPr>
            <a:spLocks noGrp="1"/>
          </p:cNvSpPr>
          <p:nvPr>
            <p:ph type="title"/>
          </p:nvPr>
        </p:nvSpPr>
        <p:spPr/>
        <p:txBody>
          <a:bodyPr>
            <a:normAutofit/>
          </a:bodyPr>
          <a:lstStyle/>
          <a:p>
            <a:r>
              <a:rPr lang="ro-RO" b="1">
                <a:latin typeface="+mn-lt"/>
              </a:rPr>
              <a:t>Comutatoare realizate cu TEC-MOS</a:t>
            </a:r>
          </a:p>
        </p:txBody>
      </p:sp>
      <p:sp>
        <p:nvSpPr>
          <p:cNvPr id="3" name="Content Placeholder 2">
            <a:extLst>
              <a:ext uri="{FF2B5EF4-FFF2-40B4-BE49-F238E27FC236}">
                <a16:creationId xmlns:a16="http://schemas.microsoft.com/office/drawing/2014/main" id="{53906918-354C-479E-98DC-C01F19BF0A1D}"/>
              </a:ext>
            </a:extLst>
          </p:cNvPr>
          <p:cNvSpPr>
            <a:spLocks noGrp="1"/>
          </p:cNvSpPr>
          <p:nvPr>
            <p:ph idx="1"/>
          </p:nvPr>
        </p:nvSpPr>
        <p:spPr/>
        <p:txBody>
          <a:bodyPr>
            <a:normAutofit/>
          </a:bodyPr>
          <a:lstStyle/>
          <a:p>
            <a:r>
              <a:rPr lang="ro-RO"/>
              <a:t>Când tensiunea poartă-sursă variază între V</a:t>
            </a:r>
            <a:r>
              <a:rPr lang="ro-RO" baseline="-25000"/>
              <a:t>GS(th)</a:t>
            </a:r>
            <a:r>
              <a:rPr lang="ro-RO"/>
              <a:t> și V</a:t>
            </a:r>
            <a:r>
              <a:rPr lang="ro-RO" baseline="-25000"/>
              <a:t>GS(on)</a:t>
            </a:r>
            <a:r>
              <a:rPr lang="ro-RO"/>
              <a:t>, TEC-MOS funcționează ca un comutator:</a:t>
            </a:r>
          </a:p>
          <a:p>
            <a:pPr lvl="1">
              <a:buFont typeface="Wingdings" panose="05000000000000000000" pitchFamily="2" charset="2"/>
              <a:buChar char="q"/>
            </a:pPr>
            <a:r>
              <a:rPr lang="ro-RO"/>
              <a:t>În starea oprită, TEC-MOS funcționează </a:t>
            </a:r>
            <a:br>
              <a:rPr lang="ro-RO"/>
            </a:br>
            <a:r>
              <a:rPr lang="ro-RO"/>
              <a:t>la capătul inferior al dreptei de sarcină </a:t>
            </a:r>
            <a:br>
              <a:rPr lang="ro-RO"/>
            </a:br>
            <a:r>
              <a:rPr lang="ro-RO"/>
              <a:t>și el acționează ca un comutator deschis </a:t>
            </a:r>
            <a:br>
              <a:rPr lang="ro-RO"/>
            </a:br>
            <a:r>
              <a:rPr lang="ro-RO"/>
              <a:t>(R</a:t>
            </a:r>
            <a:r>
              <a:rPr lang="ro-RO" baseline="-25000"/>
              <a:t>DS</a:t>
            </a:r>
            <a:r>
              <a:rPr lang="ro-RO"/>
              <a:t> foarte mare).</a:t>
            </a:r>
          </a:p>
          <a:p>
            <a:pPr lvl="1">
              <a:buFont typeface="Wingdings" panose="05000000000000000000" pitchFamily="2" charset="2"/>
              <a:buChar char="q"/>
            </a:pPr>
            <a:r>
              <a:rPr lang="ro-RO"/>
              <a:t>Când V</a:t>
            </a:r>
            <a:r>
              <a:rPr lang="ro-RO" baseline="-25000"/>
              <a:t>GS</a:t>
            </a:r>
            <a:r>
              <a:rPr lang="ro-RO"/>
              <a:t> este suficient de mare, mai </a:t>
            </a:r>
            <a:br>
              <a:rPr lang="ro-RO"/>
            </a:br>
            <a:r>
              <a:rPr lang="ro-RO"/>
              <a:t>mare decât V</a:t>
            </a:r>
            <a:r>
              <a:rPr lang="ro-RO" baseline="-25000"/>
              <a:t>GS(th)</a:t>
            </a:r>
            <a:r>
              <a:rPr lang="ro-RO"/>
              <a:t>, TEC-MOS </a:t>
            </a:r>
            <a:br>
              <a:rPr lang="ro-RO"/>
            </a:br>
            <a:r>
              <a:rPr lang="ro-RO"/>
              <a:t>funcționează la capătul superior al </a:t>
            </a:r>
            <a:br>
              <a:rPr lang="ro-RO"/>
            </a:br>
            <a:r>
              <a:rPr lang="ro-RO"/>
              <a:t>dreptei de sarcină în regiunea ohmică și </a:t>
            </a:r>
            <a:br>
              <a:rPr lang="ro-RO"/>
            </a:br>
            <a:r>
              <a:rPr lang="ro-RO"/>
              <a:t>acționează ca un comutator închis </a:t>
            </a:r>
            <a:br>
              <a:rPr lang="ro-RO"/>
            </a:br>
            <a:r>
              <a:rPr lang="ro-RO"/>
              <a:t>(R</a:t>
            </a:r>
            <a:r>
              <a:rPr lang="ro-RO" baseline="-25000"/>
              <a:t>DS</a:t>
            </a:r>
            <a:r>
              <a:rPr lang="ro-RO"/>
              <a:t> foarte scăzut).</a:t>
            </a:r>
          </a:p>
        </p:txBody>
      </p:sp>
      <p:sp>
        <p:nvSpPr>
          <p:cNvPr id="4" name="Date Placeholder 3">
            <a:extLst>
              <a:ext uri="{FF2B5EF4-FFF2-40B4-BE49-F238E27FC236}">
                <a16:creationId xmlns:a16="http://schemas.microsoft.com/office/drawing/2014/main" id="{A2A3F3ED-D622-4FE4-A862-3B19D0628F99}"/>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B3E500AC-6660-43D6-B2C8-8B6AD888BF96}"/>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D5436B2A-D77C-4CF7-B740-EAE1018C5DF2}"/>
              </a:ext>
            </a:extLst>
          </p:cNvPr>
          <p:cNvSpPr>
            <a:spLocks noGrp="1"/>
          </p:cNvSpPr>
          <p:nvPr>
            <p:ph type="sldNum" sz="quarter" idx="12"/>
          </p:nvPr>
        </p:nvSpPr>
        <p:spPr/>
        <p:txBody>
          <a:bodyPr/>
          <a:lstStyle/>
          <a:p>
            <a:fld id="{93CEA419-0EA0-4DBB-8DF7-AC1C5CE942A1}" type="slidenum">
              <a:rPr lang="ro-RO" smtClean="0"/>
              <a:t>19</a:t>
            </a:fld>
            <a:endParaRPr lang="ro-RO"/>
          </a:p>
        </p:txBody>
      </p:sp>
      <p:pic>
        <p:nvPicPr>
          <p:cNvPr id="9" name="Picture 8">
            <a:extLst>
              <a:ext uri="{FF2B5EF4-FFF2-40B4-BE49-F238E27FC236}">
                <a16:creationId xmlns:a16="http://schemas.microsoft.com/office/drawing/2014/main" id="{36ADDA75-2997-48E7-88C7-734278D46EB2}"/>
              </a:ext>
            </a:extLst>
          </p:cNvPr>
          <p:cNvPicPr>
            <a:picLocks noChangeAspect="1"/>
          </p:cNvPicPr>
          <p:nvPr/>
        </p:nvPicPr>
        <p:blipFill>
          <a:blip r:embed="rId2"/>
          <a:stretch>
            <a:fillRect/>
          </a:stretch>
        </p:blipFill>
        <p:spPr>
          <a:xfrm>
            <a:off x="6568962" y="2324808"/>
            <a:ext cx="5532892" cy="4031542"/>
          </a:xfrm>
          <a:prstGeom prst="rect">
            <a:avLst/>
          </a:prstGeom>
        </p:spPr>
      </p:pic>
    </p:spTree>
    <p:extLst>
      <p:ext uri="{BB962C8B-B14F-4D97-AF65-F5344CB8AC3E}">
        <p14:creationId xmlns:p14="http://schemas.microsoft.com/office/powerpoint/2010/main" val="2491405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defRPr/>
            </a:pPr>
            <a:r>
              <a:rPr lang="en-US" b="1">
                <a:latin typeface="+mn-lt"/>
              </a:rPr>
              <a:t>Probleme tratate</a:t>
            </a:r>
          </a:p>
        </p:txBody>
      </p:sp>
      <p:sp>
        <p:nvSpPr>
          <p:cNvPr id="15361" name="Content Placeholder 2"/>
          <p:cNvSpPr>
            <a:spLocks noGrp="1"/>
          </p:cNvSpPr>
          <p:nvPr>
            <p:ph idx="1"/>
          </p:nvPr>
        </p:nvSpPr>
        <p:spPr/>
        <p:txBody>
          <a:bodyPr>
            <a:normAutofit/>
          </a:bodyPr>
          <a:lstStyle/>
          <a:p>
            <a:pPr eaLnBrk="1" hangingPunct="1"/>
            <a:r>
              <a:rPr lang="ro-RO" sz="3000" b="1"/>
              <a:t>Amplificatoare de semnal mic realizate cu TEC</a:t>
            </a:r>
          </a:p>
          <a:p>
            <a:pPr lvl="1"/>
            <a:r>
              <a:rPr lang="ro-RO" sz="2600"/>
              <a:t>Amplificato</a:t>
            </a:r>
            <a:r>
              <a:rPr lang="en-US" sz="2600"/>
              <a:t>a</a:t>
            </a:r>
            <a:r>
              <a:rPr lang="ro-RO" sz="2600"/>
              <a:t>r</a:t>
            </a:r>
            <a:r>
              <a:rPr lang="en-US" sz="2600"/>
              <a:t>e</a:t>
            </a:r>
            <a:r>
              <a:rPr lang="ro-RO" sz="2600"/>
              <a:t> cu TEC-MOS cu canal inițial</a:t>
            </a:r>
          </a:p>
          <a:p>
            <a:pPr lvl="1"/>
            <a:r>
              <a:rPr lang="ro-RO" sz="2600"/>
              <a:t>Amplificato</a:t>
            </a:r>
            <a:r>
              <a:rPr lang="en-US" sz="2600"/>
              <a:t>a</a:t>
            </a:r>
            <a:r>
              <a:rPr lang="ro-RO" sz="2600"/>
              <a:t>r</a:t>
            </a:r>
            <a:r>
              <a:rPr lang="en-US" sz="2600"/>
              <a:t>e</a:t>
            </a:r>
            <a:r>
              <a:rPr lang="ro-RO" sz="2600"/>
              <a:t> cu TEC-MOS cu canal indus</a:t>
            </a:r>
            <a:endParaRPr lang="ro-RO"/>
          </a:p>
        </p:txBody>
      </p:sp>
      <p:sp>
        <p:nvSpPr>
          <p:cNvPr id="14339" name="Date Placeholder 3"/>
          <p:cNvSpPr>
            <a:spLocks noGrp="1"/>
          </p:cNvSpPr>
          <p:nvPr>
            <p:ph type="dt" sz="half" idx="10"/>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68BADF8C-02CA-471E-A76F-B15557D24097}" type="datetime1">
              <a:rPr lang="en-US" smtClean="0"/>
              <a:t>1/9/2021</a:t>
            </a:fld>
            <a:endParaRPr lang="en-US"/>
          </a:p>
        </p:txBody>
      </p:sp>
      <p:sp>
        <p:nvSpPr>
          <p:cNvPr id="14340" name="Footer Placeholder 4"/>
          <p:cNvSpPr>
            <a:spLocks noGrp="1"/>
          </p:cNvSpPr>
          <p:nvPr>
            <p:ph type="ftr" sz="quarter" idx="11"/>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r>
              <a:rPr lang="en-US"/>
              <a:t>DE-Cursul 11</a:t>
            </a:r>
          </a:p>
        </p:txBody>
      </p:sp>
      <p:sp>
        <p:nvSpPr>
          <p:cNvPr id="14341" name="Slide Number Placeholder 5"/>
          <p:cNvSpPr>
            <a:spLocks noGrp="1"/>
          </p:cNvSpPr>
          <p:nvPr>
            <p:ph type="sldNum" sz="quarter" idx="12"/>
          </p:nvPr>
        </p:nvSpPr>
        <p:spPr bwMode="auto">
          <a:ln>
            <a:miter lim="800000"/>
            <a:headEnd/>
            <a:tailEnd/>
          </a:ln>
        </p:spPr>
        <p:txBody>
          <a:bodyPr vert="horz" wrap="square" lIns="91440" tIns="45720" rIns="91440" bIns="45720" numCol="1" rtlCol="0" anchor="ctr" anchorCtr="0" compatLnSpc="1">
            <a:prstTxWarp prst="textNoShape">
              <a:avLst/>
            </a:prstTxWarp>
          </a:bodyPr>
          <a:lstStyle/>
          <a:p>
            <a:pPr>
              <a:defRPr/>
            </a:pPr>
            <a:fld id="{4880D6BB-DD75-4D24-9D8C-BF554B0EC575}" type="slidenum">
              <a:rPr lang="en-US" smtClean="0"/>
              <a:pPr>
                <a:defRPr/>
              </a:pPr>
              <a:t>2</a:t>
            </a:fld>
            <a:endParaRPr lang="en-US"/>
          </a:p>
        </p:txBody>
      </p:sp>
    </p:spTree>
    <p:extLst>
      <p:ext uri="{BB962C8B-B14F-4D97-AF65-F5344CB8AC3E}">
        <p14:creationId xmlns:p14="http://schemas.microsoft.com/office/powerpoint/2010/main" val="1026213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03B0-B878-4E30-9CA8-9CDE58B163A3}"/>
              </a:ext>
            </a:extLst>
          </p:cNvPr>
          <p:cNvSpPr>
            <a:spLocks noGrp="1"/>
          </p:cNvSpPr>
          <p:nvPr>
            <p:ph type="title"/>
          </p:nvPr>
        </p:nvSpPr>
        <p:spPr/>
        <p:txBody>
          <a:bodyPr>
            <a:normAutofit/>
          </a:bodyPr>
          <a:lstStyle/>
          <a:p>
            <a:r>
              <a:rPr lang="ro-RO" b="1">
                <a:latin typeface="+mn-lt"/>
              </a:rPr>
              <a:t>Comutatoare realizate cu TEC-MOS</a:t>
            </a:r>
            <a:br>
              <a:rPr lang="ro-RO" sz="4000" b="1">
                <a:latin typeface="+mn-lt"/>
              </a:rPr>
            </a:br>
            <a:r>
              <a:rPr lang="ro-RO" sz="3200" b="1">
                <a:latin typeface="+mn-lt"/>
              </a:rPr>
              <a:t>Comutatorul ideal</a:t>
            </a:r>
            <a:endParaRPr lang="ro-RO" sz="4000" b="1">
              <a:latin typeface="+mn-lt"/>
            </a:endParaRPr>
          </a:p>
        </p:txBody>
      </p:sp>
      <p:sp>
        <p:nvSpPr>
          <p:cNvPr id="3" name="Content Placeholder 2">
            <a:extLst>
              <a:ext uri="{FF2B5EF4-FFF2-40B4-BE49-F238E27FC236}">
                <a16:creationId xmlns:a16="http://schemas.microsoft.com/office/drawing/2014/main" id="{53906918-354C-479E-98DC-C01F19BF0A1D}"/>
              </a:ext>
            </a:extLst>
          </p:cNvPr>
          <p:cNvSpPr>
            <a:spLocks noGrp="1"/>
          </p:cNvSpPr>
          <p:nvPr>
            <p:ph idx="1"/>
          </p:nvPr>
        </p:nvSpPr>
        <p:spPr/>
        <p:txBody>
          <a:bodyPr>
            <a:normAutofit/>
          </a:bodyPr>
          <a:lstStyle/>
          <a:p>
            <a:r>
              <a:rPr lang="ro-RO" sz="2400"/>
              <a:t>Când tensiunea porții TEC-MOS cu canal </a:t>
            </a:r>
            <a:r>
              <a:rPr lang="ro-RO" sz="2400" b="1"/>
              <a:t>n</a:t>
            </a:r>
            <a:r>
              <a:rPr lang="ro-RO" sz="2400"/>
              <a:t> este +V, poarta este mai pozitivă decât sursa cu o cantitate care depășește tensiunea de prag, V</a:t>
            </a:r>
            <a:r>
              <a:rPr lang="ro-RO" sz="2400" baseline="-25000"/>
              <a:t>GS(th)</a:t>
            </a:r>
            <a:r>
              <a:rPr lang="ro-RO" sz="2400"/>
              <a:t>.</a:t>
            </a:r>
          </a:p>
          <a:p>
            <a:r>
              <a:rPr lang="ro-RO" sz="2400"/>
              <a:t>TEC-MOS este în conducție (</a:t>
            </a:r>
            <a:r>
              <a:rPr lang="ro-RO" sz="2400">
                <a:solidFill>
                  <a:srgbClr val="FF0000"/>
                </a:solidFill>
              </a:rPr>
              <a:t>ON</a:t>
            </a:r>
            <a:r>
              <a:rPr lang="ro-RO" sz="2400"/>
              <a:t>) și se poate modela cu un comutator închis între drenă și sursă.</a:t>
            </a:r>
          </a:p>
          <a:p>
            <a:r>
              <a:rPr lang="ro-RO" sz="2400"/>
              <a:t>Când tensiunea porții este zero, tensiunea </a:t>
            </a:r>
            <a:br>
              <a:rPr lang="ro-RO" sz="2400"/>
            </a:br>
            <a:r>
              <a:rPr lang="ro-RO" sz="2400"/>
              <a:t>poartă-sursă este și ea egală cu 0V.</a:t>
            </a:r>
          </a:p>
          <a:p>
            <a:r>
              <a:rPr lang="ro-RO" sz="2400"/>
              <a:t>TEC- MOS este blocat (</a:t>
            </a:r>
            <a:r>
              <a:rPr lang="ro-RO" sz="2400">
                <a:solidFill>
                  <a:srgbClr val="FF0000"/>
                </a:solidFill>
              </a:rPr>
              <a:t>OFF</a:t>
            </a:r>
            <a:r>
              <a:rPr lang="ro-RO" sz="2400"/>
              <a:t>) și se poate </a:t>
            </a:r>
            <a:br>
              <a:rPr lang="ro-RO" sz="2400"/>
            </a:br>
            <a:r>
              <a:rPr lang="ro-RO" sz="2400"/>
              <a:t>modela cu un comutator deschis între </a:t>
            </a:r>
            <a:br>
              <a:rPr lang="ro-RO" sz="2400"/>
            </a:br>
            <a:r>
              <a:rPr lang="ro-RO" sz="2400"/>
              <a:t>drenă și sursă.</a:t>
            </a:r>
          </a:p>
        </p:txBody>
      </p:sp>
      <p:sp>
        <p:nvSpPr>
          <p:cNvPr id="4" name="Date Placeholder 3">
            <a:extLst>
              <a:ext uri="{FF2B5EF4-FFF2-40B4-BE49-F238E27FC236}">
                <a16:creationId xmlns:a16="http://schemas.microsoft.com/office/drawing/2014/main" id="{A2A3F3ED-D622-4FE4-A862-3B19D0628F99}"/>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B3E500AC-6660-43D6-B2C8-8B6AD888BF96}"/>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D5436B2A-D77C-4CF7-B740-EAE1018C5DF2}"/>
              </a:ext>
            </a:extLst>
          </p:cNvPr>
          <p:cNvSpPr>
            <a:spLocks noGrp="1"/>
          </p:cNvSpPr>
          <p:nvPr>
            <p:ph type="sldNum" sz="quarter" idx="12"/>
          </p:nvPr>
        </p:nvSpPr>
        <p:spPr/>
        <p:txBody>
          <a:bodyPr/>
          <a:lstStyle/>
          <a:p>
            <a:fld id="{93CEA419-0EA0-4DBB-8DF7-AC1C5CE942A1}" type="slidenum">
              <a:rPr lang="ro-RO" smtClean="0"/>
              <a:t>20</a:t>
            </a:fld>
            <a:endParaRPr lang="ro-RO"/>
          </a:p>
        </p:txBody>
      </p:sp>
      <p:pic>
        <p:nvPicPr>
          <p:cNvPr id="9" name="Picture 8">
            <a:extLst>
              <a:ext uri="{FF2B5EF4-FFF2-40B4-BE49-F238E27FC236}">
                <a16:creationId xmlns:a16="http://schemas.microsoft.com/office/drawing/2014/main" id="{32BB31A4-6469-4F1D-AA7C-6D530B073403}"/>
              </a:ext>
            </a:extLst>
          </p:cNvPr>
          <p:cNvPicPr>
            <a:picLocks noChangeAspect="1"/>
          </p:cNvPicPr>
          <p:nvPr/>
        </p:nvPicPr>
        <p:blipFill>
          <a:blip r:embed="rId2"/>
          <a:stretch>
            <a:fillRect/>
          </a:stretch>
        </p:blipFill>
        <p:spPr>
          <a:xfrm>
            <a:off x="6416971" y="3052327"/>
            <a:ext cx="5639587" cy="3124636"/>
          </a:xfrm>
          <a:prstGeom prst="rect">
            <a:avLst/>
          </a:prstGeom>
        </p:spPr>
      </p:pic>
    </p:spTree>
    <p:extLst>
      <p:ext uri="{BB962C8B-B14F-4D97-AF65-F5344CB8AC3E}">
        <p14:creationId xmlns:p14="http://schemas.microsoft.com/office/powerpoint/2010/main" val="2975800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03B0-B878-4E30-9CA8-9CDE58B163A3}"/>
              </a:ext>
            </a:extLst>
          </p:cNvPr>
          <p:cNvSpPr>
            <a:spLocks noGrp="1"/>
          </p:cNvSpPr>
          <p:nvPr>
            <p:ph type="title"/>
          </p:nvPr>
        </p:nvSpPr>
        <p:spPr/>
        <p:txBody>
          <a:bodyPr>
            <a:normAutofit/>
          </a:bodyPr>
          <a:lstStyle/>
          <a:p>
            <a:r>
              <a:rPr lang="ro-RO" b="1">
                <a:latin typeface="+mn-lt"/>
              </a:rPr>
              <a:t>Comutatoare realizate cu TEC-MOS</a:t>
            </a:r>
            <a:br>
              <a:rPr lang="ro-RO" sz="4000" b="1">
                <a:latin typeface="+mn-lt"/>
              </a:rPr>
            </a:br>
            <a:r>
              <a:rPr lang="ro-RO" sz="3200" b="1">
                <a:latin typeface="+mn-lt"/>
              </a:rPr>
              <a:t>Comutatorul ideal</a:t>
            </a:r>
            <a:endParaRPr lang="ro-RO" sz="4000" b="1">
              <a:latin typeface="+mn-lt"/>
            </a:endParaRPr>
          </a:p>
        </p:txBody>
      </p:sp>
      <p:sp>
        <p:nvSpPr>
          <p:cNvPr id="3" name="Content Placeholder 2">
            <a:extLst>
              <a:ext uri="{FF2B5EF4-FFF2-40B4-BE49-F238E27FC236}">
                <a16:creationId xmlns:a16="http://schemas.microsoft.com/office/drawing/2014/main" id="{53906918-354C-479E-98DC-C01F19BF0A1D}"/>
              </a:ext>
            </a:extLst>
          </p:cNvPr>
          <p:cNvSpPr>
            <a:spLocks noGrp="1"/>
          </p:cNvSpPr>
          <p:nvPr>
            <p:ph idx="1"/>
          </p:nvPr>
        </p:nvSpPr>
        <p:spPr/>
        <p:txBody>
          <a:bodyPr>
            <a:normAutofit/>
          </a:bodyPr>
          <a:lstStyle/>
          <a:p>
            <a:r>
              <a:rPr lang="ro-RO" sz="2400"/>
              <a:t>Când tensiunea de poartă la TEC-MOS cu canal </a:t>
            </a:r>
            <a:r>
              <a:rPr lang="ro-RO" sz="2400" b="1"/>
              <a:t>p</a:t>
            </a:r>
            <a:r>
              <a:rPr lang="ro-RO" sz="2400"/>
              <a:t> este 0V, poarta este mai puțin pozitivă decât sursa cu o cantitate care depășește V</a:t>
            </a:r>
            <a:r>
              <a:rPr lang="ro-RO" sz="2400" baseline="-25000"/>
              <a:t>GS(th)</a:t>
            </a:r>
            <a:r>
              <a:rPr lang="ro-RO" sz="2400"/>
              <a:t>.</a:t>
            </a:r>
          </a:p>
          <a:p>
            <a:r>
              <a:rPr lang="ro-RO" sz="2400"/>
              <a:t>TEC-MOS este în conducție (</a:t>
            </a:r>
            <a:r>
              <a:rPr lang="ro-RO" sz="2400">
                <a:solidFill>
                  <a:srgbClr val="FF0000"/>
                </a:solidFill>
              </a:rPr>
              <a:t>ON</a:t>
            </a:r>
            <a:r>
              <a:rPr lang="ro-RO" sz="2400"/>
              <a:t>) și se poate modela cu un comutator închis între drenă și sursă.</a:t>
            </a:r>
          </a:p>
          <a:p>
            <a:r>
              <a:rPr lang="ro-RO" sz="2400"/>
              <a:t>Când tensiunea porții este +V, tensiunea </a:t>
            </a:r>
            <a:br>
              <a:rPr lang="ro-RO" sz="2400"/>
            </a:br>
            <a:r>
              <a:rPr lang="ro-RO" sz="2400"/>
              <a:t>poartă-sursă este 0V.</a:t>
            </a:r>
          </a:p>
          <a:p>
            <a:r>
              <a:rPr lang="ro-RO" sz="2400"/>
              <a:t>TEC-MOS este blocat (</a:t>
            </a:r>
            <a:r>
              <a:rPr lang="ro-RO" sz="2400">
                <a:solidFill>
                  <a:srgbClr val="FF0000"/>
                </a:solidFill>
              </a:rPr>
              <a:t>OFF</a:t>
            </a:r>
            <a:r>
              <a:rPr lang="ro-RO" sz="2400"/>
              <a:t>) și se poate </a:t>
            </a:r>
            <a:br>
              <a:rPr lang="ro-RO" sz="2400"/>
            </a:br>
            <a:r>
              <a:rPr lang="ro-RO" sz="2400"/>
              <a:t>modela cu un comutator deschis între </a:t>
            </a:r>
            <a:br>
              <a:rPr lang="ro-RO" sz="2400"/>
            </a:br>
            <a:r>
              <a:rPr lang="ro-RO" sz="2400"/>
              <a:t>drenă și sursă.</a:t>
            </a:r>
          </a:p>
        </p:txBody>
      </p:sp>
      <p:sp>
        <p:nvSpPr>
          <p:cNvPr id="4" name="Date Placeholder 3">
            <a:extLst>
              <a:ext uri="{FF2B5EF4-FFF2-40B4-BE49-F238E27FC236}">
                <a16:creationId xmlns:a16="http://schemas.microsoft.com/office/drawing/2014/main" id="{A2A3F3ED-D622-4FE4-A862-3B19D0628F99}"/>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B3E500AC-6660-43D6-B2C8-8B6AD888BF96}"/>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D5436B2A-D77C-4CF7-B740-EAE1018C5DF2}"/>
              </a:ext>
            </a:extLst>
          </p:cNvPr>
          <p:cNvSpPr>
            <a:spLocks noGrp="1"/>
          </p:cNvSpPr>
          <p:nvPr>
            <p:ph type="sldNum" sz="quarter" idx="12"/>
          </p:nvPr>
        </p:nvSpPr>
        <p:spPr/>
        <p:txBody>
          <a:bodyPr/>
          <a:lstStyle/>
          <a:p>
            <a:fld id="{93CEA419-0EA0-4DBB-8DF7-AC1C5CE942A1}" type="slidenum">
              <a:rPr lang="ro-RO" smtClean="0"/>
              <a:t>21</a:t>
            </a:fld>
            <a:endParaRPr lang="ro-RO"/>
          </a:p>
        </p:txBody>
      </p:sp>
      <p:pic>
        <p:nvPicPr>
          <p:cNvPr id="8" name="Picture 7">
            <a:extLst>
              <a:ext uri="{FF2B5EF4-FFF2-40B4-BE49-F238E27FC236}">
                <a16:creationId xmlns:a16="http://schemas.microsoft.com/office/drawing/2014/main" id="{8ED2A467-1740-4985-A4C6-61CBC5FA8925}"/>
              </a:ext>
            </a:extLst>
          </p:cNvPr>
          <p:cNvPicPr>
            <a:picLocks noChangeAspect="1"/>
          </p:cNvPicPr>
          <p:nvPr/>
        </p:nvPicPr>
        <p:blipFill>
          <a:blip r:embed="rId2"/>
          <a:stretch>
            <a:fillRect/>
          </a:stretch>
        </p:blipFill>
        <p:spPr>
          <a:xfrm>
            <a:off x="6450724" y="3071380"/>
            <a:ext cx="5591955" cy="3105583"/>
          </a:xfrm>
          <a:prstGeom prst="rect">
            <a:avLst/>
          </a:prstGeom>
        </p:spPr>
      </p:pic>
    </p:spTree>
    <p:extLst>
      <p:ext uri="{BB962C8B-B14F-4D97-AF65-F5344CB8AC3E}">
        <p14:creationId xmlns:p14="http://schemas.microsoft.com/office/powerpoint/2010/main" val="3811581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03B0-B878-4E30-9CA8-9CDE58B163A3}"/>
              </a:ext>
            </a:extLst>
          </p:cNvPr>
          <p:cNvSpPr>
            <a:spLocks noGrp="1"/>
          </p:cNvSpPr>
          <p:nvPr>
            <p:ph type="title"/>
          </p:nvPr>
        </p:nvSpPr>
        <p:spPr/>
        <p:txBody>
          <a:bodyPr>
            <a:normAutofit/>
          </a:bodyPr>
          <a:lstStyle/>
          <a:p>
            <a:r>
              <a:rPr lang="ro-RO" b="1">
                <a:latin typeface="+mn-lt"/>
              </a:rPr>
              <a:t>Comutatoare realizate cu TEC-MOS</a:t>
            </a:r>
            <a:br>
              <a:rPr lang="ro-RO" b="1">
                <a:latin typeface="+mn-lt"/>
              </a:rPr>
            </a:br>
            <a:r>
              <a:rPr lang="ro-RO" sz="3200" b="1">
                <a:latin typeface="+mn-lt"/>
              </a:rPr>
              <a:t>Comutatorul analogic</a:t>
            </a:r>
            <a:endParaRPr lang="ro-RO" b="1">
              <a:latin typeface="+mn-lt"/>
            </a:endParaRPr>
          </a:p>
        </p:txBody>
      </p:sp>
      <p:sp>
        <p:nvSpPr>
          <p:cNvPr id="3" name="Content Placeholder 2">
            <a:extLst>
              <a:ext uri="{FF2B5EF4-FFF2-40B4-BE49-F238E27FC236}">
                <a16:creationId xmlns:a16="http://schemas.microsoft.com/office/drawing/2014/main" id="{53906918-354C-479E-98DC-C01F19BF0A1D}"/>
              </a:ext>
            </a:extLst>
          </p:cNvPr>
          <p:cNvSpPr>
            <a:spLocks noGrp="1"/>
          </p:cNvSpPr>
          <p:nvPr>
            <p:ph idx="1"/>
          </p:nvPr>
        </p:nvSpPr>
        <p:spPr/>
        <p:txBody>
          <a:bodyPr/>
          <a:lstStyle/>
          <a:p>
            <a:r>
              <a:rPr lang="ro-RO"/>
              <a:t>TEC-MOS sunt utilizate în mod obișnuit pentru comutarea semnalelor analogice.</a:t>
            </a:r>
          </a:p>
          <a:p>
            <a:r>
              <a:rPr lang="ro-RO"/>
              <a:t>Practic, un semnal aplicat pe drenă poate fi comutat la sursă dacă se aplică o tensiune pe poartă.</a:t>
            </a:r>
          </a:p>
          <a:p>
            <a:r>
              <a:rPr lang="ro-RO"/>
              <a:t>O restricție majoră este următoarea: nivelul semnalului la sursă nu trebuie să provoace scăderea tensiunii poartă-sursă sub valoarea de prag, V</a:t>
            </a:r>
            <a:r>
              <a:rPr lang="ro-RO" baseline="-25000"/>
              <a:t>GS(th)</a:t>
            </a:r>
            <a:r>
              <a:rPr lang="ro-RO"/>
              <a:t>.</a:t>
            </a:r>
          </a:p>
        </p:txBody>
      </p:sp>
      <p:sp>
        <p:nvSpPr>
          <p:cNvPr id="4" name="Date Placeholder 3">
            <a:extLst>
              <a:ext uri="{FF2B5EF4-FFF2-40B4-BE49-F238E27FC236}">
                <a16:creationId xmlns:a16="http://schemas.microsoft.com/office/drawing/2014/main" id="{A2A3F3ED-D622-4FE4-A862-3B19D0628F99}"/>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B3E500AC-6660-43D6-B2C8-8B6AD888BF96}"/>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D5436B2A-D77C-4CF7-B740-EAE1018C5DF2}"/>
              </a:ext>
            </a:extLst>
          </p:cNvPr>
          <p:cNvSpPr>
            <a:spLocks noGrp="1"/>
          </p:cNvSpPr>
          <p:nvPr>
            <p:ph type="sldNum" sz="quarter" idx="12"/>
          </p:nvPr>
        </p:nvSpPr>
        <p:spPr/>
        <p:txBody>
          <a:bodyPr/>
          <a:lstStyle/>
          <a:p>
            <a:fld id="{93CEA419-0EA0-4DBB-8DF7-AC1C5CE942A1}" type="slidenum">
              <a:rPr lang="ro-RO" smtClean="0"/>
              <a:t>22</a:t>
            </a:fld>
            <a:endParaRPr lang="ro-RO"/>
          </a:p>
        </p:txBody>
      </p:sp>
    </p:spTree>
    <p:extLst>
      <p:ext uri="{BB962C8B-B14F-4D97-AF65-F5344CB8AC3E}">
        <p14:creationId xmlns:p14="http://schemas.microsoft.com/office/powerpoint/2010/main" val="1757543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03B0-B878-4E30-9CA8-9CDE58B163A3}"/>
              </a:ext>
            </a:extLst>
          </p:cNvPr>
          <p:cNvSpPr>
            <a:spLocks noGrp="1"/>
          </p:cNvSpPr>
          <p:nvPr>
            <p:ph type="title"/>
          </p:nvPr>
        </p:nvSpPr>
        <p:spPr/>
        <p:txBody>
          <a:bodyPr>
            <a:normAutofit/>
          </a:bodyPr>
          <a:lstStyle/>
          <a:p>
            <a:r>
              <a:rPr lang="ro-RO" b="1">
                <a:latin typeface="+mn-lt"/>
              </a:rPr>
              <a:t>Comutatoare realizate cu TEC-MOS</a:t>
            </a:r>
            <a:br>
              <a:rPr lang="ro-RO" b="1">
                <a:latin typeface="+mn-lt"/>
              </a:rPr>
            </a:br>
            <a:r>
              <a:rPr lang="ro-RO" sz="3200" b="1">
                <a:latin typeface="+mn-lt"/>
              </a:rPr>
              <a:t>Comutatorul analogic</a:t>
            </a:r>
            <a:endParaRPr lang="ro-RO" b="1">
              <a:latin typeface="+mn-lt"/>
            </a:endParaRPr>
          </a:p>
        </p:txBody>
      </p:sp>
      <p:sp>
        <p:nvSpPr>
          <p:cNvPr id="3" name="Content Placeholder 2">
            <a:extLst>
              <a:ext uri="{FF2B5EF4-FFF2-40B4-BE49-F238E27FC236}">
                <a16:creationId xmlns:a16="http://schemas.microsoft.com/office/drawing/2014/main" id="{53906918-354C-479E-98DC-C01F19BF0A1D}"/>
              </a:ext>
            </a:extLst>
          </p:cNvPr>
          <p:cNvSpPr>
            <a:spLocks noGrp="1"/>
          </p:cNvSpPr>
          <p:nvPr>
            <p:ph idx="1"/>
          </p:nvPr>
        </p:nvSpPr>
        <p:spPr/>
        <p:txBody>
          <a:bodyPr/>
          <a:lstStyle/>
          <a:p>
            <a:r>
              <a:rPr lang="ro-RO"/>
              <a:t>Un comutator analogic de bază realizat cu TEC-MOS cu canal </a:t>
            </a:r>
            <a:r>
              <a:rPr lang="ro-RO" b="1"/>
              <a:t>n</a:t>
            </a:r>
            <a:r>
              <a:rPr lang="ro-RO"/>
              <a:t> este prezentat în figură.</a:t>
            </a:r>
          </a:p>
          <a:p>
            <a:r>
              <a:rPr lang="ro-RO"/>
              <a:t>Semnalul de pe drenă este conectat la sursă atunci când TEC-MOS este în starea ON, determinată de o tensiune V</a:t>
            </a:r>
            <a:r>
              <a:rPr lang="ro-RO" baseline="-25000"/>
              <a:t>GS</a:t>
            </a:r>
            <a:r>
              <a:rPr lang="ro-RO"/>
              <a:t> pozitivă și este deconectat atunci când V</a:t>
            </a:r>
            <a:r>
              <a:rPr lang="ro-RO" baseline="-25000"/>
              <a:t>GS</a:t>
            </a:r>
            <a:r>
              <a:rPr lang="ro-RO"/>
              <a:t> este 0, așa cum este indicat pe figură.</a:t>
            </a:r>
          </a:p>
        </p:txBody>
      </p:sp>
      <p:sp>
        <p:nvSpPr>
          <p:cNvPr id="4" name="Date Placeholder 3">
            <a:extLst>
              <a:ext uri="{FF2B5EF4-FFF2-40B4-BE49-F238E27FC236}">
                <a16:creationId xmlns:a16="http://schemas.microsoft.com/office/drawing/2014/main" id="{A2A3F3ED-D622-4FE4-A862-3B19D0628F99}"/>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B3E500AC-6660-43D6-B2C8-8B6AD888BF96}"/>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D5436B2A-D77C-4CF7-B740-EAE1018C5DF2}"/>
              </a:ext>
            </a:extLst>
          </p:cNvPr>
          <p:cNvSpPr>
            <a:spLocks noGrp="1"/>
          </p:cNvSpPr>
          <p:nvPr>
            <p:ph type="sldNum" sz="quarter" idx="12"/>
          </p:nvPr>
        </p:nvSpPr>
        <p:spPr/>
        <p:txBody>
          <a:bodyPr/>
          <a:lstStyle/>
          <a:p>
            <a:fld id="{93CEA419-0EA0-4DBB-8DF7-AC1C5CE942A1}" type="slidenum">
              <a:rPr lang="ro-RO" smtClean="0"/>
              <a:t>23</a:t>
            </a:fld>
            <a:endParaRPr lang="ro-RO"/>
          </a:p>
        </p:txBody>
      </p:sp>
      <p:pic>
        <p:nvPicPr>
          <p:cNvPr id="10" name="Picture 9">
            <a:extLst>
              <a:ext uri="{FF2B5EF4-FFF2-40B4-BE49-F238E27FC236}">
                <a16:creationId xmlns:a16="http://schemas.microsoft.com/office/drawing/2014/main" id="{D0B51FF1-1406-405F-8EAE-6BC2B000C5D2}"/>
              </a:ext>
            </a:extLst>
          </p:cNvPr>
          <p:cNvPicPr>
            <a:picLocks noChangeAspect="1"/>
          </p:cNvPicPr>
          <p:nvPr/>
        </p:nvPicPr>
        <p:blipFill>
          <a:blip r:embed="rId2"/>
          <a:stretch>
            <a:fillRect/>
          </a:stretch>
        </p:blipFill>
        <p:spPr>
          <a:xfrm>
            <a:off x="2366442" y="4132642"/>
            <a:ext cx="7459116" cy="1876687"/>
          </a:xfrm>
          <a:prstGeom prst="rect">
            <a:avLst/>
          </a:prstGeom>
        </p:spPr>
      </p:pic>
    </p:spTree>
    <p:extLst>
      <p:ext uri="{BB962C8B-B14F-4D97-AF65-F5344CB8AC3E}">
        <p14:creationId xmlns:p14="http://schemas.microsoft.com/office/powerpoint/2010/main" val="682656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03B0-B878-4E30-9CA8-9CDE58B163A3}"/>
              </a:ext>
            </a:extLst>
          </p:cNvPr>
          <p:cNvSpPr>
            <a:spLocks noGrp="1"/>
          </p:cNvSpPr>
          <p:nvPr>
            <p:ph type="title"/>
          </p:nvPr>
        </p:nvSpPr>
        <p:spPr/>
        <p:txBody>
          <a:bodyPr>
            <a:normAutofit/>
          </a:bodyPr>
          <a:lstStyle/>
          <a:p>
            <a:r>
              <a:rPr lang="ro-RO" b="1">
                <a:latin typeface="+mn-lt"/>
              </a:rPr>
              <a:t>Comutatoare realizate cu TEC-MOS</a:t>
            </a:r>
            <a:br>
              <a:rPr lang="ro-RO" b="1">
                <a:latin typeface="+mn-lt"/>
              </a:rPr>
            </a:br>
            <a:r>
              <a:rPr lang="ro-RO" sz="3200" b="1">
                <a:latin typeface="+mn-lt"/>
              </a:rPr>
              <a:t>Comutatoare analogice</a:t>
            </a:r>
            <a:endParaRPr lang="ro-RO" b="1">
              <a:latin typeface="+mn-lt"/>
            </a:endParaRPr>
          </a:p>
        </p:txBody>
      </p:sp>
      <p:sp>
        <p:nvSpPr>
          <p:cNvPr id="3" name="Content Placeholder 2">
            <a:extLst>
              <a:ext uri="{FF2B5EF4-FFF2-40B4-BE49-F238E27FC236}">
                <a16:creationId xmlns:a16="http://schemas.microsoft.com/office/drawing/2014/main" id="{53906918-354C-479E-98DC-C01F19BF0A1D}"/>
              </a:ext>
            </a:extLst>
          </p:cNvPr>
          <p:cNvSpPr>
            <a:spLocks noGrp="1"/>
          </p:cNvSpPr>
          <p:nvPr>
            <p:ph idx="1"/>
          </p:nvPr>
        </p:nvSpPr>
        <p:spPr/>
        <p:txBody>
          <a:bodyPr>
            <a:normAutofit/>
          </a:bodyPr>
          <a:lstStyle/>
          <a:p>
            <a:r>
              <a:rPr lang="ro-RO"/>
              <a:t>Când comutatorul analogic este în starea ON, tensiunea minimă poartă-sursă apare la vârful negativ al semnalului (amplitudinea negativă).</a:t>
            </a:r>
          </a:p>
          <a:p>
            <a:r>
              <a:rPr lang="ro-RO"/>
              <a:t>Pentru a menține TEC-MOS în conducție, diferența dintre V</a:t>
            </a:r>
            <a:r>
              <a:rPr lang="ro-RO" baseline="-25000"/>
              <a:t>G</a:t>
            </a:r>
            <a:r>
              <a:rPr lang="ro-RO"/>
              <a:t> și amplitudinea negativă (-V</a:t>
            </a:r>
            <a:r>
              <a:rPr lang="ro-RO" baseline="-25000"/>
              <a:t>p(out)</a:t>
            </a:r>
            <a:r>
              <a:rPr lang="ro-RO"/>
              <a:t>) trebuie </a:t>
            </a:r>
            <a:br>
              <a:rPr lang="ro-RO"/>
            </a:br>
            <a:r>
              <a:rPr lang="ro-RO"/>
              <a:t>să fie egală sau mai mare decât V</a:t>
            </a:r>
            <a:r>
              <a:rPr lang="ro-RO" baseline="-25000"/>
              <a:t>GS(th)</a:t>
            </a:r>
            <a:r>
              <a:rPr lang="ro-RO"/>
              <a:t>:</a:t>
            </a:r>
          </a:p>
        </p:txBody>
      </p:sp>
      <p:sp>
        <p:nvSpPr>
          <p:cNvPr id="4" name="Date Placeholder 3">
            <a:extLst>
              <a:ext uri="{FF2B5EF4-FFF2-40B4-BE49-F238E27FC236}">
                <a16:creationId xmlns:a16="http://schemas.microsoft.com/office/drawing/2014/main" id="{A2A3F3ED-D622-4FE4-A862-3B19D0628F99}"/>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B3E500AC-6660-43D6-B2C8-8B6AD888BF96}"/>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D5436B2A-D77C-4CF7-B740-EAE1018C5DF2}"/>
              </a:ext>
            </a:extLst>
          </p:cNvPr>
          <p:cNvSpPr>
            <a:spLocks noGrp="1"/>
          </p:cNvSpPr>
          <p:nvPr>
            <p:ph type="sldNum" sz="quarter" idx="12"/>
          </p:nvPr>
        </p:nvSpPr>
        <p:spPr/>
        <p:txBody>
          <a:bodyPr/>
          <a:lstStyle/>
          <a:p>
            <a:fld id="{93CEA419-0EA0-4DBB-8DF7-AC1C5CE942A1}" type="slidenum">
              <a:rPr lang="ro-RO" smtClean="0"/>
              <a:t>24</a:t>
            </a:fld>
            <a:endParaRPr lang="ro-RO"/>
          </a:p>
        </p:txBody>
      </p:sp>
      <p:pic>
        <p:nvPicPr>
          <p:cNvPr id="8" name="Picture 7">
            <a:extLst>
              <a:ext uri="{FF2B5EF4-FFF2-40B4-BE49-F238E27FC236}">
                <a16:creationId xmlns:a16="http://schemas.microsoft.com/office/drawing/2014/main" id="{614989AC-8779-49C2-87E2-39EFCA61686D}"/>
              </a:ext>
            </a:extLst>
          </p:cNvPr>
          <p:cNvPicPr>
            <a:picLocks noChangeAspect="1"/>
          </p:cNvPicPr>
          <p:nvPr/>
        </p:nvPicPr>
        <p:blipFill>
          <a:blip r:embed="rId2"/>
          <a:stretch>
            <a:fillRect/>
          </a:stretch>
        </p:blipFill>
        <p:spPr>
          <a:xfrm>
            <a:off x="6943109" y="3816614"/>
            <a:ext cx="4410691" cy="2095792"/>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97F2FB4-0AE1-4FB2-AD0C-15A35132497B}"/>
                  </a:ext>
                </a:extLst>
              </p:cNvPr>
              <p:cNvSpPr txBox="1"/>
              <p:nvPr/>
            </p:nvSpPr>
            <p:spPr>
              <a:xfrm>
                <a:off x="1708131" y="4662050"/>
                <a:ext cx="3746538" cy="404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𝐺𝑆</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𝐺</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𝑝</m:t>
                          </m:r>
                          <m:r>
                            <a:rPr lang="ro-RO" sz="2400" b="0" i="1" smtClean="0">
                              <a:latin typeface="Cambria Math" panose="02040503050406030204" pitchFamily="18" charset="0"/>
                            </a:rPr>
                            <m:t>(</m:t>
                          </m:r>
                          <m:r>
                            <a:rPr lang="ro-RO" sz="2400" b="0" i="1" smtClean="0">
                              <a:latin typeface="Cambria Math" panose="02040503050406030204" pitchFamily="18" charset="0"/>
                            </a:rPr>
                            <m:t>𝑜𝑢𝑡</m:t>
                          </m:r>
                          <m:r>
                            <a:rPr lang="ro-RO" sz="2400" b="0" i="1" smtClean="0">
                              <a:latin typeface="Cambria Math" panose="02040503050406030204" pitchFamily="18" charset="0"/>
                            </a:rPr>
                            <m:t>)</m:t>
                          </m:r>
                        </m:sub>
                      </m:sSub>
                      <m:r>
                        <a:rPr lang="ro-RO" sz="2400" b="0" i="1" smtClean="0">
                          <a:latin typeface="Cambria Math" panose="02040503050406030204" pitchFamily="18" charset="0"/>
                          <a:ea typeface="Cambria Math" panose="02040503050406030204" pitchFamily="18" charset="0"/>
                        </a:rPr>
                        <m:t>≥</m:t>
                      </m:r>
                      <m:sSub>
                        <m:sSubPr>
                          <m:ctrlPr>
                            <a:rPr lang="ro-RO" sz="2400" b="0" i="1" smtClean="0">
                              <a:latin typeface="Cambria Math" panose="02040503050406030204" pitchFamily="18" charset="0"/>
                              <a:ea typeface="Cambria Math" panose="02040503050406030204" pitchFamily="18" charset="0"/>
                            </a:rPr>
                          </m:ctrlPr>
                        </m:sSubPr>
                        <m:e>
                          <m:r>
                            <a:rPr lang="ro-RO" sz="2400" b="0" i="1" smtClean="0">
                              <a:latin typeface="Cambria Math" panose="02040503050406030204" pitchFamily="18" charset="0"/>
                              <a:ea typeface="Cambria Math" panose="02040503050406030204" pitchFamily="18" charset="0"/>
                            </a:rPr>
                            <m:t>𝑉</m:t>
                          </m:r>
                        </m:e>
                        <m:sub>
                          <m:r>
                            <a:rPr lang="ro-RO" sz="2400" b="0" i="1" smtClean="0">
                              <a:latin typeface="Cambria Math" panose="02040503050406030204" pitchFamily="18" charset="0"/>
                              <a:ea typeface="Cambria Math" panose="02040503050406030204" pitchFamily="18" charset="0"/>
                            </a:rPr>
                            <m:t>𝐺𝑆</m:t>
                          </m:r>
                          <m:r>
                            <a:rPr lang="ro-RO" sz="2400" b="0" i="1" smtClean="0">
                              <a:latin typeface="Cambria Math" panose="02040503050406030204" pitchFamily="18" charset="0"/>
                              <a:ea typeface="Cambria Math" panose="02040503050406030204" pitchFamily="18" charset="0"/>
                            </a:rPr>
                            <m:t>(</m:t>
                          </m:r>
                          <m:r>
                            <a:rPr lang="ro-RO" sz="2400" b="0" i="1" smtClean="0">
                              <a:latin typeface="Cambria Math" panose="02040503050406030204" pitchFamily="18" charset="0"/>
                              <a:ea typeface="Cambria Math" panose="02040503050406030204" pitchFamily="18" charset="0"/>
                            </a:rPr>
                            <m:t>𝑡</m:t>
                          </m:r>
                          <m:r>
                            <a:rPr lang="ro-RO" sz="2400" b="0" i="1" smtClean="0">
                              <a:latin typeface="Cambria Math" panose="02040503050406030204" pitchFamily="18" charset="0"/>
                              <a:ea typeface="Cambria Math" panose="02040503050406030204" pitchFamily="18" charset="0"/>
                            </a:rPr>
                            <m:t>h</m:t>
                          </m:r>
                          <m:r>
                            <a:rPr lang="ro-RO" sz="2400" b="0" i="1" smtClean="0">
                              <a:latin typeface="Cambria Math" panose="02040503050406030204" pitchFamily="18" charset="0"/>
                              <a:ea typeface="Cambria Math" panose="02040503050406030204" pitchFamily="18" charset="0"/>
                            </a:rPr>
                            <m:t>)</m:t>
                          </m:r>
                        </m:sub>
                      </m:sSub>
                    </m:oMath>
                  </m:oMathPara>
                </a14:m>
                <a:endParaRPr lang="ro-RO"/>
              </a:p>
            </p:txBody>
          </p:sp>
        </mc:Choice>
        <mc:Fallback xmlns="">
          <p:sp>
            <p:nvSpPr>
              <p:cNvPr id="11" name="TextBox 10">
                <a:extLst>
                  <a:ext uri="{FF2B5EF4-FFF2-40B4-BE49-F238E27FC236}">
                    <a16:creationId xmlns:a16="http://schemas.microsoft.com/office/drawing/2014/main" id="{197F2FB4-0AE1-4FB2-AD0C-15A35132497B}"/>
                  </a:ext>
                </a:extLst>
              </p:cNvPr>
              <p:cNvSpPr txBox="1">
                <a:spLocks noRot="1" noChangeAspect="1" noMove="1" noResize="1" noEditPoints="1" noAdjustHandles="1" noChangeArrowheads="1" noChangeShapeType="1" noTextEdit="1"/>
              </p:cNvSpPr>
              <p:nvPr/>
            </p:nvSpPr>
            <p:spPr>
              <a:xfrm>
                <a:off x="1708131" y="4662050"/>
                <a:ext cx="3746538" cy="404919"/>
              </a:xfrm>
              <a:prstGeom prst="rect">
                <a:avLst/>
              </a:prstGeom>
              <a:blipFill>
                <a:blip r:embed="rId3"/>
                <a:stretch>
                  <a:fillRect l="-1301" r="-1138" b="-25758"/>
                </a:stretch>
              </a:blipFill>
            </p:spPr>
            <p:txBody>
              <a:bodyPr/>
              <a:lstStyle/>
              <a:p>
                <a:r>
                  <a:rPr lang="ro-RO">
                    <a:noFill/>
                  </a:rPr>
                  <a:t> </a:t>
                </a:r>
              </a:p>
            </p:txBody>
          </p:sp>
        </mc:Fallback>
      </mc:AlternateContent>
    </p:spTree>
    <p:extLst>
      <p:ext uri="{BB962C8B-B14F-4D97-AF65-F5344CB8AC3E}">
        <p14:creationId xmlns:p14="http://schemas.microsoft.com/office/powerpoint/2010/main" val="2277887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9165-950F-4D11-84C8-AF3F2D467398}"/>
              </a:ext>
            </a:extLst>
          </p:cNvPr>
          <p:cNvSpPr>
            <a:spLocks noGrp="1"/>
          </p:cNvSpPr>
          <p:nvPr>
            <p:ph type="title"/>
          </p:nvPr>
        </p:nvSpPr>
        <p:spPr/>
        <p:txBody>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Comutatoare realizate cu TEC-MOS</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Comutatoare analogice</a:t>
            </a:r>
            <a:endParaRPr lang="ro-RO"/>
          </a:p>
        </p:txBody>
      </p:sp>
      <p:sp>
        <p:nvSpPr>
          <p:cNvPr id="3" name="Content Placeholder 2">
            <a:extLst>
              <a:ext uri="{FF2B5EF4-FFF2-40B4-BE49-F238E27FC236}">
                <a16:creationId xmlns:a16="http://schemas.microsoft.com/office/drawing/2014/main" id="{E9B7F96A-482C-48FD-A341-3CE9838DFE36}"/>
              </a:ext>
            </a:extLst>
          </p:cNvPr>
          <p:cNvSpPr>
            <a:spLocks noGrp="1"/>
          </p:cNvSpPr>
          <p:nvPr>
            <p:ph idx="1"/>
          </p:nvPr>
        </p:nvSpPr>
        <p:spPr/>
        <p:txBody>
          <a:bodyPr/>
          <a:lstStyle/>
          <a:p>
            <a:r>
              <a:rPr lang="en-US"/>
              <a:t>Varia</a:t>
            </a:r>
            <a:r>
              <a:rPr lang="ro-RO"/>
              <a:t>ț</a:t>
            </a:r>
            <a:r>
              <a:rPr lang="en-US"/>
              <a:t>ia</a:t>
            </a:r>
            <a:r>
              <a:rPr lang="ro-RO"/>
              <a:t> în timp a tensiunii poartă-sursă</a:t>
            </a:r>
          </a:p>
        </p:txBody>
      </p:sp>
      <p:sp>
        <p:nvSpPr>
          <p:cNvPr id="4" name="Date Placeholder 3">
            <a:extLst>
              <a:ext uri="{FF2B5EF4-FFF2-40B4-BE49-F238E27FC236}">
                <a16:creationId xmlns:a16="http://schemas.microsoft.com/office/drawing/2014/main" id="{33C6DC55-FBD9-4A6F-B509-BCAC75D434AD}"/>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24EE8858-61B1-4379-AD2C-38AC6FEB200A}"/>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D2036956-1286-4A98-BDB2-7EE4B68BAEF5}"/>
              </a:ext>
            </a:extLst>
          </p:cNvPr>
          <p:cNvSpPr>
            <a:spLocks noGrp="1"/>
          </p:cNvSpPr>
          <p:nvPr>
            <p:ph type="sldNum" sz="quarter" idx="12"/>
          </p:nvPr>
        </p:nvSpPr>
        <p:spPr/>
        <p:txBody>
          <a:bodyPr/>
          <a:lstStyle/>
          <a:p>
            <a:fld id="{93CEA419-0EA0-4DBB-8DF7-AC1C5CE942A1}" type="slidenum">
              <a:rPr lang="ro-RO" smtClean="0"/>
              <a:t>25</a:t>
            </a:fld>
            <a:endParaRPr lang="ro-RO"/>
          </a:p>
        </p:txBody>
      </p:sp>
      <p:pic>
        <p:nvPicPr>
          <p:cNvPr id="8" name="Picture 7">
            <a:extLst>
              <a:ext uri="{FF2B5EF4-FFF2-40B4-BE49-F238E27FC236}">
                <a16:creationId xmlns:a16="http://schemas.microsoft.com/office/drawing/2014/main" id="{3B2E1476-F1B3-4E4A-B7F8-6D1022909EE3}"/>
              </a:ext>
            </a:extLst>
          </p:cNvPr>
          <p:cNvPicPr>
            <a:picLocks noChangeAspect="1"/>
          </p:cNvPicPr>
          <p:nvPr/>
        </p:nvPicPr>
        <p:blipFill>
          <a:blip r:embed="rId2"/>
          <a:stretch>
            <a:fillRect/>
          </a:stretch>
        </p:blipFill>
        <p:spPr>
          <a:xfrm>
            <a:off x="872486" y="3147897"/>
            <a:ext cx="9101138" cy="3033713"/>
          </a:xfrm>
          <a:prstGeom prst="rect">
            <a:avLst/>
          </a:prstGeom>
        </p:spPr>
      </p:pic>
      <p:cxnSp>
        <p:nvCxnSpPr>
          <p:cNvPr id="12" name="Straight Arrow Connector 11">
            <a:extLst>
              <a:ext uri="{FF2B5EF4-FFF2-40B4-BE49-F238E27FC236}">
                <a16:creationId xmlns:a16="http://schemas.microsoft.com/office/drawing/2014/main" id="{CE9C4E91-54C5-4F46-A292-F431FC342D96}"/>
              </a:ext>
            </a:extLst>
          </p:cNvPr>
          <p:cNvCxnSpPr/>
          <p:nvPr/>
        </p:nvCxnSpPr>
        <p:spPr>
          <a:xfrm>
            <a:off x="2239108" y="5044273"/>
            <a:ext cx="0" cy="803868"/>
          </a:xfrm>
          <a:prstGeom prst="straightConnector1">
            <a:avLst/>
          </a:prstGeom>
          <a:ln w="635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20C3474E-6109-448C-AEE6-00C3E283C3B6}"/>
                  </a:ext>
                </a:extLst>
              </p:cNvPr>
              <p:cNvSpPr txBox="1"/>
              <p:nvPr/>
            </p:nvSpPr>
            <p:spPr>
              <a:xfrm>
                <a:off x="2273395" y="5149440"/>
                <a:ext cx="1517301" cy="49725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ro-RO" sz="2400" b="1" i="1" smtClean="0">
                          <a:solidFill>
                            <a:srgbClr val="0070C0"/>
                          </a:solidFill>
                          <a:latin typeface="Cambria Math" panose="02040503050406030204" pitchFamily="18" charset="0"/>
                          <a:ea typeface="Cambria Math" panose="02040503050406030204" pitchFamily="18" charset="0"/>
                        </a:rPr>
                        <m:t>≥</m:t>
                      </m:r>
                      <m:sSub>
                        <m:sSubPr>
                          <m:ctrlPr>
                            <a:rPr lang="ro-RO" sz="2400" b="1" i="1" smtClean="0">
                              <a:solidFill>
                                <a:srgbClr val="0070C0"/>
                              </a:solidFill>
                              <a:latin typeface="Cambria Math" panose="02040503050406030204" pitchFamily="18" charset="0"/>
                              <a:ea typeface="Cambria Math" panose="02040503050406030204" pitchFamily="18" charset="0"/>
                            </a:rPr>
                          </m:ctrlPr>
                        </m:sSubPr>
                        <m:e>
                          <m:r>
                            <a:rPr lang="ro-RO" sz="2400" b="1" i="1" smtClean="0">
                              <a:solidFill>
                                <a:srgbClr val="0070C0"/>
                              </a:solidFill>
                              <a:latin typeface="Cambria Math" panose="02040503050406030204" pitchFamily="18" charset="0"/>
                              <a:ea typeface="Cambria Math" panose="02040503050406030204" pitchFamily="18" charset="0"/>
                            </a:rPr>
                            <m:t>𝑽</m:t>
                          </m:r>
                        </m:e>
                        <m:sub>
                          <m:r>
                            <a:rPr lang="ro-RO" sz="2400" b="1" i="1" smtClean="0">
                              <a:solidFill>
                                <a:srgbClr val="0070C0"/>
                              </a:solidFill>
                              <a:latin typeface="Cambria Math" panose="02040503050406030204" pitchFamily="18" charset="0"/>
                              <a:ea typeface="Cambria Math" panose="02040503050406030204" pitchFamily="18" charset="0"/>
                            </a:rPr>
                            <m:t>𝑮𝑺</m:t>
                          </m:r>
                          <m:r>
                            <a:rPr lang="ro-RO" sz="2400" b="1" i="1" smtClean="0">
                              <a:solidFill>
                                <a:srgbClr val="0070C0"/>
                              </a:solidFill>
                              <a:latin typeface="Cambria Math" panose="02040503050406030204" pitchFamily="18" charset="0"/>
                              <a:ea typeface="Cambria Math" panose="02040503050406030204" pitchFamily="18" charset="0"/>
                            </a:rPr>
                            <m:t>(</m:t>
                          </m:r>
                          <m:r>
                            <a:rPr lang="ro-RO" sz="2400" b="1" i="1" smtClean="0">
                              <a:solidFill>
                                <a:srgbClr val="0070C0"/>
                              </a:solidFill>
                              <a:latin typeface="Cambria Math" panose="02040503050406030204" pitchFamily="18" charset="0"/>
                              <a:ea typeface="Cambria Math" panose="02040503050406030204" pitchFamily="18" charset="0"/>
                            </a:rPr>
                            <m:t>𝒕𝒉</m:t>
                          </m:r>
                          <m:r>
                            <a:rPr lang="ro-RO" sz="2400" b="1" i="1" smtClean="0">
                              <a:solidFill>
                                <a:srgbClr val="0070C0"/>
                              </a:solidFill>
                              <a:latin typeface="Cambria Math" panose="02040503050406030204" pitchFamily="18" charset="0"/>
                              <a:ea typeface="Cambria Math" panose="02040503050406030204" pitchFamily="18" charset="0"/>
                            </a:rPr>
                            <m:t>)</m:t>
                          </m:r>
                        </m:sub>
                      </m:sSub>
                    </m:oMath>
                  </m:oMathPara>
                </a14:m>
                <a:endParaRPr lang="ro-RO" b="1"/>
              </a:p>
            </p:txBody>
          </p:sp>
        </mc:Choice>
        <mc:Fallback>
          <p:sp>
            <p:nvSpPr>
              <p:cNvPr id="13" name="TextBox 12">
                <a:extLst>
                  <a:ext uri="{FF2B5EF4-FFF2-40B4-BE49-F238E27FC236}">
                    <a16:creationId xmlns:a16="http://schemas.microsoft.com/office/drawing/2014/main" id="{20C3474E-6109-448C-AEE6-00C3E283C3B6}"/>
                  </a:ext>
                </a:extLst>
              </p:cNvPr>
              <p:cNvSpPr txBox="1">
                <a:spLocks noRot="1" noChangeAspect="1" noMove="1" noResize="1" noEditPoints="1" noAdjustHandles="1" noChangeArrowheads="1" noChangeShapeType="1" noTextEdit="1"/>
              </p:cNvSpPr>
              <p:nvPr/>
            </p:nvSpPr>
            <p:spPr>
              <a:xfrm>
                <a:off x="2273395" y="5149440"/>
                <a:ext cx="1517301" cy="497252"/>
              </a:xfrm>
              <a:prstGeom prst="rect">
                <a:avLst/>
              </a:prstGeom>
              <a:blipFill>
                <a:blip r:embed="rId3"/>
                <a:stretch>
                  <a:fillRect b="-12346"/>
                </a:stretch>
              </a:blipFill>
            </p:spPr>
            <p:txBody>
              <a:bodyPr/>
              <a:lstStyle/>
              <a:p>
                <a:r>
                  <a:rPr lang="ro-RO">
                    <a:noFill/>
                  </a:rPr>
                  <a:t> </a:t>
                </a:r>
              </a:p>
            </p:txBody>
          </p:sp>
        </mc:Fallback>
      </mc:AlternateContent>
      <p:pic>
        <p:nvPicPr>
          <p:cNvPr id="17" name="Picture 16">
            <a:extLst>
              <a:ext uri="{FF2B5EF4-FFF2-40B4-BE49-F238E27FC236}">
                <a16:creationId xmlns:a16="http://schemas.microsoft.com/office/drawing/2014/main" id="{6776F93B-038B-4DFA-9BE0-27534AE82CCA}"/>
              </a:ext>
            </a:extLst>
          </p:cNvPr>
          <p:cNvPicPr>
            <a:picLocks noChangeAspect="1"/>
          </p:cNvPicPr>
          <p:nvPr/>
        </p:nvPicPr>
        <p:blipFill>
          <a:blip r:embed="rId4"/>
          <a:stretch>
            <a:fillRect/>
          </a:stretch>
        </p:blipFill>
        <p:spPr>
          <a:xfrm>
            <a:off x="7523135" y="1027906"/>
            <a:ext cx="4480560" cy="2087880"/>
          </a:xfrm>
          <a:prstGeom prst="rect">
            <a:avLst/>
          </a:prstGeom>
        </p:spPr>
      </p:pic>
      <p:cxnSp>
        <p:nvCxnSpPr>
          <p:cNvPr id="19" name="Straight Arrow Connector 18">
            <a:extLst>
              <a:ext uri="{FF2B5EF4-FFF2-40B4-BE49-F238E27FC236}">
                <a16:creationId xmlns:a16="http://schemas.microsoft.com/office/drawing/2014/main" id="{F1725D02-8350-4D8E-BF25-723AE13EC19D}"/>
              </a:ext>
            </a:extLst>
          </p:cNvPr>
          <p:cNvCxnSpPr/>
          <p:nvPr/>
        </p:nvCxnSpPr>
        <p:spPr>
          <a:xfrm flipH="1">
            <a:off x="9254532" y="3647552"/>
            <a:ext cx="1034980" cy="53256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54F59D33-917E-4116-9DB0-419CC6373C50}"/>
                  </a:ext>
                </a:extLst>
              </p:cNvPr>
              <p:cNvSpPr txBox="1"/>
              <p:nvPr/>
            </p:nvSpPr>
            <p:spPr>
              <a:xfrm>
                <a:off x="10289512" y="3280550"/>
                <a:ext cx="643095" cy="4616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ro-RO" sz="2400" b="1" i="1" smtClean="0">
                              <a:solidFill>
                                <a:srgbClr val="FF0000"/>
                              </a:solidFill>
                              <a:latin typeface="Cambria Math" panose="02040503050406030204" pitchFamily="18" charset="0"/>
                            </a:rPr>
                          </m:ctrlPr>
                        </m:sSubPr>
                        <m:e>
                          <m:r>
                            <a:rPr lang="ro-RO" sz="2400" b="1" i="1" smtClean="0">
                              <a:solidFill>
                                <a:srgbClr val="FF0000"/>
                              </a:solidFill>
                              <a:latin typeface="Cambria Math" panose="02040503050406030204" pitchFamily="18" charset="0"/>
                            </a:rPr>
                            <m:t>𝑽</m:t>
                          </m:r>
                        </m:e>
                        <m:sub>
                          <m:r>
                            <a:rPr lang="ro-RO" sz="2400" b="1" i="1" smtClean="0">
                              <a:solidFill>
                                <a:srgbClr val="FF0000"/>
                              </a:solidFill>
                              <a:latin typeface="Cambria Math" panose="02040503050406030204" pitchFamily="18" charset="0"/>
                            </a:rPr>
                            <m:t>𝑮𝑺</m:t>
                          </m:r>
                        </m:sub>
                      </m:sSub>
                    </m:oMath>
                  </m:oMathPara>
                </a14:m>
                <a:endParaRPr lang="ro-RO" b="1"/>
              </a:p>
            </p:txBody>
          </p:sp>
        </mc:Choice>
        <mc:Fallback>
          <p:sp>
            <p:nvSpPr>
              <p:cNvPr id="20" name="TextBox 19">
                <a:extLst>
                  <a:ext uri="{FF2B5EF4-FFF2-40B4-BE49-F238E27FC236}">
                    <a16:creationId xmlns:a16="http://schemas.microsoft.com/office/drawing/2014/main" id="{54F59D33-917E-4116-9DB0-419CC6373C50}"/>
                  </a:ext>
                </a:extLst>
              </p:cNvPr>
              <p:cNvSpPr txBox="1">
                <a:spLocks noRot="1" noChangeAspect="1" noMove="1" noResize="1" noEditPoints="1" noAdjustHandles="1" noChangeArrowheads="1" noChangeShapeType="1" noTextEdit="1"/>
              </p:cNvSpPr>
              <p:nvPr/>
            </p:nvSpPr>
            <p:spPr>
              <a:xfrm>
                <a:off x="10289512" y="3280550"/>
                <a:ext cx="643095" cy="461665"/>
              </a:xfrm>
              <a:prstGeom prst="rect">
                <a:avLst/>
              </a:prstGeom>
              <a:blipFill>
                <a:blip r:embed="rId5"/>
                <a:stretch>
                  <a:fillRect l="-2857" r="-952" b="-2632"/>
                </a:stretch>
              </a:blipFill>
            </p:spPr>
            <p:txBody>
              <a:bodyPr/>
              <a:lstStyle/>
              <a:p>
                <a:r>
                  <a:rPr lang="ro-RO">
                    <a:noFill/>
                  </a:rPr>
                  <a:t> </a:t>
                </a:r>
              </a:p>
            </p:txBody>
          </p:sp>
        </mc:Fallback>
      </mc:AlternateContent>
    </p:spTree>
    <p:extLst>
      <p:ext uri="{BB962C8B-B14F-4D97-AF65-F5344CB8AC3E}">
        <p14:creationId xmlns:p14="http://schemas.microsoft.com/office/powerpoint/2010/main" val="3016525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1580-54D9-417A-8437-39424D98E56F}"/>
              </a:ext>
            </a:extLst>
          </p:cNvPr>
          <p:cNvSpPr>
            <a:spLocks noGrp="1"/>
          </p:cNvSpPr>
          <p:nvPr>
            <p:ph type="title"/>
          </p:nvPr>
        </p:nvSpPr>
        <p:spPr/>
        <p:txBody>
          <a:bodyPr/>
          <a:lstStyle/>
          <a:p>
            <a:r>
              <a:rPr lang="ro-RO" b="1">
                <a:latin typeface="+mn-lt"/>
              </a:rPr>
              <a:t>Exemplul 3</a:t>
            </a:r>
          </a:p>
        </p:txBody>
      </p:sp>
      <p:sp>
        <p:nvSpPr>
          <p:cNvPr id="3" name="Content Placeholder 2">
            <a:extLst>
              <a:ext uri="{FF2B5EF4-FFF2-40B4-BE49-F238E27FC236}">
                <a16:creationId xmlns:a16="http://schemas.microsoft.com/office/drawing/2014/main" id="{BC8C10DC-61DC-4DDA-B8CE-657B976FEAD7}"/>
              </a:ext>
            </a:extLst>
          </p:cNvPr>
          <p:cNvSpPr>
            <a:spLocks noGrp="1"/>
          </p:cNvSpPr>
          <p:nvPr>
            <p:ph idx="1"/>
          </p:nvPr>
        </p:nvSpPr>
        <p:spPr/>
        <p:txBody>
          <a:bodyPr/>
          <a:lstStyle/>
          <a:p>
            <a:r>
              <a:rPr lang="ro-RO"/>
              <a:t>Un comutator analogic similar cu cel prezentat anterior folosește un TEC-MOS cu canal </a:t>
            </a:r>
            <a:r>
              <a:rPr lang="ro-RO" b="1"/>
              <a:t>n</a:t>
            </a:r>
            <a:r>
              <a:rPr lang="ro-RO"/>
              <a:t> și are V</a:t>
            </a:r>
            <a:r>
              <a:rPr lang="ro-RO" baseline="-25000"/>
              <a:t>GS(th)</a:t>
            </a:r>
            <a:r>
              <a:rPr lang="ro-RO"/>
              <a:t>=2V. Pentru a trece comutatorul în starea ON, se aplică pe poartă o tensiune de 5V.</a:t>
            </a:r>
          </a:p>
          <a:p>
            <a:r>
              <a:rPr lang="ro-RO"/>
              <a:t>Determinați valoarea vârf-la-vârf maximă a semnalului de intrare care poate fi aplicat, presupunând că nu există nicio cădere de tensiune pe comutator.</a:t>
            </a:r>
          </a:p>
        </p:txBody>
      </p:sp>
      <p:sp>
        <p:nvSpPr>
          <p:cNvPr id="4" name="Date Placeholder 3">
            <a:extLst>
              <a:ext uri="{FF2B5EF4-FFF2-40B4-BE49-F238E27FC236}">
                <a16:creationId xmlns:a16="http://schemas.microsoft.com/office/drawing/2014/main" id="{C0B16152-5716-4A96-8D3D-1C86CC0B7530}"/>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FB16686F-3627-4FC7-9617-FF27E8194DA1}"/>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DBE8D823-F3D2-4139-8DC0-669E253A4E79}"/>
              </a:ext>
            </a:extLst>
          </p:cNvPr>
          <p:cNvSpPr>
            <a:spLocks noGrp="1"/>
          </p:cNvSpPr>
          <p:nvPr>
            <p:ph type="sldNum" sz="quarter" idx="12"/>
          </p:nvPr>
        </p:nvSpPr>
        <p:spPr/>
        <p:txBody>
          <a:bodyPr/>
          <a:lstStyle/>
          <a:p>
            <a:fld id="{93CEA419-0EA0-4DBB-8DF7-AC1C5CE942A1}" type="slidenum">
              <a:rPr lang="ro-RO" smtClean="0"/>
              <a:t>26</a:t>
            </a:fld>
            <a:endParaRPr lang="ro-RO"/>
          </a:p>
        </p:txBody>
      </p:sp>
      <p:pic>
        <p:nvPicPr>
          <p:cNvPr id="8" name="Picture 7">
            <a:extLst>
              <a:ext uri="{FF2B5EF4-FFF2-40B4-BE49-F238E27FC236}">
                <a16:creationId xmlns:a16="http://schemas.microsoft.com/office/drawing/2014/main" id="{EF9C47B4-3BC9-4BE7-BB14-444AD45630F8}"/>
              </a:ext>
            </a:extLst>
          </p:cNvPr>
          <p:cNvPicPr>
            <a:picLocks noChangeAspect="1"/>
          </p:cNvPicPr>
          <p:nvPr/>
        </p:nvPicPr>
        <p:blipFill>
          <a:blip r:embed="rId2"/>
          <a:stretch>
            <a:fillRect/>
          </a:stretch>
        </p:blipFill>
        <p:spPr>
          <a:xfrm>
            <a:off x="3890962" y="4260850"/>
            <a:ext cx="4410075" cy="2095500"/>
          </a:xfrm>
          <a:prstGeom prst="rect">
            <a:avLst/>
          </a:prstGeom>
        </p:spPr>
      </p:pic>
    </p:spTree>
    <p:extLst>
      <p:ext uri="{BB962C8B-B14F-4D97-AF65-F5344CB8AC3E}">
        <p14:creationId xmlns:p14="http://schemas.microsoft.com/office/powerpoint/2010/main" val="816429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1580-54D9-417A-8437-39424D98E56F}"/>
              </a:ext>
            </a:extLst>
          </p:cNvPr>
          <p:cNvSpPr>
            <a:spLocks noGrp="1"/>
          </p:cNvSpPr>
          <p:nvPr>
            <p:ph type="title"/>
          </p:nvPr>
        </p:nvSpPr>
        <p:spPr/>
        <p:txBody>
          <a:bodyPr/>
          <a:lstStyle/>
          <a:p>
            <a:r>
              <a:rPr lang="ro-RO" b="1">
                <a:latin typeface="+mn-lt"/>
              </a:rPr>
              <a:t>Exemplul 3</a:t>
            </a:r>
            <a:br>
              <a:rPr lang="ro-RO" b="1">
                <a:latin typeface="+mn-lt"/>
              </a:rPr>
            </a:br>
            <a:r>
              <a:rPr lang="ro-RO" sz="3200" b="1">
                <a:latin typeface="+mn-lt"/>
              </a:rPr>
              <a:t>Rezolvare</a:t>
            </a:r>
            <a:endParaRPr lang="ro-RO" b="1">
              <a:latin typeface="+mn-lt"/>
            </a:endParaRPr>
          </a:p>
        </p:txBody>
      </p:sp>
      <p:sp>
        <p:nvSpPr>
          <p:cNvPr id="3" name="Content Placeholder 2">
            <a:extLst>
              <a:ext uri="{FF2B5EF4-FFF2-40B4-BE49-F238E27FC236}">
                <a16:creationId xmlns:a16="http://schemas.microsoft.com/office/drawing/2014/main" id="{BC8C10DC-61DC-4DDA-B8CE-657B976FEAD7}"/>
              </a:ext>
            </a:extLst>
          </p:cNvPr>
          <p:cNvSpPr>
            <a:spLocks noGrp="1"/>
          </p:cNvSpPr>
          <p:nvPr>
            <p:ph idx="1"/>
          </p:nvPr>
        </p:nvSpPr>
        <p:spPr/>
        <p:txBody>
          <a:bodyPr/>
          <a:lstStyle/>
          <a:p>
            <a:r>
              <a:rPr lang="ro-RO"/>
              <a:t>Diferența dintre tensiunea porții și vârful negativ al tensiunii semnalului trebuie să fie egală sau mai mare decât tensiunea de prag.</a:t>
            </a:r>
          </a:p>
          <a:p>
            <a:r>
              <a:rPr lang="ro-RO"/>
              <a:t>La limită, pentru V</a:t>
            </a:r>
            <a:r>
              <a:rPr lang="ro-RO" baseline="-25000"/>
              <a:t>p(out)</a:t>
            </a:r>
            <a:r>
              <a:rPr lang="ro-RO"/>
              <a:t> maxim:</a:t>
            </a:r>
          </a:p>
        </p:txBody>
      </p:sp>
      <p:sp>
        <p:nvSpPr>
          <p:cNvPr id="4" name="Date Placeholder 3">
            <a:extLst>
              <a:ext uri="{FF2B5EF4-FFF2-40B4-BE49-F238E27FC236}">
                <a16:creationId xmlns:a16="http://schemas.microsoft.com/office/drawing/2014/main" id="{C0B16152-5716-4A96-8D3D-1C86CC0B7530}"/>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FB16686F-3627-4FC7-9617-FF27E8194DA1}"/>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DBE8D823-F3D2-4139-8DC0-669E253A4E79}"/>
              </a:ext>
            </a:extLst>
          </p:cNvPr>
          <p:cNvSpPr>
            <a:spLocks noGrp="1"/>
          </p:cNvSpPr>
          <p:nvPr>
            <p:ph type="sldNum" sz="quarter" idx="12"/>
          </p:nvPr>
        </p:nvSpPr>
        <p:spPr/>
        <p:txBody>
          <a:bodyPr/>
          <a:lstStyle/>
          <a:p>
            <a:fld id="{93CEA419-0EA0-4DBB-8DF7-AC1C5CE942A1}" type="slidenum">
              <a:rPr lang="ro-RO" smtClean="0"/>
              <a:t>27</a:t>
            </a:fld>
            <a:endParaRPr lang="ro-RO"/>
          </a:p>
        </p:txBody>
      </p:sp>
      <p:pic>
        <p:nvPicPr>
          <p:cNvPr id="8" name="Picture 7">
            <a:extLst>
              <a:ext uri="{FF2B5EF4-FFF2-40B4-BE49-F238E27FC236}">
                <a16:creationId xmlns:a16="http://schemas.microsoft.com/office/drawing/2014/main" id="{EF9C47B4-3BC9-4BE7-BB14-444AD45630F8}"/>
              </a:ext>
            </a:extLst>
          </p:cNvPr>
          <p:cNvPicPr>
            <a:picLocks noChangeAspect="1"/>
          </p:cNvPicPr>
          <p:nvPr/>
        </p:nvPicPr>
        <p:blipFill>
          <a:blip r:embed="rId2"/>
          <a:stretch>
            <a:fillRect/>
          </a:stretch>
        </p:blipFill>
        <p:spPr>
          <a:xfrm>
            <a:off x="6938966" y="4260850"/>
            <a:ext cx="4410075" cy="20955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72B21B8-4BA1-4D78-9653-6873FCB7D16A}"/>
                  </a:ext>
                </a:extLst>
              </p:cNvPr>
              <p:cNvSpPr txBox="1"/>
              <p:nvPr/>
            </p:nvSpPr>
            <p:spPr>
              <a:xfrm>
                <a:off x="1108364" y="3429000"/>
                <a:ext cx="2906821" cy="404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𝐺</m:t>
                          </m:r>
                        </m:sub>
                      </m:sSub>
                      <m:r>
                        <a:rPr lang="ro-RO" sz="2400" b="0" i="1" smtClean="0">
                          <a:latin typeface="Cambria Math" panose="02040503050406030204" pitchFamily="18" charset="0"/>
                        </a:rPr>
                        <m:t>−</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𝑝</m:t>
                          </m:r>
                          <m:d>
                            <m:dPr>
                              <m:ctrlPr>
                                <a:rPr lang="ro-RO" sz="2400" b="0" i="1" smtClean="0">
                                  <a:latin typeface="Cambria Math" panose="02040503050406030204" pitchFamily="18" charset="0"/>
                                </a:rPr>
                              </m:ctrlPr>
                            </m:dPr>
                            <m:e>
                              <m:r>
                                <a:rPr lang="ro-RO" sz="2400" b="0" i="1" smtClean="0">
                                  <a:latin typeface="Cambria Math" panose="02040503050406030204" pitchFamily="18" charset="0"/>
                                </a:rPr>
                                <m:t>𝑜𝑢𝑡</m:t>
                              </m:r>
                            </m:e>
                          </m:d>
                        </m:sub>
                      </m:sSub>
                      <m:r>
                        <a:rPr lang="ro-RO" sz="2400" b="0" i="1" smtClean="0">
                          <a:latin typeface="Cambria Math" panose="02040503050406030204" pitchFamily="18" charset="0"/>
                          <a:ea typeface="Cambria Math" panose="02040503050406030204" pitchFamily="18" charset="0"/>
                        </a:rPr>
                        <m:t>=</m:t>
                      </m:r>
                      <m:sSub>
                        <m:sSubPr>
                          <m:ctrlPr>
                            <a:rPr lang="ro-RO" sz="2400" b="0" i="1" smtClean="0">
                              <a:latin typeface="Cambria Math" panose="02040503050406030204" pitchFamily="18" charset="0"/>
                              <a:ea typeface="Cambria Math" panose="02040503050406030204" pitchFamily="18" charset="0"/>
                            </a:rPr>
                          </m:ctrlPr>
                        </m:sSubPr>
                        <m:e>
                          <m:r>
                            <a:rPr lang="ro-RO" sz="2400" b="0" i="1" smtClean="0">
                              <a:latin typeface="Cambria Math" panose="02040503050406030204" pitchFamily="18" charset="0"/>
                              <a:ea typeface="Cambria Math" panose="02040503050406030204" pitchFamily="18" charset="0"/>
                            </a:rPr>
                            <m:t>𝑉</m:t>
                          </m:r>
                        </m:e>
                        <m:sub>
                          <m:r>
                            <a:rPr lang="ro-RO" sz="2400" b="0" i="1" smtClean="0">
                              <a:latin typeface="Cambria Math" panose="02040503050406030204" pitchFamily="18" charset="0"/>
                              <a:ea typeface="Cambria Math" panose="02040503050406030204" pitchFamily="18" charset="0"/>
                            </a:rPr>
                            <m:t>𝐺𝑆</m:t>
                          </m:r>
                          <m:r>
                            <a:rPr lang="ro-RO" sz="2400" b="0" i="1" smtClean="0">
                              <a:latin typeface="Cambria Math" panose="02040503050406030204" pitchFamily="18" charset="0"/>
                              <a:ea typeface="Cambria Math" panose="02040503050406030204" pitchFamily="18" charset="0"/>
                            </a:rPr>
                            <m:t>(</m:t>
                          </m:r>
                          <m:r>
                            <a:rPr lang="ro-RO" sz="2400" b="0" i="1" smtClean="0">
                              <a:latin typeface="Cambria Math" panose="02040503050406030204" pitchFamily="18" charset="0"/>
                              <a:ea typeface="Cambria Math" panose="02040503050406030204" pitchFamily="18" charset="0"/>
                            </a:rPr>
                            <m:t>𝑡h</m:t>
                          </m:r>
                          <m:r>
                            <a:rPr lang="ro-RO" sz="2400" b="0" i="1" smtClean="0">
                              <a:latin typeface="Cambria Math" panose="02040503050406030204" pitchFamily="18" charset="0"/>
                              <a:ea typeface="Cambria Math" panose="02040503050406030204" pitchFamily="18" charset="0"/>
                            </a:rPr>
                            <m:t>)</m:t>
                          </m:r>
                        </m:sub>
                      </m:sSub>
                    </m:oMath>
                  </m:oMathPara>
                </a14:m>
                <a:endParaRPr lang="ro-RO"/>
              </a:p>
            </p:txBody>
          </p:sp>
        </mc:Choice>
        <mc:Fallback xmlns="">
          <p:sp>
            <p:nvSpPr>
              <p:cNvPr id="10" name="TextBox 9">
                <a:extLst>
                  <a:ext uri="{FF2B5EF4-FFF2-40B4-BE49-F238E27FC236}">
                    <a16:creationId xmlns:a16="http://schemas.microsoft.com/office/drawing/2014/main" id="{A72B21B8-4BA1-4D78-9653-6873FCB7D16A}"/>
                  </a:ext>
                </a:extLst>
              </p:cNvPr>
              <p:cNvSpPr txBox="1">
                <a:spLocks noRot="1" noChangeAspect="1" noMove="1" noResize="1" noEditPoints="1" noAdjustHandles="1" noChangeArrowheads="1" noChangeShapeType="1" noTextEdit="1"/>
              </p:cNvSpPr>
              <p:nvPr/>
            </p:nvSpPr>
            <p:spPr>
              <a:xfrm>
                <a:off x="1108364" y="3429000"/>
                <a:ext cx="2906821" cy="404919"/>
              </a:xfrm>
              <a:prstGeom prst="rect">
                <a:avLst/>
              </a:prstGeom>
              <a:blipFill>
                <a:blip r:embed="rId3"/>
                <a:stretch>
                  <a:fillRect l="-2096" r="-1468" b="-25758"/>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33CD809-1990-4162-A33B-B36985126510}"/>
                  </a:ext>
                </a:extLst>
              </p:cNvPr>
              <p:cNvSpPr txBox="1"/>
              <p:nvPr/>
            </p:nvSpPr>
            <p:spPr>
              <a:xfrm>
                <a:off x="1108363" y="4058390"/>
                <a:ext cx="5188215" cy="404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𝑝</m:t>
                          </m:r>
                          <m:d>
                            <m:dPr>
                              <m:ctrlPr>
                                <a:rPr lang="ro-RO" sz="2400" b="0" i="1" smtClean="0">
                                  <a:latin typeface="Cambria Math" panose="02040503050406030204" pitchFamily="18" charset="0"/>
                                </a:rPr>
                              </m:ctrlPr>
                            </m:dPr>
                            <m:e>
                              <m:r>
                                <a:rPr lang="ro-RO" sz="2400" b="0" i="1" smtClean="0">
                                  <a:latin typeface="Cambria Math" panose="02040503050406030204" pitchFamily="18" charset="0"/>
                                </a:rPr>
                                <m:t>𝑜𝑢𝑡</m:t>
                              </m:r>
                            </m:e>
                          </m:d>
                        </m:sub>
                      </m:sSub>
                      <m:r>
                        <a:rPr lang="ro-RO" sz="2400" b="0" i="1" smtClean="0">
                          <a:latin typeface="Cambria Math" panose="02040503050406030204" pitchFamily="18" charset="0"/>
                          <a:ea typeface="Cambria Math" panose="02040503050406030204" pitchFamily="18" charset="0"/>
                        </a:rPr>
                        <m:t>=</m:t>
                      </m:r>
                      <m:sSub>
                        <m:sSubPr>
                          <m:ctrlPr>
                            <a:rPr lang="ro-RO" sz="2400" b="0" i="1" smtClean="0">
                              <a:latin typeface="Cambria Math" panose="02040503050406030204" pitchFamily="18" charset="0"/>
                              <a:ea typeface="Cambria Math" panose="02040503050406030204" pitchFamily="18" charset="0"/>
                            </a:rPr>
                          </m:ctrlPr>
                        </m:sSubPr>
                        <m:e>
                          <m:sSub>
                            <m:sSubPr>
                              <m:ctrlPr>
                                <a:rPr lang="ro-RO" sz="2400" i="1">
                                  <a:latin typeface="Cambria Math" panose="02040503050406030204" pitchFamily="18" charset="0"/>
                                </a:rPr>
                              </m:ctrlPr>
                            </m:sSubPr>
                            <m:e>
                              <m:r>
                                <a:rPr lang="ro-RO" sz="2400" i="1">
                                  <a:latin typeface="Cambria Math" panose="02040503050406030204" pitchFamily="18" charset="0"/>
                                </a:rPr>
                                <m:t>𝑉</m:t>
                              </m:r>
                            </m:e>
                            <m:sub>
                              <m:r>
                                <a:rPr lang="ro-RO" sz="2400" i="1">
                                  <a:latin typeface="Cambria Math" panose="02040503050406030204" pitchFamily="18" charset="0"/>
                                </a:rPr>
                                <m:t>𝐺</m:t>
                              </m:r>
                            </m:sub>
                          </m:sSub>
                          <m:r>
                            <a:rPr lang="ro-RO" sz="2400" i="1">
                              <a:latin typeface="Cambria Math" panose="02040503050406030204" pitchFamily="18" charset="0"/>
                            </a:rPr>
                            <m:t>−</m:t>
                          </m:r>
                          <m:r>
                            <a:rPr lang="ro-RO" sz="2400" b="0" i="1" smtClean="0">
                              <a:latin typeface="Cambria Math" panose="02040503050406030204" pitchFamily="18" charset="0"/>
                              <a:ea typeface="Cambria Math" panose="02040503050406030204" pitchFamily="18" charset="0"/>
                            </a:rPr>
                            <m:t>𝑉</m:t>
                          </m:r>
                        </m:e>
                        <m:sub>
                          <m:r>
                            <a:rPr lang="ro-RO" sz="2400" b="0" i="1" smtClean="0">
                              <a:latin typeface="Cambria Math" panose="02040503050406030204" pitchFamily="18" charset="0"/>
                              <a:ea typeface="Cambria Math" panose="02040503050406030204" pitchFamily="18" charset="0"/>
                            </a:rPr>
                            <m:t>𝐺𝑆</m:t>
                          </m:r>
                          <m:r>
                            <a:rPr lang="ro-RO" sz="2400" b="0" i="1" smtClean="0">
                              <a:latin typeface="Cambria Math" panose="02040503050406030204" pitchFamily="18" charset="0"/>
                              <a:ea typeface="Cambria Math" panose="02040503050406030204" pitchFamily="18" charset="0"/>
                            </a:rPr>
                            <m:t>(</m:t>
                          </m:r>
                          <m:r>
                            <a:rPr lang="ro-RO" sz="2400" b="0" i="1" smtClean="0">
                              <a:latin typeface="Cambria Math" panose="02040503050406030204" pitchFamily="18" charset="0"/>
                              <a:ea typeface="Cambria Math" panose="02040503050406030204" pitchFamily="18" charset="0"/>
                            </a:rPr>
                            <m:t>𝑡h</m:t>
                          </m:r>
                          <m:r>
                            <a:rPr lang="ro-RO" sz="2400" b="0" i="1" smtClean="0">
                              <a:latin typeface="Cambria Math" panose="02040503050406030204" pitchFamily="18" charset="0"/>
                              <a:ea typeface="Cambria Math" panose="02040503050406030204" pitchFamily="18" charset="0"/>
                            </a:rPr>
                            <m:t>)</m:t>
                          </m:r>
                        </m:sub>
                      </m:sSub>
                      <m:r>
                        <a:rPr lang="ro-RO" sz="2400" b="0" i="1" smtClean="0">
                          <a:latin typeface="Cambria Math" panose="02040503050406030204" pitchFamily="18" charset="0"/>
                          <a:ea typeface="Cambria Math" panose="02040503050406030204" pitchFamily="18" charset="0"/>
                        </a:rPr>
                        <m:t>=5</m:t>
                      </m:r>
                      <m:r>
                        <a:rPr lang="ro-RO" sz="2400" b="0" i="1" smtClean="0">
                          <a:latin typeface="Cambria Math" panose="02040503050406030204" pitchFamily="18" charset="0"/>
                          <a:ea typeface="Cambria Math" panose="02040503050406030204" pitchFamily="18" charset="0"/>
                        </a:rPr>
                        <m:t>𝑉</m:t>
                      </m:r>
                      <m:r>
                        <a:rPr lang="ro-RO" sz="2400" b="0" i="1" smtClean="0">
                          <a:latin typeface="Cambria Math" panose="02040503050406030204" pitchFamily="18" charset="0"/>
                          <a:ea typeface="Cambria Math" panose="02040503050406030204" pitchFamily="18" charset="0"/>
                        </a:rPr>
                        <m:t>−2</m:t>
                      </m:r>
                      <m:r>
                        <a:rPr lang="ro-RO" sz="2400" b="0" i="1" smtClean="0">
                          <a:latin typeface="Cambria Math" panose="02040503050406030204" pitchFamily="18" charset="0"/>
                          <a:ea typeface="Cambria Math" panose="02040503050406030204" pitchFamily="18" charset="0"/>
                        </a:rPr>
                        <m:t>𝑉</m:t>
                      </m:r>
                      <m:r>
                        <a:rPr lang="ro-RO" sz="2400" b="0" i="1" smtClean="0">
                          <a:latin typeface="Cambria Math" panose="02040503050406030204" pitchFamily="18" charset="0"/>
                          <a:ea typeface="Cambria Math" panose="02040503050406030204" pitchFamily="18" charset="0"/>
                        </a:rPr>
                        <m:t>=3</m:t>
                      </m:r>
                      <m:r>
                        <a:rPr lang="ro-RO" sz="2400" b="0" i="1" smtClean="0">
                          <a:latin typeface="Cambria Math" panose="02040503050406030204" pitchFamily="18" charset="0"/>
                          <a:ea typeface="Cambria Math" panose="02040503050406030204" pitchFamily="18" charset="0"/>
                        </a:rPr>
                        <m:t>𝑉</m:t>
                      </m:r>
                    </m:oMath>
                  </m:oMathPara>
                </a14:m>
                <a:endParaRPr lang="ro-RO"/>
              </a:p>
            </p:txBody>
          </p:sp>
        </mc:Choice>
        <mc:Fallback xmlns="">
          <p:sp>
            <p:nvSpPr>
              <p:cNvPr id="11" name="TextBox 10">
                <a:extLst>
                  <a:ext uri="{FF2B5EF4-FFF2-40B4-BE49-F238E27FC236}">
                    <a16:creationId xmlns:a16="http://schemas.microsoft.com/office/drawing/2014/main" id="{A33CD809-1990-4162-A33B-B36985126510}"/>
                  </a:ext>
                </a:extLst>
              </p:cNvPr>
              <p:cNvSpPr txBox="1">
                <a:spLocks noRot="1" noChangeAspect="1" noMove="1" noResize="1" noEditPoints="1" noAdjustHandles="1" noChangeArrowheads="1" noChangeShapeType="1" noTextEdit="1"/>
              </p:cNvSpPr>
              <p:nvPr/>
            </p:nvSpPr>
            <p:spPr>
              <a:xfrm>
                <a:off x="1108363" y="4058390"/>
                <a:ext cx="5188215" cy="404919"/>
              </a:xfrm>
              <a:prstGeom prst="rect">
                <a:avLst/>
              </a:prstGeom>
              <a:blipFill>
                <a:blip r:embed="rId4"/>
                <a:stretch>
                  <a:fillRect l="-940" r="-705" b="-25758"/>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23DFE33-19D9-4506-9F7E-1C68991C7D8D}"/>
                  </a:ext>
                </a:extLst>
              </p:cNvPr>
              <p:cNvSpPr txBox="1"/>
              <p:nvPr/>
            </p:nvSpPr>
            <p:spPr>
              <a:xfrm>
                <a:off x="1128552" y="4687780"/>
                <a:ext cx="4452053" cy="4049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𝑝𝑝</m:t>
                          </m:r>
                          <m:r>
                            <a:rPr lang="ro-RO" sz="2400" b="0" i="1" smtClean="0">
                              <a:latin typeface="Cambria Math" panose="02040503050406030204" pitchFamily="18" charset="0"/>
                            </a:rPr>
                            <m:t>(</m:t>
                          </m:r>
                          <m:r>
                            <a:rPr lang="ro-RO" sz="2400" b="0" i="1" smtClean="0">
                              <a:latin typeface="Cambria Math" panose="02040503050406030204" pitchFamily="18" charset="0"/>
                            </a:rPr>
                            <m:t>𝑖𝑛</m:t>
                          </m:r>
                          <m:r>
                            <a:rPr lang="ro-RO" sz="2400" b="0" i="1" smtClean="0">
                              <a:latin typeface="Cambria Math" panose="02040503050406030204" pitchFamily="18" charset="0"/>
                            </a:rPr>
                            <m:t>)</m:t>
                          </m:r>
                        </m:sub>
                      </m:sSub>
                      <m:r>
                        <a:rPr lang="ro-RO" sz="2400" b="0" i="1" smtClean="0">
                          <a:latin typeface="Cambria Math" panose="02040503050406030204" pitchFamily="18" charset="0"/>
                        </a:rPr>
                        <m:t>=2</m:t>
                      </m:r>
                      <m:sSub>
                        <m:sSubPr>
                          <m:ctrlPr>
                            <a:rPr lang="ro-RO" sz="2400" b="0" i="1" smtClean="0">
                              <a:latin typeface="Cambria Math" panose="02040503050406030204" pitchFamily="18" charset="0"/>
                            </a:rPr>
                          </m:ctrlPr>
                        </m:sSubPr>
                        <m:e>
                          <m:r>
                            <a:rPr lang="ro-RO" sz="2400" b="0" i="1" smtClean="0">
                              <a:latin typeface="Cambria Math" panose="02040503050406030204" pitchFamily="18" charset="0"/>
                            </a:rPr>
                            <m:t>𝑉</m:t>
                          </m:r>
                        </m:e>
                        <m:sub>
                          <m:r>
                            <a:rPr lang="ro-RO" sz="2400" b="0" i="1" smtClean="0">
                              <a:latin typeface="Cambria Math" panose="02040503050406030204" pitchFamily="18" charset="0"/>
                            </a:rPr>
                            <m:t>𝑝</m:t>
                          </m:r>
                          <m:d>
                            <m:dPr>
                              <m:ctrlPr>
                                <a:rPr lang="ro-RO" sz="2400" b="0" i="1" smtClean="0">
                                  <a:latin typeface="Cambria Math" panose="02040503050406030204" pitchFamily="18" charset="0"/>
                                </a:rPr>
                              </m:ctrlPr>
                            </m:dPr>
                            <m:e>
                              <m:r>
                                <a:rPr lang="ro-RO" sz="2400" b="0" i="1" smtClean="0">
                                  <a:latin typeface="Cambria Math" panose="02040503050406030204" pitchFamily="18" charset="0"/>
                                </a:rPr>
                                <m:t>𝑜𝑢𝑡</m:t>
                              </m:r>
                            </m:e>
                          </m:d>
                        </m:sub>
                      </m:sSub>
                      <m:r>
                        <a:rPr lang="ro-RO" sz="2400" b="0" i="1" smtClean="0">
                          <a:latin typeface="Cambria Math" panose="02040503050406030204" pitchFamily="18" charset="0"/>
                          <a:ea typeface="Cambria Math" panose="02040503050406030204" pitchFamily="18" charset="0"/>
                        </a:rPr>
                        <m:t>=2×3</m:t>
                      </m:r>
                      <m:r>
                        <a:rPr lang="ro-RO" sz="2400" b="0" i="1" smtClean="0">
                          <a:latin typeface="Cambria Math" panose="02040503050406030204" pitchFamily="18" charset="0"/>
                          <a:ea typeface="Cambria Math" panose="02040503050406030204" pitchFamily="18" charset="0"/>
                        </a:rPr>
                        <m:t>𝑉</m:t>
                      </m:r>
                      <m:r>
                        <a:rPr lang="ro-RO" sz="2400" b="0" i="1" smtClean="0">
                          <a:latin typeface="Cambria Math" panose="02040503050406030204" pitchFamily="18" charset="0"/>
                          <a:ea typeface="Cambria Math" panose="02040503050406030204" pitchFamily="18" charset="0"/>
                        </a:rPr>
                        <m:t>=6</m:t>
                      </m:r>
                      <m:r>
                        <a:rPr lang="ro-RO" sz="2400" b="0" i="1" smtClean="0">
                          <a:latin typeface="Cambria Math" panose="02040503050406030204" pitchFamily="18" charset="0"/>
                          <a:ea typeface="Cambria Math" panose="02040503050406030204" pitchFamily="18" charset="0"/>
                        </a:rPr>
                        <m:t>𝑉</m:t>
                      </m:r>
                    </m:oMath>
                  </m:oMathPara>
                </a14:m>
                <a:endParaRPr lang="ro-RO"/>
              </a:p>
            </p:txBody>
          </p:sp>
        </mc:Choice>
        <mc:Fallback xmlns="">
          <p:sp>
            <p:nvSpPr>
              <p:cNvPr id="12" name="TextBox 11">
                <a:extLst>
                  <a:ext uri="{FF2B5EF4-FFF2-40B4-BE49-F238E27FC236}">
                    <a16:creationId xmlns:a16="http://schemas.microsoft.com/office/drawing/2014/main" id="{923DFE33-19D9-4506-9F7E-1C68991C7D8D}"/>
                  </a:ext>
                </a:extLst>
              </p:cNvPr>
              <p:cNvSpPr txBox="1">
                <a:spLocks noRot="1" noChangeAspect="1" noMove="1" noResize="1" noEditPoints="1" noAdjustHandles="1" noChangeArrowheads="1" noChangeShapeType="1" noTextEdit="1"/>
              </p:cNvSpPr>
              <p:nvPr/>
            </p:nvSpPr>
            <p:spPr>
              <a:xfrm>
                <a:off x="1128552" y="4687780"/>
                <a:ext cx="4452053" cy="404919"/>
              </a:xfrm>
              <a:prstGeom prst="rect">
                <a:avLst/>
              </a:prstGeom>
              <a:blipFill>
                <a:blip r:embed="rId5"/>
                <a:stretch>
                  <a:fillRect l="-1096" r="-1096" b="-25758"/>
                </a:stretch>
              </a:blipFill>
            </p:spPr>
            <p:txBody>
              <a:bodyPr/>
              <a:lstStyle/>
              <a:p>
                <a:r>
                  <a:rPr lang="ro-RO">
                    <a:noFill/>
                  </a:rPr>
                  <a:t> </a:t>
                </a:r>
              </a:p>
            </p:txBody>
          </p:sp>
        </mc:Fallback>
      </mc:AlternateContent>
    </p:spTree>
    <p:extLst>
      <p:ext uri="{BB962C8B-B14F-4D97-AF65-F5344CB8AC3E}">
        <p14:creationId xmlns:p14="http://schemas.microsoft.com/office/powerpoint/2010/main" val="2462385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03B0-B878-4E30-9CA8-9CDE58B163A3}"/>
              </a:ext>
            </a:extLst>
          </p:cNvPr>
          <p:cNvSpPr>
            <a:spLocks noGrp="1"/>
          </p:cNvSpPr>
          <p:nvPr>
            <p:ph type="title"/>
          </p:nvPr>
        </p:nvSpPr>
        <p:spPr/>
        <p:txBody>
          <a:bodyPr>
            <a:normAutofit/>
          </a:bodyPr>
          <a:lstStyle/>
          <a:p>
            <a:r>
              <a:rPr lang="ro-RO" b="1">
                <a:latin typeface="+mn-lt"/>
              </a:rPr>
              <a:t>Comutatoare realizate cu TEC-MOS</a:t>
            </a:r>
            <a:br>
              <a:rPr lang="ro-RO" b="1">
                <a:latin typeface="+mn-lt"/>
              </a:rPr>
            </a:br>
            <a:r>
              <a:rPr lang="ro-RO" sz="3200" b="1">
                <a:latin typeface="+mn-lt"/>
              </a:rPr>
              <a:t>Comutatoare analogice</a:t>
            </a:r>
            <a:endParaRPr lang="ro-RO" b="1">
              <a:latin typeface="+mn-lt"/>
            </a:endParaRPr>
          </a:p>
        </p:txBody>
      </p:sp>
      <p:sp>
        <p:nvSpPr>
          <p:cNvPr id="3" name="Content Placeholder 2">
            <a:extLst>
              <a:ext uri="{FF2B5EF4-FFF2-40B4-BE49-F238E27FC236}">
                <a16:creationId xmlns:a16="http://schemas.microsoft.com/office/drawing/2014/main" id="{53906918-354C-479E-98DC-C01F19BF0A1D}"/>
              </a:ext>
            </a:extLst>
          </p:cNvPr>
          <p:cNvSpPr>
            <a:spLocks noGrp="1"/>
          </p:cNvSpPr>
          <p:nvPr>
            <p:ph idx="1"/>
          </p:nvPr>
        </p:nvSpPr>
        <p:spPr/>
        <p:txBody>
          <a:bodyPr/>
          <a:lstStyle/>
          <a:p>
            <a:r>
              <a:rPr lang="ro-RO"/>
              <a:t>Aplicații</a:t>
            </a:r>
          </a:p>
          <a:p>
            <a:pPr lvl="1"/>
            <a:r>
              <a:rPr lang="ro-RO"/>
              <a:t>Circuite de eșantionare</a:t>
            </a:r>
          </a:p>
          <a:p>
            <a:pPr lvl="1"/>
            <a:r>
              <a:rPr lang="ro-RO"/>
              <a:t>Multiplexoare analogice</a:t>
            </a:r>
          </a:p>
          <a:p>
            <a:pPr lvl="1"/>
            <a:r>
              <a:rPr lang="ro-RO"/>
              <a:t>Circuite cu capacități comutate</a:t>
            </a:r>
          </a:p>
        </p:txBody>
      </p:sp>
      <p:sp>
        <p:nvSpPr>
          <p:cNvPr id="4" name="Date Placeholder 3">
            <a:extLst>
              <a:ext uri="{FF2B5EF4-FFF2-40B4-BE49-F238E27FC236}">
                <a16:creationId xmlns:a16="http://schemas.microsoft.com/office/drawing/2014/main" id="{A2A3F3ED-D622-4FE4-A862-3B19D0628F99}"/>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B3E500AC-6660-43D6-B2C8-8B6AD888BF96}"/>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D5436B2A-D77C-4CF7-B740-EAE1018C5DF2}"/>
              </a:ext>
            </a:extLst>
          </p:cNvPr>
          <p:cNvSpPr>
            <a:spLocks noGrp="1"/>
          </p:cNvSpPr>
          <p:nvPr>
            <p:ph type="sldNum" sz="quarter" idx="12"/>
          </p:nvPr>
        </p:nvSpPr>
        <p:spPr/>
        <p:txBody>
          <a:bodyPr/>
          <a:lstStyle/>
          <a:p>
            <a:fld id="{93CEA419-0EA0-4DBB-8DF7-AC1C5CE942A1}" type="slidenum">
              <a:rPr lang="ro-RO" smtClean="0"/>
              <a:t>28</a:t>
            </a:fld>
            <a:endParaRPr lang="ro-RO"/>
          </a:p>
        </p:txBody>
      </p:sp>
    </p:spTree>
    <p:extLst>
      <p:ext uri="{BB962C8B-B14F-4D97-AF65-F5344CB8AC3E}">
        <p14:creationId xmlns:p14="http://schemas.microsoft.com/office/powerpoint/2010/main" val="3059171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03B0-B878-4E30-9CA8-9CDE58B163A3}"/>
              </a:ext>
            </a:extLst>
          </p:cNvPr>
          <p:cNvSpPr>
            <a:spLocks noGrp="1"/>
          </p:cNvSpPr>
          <p:nvPr>
            <p:ph type="title"/>
          </p:nvPr>
        </p:nvSpPr>
        <p:spPr/>
        <p:txBody>
          <a:bodyPr>
            <a:normAutofit/>
          </a:bodyPr>
          <a:lstStyle/>
          <a:p>
            <a:r>
              <a:rPr lang="ro-RO" b="1">
                <a:latin typeface="+mn-lt"/>
              </a:rPr>
              <a:t>Comutatoare realizate cu TEC-MOS</a:t>
            </a:r>
            <a:br>
              <a:rPr lang="ro-RO" b="1">
                <a:latin typeface="+mn-lt"/>
              </a:rPr>
            </a:br>
            <a:r>
              <a:rPr lang="ro-RO" sz="3200" b="1">
                <a:latin typeface="+mn-lt"/>
              </a:rPr>
              <a:t>Comutatoare digitale</a:t>
            </a:r>
            <a:endParaRPr lang="ro-RO" b="1">
              <a:latin typeface="+mn-lt"/>
            </a:endParaRPr>
          </a:p>
        </p:txBody>
      </p:sp>
      <p:sp>
        <p:nvSpPr>
          <p:cNvPr id="3" name="Content Placeholder 2">
            <a:extLst>
              <a:ext uri="{FF2B5EF4-FFF2-40B4-BE49-F238E27FC236}">
                <a16:creationId xmlns:a16="http://schemas.microsoft.com/office/drawing/2014/main" id="{53906918-354C-479E-98DC-C01F19BF0A1D}"/>
              </a:ext>
            </a:extLst>
          </p:cNvPr>
          <p:cNvSpPr>
            <a:spLocks noGrp="1"/>
          </p:cNvSpPr>
          <p:nvPr>
            <p:ph idx="1"/>
          </p:nvPr>
        </p:nvSpPr>
        <p:spPr/>
        <p:txBody>
          <a:bodyPr/>
          <a:lstStyle/>
          <a:p>
            <a:r>
              <a:rPr lang="ro-RO"/>
              <a:t>Inversorul CMOS (Complementary MOS) este un exemplu de comutatot digital, întâlnit fecvent în cazul circuitelor digitale.</a:t>
            </a:r>
          </a:p>
          <a:p>
            <a:r>
              <a:rPr lang="ro-RO"/>
              <a:t>Este alcătuit din înserierea a două tranzistoare</a:t>
            </a:r>
            <a:br>
              <a:rPr lang="ro-RO"/>
            </a:br>
            <a:r>
              <a:rPr lang="ro-RO"/>
              <a:t>MOS, Q1 - un TEC-MOS cu canal </a:t>
            </a:r>
            <a:r>
              <a:rPr lang="ro-RO" b="1"/>
              <a:t>p</a:t>
            </a:r>
            <a:r>
              <a:rPr lang="ro-RO"/>
              <a:t> și Q2 – un </a:t>
            </a:r>
            <a:br>
              <a:rPr lang="ro-RO"/>
            </a:br>
            <a:r>
              <a:rPr lang="ro-RO"/>
              <a:t>TEC-MOS cu canal </a:t>
            </a:r>
            <a:r>
              <a:rPr lang="ro-RO" b="1"/>
              <a:t>n</a:t>
            </a:r>
            <a:r>
              <a:rPr lang="ro-RO"/>
              <a:t>, adică două tranzistoare</a:t>
            </a:r>
            <a:br>
              <a:rPr lang="ro-RO"/>
            </a:br>
            <a:r>
              <a:rPr lang="ro-RO"/>
              <a:t>MOS complementare.</a:t>
            </a:r>
          </a:p>
          <a:p>
            <a:r>
              <a:rPr lang="ro-RO"/>
              <a:t>Q1 are sursa legată la V</a:t>
            </a:r>
            <a:r>
              <a:rPr lang="ro-RO" baseline="-25000"/>
              <a:t>DD</a:t>
            </a:r>
            <a:r>
              <a:rPr lang="ro-RO"/>
              <a:t>, iar Q2 are sursa </a:t>
            </a:r>
            <a:br>
              <a:rPr lang="ro-RO"/>
            </a:br>
            <a:r>
              <a:rPr lang="ro-RO"/>
              <a:t>legată la masă.</a:t>
            </a:r>
          </a:p>
          <a:p>
            <a:r>
              <a:rPr lang="ro-RO"/>
              <a:t>Intrarea se face în porțile unite iar ieșirea este </a:t>
            </a:r>
            <a:br>
              <a:rPr lang="ro-RO"/>
            </a:br>
            <a:r>
              <a:rPr lang="ro-RO"/>
              <a:t>în drenele unite ale celor două tranzistoare.</a:t>
            </a:r>
          </a:p>
        </p:txBody>
      </p:sp>
      <p:sp>
        <p:nvSpPr>
          <p:cNvPr id="4" name="Date Placeholder 3">
            <a:extLst>
              <a:ext uri="{FF2B5EF4-FFF2-40B4-BE49-F238E27FC236}">
                <a16:creationId xmlns:a16="http://schemas.microsoft.com/office/drawing/2014/main" id="{A2A3F3ED-D622-4FE4-A862-3B19D0628F99}"/>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B3E500AC-6660-43D6-B2C8-8B6AD888BF96}"/>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D5436B2A-D77C-4CF7-B740-EAE1018C5DF2}"/>
              </a:ext>
            </a:extLst>
          </p:cNvPr>
          <p:cNvSpPr>
            <a:spLocks noGrp="1"/>
          </p:cNvSpPr>
          <p:nvPr>
            <p:ph type="sldNum" sz="quarter" idx="12"/>
          </p:nvPr>
        </p:nvSpPr>
        <p:spPr/>
        <p:txBody>
          <a:bodyPr/>
          <a:lstStyle/>
          <a:p>
            <a:fld id="{93CEA419-0EA0-4DBB-8DF7-AC1C5CE942A1}" type="slidenum">
              <a:rPr lang="ro-RO" smtClean="0"/>
              <a:t>29</a:t>
            </a:fld>
            <a:endParaRPr lang="ro-RO"/>
          </a:p>
        </p:txBody>
      </p:sp>
      <p:pic>
        <p:nvPicPr>
          <p:cNvPr id="8" name="Picture 7">
            <a:extLst>
              <a:ext uri="{FF2B5EF4-FFF2-40B4-BE49-F238E27FC236}">
                <a16:creationId xmlns:a16="http://schemas.microsoft.com/office/drawing/2014/main" id="{55080530-075D-4CC8-8C8D-70149D56ACA2}"/>
              </a:ext>
            </a:extLst>
          </p:cNvPr>
          <p:cNvPicPr>
            <a:picLocks noChangeAspect="1"/>
          </p:cNvPicPr>
          <p:nvPr/>
        </p:nvPicPr>
        <p:blipFill>
          <a:blip r:embed="rId2"/>
          <a:stretch>
            <a:fillRect/>
          </a:stretch>
        </p:blipFill>
        <p:spPr>
          <a:xfrm>
            <a:off x="8488740" y="2656177"/>
            <a:ext cx="2667372" cy="3610479"/>
          </a:xfrm>
          <a:prstGeom prst="rect">
            <a:avLst/>
          </a:prstGeom>
        </p:spPr>
      </p:pic>
    </p:spTree>
    <p:extLst>
      <p:ext uri="{BB962C8B-B14F-4D97-AF65-F5344CB8AC3E}">
        <p14:creationId xmlns:p14="http://schemas.microsoft.com/office/powerpoint/2010/main" val="156034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Amplificator cu TEC-MOS cu canal inițial</a:t>
            </a:r>
            <a:endParaRPr lang="en-US" b="1">
              <a:latin typeface="+mn-lt"/>
            </a:endParaRPr>
          </a:p>
        </p:txBody>
      </p:sp>
      <p:sp>
        <p:nvSpPr>
          <p:cNvPr id="3" name="Content Placeholder 2"/>
          <p:cNvSpPr>
            <a:spLocks noGrp="1"/>
          </p:cNvSpPr>
          <p:nvPr>
            <p:ph idx="1"/>
          </p:nvPr>
        </p:nvSpPr>
        <p:spPr/>
        <p:txBody>
          <a:bodyPr/>
          <a:lstStyle/>
          <a:p>
            <a:r>
              <a:rPr lang="ro-RO"/>
              <a:t>Amplificatorul este realizat cu un TEC-MOS cu canal inițial </a:t>
            </a:r>
            <a:r>
              <a:rPr lang="ro-RO" b="1"/>
              <a:t>n</a:t>
            </a:r>
            <a:r>
              <a:rPr lang="ro-RO"/>
              <a:t>, </a:t>
            </a:r>
            <a:r>
              <a:rPr lang="ro-RO" b="1">
                <a:solidFill>
                  <a:srgbClr val="0070C0"/>
                </a:solidFill>
              </a:rPr>
              <a:t>cu polarizare zero</a:t>
            </a:r>
            <a:r>
              <a:rPr lang="ro-RO"/>
              <a:t> și cu sursă de c.a. cuplată capacitiv în poartă.</a:t>
            </a:r>
          </a:p>
          <a:p>
            <a:r>
              <a:rPr lang="ro-RO"/>
              <a:t>Poarta se află la aproximativ 0V c.c., iar terminalul sursei este la masă, deci V</a:t>
            </a:r>
            <a:r>
              <a:rPr lang="ro-RO" baseline="-25000"/>
              <a:t>GS</a:t>
            </a:r>
            <a:r>
              <a:rPr lang="ro-RO"/>
              <a:t>=0.</a:t>
            </a:r>
            <a:endParaRPr lang="en-US"/>
          </a:p>
        </p:txBody>
      </p:sp>
      <p:sp>
        <p:nvSpPr>
          <p:cNvPr id="4" name="Date Placeholder 3"/>
          <p:cNvSpPr>
            <a:spLocks noGrp="1"/>
          </p:cNvSpPr>
          <p:nvPr>
            <p:ph type="dt" sz="half" idx="10"/>
          </p:nvPr>
        </p:nvSpPr>
        <p:spPr/>
        <p:txBody>
          <a:bodyPr/>
          <a:lstStyle/>
          <a:p>
            <a:fld id="{006E6980-FD47-4526-AFEC-F480B67DAD20}" type="datetime1">
              <a:rPr lang="en-US" smtClean="0"/>
              <a:t>1/9/2021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3</a:t>
            </a:fld>
            <a:endParaRPr lang="en-US"/>
          </a:p>
        </p:txBody>
      </p:sp>
      <p:pic>
        <p:nvPicPr>
          <p:cNvPr id="9" name="Picture 8">
            <a:extLst>
              <a:ext uri="{FF2B5EF4-FFF2-40B4-BE49-F238E27FC236}">
                <a16:creationId xmlns:a16="http://schemas.microsoft.com/office/drawing/2014/main" id="{2B2DFE11-CFB5-4E1E-AA7C-A8E0DEF31075}"/>
              </a:ext>
            </a:extLst>
          </p:cNvPr>
          <p:cNvPicPr>
            <a:picLocks noChangeAspect="1"/>
          </p:cNvPicPr>
          <p:nvPr/>
        </p:nvPicPr>
        <p:blipFill>
          <a:blip r:embed="rId2"/>
          <a:stretch>
            <a:fillRect/>
          </a:stretch>
        </p:blipFill>
        <p:spPr>
          <a:xfrm>
            <a:off x="3828733" y="3347643"/>
            <a:ext cx="4534533" cy="2829320"/>
          </a:xfrm>
          <a:prstGeom prst="rect">
            <a:avLst/>
          </a:prstGeom>
        </p:spPr>
      </p:pic>
    </p:spTree>
    <p:extLst>
      <p:ext uri="{BB962C8B-B14F-4D97-AF65-F5344CB8AC3E}">
        <p14:creationId xmlns:p14="http://schemas.microsoft.com/office/powerpoint/2010/main" val="3650376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03B0-B878-4E30-9CA8-9CDE58B163A3}"/>
              </a:ext>
            </a:extLst>
          </p:cNvPr>
          <p:cNvSpPr>
            <a:spLocks noGrp="1"/>
          </p:cNvSpPr>
          <p:nvPr>
            <p:ph type="title"/>
          </p:nvPr>
        </p:nvSpPr>
        <p:spPr/>
        <p:txBody>
          <a:bodyPr>
            <a:normAutofit/>
          </a:bodyPr>
          <a:lstStyle/>
          <a:p>
            <a:r>
              <a:rPr lang="ro-RO" b="1">
                <a:latin typeface="+mn-lt"/>
              </a:rPr>
              <a:t>Comutatoare realizate cu TEC-MOS</a:t>
            </a:r>
            <a:br>
              <a:rPr lang="ro-RO" b="1">
                <a:latin typeface="+mn-lt"/>
              </a:rPr>
            </a:br>
            <a:r>
              <a:rPr lang="ro-RO" sz="3200" b="1">
                <a:latin typeface="+mn-lt"/>
              </a:rPr>
              <a:t>Comutatoare digitale</a:t>
            </a:r>
            <a:endParaRPr lang="ro-RO" b="1">
              <a:latin typeface="+mn-lt"/>
            </a:endParaRPr>
          </a:p>
        </p:txBody>
      </p:sp>
      <p:sp>
        <p:nvSpPr>
          <p:cNvPr id="3" name="Content Placeholder 2">
            <a:extLst>
              <a:ext uri="{FF2B5EF4-FFF2-40B4-BE49-F238E27FC236}">
                <a16:creationId xmlns:a16="http://schemas.microsoft.com/office/drawing/2014/main" id="{53906918-354C-479E-98DC-C01F19BF0A1D}"/>
              </a:ext>
            </a:extLst>
          </p:cNvPr>
          <p:cNvSpPr>
            <a:spLocks noGrp="1"/>
          </p:cNvSpPr>
          <p:nvPr>
            <p:ph idx="1"/>
          </p:nvPr>
        </p:nvSpPr>
        <p:spPr/>
        <p:txBody>
          <a:bodyPr>
            <a:normAutofit/>
          </a:bodyPr>
          <a:lstStyle/>
          <a:p>
            <a:pPr marL="0" indent="0">
              <a:buNone/>
            </a:pPr>
            <a:r>
              <a:rPr lang="ro-RO" b="1"/>
              <a:t>Funcționarea inversorului CMOS</a:t>
            </a:r>
          </a:p>
          <a:p>
            <a:r>
              <a:rPr lang="ro-RO" sz="2400"/>
              <a:t>Tensiunea de intrare la porți este fie 0V, fie V</a:t>
            </a:r>
            <a:r>
              <a:rPr lang="ro-RO" sz="2400" baseline="-25000"/>
              <a:t>DD</a:t>
            </a:r>
            <a:r>
              <a:rPr lang="ro-RO" sz="2400"/>
              <a:t>.</a:t>
            </a:r>
          </a:p>
          <a:p>
            <a:r>
              <a:rPr lang="ro-RO" sz="2400"/>
              <a:t>Când V</a:t>
            </a:r>
            <a:r>
              <a:rPr lang="ro-RO" sz="2400" baseline="-25000"/>
              <a:t>in</a:t>
            </a:r>
            <a:r>
              <a:rPr lang="ro-RO" sz="2400"/>
              <a:t>=0V, Q1 conduce (ON) iar Q2 este </a:t>
            </a:r>
            <a:br>
              <a:rPr lang="ro-RO" sz="2400"/>
            </a:br>
            <a:r>
              <a:rPr lang="ro-RO" sz="2400"/>
              <a:t>blocat (OFF). </a:t>
            </a:r>
          </a:p>
          <a:p>
            <a:r>
              <a:rPr lang="ro-RO" sz="2400"/>
              <a:t>Deoarece Q1 acționează ca un comutator </a:t>
            </a:r>
            <a:br>
              <a:rPr lang="ro-RO" sz="2400"/>
            </a:br>
            <a:r>
              <a:rPr lang="ro-RO" sz="2400"/>
              <a:t>închis, ieșirea este egală cu aproximativ V</a:t>
            </a:r>
            <a:r>
              <a:rPr lang="ro-RO" sz="2400" baseline="-25000"/>
              <a:t>DD</a:t>
            </a:r>
            <a:r>
              <a:rPr lang="ro-RO" sz="2400"/>
              <a:t>.</a:t>
            </a:r>
          </a:p>
          <a:p>
            <a:r>
              <a:rPr lang="ro-RO" sz="2400"/>
              <a:t>Când V</a:t>
            </a:r>
            <a:r>
              <a:rPr lang="ro-RO" sz="2400" baseline="-25000"/>
              <a:t>in</a:t>
            </a:r>
            <a:r>
              <a:rPr lang="ro-RO" sz="2400"/>
              <a:t>=V</a:t>
            </a:r>
            <a:r>
              <a:rPr lang="ro-RO" sz="2400" baseline="-25000"/>
              <a:t>DD</a:t>
            </a:r>
            <a:r>
              <a:rPr lang="ro-RO" sz="2400"/>
              <a:t>, Q2 este ON iar Q1 este OFF.</a:t>
            </a:r>
          </a:p>
          <a:p>
            <a:r>
              <a:rPr lang="ro-RO" sz="2400"/>
              <a:t>Deoarece Q2 acționează ca un comutator </a:t>
            </a:r>
            <a:br>
              <a:rPr lang="ro-RO" sz="2400"/>
            </a:br>
            <a:r>
              <a:rPr lang="ro-RO" sz="2400"/>
              <a:t>închis, ieșirea este în esență conectată la </a:t>
            </a:r>
            <a:br>
              <a:rPr lang="ro-RO" sz="2400"/>
            </a:br>
            <a:r>
              <a:rPr lang="ro-RO" sz="2400"/>
              <a:t>masă (0V).</a:t>
            </a:r>
          </a:p>
          <a:p>
            <a:endParaRPr lang="ro-RO" sz="3600"/>
          </a:p>
        </p:txBody>
      </p:sp>
      <p:sp>
        <p:nvSpPr>
          <p:cNvPr id="4" name="Date Placeholder 3">
            <a:extLst>
              <a:ext uri="{FF2B5EF4-FFF2-40B4-BE49-F238E27FC236}">
                <a16:creationId xmlns:a16="http://schemas.microsoft.com/office/drawing/2014/main" id="{A2A3F3ED-D622-4FE4-A862-3B19D0628F99}"/>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B3E500AC-6660-43D6-B2C8-8B6AD888BF96}"/>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D5436B2A-D77C-4CF7-B740-EAE1018C5DF2}"/>
              </a:ext>
            </a:extLst>
          </p:cNvPr>
          <p:cNvSpPr>
            <a:spLocks noGrp="1"/>
          </p:cNvSpPr>
          <p:nvPr>
            <p:ph type="sldNum" sz="quarter" idx="12"/>
          </p:nvPr>
        </p:nvSpPr>
        <p:spPr/>
        <p:txBody>
          <a:bodyPr/>
          <a:lstStyle/>
          <a:p>
            <a:fld id="{93CEA419-0EA0-4DBB-8DF7-AC1C5CE942A1}" type="slidenum">
              <a:rPr lang="ro-RO" smtClean="0"/>
              <a:t>30</a:t>
            </a:fld>
            <a:endParaRPr lang="ro-RO"/>
          </a:p>
        </p:txBody>
      </p:sp>
      <p:pic>
        <p:nvPicPr>
          <p:cNvPr id="9" name="Picture 8">
            <a:extLst>
              <a:ext uri="{FF2B5EF4-FFF2-40B4-BE49-F238E27FC236}">
                <a16:creationId xmlns:a16="http://schemas.microsoft.com/office/drawing/2014/main" id="{BBC7C3FE-3952-498D-8DC3-9B20DC9CB7AD}"/>
              </a:ext>
            </a:extLst>
          </p:cNvPr>
          <p:cNvPicPr>
            <a:picLocks noChangeAspect="1"/>
          </p:cNvPicPr>
          <p:nvPr/>
        </p:nvPicPr>
        <p:blipFill>
          <a:blip r:embed="rId2"/>
          <a:stretch>
            <a:fillRect/>
          </a:stretch>
        </p:blipFill>
        <p:spPr>
          <a:xfrm>
            <a:off x="6714741" y="2745871"/>
            <a:ext cx="5144218" cy="3249431"/>
          </a:xfrm>
          <a:prstGeom prst="rect">
            <a:avLst/>
          </a:prstGeom>
        </p:spPr>
      </p:pic>
    </p:spTree>
    <p:extLst>
      <p:ext uri="{BB962C8B-B14F-4D97-AF65-F5344CB8AC3E}">
        <p14:creationId xmlns:p14="http://schemas.microsoft.com/office/powerpoint/2010/main" val="1686779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22CEA-4A77-4206-8A2A-69AE2EDB7B9D}"/>
              </a:ext>
            </a:extLst>
          </p:cNvPr>
          <p:cNvSpPr>
            <a:spLocks noGrp="1"/>
          </p:cNvSpPr>
          <p:nvPr>
            <p:ph type="title"/>
          </p:nvPr>
        </p:nvSpPr>
        <p:spPr/>
        <p:txBody>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Comutatoare realizate cu TEC-MOS</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Comutatoare digitale</a:t>
            </a:r>
            <a:endParaRPr lang="ro-RO"/>
          </a:p>
        </p:txBody>
      </p:sp>
      <p:sp>
        <p:nvSpPr>
          <p:cNvPr id="3" name="Content Placeholder 2">
            <a:extLst>
              <a:ext uri="{FF2B5EF4-FFF2-40B4-BE49-F238E27FC236}">
                <a16:creationId xmlns:a16="http://schemas.microsoft.com/office/drawing/2014/main" id="{B1EDBCD0-B454-4BC7-842F-5569F280E0D6}"/>
              </a:ext>
            </a:extLst>
          </p:cNvPr>
          <p:cNvSpPr>
            <a:spLocks noGrp="1"/>
          </p:cNvSpPr>
          <p:nvPr>
            <p:ph idx="1"/>
          </p:nvPr>
        </p:nvSpPr>
        <p:spPr/>
        <p:txBody>
          <a:bodyPr/>
          <a:lstStyle/>
          <a:p>
            <a:r>
              <a:rPr lang="ro-RO"/>
              <a:t>Un avantaj major al CMOS este acela că el consumă foarte puțină energie de curent continuu.</a:t>
            </a:r>
          </a:p>
          <a:p>
            <a:r>
              <a:rPr lang="ro-RO"/>
              <a:t>Deoarece cele două TEC-MOS sunt în serie și unul dintre ele este întotdeauna blocat, în esență, în starea de repaus, nu există consum de curent din sursa de curent continuu.</a:t>
            </a:r>
          </a:p>
          <a:p>
            <a:r>
              <a:rPr lang="ro-RO"/>
              <a:t>Când TEC-MOS-urile comută, există curent pentru o perioadă foarte scurtă de timp, deoarece ambele tranzistoare sunt în conducție în timpul acestei tranziții foarte scurte de la o stare la alta.</a:t>
            </a:r>
          </a:p>
        </p:txBody>
      </p:sp>
      <p:sp>
        <p:nvSpPr>
          <p:cNvPr id="4" name="Date Placeholder 3">
            <a:extLst>
              <a:ext uri="{FF2B5EF4-FFF2-40B4-BE49-F238E27FC236}">
                <a16:creationId xmlns:a16="http://schemas.microsoft.com/office/drawing/2014/main" id="{9444F1EC-38FA-42A2-A8E0-516C994A4285}"/>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FB8DA701-97B1-43DF-B068-A761A09F3676}"/>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2CF96965-A722-473F-B1AA-EF95B67F87E3}"/>
              </a:ext>
            </a:extLst>
          </p:cNvPr>
          <p:cNvSpPr>
            <a:spLocks noGrp="1"/>
          </p:cNvSpPr>
          <p:nvPr>
            <p:ph type="sldNum" sz="quarter" idx="12"/>
          </p:nvPr>
        </p:nvSpPr>
        <p:spPr/>
        <p:txBody>
          <a:bodyPr/>
          <a:lstStyle/>
          <a:p>
            <a:fld id="{93CEA419-0EA0-4DBB-8DF7-AC1C5CE942A1}" type="slidenum">
              <a:rPr lang="ro-RO" smtClean="0"/>
              <a:t>31</a:t>
            </a:fld>
            <a:endParaRPr lang="ro-RO"/>
          </a:p>
        </p:txBody>
      </p:sp>
    </p:spTree>
    <p:extLst>
      <p:ext uri="{BB962C8B-B14F-4D97-AF65-F5344CB8AC3E}">
        <p14:creationId xmlns:p14="http://schemas.microsoft.com/office/powerpoint/2010/main" val="3662093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7052E-838B-4BF3-A2BC-95F46DA7A8C9}"/>
              </a:ext>
            </a:extLst>
          </p:cNvPr>
          <p:cNvSpPr>
            <a:spLocks noGrp="1"/>
          </p:cNvSpPr>
          <p:nvPr>
            <p:ph type="title"/>
          </p:nvPr>
        </p:nvSpPr>
        <p:spPr/>
        <p:txBody>
          <a:bodyPr/>
          <a:lstStyle/>
          <a:p>
            <a:r>
              <a:rPr lang="ro-RO" b="1">
                <a:latin typeface="+mn-lt"/>
              </a:rPr>
              <a:t>Exemplul 4</a:t>
            </a:r>
          </a:p>
        </p:txBody>
      </p:sp>
      <p:sp>
        <p:nvSpPr>
          <p:cNvPr id="3" name="Content Placeholder 2">
            <a:extLst>
              <a:ext uri="{FF2B5EF4-FFF2-40B4-BE49-F238E27FC236}">
                <a16:creationId xmlns:a16="http://schemas.microsoft.com/office/drawing/2014/main" id="{027B2E55-359C-40F7-B578-6FE2BD92601C}"/>
              </a:ext>
            </a:extLst>
          </p:cNvPr>
          <p:cNvSpPr>
            <a:spLocks noGrp="1"/>
          </p:cNvSpPr>
          <p:nvPr>
            <p:ph idx="1"/>
          </p:nvPr>
        </p:nvSpPr>
        <p:spPr/>
        <p:txBody>
          <a:bodyPr/>
          <a:lstStyle/>
          <a:p>
            <a:r>
              <a:rPr lang="ro-RO"/>
              <a:t>La intrarea unui inversor CMOS se aplică un semnal dreptunghiular.</a:t>
            </a:r>
          </a:p>
          <a:p>
            <a:r>
              <a:rPr lang="ro-RO"/>
              <a:t>Determinați forma semnalului de la ieșirea circuitului.</a:t>
            </a:r>
          </a:p>
        </p:txBody>
      </p:sp>
      <p:sp>
        <p:nvSpPr>
          <p:cNvPr id="4" name="Date Placeholder 3">
            <a:extLst>
              <a:ext uri="{FF2B5EF4-FFF2-40B4-BE49-F238E27FC236}">
                <a16:creationId xmlns:a16="http://schemas.microsoft.com/office/drawing/2014/main" id="{4ED12470-EDC8-4F51-B98B-001B182B49B1}"/>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5676C9D3-BE61-4A61-B8BF-2C6948997FEC}"/>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39990F71-EDB9-4B60-BBA0-EEE576D1E716}"/>
              </a:ext>
            </a:extLst>
          </p:cNvPr>
          <p:cNvSpPr>
            <a:spLocks noGrp="1"/>
          </p:cNvSpPr>
          <p:nvPr>
            <p:ph type="sldNum" sz="quarter" idx="12"/>
          </p:nvPr>
        </p:nvSpPr>
        <p:spPr/>
        <p:txBody>
          <a:bodyPr/>
          <a:lstStyle/>
          <a:p>
            <a:fld id="{93CEA419-0EA0-4DBB-8DF7-AC1C5CE942A1}" type="slidenum">
              <a:rPr lang="ro-RO" smtClean="0"/>
              <a:t>32</a:t>
            </a:fld>
            <a:endParaRPr lang="ro-RO"/>
          </a:p>
        </p:txBody>
      </p:sp>
      <p:pic>
        <p:nvPicPr>
          <p:cNvPr id="8" name="Picture 7">
            <a:extLst>
              <a:ext uri="{FF2B5EF4-FFF2-40B4-BE49-F238E27FC236}">
                <a16:creationId xmlns:a16="http://schemas.microsoft.com/office/drawing/2014/main" id="{70B7E941-D417-4B22-802E-8A353F41E9A3}"/>
              </a:ext>
            </a:extLst>
          </p:cNvPr>
          <p:cNvPicPr>
            <a:picLocks noChangeAspect="1"/>
          </p:cNvPicPr>
          <p:nvPr/>
        </p:nvPicPr>
        <p:blipFill>
          <a:blip r:embed="rId2"/>
          <a:stretch>
            <a:fillRect/>
          </a:stretch>
        </p:blipFill>
        <p:spPr>
          <a:xfrm>
            <a:off x="504827" y="3261139"/>
            <a:ext cx="3992880" cy="2667000"/>
          </a:xfrm>
          <a:prstGeom prst="rect">
            <a:avLst/>
          </a:prstGeom>
        </p:spPr>
      </p:pic>
      <p:pic>
        <p:nvPicPr>
          <p:cNvPr id="10" name="Picture 9">
            <a:extLst>
              <a:ext uri="{FF2B5EF4-FFF2-40B4-BE49-F238E27FC236}">
                <a16:creationId xmlns:a16="http://schemas.microsoft.com/office/drawing/2014/main" id="{50C35A43-20EB-4B1A-930A-4FE81E8D36C5}"/>
              </a:ext>
            </a:extLst>
          </p:cNvPr>
          <p:cNvPicPr>
            <a:picLocks noChangeAspect="1"/>
          </p:cNvPicPr>
          <p:nvPr/>
        </p:nvPicPr>
        <p:blipFill>
          <a:blip r:embed="rId3"/>
          <a:stretch>
            <a:fillRect/>
          </a:stretch>
        </p:blipFill>
        <p:spPr>
          <a:xfrm>
            <a:off x="4663963" y="3660104"/>
            <a:ext cx="7280910" cy="2613660"/>
          </a:xfrm>
          <a:prstGeom prst="rect">
            <a:avLst/>
          </a:prstGeom>
        </p:spPr>
      </p:pic>
      <p:sp>
        <p:nvSpPr>
          <p:cNvPr id="11" name="TextBox 10">
            <a:extLst>
              <a:ext uri="{FF2B5EF4-FFF2-40B4-BE49-F238E27FC236}">
                <a16:creationId xmlns:a16="http://schemas.microsoft.com/office/drawing/2014/main" id="{DFF26736-C8AB-4104-B466-297CE08509A1}"/>
              </a:ext>
            </a:extLst>
          </p:cNvPr>
          <p:cNvSpPr txBox="1"/>
          <p:nvPr/>
        </p:nvSpPr>
        <p:spPr>
          <a:xfrm>
            <a:off x="4887453" y="3034602"/>
            <a:ext cx="1403420" cy="461665"/>
          </a:xfrm>
          <a:prstGeom prst="rect">
            <a:avLst/>
          </a:prstGeom>
          <a:noFill/>
        </p:spPr>
        <p:txBody>
          <a:bodyPr wrap="square" rtlCol="0">
            <a:spAutoFit/>
          </a:bodyPr>
          <a:lstStyle/>
          <a:p>
            <a:r>
              <a:rPr lang="ro-RO" sz="2400" b="1"/>
              <a:t>Răspuns:</a:t>
            </a:r>
          </a:p>
        </p:txBody>
      </p:sp>
    </p:spTree>
    <p:extLst>
      <p:ext uri="{BB962C8B-B14F-4D97-AF65-F5344CB8AC3E}">
        <p14:creationId xmlns:p14="http://schemas.microsoft.com/office/powerpoint/2010/main" val="69178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a:latin typeface="+mn-lt"/>
              </a:rPr>
              <a:t>Alte dispozitive bazate pe j</a:t>
            </a:r>
            <a:r>
              <a:rPr lang="ro-RO" b="1">
                <a:latin typeface="+mn-lt"/>
              </a:rPr>
              <a:t>oncțiunea pn</a:t>
            </a:r>
            <a:br>
              <a:rPr lang="ro-RO" b="1">
                <a:latin typeface="+mn-lt"/>
              </a:rPr>
            </a:br>
            <a:r>
              <a:rPr lang="en-US" sz="3200" b="1">
                <a:latin typeface="+mn-lt"/>
              </a:rPr>
              <a:t>Tiristorul </a:t>
            </a:r>
            <a:r>
              <a:rPr lang="en-US" sz="3200">
                <a:latin typeface="+mn-lt"/>
              </a:rPr>
              <a:t>(</a:t>
            </a:r>
            <a:r>
              <a:rPr lang="en-US" sz="3200" b="1">
                <a:latin typeface="+mn-lt"/>
              </a:rPr>
              <a:t>SCR </a:t>
            </a:r>
            <a:r>
              <a:rPr lang="en-US" sz="3200">
                <a:latin typeface="+mn-lt"/>
              </a:rPr>
              <a:t>– </a:t>
            </a:r>
            <a:r>
              <a:rPr lang="en-US" sz="3200" b="1">
                <a:latin typeface="+mn-lt"/>
              </a:rPr>
              <a:t>S</a:t>
            </a:r>
            <a:r>
              <a:rPr lang="en-US" sz="3200">
                <a:latin typeface="+mn-lt"/>
              </a:rPr>
              <a:t>ilicon </a:t>
            </a:r>
            <a:r>
              <a:rPr lang="en-US" sz="3200" b="1">
                <a:latin typeface="+mn-lt"/>
              </a:rPr>
              <a:t>C</a:t>
            </a:r>
            <a:r>
              <a:rPr lang="en-US" sz="3200">
                <a:latin typeface="+mn-lt"/>
              </a:rPr>
              <a:t>ontrolled </a:t>
            </a:r>
            <a:r>
              <a:rPr lang="en-US" sz="3200" b="1">
                <a:latin typeface="+mn-lt"/>
              </a:rPr>
              <a:t>R</a:t>
            </a:r>
            <a:r>
              <a:rPr lang="en-US" sz="3200">
                <a:latin typeface="+mn-lt"/>
              </a:rPr>
              <a:t>ectifier)</a:t>
            </a:r>
            <a:endParaRPr lang="en-US" b="1">
              <a:latin typeface="+mn-lt"/>
            </a:endParaRPr>
          </a:p>
        </p:txBody>
      </p:sp>
      <p:sp>
        <p:nvSpPr>
          <p:cNvPr id="2" name="Content Placeholder 1"/>
          <p:cNvSpPr>
            <a:spLocks noGrp="1"/>
          </p:cNvSpPr>
          <p:nvPr>
            <p:ph idx="1"/>
          </p:nvPr>
        </p:nvSpPr>
        <p:spPr/>
        <p:txBody>
          <a:bodyPr/>
          <a:lstStyle/>
          <a:p>
            <a:r>
              <a:rPr lang="ro-RO"/>
              <a:t>Tiristorul e</a:t>
            </a:r>
            <a:r>
              <a:rPr lang="en-US"/>
              <a:t>ste un dispozitiv </a:t>
            </a:r>
            <a:r>
              <a:rPr lang="ro-RO"/>
              <a:t>multijoncțiune cu 3 joncțiuni pn și 3 terminale: anod (A), catod (K) și poartă (G – gate).</a:t>
            </a:r>
          </a:p>
        </p:txBody>
      </p:sp>
      <p:sp>
        <p:nvSpPr>
          <p:cNvPr id="4" name="Date Placeholder 3"/>
          <p:cNvSpPr>
            <a:spLocks noGrp="1"/>
          </p:cNvSpPr>
          <p:nvPr>
            <p:ph type="dt" sz="half" idx="10"/>
          </p:nvPr>
        </p:nvSpPr>
        <p:spPr/>
        <p:txBody>
          <a:bodyPr/>
          <a:lstStyle/>
          <a:p>
            <a:pPr>
              <a:defRPr/>
            </a:pPr>
            <a:fld id="{F98E12A7-4189-45FC-A91C-9D3922255C56}" type="datetime1">
              <a:rPr lang="en-US" smtClean="0"/>
              <a:t>1/9/2021</a:t>
            </a:fld>
            <a:endParaRPr lang="en-US"/>
          </a:p>
        </p:txBody>
      </p:sp>
      <p:sp>
        <p:nvSpPr>
          <p:cNvPr id="5" name="Footer Placeholder 4"/>
          <p:cNvSpPr>
            <a:spLocks noGrp="1"/>
          </p:cNvSpPr>
          <p:nvPr>
            <p:ph type="ftr" sz="quarter" idx="11"/>
          </p:nvPr>
        </p:nvSpPr>
        <p:spPr/>
        <p:txBody>
          <a:bodyPr/>
          <a:lstStyle/>
          <a:p>
            <a:pPr>
              <a:defRPr/>
            </a:pPr>
            <a:r>
              <a:rPr lang="en-US"/>
              <a:t>DE-Cursul 9</a:t>
            </a:r>
          </a:p>
        </p:txBody>
      </p:sp>
      <p:sp>
        <p:nvSpPr>
          <p:cNvPr id="6" name="Slide Number Placeholder 5"/>
          <p:cNvSpPr>
            <a:spLocks noGrp="1"/>
          </p:cNvSpPr>
          <p:nvPr>
            <p:ph type="sldNum" sz="quarter" idx="12"/>
          </p:nvPr>
        </p:nvSpPr>
        <p:spPr/>
        <p:txBody>
          <a:bodyPr/>
          <a:lstStyle/>
          <a:p>
            <a:pPr>
              <a:defRPr/>
            </a:pPr>
            <a:fld id="{C5CACF66-738E-4924-B23B-A43BB049B267}" type="slidenum">
              <a:rPr lang="en-US" smtClean="0"/>
              <a:pPr>
                <a:defRPr/>
              </a:pPr>
              <a:t>33</a:t>
            </a:fld>
            <a:endParaRPr lang="en-US"/>
          </a:p>
        </p:txBody>
      </p:sp>
      <p:pic>
        <p:nvPicPr>
          <p:cNvPr id="9" name="Picture 8">
            <a:extLst>
              <a:ext uri="{FF2B5EF4-FFF2-40B4-BE49-F238E27FC236}">
                <a16:creationId xmlns:a16="http://schemas.microsoft.com/office/drawing/2014/main" id="{5B5BB782-7AFF-4A5B-9CF5-D17EFD3399FF}"/>
              </a:ext>
            </a:extLst>
          </p:cNvPr>
          <p:cNvPicPr>
            <a:picLocks noChangeAspect="1"/>
          </p:cNvPicPr>
          <p:nvPr/>
        </p:nvPicPr>
        <p:blipFill>
          <a:blip r:embed="rId2"/>
          <a:stretch>
            <a:fillRect/>
          </a:stretch>
        </p:blipFill>
        <p:spPr>
          <a:xfrm>
            <a:off x="357024" y="2925290"/>
            <a:ext cx="4252554" cy="3010320"/>
          </a:xfrm>
          <a:prstGeom prst="rect">
            <a:avLst/>
          </a:prstGeom>
        </p:spPr>
      </p:pic>
      <p:pic>
        <p:nvPicPr>
          <p:cNvPr id="11" name="Picture 10">
            <a:extLst>
              <a:ext uri="{FF2B5EF4-FFF2-40B4-BE49-F238E27FC236}">
                <a16:creationId xmlns:a16="http://schemas.microsoft.com/office/drawing/2014/main" id="{909D1F1C-EAD2-42A0-A3C5-EFE4B967FA4D}"/>
              </a:ext>
            </a:extLst>
          </p:cNvPr>
          <p:cNvPicPr>
            <a:picLocks noChangeAspect="1"/>
          </p:cNvPicPr>
          <p:nvPr/>
        </p:nvPicPr>
        <p:blipFill>
          <a:blip r:embed="rId3"/>
          <a:stretch>
            <a:fillRect/>
          </a:stretch>
        </p:blipFill>
        <p:spPr>
          <a:xfrm>
            <a:off x="5375458" y="3481628"/>
            <a:ext cx="6470283" cy="2453982"/>
          </a:xfrm>
          <a:prstGeom prst="rect">
            <a:avLst/>
          </a:prstGeom>
        </p:spPr>
      </p:pic>
    </p:spTree>
    <p:extLst>
      <p:ext uri="{BB962C8B-B14F-4D97-AF65-F5344CB8AC3E}">
        <p14:creationId xmlns:p14="http://schemas.microsoft.com/office/powerpoint/2010/main" val="3691943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b="1">
                <a:latin typeface="+mn-lt"/>
              </a:rPr>
              <a:t>Tiristorul</a:t>
            </a:r>
            <a:br>
              <a:rPr lang="ro-RO" b="1">
                <a:latin typeface="+mn-lt"/>
              </a:rPr>
            </a:br>
            <a:r>
              <a:rPr lang="ro-RO" sz="3200" b="1">
                <a:latin typeface="+mn-lt"/>
              </a:rPr>
              <a:t>Circuitul echivalent</a:t>
            </a:r>
            <a:endParaRPr lang="en-US" b="1">
              <a:latin typeface="+mn-lt"/>
            </a:endParaRPr>
          </a:p>
        </p:txBody>
      </p:sp>
      <p:sp>
        <p:nvSpPr>
          <p:cNvPr id="2" name="Content Placeholder 1"/>
          <p:cNvSpPr>
            <a:spLocks noGrp="1"/>
          </p:cNvSpPr>
          <p:nvPr>
            <p:ph idx="1"/>
          </p:nvPr>
        </p:nvSpPr>
        <p:spPr/>
        <p:txBody>
          <a:bodyPr/>
          <a:lstStyle/>
          <a:p>
            <a:r>
              <a:rPr lang="ro-RO"/>
              <a:t>Pe circuitul echivalent apar 2 TB, unul pnp (Q1) și un altul – npn (Q2):</a:t>
            </a:r>
          </a:p>
        </p:txBody>
      </p:sp>
      <p:sp>
        <p:nvSpPr>
          <p:cNvPr id="4" name="Date Placeholder 3"/>
          <p:cNvSpPr>
            <a:spLocks noGrp="1"/>
          </p:cNvSpPr>
          <p:nvPr>
            <p:ph type="dt" sz="half" idx="10"/>
          </p:nvPr>
        </p:nvSpPr>
        <p:spPr/>
        <p:txBody>
          <a:bodyPr/>
          <a:lstStyle/>
          <a:p>
            <a:pPr>
              <a:defRPr/>
            </a:pPr>
            <a:fld id="{6DF4DEAD-81AC-457A-BC1D-6539B36124D9}" type="datetime1">
              <a:rPr lang="en-US" smtClean="0"/>
              <a:t>1/9/2021</a:t>
            </a:fld>
            <a:endParaRPr lang="en-US"/>
          </a:p>
        </p:txBody>
      </p:sp>
      <p:sp>
        <p:nvSpPr>
          <p:cNvPr id="5" name="Footer Placeholder 4"/>
          <p:cNvSpPr>
            <a:spLocks noGrp="1"/>
          </p:cNvSpPr>
          <p:nvPr>
            <p:ph type="ftr" sz="quarter" idx="11"/>
          </p:nvPr>
        </p:nvSpPr>
        <p:spPr/>
        <p:txBody>
          <a:bodyPr/>
          <a:lstStyle/>
          <a:p>
            <a:pPr>
              <a:defRPr/>
            </a:pPr>
            <a:r>
              <a:rPr lang="en-US"/>
              <a:t>DE-Cursul 9</a:t>
            </a:r>
          </a:p>
        </p:txBody>
      </p:sp>
      <p:sp>
        <p:nvSpPr>
          <p:cNvPr id="6" name="Slide Number Placeholder 5"/>
          <p:cNvSpPr>
            <a:spLocks noGrp="1"/>
          </p:cNvSpPr>
          <p:nvPr>
            <p:ph type="sldNum" sz="quarter" idx="12"/>
          </p:nvPr>
        </p:nvSpPr>
        <p:spPr/>
        <p:txBody>
          <a:bodyPr/>
          <a:lstStyle/>
          <a:p>
            <a:pPr>
              <a:defRPr/>
            </a:pPr>
            <a:fld id="{C5CACF66-738E-4924-B23B-A43BB049B267}" type="slidenum">
              <a:rPr lang="en-US" smtClean="0"/>
              <a:pPr>
                <a:defRPr/>
              </a:pPr>
              <a:t>34</a:t>
            </a:fld>
            <a:endParaRPr lang="en-US"/>
          </a:p>
        </p:txBody>
      </p:sp>
      <p:pic>
        <p:nvPicPr>
          <p:cNvPr id="9" name="Picture 8">
            <a:extLst>
              <a:ext uri="{FF2B5EF4-FFF2-40B4-BE49-F238E27FC236}">
                <a16:creationId xmlns:a16="http://schemas.microsoft.com/office/drawing/2014/main" id="{AC6A2E21-F9C2-4D9E-BBF0-C5E92653B181}"/>
              </a:ext>
            </a:extLst>
          </p:cNvPr>
          <p:cNvPicPr>
            <a:picLocks noChangeAspect="1"/>
          </p:cNvPicPr>
          <p:nvPr/>
        </p:nvPicPr>
        <p:blipFill>
          <a:blip r:embed="rId2"/>
          <a:stretch>
            <a:fillRect/>
          </a:stretch>
        </p:blipFill>
        <p:spPr>
          <a:xfrm>
            <a:off x="3681075" y="2587635"/>
            <a:ext cx="4829849" cy="3410426"/>
          </a:xfrm>
          <a:prstGeom prst="rect">
            <a:avLst/>
          </a:prstGeom>
        </p:spPr>
      </p:pic>
    </p:spTree>
    <p:extLst>
      <p:ext uri="{BB962C8B-B14F-4D97-AF65-F5344CB8AC3E}">
        <p14:creationId xmlns:p14="http://schemas.microsoft.com/office/powerpoint/2010/main" val="199915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b="1">
                <a:latin typeface="+mn-lt"/>
              </a:rPr>
              <a:t>Tiristorul</a:t>
            </a:r>
            <a:br>
              <a:rPr lang="ro-RO" b="1">
                <a:latin typeface="+mn-lt"/>
              </a:rPr>
            </a:br>
            <a:r>
              <a:rPr lang="ro-RO" sz="3200" b="1">
                <a:latin typeface="+mn-lt"/>
              </a:rPr>
              <a:t>Funcționare</a:t>
            </a:r>
            <a:endParaRPr lang="en-US" b="1">
              <a:latin typeface="+mn-lt"/>
            </a:endParaRPr>
          </a:p>
        </p:txBody>
      </p:sp>
      <p:sp>
        <p:nvSpPr>
          <p:cNvPr id="2" name="Content Placeholder 1"/>
          <p:cNvSpPr>
            <a:spLocks noGrp="1"/>
          </p:cNvSpPr>
          <p:nvPr>
            <p:ph idx="1"/>
          </p:nvPr>
        </p:nvSpPr>
        <p:spPr/>
        <p:txBody>
          <a:bodyPr>
            <a:normAutofit/>
          </a:bodyPr>
          <a:lstStyle/>
          <a:p>
            <a:pPr marL="0" indent="0">
              <a:buNone/>
            </a:pPr>
            <a:r>
              <a:rPr lang="ro-RO" b="1">
                <a:latin typeface="Calibri" panose="020F0502020204030204" pitchFamily="34" charset="0"/>
                <a:cs typeface="Calibri" panose="020F0502020204030204" pitchFamily="34" charset="0"/>
              </a:rPr>
              <a:t>Trecerea în conducție</a:t>
            </a:r>
          </a:p>
          <a:p>
            <a:r>
              <a:rPr lang="vi-VN">
                <a:latin typeface="Calibri" panose="020F0502020204030204" pitchFamily="34" charset="0"/>
                <a:cs typeface="Calibri" panose="020F0502020204030204" pitchFamily="34" charset="0"/>
              </a:rPr>
              <a:t>Dacă anodul este polarizat pozitiv față de catod </a:t>
            </a:r>
            <a:br>
              <a:rPr lang="ro-RO">
                <a:latin typeface="Calibri" panose="020F0502020204030204" pitchFamily="34" charset="0"/>
                <a:cs typeface="Calibri" panose="020F0502020204030204" pitchFamily="34" charset="0"/>
              </a:rPr>
            </a:br>
            <a:r>
              <a:rPr lang="vi-VN">
                <a:latin typeface="Calibri" panose="020F0502020204030204" pitchFamily="34" charset="0"/>
                <a:cs typeface="Calibri" panose="020F0502020204030204" pitchFamily="34" charset="0"/>
              </a:rPr>
              <a:t>iar poarta este nepolarizată, </a:t>
            </a:r>
            <a:r>
              <a:rPr lang="ro-RO">
                <a:latin typeface="Calibri" panose="020F0502020204030204" pitchFamily="34" charset="0"/>
                <a:cs typeface="Calibri" panose="020F0502020204030204" pitchFamily="34" charset="0"/>
              </a:rPr>
              <a:t>I</a:t>
            </a:r>
            <a:r>
              <a:rPr lang="ro-RO" baseline="-25000">
                <a:latin typeface="Calibri" panose="020F0502020204030204" pitchFamily="34" charset="0"/>
                <a:cs typeface="Calibri" panose="020F0502020204030204" pitchFamily="34" charset="0"/>
              </a:rPr>
              <a:t>G</a:t>
            </a:r>
            <a:r>
              <a:rPr lang="ro-RO">
                <a:latin typeface="Calibri" panose="020F0502020204030204" pitchFamily="34" charset="0"/>
                <a:cs typeface="Calibri" panose="020F0502020204030204" pitchFamily="34" charset="0"/>
              </a:rPr>
              <a:t>=0, dispozitivul </a:t>
            </a:r>
            <a:br>
              <a:rPr lang="ro-RO">
                <a:latin typeface="Calibri" panose="020F0502020204030204" pitchFamily="34" charset="0"/>
                <a:cs typeface="Calibri" panose="020F0502020204030204" pitchFamily="34" charset="0"/>
              </a:rPr>
            </a:br>
            <a:r>
              <a:rPr lang="ro-RO">
                <a:latin typeface="Calibri" panose="020F0502020204030204" pitchFamily="34" charset="0"/>
                <a:cs typeface="Calibri" panose="020F0502020204030204" pitchFamily="34" charset="0"/>
              </a:rPr>
              <a:t>se comportă ca un comutator deschis datorită </a:t>
            </a:r>
            <a:br>
              <a:rPr lang="ro-RO">
                <a:latin typeface="Calibri" panose="020F0502020204030204" pitchFamily="34" charset="0"/>
                <a:cs typeface="Calibri" panose="020F0502020204030204" pitchFamily="34" charset="0"/>
              </a:rPr>
            </a:br>
            <a:r>
              <a:rPr lang="ro-RO">
                <a:latin typeface="Calibri" panose="020F0502020204030204" pitchFamily="34" charset="0"/>
                <a:cs typeface="Calibri" panose="020F0502020204030204" pitchFamily="34" charset="0"/>
              </a:rPr>
              <a:t>valorii foarte mari a rezistenței dintre anod și </a:t>
            </a:r>
            <a:br>
              <a:rPr lang="ro-RO">
                <a:latin typeface="Calibri" panose="020F0502020204030204" pitchFamily="34" charset="0"/>
                <a:cs typeface="Calibri" panose="020F0502020204030204" pitchFamily="34" charset="0"/>
              </a:rPr>
            </a:br>
            <a:r>
              <a:rPr lang="ro-RO">
                <a:latin typeface="Calibri" panose="020F0502020204030204" pitchFamily="34" charset="0"/>
                <a:cs typeface="Calibri" panose="020F0502020204030204" pitchFamily="34" charset="0"/>
              </a:rPr>
              <a:t>catod</a:t>
            </a:r>
            <a:r>
              <a:rPr lang="vi-VN">
                <a:latin typeface="Calibri" panose="020F0502020204030204" pitchFamily="34" charset="0"/>
                <a:cs typeface="Calibri" panose="020F0502020204030204" pitchFamily="34" charset="0"/>
              </a:rPr>
              <a:t>.</a:t>
            </a:r>
            <a:endParaRPr lang="ro-RO">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pPr>
              <a:defRPr/>
            </a:pPr>
            <a:fld id="{AEC44FAB-239A-4350-8E7F-C3DCD047EF81}" type="datetime1">
              <a:rPr lang="en-US" smtClean="0"/>
              <a:t>1/9/2021</a:t>
            </a:fld>
            <a:endParaRPr lang="en-US"/>
          </a:p>
        </p:txBody>
      </p:sp>
      <p:sp>
        <p:nvSpPr>
          <p:cNvPr id="5" name="Footer Placeholder 4"/>
          <p:cNvSpPr>
            <a:spLocks noGrp="1"/>
          </p:cNvSpPr>
          <p:nvPr>
            <p:ph type="ftr" sz="quarter" idx="11"/>
          </p:nvPr>
        </p:nvSpPr>
        <p:spPr/>
        <p:txBody>
          <a:bodyPr/>
          <a:lstStyle/>
          <a:p>
            <a:pPr>
              <a:defRPr/>
            </a:pPr>
            <a:r>
              <a:rPr lang="en-US"/>
              <a:t>DE-Cursul 9</a:t>
            </a:r>
          </a:p>
        </p:txBody>
      </p:sp>
      <p:sp>
        <p:nvSpPr>
          <p:cNvPr id="6" name="Slide Number Placeholder 5"/>
          <p:cNvSpPr>
            <a:spLocks noGrp="1"/>
          </p:cNvSpPr>
          <p:nvPr>
            <p:ph type="sldNum" sz="quarter" idx="12"/>
          </p:nvPr>
        </p:nvSpPr>
        <p:spPr/>
        <p:txBody>
          <a:bodyPr/>
          <a:lstStyle/>
          <a:p>
            <a:pPr>
              <a:defRPr/>
            </a:pPr>
            <a:fld id="{C5CACF66-738E-4924-B23B-A43BB049B267}" type="slidenum">
              <a:rPr lang="en-US" smtClean="0"/>
              <a:pPr>
                <a:defRPr/>
              </a:pPr>
              <a:t>35</a:t>
            </a:fld>
            <a:endParaRPr lang="en-US"/>
          </a:p>
        </p:txBody>
      </p:sp>
      <p:pic>
        <p:nvPicPr>
          <p:cNvPr id="9" name="Picture 8">
            <a:extLst>
              <a:ext uri="{FF2B5EF4-FFF2-40B4-BE49-F238E27FC236}">
                <a16:creationId xmlns:a16="http://schemas.microsoft.com/office/drawing/2014/main" id="{912A631D-4AC8-40E5-9C45-4C7DB985F20F}"/>
              </a:ext>
            </a:extLst>
          </p:cNvPr>
          <p:cNvPicPr>
            <a:picLocks noChangeAspect="1"/>
          </p:cNvPicPr>
          <p:nvPr/>
        </p:nvPicPr>
        <p:blipFill>
          <a:blip r:embed="rId2"/>
          <a:stretch>
            <a:fillRect/>
          </a:stretch>
        </p:blipFill>
        <p:spPr>
          <a:xfrm>
            <a:off x="8095987" y="2425132"/>
            <a:ext cx="3772426" cy="4067743"/>
          </a:xfrm>
          <a:prstGeom prst="rect">
            <a:avLst/>
          </a:prstGeom>
        </p:spPr>
      </p:pic>
    </p:spTree>
    <p:extLst>
      <p:ext uri="{BB962C8B-B14F-4D97-AF65-F5344CB8AC3E}">
        <p14:creationId xmlns:p14="http://schemas.microsoft.com/office/powerpoint/2010/main" val="755267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Tiristorul</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Funcționare</a:t>
            </a:r>
            <a:endParaRPr lang="en-US" b="1">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p:txBody>
          <a:bodyPr>
            <a:normAutofit/>
          </a:bodyPr>
          <a:lstStyle/>
          <a:p>
            <a:r>
              <a:rPr lang="ro-RO"/>
              <a:t>Când un impuls pozitiv de curent (trigger – declanșare) este aplicat pe poartă, ambele tranzistoare trec în conducție </a:t>
            </a:r>
            <a:br>
              <a:rPr lang="ro-RO"/>
            </a:br>
            <a:r>
              <a:rPr lang="ro-RO"/>
              <a:t>(anodul trebuie să fie mai pozitiv decât catodul).</a:t>
            </a:r>
          </a:p>
          <a:p>
            <a:r>
              <a:rPr lang="ro-RO"/>
              <a:t>I</a:t>
            </a:r>
            <a:r>
              <a:rPr lang="ro-RO" baseline="-25000"/>
              <a:t>B2</a:t>
            </a:r>
            <a:r>
              <a:rPr lang="ro-RO"/>
              <a:t> trece în conducție Q2, oferind o cale pentru I</a:t>
            </a:r>
            <a:r>
              <a:rPr lang="ro-RO" baseline="-25000"/>
              <a:t>B1</a:t>
            </a:r>
            <a:r>
              <a:rPr lang="ro-RO"/>
              <a:t> </a:t>
            </a:r>
            <a:br>
              <a:rPr lang="ro-RO"/>
            </a:br>
            <a:r>
              <a:rPr lang="ro-RO"/>
              <a:t>prin colectorul lui Q2, trecând astfel în conducție</a:t>
            </a:r>
            <a:br>
              <a:rPr lang="ro-RO"/>
            </a:br>
            <a:r>
              <a:rPr lang="ro-RO"/>
              <a:t>și Q1.</a:t>
            </a:r>
          </a:p>
        </p:txBody>
      </p:sp>
      <p:sp>
        <p:nvSpPr>
          <p:cNvPr id="4" name="Date Placeholder 3"/>
          <p:cNvSpPr>
            <a:spLocks noGrp="1"/>
          </p:cNvSpPr>
          <p:nvPr>
            <p:ph type="dt" sz="half" idx="10"/>
          </p:nvPr>
        </p:nvSpPr>
        <p:spPr/>
        <p:txBody>
          <a:bodyPr/>
          <a:lstStyle/>
          <a:p>
            <a:pPr>
              <a:defRPr/>
            </a:pPr>
            <a:fld id="{224D89E2-D65A-48A8-A040-3678855E178B}" type="datetime1">
              <a:rPr lang="en-US" smtClean="0"/>
              <a:t>1/9/2021</a:t>
            </a:fld>
            <a:endParaRPr lang="en-US"/>
          </a:p>
        </p:txBody>
      </p:sp>
      <p:sp>
        <p:nvSpPr>
          <p:cNvPr id="5" name="Footer Placeholder 4"/>
          <p:cNvSpPr>
            <a:spLocks noGrp="1"/>
          </p:cNvSpPr>
          <p:nvPr>
            <p:ph type="ftr" sz="quarter" idx="11"/>
          </p:nvPr>
        </p:nvSpPr>
        <p:spPr/>
        <p:txBody>
          <a:bodyPr/>
          <a:lstStyle/>
          <a:p>
            <a:pPr>
              <a:defRPr/>
            </a:pPr>
            <a:r>
              <a:rPr lang="en-US"/>
              <a:t>DE-Cursul 9</a:t>
            </a:r>
          </a:p>
        </p:txBody>
      </p:sp>
      <p:sp>
        <p:nvSpPr>
          <p:cNvPr id="6" name="Slide Number Placeholder 5"/>
          <p:cNvSpPr>
            <a:spLocks noGrp="1"/>
          </p:cNvSpPr>
          <p:nvPr>
            <p:ph type="sldNum" sz="quarter" idx="12"/>
          </p:nvPr>
        </p:nvSpPr>
        <p:spPr/>
        <p:txBody>
          <a:bodyPr/>
          <a:lstStyle/>
          <a:p>
            <a:pPr>
              <a:defRPr/>
            </a:pPr>
            <a:fld id="{C5CACF66-738E-4924-B23B-A43BB049B267}" type="slidenum">
              <a:rPr lang="en-US" smtClean="0"/>
              <a:pPr>
                <a:defRPr/>
              </a:pPr>
              <a:t>36</a:t>
            </a:fld>
            <a:endParaRPr lang="en-US"/>
          </a:p>
        </p:txBody>
      </p:sp>
      <p:pic>
        <p:nvPicPr>
          <p:cNvPr id="8" name="Picture 7">
            <a:extLst>
              <a:ext uri="{FF2B5EF4-FFF2-40B4-BE49-F238E27FC236}">
                <a16:creationId xmlns:a16="http://schemas.microsoft.com/office/drawing/2014/main" id="{3A1C6C4C-42CB-4175-9141-1D27AFDD8B33}"/>
              </a:ext>
            </a:extLst>
          </p:cNvPr>
          <p:cNvPicPr>
            <a:picLocks noChangeAspect="1"/>
          </p:cNvPicPr>
          <p:nvPr/>
        </p:nvPicPr>
        <p:blipFill>
          <a:blip r:embed="rId2"/>
          <a:stretch>
            <a:fillRect/>
          </a:stretch>
        </p:blipFill>
        <p:spPr>
          <a:xfrm>
            <a:off x="8723243" y="2195513"/>
            <a:ext cx="3352800" cy="3981450"/>
          </a:xfrm>
          <a:prstGeom prst="rect">
            <a:avLst/>
          </a:prstGeom>
        </p:spPr>
      </p:pic>
    </p:spTree>
    <p:extLst>
      <p:ext uri="{BB962C8B-B14F-4D97-AF65-F5344CB8AC3E}">
        <p14:creationId xmlns:p14="http://schemas.microsoft.com/office/powerpoint/2010/main" val="3496672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F65A-35FD-4D60-9BAC-4BABBEDA02D7}"/>
              </a:ext>
            </a:extLst>
          </p:cNvPr>
          <p:cNvSpPr>
            <a:spLocks noGrp="1"/>
          </p:cNvSpPr>
          <p:nvPr>
            <p:ph type="title"/>
          </p:nvPr>
        </p:nvSpPr>
        <p:spPr/>
        <p:txBody>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Tiristorul</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Funcționare</a:t>
            </a:r>
            <a:endParaRPr lang="ro-RO"/>
          </a:p>
        </p:txBody>
      </p:sp>
      <p:sp>
        <p:nvSpPr>
          <p:cNvPr id="3" name="Content Placeholder 2">
            <a:extLst>
              <a:ext uri="{FF2B5EF4-FFF2-40B4-BE49-F238E27FC236}">
                <a16:creationId xmlns:a16="http://schemas.microsoft.com/office/drawing/2014/main" id="{9B355226-A561-406F-976E-6FF4434A1618}"/>
              </a:ext>
            </a:extLst>
          </p:cNvPr>
          <p:cNvSpPr>
            <a:spLocks noGrp="1"/>
          </p:cNvSpPr>
          <p:nvPr>
            <p:ph idx="1"/>
          </p:nvPr>
        </p:nvSpPr>
        <p:spPr/>
        <p:txBody>
          <a:bodyPr/>
          <a:lstStyle/>
          <a:p>
            <a:r>
              <a:rPr lang="ro-RO"/>
              <a:t>Curentul de colector al lui Q1 furnizează curent de </a:t>
            </a:r>
            <a:br>
              <a:rPr lang="ro-RO"/>
            </a:br>
            <a:r>
              <a:rPr lang="ro-RO"/>
              <a:t>bază suplimentar pentru Q2, astfel încât Q2 rămâne </a:t>
            </a:r>
            <a:br>
              <a:rPr lang="ro-RO"/>
            </a:br>
            <a:r>
              <a:rPr lang="ro-RO"/>
              <a:t>în conducție și după ce pulsul de declanșare este </a:t>
            </a:r>
            <a:br>
              <a:rPr lang="ro-RO"/>
            </a:br>
            <a:r>
              <a:rPr lang="ro-RO"/>
              <a:t>îndepărtat de la poartă (I</a:t>
            </a:r>
            <a:r>
              <a:rPr lang="ro-RO" baseline="-25000"/>
              <a:t>G</a:t>
            </a:r>
            <a:r>
              <a:rPr lang="ro-RO"/>
              <a:t>=0).</a:t>
            </a:r>
          </a:p>
          <a:p>
            <a:r>
              <a:rPr lang="ro-RO"/>
              <a:t>Prin această acțiune regenerativă, Q2 susține </a:t>
            </a:r>
            <a:br>
              <a:rPr lang="ro-RO"/>
            </a:br>
            <a:r>
              <a:rPr lang="ro-RO"/>
              <a:t>conducția la saturație a lui Q1 furnizând o cale </a:t>
            </a:r>
            <a:br>
              <a:rPr lang="ro-RO"/>
            </a:br>
            <a:r>
              <a:rPr lang="ro-RO"/>
              <a:t>pentru I</a:t>
            </a:r>
            <a:r>
              <a:rPr lang="ro-RO" baseline="-25000"/>
              <a:t>B1</a:t>
            </a:r>
            <a:r>
              <a:rPr lang="ro-RO"/>
              <a:t>; la rândul său, Q1 susține conducția </a:t>
            </a:r>
            <a:br>
              <a:rPr lang="ro-RO"/>
            </a:br>
            <a:r>
              <a:rPr lang="ro-RO"/>
              <a:t>la saturație a lui Q2 prin furnizarea curentului I</a:t>
            </a:r>
            <a:r>
              <a:rPr lang="ro-RO" baseline="-25000"/>
              <a:t>B2</a:t>
            </a:r>
            <a:r>
              <a:rPr lang="ro-RO"/>
              <a:t>.</a:t>
            </a:r>
          </a:p>
        </p:txBody>
      </p:sp>
      <p:sp>
        <p:nvSpPr>
          <p:cNvPr id="4" name="Date Placeholder 3">
            <a:extLst>
              <a:ext uri="{FF2B5EF4-FFF2-40B4-BE49-F238E27FC236}">
                <a16:creationId xmlns:a16="http://schemas.microsoft.com/office/drawing/2014/main" id="{1C3F4517-4626-46EF-8B86-83DFC4629977}"/>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E5BD309B-F5EE-4914-A0D3-82E21F5F0012}"/>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2CDC5543-3530-473E-8265-ABC42354B09A}"/>
              </a:ext>
            </a:extLst>
          </p:cNvPr>
          <p:cNvSpPr>
            <a:spLocks noGrp="1"/>
          </p:cNvSpPr>
          <p:nvPr>
            <p:ph type="sldNum" sz="quarter" idx="12"/>
          </p:nvPr>
        </p:nvSpPr>
        <p:spPr/>
        <p:txBody>
          <a:bodyPr/>
          <a:lstStyle/>
          <a:p>
            <a:fld id="{93CEA419-0EA0-4DBB-8DF7-AC1C5CE942A1}" type="slidenum">
              <a:rPr lang="ro-RO" smtClean="0"/>
              <a:t>37</a:t>
            </a:fld>
            <a:endParaRPr lang="ro-RO"/>
          </a:p>
        </p:txBody>
      </p:sp>
      <p:pic>
        <p:nvPicPr>
          <p:cNvPr id="8" name="Picture 7">
            <a:extLst>
              <a:ext uri="{FF2B5EF4-FFF2-40B4-BE49-F238E27FC236}">
                <a16:creationId xmlns:a16="http://schemas.microsoft.com/office/drawing/2014/main" id="{8DD31C99-36F1-47FA-9BA1-6FAC3818F1D1}"/>
              </a:ext>
            </a:extLst>
          </p:cNvPr>
          <p:cNvPicPr>
            <a:picLocks noChangeAspect="1"/>
          </p:cNvPicPr>
          <p:nvPr/>
        </p:nvPicPr>
        <p:blipFill>
          <a:blip r:embed="rId2"/>
          <a:stretch>
            <a:fillRect/>
          </a:stretch>
        </p:blipFill>
        <p:spPr>
          <a:xfrm>
            <a:off x="8709990" y="2185988"/>
            <a:ext cx="3324225" cy="3990975"/>
          </a:xfrm>
          <a:prstGeom prst="rect">
            <a:avLst/>
          </a:prstGeom>
        </p:spPr>
      </p:pic>
    </p:spTree>
    <p:extLst>
      <p:ext uri="{BB962C8B-B14F-4D97-AF65-F5344CB8AC3E}">
        <p14:creationId xmlns:p14="http://schemas.microsoft.com/office/powerpoint/2010/main" val="2349567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F65A-35FD-4D60-9BAC-4BABBEDA02D7}"/>
              </a:ext>
            </a:extLst>
          </p:cNvPr>
          <p:cNvSpPr>
            <a:spLocks noGrp="1"/>
          </p:cNvSpPr>
          <p:nvPr>
            <p:ph type="title"/>
          </p:nvPr>
        </p:nvSpPr>
        <p:spPr/>
        <p:txBody>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Tiristorul</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Funcționare</a:t>
            </a:r>
            <a:endParaRPr lang="ro-RO"/>
          </a:p>
        </p:txBody>
      </p:sp>
      <p:sp>
        <p:nvSpPr>
          <p:cNvPr id="3" name="Content Placeholder 2">
            <a:extLst>
              <a:ext uri="{FF2B5EF4-FFF2-40B4-BE49-F238E27FC236}">
                <a16:creationId xmlns:a16="http://schemas.microsoft.com/office/drawing/2014/main" id="{9B355226-A561-406F-976E-6FF4434A1618}"/>
              </a:ext>
            </a:extLst>
          </p:cNvPr>
          <p:cNvSpPr>
            <a:spLocks noGrp="1"/>
          </p:cNvSpPr>
          <p:nvPr>
            <p:ph idx="1"/>
          </p:nvPr>
        </p:nvSpPr>
        <p:spPr/>
        <p:txBody>
          <a:bodyPr/>
          <a:lstStyle/>
          <a:p>
            <a:r>
              <a:rPr lang="ro-RO"/>
              <a:t>Astfel, dispozitivul rămâne în conducție (efect de </a:t>
            </a:r>
            <a:br>
              <a:rPr lang="ro-RO"/>
            </a:br>
            <a:r>
              <a:rPr lang="ro-RO"/>
              <a:t>zăvorire) odată ce este pornit, așa cum se arată în </a:t>
            </a:r>
            <a:br>
              <a:rPr lang="ro-RO"/>
            </a:br>
            <a:r>
              <a:rPr lang="ro-RO"/>
              <a:t>figură.</a:t>
            </a:r>
          </a:p>
          <a:p>
            <a:r>
              <a:rPr lang="ro-RO"/>
              <a:t>În această stare, rezistența foarte scăzută dintre </a:t>
            </a:r>
            <a:br>
              <a:rPr lang="ro-RO"/>
            </a:br>
            <a:r>
              <a:rPr lang="ro-RO"/>
              <a:t>anod și catod poate fi aproximată printr-un </a:t>
            </a:r>
            <a:br>
              <a:rPr lang="ro-RO"/>
            </a:br>
            <a:r>
              <a:rPr lang="ro-RO"/>
              <a:t>comutator închis, așa cum este indicat.</a:t>
            </a:r>
          </a:p>
        </p:txBody>
      </p:sp>
      <p:sp>
        <p:nvSpPr>
          <p:cNvPr id="4" name="Date Placeholder 3">
            <a:extLst>
              <a:ext uri="{FF2B5EF4-FFF2-40B4-BE49-F238E27FC236}">
                <a16:creationId xmlns:a16="http://schemas.microsoft.com/office/drawing/2014/main" id="{1C3F4517-4626-46EF-8B86-83DFC4629977}"/>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E5BD309B-F5EE-4914-A0D3-82E21F5F0012}"/>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2CDC5543-3530-473E-8265-ABC42354B09A}"/>
              </a:ext>
            </a:extLst>
          </p:cNvPr>
          <p:cNvSpPr>
            <a:spLocks noGrp="1"/>
          </p:cNvSpPr>
          <p:nvPr>
            <p:ph type="sldNum" sz="quarter" idx="12"/>
          </p:nvPr>
        </p:nvSpPr>
        <p:spPr/>
        <p:txBody>
          <a:bodyPr/>
          <a:lstStyle/>
          <a:p>
            <a:fld id="{93CEA419-0EA0-4DBB-8DF7-AC1C5CE942A1}" type="slidenum">
              <a:rPr lang="ro-RO" smtClean="0"/>
              <a:t>38</a:t>
            </a:fld>
            <a:endParaRPr lang="ro-RO"/>
          </a:p>
        </p:txBody>
      </p:sp>
      <p:pic>
        <p:nvPicPr>
          <p:cNvPr id="7" name="Picture 6">
            <a:extLst>
              <a:ext uri="{FF2B5EF4-FFF2-40B4-BE49-F238E27FC236}">
                <a16:creationId xmlns:a16="http://schemas.microsoft.com/office/drawing/2014/main" id="{FC09B1DC-389F-41BB-B16C-9A2C435F28A7}"/>
              </a:ext>
            </a:extLst>
          </p:cNvPr>
          <p:cNvPicPr>
            <a:picLocks noChangeAspect="1"/>
          </p:cNvPicPr>
          <p:nvPr/>
        </p:nvPicPr>
        <p:blipFill>
          <a:blip r:embed="rId2"/>
          <a:stretch>
            <a:fillRect/>
          </a:stretch>
        </p:blipFill>
        <p:spPr>
          <a:xfrm>
            <a:off x="8709990" y="2185988"/>
            <a:ext cx="3324225" cy="3990975"/>
          </a:xfrm>
          <a:prstGeom prst="rect">
            <a:avLst/>
          </a:prstGeom>
        </p:spPr>
      </p:pic>
    </p:spTree>
    <p:extLst>
      <p:ext uri="{BB962C8B-B14F-4D97-AF65-F5344CB8AC3E}">
        <p14:creationId xmlns:p14="http://schemas.microsoft.com/office/powerpoint/2010/main" val="2076056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F65A-35FD-4D60-9BAC-4BABBEDA02D7}"/>
              </a:ext>
            </a:extLst>
          </p:cNvPr>
          <p:cNvSpPr>
            <a:spLocks noGrp="1"/>
          </p:cNvSpPr>
          <p:nvPr>
            <p:ph type="title"/>
          </p:nvPr>
        </p:nvSpPr>
        <p:spPr/>
        <p:txBody>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Tiristorul</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Funcționare</a:t>
            </a:r>
            <a:endParaRPr lang="ro-RO"/>
          </a:p>
        </p:txBody>
      </p:sp>
      <p:sp>
        <p:nvSpPr>
          <p:cNvPr id="3" name="Content Placeholder 2">
            <a:extLst>
              <a:ext uri="{FF2B5EF4-FFF2-40B4-BE49-F238E27FC236}">
                <a16:creationId xmlns:a16="http://schemas.microsoft.com/office/drawing/2014/main" id="{9B355226-A561-406F-976E-6FF4434A1618}"/>
              </a:ext>
            </a:extLst>
          </p:cNvPr>
          <p:cNvSpPr>
            <a:spLocks noGrp="1"/>
          </p:cNvSpPr>
          <p:nvPr>
            <p:ph idx="1"/>
          </p:nvPr>
        </p:nvSpPr>
        <p:spPr/>
        <p:txBody>
          <a:bodyPr/>
          <a:lstStyle/>
          <a:p>
            <a:r>
              <a:rPr lang="ro-RO"/>
              <a:t>Un tiristor poate fi trecut în </a:t>
            </a:r>
            <a:br>
              <a:rPr lang="ro-RO"/>
            </a:br>
            <a:r>
              <a:rPr lang="ro-RO"/>
              <a:t>conducție fără declanșarea porții </a:t>
            </a:r>
            <a:br>
              <a:rPr lang="ro-RO"/>
            </a:br>
            <a:r>
              <a:rPr lang="ro-RO"/>
              <a:t>(I</a:t>
            </a:r>
            <a:r>
              <a:rPr lang="ro-RO" baseline="-25000"/>
              <a:t>G</a:t>
            </a:r>
            <a:r>
              <a:rPr lang="ro-RO"/>
              <a:t>=0) prin creșterea tensiunii </a:t>
            </a:r>
            <a:br>
              <a:rPr lang="ro-RO"/>
            </a:br>
            <a:r>
              <a:rPr lang="ro-RO"/>
              <a:t>anod-catod la o valoare care </a:t>
            </a:r>
            <a:br>
              <a:rPr lang="ro-RO"/>
            </a:br>
            <a:r>
              <a:rPr lang="ro-RO"/>
              <a:t>depășește tensiunea de </a:t>
            </a:r>
            <a:br>
              <a:rPr lang="ro-RO"/>
            </a:br>
            <a:r>
              <a:rPr lang="ro-RO"/>
              <a:t>străpungere în polarizare directă, </a:t>
            </a:r>
            <a:br>
              <a:rPr lang="ro-RO"/>
            </a:br>
            <a:r>
              <a:rPr lang="ro-RO"/>
              <a:t>V</a:t>
            </a:r>
            <a:r>
              <a:rPr lang="ro-RO" baseline="-25000"/>
              <a:t>BR(F)</a:t>
            </a:r>
            <a:r>
              <a:rPr lang="ro-RO"/>
              <a:t> așa cum se arată pe curba </a:t>
            </a:r>
            <a:br>
              <a:rPr lang="ro-RO"/>
            </a:br>
            <a:r>
              <a:rPr lang="ro-RO"/>
              <a:t>caracteristică din figură:</a:t>
            </a:r>
          </a:p>
        </p:txBody>
      </p:sp>
      <p:sp>
        <p:nvSpPr>
          <p:cNvPr id="4" name="Date Placeholder 3">
            <a:extLst>
              <a:ext uri="{FF2B5EF4-FFF2-40B4-BE49-F238E27FC236}">
                <a16:creationId xmlns:a16="http://schemas.microsoft.com/office/drawing/2014/main" id="{1C3F4517-4626-46EF-8B86-83DFC4629977}"/>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E5BD309B-F5EE-4914-A0D3-82E21F5F0012}"/>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2CDC5543-3530-473E-8265-ABC42354B09A}"/>
              </a:ext>
            </a:extLst>
          </p:cNvPr>
          <p:cNvSpPr>
            <a:spLocks noGrp="1"/>
          </p:cNvSpPr>
          <p:nvPr>
            <p:ph type="sldNum" sz="quarter" idx="12"/>
          </p:nvPr>
        </p:nvSpPr>
        <p:spPr/>
        <p:txBody>
          <a:bodyPr/>
          <a:lstStyle/>
          <a:p>
            <a:fld id="{93CEA419-0EA0-4DBB-8DF7-AC1C5CE942A1}" type="slidenum">
              <a:rPr lang="ro-RO" smtClean="0"/>
              <a:t>39</a:t>
            </a:fld>
            <a:endParaRPr lang="ro-RO"/>
          </a:p>
        </p:txBody>
      </p:sp>
      <p:pic>
        <p:nvPicPr>
          <p:cNvPr id="8" name="Picture 7">
            <a:extLst>
              <a:ext uri="{FF2B5EF4-FFF2-40B4-BE49-F238E27FC236}">
                <a16:creationId xmlns:a16="http://schemas.microsoft.com/office/drawing/2014/main" id="{1849641A-E62A-452A-A7BD-D72F72EE3EC2}"/>
              </a:ext>
            </a:extLst>
          </p:cNvPr>
          <p:cNvPicPr>
            <a:picLocks noChangeAspect="1"/>
          </p:cNvPicPr>
          <p:nvPr/>
        </p:nvPicPr>
        <p:blipFill>
          <a:blip r:embed="rId2"/>
          <a:stretch>
            <a:fillRect/>
          </a:stretch>
        </p:blipFill>
        <p:spPr>
          <a:xfrm>
            <a:off x="6124162" y="1265333"/>
            <a:ext cx="5887272" cy="5001323"/>
          </a:xfrm>
          <a:prstGeom prst="rect">
            <a:avLst/>
          </a:prstGeom>
        </p:spPr>
      </p:pic>
    </p:spTree>
    <p:extLst>
      <p:ext uri="{BB962C8B-B14F-4D97-AF65-F5344CB8AC3E}">
        <p14:creationId xmlns:p14="http://schemas.microsoft.com/office/powerpoint/2010/main" val="408248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Amplificator cu TEC-MOS cu canal inițial</a:t>
            </a:r>
            <a:endParaRPr lang="en-US" b="1">
              <a:latin typeface="+mn-lt"/>
            </a:endParaRPr>
          </a:p>
        </p:txBody>
      </p:sp>
      <p:sp>
        <p:nvSpPr>
          <p:cNvPr id="3" name="Content Placeholder 2"/>
          <p:cNvSpPr>
            <a:spLocks noGrp="1"/>
          </p:cNvSpPr>
          <p:nvPr>
            <p:ph idx="1"/>
          </p:nvPr>
        </p:nvSpPr>
        <p:spPr/>
        <p:txBody>
          <a:bodyPr/>
          <a:lstStyle/>
          <a:p>
            <a:r>
              <a:rPr lang="ro-RO"/>
              <a:t>Tensiunea semnalului V</a:t>
            </a:r>
            <a:r>
              <a:rPr lang="ro-RO" baseline="-25000"/>
              <a:t>in</a:t>
            </a:r>
            <a:r>
              <a:rPr lang="ro-RO"/>
              <a:t> produce </a:t>
            </a:r>
            <a:br>
              <a:rPr lang="ro-RO"/>
            </a:br>
            <a:r>
              <a:rPr lang="ro-RO"/>
              <a:t>o variație V</a:t>
            </a:r>
            <a:r>
              <a:rPr lang="ro-RO" baseline="-25000"/>
              <a:t>gs</a:t>
            </a:r>
            <a:r>
              <a:rPr lang="ro-RO"/>
              <a:t> de o parte și de alta </a:t>
            </a:r>
            <a:br>
              <a:rPr lang="ro-RO"/>
            </a:br>
            <a:r>
              <a:rPr lang="ro-RO"/>
              <a:t>a valorii de zero, obținându-se </a:t>
            </a:r>
            <a:br>
              <a:rPr lang="ro-RO"/>
            </a:br>
            <a:r>
              <a:rPr lang="ro-RO"/>
              <a:t>o variație a lui I</a:t>
            </a:r>
            <a:r>
              <a:rPr lang="ro-RO" baseline="-25000"/>
              <a:t>d</a:t>
            </a:r>
            <a:r>
              <a:rPr lang="ro-RO"/>
              <a:t>.</a:t>
            </a:r>
            <a:endParaRPr lang="en-US"/>
          </a:p>
        </p:txBody>
      </p:sp>
      <p:sp>
        <p:nvSpPr>
          <p:cNvPr id="4" name="Date Placeholder 3"/>
          <p:cNvSpPr>
            <a:spLocks noGrp="1"/>
          </p:cNvSpPr>
          <p:nvPr>
            <p:ph type="dt" sz="half" idx="10"/>
          </p:nvPr>
        </p:nvSpPr>
        <p:spPr/>
        <p:txBody>
          <a:bodyPr/>
          <a:lstStyle/>
          <a:p>
            <a:fld id="{9935C574-4716-4BC7-8206-2A2BEF2AF363}" type="datetime1">
              <a:rPr lang="en-US" smtClean="0"/>
              <a:t>1/9/2021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4</a:t>
            </a:fld>
            <a:endParaRPr lang="en-US"/>
          </a:p>
        </p:txBody>
      </p:sp>
      <p:pic>
        <p:nvPicPr>
          <p:cNvPr id="9" name="Picture 8">
            <a:extLst>
              <a:ext uri="{FF2B5EF4-FFF2-40B4-BE49-F238E27FC236}">
                <a16:creationId xmlns:a16="http://schemas.microsoft.com/office/drawing/2014/main" id="{409D8B89-2F81-4183-9901-1BA992A0883F}"/>
              </a:ext>
            </a:extLst>
          </p:cNvPr>
          <p:cNvPicPr>
            <a:picLocks noChangeAspect="1"/>
          </p:cNvPicPr>
          <p:nvPr/>
        </p:nvPicPr>
        <p:blipFill>
          <a:blip r:embed="rId2"/>
          <a:stretch>
            <a:fillRect/>
          </a:stretch>
        </p:blipFill>
        <p:spPr>
          <a:xfrm>
            <a:off x="6308247" y="1690687"/>
            <a:ext cx="5569121" cy="4539215"/>
          </a:xfrm>
          <a:prstGeom prst="rect">
            <a:avLst/>
          </a:prstGeom>
        </p:spPr>
      </p:pic>
    </p:spTree>
    <p:extLst>
      <p:ext uri="{BB962C8B-B14F-4D97-AF65-F5344CB8AC3E}">
        <p14:creationId xmlns:p14="http://schemas.microsoft.com/office/powerpoint/2010/main" val="22361433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F65A-35FD-4D60-9BAC-4BABBEDA02D7}"/>
              </a:ext>
            </a:extLst>
          </p:cNvPr>
          <p:cNvSpPr>
            <a:spLocks noGrp="1"/>
          </p:cNvSpPr>
          <p:nvPr>
            <p:ph type="title"/>
          </p:nvPr>
        </p:nvSpPr>
        <p:spPr/>
        <p:txBody>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Tiristorul</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Funcționare</a:t>
            </a:r>
            <a:endParaRPr lang="ro-RO"/>
          </a:p>
        </p:txBody>
      </p:sp>
      <p:sp>
        <p:nvSpPr>
          <p:cNvPr id="3" name="Content Placeholder 2">
            <a:extLst>
              <a:ext uri="{FF2B5EF4-FFF2-40B4-BE49-F238E27FC236}">
                <a16:creationId xmlns:a16="http://schemas.microsoft.com/office/drawing/2014/main" id="{9B355226-A561-406F-976E-6FF4434A1618}"/>
              </a:ext>
            </a:extLst>
          </p:cNvPr>
          <p:cNvSpPr>
            <a:spLocks noGrp="1"/>
          </p:cNvSpPr>
          <p:nvPr>
            <p:ph idx="1"/>
          </p:nvPr>
        </p:nvSpPr>
        <p:spPr/>
        <p:txBody>
          <a:bodyPr/>
          <a:lstStyle/>
          <a:p>
            <a:r>
              <a:rPr lang="ro-RO"/>
              <a:t>Tensiunea de străpungere în polarizare directă scade pe măsură ce I</a:t>
            </a:r>
            <a:r>
              <a:rPr lang="ro-RO" baseline="-25000"/>
              <a:t>G</a:t>
            </a:r>
            <a:r>
              <a:rPr lang="ro-RO"/>
              <a:t> crește.</a:t>
            </a:r>
          </a:p>
          <a:p>
            <a:r>
              <a:rPr lang="ro-RO"/>
              <a:t>Deci curentul de poartă controlează </a:t>
            </a:r>
            <a:br>
              <a:rPr lang="ro-RO"/>
            </a:br>
            <a:r>
              <a:rPr lang="ro-RO"/>
              <a:t>valoarea tensiunii de străpungere </a:t>
            </a:r>
            <a:br>
              <a:rPr lang="ro-RO"/>
            </a:br>
            <a:r>
              <a:rPr lang="ro-RO"/>
              <a:t>necesară pentru trecerea în </a:t>
            </a:r>
            <a:br>
              <a:rPr lang="ro-RO"/>
            </a:br>
            <a:r>
              <a:rPr lang="ro-RO"/>
              <a:t>conducție a tiristorului.</a:t>
            </a:r>
          </a:p>
        </p:txBody>
      </p:sp>
      <p:sp>
        <p:nvSpPr>
          <p:cNvPr id="4" name="Date Placeholder 3">
            <a:extLst>
              <a:ext uri="{FF2B5EF4-FFF2-40B4-BE49-F238E27FC236}">
                <a16:creationId xmlns:a16="http://schemas.microsoft.com/office/drawing/2014/main" id="{1C3F4517-4626-46EF-8B86-83DFC4629977}"/>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E5BD309B-F5EE-4914-A0D3-82E21F5F0012}"/>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2CDC5543-3530-473E-8265-ABC42354B09A}"/>
              </a:ext>
            </a:extLst>
          </p:cNvPr>
          <p:cNvSpPr>
            <a:spLocks noGrp="1"/>
          </p:cNvSpPr>
          <p:nvPr>
            <p:ph type="sldNum" sz="quarter" idx="12"/>
          </p:nvPr>
        </p:nvSpPr>
        <p:spPr/>
        <p:txBody>
          <a:bodyPr/>
          <a:lstStyle/>
          <a:p>
            <a:fld id="{93CEA419-0EA0-4DBB-8DF7-AC1C5CE942A1}" type="slidenum">
              <a:rPr lang="ro-RO" smtClean="0"/>
              <a:t>40</a:t>
            </a:fld>
            <a:endParaRPr lang="ro-RO"/>
          </a:p>
        </p:txBody>
      </p:sp>
      <p:pic>
        <p:nvPicPr>
          <p:cNvPr id="8" name="Picture 7">
            <a:extLst>
              <a:ext uri="{FF2B5EF4-FFF2-40B4-BE49-F238E27FC236}">
                <a16:creationId xmlns:a16="http://schemas.microsoft.com/office/drawing/2014/main" id="{18D85364-268A-4398-AE84-FFFD6AD925D2}"/>
              </a:ext>
            </a:extLst>
          </p:cNvPr>
          <p:cNvPicPr>
            <a:picLocks noChangeAspect="1"/>
          </p:cNvPicPr>
          <p:nvPr/>
        </p:nvPicPr>
        <p:blipFill>
          <a:blip r:embed="rId2"/>
          <a:stretch>
            <a:fillRect/>
          </a:stretch>
        </p:blipFill>
        <p:spPr>
          <a:xfrm>
            <a:off x="6486577" y="2791847"/>
            <a:ext cx="5182323" cy="3162741"/>
          </a:xfrm>
          <a:prstGeom prst="rect">
            <a:avLst/>
          </a:prstGeom>
        </p:spPr>
      </p:pic>
    </p:spTree>
    <p:extLst>
      <p:ext uri="{BB962C8B-B14F-4D97-AF65-F5344CB8AC3E}">
        <p14:creationId xmlns:p14="http://schemas.microsoft.com/office/powerpoint/2010/main" val="1859420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663C-48EC-4842-A426-5C97706EEFEE}"/>
              </a:ext>
            </a:extLst>
          </p:cNvPr>
          <p:cNvSpPr>
            <a:spLocks noGrp="1"/>
          </p:cNvSpPr>
          <p:nvPr>
            <p:ph type="title"/>
          </p:nvPr>
        </p:nvSpPr>
        <p:spPr/>
        <p:txBody>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Tiristorul</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Funcționare</a:t>
            </a:r>
            <a:endParaRPr lang="ro-RO"/>
          </a:p>
        </p:txBody>
      </p:sp>
      <p:sp>
        <p:nvSpPr>
          <p:cNvPr id="3" name="Content Placeholder 2">
            <a:extLst>
              <a:ext uri="{FF2B5EF4-FFF2-40B4-BE49-F238E27FC236}">
                <a16:creationId xmlns:a16="http://schemas.microsoft.com/office/drawing/2014/main" id="{F1670750-A624-43BE-9350-01B8D2EAF3E2}"/>
              </a:ext>
            </a:extLst>
          </p:cNvPr>
          <p:cNvSpPr>
            <a:spLocks noGrp="1"/>
          </p:cNvSpPr>
          <p:nvPr>
            <p:ph idx="1"/>
          </p:nvPr>
        </p:nvSpPr>
        <p:spPr/>
        <p:txBody>
          <a:bodyPr/>
          <a:lstStyle/>
          <a:p>
            <a:pPr marL="0" indent="0">
              <a:buNone/>
            </a:pPr>
            <a:r>
              <a:rPr lang="ro-RO" b="1"/>
              <a:t>Blocarea</a:t>
            </a:r>
          </a:p>
          <a:p>
            <a:r>
              <a:rPr lang="ro-RO"/>
              <a:t>Când poarta revine la 0V după ce pulsul de declanșare este eliminat, tiristorul nu se poate bloca, el </a:t>
            </a:r>
            <a:br>
              <a:rPr lang="ro-RO"/>
            </a:br>
            <a:r>
              <a:rPr lang="ro-RO"/>
              <a:t>rămâne în regiunea de conducție </a:t>
            </a:r>
            <a:br>
              <a:rPr lang="ro-RO"/>
            </a:br>
            <a:r>
              <a:rPr lang="ro-RO"/>
              <a:t>directă.</a:t>
            </a:r>
          </a:p>
          <a:p>
            <a:r>
              <a:rPr lang="ro-RO"/>
              <a:t>Pentru ca blocarea să aibă loc, </a:t>
            </a:r>
            <a:br>
              <a:rPr lang="ro-RO"/>
            </a:br>
            <a:r>
              <a:rPr lang="ro-RO"/>
              <a:t>curentul anodic trebuie să scadă </a:t>
            </a:r>
            <a:br>
              <a:rPr lang="ro-RO"/>
            </a:br>
            <a:r>
              <a:rPr lang="ro-RO"/>
              <a:t>sub valoarea curentului de </a:t>
            </a:r>
            <a:br>
              <a:rPr lang="ro-RO"/>
            </a:br>
            <a:r>
              <a:rPr lang="ro-RO"/>
              <a:t>menținere, I</a:t>
            </a:r>
            <a:r>
              <a:rPr lang="ro-RO" baseline="-25000"/>
              <a:t>H</a:t>
            </a:r>
            <a:r>
              <a:rPr lang="ro-RO"/>
              <a:t>.</a:t>
            </a:r>
          </a:p>
        </p:txBody>
      </p:sp>
      <p:sp>
        <p:nvSpPr>
          <p:cNvPr id="4" name="Date Placeholder 3">
            <a:extLst>
              <a:ext uri="{FF2B5EF4-FFF2-40B4-BE49-F238E27FC236}">
                <a16:creationId xmlns:a16="http://schemas.microsoft.com/office/drawing/2014/main" id="{C6CA2C45-C5F1-4852-88A8-1F84732B7C96}"/>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58C099A8-108C-4E99-8E64-05791F88C0AD}"/>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888E5BB3-DB7B-4821-816F-AFD9469ADA42}"/>
              </a:ext>
            </a:extLst>
          </p:cNvPr>
          <p:cNvSpPr>
            <a:spLocks noGrp="1"/>
          </p:cNvSpPr>
          <p:nvPr>
            <p:ph type="sldNum" sz="quarter" idx="12"/>
          </p:nvPr>
        </p:nvSpPr>
        <p:spPr/>
        <p:txBody>
          <a:bodyPr/>
          <a:lstStyle/>
          <a:p>
            <a:fld id="{93CEA419-0EA0-4DBB-8DF7-AC1C5CE942A1}" type="slidenum">
              <a:rPr lang="ro-RO" smtClean="0"/>
              <a:t>41</a:t>
            </a:fld>
            <a:endParaRPr lang="ro-RO"/>
          </a:p>
        </p:txBody>
      </p:sp>
      <p:pic>
        <p:nvPicPr>
          <p:cNvPr id="7" name="Picture 6">
            <a:extLst>
              <a:ext uri="{FF2B5EF4-FFF2-40B4-BE49-F238E27FC236}">
                <a16:creationId xmlns:a16="http://schemas.microsoft.com/office/drawing/2014/main" id="{EDC865DC-12E2-4D0A-A909-0E8F0F25942E}"/>
              </a:ext>
            </a:extLst>
          </p:cNvPr>
          <p:cNvPicPr>
            <a:picLocks noChangeAspect="1"/>
          </p:cNvPicPr>
          <p:nvPr/>
        </p:nvPicPr>
        <p:blipFill>
          <a:blip r:embed="rId2"/>
          <a:stretch>
            <a:fillRect/>
          </a:stretch>
        </p:blipFill>
        <p:spPr>
          <a:xfrm>
            <a:off x="6486577" y="2791847"/>
            <a:ext cx="5182323" cy="3162741"/>
          </a:xfrm>
          <a:prstGeom prst="rect">
            <a:avLst/>
          </a:prstGeom>
        </p:spPr>
      </p:pic>
    </p:spTree>
    <p:extLst>
      <p:ext uri="{BB962C8B-B14F-4D97-AF65-F5344CB8AC3E}">
        <p14:creationId xmlns:p14="http://schemas.microsoft.com/office/powerpoint/2010/main" val="4067550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A2A8-F4D9-49E9-8351-90522F4757FB}"/>
              </a:ext>
            </a:extLst>
          </p:cNvPr>
          <p:cNvSpPr>
            <a:spLocks noGrp="1"/>
          </p:cNvSpPr>
          <p:nvPr>
            <p:ph type="title"/>
          </p:nvPr>
        </p:nvSpPr>
        <p:spPr/>
        <p:txBody>
          <a:bodyPr/>
          <a:lstStyle/>
          <a:p>
            <a:r>
              <a:rPr lang="ro-RO" b="1">
                <a:latin typeface="+mn-lt"/>
              </a:rPr>
              <a:t>Fototiristorul</a:t>
            </a:r>
            <a:br>
              <a:rPr lang="ro-RO" b="1">
                <a:latin typeface="+mn-lt"/>
              </a:rPr>
            </a:br>
            <a:r>
              <a:rPr lang="ro-RO" sz="3200" b="1">
                <a:latin typeface="+mn-lt"/>
              </a:rPr>
              <a:t>LASCR - Light-Activated SCR</a:t>
            </a:r>
            <a:endParaRPr lang="ro-RO" b="1">
              <a:latin typeface="+mn-lt"/>
            </a:endParaRPr>
          </a:p>
        </p:txBody>
      </p:sp>
      <p:sp>
        <p:nvSpPr>
          <p:cNvPr id="3" name="Content Placeholder 2">
            <a:extLst>
              <a:ext uri="{FF2B5EF4-FFF2-40B4-BE49-F238E27FC236}">
                <a16:creationId xmlns:a16="http://schemas.microsoft.com/office/drawing/2014/main" id="{66BED8CE-8B89-49DC-9AE5-A1E299548729}"/>
              </a:ext>
            </a:extLst>
          </p:cNvPr>
          <p:cNvSpPr>
            <a:spLocks noGrp="1"/>
          </p:cNvSpPr>
          <p:nvPr>
            <p:ph idx="1"/>
          </p:nvPr>
        </p:nvSpPr>
        <p:spPr/>
        <p:txBody>
          <a:bodyPr/>
          <a:lstStyle/>
          <a:p>
            <a:r>
              <a:rPr lang="ro-RO"/>
              <a:t>LASCR este un tiristor care nu se deosebește ca funcționare de ceea ce am prezentat până acum, cu excepția faptului că se comandă prin lumină și nu prin curent de poartă.</a:t>
            </a:r>
          </a:p>
          <a:p>
            <a:r>
              <a:rPr lang="ro-RO"/>
              <a:t>LASCR conduce curentul într-o direcție atunci când este activat de o cantitate suficientă de lumină și continuă să conducă până când curentul scade sub o valoarea de menținere.</a:t>
            </a:r>
          </a:p>
        </p:txBody>
      </p:sp>
      <p:sp>
        <p:nvSpPr>
          <p:cNvPr id="4" name="Date Placeholder 3">
            <a:extLst>
              <a:ext uri="{FF2B5EF4-FFF2-40B4-BE49-F238E27FC236}">
                <a16:creationId xmlns:a16="http://schemas.microsoft.com/office/drawing/2014/main" id="{2FBAC5C3-D6F3-47DF-92F3-62891FBD170D}"/>
              </a:ext>
            </a:extLst>
          </p:cNvPr>
          <p:cNvSpPr>
            <a:spLocks noGrp="1"/>
          </p:cNvSpPr>
          <p:nvPr>
            <p:ph type="dt" sz="half" idx="10"/>
          </p:nvPr>
        </p:nvSpPr>
        <p:spPr/>
        <p:txBody>
          <a:bodyPr/>
          <a:lstStyle/>
          <a:p>
            <a:fld id="{B404F981-43DE-42FE-B0DC-FA2619F50432}" type="datetime1">
              <a:rPr lang="en-US" smtClean="0"/>
              <a:t>1/9/2021</a:t>
            </a:fld>
            <a:endParaRPr lang="ro-RO"/>
          </a:p>
        </p:txBody>
      </p:sp>
      <p:sp>
        <p:nvSpPr>
          <p:cNvPr id="5" name="Footer Placeholder 4">
            <a:extLst>
              <a:ext uri="{FF2B5EF4-FFF2-40B4-BE49-F238E27FC236}">
                <a16:creationId xmlns:a16="http://schemas.microsoft.com/office/drawing/2014/main" id="{FF410356-EBBB-4744-8762-722969D4A914}"/>
              </a:ext>
            </a:extLst>
          </p:cNvPr>
          <p:cNvSpPr>
            <a:spLocks noGrp="1"/>
          </p:cNvSpPr>
          <p:nvPr>
            <p:ph type="ftr" sz="quarter" idx="11"/>
          </p:nvPr>
        </p:nvSpPr>
        <p:spPr/>
        <p:txBody>
          <a:bodyPr/>
          <a:lstStyle/>
          <a:p>
            <a:r>
              <a:rPr lang="ro-RO"/>
              <a:t>DE-Cursul 11</a:t>
            </a:r>
          </a:p>
        </p:txBody>
      </p:sp>
      <p:sp>
        <p:nvSpPr>
          <p:cNvPr id="6" name="Slide Number Placeholder 5">
            <a:extLst>
              <a:ext uri="{FF2B5EF4-FFF2-40B4-BE49-F238E27FC236}">
                <a16:creationId xmlns:a16="http://schemas.microsoft.com/office/drawing/2014/main" id="{CA5493B9-DB7F-439C-909D-415DB8F37048}"/>
              </a:ext>
            </a:extLst>
          </p:cNvPr>
          <p:cNvSpPr>
            <a:spLocks noGrp="1"/>
          </p:cNvSpPr>
          <p:nvPr>
            <p:ph type="sldNum" sz="quarter" idx="12"/>
          </p:nvPr>
        </p:nvSpPr>
        <p:spPr/>
        <p:txBody>
          <a:bodyPr/>
          <a:lstStyle/>
          <a:p>
            <a:fld id="{93CEA419-0EA0-4DBB-8DF7-AC1C5CE942A1}" type="slidenum">
              <a:rPr lang="ro-RO" smtClean="0"/>
              <a:t>42</a:t>
            </a:fld>
            <a:endParaRPr lang="ro-RO"/>
          </a:p>
        </p:txBody>
      </p:sp>
      <p:pic>
        <p:nvPicPr>
          <p:cNvPr id="8" name="Picture 7">
            <a:extLst>
              <a:ext uri="{FF2B5EF4-FFF2-40B4-BE49-F238E27FC236}">
                <a16:creationId xmlns:a16="http://schemas.microsoft.com/office/drawing/2014/main" id="{D14A67C4-FB47-48C6-A8B4-E4C1BA318CF1}"/>
              </a:ext>
            </a:extLst>
          </p:cNvPr>
          <p:cNvPicPr>
            <a:picLocks noChangeAspect="1"/>
          </p:cNvPicPr>
          <p:nvPr/>
        </p:nvPicPr>
        <p:blipFill>
          <a:blip r:embed="rId2"/>
          <a:stretch>
            <a:fillRect/>
          </a:stretch>
        </p:blipFill>
        <p:spPr>
          <a:xfrm>
            <a:off x="1457030" y="4476450"/>
            <a:ext cx="1267002" cy="1324160"/>
          </a:xfrm>
          <a:prstGeom prst="rect">
            <a:avLst/>
          </a:prstGeom>
        </p:spPr>
      </p:pic>
      <p:sp>
        <p:nvSpPr>
          <p:cNvPr id="9" name="TextBox 8">
            <a:extLst>
              <a:ext uri="{FF2B5EF4-FFF2-40B4-BE49-F238E27FC236}">
                <a16:creationId xmlns:a16="http://schemas.microsoft.com/office/drawing/2014/main" id="{4BD79059-2769-4F1D-ADF0-29F1661853C3}"/>
              </a:ext>
            </a:extLst>
          </p:cNvPr>
          <p:cNvSpPr txBox="1"/>
          <p:nvPr/>
        </p:nvSpPr>
        <p:spPr>
          <a:xfrm>
            <a:off x="1600200" y="6042991"/>
            <a:ext cx="1093304" cy="369332"/>
          </a:xfrm>
          <a:prstGeom prst="rect">
            <a:avLst/>
          </a:prstGeom>
          <a:noFill/>
        </p:spPr>
        <p:txBody>
          <a:bodyPr wrap="square" rtlCol="0">
            <a:spAutoFit/>
          </a:bodyPr>
          <a:lstStyle/>
          <a:p>
            <a:pPr algn="ctr"/>
            <a:r>
              <a:rPr lang="ro-RO"/>
              <a:t>Simbol</a:t>
            </a:r>
          </a:p>
        </p:txBody>
      </p:sp>
      <p:pic>
        <p:nvPicPr>
          <p:cNvPr id="11" name="Picture 10">
            <a:extLst>
              <a:ext uri="{FF2B5EF4-FFF2-40B4-BE49-F238E27FC236}">
                <a16:creationId xmlns:a16="http://schemas.microsoft.com/office/drawing/2014/main" id="{48C1F713-4949-4F51-B60A-1C2FFB5B3D47}"/>
              </a:ext>
            </a:extLst>
          </p:cNvPr>
          <p:cNvPicPr>
            <a:picLocks noChangeAspect="1"/>
          </p:cNvPicPr>
          <p:nvPr/>
        </p:nvPicPr>
        <p:blipFill>
          <a:blip r:embed="rId3"/>
          <a:stretch>
            <a:fillRect/>
          </a:stretch>
        </p:blipFill>
        <p:spPr>
          <a:xfrm>
            <a:off x="5497459" y="4329147"/>
            <a:ext cx="5311882" cy="2027203"/>
          </a:xfrm>
          <a:prstGeom prst="rect">
            <a:avLst/>
          </a:prstGeom>
        </p:spPr>
      </p:pic>
    </p:spTree>
    <p:extLst>
      <p:ext uri="{BB962C8B-B14F-4D97-AF65-F5344CB8AC3E}">
        <p14:creationId xmlns:p14="http://schemas.microsoft.com/office/powerpoint/2010/main" val="24047832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b="1">
                <a:latin typeface="+mn-lt"/>
              </a:rPr>
              <a:t>Tiristorul</a:t>
            </a:r>
            <a:endParaRPr lang="en-US" b="1">
              <a:latin typeface="+mn-lt"/>
            </a:endParaRPr>
          </a:p>
        </p:txBody>
      </p:sp>
      <p:sp>
        <p:nvSpPr>
          <p:cNvPr id="2" name="Content Placeholder 1"/>
          <p:cNvSpPr>
            <a:spLocks noGrp="1"/>
          </p:cNvSpPr>
          <p:nvPr>
            <p:ph idx="1"/>
          </p:nvPr>
        </p:nvSpPr>
        <p:spPr/>
        <p:txBody>
          <a:bodyPr/>
          <a:lstStyle/>
          <a:p>
            <a:r>
              <a:rPr lang="ro-RO" b="1"/>
              <a:t>Aplicație:</a:t>
            </a:r>
            <a:r>
              <a:rPr lang="ro-RO"/>
              <a:t> redresor comandat</a:t>
            </a:r>
          </a:p>
        </p:txBody>
      </p:sp>
      <p:sp>
        <p:nvSpPr>
          <p:cNvPr id="4" name="Date Placeholder 3"/>
          <p:cNvSpPr>
            <a:spLocks noGrp="1"/>
          </p:cNvSpPr>
          <p:nvPr>
            <p:ph type="dt" sz="half" idx="10"/>
          </p:nvPr>
        </p:nvSpPr>
        <p:spPr/>
        <p:txBody>
          <a:bodyPr/>
          <a:lstStyle/>
          <a:p>
            <a:pPr>
              <a:defRPr/>
            </a:pPr>
            <a:fld id="{A0B93298-9ABF-4EF7-8607-00F4E2AC7E58}" type="datetime1">
              <a:rPr lang="en-US" smtClean="0"/>
              <a:t>1/9/2021</a:t>
            </a:fld>
            <a:endParaRPr lang="en-US"/>
          </a:p>
        </p:txBody>
      </p:sp>
      <p:sp>
        <p:nvSpPr>
          <p:cNvPr id="5" name="Footer Placeholder 4"/>
          <p:cNvSpPr>
            <a:spLocks noGrp="1"/>
          </p:cNvSpPr>
          <p:nvPr>
            <p:ph type="ftr" sz="quarter" idx="11"/>
          </p:nvPr>
        </p:nvSpPr>
        <p:spPr/>
        <p:txBody>
          <a:bodyPr/>
          <a:lstStyle/>
          <a:p>
            <a:pPr>
              <a:defRPr/>
            </a:pPr>
            <a:r>
              <a:rPr lang="en-US"/>
              <a:t>DE-Cursul 9</a:t>
            </a:r>
          </a:p>
        </p:txBody>
      </p:sp>
      <p:sp>
        <p:nvSpPr>
          <p:cNvPr id="6" name="Slide Number Placeholder 5"/>
          <p:cNvSpPr>
            <a:spLocks noGrp="1"/>
          </p:cNvSpPr>
          <p:nvPr>
            <p:ph type="sldNum" sz="quarter" idx="12"/>
          </p:nvPr>
        </p:nvSpPr>
        <p:spPr/>
        <p:txBody>
          <a:bodyPr/>
          <a:lstStyle/>
          <a:p>
            <a:pPr>
              <a:defRPr/>
            </a:pPr>
            <a:fld id="{C5CACF66-738E-4924-B23B-A43BB049B267}" type="slidenum">
              <a:rPr lang="en-US" smtClean="0"/>
              <a:pPr>
                <a:defRPr/>
              </a:pPr>
              <a:t>43</a:t>
            </a:fld>
            <a:endParaRPr lang="en-US"/>
          </a:p>
        </p:txBody>
      </p:sp>
      <p:sp>
        <p:nvSpPr>
          <p:cNvPr id="7" name="TextBox 6"/>
          <p:cNvSpPr txBox="1"/>
          <p:nvPr/>
        </p:nvSpPr>
        <p:spPr>
          <a:xfrm>
            <a:off x="4864418" y="5523329"/>
            <a:ext cx="5638800" cy="923330"/>
          </a:xfrm>
          <a:prstGeom prst="rect">
            <a:avLst/>
          </a:prstGeom>
          <a:noFill/>
        </p:spPr>
        <p:txBody>
          <a:bodyPr wrap="square" rtlCol="0">
            <a:spAutoFit/>
          </a:bodyPr>
          <a:lstStyle/>
          <a:p>
            <a:r>
              <a:rPr lang="ro-RO" b="1">
                <a:solidFill>
                  <a:srgbClr val="00B050"/>
                </a:solidFill>
                <a:latin typeface="UT Sans" panose="00000500000000000000" pitchFamily="50" charset="0"/>
              </a:rPr>
              <a:t>Verde</a:t>
            </a:r>
            <a:r>
              <a:rPr lang="ro-RO">
                <a:latin typeface="UT Sans" panose="00000500000000000000" pitchFamily="50" charset="0"/>
              </a:rPr>
              <a:t> – tensiunea alternativă, V(n1)</a:t>
            </a:r>
          </a:p>
          <a:p>
            <a:r>
              <a:rPr lang="ro-RO" b="1">
                <a:solidFill>
                  <a:srgbClr val="FF0000"/>
                </a:solidFill>
                <a:latin typeface="UT Sans" panose="00000500000000000000" pitchFamily="50" charset="0"/>
              </a:rPr>
              <a:t>Roșu</a:t>
            </a:r>
            <a:r>
              <a:rPr lang="ro-RO">
                <a:latin typeface="UT Sans" panose="00000500000000000000" pitchFamily="50" charset="0"/>
              </a:rPr>
              <a:t> – tensiunea de comandă pe poartă, V(n4)</a:t>
            </a:r>
          </a:p>
          <a:p>
            <a:r>
              <a:rPr lang="ro-RO" b="1">
                <a:solidFill>
                  <a:srgbClr val="002060"/>
                </a:solidFill>
                <a:latin typeface="UT Sans" panose="00000500000000000000" pitchFamily="50" charset="0"/>
              </a:rPr>
              <a:t>Albastru</a:t>
            </a:r>
            <a:r>
              <a:rPr lang="ro-RO">
                <a:latin typeface="UT Sans" panose="00000500000000000000" pitchFamily="50" charset="0"/>
              </a:rPr>
              <a:t> – tensiunea pe rezistența de sarcină, V(n2)</a:t>
            </a:r>
            <a:endParaRPr lang="en-US">
              <a:latin typeface="UT Sans" panose="00000500000000000000" pitchFamily="50" charset="0"/>
            </a:endParaRPr>
          </a:p>
        </p:txBody>
      </p:sp>
      <p:sp>
        <p:nvSpPr>
          <p:cNvPr id="8" name="TextBox 7"/>
          <p:cNvSpPr txBox="1"/>
          <p:nvPr/>
        </p:nvSpPr>
        <p:spPr>
          <a:xfrm>
            <a:off x="1630886" y="5615662"/>
            <a:ext cx="2133600" cy="369332"/>
          </a:xfrm>
          <a:prstGeom prst="rect">
            <a:avLst/>
          </a:prstGeom>
          <a:noFill/>
        </p:spPr>
        <p:txBody>
          <a:bodyPr wrap="square" rtlCol="0">
            <a:spAutoFit/>
          </a:bodyPr>
          <a:lstStyle/>
          <a:p>
            <a:r>
              <a:rPr lang="ro-RO" b="1">
                <a:solidFill>
                  <a:srgbClr val="C00000"/>
                </a:solidFill>
                <a:latin typeface="UT Sans" panose="00000500000000000000" pitchFamily="50" charset="0"/>
              </a:rPr>
              <a:t>Întârziere = 2ms</a:t>
            </a:r>
            <a:endParaRPr lang="en-US" b="1">
              <a:solidFill>
                <a:srgbClr val="C00000"/>
              </a:solidFill>
              <a:latin typeface="UT Sans" panose="00000500000000000000" pitchFamily="50"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5824" y="2435353"/>
            <a:ext cx="7051358" cy="2881313"/>
          </a:xfrm>
          <a:prstGeom prst="rect">
            <a:avLst/>
          </a:prstGeom>
          <a:noFill/>
          <a:ln>
            <a:noFill/>
          </a:ln>
        </p:spPr>
      </p:pic>
      <p:pic>
        <p:nvPicPr>
          <p:cNvPr id="614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8" y="2393474"/>
            <a:ext cx="4419600" cy="321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448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ro-RO" b="1">
                <a:latin typeface="+mn-lt"/>
              </a:rPr>
              <a:t>Tiristorul</a:t>
            </a:r>
            <a:endParaRPr lang="en-US" b="1">
              <a:latin typeface="+mn-lt"/>
            </a:endParaRPr>
          </a:p>
        </p:txBody>
      </p:sp>
      <p:sp>
        <p:nvSpPr>
          <p:cNvPr id="2" name="Content Placeholder 1"/>
          <p:cNvSpPr>
            <a:spLocks noGrp="1"/>
          </p:cNvSpPr>
          <p:nvPr>
            <p:ph idx="1"/>
          </p:nvPr>
        </p:nvSpPr>
        <p:spPr/>
        <p:txBody>
          <a:bodyPr/>
          <a:lstStyle/>
          <a:p>
            <a:r>
              <a:rPr lang="ro-RO" b="1"/>
              <a:t>Aplicație:</a:t>
            </a:r>
            <a:r>
              <a:rPr lang="ro-RO"/>
              <a:t> redresor comandat</a:t>
            </a:r>
          </a:p>
        </p:txBody>
      </p:sp>
      <p:sp>
        <p:nvSpPr>
          <p:cNvPr id="4" name="Date Placeholder 3"/>
          <p:cNvSpPr>
            <a:spLocks noGrp="1"/>
          </p:cNvSpPr>
          <p:nvPr>
            <p:ph type="dt" sz="half" idx="10"/>
          </p:nvPr>
        </p:nvSpPr>
        <p:spPr/>
        <p:txBody>
          <a:bodyPr/>
          <a:lstStyle/>
          <a:p>
            <a:pPr>
              <a:defRPr/>
            </a:pPr>
            <a:fld id="{E350DE20-2BE6-42D3-A6F9-AF9A0A06F30D}" type="datetime1">
              <a:rPr lang="en-US" smtClean="0"/>
              <a:t>1/9/2021</a:t>
            </a:fld>
            <a:endParaRPr lang="en-US"/>
          </a:p>
        </p:txBody>
      </p:sp>
      <p:sp>
        <p:nvSpPr>
          <p:cNvPr id="5" name="Footer Placeholder 4"/>
          <p:cNvSpPr>
            <a:spLocks noGrp="1"/>
          </p:cNvSpPr>
          <p:nvPr>
            <p:ph type="ftr" sz="quarter" idx="11"/>
          </p:nvPr>
        </p:nvSpPr>
        <p:spPr/>
        <p:txBody>
          <a:bodyPr/>
          <a:lstStyle/>
          <a:p>
            <a:pPr>
              <a:defRPr/>
            </a:pPr>
            <a:r>
              <a:rPr lang="en-US"/>
              <a:t>DE-Cursul 9</a:t>
            </a:r>
          </a:p>
        </p:txBody>
      </p:sp>
      <p:sp>
        <p:nvSpPr>
          <p:cNvPr id="6" name="Slide Number Placeholder 5"/>
          <p:cNvSpPr>
            <a:spLocks noGrp="1"/>
          </p:cNvSpPr>
          <p:nvPr>
            <p:ph type="sldNum" sz="quarter" idx="12"/>
          </p:nvPr>
        </p:nvSpPr>
        <p:spPr/>
        <p:txBody>
          <a:bodyPr/>
          <a:lstStyle/>
          <a:p>
            <a:pPr>
              <a:defRPr/>
            </a:pPr>
            <a:fld id="{C5CACF66-738E-4924-B23B-A43BB049B267}" type="slidenum">
              <a:rPr lang="en-US" smtClean="0"/>
              <a:pPr>
                <a:defRPr/>
              </a:pPr>
              <a:t>44</a:t>
            </a:fld>
            <a:endParaRPr lang="en-US"/>
          </a:p>
        </p:txBody>
      </p:sp>
      <p:sp>
        <p:nvSpPr>
          <p:cNvPr id="8" name="TextBox 7"/>
          <p:cNvSpPr txBox="1"/>
          <p:nvPr/>
        </p:nvSpPr>
        <p:spPr>
          <a:xfrm>
            <a:off x="2011017" y="5807631"/>
            <a:ext cx="2133600" cy="369332"/>
          </a:xfrm>
          <a:prstGeom prst="rect">
            <a:avLst/>
          </a:prstGeom>
          <a:noFill/>
        </p:spPr>
        <p:txBody>
          <a:bodyPr wrap="square" rtlCol="0">
            <a:spAutoFit/>
          </a:bodyPr>
          <a:lstStyle/>
          <a:p>
            <a:r>
              <a:rPr lang="ro-RO" b="1">
                <a:solidFill>
                  <a:srgbClr val="C00000"/>
                </a:solidFill>
                <a:latin typeface="UT Sans" panose="00000500000000000000" pitchFamily="50" charset="0"/>
              </a:rPr>
              <a:t>Întârziere = 5ms</a:t>
            </a:r>
            <a:endParaRPr lang="en-US" b="1">
              <a:solidFill>
                <a:srgbClr val="C00000"/>
              </a:solidFill>
              <a:latin typeface="UT Sans" panose="00000500000000000000" pitchFamily="50" charset="0"/>
            </a:endParaRPr>
          </a:p>
        </p:txBody>
      </p:sp>
      <p:pic>
        <p:nvPicPr>
          <p:cNvPr id="624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2524523"/>
            <a:ext cx="4419600" cy="3215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3361" y="2462013"/>
            <a:ext cx="7051358" cy="2881313"/>
          </a:xfrm>
          <a:prstGeom prst="rect">
            <a:avLst/>
          </a:prstGeom>
          <a:noFill/>
          <a:ln>
            <a:noFill/>
          </a:ln>
        </p:spPr>
      </p:pic>
      <p:sp>
        <p:nvSpPr>
          <p:cNvPr id="16" name="TextBox 15"/>
          <p:cNvSpPr txBox="1"/>
          <p:nvPr/>
        </p:nvSpPr>
        <p:spPr>
          <a:xfrm>
            <a:off x="4754217" y="5433020"/>
            <a:ext cx="5638800" cy="923330"/>
          </a:xfrm>
          <a:prstGeom prst="rect">
            <a:avLst/>
          </a:prstGeom>
          <a:noFill/>
        </p:spPr>
        <p:txBody>
          <a:bodyPr wrap="square" rtlCol="0">
            <a:spAutoFit/>
          </a:bodyPr>
          <a:lstStyle/>
          <a:p>
            <a:r>
              <a:rPr lang="ro-RO" b="1">
                <a:solidFill>
                  <a:srgbClr val="00B050"/>
                </a:solidFill>
                <a:latin typeface="UT Sans" panose="00000500000000000000" pitchFamily="50" charset="0"/>
              </a:rPr>
              <a:t>Verde</a:t>
            </a:r>
            <a:r>
              <a:rPr lang="ro-RO">
                <a:latin typeface="UT Sans" panose="00000500000000000000" pitchFamily="50" charset="0"/>
              </a:rPr>
              <a:t> – tensiunea alternativă, V(n1)</a:t>
            </a:r>
          </a:p>
          <a:p>
            <a:r>
              <a:rPr lang="ro-RO" b="1">
                <a:solidFill>
                  <a:srgbClr val="FF0000"/>
                </a:solidFill>
                <a:latin typeface="UT Sans" panose="00000500000000000000" pitchFamily="50" charset="0"/>
              </a:rPr>
              <a:t>Roșu</a:t>
            </a:r>
            <a:r>
              <a:rPr lang="ro-RO">
                <a:latin typeface="UT Sans" panose="00000500000000000000" pitchFamily="50" charset="0"/>
              </a:rPr>
              <a:t> – tensiunea de comandă pe poartă, V(n4)</a:t>
            </a:r>
          </a:p>
          <a:p>
            <a:r>
              <a:rPr lang="ro-RO" b="1">
                <a:solidFill>
                  <a:srgbClr val="002060"/>
                </a:solidFill>
                <a:latin typeface="UT Sans" panose="00000500000000000000" pitchFamily="50" charset="0"/>
              </a:rPr>
              <a:t>Albastru</a:t>
            </a:r>
            <a:r>
              <a:rPr lang="ro-RO">
                <a:latin typeface="UT Sans" panose="00000500000000000000" pitchFamily="50" charset="0"/>
              </a:rPr>
              <a:t> – tensiunea pe rezistența de sarcină, V(n2)</a:t>
            </a:r>
            <a:endParaRPr lang="en-US">
              <a:latin typeface="UT Sans" panose="00000500000000000000" pitchFamily="50" charset="0"/>
            </a:endParaRPr>
          </a:p>
        </p:txBody>
      </p:sp>
    </p:spTree>
    <p:extLst>
      <p:ext uri="{BB962C8B-B14F-4D97-AF65-F5344CB8AC3E}">
        <p14:creationId xmlns:p14="http://schemas.microsoft.com/office/powerpoint/2010/main" val="1826757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109537" marR="0" lvl="0" indent="0" defTabSz="914400" rtl="0" eaLnBrk="1" fontAlgn="auto" latinLnBrk="0" hangingPunct="1">
              <a:lnSpc>
                <a:spcPct val="90000"/>
              </a:lnSpc>
              <a:spcBef>
                <a:spcPts val="1000"/>
              </a:spcBef>
              <a:spcAft>
                <a:spcPts val="0"/>
              </a:spcAft>
              <a:tabLst/>
              <a:defRPr/>
            </a:pPr>
            <a:r>
              <a:rPr kumimoji="0" lang="en-US" b="1" i="0" u="none" strike="noStrike" kern="1200" cap="none" spc="0" normalizeH="0" baseline="0" noProof="0">
                <a:ln>
                  <a:noFill/>
                </a:ln>
                <a:solidFill>
                  <a:prstClr val="black"/>
                </a:solidFill>
                <a:effectLst/>
                <a:uLnTx/>
                <a:uFillTx/>
                <a:latin typeface="Calibri" panose="020F0502020204030204"/>
                <a:ea typeface="+mn-ea"/>
                <a:cs typeface="+mn-cs"/>
              </a:rPr>
              <a:t>Triacul</a:t>
            </a:r>
            <a:endParaRPr lang="en-US" sz="6600">
              <a:latin typeface="UT Sans" panose="00000500000000000000" pitchFamily="50" charset="0"/>
            </a:endParaRPr>
          </a:p>
        </p:txBody>
      </p:sp>
      <p:sp>
        <p:nvSpPr>
          <p:cNvPr id="2" name="Content Placeholder 1"/>
          <p:cNvSpPr>
            <a:spLocks noGrp="1"/>
          </p:cNvSpPr>
          <p:nvPr>
            <p:ph idx="1"/>
          </p:nvPr>
        </p:nvSpPr>
        <p:spPr/>
        <p:txBody>
          <a:bodyPr/>
          <a:lstStyle/>
          <a:p>
            <a:r>
              <a:rPr lang="ro-RO"/>
              <a:t>Triacul (</a:t>
            </a:r>
            <a:r>
              <a:rPr lang="ro-RO" b="1"/>
              <a:t>TRI</a:t>
            </a:r>
            <a:r>
              <a:rPr lang="ro-RO"/>
              <a:t>ode </a:t>
            </a:r>
            <a:r>
              <a:rPr lang="ro-RO" b="1"/>
              <a:t>A</a:t>
            </a:r>
            <a:r>
              <a:rPr lang="ro-RO"/>
              <a:t>lternating </a:t>
            </a:r>
            <a:r>
              <a:rPr lang="ro-RO" b="1"/>
              <a:t>C</a:t>
            </a:r>
            <a:r>
              <a:rPr lang="ro-RO"/>
              <a:t>urrent) este un dispozitiv cu cinci straturi, echivalent cu două tiristoare aşezate în antiparalel în acelaşi monocristal de siliciu, având un singur electrod de comandă (poarta – G).</a:t>
            </a:r>
          </a:p>
        </p:txBody>
      </p:sp>
      <p:sp>
        <p:nvSpPr>
          <p:cNvPr id="4" name="Date Placeholder 3"/>
          <p:cNvSpPr>
            <a:spLocks noGrp="1"/>
          </p:cNvSpPr>
          <p:nvPr>
            <p:ph type="dt" sz="half" idx="10"/>
          </p:nvPr>
        </p:nvSpPr>
        <p:spPr/>
        <p:txBody>
          <a:bodyPr/>
          <a:lstStyle/>
          <a:p>
            <a:pPr>
              <a:defRPr/>
            </a:pPr>
            <a:fld id="{A3E513C8-6B93-463F-B0DC-BC371FDF4CA2}" type="datetime1">
              <a:rPr lang="en-US" smtClean="0"/>
              <a:t>1/9/2021</a:t>
            </a:fld>
            <a:endParaRPr lang="en-US"/>
          </a:p>
        </p:txBody>
      </p:sp>
      <p:sp>
        <p:nvSpPr>
          <p:cNvPr id="5" name="Footer Placeholder 4"/>
          <p:cNvSpPr>
            <a:spLocks noGrp="1"/>
          </p:cNvSpPr>
          <p:nvPr>
            <p:ph type="ftr" sz="quarter" idx="11"/>
          </p:nvPr>
        </p:nvSpPr>
        <p:spPr/>
        <p:txBody>
          <a:bodyPr/>
          <a:lstStyle/>
          <a:p>
            <a:pPr>
              <a:defRPr/>
            </a:pPr>
            <a:r>
              <a:rPr lang="en-US"/>
              <a:t>DE-Cursul 9</a:t>
            </a:r>
          </a:p>
        </p:txBody>
      </p:sp>
      <p:sp>
        <p:nvSpPr>
          <p:cNvPr id="6" name="Slide Number Placeholder 5"/>
          <p:cNvSpPr>
            <a:spLocks noGrp="1"/>
          </p:cNvSpPr>
          <p:nvPr>
            <p:ph type="sldNum" sz="quarter" idx="12"/>
          </p:nvPr>
        </p:nvSpPr>
        <p:spPr/>
        <p:txBody>
          <a:bodyPr/>
          <a:lstStyle/>
          <a:p>
            <a:pPr>
              <a:defRPr/>
            </a:pPr>
            <a:fld id="{C5CACF66-738E-4924-B23B-A43BB049B267}" type="slidenum">
              <a:rPr lang="en-US" smtClean="0"/>
              <a:pPr>
                <a:defRPr/>
              </a:pPr>
              <a:t>45</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390" y="3256676"/>
            <a:ext cx="6627220" cy="2920287"/>
          </a:xfrm>
          <a:prstGeom prst="rect">
            <a:avLst/>
          </a:prstGeom>
        </p:spPr>
      </p:pic>
    </p:spTree>
    <p:extLst>
      <p:ext uri="{BB962C8B-B14F-4D97-AF65-F5344CB8AC3E}">
        <p14:creationId xmlns:p14="http://schemas.microsoft.com/office/powerpoint/2010/main" val="4439799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a:latin typeface="+mn-lt"/>
              </a:rPr>
              <a:t>Triacul</a:t>
            </a:r>
          </a:p>
        </p:txBody>
      </p:sp>
      <p:sp>
        <p:nvSpPr>
          <p:cNvPr id="2" name="Content Placeholder 1"/>
          <p:cNvSpPr>
            <a:spLocks noGrp="1"/>
          </p:cNvSpPr>
          <p:nvPr>
            <p:ph idx="1"/>
          </p:nvPr>
        </p:nvSpPr>
        <p:spPr/>
        <p:txBody>
          <a:bodyPr/>
          <a:lstStyle/>
          <a:p>
            <a:pPr marL="109728" indent="0">
              <a:buNone/>
            </a:pPr>
            <a:r>
              <a:rPr lang="ro-RO" b="1">
                <a:solidFill>
                  <a:srgbClr val="0070C0"/>
                </a:solidFill>
              </a:rPr>
              <a:t>Funcționare</a:t>
            </a:r>
            <a:endParaRPr lang="en-US" b="1">
              <a:solidFill>
                <a:srgbClr val="0070C0"/>
              </a:solidFill>
            </a:endParaRPr>
          </a:p>
          <a:p>
            <a:r>
              <a:rPr lang="ro-RO"/>
              <a:t>Dacă potențialul terminalului T</a:t>
            </a:r>
            <a:r>
              <a:rPr lang="ro-RO" baseline="-25000"/>
              <a:t>1</a:t>
            </a:r>
            <a:r>
              <a:rPr lang="ro-RO"/>
              <a:t> este pozitiv în raport cu T</a:t>
            </a:r>
            <a:r>
              <a:rPr lang="ro-RO" baseline="-25000"/>
              <a:t>2</a:t>
            </a:r>
            <a:r>
              <a:rPr lang="ro-RO"/>
              <a:t> şi se aplică pe poartă un impuls pozitiv în raport cu T</a:t>
            </a:r>
            <a:r>
              <a:rPr lang="ro-RO" baseline="-25000"/>
              <a:t>2</a:t>
            </a:r>
            <a:r>
              <a:rPr lang="ro-RO"/>
              <a:t>, intră în conducție tiristorul din stânga simbolului</a:t>
            </a:r>
            <a:r>
              <a:rPr lang="en-US"/>
              <a:t>.</a:t>
            </a:r>
          </a:p>
          <a:p>
            <a:r>
              <a:rPr lang="ro-RO"/>
              <a:t>Dacă potențialul terminalului T</a:t>
            </a:r>
            <a:r>
              <a:rPr lang="ro-RO" baseline="-25000"/>
              <a:t>2</a:t>
            </a:r>
            <a:r>
              <a:rPr lang="ro-RO"/>
              <a:t> este pozitiv în raport cu T</a:t>
            </a:r>
            <a:r>
              <a:rPr lang="ro-RO" baseline="-25000"/>
              <a:t>1</a:t>
            </a:r>
            <a:r>
              <a:rPr lang="ro-RO"/>
              <a:t> şi se aplică pe poartă un impuls negativ în raport cu T</a:t>
            </a:r>
            <a:r>
              <a:rPr lang="ro-RO" baseline="-25000"/>
              <a:t>2</a:t>
            </a:r>
            <a:r>
              <a:rPr lang="ro-RO"/>
              <a:t>, intră în conducție tiristorul din dreapta simbolului</a:t>
            </a:r>
            <a:r>
              <a:rPr lang="en-US"/>
              <a:t>.</a:t>
            </a:r>
          </a:p>
        </p:txBody>
      </p:sp>
      <p:sp>
        <p:nvSpPr>
          <p:cNvPr id="3" name="Date Placeholder 2"/>
          <p:cNvSpPr>
            <a:spLocks noGrp="1"/>
          </p:cNvSpPr>
          <p:nvPr>
            <p:ph type="dt" sz="half" idx="10"/>
          </p:nvPr>
        </p:nvSpPr>
        <p:spPr/>
        <p:txBody>
          <a:bodyPr/>
          <a:lstStyle/>
          <a:p>
            <a:fld id="{FD96499A-9B49-4BC4-8E06-CEA51405A51B}" type="datetime1">
              <a:rPr lang="en-US" smtClean="0"/>
              <a:t>1/9/2021</a:t>
            </a:fld>
            <a:endParaRPr lang="en-US"/>
          </a:p>
        </p:txBody>
      </p:sp>
      <p:sp>
        <p:nvSpPr>
          <p:cNvPr id="4" name="Footer Placeholder 3"/>
          <p:cNvSpPr>
            <a:spLocks noGrp="1"/>
          </p:cNvSpPr>
          <p:nvPr>
            <p:ph type="ftr" sz="quarter" idx="11"/>
          </p:nvPr>
        </p:nvSpPr>
        <p:spPr/>
        <p:txBody>
          <a:bodyPr/>
          <a:lstStyle/>
          <a:p>
            <a:r>
              <a:rPr lang="en-US"/>
              <a:t>DE-Cursul 9</a:t>
            </a:r>
          </a:p>
        </p:txBody>
      </p:sp>
      <p:sp>
        <p:nvSpPr>
          <p:cNvPr id="5" name="Slide Number Placeholder 4"/>
          <p:cNvSpPr>
            <a:spLocks noGrp="1"/>
          </p:cNvSpPr>
          <p:nvPr>
            <p:ph type="sldNum" sz="quarter" idx="12"/>
          </p:nvPr>
        </p:nvSpPr>
        <p:spPr/>
        <p:txBody>
          <a:bodyPr/>
          <a:lstStyle/>
          <a:p>
            <a:fld id="{1E09B8D1-E382-410E-A5B9-1FDDF9D03BF0}" type="slidenum">
              <a:rPr lang="en-US" smtClean="0"/>
              <a:t>46</a:t>
            </a:fld>
            <a:endParaRPr lang="en-US"/>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944" y="18732"/>
            <a:ext cx="4100512" cy="1806893"/>
          </a:xfrm>
          <a:prstGeom prst="rect">
            <a:avLst/>
          </a:prstGeom>
        </p:spPr>
      </p:pic>
    </p:spTree>
    <p:extLst>
      <p:ext uri="{BB962C8B-B14F-4D97-AF65-F5344CB8AC3E}">
        <p14:creationId xmlns:p14="http://schemas.microsoft.com/office/powerpoint/2010/main" val="171570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a:latin typeface="Calibri" panose="020F0502020204030204" pitchFamily="34" charset="0"/>
                <a:cs typeface="Calibri" panose="020F0502020204030204" pitchFamily="34" charset="0"/>
              </a:rPr>
              <a:t>Triacul</a:t>
            </a:r>
          </a:p>
        </p:txBody>
      </p:sp>
      <p:sp>
        <p:nvSpPr>
          <p:cNvPr id="2" name="Content Placeholder 1"/>
          <p:cNvSpPr>
            <a:spLocks noGrp="1"/>
          </p:cNvSpPr>
          <p:nvPr>
            <p:ph idx="1"/>
          </p:nvPr>
        </p:nvSpPr>
        <p:spPr/>
        <p:txBody>
          <a:bodyPr/>
          <a:lstStyle/>
          <a:p>
            <a:r>
              <a:rPr lang="en-US" b="1"/>
              <a:t>Aplica</a:t>
            </a:r>
            <a:r>
              <a:rPr lang="ro-RO" b="1"/>
              <a:t>ție: </a:t>
            </a:r>
            <a:r>
              <a:rPr lang="ro-RO"/>
              <a:t>reglarea intensității luminoase în c.a. (Light Dimmer)</a:t>
            </a:r>
            <a:endParaRPr lang="en-US"/>
          </a:p>
        </p:txBody>
      </p:sp>
      <p:sp>
        <p:nvSpPr>
          <p:cNvPr id="3" name="Date Placeholder 2"/>
          <p:cNvSpPr>
            <a:spLocks noGrp="1"/>
          </p:cNvSpPr>
          <p:nvPr>
            <p:ph type="dt" sz="half" idx="10"/>
          </p:nvPr>
        </p:nvSpPr>
        <p:spPr/>
        <p:txBody>
          <a:bodyPr/>
          <a:lstStyle/>
          <a:p>
            <a:fld id="{27C49362-01B0-464B-88C8-F63CD42FDD23}" type="datetime1">
              <a:rPr lang="en-US" smtClean="0"/>
              <a:t>1/9/2021</a:t>
            </a:fld>
            <a:endParaRPr lang="en-US"/>
          </a:p>
        </p:txBody>
      </p:sp>
      <p:sp>
        <p:nvSpPr>
          <p:cNvPr id="4" name="Footer Placeholder 3"/>
          <p:cNvSpPr>
            <a:spLocks noGrp="1"/>
          </p:cNvSpPr>
          <p:nvPr>
            <p:ph type="ftr" sz="quarter" idx="11"/>
          </p:nvPr>
        </p:nvSpPr>
        <p:spPr/>
        <p:txBody>
          <a:bodyPr/>
          <a:lstStyle/>
          <a:p>
            <a:r>
              <a:rPr lang="en-US"/>
              <a:t>DE-Cursul 9</a:t>
            </a:r>
          </a:p>
        </p:txBody>
      </p:sp>
      <p:sp>
        <p:nvSpPr>
          <p:cNvPr id="5" name="Slide Number Placeholder 4"/>
          <p:cNvSpPr>
            <a:spLocks noGrp="1"/>
          </p:cNvSpPr>
          <p:nvPr>
            <p:ph type="sldNum" sz="quarter" idx="12"/>
          </p:nvPr>
        </p:nvSpPr>
        <p:spPr/>
        <p:txBody>
          <a:bodyPr/>
          <a:lstStyle/>
          <a:p>
            <a:fld id="{1E09B8D1-E382-410E-A5B9-1FDDF9D03BF0}" type="slidenum">
              <a:rPr lang="en-US" smtClean="0"/>
              <a:t>47</a:t>
            </a:fld>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610" t="9833" r="2042" b="3656"/>
          <a:stretch/>
        </p:blipFill>
        <p:spPr>
          <a:xfrm>
            <a:off x="72893" y="2751049"/>
            <a:ext cx="4134666" cy="3470761"/>
          </a:xfrm>
          <a:prstGeom prst="rect">
            <a:avLst/>
          </a:prstGeom>
        </p:spPr>
      </p:pic>
      <p:sp>
        <p:nvSpPr>
          <p:cNvPr id="8" name="TextBox 7"/>
          <p:cNvSpPr txBox="1"/>
          <p:nvPr/>
        </p:nvSpPr>
        <p:spPr>
          <a:xfrm>
            <a:off x="4283766" y="2481005"/>
            <a:ext cx="7335078" cy="3785652"/>
          </a:xfrm>
          <a:prstGeom prst="rect">
            <a:avLst/>
          </a:prstGeom>
          <a:noFill/>
        </p:spPr>
        <p:txBody>
          <a:bodyPr wrap="square" rtlCol="0">
            <a:spAutoFit/>
          </a:bodyPr>
          <a:lstStyle/>
          <a:p>
            <a:r>
              <a:rPr lang="en-US" sz="2400" b="1">
                <a:solidFill>
                  <a:srgbClr val="0070C0"/>
                </a:solidFill>
              </a:rPr>
              <a:t>Observa</a:t>
            </a:r>
            <a:r>
              <a:rPr lang="ro-RO" sz="2400" b="1">
                <a:solidFill>
                  <a:srgbClr val="0070C0"/>
                </a:solidFill>
              </a:rPr>
              <a:t>ție:</a:t>
            </a:r>
          </a:p>
          <a:p>
            <a:pPr marL="285750" indent="-285750">
              <a:buFont typeface="Arial" panose="020B0604020202020204" pitchFamily="34" charset="0"/>
              <a:buChar char="•"/>
            </a:pPr>
            <a:r>
              <a:rPr lang="en-US" sz="2400"/>
              <a:t>DIAC-ul este o diodă semiconductoare care permite trecerea curentului electric în ambele sensuri de conducție, sub acțiunea unei tensiuni de comandă aplicate la bornele ei.</a:t>
            </a:r>
            <a:endParaRPr lang="ro-RO" sz="2400"/>
          </a:p>
          <a:p>
            <a:pPr marL="285750" indent="-285750">
              <a:buFont typeface="Arial" panose="020B0604020202020204" pitchFamily="34" charset="0"/>
              <a:buChar char="•"/>
            </a:pPr>
            <a:r>
              <a:rPr lang="en-US" sz="2400"/>
              <a:t>Diacul se amorsează când tensiunea aplicată la bornele sale crește până la o valoare de prag și se stabilește starea de conducție, moment urmat de scăderea tensiunii pe diac și trecerea prin el a curentului de funcționare.</a:t>
            </a:r>
          </a:p>
        </p:txBody>
      </p:sp>
    </p:spTree>
    <p:extLst>
      <p:ext uri="{BB962C8B-B14F-4D97-AF65-F5344CB8AC3E}">
        <p14:creationId xmlns:p14="http://schemas.microsoft.com/office/powerpoint/2010/main" val="1510758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109537" marR="0" lvl="0" indent="0" defTabSz="914400" rtl="0" eaLnBrk="1" fontAlgn="auto" latinLnBrk="0" hangingPunct="1">
              <a:lnSpc>
                <a:spcPct val="90000"/>
              </a:lnSpc>
              <a:spcBef>
                <a:spcPts val="1000"/>
              </a:spcBef>
              <a:spcAft>
                <a:spcPts val="0"/>
              </a:spcAft>
              <a:tabLst/>
              <a:defRPr/>
            </a:pPr>
            <a:r>
              <a:rPr kumimoji="0" lang="ro-RO" sz="4400" b="1" i="0" u="none" strike="noStrike" kern="1200" cap="none" spc="0" normalizeH="0" baseline="0" noProof="0">
                <a:ln>
                  <a:noFill/>
                </a:ln>
                <a:solidFill>
                  <a:prstClr val="black"/>
                </a:solidFill>
                <a:effectLst/>
                <a:uLnTx/>
                <a:uFillTx/>
                <a:latin typeface="Calibri" panose="020F0502020204030204"/>
                <a:ea typeface="+mn-ea"/>
                <a:cs typeface="+mn-cs"/>
              </a:rPr>
              <a:t>Tranzistorul Schottky</a:t>
            </a:r>
            <a:endParaRPr lang="en-US">
              <a:latin typeface="UT Sans" panose="00000500000000000000" pitchFamily="50" charset="0"/>
            </a:endParaRPr>
          </a:p>
        </p:txBody>
      </p:sp>
      <p:sp>
        <p:nvSpPr>
          <p:cNvPr id="2" name="Content Placeholder 1"/>
          <p:cNvSpPr>
            <a:spLocks noGrp="1"/>
          </p:cNvSpPr>
          <p:nvPr>
            <p:ph idx="1"/>
          </p:nvPr>
        </p:nvSpPr>
        <p:spPr/>
        <p:txBody>
          <a:bodyPr/>
          <a:lstStyle/>
          <a:p>
            <a:r>
              <a:rPr lang="ro-RO"/>
              <a:t>Este un tranzistor bipolar care are în paralel cu joncțiunea B-C o diodă Schottky.</a:t>
            </a:r>
          </a:p>
          <a:p>
            <a:r>
              <a:rPr lang="vi-VN">
                <a:latin typeface="Calibri" panose="020F0502020204030204" pitchFamily="34" charset="0"/>
                <a:cs typeface="Calibri" panose="020F0502020204030204" pitchFamily="34" charset="0"/>
              </a:rPr>
              <a:t>Prezența diodei Schottky nu va permite </a:t>
            </a:r>
            <a:br>
              <a:rPr lang="ro-RO">
                <a:latin typeface="Calibri" panose="020F0502020204030204" pitchFamily="34" charset="0"/>
                <a:cs typeface="Calibri" panose="020F0502020204030204" pitchFamily="34" charset="0"/>
              </a:rPr>
            </a:br>
            <a:r>
              <a:rPr lang="vi-VN">
                <a:latin typeface="Calibri" panose="020F0502020204030204" pitchFamily="34" charset="0"/>
                <a:cs typeface="Calibri" panose="020F0502020204030204" pitchFamily="34" charset="0"/>
              </a:rPr>
              <a:t>creşterea tensiunii de polarizare directă a </a:t>
            </a:r>
            <a:br>
              <a:rPr lang="ro-RO">
                <a:latin typeface="Calibri" panose="020F0502020204030204" pitchFamily="34" charset="0"/>
                <a:cs typeface="Calibri" panose="020F0502020204030204" pitchFamily="34" charset="0"/>
              </a:rPr>
            </a:br>
            <a:r>
              <a:rPr lang="vi-VN">
                <a:latin typeface="Calibri" panose="020F0502020204030204" pitchFamily="34" charset="0"/>
                <a:cs typeface="Calibri" panose="020F0502020204030204" pitchFamily="34" charset="0"/>
              </a:rPr>
              <a:t>joncțiunii bază-colector în regim de saturație</a:t>
            </a:r>
            <a:r>
              <a:rPr lang="en-US">
                <a:latin typeface="Calibri" panose="020F0502020204030204" pitchFamily="34" charset="0"/>
                <a:cs typeface="Calibri" panose="020F0502020204030204" pitchFamily="34" charset="0"/>
              </a:rPr>
              <a:t> </a:t>
            </a:r>
            <a:br>
              <a:rPr lang="ro-RO">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a tranzistorului</a:t>
            </a:r>
            <a:r>
              <a:rPr lang="vi-VN">
                <a:latin typeface="Calibri" panose="020F0502020204030204" pitchFamily="34" charset="0"/>
                <a:cs typeface="Calibri" panose="020F0502020204030204" pitchFamily="34" charset="0"/>
              </a:rPr>
              <a:t> peste 0,35V, astfel încât </a:t>
            </a:r>
            <a:br>
              <a:rPr lang="ro-RO">
                <a:latin typeface="Calibri" panose="020F0502020204030204" pitchFamily="34" charset="0"/>
                <a:cs typeface="Calibri" panose="020F0502020204030204" pitchFamily="34" charset="0"/>
              </a:rPr>
            </a:br>
            <a:r>
              <a:rPr lang="vi-VN">
                <a:latin typeface="Calibri" panose="020F0502020204030204" pitchFamily="34" charset="0"/>
                <a:cs typeface="Calibri" panose="020F0502020204030204" pitchFamily="34" charset="0"/>
              </a:rPr>
              <a:t>timpul de comutație din starea de saturație în </a:t>
            </a:r>
            <a:br>
              <a:rPr lang="ro-RO">
                <a:latin typeface="Calibri" panose="020F0502020204030204" pitchFamily="34" charset="0"/>
                <a:cs typeface="Calibri" panose="020F0502020204030204" pitchFamily="34" charset="0"/>
              </a:rPr>
            </a:br>
            <a:r>
              <a:rPr lang="vi-VN">
                <a:latin typeface="Calibri" panose="020F0502020204030204" pitchFamily="34" charset="0"/>
                <a:cs typeface="Calibri" panose="020F0502020204030204" pitchFamily="34" charset="0"/>
              </a:rPr>
              <a:t>starea de blocare se va micşora considerabil </a:t>
            </a:r>
            <a:br>
              <a:rPr lang="ro-RO">
                <a:latin typeface="Calibri" panose="020F0502020204030204" pitchFamily="34" charset="0"/>
                <a:cs typeface="Calibri" panose="020F0502020204030204" pitchFamily="34" charset="0"/>
              </a:rPr>
            </a:br>
            <a:r>
              <a:rPr lang="vi-VN">
                <a:latin typeface="Calibri" panose="020F0502020204030204" pitchFamily="34" charset="0"/>
                <a:cs typeface="Calibri" panose="020F0502020204030204" pitchFamily="34" charset="0"/>
              </a:rPr>
              <a:t>iar viteza de comutație va creşte.</a:t>
            </a:r>
            <a:endParaRPr lang="en-US">
              <a:latin typeface="Calibri" panose="020F0502020204030204" pitchFamily="34" charset="0"/>
              <a:cs typeface="Calibri" panose="020F0502020204030204" pitchFamily="34" charset="0"/>
            </a:endParaRPr>
          </a:p>
          <a:p>
            <a:endParaRPr lang="ro-RO"/>
          </a:p>
          <a:p>
            <a:endParaRPr lang="ro-RO"/>
          </a:p>
        </p:txBody>
      </p:sp>
      <p:sp>
        <p:nvSpPr>
          <p:cNvPr id="4" name="Date Placeholder 3"/>
          <p:cNvSpPr>
            <a:spLocks noGrp="1"/>
          </p:cNvSpPr>
          <p:nvPr>
            <p:ph type="dt" sz="half" idx="10"/>
          </p:nvPr>
        </p:nvSpPr>
        <p:spPr/>
        <p:txBody>
          <a:bodyPr/>
          <a:lstStyle/>
          <a:p>
            <a:pPr>
              <a:defRPr/>
            </a:pPr>
            <a:fld id="{7DA3D67C-BF8F-4D89-887A-B9EC1883A648}" type="datetime1">
              <a:rPr lang="en-US" smtClean="0"/>
              <a:t>1/9/2021</a:t>
            </a:fld>
            <a:endParaRPr lang="en-US"/>
          </a:p>
        </p:txBody>
      </p:sp>
      <p:sp>
        <p:nvSpPr>
          <p:cNvPr id="5" name="Footer Placeholder 4"/>
          <p:cNvSpPr>
            <a:spLocks noGrp="1"/>
          </p:cNvSpPr>
          <p:nvPr>
            <p:ph type="ftr" sz="quarter" idx="11"/>
          </p:nvPr>
        </p:nvSpPr>
        <p:spPr/>
        <p:txBody>
          <a:bodyPr/>
          <a:lstStyle/>
          <a:p>
            <a:pPr>
              <a:defRPr/>
            </a:pPr>
            <a:r>
              <a:rPr lang="en-US"/>
              <a:t>DE-Cursul 9</a:t>
            </a:r>
          </a:p>
        </p:txBody>
      </p:sp>
      <p:sp>
        <p:nvSpPr>
          <p:cNvPr id="6" name="Slide Number Placeholder 5"/>
          <p:cNvSpPr>
            <a:spLocks noGrp="1"/>
          </p:cNvSpPr>
          <p:nvPr>
            <p:ph type="sldNum" sz="quarter" idx="12"/>
          </p:nvPr>
        </p:nvSpPr>
        <p:spPr/>
        <p:txBody>
          <a:bodyPr/>
          <a:lstStyle/>
          <a:p>
            <a:pPr>
              <a:defRPr/>
            </a:pPr>
            <a:fld id="{C5CACF66-738E-4924-B23B-A43BB049B267}" type="slidenum">
              <a:rPr lang="en-US" smtClean="0"/>
              <a:pPr>
                <a:defRPr/>
              </a:pPr>
              <a:t>48</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260" y="3161431"/>
            <a:ext cx="4238625" cy="2819400"/>
          </a:xfrm>
          <a:prstGeom prst="rect">
            <a:avLst/>
          </a:prstGeom>
        </p:spPr>
      </p:pic>
    </p:spTree>
    <p:extLst>
      <p:ext uri="{BB962C8B-B14F-4D97-AF65-F5344CB8AC3E}">
        <p14:creationId xmlns:p14="http://schemas.microsoft.com/office/powerpoint/2010/main" val="1680802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marL="109537"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ro-RO" sz="4400" b="1" i="0" u="none" strike="noStrike" kern="1200" cap="none" spc="0" normalizeH="0" baseline="0" noProof="0">
                <a:ln>
                  <a:noFill/>
                </a:ln>
                <a:solidFill>
                  <a:prstClr val="black"/>
                </a:solidFill>
                <a:effectLst/>
                <a:uLnTx/>
                <a:uFillTx/>
                <a:latin typeface="Calibri" panose="020F0502020204030204"/>
                <a:ea typeface="+mn-ea"/>
                <a:cs typeface="+mn-cs"/>
              </a:rPr>
              <a:t>Fototranzistorul</a:t>
            </a:r>
          </a:p>
        </p:txBody>
      </p:sp>
      <p:sp>
        <p:nvSpPr>
          <p:cNvPr id="2" name="Content Placeholder 1"/>
          <p:cNvSpPr>
            <a:spLocks noGrp="1"/>
          </p:cNvSpPr>
          <p:nvPr>
            <p:ph idx="1"/>
          </p:nvPr>
        </p:nvSpPr>
        <p:spPr/>
        <p:txBody>
          <a:bodyPr>
            <a:normAutofit/>
          </a:bodyPr>
          <a:lstStyle/>
          <a:p>
            <a:pPr>
              <a:lnSpc>
                <a:spcPct val="110000"/>
              </a:lnSpc>
            </a:pPr>
            <a:r>
              <a:rPr lang="vi-VN">
                <a:latin typeface="Calibri" panose="020F0502020204030204" pitchFamily="34" charset="0"/>
                <a:cs typeface="Calibri" panose="020F0502020204030204" pitchFamily="34" charset="0"/>
              </a:rPr>
              <a:t>Principiul de funcționare a unui fototranzistor se bazează pe </a:t>
            </a:r>
            <a:r>
              <a:rPr lang="vi-VN" i="1">
                <a:latin typeface="Calibri" panose="020F0502020204030204" pitchFamily="34" charset="0"/>
                <a:cs typeface="Calibri" panose="020F0502020204030204" pitchFamily="34" charset="0"/>
              </a:rPr>
              <a:t>efectul</a:t>
            </a:r>
            <a:r>
              <a:rPr lang="ro-RO" i="1">
                <a:latin typeface="Calibri" panose="020F0502020204030204" pitchFamily="34" charset="0"/>
                <a:cs typeface="Calibri" panose="020F0502020204030204" pitchFamily="34" charset="0"/>
              </a:rPr>
              <a:t> </a:t>
            </a:r>
            <a:r>
              <a:rPr lang="vi-VN" i="1">
                <a:latin typeface="Calibri" panose="020F0502020204030204" pitchFamily="34" charset="0"/>
                <a:cs typeface="Calibri" panose="020F0502020204030204" pitchFamily="34" charset="0"/>
              </a:rPr>
              <a:t>fotoelectric intern</a:t>
            </a:r>
            <a:r>
              <a:rPr lang="vi-VN">
                <a:latin typeface="Calibri" panose="020F0502020204030204" pitchFamily="34" charset="0"/>
                <a:cs typeface="Calibri" panose="020F0502020204030204" pitchFamily="34" charset="0"/>
              </a:rPr>
              <a:t>: generarea de perechi electron-gol într-un semiconductor sub acțiunea unei radiații electromagnetice cu lungimea de undă în domeniul vizibil sau ultraviolet.</a:t>
            </a:r>
            <a:endParaRPr lang="ro-RO">
              <a:latin typeface="Calibri" panose="020F0502020204030204" pitchFamily="34" charset="0"/>
              <a:cs typeface="Calibri" panose="020F0502020204030204" pitchFamily="34" charset="0"/>
            </a:endParaRPr>
          </a:p>
          <a:p>
            <a:pPr>
              <a:lnSpc>
                <a:spcPct val="110000"/>
              </a:lnSpc>
            </a:pPr>
            <a:r>
              <a:rPr lang="vi-VN">
                <a:latin typeface="Calibri" panose="020F0502020204030204" pitchFamily="34" charset="0"/>
                <a:cs typeface="Calibri" panose="020F0502020204030204" pitchFamily="34" charset="0"/>
              </a:rPr>
              <a:t>Dacă semiconductorul este supus unei diferențe de potențial, atunci el va fi parcurs de un curent a cărui intensitate</a:t>
            </a:r>
            <a:r>
              <a:rPr lang="ro-RO">
                <a:latin typeface="Calibri" panose="020F0502020204030204" pitchFamily="34" charset="0"/>
                <a:cs typeface="Calibri" panose="020F0502020204030204" pitchFamily="34" charset="0"/>
              </a:rPr>
              <a:t> </a:t>
            </a:r>
            <a:r>
              <a:rPr lang="vi-VN">
                <a:latin typeface="Calibri" panose="020F0502020204030204" pitchFamily="34" charset="0"/>
                <a:cs typeface="Calibri" panose="020F0502020204030204" pitchFamily="34" charset="0"/>
              </a:rPr>
              <a:t>va depinde de mărimea fluxului luminos incident.</a:t>
            </a:r>
            <a:endParaRPr lang="en-US">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pPr>
              <a:defRPr/>
            </a:pPr>
            <a:fld id="{5CD3FA42-04FA-43C5-8130-9FDE6D0CD0D7}" type="datetime1">
              <a:rPr lang="en-US" smtClean="0"/>
              <a:t>1/9/2021</a:t>
            </a:fld>
            <a:endParaRPr lang="en-US"/>
          </a:p>
        </p:txBody>
      </p:sp>
      <p:sp>
        <p:nvSpPr>
          <p:cNvPr id="5" name="Footer Placeholder 4"/>
          <p:cNvSpPr>
            <a:spLocks noGrp="1"/>
          </p:cNvSpPr>
          <p:nvPr>
            <p:ph type="ftr" sz="quarter" idx="11"/>
          </p:nvPr>
        </p:nvSpPr>
        <p:spPr/>
        <p:txBody>
          <a:bodyPr/>
          <a:lstStyle/>
          <a:p>
            <a:pPr>
              <a:defRPr/>
            </a:pPr>
            <a:r>
              <a:rPr lang="en-US"/>
              <a:t>DE-Cursul 9</a:t>
            </a:r>
          </a:p>
        </p:txBody>
      </p:sp>
      <p:sp>
        <p:nvSpPr>
          <p:cNvPr id="6" name="Slide Number Placeholder 5"/>
          <p:cNvSpPr>
            <a:spLocks noGrp="1"/>
          </p:cNvSpPr>
          <p:nvPr>
            <p:ph type="sldNum" sz="quarter" idx="12"/>
          </p:nvPr>
        </p:nvSpPr>
        <p:spPr/>
        <p:txBody>
          <a:bodyPr/>
          <a:lstStyle/>
          <a:p>
            <a:pPr>
              <a:defRPr/>
            </a:pPr>
            <a:fld id="{C5CACF66-738E-4924-B23B-A43BB049B267}" type="slidenum">
              <a:rPr lang="en-US" smtClean="0"/>
              <a:pPr>
                <a:defRPr/>
              </a:pPr>
              <a:t>49</a:t>
            </a:fld>
            <a:endParaRPr lang="en-US"/>
          </a:p>
        </p:txBody>
      </p:sp>
    </p:spTree>
    <p:extLst>
      <p:ext uri="{BB962C8B-B14F-4D97-AF65-F5344CB8AC3E}">
        <p14:creationId xmlns:p14="http://schemas.microsoft.com/office/powerpoint/2010/main" val="398052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Amplificator cu TEC-MOS cu canal inițial</a:t>
            </a:r>
            <a:endParaRPr lang="en-US" b="1">
              <a:latin typeface="+mn-lt"/>
            </a:endParaRPr>
          </a:p>
        </p:txBody>
      </p:sp>
      <p:sp>
        <p:nvSpPr>
          <p:cNvPr id="3" name="Content Placeholder 2"/>
          <p:cNvSpPr>
            <a:spLocks noGrp="1"/>
          </p:cNvSpPr>
          <p:nvPr>
            <p:ph idx="1"/>
          </p:nvPr>
        </p:nvSpPr>
        <p:spPr/>
        <p:txBody>
          <a:bodyPr>
            <a:normAutofit/>
          </a:bodyPr>
          <a:lstStyle/>
          <a:p>
            <a:r>
              <a:rPr lang="ro-RO"/>
              <a:t>Când V</a:t>
            </a:r>
            <a:r>
              <a:rPr lang="ro-RO" baseline="-25000"/>
              <a:t>gs</a:t>
            </a:r>
            <a:r>
              <a:rPr lang="ro-RO"/>
              <a:t> ia valori negative, tranzistorul lucrează în regim de sărăcire (Depletion), iar I</a:t>
            </a:r>
            <a:r>
              <a:rPr lang="ro-RO" baseline="-25000"/>
              <a:t>d</a:t>
            </a:r>
            <a:r>
              <a:rPr lang="ro-RO"/>
              <a:t> scade.</a:t>
            </a:r>
          </a:p>
          <a:p>
            <a:r>
              <a:rPr lang="ro-RO"/>
              <a:t>La valori V</a:t>
            </a:r>
            <a:r>
              <a:rPr lang="ro-RO" baseline="-25000"/>
              <a:t>gs</a:t>
            </a:r>
            <a:r>
              <a:rPr lang="ro-RO"/>
              <a:t> pozitive, tranzistorul lucrează în </a:t>
            </a:r>
            <a:br>
              <a:rPr lang="ro-RO"/>
            </a:br>
            <a:r>
              <a:rPr lang="ro-RO"/>
              <a:t>regim de îmbogățire (Enhancement), iar I</a:t>
            </a:r>
            <a:r>
              <a:rPr lang="ro-RO" baseline="-25000"/>
              <a:t>d</a:t>
            </a:r>
            <a:r>
              <a:rPr lang="ro-RO"/>
              <a:t> </a:t>
            </a:r>
            <a:br>
              <a:rPr lang="ro-RO"/>
            </a:br>
            <a:r>
              <a:rPr lang="ro-RO"/>
              <a:t>crește.</a:t>
            </a:r>
          </a:p>
          <a:p>
            <a:r>
              <a:rPr lang="ro-RO"/>
              <a:t>Regimul de îmbogățire este reprezentat la </a:t>
            </a:r>
            <a:br>
              <a:rPr lang="ro-RO"/>
            </a:br>
            <a:r>
              <a:rPr lang="ro-RO"/>
              <a:t>dreapta axei verticale (V</a:t>
            </a:r>
            <a:r>
              <a:rPr lang="ro-RO" baseline="-25000"/>
              <a:t>GS</a:t>
            </a:r>
            <a:r>
              <a:rPr lang="ro-RO"/>
              <a:t>=0), iar cel de </a:t>
            </a:r>
            <a:br>
              <a:rPr lang="ro-RO"/>
            </a:br>
            <a:r>
              <a:rPr lang="ro-RO"/>
              <a:t>sărăcire, la stânga ei.</a:t>
            </a:r>
          </a:p>
          <a:p>
            <a:r>
              <a:rPr lang="ro-RO"/>
              <a:t>De obicei, TEC-MOS cu canal inițial este </a:t>
            </a:r>
            <a:br>
              <a:rPr lang="ro-RO"/>
            </a:br>
            <a:r>
              <a:rPr lang="ro-RO"/>
              <a:t>polarizat la zero, adică are V</a:t>
            </a:r>
            <a:r>
              <a:rPr lang="ro-RO" baseline="-25000"/>
              <a:t>GS</a:t>
            </a:r>
            <a:r>
              <a:rPr lang="ro-RO"/>
              <a:t>=0.</a:t>
            </a:r>
            <a:endParaRPr lang="en-US"/>
          </a:p>
        </p:txBody>
      </p:sp>
      <p:sp>
        <p:nvSpPr>
          <p:cNvPr id="4" name="Date Placeholder 3"/>
          <p:cNvSpPr>
            <a:spLocks noGrp="1"/>
          </p:cNvSpPr>
          <p:nvPr>
            <p:ph type="dt" sz="half" idx="10"/>
          </p:nvPr>
        </p:nvSpPr>
        <p:spPr/>
        <p:txBody>
          <a:bodyPr/>
          <a:lstStyle/>
          <a:p>
            <a:fld id="{9E7C54F5-5C63-490C-AD10-510E0CD13E15}" type="datetime1">
              <a:rPr lang="en-US" smtClean="0"/>
              <a:t>1/9/2021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5</a:t>
            </a:fld>
            <a:endParaRPr lang="en-US"/>
          </a:p>
        </p:txBody>
      </p:sp>
      <p:pic>
        <p:nvPicPr>
          <p:cNvPr id="8" name="Picture 7">
            <a:extLst>
              <a:ext uri="{FF2B5EF4-FFF2-40B4-BE49-F238E27FC236}">
                <a16:creationId xmlns:a16="http://schemas.microsoft.com/office/drawing/2014/main" id="{22D63CFC-E108-409A-A045-C761572B488F}"/>
              </a:ext>
            </a:extLst>
          </p:cNvPr>
          <p:cNvPicPr>
            <a:picLocks noChangeAspect="1"/>
          </p:cNvPicPr>
          <p:nvPr/>
        </p:nvPicPr>
        <p:blipFill>
          <a:blip r:embed="rId2"/>
          <a:stretch>
            <a:fillRect/>
          </a:stretch>
        </p:blipFill>
        <p:spPr>
          <a:xfrm>
            <a:off x="7607762" y="2639031"/>
            <a:ext cx="4450701" cy="3627626"/>
          </a:xfrm>
          <a:prstGeom prst="rect">
            <a:avLst/>
          </a:prstGeom>
        </p:spPr>
      </p:pic>
    </p:spTree>
    <p:extLst>
      <p:ext uri="{BB962C8B-B14F-4D97-AF65-F5344CB8AC3E}">
        <p14:creationId xmlns:p14="http://schemas.microsoft.com/office/powerpoint/2010/main" val="3931935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Fototranzistorul</a:t>
            </a:r>
            <a:endParaRPr lang="en-US">
              <a:latin typeface="UT Sans" panose="00000500000000000000" pitchFamily="50" charset="0"/>
            </a:endParaRPr>
          </a:p>
        </p:txBody>
      </p:sp>
      <p:sp>
        <p:nvSpPr>
          <p:cNvPr id="2" name="Content Placeholder 1"/>
          <p:cNvSpPr>
            <a:spLocks noGrp="1"/>
          </p:cNvSpPr>
          <p:nvPr>
            <p:ph idx="1"/>
          </p:nvPr>
        </p:nvSpPr>
        <p:spPr/>
        <p:txBody>
          <a:bodyPr/>
          <a:lstStyle/>
          <a:p>
            <a:r>
              <a:rPr lang="vi-VN">
                <a:latin typeface="Calibri" panose="020F0502020204030204" pitchFamily="34" charset="0"/>
                <a:cs typeface="Calibri" panose="020F0502020204030204" pitchFamily="34" charset="0"/>
              </a:rPr>
              <a:t>Fototranzistorul este un tranzistor cu regiunea joncțiunii emitor-bază expusă iluminării, astfel încât rolul diferenței de potențial dintre bază şi emitor este jucat de fluxul luminos incident pe joncțiunea emitoare.</a:t>
            </a:r>
            <a:endParaRPr lang="ro-RO">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pPr>
              <a:defRPr/>
            </a:pPr>
            <a:fld id="{BF34EBB0-7455-42D1-B881-89C9ACD240AA}" type="datetime1">
              <a:rPr lang="en-US" smtClean="0"/>
              <a:t>1/9/2021</a:t>
            </a:fld>
            <a:endParaRPr lang="en-US"/>
          </a:p>
        </p:txBody>
      </p:sp>
      <p:sp>
        <p:nvSpPr>
          <p:cNvPr id="5" name="Footer Placeholder 4"/>
          <p:cNvSpPr>
            <a:spLocks noGrp="1"/>
          </p:cNvSpPr>
          <p:nvPr>
            <p:ph type="ftr" sz="quarter" idx="11"/>
          </p:nvPr>
        </p:nvSpPr>
        <p:spPr/>
        <p:txBody>
          <a:bodyPr/>
          <a:lstStyle/>
          <a:p>
            <a:pPr>
              <a:defRPr/>
            </a:pPr>
            <a:r>
              <a:rPr lang="en-US"/>
              <a:t>DE-Cursul 9</a:t>
            </a:r>
          </a:p>
        </p:txBody>
      </p:sp>
      <p:sp>
        <p:nvSpPr>
          <p:cNvPr id="6" name="Slide Number Placeholder 5"/>
          <p:cNvSpPr>
            <a:spLocks noGrp="1"/>
          </p:cNvSpPr>
          <p:nvPr>
            <p:ph type="sldNum" sz="quarter" idx="12"/>
          </p:nvPr>
        </p:nvSpPr>
        <p:spPr/>
        <p:txBody>
          <a:bodyPr/>
          <a:lstStyle/>
          <a:p>
            <a:pPr>
              <a:defRPr/>
            </a:pPr>
            <a:fld id="{C5CACF66-738E-4924-B23B-A43BB049B267}" type="slidenum">
              <a:rPr lang="en-US" smtClean="0"/>
              <a:pPr>
                <a:defRPr/>
              </a:pPr>
              <a:t>50</a:t>
            </a:fld>
            <a:endParaRPr lang="en-US"/>
          </a:p>
        </p:txBody>
      </p:sp>
      <p:pic>
        <p:nvPicPr>
          <p:cNvPr id="7" name="Picture 6"/>
          <p:cNvPicPr>
            <a:picLocks noChangeAspect="1"/>
          </p:cNvPicPr>
          <p:nvPr/>
        </p:nvPicPr>
        <p:blipFill>
          <a:blip r:embed="rId2"/>
          <a:stretch>
            <a:fillRect/>
          </a:stretch>
        </p:blipFill>
        <p:spPr>
          <a:xfrm>
            <a:off x="5110162" y="3210340"/>
            <a:ext cx="1971675" cy="2790825"/>
          </a:xfrm>
          <a:prstGeom prst="rect">
            <a:avLst/>
          </a:prstGeom>
        </p:spPr>
      </p:pic>
    </p:spTree>
    <p:extLst>
      <p:ext uri="{BB962C8B-B14F-4D97-AF65-F5344CB8AC3E}">
        <p14:creationId xmlns:p14="http://schemas.microsoft.com/office/powerpoint/2010/main" val="2599285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Fototranzistorul</a:t>
            </a:r>
            <a:endParaRPr lang="en-US">
              <a:latin typeface="UT Sans" panose="00000500000000000000" pitchFamily="50" charset="0"/>
            </a:endParaRPr>
          </a:p>
        </p:txBody>
      </p:sp>
      <p:sp>
        <p:nvSpPr>
          <p:cNvPr id="2" name="Content Placeholder 1"/>
          <p:cNvSpPr>
            <a:spLocks noGrp="1"/>
          </p:cNvSpPr>
          <p:nvPr>
            <p:ph idx="1"/>
          </p:nvPr>
        </p:nvSpPr>
        <p:spPr/>
        <p:txBody>
          <a:bodyPr/>
          <a:lstStyle/>
          <a:p>
            <a:r>
              <a:rPr lang="vi-VN"/>
              <a:t>Caracteristicile de ieşire ale unui fototranzistor sunt similare cu cele ale unui tranzistor obişnuit, cu deosebirea că, în locul parametrului I</a:t>
            </a:r>
            <a:r>
              <a:rPr lang="vi-VN" baseline="-25000"/>
              <a:t>B</a:t>
            </a:r>
            <a:r>
              <a:rPr lang="vi-VN" i="1"/>
              <a:t> </a:t>
            </a:r>
            <a:r>
              <a:rPr lang="vi-VN"/>
              <a:t>apare iluminarea sau fluxul luminos</a:t>
            </a:r>
            <a:r>
              <a:rPr lang="en-US">
                <a:latin typeface="UT Sans" panose="00000500000000000000" pitchFamily="50" charset="0"/>
              </a:rPr>
              <a:t>, </a:t>
            </a:r>
            <a:r>
              <a:rPr lang="en-US">
                <a:latin typeface="UT Sans" panose="00000500000000000000" pitchFamily="50" charset="0"/>
                <a:sym typeface="Symbol"/>
              </a:rPr>
              <a:t></a:t>
            </a:r>
            <a:r>
              <a:rPr lang="ro-RO">
                <a:latin typeface="UT Sans" panose="00000500000000000000" pitchFamily="50" charset="0"/>
              </a:rPr>
              <a:t>:</a:t>
            </a:r>
          </a:p>
        </p:txBody>
      </p:sp>
      <p:sp>
        <p:nvSpPr>
          <p:cNvPr id="4" name="Date Placeholder 3"/>
          <p:cNvSpPr>
            <a:spLocks noGrp="1"/>
          </p:cNvSpPr>
          <p:nvPr>
            <p:ph type="dt" sz="half" idx="10"/>
          </p:nvPr>
        </p:nvSpPr>
        <p:spPr/>
        <p:txBody>
          <a:bodyPr/>
          <a:lstStyle/>
          <a:p>
            <a:pPr>
              <a:defRPr/>
            </a:pPr>
            <a:fld id="{2E09F47F-68F2-4FA7-89FB-3F7F9758DD97}" type="datetime1">
              <a:rPr lang="en-US" smtClean="0"/>
              <a:t>1/9/2021</a:t>
            </a:fld>
            <a:endParaRPr lang="en-US"/>
          </a:p>
        </p:txBody>
      </p:sp>
      <p:sp>
        <p:nvSpPr>
          <p:cNvPr id="5" name="Footer Placeholder 4"/>
          <p:cNvSpPr>
            <a:spLocks noGrp="1"/>
          </p:cNvSpPr>
          <p:nvPr>
            <p:ph type="ftr" sz="quarter" idx="11"/>
          </p:nvPr>
        </p:nvSpPr>
        <p:spPr/>
        <p:txBody>
          <a:bodyPr/>
          <a:lstStyle/>
          <a:p>
            <a:pPr>
              <a:defRPr/>
            </a:pPr>
            <a:r>
              <a:rPr lang="en-US"/>
              <a:t>DE-Cursul 9</a:t>
            </a:r>
          </a:p>
        </p:txBody>
      </p:sp>
      <p:sp>
        <p:nvSpPr>
          <p:cNvPr id="6" name="Slide Number Placeholder 5"/>
          <p:cNvSpPr>
            <a:spLocks noGrp="1"/>
          </p:cNvSpPr>
          <p:nvPr>
            <p:ph type="sldNum" sz="quarter" idx="12"/>
          </p:nvPr>
        </p:nvSpPr>
        <p:spPr/>
        <p:txBody>
          <a:bodyPr/>
          <a:lstStyle/>
          <a:p>
            <a:pPr>
              <a:defRPr/>
            </a:pPr>
            <a:fld id="{C5CACF66-738E-4924-B23B-A43BB049B267}" type="slidenum">
              <a:rPr lang="en-US" smtClean="0"/>
              <a:pPr>
                <a:defRPr/>
              </a:pPr>
              <a:t>51</a:t>
            </a:fld>
            <a:endParaRPr lang="en-US"/>
          </a:p>
        </p:txBody>
      </p:sp>
      <p:pic>
        <p:nvPicPr>
          <p:cNvPr id="7" name="Picture 6"/>
          <p:cNvPicPr>
            <a:picLocks noChangeAspect="1"/>
          </p:cNvPicPr>
          <p:nvPr/>
        </p:nvPicPr>
        <p:blipFill>
          <a:blip r:embed="rId2"/>
          <a:stretch>
            <a:fillRect/>
          </a:stretch>
        </p:blipFill>
        <p:spPr>
          <a:xfrm>
            <a:off x="2590801" y="3457574"/>
            <a:ext cx="1971675" cy="2790825"/>
          </a:xfrm>
          <a:prstGeom prst="rect">
            <a:avLst/>
          </a:prstGeom>
        </p:spPr>
      </p:pic>
      <p:pic>
        <p:nvPicPr>
          <p:cNvPr id="8" name="Picture 7"/>
          <p:cNvPicPr>
            <a:picLocks noChangeAspect="1"/>
          </p:cNvPicPr>
          <p:nvPr/>
        </p:nvPicPr>
        <p:blipFill>
          <a:blip r:embed="rId3"/>
          <a:stretch>
            <a:fillRect/>
          </a:stretch>
        </p:blipFill>
        <p:spPr>
          <a:xfrm>
            <a:off x="6096000" y="3538535"/>
            <a:ext cx="3238500" cy="2628900"/>
          </a:xfrm>
          <a:prstGeom prst="rect">
            <a:avLst/>
          </a:prstGeom>
        </p:spPr>
      </p:pic>
    </p:spTree>
    <p:extLst>
      <p:ext uri="{BB962C8B-B14F-4D97-AF65-F5344CB8AC3E}">
        <p14:creationId xmlns:p14="http://schemas.microsoft.com/office/powerpoint/2010/main" val="4626668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Fototranzistorul</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a:latin typeface="UT Sans" panose="00000500000000000000" pitchFamily="50" charset="0"/>
            </a:endParaRPr>
          </a:p>
        </p:txBody>
      </p:sp>
      <p:sp>
        <p:nvSpPr>
          <p:cNvPr id="2" name="Content Placeholder 1"/>
          <p:cNvSpPr>
            <a:spLocks noGrp="1"/>
          </p:cNvSpPr>
          <p:nvPr>
            <p:ph idx="1"/>
          </p:nvPr>
        </p:nvSpPr>
        <p:spPr/>
        <p:txBody>
          <a:bodyPr>
            <a:normAutofit/>
          </a:bodyPr>
          <a:lstStyle/>
          <a:p>
            <a:r>
              <a:rPr lang="ro-RO" b="1"/>
              <a:t>Optocuplorul (optoizolatorul) </a:t>
            </a:r>
            <a:r>
              <a:rPr lang="vi-VN">
                <a:latin typeface="Calibri" panose="020F0502020204030204" pitchFamily="34" charset="0"/>
                <a:cs typeface="Calibri" panose="020F0502020204030204" pitchFamily="34" charset="0"/>
              </a:rPr>
              <a:t>este o componentă </a:t>
            </a:r>
            <a:r>
              <a:rPr lang="ro-RO">
                <a:latin typeface="Calibri" panose="020F0502020204030204" pitchFamily="34" charset="0"/>
                <a:cs typeface="Calibri" panose="020F0502020204030204" pitchFamily="34" charset="0"/>
              </a:rPr>
              <a:t>alcătuită dintr-un LED și un fototranzistor, </a:t>
            </a:r>
            <a:r>
              <a:rPr lang="vi-VN">
                <a:latin typeface="Calibri" panose="020F0502020204030204" pitchFamily="34" charset="0"/>
                <a:cs typeface="Calibri" panose="020F0502020204030204" pitchFamily="34" charset="0"/>
              </a:rPr>
              <a:t>care transferă un semnal electric între două circuite izolate prin utilizarea luminii.</a:t>
            </a:r>
            <a:endParaRPr lang="ro-RO">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pPr>
              <a:defRPr/>
            </a:pPr>
            <a:fld id="{4B03227B-C7B6-4398-AFE3-D76B3C8EDE8F}" type="datetime1">
              <a:rPr lang="en-US" smtClean="0"/>
              <a:t>1/9/2021</a:t>
            </a:fld>
            <a:endParaRPr lang="en-US"/>
          </a:p>
        </p:txBody>
      </p:sp>
      <p:sp>
        <p:nvSpPr>
          <p:cNvPr id="5" name="Footer Placeholder 4"/>
          <p:cNvSpPr>
            <a:spLocks noGrp="1"/>
          </p:cNvSpPr>
          <p:nvPr>
            <p:ph type="ftr" sz="quarter" idx="11"/>
          </p:nvPr>
        </p:nvSpPr>
        <p:spPr/>
        <p:txBody>
          <a:bodyPr/>
          <a:lstStyle/>
          <a:p>
            <a:pPr>
              <a:defRPr/>
            </a:pPr>
            <a:r>
              <a:rPr lang="en-US"/>
              <a:t>DE-Cursul 9</a:t>
            </a:r>
          </a:p>
        </p:txBody>
      </p:sp>
      <p:sp>
        <p:nvSpPr>
          <p:cNvPr id="6" name="Slide Number Placeholder 5"/>
          <p:cNvSpPr>
            <a:spLocks noGrp="1"/>
          </p:cNvSpPr>
          <p:nvPr>
            <p:ph type="sldNum" sz="quarter" idx="12"/>
          </p:nvPr>
        </p:nvSpPr>
        <p:spPr/>
        <p:txBody>
          <a:bodyPr/>
          <a:lstStyle/>
          <a:p>
            <a:pPr>
              <a:defRPr/>
            </a:pPr>
            <a:fld id="{C5CACF66-738E-4924-B23B-A43BB049B267}" type="slidenum">
              <a:rPr lang="en-US" smtClean="0"/>
              <a:pPr>
                <a:defRPr/>
              </a:pPr>
              <a:t>52</a:t>
            </a:fld>
            <a:endParaRPr lang="en-US"/>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675408"/>
            <a:ext cx="3257550" cy="198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7894" y="3900487"/>
            <a:ext cx="19431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655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t>Fototranzistorul</a:t>
            </a:r>
            <a:br>
              <a:rPr kumimoji="0" lang="ro-RO" sz="4400" b="1" i="0" u="none" strike="noStrike" kern="1200" cap="none" spc="0" normalizeH="0" baseline="0" noProof="0">
                <a:ln>
                  <a:noFill/>
                </a:ln>
                <a:solidFill>
                  <a:prstClr val="black"/>
                </a:solidFill>
                <a:effectLst/>
                <a:uLnTx/>
                <a:uFillTx/>
                <a:latin typeface="Calibri" panose="020F0502020204030204"/>
                <a:ea typeface="+mj-ea"/>
                <a:cs typeface="+mj-cs"/>
              </a:rPr>
            </a:br>
            <a:r>
              <a:rPr kumimoji="0" lang="ro-RO" sz="3200" b="1" i="0" u="none" strike="noStrike" kern="1200" cap="none" spc="0" normalizeH="0" baseline="0" noProof="0">
                <a:ln>
                  <a:noFill/>
                </a:ln>
                <a:solidFill>
                  <a:prstClr val="black"/>
                </a:solidFill>
                <a:effectLst/>
                <a:uLnTx/>
                <a:uFillTx/>
                <a:latin typeface="Calibri" panose="020F0502020204030204"/>
                <a:ea typeface="+mj-ea"/>
                <a:cs typeface="+mj-cs"/>
              </a:rPr>
              <a:t>Aplicații</a:t>
            </a:r>
            <a:endParaRPr lang="en-US">
              <a:latin typeface="UT Sans" panose="00000500000000000000" pitchFamily="50" charset="0"/>
            </a:endParaRPr>
          </a:p>
        </p:txBody>
      </p:sp>
      <p:sp>
        <p:nvSpPr>
          <p:cNvPr id="2" name="Content Placeholder 1"/>
          <p:cNvSpPr>
            <a:spLocks noGrp="1"/>
          </p:cNvSpPr>
          <p:nvPr>
            <p:ph idx="1"/>
          </p:nvPr>
        </p:nvSpPr>
        <p:spPr/>
        <p:txBody>
          <a:bodyPr>
            <a:normAutofit/>
          </a:bodyPr>
          <a:lstStyle/>
          <a:p>
            <a:r>
              <a:rPr lang="vi-VN">
                <a:latin typeface="Calibri" panose="020F0502020204030204" pitchFamily="34" charset="0"/>
                <a:cs typeface="Calibri" panose="020F0502020204030204" pitchFamily="34" charset="0"/>
              </a:rPr>
              <a:t>Optoizolatoarele disponibile comercial, rezistă la tensiuni intrare/ieșire de până la 10kV și la șocuri de tensiune cu viteze de până la 10kV/</a:t>
            </a:r>
            <a:r>
              <a:rPr lang="el-GR">
                <a:latin typeface="Calibri" panose="020F0502020204030204" pitchFamily="34" charset="0"/>
                <a:cs typeface="Calibri" panose="020F0502020204030204" pitchFamily="34" charset="0"/>
              </a:rPr>
              <a:t>μ</a:t>
            </a:r>
            <a:r>
              <a:rPr lang="vi-VN">
                <a:latin typeface="Calibri" panose="020F0502020204030204" pitchFamily="34" charset="0"/>
                <a:cs typeface="Calibri" panose="020F0502020204030204" pitchFamily="34" charset="0"/>
              </a:rPr>
              <a:t>s.</a:t>
            </a:r>
            <a:endParaRPr lang="ro-RO">
              <a:latin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pPr>
              <a:defRPr/>
            </a:pPr>
            <a:fld id="{2786F72D-2791-4EFC-9975-AE37E0D49A5F}" type="datetime1">
              <a:rPr lang="en-US" smtClean="0"/>
              <a:t>1/9/2021</a:t>
            </a:fld>
            <a:endParaRPr lang="en-US"/>
          </a:p>
        </p:txBody>
      </p:sp>
      <p:sp>
        <p:nvSpPr>
          <p:cNvPr id="5" name="Footer Placeholder 4"/>
          <p:cNvSpPr>
            <a:spLocks noGrp="1"/>
          </p:cNvSpPr>
          <p:nvPr>
            <p:ph type="ftr" sz="quarter" idx="11"/>
          </p:nvPr>
        </p:nvSpPr>
        <p:spPr/>
        <p:txBody>
          <a:bodyPr/>
          <a:lstStyle/>
          <a:p>
            <a:pPr>
              <a:defRPr/>
            </a:pPr>
            <a:r>
              <a:rPr lang="en-US"/>
              <a:t>DE-Cursul 9</a:t>
            </a:r>
          </a:p>
        </p:txBody>
      </p:sp>
      <p:sp>
        <p:nvSpPr>
          <p:cNvPr id="6" name="Slide Number Placeholder 5"/>
          <p:cNvSpPr>
            <a:spLocks noGrp="1"/>
          </p:cNvSpPr>
          <p:nvPr>
            <p:ph type="sldNum" sz="quarter" idx="12"/>
          </p:nvPr>
        </p:nvSpPr>
        <p:spPr/>
        <p:txBody>
          <a:bodyPr/>
          <a:lstStyle/>
          <a:p>
            <a:pPr>
              <a:defRPr/>
            </a:pPr>
            <a:fld id="{C5CACF66-738E-4924-B23B-A43BB049B267}" type="slidenum">
              <a:rPr lang="en-US" smtClean="0"/>
              <a:pPr>
                <a:defRPr/>
              </a:pPr>
              <a:t>53</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7231" y="3170436"/>
            <a:ext cx="3157537" cy="2821373"/>
          </a:xfrm>
          <a:prstGeom prst="rect">
            <a:avLst/>
          </a:prstGeom>
        </p:spPr>
      </p:pic>
    </p:spTree>
    <p:extLst>
      <p:ext uri="{BB962C8B-B14F-4D97-AF65-F5344CB8AC3E}">
        <p14:creationId xmlns:p14="http://schemas.microsoft.com/office/powerpoint/2010/main" val="349983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Amplificator cu TEC-MOS cu canal inițial</a:t>
            </a:r>
            <a:endParaRPr lang="en-US" b="1">
              <a:latin typeface="+mn-lt"/>
            </a:endParaRPr>
          </a:p>
        </p:txBody>
      </p:sp>
      <p:sp>
        <p:nvSpPr>
          <p:cNvPr id="3" name="Content Placeholder 2"/>
          <p:cNvSpPr>
            <a:spLocks noGrp="1"/>
          </p:cNvSpPr>
          <p:nvPr>
            <p:ph idx="1"/>
          </p:nvPr>
        </p:nvSpPr>
        <p:spPr/>
        <p:txBody>
          <a:bodyPr>
            <a:normAutofit/>
          </a:bodyPr>
          <a:lstStyle/>
          <a:p>
            <a:r>
              <a:rPr lang="ro-RO" b="1">
                <a:solidFill>
                  <a:srgbClr val="0070C0"/>
                </a:solidFill>
              </a:rPr>
              <a:t>Analiza în c.c.</a:t>
            </a:r>
            <a:r>
              <a:rPr lang="ro-RO">
                <a:solidFill>
                  <a:srgbClr val="0070C0"/>
                </a:solidFill>
              </a:rPr>
              <a:t> </a:t>
            </a:r>
            <a:r>
              <a:rPr lang="ro-RO"/>
              <a:t>a amplificatorului realizat cu TEC-MOS cu canal inițial, în conexiune sursă comună, este ceva mai simplă decât pentru un TEC-J, deoarece I</a:t>
            </a:r>
            <a:r>
              <a:rPr lang="ro-RO" baseline="-25000"/>
              <a:t>D</a:t>
            </a:r>
            <a:r>
              <a:rPr lang="ro-RO"/>
              <a:t>=I</a:t>
            </a:r>
            <a:r>
              <a:rPr lang="ro-RO" baseline="-25000"/>
              <a:t>DSS</a:t>
            </a:r>
            <a:r>
              <a:rPr lang="ro-RO"/>
              <a:t> la V</a:t>
            </a:r>
            <a:r>
              <a:rPr lang="ro-RO" baseline="-25000"/>
              <a:t>GS</a:t>
            </a:r>
            <a:r>
              <a:rPr lang="ro-RO"/>
              <a:t>=0.</a:t>
            </a:r>
          </a:p>
          <a:p>
            <a:r>
              <a:rPr lang="ro-RO"/>
              <a:t>Cunoscând I</a:t>
            </a:r>
            <a:r>
              <a:rPr lang="ro-RO" baseline="-25000"/>
              <a:t>D</a:t>
            </a:r>
            <a:r>
              <a:rPr lang="ro-RO"/>
              <a:t>, rămâne de calculat doar V</a:t>
            </a:r>
            <a:r>
              <a:rPr lang="ro-RO" baseline="-25000"/>
              <a:t>D</a:t>
            </a:r>
            <a:r>
              <a:rPr lang="ro-RO"/>
              <a:t>,</a:t>
            </a:r>
            <a:br>
              <a:rPr lang="ro-RO"/>
            </a:br>
            <a:r>
              <a:rPr lang="ro-RO"/>
              <a:t>deoarece V</a:t>
            </a:r>
            <a:r>
              <a:rPr lang="ro-RO" baseline="-25000"/>
              <a:t>S</a:t>
            </a:r>
            <a:r>
              <a:rPr lang="ro-RO"/>
              <a:t>=0 (sursa este conectată la masă)</a:t>
            </a:r>
          </a:p>
          <a:p>
            <a:r>
              <a:rPr lang="ro-RO" b="1">
                <a:solidFill>
                  <a:srgbClr val="0070C0"/>
                </a:solidFill>
              </a:rPr>
              <a:t>Analiza în c.a.</a:t>
            </a:r>
            <a:r>
              <a:rPr lang="ro-RO">
                <a:solidFill>
                  <a:srgbClr val="0070C0"/>
                </a:solidFill>
              </a:rPr>
              <a:t> </a:t>
            </a:r>
            <a:r>
              <a:rPr lang="ro-RO"/>
              <a:t>se face la fel ca pentru amplificatorul cu TEC-J.</a:t>
            </a:r>
            <a:endParaRPr lang="en-US"/>
          </a:p>
          <a:p>
            <a:r>
              <a:rPr lang="ro-RO" b="1">
                <a:solidFill>
                  <a:srgbClr val="0070C0"/>
                </a:solidFill>
              </a:rPr>
              <a:t>Rezistența de intrare în c.a.</a:t>
            </a:r>
            <a:r>
              <a:rPr lang="ro-RO"/>
              <a:t> este:</a:t>
            </a:r>
          </a:p>
          <a:p>
            <a:endParaRPr lang="en-US">
              <a:latin typeface="UT Sans" panose="00000500000000000000" pitchFamily="50" charset="0"/>
            </a:endParaRPr>
          </a:p>
        </p:txBody>
      </p:sp>
      <p:sp>
        <p:nvSpPr>
          <p:cNvPr id="4" name="Date Placeholder 3"/>
          <p:cNvSpPr>
            <a:spLocks noGrp="1"/>
          </p:cNvSpPr>
          <p:nvPr>
            <p:ph type="dt" sz="half" idx="10"/>
          </p:nvPr>
        </p:nvSpPr>
        <p:spPr/>
        <p:txBody>
          <a:bodyPr/>
          <a:lstStyle/>
          <a:p>
            <a:fld id="{1CD5B091-9B1F-46BC-A3C5-68BC8620CDB0}" type="datetime1">
              <a:rPr lang="en-US" smtClean="0"/>
              <a:t>1/9/2021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6</a:t>
            </a:fld>
            <a:endParaRPr lang="en-US"/>
          </a:p>
        </p:txBody>
      </p:sp>
      <p:sp>
        <p:nvSpPr>
          <p:cNvPr id="8" name="Rectangle 2"/>
          <p:cNvSpPr>
            <a:spLocks noChangeArrowheads="1"/>
          </p:cNvSpPr>
          <p:nvPr/>
        </p:nvSpPr>
        <p:spPr bwMode="auto">
          <a:xfrm>
            <a:off x="2286001" y="3168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7361033" y="3126977"/>
                <a:ext cx="3342860" cy="477614"/>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𝐷𝑆</m:t>
                          </m:r>
                        </m:sub>
                      </m:sSub>
                    </m:oMath>
                  </m:oMathPara>
                </a14:m>
                <a:endParaRPr lang="ro-RO" sz="2400"/>
              </a:p>
            </p:txBody>
          </p:sp>
        </mc:Choice>
        <mc:Fallback xmlns="">
          <p:sp>
            <p:nvSpPr>
              <p:cNvPr id="9" name="Object 8"/>
              <p:cNvSpPr txBox="1">
                <a:spLocks noRot="1" noChangeAspect="1" noMove="1" noResize="1" noEditPoints="1" noAdjustHandles="1" noChangeArrowheads="1" noChangeShapeType="1" noTextEdit="1"/>
              </p:cNvSpPr>
              <p:nvPr/>
            </p:nvSpPr>
            <p:spPr bwMode="auto">
              <a:xfrm>
                <a:off x="7361033" y="3126977"/>
                <a:ext cx="3342860" cy="477614"/>
              </a:xfrm>
              <a:prstGeom prst="rect">
                <a:avLst/>
              </a:prstGeom>
              <a:blipFill>
                <a:blip r:embed="rId2"/>
                <a:stretch>
                  <a:fillRect l="-547"/>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0" name="Object 9"/>
              <p:cNvSpPr txBox="1"/>
              <p:nvPr/>
            </p:nvSpPr>
            <p:spPr bwMode="auto">
              <a:xfrm>
                <a:off x="1613038" y="5230916"/>
                <a:ext cx="2769428" cy="640521"/>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𝐺</m:t>
                          </m:r>
                        </m:sub>
                      </m:sSub>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𝐼𝑁</m:t>
                              </m:r>
                              <m:r>
                                <a:rPr lang="ro-RO" sz="2400" i="1">
                                  <a:solidFill>
                                    <a:srgbClr val="000000"/>
                                  </a:solidFill>
                                  <a:latin typeface="Cambria Math" panose="02040503050406030204" pitchFamily="18" charset="0"/>
                                </a:rPr>
                                <m:t>(</m:t>
                              </m:r>
                              <m:r>
                                <a:rPr lang="ro-RO" sz="2400" i="1">
                                  <a:solidFill>
                                    <a:srgbClr val="000000"/>
                                  </a:solidFill>
                                  <a:latin typeface="Cambria Math" panose="02040503050406030204" pitchFamily="18" charset="0"/>
                                </a:rPr>
                                <m:t>𝑔𝑎𝑡𝑒</m:t>
                              </m:r>
                              <m:r>
                                <a:rPr lang="ro-RO" sz="2400" i="1">
                                  <a:solidFill>
                                    <a:srgbClr val="000000"/>
                                  </a:solidFill>
                                  <a:latin typeface="Cambria Math" panose="02040503050406030204" pitchFamily="18" charset="0"/>
                                </a:rPr>
                                <m:t>)</m:t>
                              </m:r>
                            </m:sub>
                          </m:sSub>
                        </m:e>
                      </m:d>
                    </m:oMath>
                  </m:oMathPara>
                </a14:m>
                <a:endParaRPr lang="ro-RO" sz="2400"/>
              </a:p>
            </p:txBody>
          </p:sp>
        </mc:Choice>
        <mc:Fallback xmlns="">
          <p:sp>
            <p:nvSpPr>
              <p:cNvPr id="10" name="Object 9"/>
              <p:cNvSpPr txBox="1">
                <a:spLocks noRot="1" noChangeAspect="1" noMove="1" noResize="1" noEditPoints="1" noAdjustHandles="1" noChangeArrowheads="1" noChangeShapeType="1" noTextEdit="1"/>
              </p:cNvSpPr>
              <p:nvPr/>
            </p:nvSpPr>
            <p:spPr bwMode="auto">
              <a:xfrm>
                <a:off x="1613038" y="5230916"/>
                <a:ext cx="2769428" cy="640521"/>
              </a:xfrm>
              <a:prstGeom prst="rect">
                <a:avLst/>
              </a:prstGeom>
              <a:blipFill>
                <a:blip r:embed="rId3"/>
                <a:stretch>
                  <a:fillRect/>
                </a:stretch>
              </a:blipFill>
            </p:spPr>
            <p:txBody>
              <a:bodyPr/>
              <a:lstStyle/>
              <a:p>
                <a:r>
                  <a:rPr lang="ro-RO">
                    <a:noFill/>
                  </a:rPr>
                  <a:t> </a:t>
                </a:r>
              </a:p>
            </p:txBody>
          </p:sp>
        </mc:Fallback>
      </mc:AlternateContent>
      <mc:AlternateContent xmlns:mc="http://schemas.openxmlformats.org/markup-compatibility/2006" xmlns:a14="http://schemas.microsoft.com/office/drawing/2010/main">
        <mc:Choice Requires="a14">
          <p:sp>
            <p:nvSpPr>
              <p:cNvPr id="11" name="Object 10"/>
              <p:cNvSpPr txBox="1"/>
              <p:nvPr/>
            </p:nvSpPr>
            <p:spPr>
              <a:xfrm>
                <a:off x="5157304" y="5104296"/>
                <a:ext cx="2382633" cy="8937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𝐼𝑁</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𝑔𝑎𝑡𝑒</m:t>
                              </m:r>
                            </m:e>
                          </m:d>
                        </m:sub>
                      </m:sSub>
                      <m:r>
                        <a:rPr lang="ro-RO" sz="2400" i="1">
                          <a:solidFill>
                            <a:srgbClr val="000000"/>
                          </a:solidFill>
                          <a:latin typeface="Cambria Math" panose="02040503050406030204" pitchFamily="18" charset="0"/>
                        </a:rPr>
                        <m:t>=</m:t>
                      </m:r>
                      <m:f>
                        <m:fPr>
                          <m:ctrlPr>
                            <a:rPr lang="ro-RO" sz="2400" i="1">
                              <a:solidFill>
                                <a:srgbClr val="000000"/>
                              </a:solidFill>
                              <a:latin typeface="Cambria Math" panose="02040503050406030204" pitchFamily="18" charset="0"/>
                            </a:rPr>
                          </m:ctrlPr>
                        </m:fPr>
                        <m:num>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𝐺𝑆</m:t>
                              </m:r>
                            </m:sub>
                          </m:sSub>
                        </m:num>
                        <m:den>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𝐺𝑆𝑆</m:t>
                              </m:r>
                            </m:sub>
                          </m:sSub>
                        </m:den>
                      </m:f>
                    </m:oMath>
                  </m:oMathPara>
                </a14:m>
                <a:endParaRPr lang="ro-RO"/>
              </a:p>
            </p:txBody>
          </p:sp>
        </mc:Choice>
        <mc:Fallback xmlns="">
          <p:sp>
            <p:nvSpPr>
              <p:cNvPr id="11" name="Object 10"/>
              <p:cNvSpPr txBox="1">
                <a:spLocks noRot="1" noChangeAspect="1" noMove="1" noResize="1" noEditPoints="1" noAdjustHandles="1" noChangeArrowheads="1" noChangeShapeType="1" noTextEdit="1"/>
              </p:cNvSpPr>
              <p:nvPr/>
            </p:nvSpPr>
            <p:spPr>
              <a:xfrm>
                <a:off x="5157304" y="5104296"/>
                <a:ext cx="2382633" cy="893762"/>
              </a:xfrm>
              <a:prstGeom prst="rect">
                <a:avLst/>
              </a:prstGeom>
              <a:blipFill>
                <a:blip r:embed="rId4"/>
                <a:stretch>
                  <a:fillRect/>
                </a:stretch>
              </a:blipFill>
            </p:spPr>
            <p:txBody>
              <a:bodyPr/>
              <a:lstStyle/>
              <a:p>
                <a:r>
                  <a:rPr lang="ro-RO">
                    <a:noFill/>
                  </a:rPr>
                  <a:t> </a:t>
                </a:r>
              </a:p>
            </p:txBody>
          </p:sp>
        </mc:Fallback>
      </mc:AlternateContent>
      <p:pic>
        <p:nvPicPr>
          <p:cNvPr id="13" name="Picture 12">
            <a:extLst>
              <a:ext uri="{FF2B5EF4-FFF2-40B4-BE49-F238E27FC236}">
                <a16:creationId xmlns:a16="http://schemas.microsoft.com/office/drawing/2014/main" id="{5286849F-FE75-455E-A31E-6A87072BA067}"/>
              </a:ext>
            </a:extLst>
          </p:cNvPr>
          <p:cNvPicPr>
            <a:picLocks noChangeAspect="1"/>
          </p:cNvPicPr>
          <p:nvPr/>
        </p:nvPicPr>
        <p:blipFill rotWithShape="1">
          <a:blip r:embed="rId5"/>
          <a:srcRect l="31466" r="31004"/>
          <a:stretch/>
        </p:blipFill>
        <p:spPr>
          <a:xfrm>
            <a:off x="9986069" y="3579502"/>
            <a:ext cx="1701800" cy="2829320"/>
          </a:xfrm>
          <a:prstGeom prst="rect">
            <a:avLst/>
          </a:prstGeom>
        </p:spPr>
      </p:pic>
    </p:spTree>
    <p:extLst>
      <p:ext uri="{BB962C8B-B14F-4D97-AF65-F5344CB8AC3E}">
        <p14:creationId xmlns:p14="http://schemas.microsoft.com/office/powerpoint/2010/main" val="3181783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a:latin typeface="+mn-lt"/>
              </a:rPr>
              <a:t>Exemplul 1</a:t>
            </a:r>
            <a:endParaRPr lang="en-US" b="1">
              <a:latin typeface="+mn-lt"/>
            </a:endParaRPr>
          </a:p>
        </p:txBody>
      </p:sp>
      <p:sp>
        <p:nvSpPr>
          <p:cNvPr id="3" name="Content Placeholder 2"/>
          <p:cNvSpPr>
            <a:spLocks noGrp="1"/>
          </p:cNvSpPr>
          <p:nvPr>
            <p:ph idx="1"/>
          </p:nvPr>
        </p:nvSpPr>
        <p:spPr/>
        <p:txBody>
          <a:bodyPr/>
          <a:lstStyle/>
          <a:p>
            <a:r>
              <a:rPr lang="ro-RO"/>
              <a:t>Dispozitivul TEC-MOS cu canal inițial din amplificatorul din figură are I</a:t>
            </a:r>
            <a:r>
              <a:rPr lang="ro-RO" baseline="-25000"/>
              <a:t>DSS</a:t>
            </a:r>
            <a:r>
              <a:rPr lang="ro-RO"/>
              <a:t>=200mA și g</a:t>
            </a:r>
            <a:r>
              <a:rPr lang="ro-RO" baseline="-25000"/>
              <a:t>m</a:t>
            </a:r>
            <a:r>
              <a:rPr lang="ro-RO"/>
              <a:t>=200mS. Calculați tensiunea continuă în drenă și tensiunea alternativă de ieșire. Se dă V</a:t>
            </a:r>
            <a:r>
              <a:rPr lang="ro-RO" baseline="-25000"/>
              <a:t>in</a:t>
            </a:r>
            <a:r>
              <a:rPr lang="ro-RO"/>
              <a:t>=500mV.</a:t>
            </a:r>
            <a:endParaRPr lang="en-US"/>
          </a:p>
        </p:txBody>
      </p:sp>
      <p:sp>
        <p:nvSpPr>
          <p:cNvPr id="4" name="Date Placeholder 3"/>
          <p:cNvSpPr>
            <a:spLocks noGrp="1"/>
          </p:cNvSpPr>
          <p:nvPr>
            <p:ph type="dt" sz="half" idx="10"/>
          </p:nvPr>
        </p:nvSpPr>
        <p:spPr/>
        <p:txBody>
          <a:bodyPr/>
          <a:lstStyle/>
          <a:p>
            <a:fld id="{EB2296B8-5BBD-40CA-92A4-42A1F1EB00F1}" type="datetime1">
              <a:rPr lang="en-US" smtClean="0"/>
              <a:t>1/9/2021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7</a:t>
            </a:fld>
            <a:endParaRPr lang="en-US"/>
          </a:p>
        </p:txBody>
      </p:sp>
      <p:pic>
        <p:nvPicPr>
          <p:cNvPr id="7" name="Picture 6"/>
          <p:cNvPicPr>
            <a:picLocks noChangeAspect="1"/>
          </p:cNvPicPr>
          <p:nvPr/>
        </p:nvPicPr>
        <p:blipFill>
          <a:blip r:embed="rId2"/>
          <a:stretch>
            <a:fillRect/>
          </a:stretch>
        </p:blipFill>
        <p:spPr>
          <a:xfrm>
            <a:off x="3844290" y="3180522"/>
            <a:ext cx="4503420" cy="2781300"/>
          </a:xfrm>
          <a:prstGeom prst="rect">
            <a:avLst/>
          </a:prstGeom>
        </p:spPr>
      </p:pic>
    </p:spTree>
    <p:extLst>
      <p:ext uri="{BB962C8B-B14F-4D97-AF65-F5344CB8AC3E}">
        <p14:creationId xmlns:p14="http://schemas.microsoft.com/office/powerpoint/2010/main" val="254759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Exemplul 1</a:t>
            </a:r>
            <a:br>
              <a:rPr lang="ro-RO" b="1">
                <a:latin typeface="+mn-lt"/>
              </a:rPr>
            </a:br>
            <a:r>
              <a:rPr lang="ro-RO" sz="3200" b="1">
                <a:latin typeface="+mn-lt"/>
              </a:rPr>
              <a:t>Rezolvare</a:t>
            </a:r>
            <a:endParaRPr lang="en-US" b="1">
              <a:latin typeface="+mn-lt"/>
            </a:endParaRPr>
          </a:p>
        </p:txBody>
      </p:sp>
      <p:sp>
        <p:nvSpPr>
          <p:cNvPr id="3" name="Content Placeholder 2"/>
          <p:cNvSpPr>
            <a:spLocks noGrp="1"/>
          </p:cNvSpPr>
          <p:nvPr>
            <p:ph idx="1"/>
          </p:nvPr>
        </p:nvSpPr>
        <p:spPr/>
        <p:txBody>
          <a:bodyPr/>
          <a:lstStyle/>
          <a:p>
            <a:r>
              <a:rPr lang="en-US"/>
              <a:t>Amplificatorul este polarizat la zero, deci</a:t>
            </a:r>
          </a:p>
          <a:p>
            <a:endParaRPr lang="ro-RO"/>
          </a:p>
          <a:p>
            <a:r>
              <a:rPr lang="ro-RO"/>
              <a:t>Prin urmare</a:t>
            </a:r>
            <a:endParaRPr lang="en-US"/>
          </a:p>
          <a:p>
            <a:endParaRPr lang="ro-RO"/>
          </a:p>
          <a:p>
            <a:endParaRPr lang="ro-RO"/>
          </a:p>
          <a:p>
            <a:r>
              <a:rPr lang="ro-RO"/>
              <a:t>Tensiunea alternativă la ieșire este, în modul:</a:t>
            </a:r>
            <a:endParaRPr lang="en-US"/>
          </a:p>
        </p:txBody>
      </p:sp>
      <p:sp>
        <p:nvSpPr>
          <p:cNvPr id="4" name="Date Placeholder 3"/>
          <p:cNvSpPr>
            <a:spLocks noGrp="1"/>
          </p:cNvSpPr>
          <p:nvPr>
            <p:ph type="dt" sz="half" idx="10"/>
          </p:nvPr>
        </p:nvSpPr>
        <p:spPr/>
        <p:txBody>
          <a:bodyPr/>
          <a:lstStyle/>
          <a:p>
            <a:fld id="{A9C3449B-D6D5-43AA-BCD0-D850659B9804}" type="datetime1">
              <a:rPr lang="en-US" smtClean="0"/>
              <a:t>1/9/2021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8</a:t>
            </a:fld>
            <a:endParaRPr lang="en-US"/>
          </a:p>
        </p:txBody>
      </p:sp>
      <p:sp>
        <p:nvSpPr>
          <p:cNvPr id="8" name="Rectangle 2"/>
          <p:cNvSpPr>
            <a:spLocks noChangeArrowheads="1"/>
          </p:cNvSpPr>
          <p:nvPr/>
        </p:nvSpPr>
        <p:spPr bwMode="auto">
          <a:xfrm>
            <a:off x="2209801" y="20251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9" name="Object 8"/>
              <p:cNvSpPr txBox="1"/>
              <p:nvPr/>
            </p:nvSpPr>
            <p:spPr bwMode="auto">
              <a:xfrm>
                <a:off x="1030248" y="2236787"/>
                <a:ext cx="2785718" cy="51383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𝐷𝑆𝑆</m:t>
                          </m:r>
                        </m:sub>
                      </m:sSub>
                      <m:r>
                        <a:rPr lang="ro-RO" sz="2400" i="1">
                          <a:solidFill>
                            <a:srgbClr val="000000"/>
                          </a:solidFill>
                          <a:latin typeface="Cambria Math" panose="02040503050406030204" pitchFamily="18" charset="0"/>
                        </a:rPr>
                        <m:t>=200</m:t>
                      </m:r>
                      <m:r>
                        <a:rPr lang="ro-RO" sz="2400" i="1">
                          <a:solidFill>
                            <a:srgbClr val="000000"/>
                          </a:solidFill>
                          <a:latin typeface="Cambria Math" panose="02040503050406030204" pitchFamily="18" charset="0"/>
                        </a:rPr>
                        <m:t>𝑚𝐴</m:t>
                      </m:r>
                    </m:oMath>
                  </m:oMathPara>
                </a14:m>
                <a:endParaRPr lang="ro-RO" sz="2400"/>
              </a:p>
            </p:txBody>
          </p:sp>
        </mc:Choice>
        <mc:Fallback xmlns="">
          <p:sp>
            <p:nvSpPr>
              <p:cNvPr id="9" name="Object 8"/>
              <p:cNvSpPr txBox="1">
                <a:spLocks noRot="1" noChangeAspect="1" noMove="1" noResize="1" noEditPoints="1" noAdjustHandles="1" noChangeArrowheads="1" noChangeShapeType="1" noTextEdit="1"/>
              </p:cNvSpPr>
              <p:nvPr/>
            </p:nvSpPr>
            <p:spPr bwMode="auto">
              <a:xfrm>
                <a:off x="1030248" y="2236787"/>
                <a:ext cx="2785718" cy="513835"/>
              </a:xfrm>
              <a:prstGeom prst="rect">
                <a:avLst/>
              </a:prstGeom>
              <a:blipFill>
                <a:blip r:embed="rId2"/>
                <a:stretch>
                  <a:fillRect l="-438"/>
                </a:stretch>
              </a:blipFill>
            </p:spPr>
            <p:txBody>
              <a:bodyPr/>
              <a:lstStyle/>
              <a:p>
                <a:r>
                  <a:rPr lang="ro-RO">
                    <a:noFill/>
                  </a:rPr>
                  <a:t> </a:t>
                </a:r>
              </a:p>
            </p:txBody>
          </p:sp>
        </mc:Fallback>
      </mc:AlternateContent>
      <p:sp>
        <p:nvSpPr>
          <p:cNvPr id="10" name="Rectangle 4"/>
          <p:cNvSpPr>
            <a:spLocks noChangeArrowheads="1"/>
          </p:cNvSpPr>
          <p:nvPr/>
        </p:nvSpPr>
        <p:spPr bwMode="auto">
          <a:xfrm>
            <a:off x="2238376" y="27252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1" name="Object 10"/>
              <p:cNvSpPr txBox="1"/>
              <p:nvPr/>
            </p:nvSpPr>
            <p:spPr bwMode="auto">
              <a:xfrm>
                <a:off x="1030248" y="3333412"/>
                <a:ext cx="6337300" cy="47173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𝐷𝐷</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𝐼</m:t>
                          </m:r>
                        </m:e>
                        <m:sub>
                          <m:r>
                            <a:rPr lang="ro-RO" sz="2400" i="1">
                              <a:solidFill>
                                <a:srgbClr val="000000"/>
                              </a:solidFill>
                              <a:latin typeface="Cambria Math" panose="02040503050406030204" pitchFamily="18" charset="0"/>
                            </a:rPr>
                            <m:t>𝐷</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r>
                        <a:rPr lang="ro-RO" sz="2400" i="1">
                          <a:solidFill>
                            <a:srgbClr val="000000"/>
                          </a:solidFill>
                          <a:latin typeface="Cambria Math" panose="02040503050406030204" pitchFamily="18" charset="0"/>
                        </a:rPr>
                        <m:t>=15</m:t>
                      </m:r>
                      <m:r>
                        <a:rPr lang="ro-RO" sz="2400" i="1">
                          <a:solidFill>
                            <a:srgbClr val="000000"/>
                          </a:solidFill>
                          <a:latin typeface="Cambria Math" panose="02040503050406030204" pitchFamily="18" charset="0"/>
                        </a:rPr>
                        <m:t>𝑉</m:t>
                      </m:r>
                      <m:r>
                        <a:rPr lang="ro-RO" sz="2400" i="1">
                          <a:solidFill>
                            <a:srgbClr val="000000"/>
                          </a:solidFill>
                          <a:latin typeface="Cambria Math" panose="02040503050406030204" pitchFamily="18" charset="0"/>
                        </a:rPr>
                        <m:t>−</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0,2</m:t>
                          </m:r>
                          <m:r>
                            <a:rPr lang="ro-RO" sz="2400" i="1">
                              <a:solidFill>
                                <a:srgbClr val="000000"/>
                              </a:solidFill>
                              <a:latin typeface="Cambria Math" panose="02040503050406030204" pitchFamily="18" charset="0"/>
                            </a:rPr>
                            <m:t>𝐴</m:t>
                          </m:r>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33</m:t>
                          </m:r>
                          <m:r>
                            <m:rPr>
                              <m:sty m:val="p"/>
                            </m:rPr>
                            <a:rPr lang="ro-RO" sz="2400" i="1">
                              <a:solidFill>
                                <a:srgbClr val="000000"/>
                              </a:solidFill>
                              <a:latin typeface="Cambria Math" panose="02040503050406030204" pitchFamily="18" charset="0"/>
                            </a:rPr>
                            <m:t>Ω</m:t>
                          </m:r>
                        </m:e>
                      </m:d>
                      <m:r>
                        <a:rPr lang="ro-RO" sz="2400" i="1">
                          <a:solidFill>
                            <a:srgbClr val="000000"/>
                          </a:solidFill>
                          <a:latin typeface="Cambria Math" panose="02040503050406030204" pitchFamily="18" charset="0"/>
                        </a:rPr>
                        <m:t>=8,4</m:t>
                      </m:r>
                      <m:r>
                        <a:rPr lang="ro-RO" sz="2400" i="1">
                          <a:solidFill>
                            <a:srgbClr val="000000"/>
                          </a:solidFill>
                          <a:latin typeface="Cambria Math" panose="02040503050406030204" pitchFamily="18" charset="0"/>
                        </a:rPr>
                        <m:t>𝑉</m:t>
                      </m:r>
                    </m:oMath>
                  </m:oMathPara>
                </a14:m>
                <a:endParaRPr lang="ro-RO" sz="2400"/>
              </a:p>
            </p:txBody>
          </p:sp>
        </mc:Choice>
        <mc:Fallback xmlns="">
          <p:sp>
            <p:nvSpPr>
              <p:cNvPr id="11" name="Object 10"/>
              <p:cNvSpPr txBox="1">
                <a:spLocks noRot="1" noChangeAspect="1" noMove="1" noResize="1" noEditPoints="1" noAdjustHandles="1" noChangeArrowheads="1" noChangeShapeType="1" noTextEdit="1"/>
              </p:cNvSpPr>
              <p:nvPr/>
            </p:nvSpPr>
            <p:spPr bwMode="auto">
              <a:xfrm>
                <a:off x="1030248" y="3333412"/>
                <a:ext cx="6337300" cy="471735"/>
              </a:xfrm>
              <a:prstGeom prst="rect">
                <a:avLst/>
              </a:prstGeom>
              <a:blipFill>
                <a:blip r:embed="rId3"/>
                <a:stretch>
                  <a:fillRect l="-192"/>
                </a:stretch>
              </a:blipFill>
            </p:spPr>
            <p:txBody>
              <a:bodyPr/>
              <a:lstStyle/>
              <a:p>
                <a:r>
                  <a:rPr lang="ro-RO">
                    <a:noFill/>
                  </a:rPr>
                  <a:t> </a:t>
                </a:r>
              </a:p>
            </p:txBody>
          </p:sp>
        </mc:Fallback>
      </mc:AlternateContent>
      <p:sp>
        <p:nvSpPr>
          <p:cNvPr id="12" name="Rectangle 6"/>
          <p:cNvSpPr>
            <a:spLocks noChangeArrowheads="1"/>
          </p:cNvSpPr>
          <p:nvPr/>
        </p:nvSpPr>
        <p:spPr bwMode="auto">
          <a:xfrm>
            <a:off x="2238376" y="32840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3" name="Object 12"/>
              <p:cNvSpPr txBox="1"/>
              <p:nvPr/>
            </p:nvSpPr>
            <p:spPr bwMode="auto">
              <a:xfrm>
                <a:off x="1030248" y="3832741"/>
                <a:ext cx="4909931" cy="584199"/>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𝐷</m:t>
                          </m:r>
                        </m:sub>
                      </m:sSub>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𝐿</m:t>
                              </m:r>
                            </m:sub>
                          </m:sSub>
                          <m:r>
                            <a:rPr lang="ro-RO" sz="2400" i="1">
                              <a:solidFill>
                                <a:srgbClr val="000000"/>
                              </a:solidFill>
                              <a:latin typeface="Cambria Math" panose="02040503050406030204" pitchFamily="18" charset="0"/>
                            </a:rPr>
                            <m:t>=33</m:t>
                          </m:r>
                          <m:r>
                            <m:rPr>
                              <m:sty m:val="p"/>
                            </m:rPr>
                            <a:rPr lang="ro-RO" sz="2400" i="1">
                              <a:solidFill>
                                <a:srgbClr val="000000"/>
                              </a:solidFill>
                              <a:latin typeface="Cambria Math" panose="02040503050406030204" pitchFamily="18" charset="0"/>
                            </a:rPr>
                            <m:t>Ω</m:t>
                          </m:r>
                          <m:d>
                            <m:dPr>
                              <m:begChr m:val="‖"/>
                              <m:endChr m:val=""/>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8,2</m:t>
                              </m:r>
                              <m:r>
                                <a:rPr lang="ro-RO" sz="2400" i="1">
                                  <a:solidFill>
                                    <a:srgbClr val="000000"/>
                                  </a:solidFill>
                                  <a:latin typeface="Cambria Math" panose="02040503050406030204" pitchFamily="18" charset="0"/>
                                </a:rPr>
                                <m:t>𝑘</m:t>
                              </m:r>
                              <m:r>
                                <m:rPr>
                                  <m:sty m:val="p"/>
                                </m:rPr>
                                <a:rPr lang="ro-RO" sz="2400" i="1">
                                  <a:solidFill>
                                    <a:srgbClr val="000000"/>
                                  </a:solidFill>
                                  <a:latin typeface="Cambria Math" panose="02040503050406030204" pitchFamily="18" charset="0"/>
                                </a:rPr>
                                <m:t>Ω</m:t>
                              </m:r>
                              <m:r>
                                <a:rPr lang="ro-RO" sz="2400" i="1">
                                  <a:solidFill>
                                    <a:srgbClr val="000000"/>
                                  </a:solidFill>
                                  <a:latin typeface="Cambria Math" panose="02040503050406030204" pitchFamily="18" charset="0"/>
                                </a:rPr>
                                <m:t>=</m:t>
                              </m:r>
                            </m:e>
                          </m:d>
                        </m:e>
                      </m:d>
                      <m:r>
                        <a:rPr lang="ro-RO" sz="2400" i="1">
                          <a:solidFill>
                            <a:srgbClr val="000000"/>
                          </a:solidFill>
                          <a:latin typeface="Cambria Math" panose="02040503050406030204" pitchFamily="18" charset="0"/>
                        </a:rPr>
                        <m:t>32,9</m:t>
                      </m:r>
                      <m:r>
                        <m:rPr>
                          <m:sty m:val="p"/>
                        </m:rPr>
                        <a:rPr lang="ro-RO" sz="2400" i="1">
                          <a:solidFill>
                            <a:srgbClr val="000000"/>
                          </a:solidFill>
                          <a:latin typeface="Cambria Math" panose="02040503050406030204" pitchFamily="18" charset="0"/>
                        </a:rPr>
                        <m:t>Ω</m:t>
                      </m:r>
                    </m:oMath>
                  </m:oMathPara>
                </a14:m>
                <a:endParaRPr lang="ro-RO" sz="2400"/>
              </a:p>
            </p:txBody>
          </p:sp>
        </mc:Choice>
        <mc:Fallback xmlns="">
          <p:sp>
            <p:nvSpPr>
              <p:cNvPr id="13" name="Object 12"/>
              <p:cNvSpPr txBox="1">
                <a:spLocks noRot="1" noChangeAspect="1" noMove="1" noResize="1" noEditPoints="1" noAdjustHandles="1" noChangeArrowheads="1" noChangeShapeType="1" noTextEdit="1"/>
              </p:cNvSpPr>
              <p:nvPr/>
            </p:nvSpPr>
            <p:spPr bwMode="auto">
              <a:xfrm>
                <a:off x="1030248" y="3832741"/>
                <a:ext cx="4909931" cy="584199"/>
              </a:xfrm>
              <a:prstGeom prst="rect">
                <a:avLst/>
              </a:prstGeom>
              <a:blipFill>
                <a:blip r:embed="rId4"/>
                <a:stretch>
                  <a:fillRect/>
                </a:stretch>
              </a:blipFill>
            </p:spPr>
            <p:txBody>
              <a:bodyPr/>
              <a:lstStyle/>
              <a:p>
                <a:r>
                  <a:rPr lang="ro-RO">
                    <a:noFill/>
                  </a:rPr>
                  <a:t> </a:t>
                </a:r>
              </a:p>
            </p:txBody>
          </p:sp>
        </mc:Fallback>
      </mc:AlternateContent>
      <p:sp>
        <p:nvSpPr>
          <p:cNvPr id="14" name="Rectangle 8"/>
          <p:cNvSpPr>
            <a:spLocks noChangeArrowheads="1"/>
          </p:cNvSpPr>
          <p:nvPr/>
        </p:nvSpPr>
        <p:spPr bwMode="auto">
          <a:xfrm>
            <a:off x="2238376" y="45437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5" name="Object 14"/>
              <p:cNvSpPr txBox="1"/>
              <p:nvPr/>
            </p:nvSpPr>
            <p:spPr bwMode="auto">
              <a:xfrm>
                <a:off x="1030248" y="4913035"/>
                <a:ext cx="7546009" cy="471735"/>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ro-RO" sz="2400" i="1">
                              <a:solidFill>
                                <a:srgbClr val="000000"/>
                              </a:solidFill>
                              <a:latin typeface="Cambria Math" panose="02040503050406030204" pitchFamily="18" charset="0"/>
                            </a:rPr>
                          </m:ctrlPr>
                        </m:dPr>
                        <m:e>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𝑜𝑢𝑡</m:t>
                              </m:r>
                            </m:sub>
                          </m:sSub>
                        </m:e>
                      </m:d>
                      <m:r>
                        <a:rPr lang="ro-RO" sz="2400" i="1">
                          <a:solidFill>
                            <a:srgbClr val="000000"/>
                          </a:solidFill>
                          <a:latin typeface="Cambria Math" panose="02040503050406030204" pitchFamily="18" charset="0"/>
                        </a:rPr>
                        <m:t>=</m:t>
                      </m:r>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𝑔</m:t>
                          </m:r>
                        </m:e>
                        <m:sub>
                          <m:r>
                            <a:rPr lang="ro-RO" sz="2400" i="1">
                              <a:solidFill>
                                <a:srgbClr val="000000"/>
                              </a:solidFill>
                              <a:latin typeface="Cambria Math" panose="02040503050406030204" pitchFamily="18" charset="0"/>
                            </a:rPr>
                            <m:t>𝑚</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𝑅</m:t>
                          </m:r>
                        </m:e>
                        <m:sub>
                          <m:r>
                            <a:rPr lang="ro-RO" sz="2400" i="1">
                              <a:solidFill>
                                <a:srgbClr val="000000"/>
                              </a:solidFill>
                              <a:latin typeface="Cambria Math" panose="02040503050406030204" pitchFamily="18" charset="0"/>
                            </a:rPr>
                            <m:t>𝑑</m:t>
                          </m:r>
                        </m:sub>
                      </m:sSub>
                      <m:sSub>
                        <m:sSubPr>
                          <m:ctrlPr>
                            <a:rPr lang="ro-RO" sz="2400" i="1">
                              <a:solidFill>
                                <a:srgbClr val="000000"/>
                              </a:solidFill>
                              <a:latin typeface="Cambria Math" panose="02040503050406030204" pitchFamily="18" charset="0"/>
                            </a:rPr>
                          </m:ctrlPr>
                        </m:sSubPr>
                        <m:e>
                          <m:r>
                            <a:rPr lang="ro-RO" sz="2400" i="1">
                              <a:solidFill>
                                <a:srgbClr val="000000"/>
                              </a:solidFill>
                              <a:latin typeface="Cambria Math" panose="02040503050406030204" pitchFamily="18" charset="0"/>
                            </a:rPr>
                            <m:t>𝑉</m:t>
                          </m:r>
                        </m:e>
                        <m:sub>
                          <m:r>
                            <a:rPr lang="ro-RO" sz="2400" i="1">
                              <a:solidFill>
                                <a:srgbClr val="000000"/>
                              </a:solidFill>
                              <a:latin typeface="Cambria Math" panose="02040503050406030204" pitchFamily="18" charset="0"/>
                            </a:rPr>
                            <m:t>𝑖𝑛</m:t>
                          </m:r>
                        </m:sub>
                      </m:sSub>
                      <m:r>
                        <a:rPr lang="ro-RO" sz="2400" i="1">
                          <a:solidFill>
                            <a:srgbClr val="000000"/>
                          </a:solidFill>
                          <a:latin typeface="Cambria Math" panose="02040503050406030204" pitchFamily="18" charset="0"/>
                        </a:rPr>
                        <m:t>=</m:t>
                      </m:r>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200</m:t>
                          </m:r>
                          <m:r>
                            <a:rPr lang="ro-RO" sz="2400" i="1">
                              <a:solidFill>
                                <a:srgbClr val="000000"/>
                              </a:solidFill>
                              <a:latin typeface="Cambria Math" panose="02040503050406030204" pitchFamily="18" charset="0"/>
                            </a:rPr>
                            <m:t>𝑚𝑆</m:t>
                          </m:r>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32,9</m:t>
                          </m:r>
                          <m:r>
                            <m:rPr>
                              <m:sty m:val="p"/>
                            </m:rPr>
                            <a:rPr lang="ro-RO" sz="2400" i="1">
                              <a:solidFill>
                                <a:srgbClr val="000000"/>
                              </a:solidFill>
                              <a:latin typeface="Cambria Math" panose="02040503050406030204" pitchFamily="18" charset="0"/>
                            </a:rPr>
                            <m:t>Ω</m:t>
                          </m:r>
                        </m:e>
                      </m:d>
                      <m:d>
                        <m:dPr>
                          <m:ctrlPr>
                            <a:rPr lang="ro-RO" sz="2400" i="1">
                              <a:solidFill>
                                <a:srgbClr val="000000"/>
                              </a:solidFill>
                              <a:latin typeface="Cambria Math" panose="02040503050406030204" pitchFamily="18" charset="0"/>
                            </a:rPr>
                          </m:ctrlPr>
                        </m:dPr>
                        <m:e>
                          <m:r>
                            <a:rPr lang="ro-RO" sz="2400" i="1">
                              <a:solidFill>
                                <a:srgbClr val="000000"/>
                              </a:solidFill>
                              <a:latin typeface="Cambria Math" panose="02040503050406030204" pitchFamily="18" charset="0"/>
                            </a:rPr>
                            <m:t>500</m:t>
                          </m:r>
                          <m:r>
                            <a:rPr lang="ro-RO" sz="2400" i="1">
                              <a:solidFill>
                                <a:srgbClr val="000000"/>
                              </a:solidFill>
                              <a:latin typeface="Cambria Math" panose="02040503050406030204" pitchFamily="18" charset="0"/>
                            </a:rPr>
                            <m:t>𝑚𝑉</m:t>
                          </m:r>
                        </m:e>
                      </m:d>
                      <m:r>
                        <a:rPr lang="ro-RO" sz="2400" i="1">
                          <a:solidFill>
                            <a:srgbClr val="000000"/>
                          </a:solidFill>
                          <a:latin typeface="Cambria Math" panose="02040503050406030204" pitchFamily="18" charset="0"/>
                        </a:rPr>
                        <m:t>=3,29</m:t>
                      </m:r>
                      <m:r>
                        <a:rPr lang="ro-RO" sz="2400" i="1">
                          <a:solidFill>
                            <a:srgbClr val="000000"/>
                          </a:solidFill>
                          <a:latin typeface="Cambria Math" panose="02040503050406030204" pitchFamily="18" charset="0"/>
                        </a:rPr>
                        <m:t>𝑉</m:t>
                      </m:r>
                    </m:oMath>
                  </m:oMathPara>
                </a14:m>
                <a:endParaRPr lang="ro-RO" sz="2400"/>
              </a:p>
            </p:txBody>
          </p:sp>
        </mc:Choice>
        <mc:Fallback xmlns="">
          <p:sp>
            <p:nvSpPr>
              <p:cNvPr id="15" name="Object 14"/>
              <p:cNvSpPr txBox="1">
                <a:spLocks noRot="1" noChangeAspect="1" noMove="1" noResize="1" noEditPoints="1" noAdjustHandles="1" noChangeArrowheads="1" noChangeShapeType="1" noTextEdit="1"/>
              </p:cNvSpPr>
              <p:nvPr/>
            </p:nvSpPr>
            <p:spPr bwMode="auto">
              <a:xfrm>
                <a:off x="1030248" y="4913035"/>
                <a:ext cx="7546009" cy="471735"/>
              </a:xfrm>
              <a:prstGeom prst="rect">
                <a:avLst/>
              </a:prstGeom>
              <a:blipFill>
                <a:blip r:embed="rId5"/>
                <a:stretch>
                  <a:fillRect b="-7792"/>
                </a:stretch>
              </a:blipFill>
            </p:spPr>
            <p:txBody>
              <a:bodyPr/>
              <a:lstStyle/>
              <a:p>
                <a:r>
                  <a:rPr lang="ro-RO">
                    <a:noFill/>
                  </a:rPr>
                  <a:t> </a:t>
                </a:r>
              </a:p>
            </p:txBody>
          </p:sp>
        </mc:Fallback>
      </mc:AlternateContent>
      <p:pic>
        <p:nvPicPr>
          <p:cNvPr id="16" name="Picture 15">
            <a:extLst>
              <a:ext uri="{FF2B5EF4-FFF2-40B4-BE49-F238E27FC236}">
                <a16:creationId xmlns:a16="http://schemas.microsoft.com/office/drawing/2014/main" id="{5F886B18-3FBE-40F1-8037-01AA4DA92581}"/>
              </a:ext>
            </a:extLst>
          </p:cNvPr>
          <p:cNvPicPr>
            <a:picLocks noChangeAspect="1"/>
          </p:cNvPicPr>
          <p:nvPr/>
        </p:nvPicPr>
        <p:blipFill>
          <a:blip r:embed="rId6"/>
          <a:stretch>
            <a:fillRect/>
          </a:stretch>
        </p:blipFill>
        <p:spPr>
          <a:xfrm>
            <a:off x="7546810" y="136525"/>
            <a:ext cx="4503420" cy="2781300"/>
          </a:xfrm>
          <a:prstGeom prst="rect">
            <a:avLst/>
          </a:prstGeom>
        </p:spPr>
      </p:pic>
    </p:spTree>
    <p:extLst>
      <p:ext uri="{BB962C8B-B14F-4D97-AF65-F5344CB8AC3E}">
        <p14:creationId xmlns:p14="http://schemas.microsoft.com/office/powerpoint/2010/main" val="56104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b="1">
                <a:latin typeface="+mn-lt"/>
              </a:rPr>
              <a:t>Amplificator cu TEC-MOS cu canal indus</a:t>
            </a:r>
            <a:endParaRPr lang="en-US" b="1">
              <a:latin typeface="+mn-lt"/>
            </a:endParaRPr>
          </a:p>
        </p:txBody>
      </p:sp>
      <p:sp>
        <p:nvSpPr>
          <p:cNvPr id="3" name="Content Placeholder 2"/>
          <p:cNvSpPr>
            <a:spLocks noGrp="1"/>
          </p:cNvSpPr>
          <p:nvPr>
            <p:ph idx="1"/>
          </p:nvPr>
        </p:nvSpPr>
        <p:spPr/>
        <p:txBody>
          <a:bodyPr/>
          <a:lstStyle/>
          <a:p>
            <a:r>
              <a:rPr lang="ro-RO"/>
              <a:t>TEC-MOS cu canal indus </a:t>
            </a:r>
            <a:r>
              <a:rPr lang="ro-RO" i="1"/>
              <a:t>n</a:t>
            </a:r>
            <a:r>
              <a:rPr lang="ro-RO"/>
              <a:t> din fig</a:t>
            </a:r>
            <a:r>
              <a:rPr lang="en-US"/>
              <a:t>ur</a:t>
            </a:r>
            <a:r>
              <a:rPr lang="ro-RO"/>
              <a:t>ă este cu polarizare prin divizor de tensiune și cu sursa de semnal V</a:t>
            </a:r>
            <a:r>
              <a:rPr lang="ro-RO" baseline="-25000"/>
              <a:t>in</a:t>
            </a:r>
            <a:r>
              <a:rPr lang="ro-RO"/>
              <a:t> (sursă de c.a.) cuplată capacitiv cu poarta.</a:t>
            </a:r>
          </a:p>
          <a:p>
            <a:r>
              <a:rPr lang="ro-RO"/>
              <a:t>Pe poartă se aplică o tensiune </a:t>
            </a:r>
            <a:br>
              <a:rPr lang="ro-RO"/>
            </a:br>
            <a:r>
              <a:rPr lang="ro-RO"/>
              <a:t>de polarizare pozitivă astfel </a:t>
            </a:r>
            <a:br>
              <a:rPr lang="ro-RO"/>
            </a:br>
            <a:r>
              <a:rPr lang="ro-RO"/>
              <a:t>încât V</a:t>
            </a:r>
            <a:r>
              <a:rPr lang="ro-RO" baseline="-25000"/>
              <a:t>GS</a:t>
            </a:r>
            <a:r>
              <a:rPr lang="en-US"/>
              <a:t>&gt;</a:t>
            </a:r>
            <a:r>
              <a:rPr lang="ro-RO"/>
              <a:t>V</a:t>
            </a:r>
            <a:r>
              <a:rPr lang="ro-RO" baseline="-25000"/>
              <a:t>GS(th)</a:t>
            </a:r>
            <a:r>
              <a:rPr lang="ro-RO"/>
              <a:t>.</a:t>
            </a:r>
            <a:endParaRPr lang="en-US"/>
          </a:p>
        </p:txBody>
      </p:sp>
      <p:sp>
        <p:nvSpPr>
          <p:cNvPr id="4" name="Date Placeholder 3"/>
          <p:cNvSpPr>
            <a:spLocks noGrp="1"/>
          </p:cNvSpPr>
          <p:nvPr>
            <p:ph type="dt" sz="half" idx="10"/>
          </p:nvPr>
        </p:nvSpPr>
        <p:spPr/>
        <p:txBody>
          <a:bodyPr/>
          <a:lstStyle/>
          <a:p>
            <a:fld id="{EF62DEF8-C1E9-4126-834A-D9D4A2B3E496}" type="datetime1">
              <a:rPr lang="en-US" smtClean="0"/>
              <a:t>1/9/2021</a:t>
            </a:fld>
            <a:endParaRPr lang="en-US"/>
          </a:p>
        </p:txBody>
      </p:sp>
      <p:sp>
        <p:nvSpPr>
          <p:cNvPr id="5" name="Footer Placeholder 4"/>
          <p:cNvSpPr>
            <a:spLocks noGrp="1"/>
          </p:cNvSpPr>
          <p:nvPr>
            <p:ph type="ftr" sz="quarter" idx="11"/>
          </p:nvPr>
        </p:nvSpPr>
        <p:spPr/>
        <p:txBody>
          <a:bodyPr/>
          <a:lstStyle/>
          <a:p>
            <a:r>
              <a:rPr lang="en-US"/>
              <a:t>DE-Cursul 11</a:t>
            </a:r>
          </a:p>
        </p:txBody>
      </p:sp>
      <p:sp>
        <p:nvSpPr>
          <p:cNvPr id="6" name="Slide Number Placeholder 5"/>
          <p:cNvSpPr>
            <a:spLocks noGrp="1"/>
          </p:cNvSpPr>
          <p:nvPr>
            <p:ph type="sldNum" sz="quarter" idx="12"/>
          </p:nvPr>
        </p:nvSpPr>
        <p:spPr/>
        <p:txBody>
          <a:bodyPr/>
          <a:lstStyle/>
          <a:p>
            <a:fld id="{1E09B8D1-E382-410E-A5B9-1FDDF9D03BF0}" type="slidenum">
              <a:rPr lang="en-US" smtClean="0"/>
              <a:t>9</a:t>
            </a:fld>
            <a:endParaRPr lang="en-US"/>
          </a:p>
        </p:txBody>
      </p:sp>
      <p:pic>
        <p:nvPicPr>
          <p:cNvPr id="9" name="Picture 8">
            <a:extLst>
              <a:ext uri="{FF2B5EF4-FFF2-40B4-BE49-F238E27FC236}">
                <a16:creationId xmlns:a16="http://schemas.microsoft.com/office/drawing/2014/main" id="{086F4F51-265F-42C4-8DDC-0D031B904407}"/>
              </a:ext>
            </a:extLst>
          </p:cNvPr>
          <p:cNvPicPr>
            <a:picLocks noChangeAspect="1"/>
          </p:cNvPicPr>
          <p:nvPr/>
        </p:nvPicPr>
        <p:blipFill>
          <a:blip r:embed="rId2"/>
          <a:stretch>
            <a:fillRect/>
          </a:stretch>
        </p:blipFill>
        <p:spPr>
          <a:xfrm>
            <a:off x="6378843" y="2764581"/>
            <a:ext cx="5075737" cy="3591769"/>
          </a:xfrm>
          <a:prstGeom prst="rect">
            <a:avLst/>
          </a:prstGeom>
        </p:spPr>
      </p:pic>
    </p:spTree>
    <p:extLst>
      <p:ext uri="{BB962C8B-B14F-4D97-AF65-F5344CB8AC3E}">
        <p14:creationId xmlns:p14="http://schemas.microsoft.com/office/powerpoint/2010/main" val="1620959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3265</Words>
  <Application>Microsoft Office PowerPoint</Application>
  <PresentationFormat>Widescreen</PresentationFormat>
  <Paragraphs>382</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Cambria Math</vt:lpstr>
      <vt:lpstr>UT Sans</vt:lpstr>
      <vt:lpstr>Wingdings</vt:lpstr>
      <vt:lpstr>Office Theme</vt:lpstr>
      <vt:lpstr>DISPOZITIVE ELECTRONICE</vt:lpstr>
      <vt:lpstr>Probleme tratate</vt:lpstr>
      <vt:lpstr>Amplificator cu TEC-MOS cu canal inițial</vt:lpstr>
      <vt:lpstr>Amplificator cu TEC-MOS cu canal inițial</vt:lpstr>
      <vt:lpstr>Amplificator cu TEC-MOS cu canal inițial</vt:lpstr>
      <vt:lpstr>Amplificator cu TEC-MOS cu canal inițial</vt:lpstr>
      <vt:lpstr>Exemplul 1</vt:lpstr>
      <vt:lpstr>Exemplul 1 Rezolvare</vt:lpstr>
      <vt:lpstr>Amplificator cu TEC-MOS cu canal indus</vt:lpstr>
      <vt:lpstr>Amplificator cu TEC-MOS cu canal indus</vt:lpstr>
      <vt:lpstr>Amplificator cu TEC-MOS cu canal indus</vt:lpstr>
      <vt:lpstr>Amplificator cu TEC-MOS cu canal indus</vt:lpstr>
      <vt:lpstr>Exemplul 2</vt:lpstr>
      <vt:lpstr>Exemplul 2 Rezolvare</vt:lpstr>
      <vt:lpstr>Exemplul 2 Rezolvare</vt:lpstr>
      <vt:lpstr>Exemplul 2 Rezolvare</vt:lpstr>
      <vt:lpstr>Comutatoare realizate cu TEC-MOS</vt:lpstr>
      <vt:lpstr>Comutatoare realizate cu TEC-MOS</vt:lpstr>
      <vt:lpstr>Comutatoare realizate cu TEC-MOS</vt:lpstr>
      <vt:lpstr>Comutatoare realizate cu TEC-MOS Comutatorul ideal</vt:lpstr>
      <vt:lpstr>Comutatoare realizate cu TEC-MOS Comutatorul ideal</vt:lpstr>
      <vt:lpstr>Comutatoare realizate cu TEC-MOS Comutatorul analogic</vt:lpstr>
      <vt:lpstr>Comutatoare realizate cu TEC-MOS Comutatorul analogic</vt:lpstr>
      <vt:lpstr>Comutatoare realizate cu TEC-MOS Comutatoare analogice</vt:lpstr>
      <vt:lpstr>Comutatoare realizate cu TEC-MOS Comutatoare analogice</vt:lpstr>
      <vt:lpstr>Exemplul 3</vt:lpstr>
      <vt:lpstr>Exemplul 3 Rezolvare</vt:lpstr>
      <vt:lpstr>Comutatoare realizate cu TEC-MOS Comutatoare analogice</vt:lpstr>
      <vt:lpstr>Comutatoare realizate cu TEC-MOS Comutatoare digitale</vt:lpstr>
      <vt:lpstr>Comutatoare realizate cu TEC-MOS Comutatoare digitale</vt:lpstr>
      <vt:lpstr>Comutatoare realizate cu TEC-MOS Comutatoare digitale</vt:lpstr>
      <vt:lpstr>Exemplul 4</vt:lpstr>
      <vt:lpstr>Alte dispozitive bazate pe joncțiunea pn Tiristorul (SCR – Silicon Controlled Rectifier)</vt:lpstr>
      <vt:lpstr>Tiristorul Circuitul echivalent</vt:lpstr>
      <vt:lpstr>Tiristorul Funcționare</vt:lpstr>
      <vt:lpstr>Tiristorul Funcționare</vt:lpstr>
      <vt:lpstr>Tiristorul Funcționare</vt:lpstr>
      <vt:lpstr>Tiristorul Funcționare</vt:lpstr>
      <vt:lpstr>Tiristorul Funcționare</vt:lpstr>
      <vt:lpstr>Tiristorul Funcționare</vt:lpstr>
      <vt:lpstr>Tiristorul Funcționare</vt:lpstr>
      <vt:lpstr>Fototiristorul LASCR - Light-Activated SCR</vt:lpstr>
      <vt:lpstr>Tiristorul</vt:lpstr>
      <vt:lpstr>Tiristorul</vt:lpstr>
      <vt:lpstr>Triacul</vt:lpstr>
      <vt:lpstr>Triacul</vt:lpstr>
      <vt:lpstr>Triacul</vt:lpstr>
      <vt:lpstr>Tranzistorul Schottky</vt:lpstr>
      <vt:lpstr>Fototranzistorul</vt:lpstr>
      <vt:lpstr>Fototranzistorul</vt:lpstr>
      <vt:lpstr>Fototranzistorul</vt:lpstr>
      <vt:lpstr>Fototranzistorul Aplicații</vt:lpstr>
      <vt:lpstr>Fototranzistorul Aplicații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DISPOZITIVE ELECTRONICE</dc:title>
  <dc:creator>geoic@yahoo.com</dc:creator>
  <cp:lastModifiedBy>geoic@yahoo.com</cp:lastModifiedBy>
  <cp:revision>168</cp:revision>
  <dcterms:created xsi:type="dcterms:W3CDTF">2020-12-17T05:57:37Z</dcterms:created>
  <dcterms:modified xsi:type="dcterms:W3CDTF">2021-01-09T08:12:08Z</dcterms:modified>
</cp:coreProperties>
</file>