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sldIdLst>
    <p:sldId id="468" r:id="rId2"/>
    <p:sldId id="298" r:id="rId3"/>
    <p:sldId id="309" r:id="rId4"/>
    <p:sldId id="310" r:id="rId5"/>
    <p:sldId id="339" r:id="rId6"/>
    <p:sldId id="340" r:id="rId7"/>
    <p:sldId id="357" r:id="rId8"/>
    <p:sldId id="341" r:id="rId9"/>
    <p:sldId id="342" r:id="rId10"/>
    <p:sldId id="343" r:id="rId11"/>
    <p:sldId id="344" r:id="rId12"/>
    <p:sldId id="358" r:id="rId13"/>
    <p:sldId id="345" r:id="rId14"/>
    <p:sldId id="346" r:id="rId15"/>
    <p:sldId id="347" r:id="rId16"/>
    <p:sldId id="404" r:id="rId17"/>
    <p:sldId id="348" r:id="rId18"/>
    <p:sldId id="349" r:id="rId19"/>
    <p:sldId id="350" r:id="rId20"/>
    <p:sldId id="405" r:id="rId21"/>
    <p:sldId id="359" r:id="rId22"/>
    <p:sldId id="469" r:id="rId23"/>
    <p:sldId id="374" r:id="rId24"/>
    <p:sldId id="311" r:id="rId25"/>
    <p:sldId id="312" r:id="rId26"/>
    <p:sldId id="313" r:id="rId27"/>
    <p:sldId id="470" r:id="rId28"/>
    <p:sldId id="314" r:id="rId29"/>
    <p:sldId id="315" r:id="rId30"/>
    <p:sldId id="316" r:id="rId31"/>
    <p:sldId id="366" r:id="rId32"/>
    <p:sldId id="367" r:id="rId33"/>
    <p:sldId id="368" r:id="rId34"/>
    <p:sldId id="369" r:id="rId35"/>
    <p:sldId id="370" r:id="rId36"/>
    <p:sldId id="371" r:id="rId37"/>
    <p:sldId id="372" r:id="rId38"/>
    <p:sldId id="477" r:id="rId39"/>
    <p:sldId id="373" r:id="rId40"/>
    <p:sldId id="375" r:id="rId41"/>
    <p:sldId id="376" r:id="rId42"/>
    <p:sldId id="377" r:id="rId43"/>
    <p:sldId id="378" r:id="rId44"/>
    <p:sldId id="379" r:id="rId45"/>
    <p:sldId id="380" r:id="rId46"/>
    <p:sldId id="478" r:id="rId47"/>
    <p:sldId id="381" r:id="rId48"/>
    <p:sldId id="383" r:id="rId49"/>
    <p:sldId id="382" r:id="rId50"/>
    <p:sldId id="471" r:id="rId51"/>
    <p:sldId id="384" r:id="rId52"/>
    <p:sldId id="385" r:id="rId53"/>
    <p:sldId id="472" r:id="rId54"/>
    <p:sldId id="395" r:id="rId55"/>
    <p:sldId id="474" r:id="rId56"/>
    <p:sldId id="475" r:id="rId57"/>
    <p:sldId id="397" r:id="rId58"/>
    <p:sldId id="398" r:id="rId59"/>
    <p:sldId id="399" r:id="rId60"/>
    <p:sldId id="479" r:id="rId61"/>
    <p:sldId id="480" r:id="rId62"/>
    <p:sldId id="481" r:id="rId63"/>
    <p:sldId id="400" r:id="rId64"/>
    <p:sldId id="401" r:id="rId65"/>
    <p:sldId id="402" r:id="rId66"/>
    <p:sldId id="403" r:id="rId67"/>
    <p:sldId id="476" r:id="rId68"/>
    <p:sldId id="482" r:id="rId69"/>
    <p:sldId id="483" r:id="rId7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5B0B4-34CC-4E7A-9C8A-760F7FFEFFB4}" type="datetimeFigureOut">
              <a:rPr lang="ro-RO" smtClean="0"/>
              <a:t>04.01.2021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CF7A2-1492-49CE-92FD-BB3ACD1ABD33}" type="slidenum">
              <a:rPr lang="ro-RO" smtClean="0"/>
              <a:t>‹#›</a:t>
            </a:fld>
            <a:endParaRPr lang="ro-RO"/>
          </a:p>
        </p:txBody>
      </p:sp>
    </p:spTree>
    <p:extLst>
      <p:ext uri="{BB962C8B-B14F-4D97-AF65-F5344CB8AC3E}">
        <p14:creationId xmlns:p14="http://schemas.microsoft.com/office/powerpoint/2010/main" val="198354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C65D-F01E-4BEA-83CE-B90F1A479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A0FB9CEA-F3A3-4DE9-A368-5887CDA2C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5FAAB4ED-75D5-4AD3-B936-7B52D6EC9376}"/>
              </a:ext>
            </a:extLst>
          </p:cNvPr>
          <p:cNvSpPr>
            <a:spLocks noGrp="1"/>
          </p:cNvSpPr>
          <p:nvPr>
            <p:ph type="dt" sz="half" idx="10"/>
          </p:nvPr>
        </p:nvSpPr>
        <p:spPr/>
        <p:txBody>
          <a:bodyPr/>
          <a:lstStyle/>
          <a:p>
            <a:fld id="{CF96E769-5C74-4394-87E0-3CF762F9EAF2}" type="datetime1">
              <a:rPr lang="en-US" smtClean="0"/>
              <a:t>1/4/2021</a:t>
            </a:fld>
            <a:endParaRPr lang="ro-RO"/>
          </a:p>
        </p:txBody>
      </p:sp>
      <p:sp>
        <p:nvSpPr>
          <p:cNvPr id="5" name="Footer Placeholder 4">
            <a:extLst>
              <a:ext uri="{FF2B5EF4-FFF2-40B4-BE49-F238E27FC236}">
                <a16:creationId xmlns:a16="http://schemas.microsoft.com/office/drawing/2014/main" id="{A9502513-45B4-4D03-84A9-2D6B4B765E21}"/>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A42223E-6FD6-4BFC-AAEA-CF857D2E7C20}"/>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92865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49F5-4D76-4DD8-BFFA-3227B0AFD5C7}"/>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7D9B752-E706-4504-86CF-D8D38CD302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D4B7C1B-EF54-4C1C-8039-DA461ADD6468}"/>
              </a:ext>
            </a:extLst>
          </p:cNvPr>
          <p:cNvSpPr>
            <a:spLocks noGrp="1"/>
          </p:cNvSpPr>
          <p:nvPr>
            <p:ph type="dt" sz="half" idx="10"/>
          </p:nvPr>
        </p:nvSpPr>
        <p:spPr/>
        <p:txBody>
          <a:bodyPr/>
          <a:lstStyle/>
          <a:p>
            <a:fld id="{76DAF4F0-D2F0-4624-9571-ABC5A457CD5B}" type="datetime1">
              <a:rPr lang="en-US" smtClean="0"/>
              <a:t>1/4/2021</a:t>
            </a:fld>
            <a:endParaRPr lang="ro-RO"/>
          </a:p>
        </p:txBody>
      </p:sp>
      <p:sp>
        <p:nvSpPr>
          <p:cNvPr id="5" name="Footer Placeholder 4">
            <a:extLst>
              <a:ext uri="{FF2B5EF4-FFF2-40B4-BE49-F238E27FC236}">
                <a16:creationId xmlns:a16="http://schemas.microsoft.com/office/drawing/2014/main" id="{8C64FD7E-9266-4100-8DA9-5E90E993AFFF}"/>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B9912B3F-BC40-4EEF-ABAD-99F67EC48858}"/>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214012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83C05-609B-404D-B273-15D96D6E7D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CDB4E36-9D1A-409F-B6ED-EED8F1755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143801A-8502-487C-B2E7-86BEDA9D4310}"/>
              </a:ext>
            </a:extLst>
          </p:cNvPr>
          <p:cNvSpPr>
            <a:spLocks noGrp="1"/>
          </p:cNvSpPr>
          <p:nvPr>
            <p:ph type="dt" sz="half" idx="10"/>
          </p:nvPr>
        </p:nvSpPr>
        <p:spPr/>
        <p:txBody>
          <a:bodyPr/>
          <a:lstStyle/>
          <a:p>
            <a:fld id="{1873ADC9-2C09-4095-A343-1B9459268873}" type="datetime1">
              <a:rPr lang="en-US" smtClean="0"/>
              <a:t>1/4/2021</a:t>
            </a:fld>
            <a:endParaRPr lang="ro-RO"/>
          </a:p>
        </p:txBody>
      </p:sp>
      <p:sp>
        <p:nvSpPr>
          <p:cNvPr id="5" name="Footer Placeholder 4">
            <a:extLst>
              <a:ext uri="{FF2B5EF4-FFF2-40B4-BE49-F238E27FC236}">
                <a16:creationId xmlns:a16="http://schemas.microsoft.com/office/drawing/2014/main" id="{169ACC5D-EFE8-46C3-92CB-06DB52177B8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C2E10AF4-B01F-486F-A3EB-BDF16BC13204}"/>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54726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C7B0-289C-4867-868E-A5690F9A233C}"/>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F9D4032-0F3F-4654-AFD3-CD921A7744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F856F19-0D8C-4541-B3C3-998469382F5B}"/>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EB5E40B5-70E0-456E-A07F-272985C85FF9}"/>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098C09A7-5800-4744-8AD4-395827F6BBD7}"/>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159621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B841-B1AC-4125-A3B5-FD0B990282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CBDA7F08-DD82-469C-9ABD-13666C987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2BE20-98C4-4318-9DFC-E4D460CFF529}"/>
              </a:ext>
            </a:extLst>
          </p:cNvPr>
          <p:cNvSpPr>
            <a:spLocks noGrp="1"/>
          </p:cNvSpPr>
          <p:nvPr>
            <p:ph type="dt" sz="half" idx="10"/>
          </p:nvPr>
        </p:nvSpPr>
        <p:spPr/>
        <p:txBody>
          <a:bodyPr/>
          <a:lstStyle/>
          <a:p>
            <a:fld id="{4E7B784B-83A4-47FA-9110-27D9ECDB1443}" type="datetime1">
              <a:rPr lang="en-US" smtClean="0"/>
              <a:t>1/4/2021</a:t>
            </a:fld>
            <a:endParaRPr lang="ro-RO"/>
          </a:p>
        </p:txBody>
      </p:sp>
      <p:sp>
        <p:nvSpPr>
          <p:cNvPr id="5" name="Footer Placeholder 4">
            <a:extLst>
              <a:ext uri="{FF2B5EF4-FFF2-40B4-BE49-F238E27FC236}">
                <a16:creationId xmlns:a16="http://schemas.microsoft.com/office/drawing/2014/main" id="{A1CCE2DF-53B5-435F-A3BF-4D6390ED1C55}"/>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FC0E6E14-52F2-438B-8419-6889C9B9FFFF}"/>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83715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50B-603D-4DE3-B14B-39E1D4A28A4B}"/>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0B545A8E-76BB-4D46-AC9B-A42125422D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74A13B1F-854A-4B2C-9AC3-39DEB41E2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D1B2F25F-52CD-45CC-925D-D2474E904AF7}"/>
              </a:ext>
            </a:extLst>
          </p:cNvPr>
          <p:cNvSpPr>
            <a:spLocks noGrp="1"/>
          </p:cNvSpPr>
          <p:nvPr>
            <p:ph type="dt" sz="half" idx="10"/>
          </p:nvPr>
        </p:nvSpPr>
        <p:spPr/>
        <p:txBody>
          <a:bodyPr/>
          <a:lstStyle/>
          <a:p>
            <a:fld id="{A31369A3-C2B3-41E5-9652-DA57F0DBDF69}" type="datetime1">
              <a:rPr lang="en-US" smtClean="0"/>
              <a:t>1/4/2021</a:t>
            </a:fld>
            <a:endParaRPr lang="ro-RO"/>
          </a:p>
        </p:txBody>
      </p:sp>
      <p:sp>
        <p:nvSpPr>
          <p:cNvPr id="6" name="Footer Placeholder 5">
            <a:extLst>
              <a:ext uri="{FF2B5EF4-FFF2-40B4-BE49-F238E27FC236}">
                <a16:creationId xmlns:a16="http://schemas.microsoft.com/office/drawing/2014/main" id="{3FCA697B-E614-4C34-B66D-128A9007A9D1}"/>
              </a:ext>
            </a:extLst>
          </p:cNvPr>
          <p:cNvSpPr>
            <a:spLocks noGrp="1"/>
          </p:cNvSpPr>
          <p:nvPr>
            <p:ph type="ftr" sz="quarter" idx="11"/>
          </p:nvPr>
        </p:nvSpPr>
        <p:spPr/>
        <p:txBody>
          <a:bodyPr/>
          <a:lstStyle/>
          <a:p>
            <a:r>
              <a:rPr lang="ro-RO"/>
              <a:t>DE-Cursul 11</a:t>
            </a:r>
          </a:p>
        </p:txBody>
      </p:sp>
      <p:sp>
        <p:nvSpPr>
          <p:cNvPr id="7" name="Slide Number Placeholder 6">
            <a:extLst>
              <a:ext uri="{FF2B5EF4-FFF2-40B4-BE49-F238E27FC236}">
                <a16:creationId xmlns:a16="http://schemas.microsoft.com/office/drawing/2014/main" id="{230912D6-A79E-4BB4-82D3-CCE506172364}"/>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304329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FFED-571F-4926-9C80-AF4E6D3F2C03}"/>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5F16AB2-7F98-4A43-B1A2-749863C19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E3A05-DE7E-4144-A9A0-B5FC6BAEA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5A0D8B61-4557-4716-9D7E-45394671D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C36A3-C97C-4CA7-A356-1C31D45DA5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0635246D-F3BC-431A-806B-14341A4DE077}"/>
              </a:ext>
            </a:extLst>
          </p:cNvPr>
          <p:cNvSpPr>
            <a:spLocks noGrp="1"/>
          </p:cNvSpPr>
          <p:nvPr>
            <p:ph type="dt" sz="half" idx="10"/>
          </p:nvPr>
        </p:nvSpPr>
        <p:spPr/>
        <p:txBody>
          <a:bodyPr/>
          <a:lstStyle/>
          <a:p>
            <a:fld id="{79FAD083-7638-4505-98CD-4772D0F73010}" type="datetime1">
              <a:rPr lang="en-US" smtClean="0"/>
              <a:t>1/4/2021</a:t>
            </a:fld>
            <a:endParaRPr lang="ro-RO"/>
          </a:p>
        </p:txBody>
      </p:sp>
      <p:sp>
        <p:nvSpPr>
          <p:cNvPr id="8" name="Footer Placeholder 7">
            <a:extLst>
              <a:ext uri="{FF2B5EF4-FFF2-40B4-BE49-F238E27FC236}">
                <a16:creationId xmlns:a16="http://schemas.microsoft.com/office/drawing/2014/main" id="{D5B26E10-F553-4734-B43E-5931690CD1A8}"/>
              </a:ext>
            </a:extLst>
          </p:cNvPr>
          <p:cNvSpPr>
            <a:spLocks noGrp="1"/>
          </p:cNvSpPr>
          <p:nvPr>
            <p:ph type="ftr" sz="quarter" idx="11"/>
          </p:nvPr>
        </p:nvSpPr>
        <p:spPr/>
        <p:txBody>
          <a:bodyPr/>
          <a:lstStyle/>
          <a:p>
            <a:r>
              <a:rPr lang="ro-RO"/>
              <a:t>DE-Cursul 11</a:t>
            </a:r>
          </a:p>
        </p:txBody>
      </p:sp>
      <p:sp>
        <p:nvSpPr>
          <p:cNvPr id="9" name="Slide Number Placeholder 8">
            <a:extLst>
              <a:ext uri="{FF2B5EF4-FFF2-40B4-BE49-F238E27FC236}">
                <a16:creationId xmlns:a16="http://schemas.microsoft.com/office/drawing/2014/main" id="{2426E725-F3A0-405A-934A-675AEE1C5A07}"/>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77831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D0A1-FD7A-440A-A43A-E8814BACEEEA}"/>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B382E4BC-84A0-4AE5-90D3-1A576B8F84A6}"/>
              </a:ext>
            </a:extLst>
          </p:cNvPr>
          <p:cNvSpPr>
            <a:spLocks noGrp="1"/>
          </p:cNvSpPr>
          <p:nvPr>
            <p:ph type="dt" sz="half" idx="10"/>
          </p:nvPr>
        </p:nvSpPr>
        <p:spPr/>
        <p:txBody>
          <a:bodyPr/>
          <a:lstStyle/>
          <a:p>
            <a:fld id="{EC62E576-1EC5-43F8-B5FA-4A2906FBEDB7}" type="datetime1">
              <a:rPr lang="en-US" smtClean="0"/>
              <a:t>1/4/2021</a:t>
            </a:fld>
            <a:endParaRPr lang="ro-RO"/>
          </a:p>
        </p:txBody>
      </p:sp>
      <p:sp>
        <p:nvSpPr>
          <p:cNvPr id="4" name="Footer Placeholder 3">
            <a:extLst>
              <a:ext uri="{FF2B5EF4-FFF2-40B4-BE49-F238E27FC236}">
                <a16:creationId xmlns:a16="http://schemas.microsoft.com/office/drawing/2014/main" id="{46FC6ED1-BB6F-49D1-B278-2185665412DA}"/>
              </a:ext>
            </a:extLst>
          </p:cNvPr>
          <p:cNvSpPr>
            <a:spLocks noGrp="1"/>
          </p:cNvSpPr>
          <p:nvPr>
            <p:ph type="ftr" sz="quarter" idx="11"/>
          </p:nvPr>
        </p:nvSpPr>
        <p:spPr/>
        <p:txBody>
          <a:bodyPr/>
          <a:lstStyle/>
          <a:p>
            <a:r>
              <a:rPr lang="ro-RO"/>
              <a:t>DE-Cursul 11</a:t>
            </a:r>
          </a:p>
        </p:txBody>
      </p:sp>
      <p:sp>
        <p:nvSpPr>
          <p:cNvPr id="5" name="Slide Number Placeholder 4">
            <a:extLst>
              <a:ext uri="{FF2B5EF4-FFF2-40B4-BE49-F238E27FC236}">
                <a16:creationId xmlns:a16="http://schemas.microsoft.com/office/drawing/2014/main" id="{14019066-880E-4C5D-9E04-0FB18BBFB0A0}"/>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129458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D9D9B-2169-4BAC-95E5-E9D84832BBA3}"/>
              </a:ext>
            </a:extLst>
          </p:cNvPr>
          <p:cNvSpPr>
            <a:spLocks noGrp="1"/>
          </p:cNvSpPr>
          <p:nvPr>
            <p:ph type="dt" sz="half" idx="10"/>
          </p:nvPr>
        </p:nvSpPr>
        <p:spPr/>
        <p:txBody>
          <a:bodyPr/>
          <a:lstStyle/>
          <a:p>
            <a:fld id="{F291E760-8B98-45E3-8512-0FB95AD7042B}" type="datetime1">
              <a:rPr lang="en-US" smtClean="0"/>
              <a:t>1/4/2021</a:t>
            </a:fld>
            <a:endParaRPr lang="ro-RO"/>
          </a:p>
        </p:txBody>
      </p:sp>
      <p:sp>
        <p:nvSpPr>
          <p:cNvPr id="3" name="Footer Placeholder 2">
            <a:extLst>
              <a:ext uri="{FF2B5EF4-FFF2-40B4-BE49-F238E27FC236}">
                <a16:creationId xmlns:a16="http://schemas.microsoft.com/office/drawing/2014/main" id="{E93BDA5B-7544-4E15-9CC6-DDEB17BC6A2D}"/>
              </a:ext>
            </a:extLst>
          </p:cNvPr>
          <p:cNvSpPr>
            <a:spLocks noGrp="1"/>
          </p:cNvSpPr>
          <p:nvPr>
            <p:ph type="ftr" sz="quarter" idx="11"/>
          </p:nvPr>
        </p:nvSpPr>
        <p:spPr/>
        <p:txBody>
          <a:bodyPr/>
          <a:lstStyle/>
          <a:p>
            <a:r>
              <a:rPr lang="ro-RO"/>
              <a:t>DE-Cursul 11</a:t>
            </a:r>
          </a:p>
        </p:txBody>
      </p:sp>
      <p:sp>
        <p:nvSpPr>
          <p:cNvPr id="4" name="Slide Number Placeholder 3">
            <a:extLst>
              <a:ext uri="{FF2B5EF4-FFF2-40B4-BE49-F238E27FC236}">
                <a16:creationId xmlns:a16="http://schemas.microsoft.com/office/drawing/2014/main" id="{082EEF2F-61A8-4521-8A9C-A52CF1BDB02C}"/>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195074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72C5-B641-4898-956A-BC8C9706D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E60846F-B792-4091-B135-1DB08B798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929011D-4E80-42E3-B3FA-F5F2E9F42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68B0-7DC8-4C86-9A2B-D6EF9F8D98DF}"/>
              </a:ext>
            </a:extLst>
          </p:cNvPr>
          <p:cNvSpPr>
            <a:spLocks noGrp="1"/>
          </p:cNvSpPr>
          <p:nvPr>
            <p:ph type="dt" sz="half" idx="10"/>
          </p:nvPr>
        </p:nvSpPr>
        <p:spPr/>
        <p:txBody>
          <a:bodyPr/>
          <a:lstStyle/>
          <a:p>
            <a:fld id="{3E7CFDB0-A2EA-4C73-BE9E-B3E31FD04854}" type="datetime1">
              <a:rPr lang="en-US" smtClean="0"/>
              <a:t>1/4/2021</a:t>
            </a:fld>
            <a:endParaRPr lang="ro-RO"/>
          </a:p>
        </p:txBody>
      </p:sp>
      <p:sp>
        <p:nvSpPr>
          <p:cNvPr id="6" name="Footer Placeholder 5">
            <a:extLst>
              <a:ext uri="{FF2B5EF4-FFF2-40B4-BE49-F238E27FC236}">
                <a16:creationId xmlns:a16="http://schemas.microsoft.com/office/drawing/2014/main" id="{89CF27D9-8E14-4464-A6F5-0B43595F2E18}"/>
              </a:ext>
            </a:extLst>
          </p:cNvPr>
          <p:cNvSpPr>
            <a:spLocks noGrp="1"/>
          </p:cNvSpPr>
          <p:nvPr>
            <p:ph type="ftr" sz="quarter" idx="11"/>
          </p:nvPr>
        </p:nvSpPr>
        <p:spPr/>
        <p:txBody>
          <a:bodyPr/>
          <a:lstStyle/>
          <a:p>
            <a:r>
              <a:rPr lang="ro-RO"/>
              <a:t>DE-Cursul 11</a:t>
            </a:r>
          </a:p>
        </p:txBody>
      </p:sp>
      <p:sp>
        <p:nvSpPr>
          <p:cNvPr id="7" name="Slide Number Placeholder 6">
            <a:extLst>
              <a:ext uri="{FF2B5EF4-FFF2-40B4-BE49-F238E27FC236}">
                <a16:creationId xmlns:a16="http://schemas.microsoft.com/office/drawing/2014/main" id="{61A4D6E6-980C-4F53-9989-8486E2E9B1BD}"/>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94469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420B-E7AA-4098-905C-D0FE0EBCF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9817E3A-E9AB-44CE-9998-6B8D8AAAE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5CFAD5C2-CD00-4E39-9BA7-35C35F75F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119B1-EF65-4988-BE62-C9A87016E680}"/>
              </a:ext>
            </a:extLst>
          </p:cNvPr>
          <p:cNvSpPr>
            <a:spLocks noGrp="1"/>
          </p:cNvSpPr>
          <p:nvPr>
            <p:ph type="dt" sz="half" idx="10"/>
          </p:nvPr>
        </p:nvSpPr>
        <p:spPr/>
        <p:txBody>
          <a:bodyPr/>
          <a:lstStyle/>
          <a:p>
            <a:fld id="{0B8F3C0E-F981-4288-B722-67BA0FF7FB39}" type="datetime1">
              <a:rPr lang="en-US" smtClean="0"/>
              <a:t>1/4/2021</a:t>
            </a:fld>
            <a:endParaRPr lang="ro-RO"/>
          </a:p>
        </p:txBody>
      </p:sp>
      <p:sp>
        <p:nvSpPr>
          <p:cNvPr id="6" name="Footer Placeholder 5">
            <a:extLst>
              <a:ext uri="{FF2B5EF4-FFF2-40B4-BE49-F238E27FC236}">
                <a16:creationId xmlns:a16="http://schemas.microsoft.com/office/drawing/2014/main" id="{7F9FEDBA-6644-44DD-9AC0-ACB9D4C212EC}"/>
              </a:ext>
            </a:extLst>
          </p:cNvPr>
          <p:cNvSpPr>
            <a:spLocks noGrp="1"/>
          </p:cNvSpPr>
          <p:nvPr>
            <p:ph type="ftr" sz="quarter" idx="11"/>
          </p:nvPr>
        </p:nvSpPr>
        <p:spPr/>
        <p:txBody>
          <a:bodyPr/>
          <a:lstStyle/>
          <a:p>
            <a:r>
              <a:rPr lang="ro-RO"/>
              <a:t>DE-Cursul 11</a:t>
            </a:r>
          </a:p>
        </p:txBody>
      </p:sp>
      <p:sp>
        <p:nvSpPr>
          <p:cNvPr id="7" name="Slide Number Placeholder 6">
            <a:extLst>
              <a:ext uri="{FF2B5EF4-FFF2-40B4-BE49-F238E27FC236}">
                <a16:creationId xmlns:a16="http://schemas.microsoft.com/office/drawing/2014/main" id="{09D009D4-213A-4606-90D3-8BB9859EFBCD}"/>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387652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66A8F-E1F7-4779-BD45-20FC8073A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C5DE8FE-A7CF-4C68-A5BC-8775A2BEB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379C509-A1F5-4A0C-A661-83967961E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9BB77-F0B7-4CC9-8D3C-6A82C4378A64}" type="datetime1">
              <a:rPr lang="en-US" smtClean="0"/>
              <a:t>1/4/2021</a:t>
            </a:fld>
            <a:endParaRPr lang="ro-RO"/>
          </a:p>
        </p:txBody>
      </p:sp>
      <p:sp>
        <p:nvSpPr>
          <p:cNvPr id="5" name="Footer Placeholder 4">
            <a:extLst>
              <a:ext uri="{FF2B5EF4-FFF2-40B4-BE49-F238E27FC236}">
                <a16:creationId xmlns:a16="http://schemas.microsoft.com/office/drawing/2014/main" id="{78648B00-CEE4-4D03-A671-5078CD041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DE-Cursul 11</a:t>
            </a:r>
          </a:p>
        </p:txBody>
      </p:sp>
      <p:sp>
        <p:nvSpPr>
          <p:cNvPr id="6" name="Slide Number Placeholder 5">
            <a:extLst>
              <a:ext uri="{FF2B5EF4-FFF2-40B4-BE49-F238E27FC236}">
                <a16:creationId xmlns:a16="http://schemas.microsoft.com/office/drawing/2014/main" id="{534ED002-DDD2-4EBB-8376-3F47220BB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EA419-0EA0-4DBB-8DF7-AC1C5CE942A1}" type="slidenum">
              <a:rPr lang="ro-RO" smtClean="0"/>
              <a:t>‹#›</a:t>
            </a:fld>
            <a:endParaRPr lang="ro-RO"/>
          </a:p>
        </p:txBody>
      </p:sp>
    </p:spTree>
    <p:extLst>
      <p:ext uri="{BB962C8B-B14F-4D97-AF65-F5344CB8AC3E}">
        <p14:creationId xmlns:p14="http://schemas.microsoft.com/office/powerpoint/2010/main" val="324519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0.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104.png"/><Relationship Id="rId4" Type="http://schemas.openxmlformats.org/officeDocument/2006/relationships/image" Target="../media/image103.png"/></Relationships>
</file>

<file path=ppt/slides/_rels/slide6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3707-8A33-4406-88AF-FEDA2665F3FD}"/>
              </a:ext>
            </a:extLst>
          </p:cNvPr>
          <p:cNvSpPr>
            <a:spLocks noGrp="1"/>
          </p:cNvSpPr>
          <p:nvPr>
            <p:ph type="ctrTitle"/>
          </p:nvPr>
        </p:nvSpPr>
        <p:spPr/>
        <p:txBody>
          <a:bodyPr/>
          <a:lstStyle/>
          <a:p>
            <a:r>
              <a:rPr kumimoji="0" lang="ro-RO" sz="6000" b="1" i="0" u="none" strike="noStrike" kern="1200" cap="none" spc="0" normalizeH="0" baseline="0" noProof="0">
                <a:ln>
                  <a:noFill/>
                </a:ln>
                <a:solidFill>
                  <a:prstClr val="black"/>
                </a:solidFill>
                <a:effectLst/>
                <a:uLnTx/>
                <a:uFillTx/>
                <a:latin typeface="Calibri Light" panose="020F0302020204030204"/>
                <a:ea typeface="+mj-ea"/>
                <a:cs typeface="+mj-cs"/>
              </a:rPr>
              <a:t>DISPOZITIVE ELECTRONICE</a:t>
            </a:r>
            <a:endParaRPr lang="ro-RO"/>
          </a:p>
        </p:txBody>
      </p:sp>
      <p:sp>
        <p:nvSpPr>
          <p:cNvPr id="3" name="Subtitle 2">
            <a:extLst>
              <a:ext uri="{FF2B5EF4-FFF2-40B4-BE49-F238E27FC236}">
                <a16:creationId xmlns:a16="http://schemas.microsoft.com/office/drawing/2014/main" id="{8493AC3A-CB38-4239-A3B7-8FFF247442FB}"/>
              </a:ext>
            </a:extLst>
          </p:cNvPr>
          <p:cNvSpPr>
            <a:spLocks noGrp="1"/>
          </p:cNvSpPr>
          <p:nvPr>
            <p:ph type="subTitle" idx="1"/>
          </p:nvPr>
        </p:nvSpPr>
        <p:spPr/>
        <p:txBody>
          <a:bodyPr/>
          <a:lstStyle/>
          <a:p>
            <a:r>
              <a:rPr lang="en-US"/>
              <a:t>Cursul nr. </a:t>
            </a:r>
            <a:r>
              <a:rPr lang="ro-RO"/>
              <a:t>11</a:t>
            </a:r>
          </a:p>
        </p:txBody>
      </p:sp>
      <p:grpSp>
        <p:nvGrpSpPr>
          <p:cNvPr id="4" name="Group 3">
            <a:extLst>
              <a:ext uri="{FF2B5EF4-FFF2-40B4-BE49-F238E27FC236}">
                <a16:creationId xmlns:a16="http://schemas.microsoft.com/office/drawing/2014/main" id="{D9FD07E9-F857-4035-8342-82F6CDFFAAD3}"/>
              </a:ext>
            </a:extLst>
          </p:cNvPr>
          <p:cNvGrpSpPr/>
          <p:nvPr/>
        </p:nvGrpSpPr>
        <p:grpSpPr>
          <a:xfrm>
            <a:off x="711200" y="596055"/>
            <a:ext cx="10769599" cy="1138340"/>
            <a:chOff x="685800" y="596055"/>
            <a:chExt cx="7498846" cy="1138340"/>
          </a:xfrm>
        </p:grpSpPr>
        <p:pic>
          <p:nvPicPr>
            <p:cNvPr id="5" name="Picture 4" descr="Logo-UT-IESC-RGB-RO">
              <a:extLst>
                <a:ext uri="{FF2B5EF4-FFF2-40B4-BE49-F238E27FC236}">
                  <a16:creationId xmlns:a16="http://schemas.microsoft.com/office/drawing/2014/main" id="{9C60D616-A177-45F1-AD9F-EC29D8BD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FC259AFA-1F0F-4A97-94B3-3CB1A5C395B7}"/>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extLst>
      <p:ext uri="{BB962C8B-B14F-4D97-AF65-F5344CB8AC3E}">
        <p14:creationId xmlns:p14="http://schemas.microsoft.com/office/powerpoint/2010/main" val="26914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Amplificarea cu TEC</a:t>
            </a:r>
            <a:br>
              <a:rPr lang="ro-RO" b="1">
                <a:latin typeface="+mn-lt"/>
              </a:rPr>
            </a:br>
            <a:r>
              <a:rPr lang="ro-RO" sz="3200" b="1">
                <a:latin typeface="+mn-lt"/>
              </a:rPr>
              <a:t>Câștigul în tensiune</a:t>
            </a:r>
            <a:endParaRPr lang="en-US" sz="3100" b="1">
              <a:latin typeface="+mn-lt"/>
            </a:endParaRPr>
          </a:p>
        </p:txBody>
      </p:sp>
      <p:sp>
        <p:nvSpPr>
          <p:cNvPr id="3" name="Content Placeholder 2"/>
          <p:cNvSpPr>
            <a:spLocks noGrp="1"/>
          </p:cNvSpPr>
          <p:nvPr>
            <p:ph idx="1"/>
          </p:nvPr>
        </p:nvSpPr>
        <p:spPr/>
        <p:txBody>
          <a:bodyPr/>
          <a:lstStyle/>
          <a:p>
            <a:r>
              <a:rPr lang="ro-RO"/>
              <a:t>În figură se prezintă circuitul echivalent al unui TEC ideal, având o rezistență în circuitul exterior de c.a. al drenei formată din rezistența de polarizare în c.c., R</a:t>
            </a:r>
            <a:r>
              <a:rPr lang="ro-RO" baseline="-25000"/>
              <a:t>D</a:t>
            </a:r>
            <a:r>
              <a:rPr lang="ro-RO"/>
              <a:t>, conectată în paralel cu rezistența de sarcină, R</a:t>
            </a:r>
            <a:r>
              <a:rPr lang="ro-RO" baseline="-25000"/>
              <a:t>L</a:t>
            </a:r>
            <a:r>
              <a:rPr lang="ro-RO"/>
              <a:t>, R</a:t>
            </a:r>
            <a:r>
              <a:rPr lang="ro-RO" baseline="-25000"/>
              <a:t>d</a:t>
            </a:r>
            <a:r>
              <a:rPr lang="ro-RO"/>
              <a:t>=R</a:t>
            </a:r>
            <a:r>
              <a:rPr lang="ro-RO" baseline="-25000"/>
              <a:t>D</a:t>
            </a:r>
            <a:r>
              <a:rPr lang="en-US"/>
              <a:t>||R</a:t>
            </a:r>
            <a:r>
              <a:rPr lang="en-US" baseline="-25000"/>
              <a:t>L</a:t>
            </a:r>
            <a:r>
              <a:rPr lang="en-US"/>
              <a:t>.</a:t>
            </a:r>
            <a:endParaRPr lang="ro-RO"/>
          </a:p>
          <a:p>
            <a:r>
              <a:rPr lang="ro-RO"/>
              <a:t>Câștigul în tensiune alternativă al acestui circuit este V</a:t>
            </a:r>
            <a:r>
              <a:rPr lang="ro-RO" baseline="-25000"/>
              <a:t>out</a:t>
            </a:r>
            <a:r>
              <a:rPr lang="ro-RO"/>
              <a:t>/V</a:t>
            </a:r>
            <a:r>
              <a:rPr lang="ro-RO" baseline="-25000"/>
              <a:t>in</a:t>
            </a:r>
            <a:r>
              <a:rPr lang="ro-RO"/>
              <a:t>, unde V</a:t>
            </a:r>
            <a:r>
              <a:rPr lang="ro-RO" baseline="-25000"/>
              <a:t>in</a:t>
            </a:r>
            <a:r>
              <a:rPr lang="ro-RO"/>
              <a:t>=</a:t>
            </a:r>
            <a:r>
              <a:rPr lang="en-US"/>
              <a:t>V</a:t>
            </a:r>
            <a:r>
              <a:rPr lang="en-US" baseline="-25000"/>
              <a:t>gs</a:t>
            </a:r>
            <a:r>
              <a:rPr lang="en-US"/>
              <a:t> și V</a:t>
            </a:r>
            <a:r>
              <a:rPr lang="en-US" baseline="-25000"/>
              <a:t>out</a:t>
            </a:r>
            <a:r>
              <a:rPr lang="en-US"/>
              <a:t>=V</a:t>
            </a:r>
            <a:r>
              <a:rPr lang="en-US" baseline="-25000"/>
              <a:t>ds</a:t>
            </a:r>
            <a:r>
              <a:rPr lang="en-US"/>
              <a:t>.</a:t>
            </a:r>
            <a:endParaRPr lang="ro-RO"/>
          </a:p>
          <a:p>
            <a:r>
              <a:rPr lang="en-US"/>
              <a:t>Deci expresia câștigului în </a:t>
            </a:r>
            <a:br>
              <a:rPr lang="ro-RO"/>
            </a:br>
            <a:r>
              <a:rPr lang="en-US"/>
              <a:t>tensiune </a:t>
            </a:r>
            <a:r>
              <a:rPr lang="ro-RO"/>
              <a:t>se scrie</a:t>
            </a:r>
            <a:r>
              <a:rPr lang="en-US"/>
              <a:t>:</a:t>
            </a:r>
          </a:p>
        </p:txBody>
      </p:sp>
      <p:sp>
        <p:nvSpPr>
          <p:cNvPr id="4" name="Date Placeholder 3"/>
          <p:cNvSpPr>
            <a:spLocks noGrp="1"/>
          </p:cNvSpPr>
          <p:nvPr>
            <p:ph type="dt" sz="half" idx="10"/>
          </p:nvPr>
        </p:nvSpPr>
        <p:spPr/>
        <p:txBody>
          <a:bodyPr/>
          <a:lstStyle/>
          <a:p>
            <a:fld id="{37DDBAD0-C571-4C2C-9917-0BDCAB0CDD6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10</a:t>
            </a:fld>
            <a:endParaRPr lang="en-US"/>
          </a:p>
        </p:txBody>
      </p:sp>
      <p:sp>
        <p:nvSpPr>
          <p:cNvPr id="9" name="Rectangle 2"/>
          <p:cNvSpPr>
            <a:spLocks noChangeArrowheads="1"/>
          </p:cNvSpPr>
          <p:nvPr/>
        </p:nvSpPr>
        <p:spPr bwMode="auto">
          <a:xfrm>
            <a:off x="2286001" y="3777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4237383" y="5122426"/>
                <a:ext cx="1437862" cy="91288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𝑑𝑠</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en>
                      </m:f>
                    </m:oMath>
                  </m:oMathPara>
                </a14:m>
                <a:endParaRPr lang="ro-RO"/>
              </a:p>
            </p:txBody>
          </p:sp>
        </mc:Choice>
        <mc:Fallback xmlns="">
          <p:sp>
            <p:nvSpPr>
              <p:cNvPr id="10" name="Object 9"/>
              <p:cNvSpPr txBox="1">
                <a:spLocks noRot="1" noChangeAspect="1" noMove="1" noResize="1" noEditPoints="1" noAdjustHandles="1" noChangeArrowheads="1" noChangeShapeType="1" noTextEdit="1"/>
              </p:cNvSpPr>
              <p:nvPr/>
            </p:nvSpPr>
            <p:spPr bwMode="auto">
              <a:xfrm>
                <a:off x="4237383" y="5122426"/>
                <a:ext cx="1437862" cy="912888"/>
              </a:xfrm>
              <a:prstGeom prst="rect">
                <a:avLst/>
              </a:prstGeom>
              <a:blipFill>
                <a:blip r:embed="rId2"/>
                <a:stretch>
                  <a:fillRect/>
                </a:stretch>
              </a:blipFill>
            </p:spPr>
            <p:txBody>
              <a:bodyPr/>
              <a:lstStyle/>
              <a:p>
                <a:r>
                  <a:rPr lang="ro-RO">
                    <a:noFill/>
                  </a:rPr>
                  <a:t> </a:t>
                </a:r>
              </a:p>
            </p:txBody>
          </p:sp>
        </mc:Fallback>
      </mc:AlternateContent>
      <p:pic>
        <p:nvPicPr>
          <p:cNvPr id="12" name="Picture 11">
            <a:extLst>
              <a:ext uri="{FF2B5EF4-FFF2-40B4-BE49-F238E27FC236}">
                <a16:creationId xmlns:a16="http://schemas.microsoft.com/office/drawing/2014/main" id="{642245AD-2183-4AE5-83F4-35E639942381}"/>
              </a:ext>
            </a:extLst>
          </p:cNvPr>
          <p:cNvPicPr>
            <a:picLocks noChangeAspect="1"/>
          </p:cNvPicPr>
          <p:nvPr/>
        </p:nvPicPr>
        <p:blipFill>
          <a:blip r:embed="rId3"/>
          <a:stretch>
            <a:fillRect/>
          </a:stretch>
        </p:blipFill>
        <p:spPr>
          <a:xfrm>
            <a:off x="6332220" y="4147066"/>
            <a:ext cx="4556760" cy="1950720"/>
          </a:xfrm>
          <a:prstGeom prst="rect">
            <a:avLst/>
          </a:prstGeom>
        </p:spPr>
      </p:pic>
      <mc:AlternateContent xmlns:mc="http://schemas.openxmlformats.org/markup-compatibility/2006" xmlns:a14="http://schemas.microsoft.com/office/drawing/2010/main">
        <mc:Choice Requires="a14">
          <p:sp>
            <p:nvSpPr>
              <p:cNvPr id="13" name="Object 10">
                <a:extLst>
                  <a:ext uri="{FF2B5EF4-FFF2-40B4-BE49-F238E27FC236}">
                    <a16:creationId xmlns:a16="http://schemas.microsoft.com/office/drawing/2014/main" id="{08DF40FA-35A7-45AC-8521-B035F853809B}"/>
                  </a:ext>
                </a:extLst>
              </p:cNvPr>
              <p:cNvSpPr txBox="1"/>
              <p:nvPr/>
            </p:nvSpPr>
            <p:spPr bwMode="auto">
              <a:xfrm>
                <a:off x="9649952" y="609652"/>
                <a:ext cx="1402362" cy="4346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𝑑</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𝑔𝑠</m:t>
                          </m:r>
                        </m:sub>
                      </m:sSub>
                    </m:oMath>
                  </m:oMathPara>
                </a14:m>
                <a:endParaRPr lang="ro-RO"/>
              </a:p>
            </p:txBody>
          </p:sp>
        </mc:Choice>
        <mc:Fallback xmlns="">
          <p:sp>
            <p:nvSpPr>
              <p:cNvPr id="13" name="Object 10">
                <a:extLst>
                  <a:ext uri="{FF2B5EF4-FFF2-40B4-BE49-F238E27FC236}">
                    <a16:creationId xmlns:a16="http://schemas.microsoft.com/office/drawing/2014/main" id="{08DF40FA-35A7-45AC-8521-B035F853809B}"/>
                  </a:ext>
                </a:extLst>
              </p:cNvPr>
              <p:cNvSpPr txBox="1">
                <a:spLocks noRot="1" noChangeAspect="1" noMove="1" noResize="1" noEditPoints="1" noAdjustHandles="1" noChangeArrowheads="1" noChangeShapeType="1" noTextEdit="1"/>
              </p:cNvSpPr>
              <p:nvPr/>
            </p:nvSpPr>
            <p:spPr bwMode="auto">
              <a:xfrm>
                <a:off x="9649952" y="609652"/>
                <a:ext cx="1402362" cy="434662"/>
              </a:xfrm>
              <a:prstGeom prst="rect">
                <a:avLst/>
              </a:prstGeom>
              <a:blipFill>
                <a:blip r:embed="rId4"/>
                <a:stretch>
                  <a:fillRect b="-4225"/>
                </a:stretch>
              </a:blipFill>
            </p:spPr>
            <p:txBody>
              <a:bodyPr/>
              <a:lstStyle/>
              <a:p>
                <a:r>
                  <a:rPr lang="ro-RO">
                    <a:noFill/>
                  </a:rPr>
                  <a:t> </a:t>
                </a:r>
              </a:p>
            </p:txBody>
          </p:sp>
        </mc:Fallback>
      </mc:AlternateContent>
    </p:spTree>
    <p:extLst>
      <p:ext uri="{BB962C8B-B14F-4D97-AF65-F5344CB8AC3E}">
        <p14:creationId xmlns:p14="http://schemas.microsoft.com/office/powerpoint/2010/main" val="85036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Amplificarea cu TEC</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Câștigul în tensiune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t>Din circuitul echivalent rezultă</a:t>
            </a:r>
            <a:endParaRPr lang="en-US"/>
          </a:p>
          <a:p>
            <a:endParaRPr lang="ro-RO"/>
          </a:p>
          <a:p>
            <a:r>
              <a:rPr lang="ro-RO"/>
              <a:t>și din definiția transconductanței:</a:t>
            </a:r>
            <a:endParaRPr lang="en-US"/>
          </a:p>
          <a:p>
            <a:endParaRPr lang="ro-RO"/>
          </a:p>
          <a:p>
            <a:r>
              <a:rPr lang="ro-RO"/>
              <a:t>Introducând ultimele două expresii în ecuația amplificării se obține:</a:t>
            </a:r>
            <a:endParaRPr lang="en-US"/>
          </a:p>
        </p:txBody>
      </p:sp>
      <p:sp>
        <p:nvSpPr>
          <p:cNvPr id="4" name="Date Placeholder 3"/>
          <p:cNvSpPr>
            <a:spLocks noGrp="1"/>
          </p:cNvSpPr>
          <p:nvPr>
            <p:ph type="dt" sz="half" idx="10"/>
          </p:nvPr>
        </p:nvSpPr>
        <p:spPr/>
        <p:txBody>
          <a:bodyPr/>
          <a:lstStyle/>
          <a:p>
            <a:fld id="{F07428E3-CF54-448D-8217-7D6E561D20A9}"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11</a:t>
            </a:fld>
            <a:endParaRPr lang="en-US"/>
          </a:p>
        </p:txBody>
      </p:sp>
      <p:sp>
        <p:nvSpPr>
          <p:cNvPr id="8" name="Rectangle 2"/>
          <p:cNvSpPr>
            <a:spLocks noChangeArrowheads="1"/>
          </p:cNvSpPr>
          <p:nvPr/>
        </p:nvSpPr>
        <p:spPr bwMode="auto">
          <a:xfrm>
            <a:off x="2209801" y="2025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5692913" y="1825625"/>
                <a:ext cx="2794000" cy="49740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𝑑𝑠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5692913" y="1825625"/>
                <a:ext cx="2794000" cy="497403"/>
              </a:xfrm>
              <a:prstGeom prst="rect">
                <a:avLst/>
              </a:prstGeom>
              <a:blipFill>
                <a:blip r:embed="rId2"/>
                <a:stretch>
                  <a:fillRect l="-655"/>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bwMode="auto">
              <a:xfrm>
                <a:off x="6096000" y="2660223"/>
                <a:ext cx="2173357" cy="89210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den>
                      </m:f>
                      <m:r>
                        <a:rPr lang="ro-RO" sz="2400" b="0" i="1" smtClean="0">
                          <a:solidFill>
                            <a:srgbClr val="000000"/>
                          </a:solidFill>
                          <a:latin typeface="Cambria Math" panose="02040503050406030204" pitchFamily="18" charset="0"/>
                        </a:rPr>
                        <m:t>=</m:t>
                      </m:r>
                      <m:sSub>
                        <m:sSubPr>
                          <m:ctrlPr>
                            <a:rPr lang="ro-RO" sz="2400" b="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𝑉</m:t>
                          </m:r>
                        </m:e>
                        <m:sub>
                          <m:r>
                            <a:rPr lang="ro-RO" sz="2400" b="0" i="1" smtClean="0">
                              <a:solidFill>
                                <a:srgbClr val="000000"/>
                              </a:solidFill>
                              <a:latin typeface="Cambria Math" panose="02040503050406030204" pitchFamily="18" charset="0"/>
                            </a:rPr>
                            <m:t>𝑖𝑛</m:t>
                          </m:r>
                        </m:sub>
                      </m:sSub>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6096000" y="2660223"/>
                <a:ext cx="2173357" cy="892108"/>
              </a:xfrm>
              <a:prstGeom prst="rect">
                <a:avLst/>
              </a:prstGeom>
              <a:blipFill>
                <a:blip r:embed="rId3"/>
                <a:stretch>
                  <a:fillRect/>
                </a:stretch>
              </a:blipFill>
            </p:spPr>
            <p:txBody>
              <a:bodyPr/>
              <a:lstStyle/>
              <a:p>
                <a:r>
                  <a:rPr lang="ro-RO">
                    <a:noFill/>
                  </a:rPr>
                  <a:t> </a:t>
                </a:r>
              </a:p>
            </p:txBody>
          </p:sp>
        </mc:Fallback>
      </mc:AlternateContent>
      <p:sp>
        <p:nvSpPr>
          <p:cNvPr id="12" name="Rectangle 6"/>
          <p:cNvSpPr>
            <a:spLocks noChangeArrowheads="1"/>
          </p:cNvSpPr>
          <p:nvPr/>
        </p:nvSpPr>
        <p:spPr bwMode="auto">
          <a:xfrm>
            <a:off x="2247901" y="4996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1745559" y="4815286"/>
                <a:ext cx="4586082" cy="119675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b="0" i="1" smtClean="0">
                          <a:solidFill>
                            <a:srgbClr val="000000"/>
                          </a:solidFill>
                          <a:latin typeface="Cambria Math" panose="02040503050406030204" pitchFamily="18" charset="0"/>
                        </a:rPr>
                        <m:t>=</m:t>
                      </m:r>
                      <m:f>
                        <m:fPr>
                          <m:ctrlPr>
                            <a:rPr lang="ro-RO" sz="2400" b="0" i="1" smtClean="0">
                              <a:solidFill>
                                <a:srgbClr val="000000"/>
                              </a:solidFill>
                              <a:latin typeface="Cambria Math" panose="02040503050406030204" pitchFamily="18" charset="0"/>
                            </a:rPr>
                          </m:ctrlPr>
                        </m:fPr>
                        <m:num>
                          <m:sSub>
                            <m:sSubPr>
                              <m:ctrlPr>
                                <a:rPr lang="ro-RO" sz="2400" b="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𝑉</m:t>
                              </m:r>
                            </m:e>
                            <m:sub>
                              <m:r>
                                <a:rPr lang="ro-RO" sz="2400" b="0" i="1" smtClean="0">
                                  <a:solidFill>
                                    <a:srgbClr val="000000"/>
                                  </a:solidFill>
                                  <a:latin typeface="Cambria Math" panose="02040503050406030204" pitchFamily="18" charset="0"/>
                                </a:rPr>
                                <m:t>𝑜𝑢𝑡</m:t>
                              </m:r>
                            </m:sub>
                          </m:sSub>
                        </m:num>
                        <m:den>
                          <m:sSub>
                            <m:sSubPr>
                              <m:ctrlPr>
                                <a:rPr lang="ro-RO" sz="2400" b="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𝑉</m:t>
                              </m:r>
                            </m:e>
                            <m:sub>
                              <m:r>
                                <a:rPr lang="ro-RO" sz="2400" b="0" i="1" smtClean="0">
                                  <a:solidFill>
                                    <a:srgbClr val="000000"/>
                                  </a:solidFill>
                                  <a:latin typeface="Cambria Math" panose="02040503050406030204" pitchFamily="18" charset="0"/>
                                </a:rPr>
                                <m:t>𝑖𝑛</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den>
                          </m:f>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den>
                      </m:f>
                    </m:oMath>
                  </m:oMathPara>
                </a14:m>
                <a:endParaRPr lang="ro-RO"/>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1745559" y="4815286"/>
                <a:ext cx="4586082" cy="1196759"/>
              </a:xfrm>
              <a:prstGeom prst="rect">
                <a:avLst/>
              </a:prstGeom>
              <a:blipFill>
                <a:blip r:embed="rId4"/>
                <a:stretch>
                  <a:fillRect/>
                </a:stretch>
              </a:blipFill>
            </p:spPr>
            <p:txBody>
              <a:bodyPr/>
              <a:lstStyle/>
              <a:p>
                <a:r>
                  <a:rPr lang="ro-RO">
                    <a:noFill/>
                  </a:rPr>
                  <a:t> </a:t>
                </a:r>
              </a:p>
            </p:txBody>
          </p:sp>
        </mc:Fallback>
      </mc:AlternateContent>
      <p:sp>
        <p:nvSpPr>
          <p:cNvPr id="14" name="Rectangle 8"/>
          <p:cNvSpPr>
            <a:spLocks noChangeArrowheads="1"/>
          </p:cNvSpPr>
          <p:nvPr/>
        </p:nvSpPr>
        <p:spPr bwMode="auto">
          <a:xfrm>
            <a:off x="2247901" y="60120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5" name="Object 14"/>
              <p:cNvSpPr txBox="1"/>
              <p:nvPr/>
            </p:nvSpPr>
            <p:spPr bwMode="auto">
              <a:xfrm>
                <a:off x="7504043" y="5117564"/>
                <a:ext cx="1965740" cy="497403"/>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oMath>
                  </m:oMathPara>
                </a14:m>
                <a:endParaRPr lang="ro-RO"/>
              </a:p>
            </p:txBody>
          </p:sp>
        </mc:Choice>
        <mc:Fallback xmlns="">
          <p:sp>
            <p:nvSpPr>
              <p:cNvPr id="15" name="Object 14"/>
              <p:cNvSpPr txBox="1">
                <a:spLocks noRot="1" noChangeAspect="1" noMove="1" noResize="1" noEditPoints="1" noAdjustHandles="1" noChangeArrowheads="1" noChangeShapeType="1" noTextEdit="1"/>
              </p:cNvSpPr>
              <p:nvPr/>
            </p:nvSpPr>
            <p:spPr bwMode="auto">
              <a:xfrm>
                <a:off x="7504043" y="5117564"/>
                <a:ext cx="1965740" cy="497403"/>
              </a:xfrm>
              <a:prstGeom prst="rect">
                <a:avLst/>
              </a:prstGeom>
              <a:blipFill>
                <a:blip r:embed="rId5"/>
                <a:stretch>
                  <a:fillRect l="-932" b="-2439"/>
                </a:stretch>
              </a:blipFill>
            </p:spPr>
            <p:txBody>
              <a:bodyPr/>
              <a:lstStyle/>
              <a:p>
                <a:r>
                  <a:rPr lang="ro-RO">
                    <a:noFill/>
                  </a:rPr>
                  <a:t> </a:t>
                </a:r>
              </a:p>
            </p:txBody>
          </p:sp>
        </mc:Fallback>
      </mc:AlternateContent>
      <p:pic>
        <p:nvPicPr>
          <p:cNvPr id="16" name="Picture 15">
            <a:extLst>
              <a:ext uri="{FF2B5EF4-FFF2-40B4-BE49-F238E27FC236}">
                <a16:creationId xmlns:a16="http://schemas.microsoft.com/office/drawing/2014/main" id="{7AFA22DF-BCE9-450C-8EF2-F8E9B2A60C72}"/>
              </a:ext>
            </a:extLst>
          </p:cNvPr>
          <p:cNvPicPr>
            <a:picLocks noChangeAspect="1"/>
          </p:cNvPicPr>
          <p:nvPr/>
        </p:nvPicPr>
        <p:blipFill>
          <a:blip r:embed="rId6"/>
          <a:stretch>
            <a:fillRect/>
          </a:stretch>
        </p:blipFill>
        <p:spPr>
          <a:xfrm>
            <a:off x="7600122" y="28488"/>
            <a:ext cx="4556760" cy="1950720"/>
          </a:xfrm>
          <a:prstGeom prst="rect">
            <a:avLst/>
          </a:prstGeom>
        </p:spPr>
      </p:pic>
      <mc:AlternateContent xmlns:mc="http://schemas.openxmlformats.org/markup-compatibility/2006" xmlns:a14="http://schemas.microsoft.com/office/drawing/2010/main">
        <mc:Choice Requires="a14">
          <p:sp>
            <p:nvSpPr>
              <p:cNvPr id="19" name="Object 10">
                <a:extLst>
                  <a:ext uri="{FF2B5EF4-FFF2-40B4-BE49-F238E27FC236}">
                    <a16:creationId xmlns:a16="http://schemas.microsoft.com/office/drawing/2014/main" id="{FFF86A13-6465-4BA1-978C-BE44CF53EDA9}"/>
                  </a:ext>
                </a:extLst>
              </p:cNvPr>
              <p:cNvSpPr txBox="1"/>
              <p:nvPr/>
            </p:nvSpPr>
            <p:spPr bwMode="auto">
              <a:xfrm>
                <a:off x="10415047" y="1937951"/>
                <a:ext cx="1422885" cy="91302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r>
                        <a:rPr lang="ro-RO" sz="2000" b="0" i="1" smtClean="0">
                          <a:solidFill>
                            <a:srgbClr val="000000"/>
                          </a:solidFill>
                          <a:latin typeface="Cambria Math" panose="02040503050406030204" pitchFamily="18" charset="0"/>
                        </a:rPr>
                        <m:t>=</m:t>
                      </m:r>
                      <m:f>
                        <m:fPr>
                          <m:ctrlPr>
                            <a:rPr lang="ro-RO" sz="2000" i="1" smtClean="0">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𝑑</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𝑔𝑠</m:t>
                              </m:r>
                            </m:sub>
                          </m:sSub>
                        </m:den>
                      </m:f>
                    </m:oMath>
                  </m:oMathPara>
                </a14:m>
                <a:endParaRPr lang="ro-RO" sz="2000"/>
              </a:p>
            </p:txBody>
          </p:sp>
        </mc:Choice>
        <mc:Fallback xmlns="">
          <p:sp>
            <p:nvSpPr>
              <p:cNvPr id="19" name="Object 10">
                <a:extLst>
                  <a:ext uri="{FF2B5EF4-FFF2-40B4-BE49-F238E27FC236}">
                    <a16:creationId xmlns:a16="http://schemas.microsoft.com/office/drawing/2014/main" id="{FFF86A13-6465-4BA1-978C-BE44CF53EDA9}"/>
                  </a:ext>
                </a:extLst>
              </p:cNvPr>
              <p:cNvSpPr txBox="1">
                <a:spLocks noRot="1" noChangeAspect="1" noMove="1" noResize="1" noEditPoints="1" noAdjustHandles="1" noChangeArrowheads="1" noChangeShapeType="1" noTextEdit="1"/>
              </p:cNvSpPr>
              <p:nvPr/>
            </p:nvSpPr>
            <p:spPr bwMode="auto">
              <a:xfrm>
                <a:off x="10415047" y="1937951"/>
                <a:ext cx="1422885" cy="913029"/>
              </a:xfrm>
              <a:prstGeom prst="rect">
                <a:avLst/>
              </a:prstGeom>
              <a:blipFill>
                <a:blip r:embed="rId7"/>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24" name="Object 9">
                <a:extLst>
                  <a:ext uri="{FF2B5EF4-FFF2-40B4-BE49-F238E27FC236}">
                    <a16:creationId xmlns:a16="http://schemas.microsoft.com/office/drawing/2014/main" id="{0BB46BC1-F7BC-4664-BF6A-1119B50C300B}"/>
                  </a:ext>
                </a:extLst>
              </p:cNvPr>
              <p:cNvSpPr txBox="1"/>
              <p:nvPr/>
            </p:nvSpPr>
            <p:spPr bwMode="auto">
              <a:xfrm>
                <a:off x="10415047" y="2790791"/>
                <a:ext cx="1179443" cy="76153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𝐴</m:t>
                          </m:r>
                        </m:e>
                        <m:sub>
                          <m:r>
                            <a:rPr lang="ro-RO" sz="2000" i="1">
                              <a:solidFill>
                                <a:srgbClr val="000000"/>
                              </a:solidFill>
                              <a:latin typeface="Cambria Math" panose="02040503050406030204" pitchFamily="18" charset="0"/>
                            </a:rPr>
                            <m:t>𝑣</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𝑑𝑠</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𝑔𝑠</m:t>
                              </m:r>
                            </m:sub>
                          </m:sSub>
                        </m:den>
                      </m:f>
                    </m:oMath>
                  </m:oMathPara>
                </a14:m>
                <a:endParaRPr lang="ro-RO" sz="1600"/>
              </a:p>
            </p:txBody>
          </p:sp>
        </mc:Choice>
        <mc:Fallback xmlns="">
          <p:sp>
            <p:nvSpPr>
              <p:cNvPr id="24" name="Object 9">
                <a:extLst>
                  <a:ext uri="{FF2B5EF4-FFF2-40B4-BE49-F238E27FC236}">
                    <a16:creationId xmlns:a16="http://schemas.microsoft.com/office/drawing/2014/main" id="{0BB46BC1-F7BC-4664-BF6A-1119B50C300B}"/>
                  </a:ext>
                </a:extLst>
              </p:cNvPr>
              <p:cNvSpPr txBox="1">
                <a:spLocks noRot="1" noChangeAspect="1" noMove="1" noResize="1" noEditPoints="1" noAdjustHandles="1" noChangeArrowheads="1" noChangeShapeType="1" noTextEdit="1"/>
              </p:cNvSpPr>
              <p:nvPr/>
            </p:nvSpPr>
            <p:spPr bwMode="auto">
              <a:xfrm>
                <a:off x="10415047" y="2790791"/>
                <a:ext cx="1179443" cy="761539"/>
              </a:xfrm>
              <a:prstGeom prst="rect">
                <a:avLst/>
              </a:prstGeom>
              <a:blipFill>
                <a:blip r:embed="rId8"/>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283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Amplificarea cu TEC</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Câștigul în tensiune</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rPr>
              <a:t>Observații</a:t>
            </a:r>
          </a:p>
          <a:p>
            <a:r>
              <a:rPr lang="ro-RO" sz="2400"/>
              <a:t>Semnul minus are următoarea semnificație: semnalul de ieșire este defazat cu </a:t>
            </a:r>
            <a:br>
              <a:rPr lang="ro-RO" sz="2400"/>
            </a:br>
            <a:r>
              <a:rPr lang="ro-RO" sz="2400" b="1">
                <a:solidFill>
                  <a:srgbClr val="0070C0"/>
                </a:solidFill>
              </a:rPr>
              <a:t>-180</a:t>
            </a:r>
            <a:r>
              <a:rPr lang="ro-RO" sz="2400" b="1">
                <a:solidFill>
                  <a:srgbClr val="0070C0"/>
                </a:solidFill>
                <a:sym typeface="Symbol" panose="05050102010706020507" pitchFamily="18" charset="2"/>
              </a:rPr>
              <a:t></a:t>
            </a:r>
            <a:r>
              <a:rPr lang="ro-RO" sz="2400">
                <a:sym typeface="Symbol" panose="05050102010706020507" pitchFamily="18" charset="2"/>
              </a:rPr>
              <a:t> față de cel de intrare, adică atunci când semnalul de intrare (</a:t>
            </a:r>
            <a:r>
              <a:rPr lang="ro-RO" sz="2400" b="1">
                <a:solidFill>
                  <a:srgbClr val="00B050"/>
                </a:solidFill>
                <a:sym typeface="Symbol" panose="05050102010706020507" pitchFamily="18" charset="2"/>
              </a:rPr>
              <a:t>verde</a:t>
            </a:r>
            <a:r>
              <a:rPr lang="ro-RO" sz="2400">
                <a:sym typeface="Symbol" panose="05050102010706020507" pitchFamily="18" charset="2"/>
              </a:rPr>
              <a:t>) începe cu alternanța pozitivă, cel de ieșire (</a:t>
            </a:r>
            <a:r>
              <a:rPr lang="ro-RO" sz="2400" b="1">
                <a:solidFill>
                  <a:srgbClr val="C00000"/>
                </a:solidFill>
                <a:sym typeface="Symbol" panose="05050102010706020507" pitchFamily="18" charset="2"/>
              </a:rPr>
              <a:t>roșu</a:t>
            </a:r>
            <a:r>
              <a:rPr lang="ro-RO" sz="2400">
                <a:sym typeface="Symbol" panose="05050102010706020507" pitchFamily="18" charset="2"/>
              </a:rPr>
              <a:t>) începe cu alternanța negativă.</a:t>
            </a:r>
            <a:endParaRPr lang="en-US" sz="2400"/>
          </a:p>
        </p:txBody>
      </p:sp>
      <p:sp>
        <p:nvSpPr>
          <p:cNvPr id="4" name="Date Placeholder 3"/>
          <p:cNvSpPr>
            <a:spLocks noGrp="1"/>
          </p:cNvSpPr>
          <p:nvPr>
            <p:ph type="dt" sz="half" idx="10"/>
          </p:nvPr>
        </p:nvSpPr>
        <p:spPr/>
        <p:txBody>
          <a:bodyPr/>
          <a:lstStyle/>
          <a:p>
            <a:fld id="{E149E673-CBAA-4566-878C-4486AF236805}"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12</a:t>
            </a:fld>
            <a:endParaRPr lang="en-US"/>
          </a:p>
        </p:txBody>
      </p:sp>
      <p:pic>
        <p:nvPicPr>
          <p:cNvPr id="8" name="Picture 7"/>
          <p:cNvPicPr>
            <a:picLocks noChangeAspect="1"/>
          </p:cNvPicPr>
          <p:nvPr/>
        </p:nvPicPr>
        <p:blipFill>
          <a:blip r:embed="rId2"/>
          <a:stretch>
            <a:fillRect/>
          </a:stretch>
        </p:blipFill>
        <p:spPr>
          <a:xfrm>
            <a:off x="2406015" y="3365183"/>
            <a:ext cx="7379970" cy="2811780"/>
          </a:xfrm>
          <a:prstGeom prst="rect">
            <a:avLst/>
          </a:prstGeom>
        </p:spPr>
      </p:pic>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61ABFD4E-9F64-4D6C-9D73-D8409B5509E8}"/>
                  </a:ext>
                </a:extLst>
              </p:cNvPr>
              <p:cNvSpPr txBox="1"/>
              <p:nvPr/>
            </p:nvSpPr>
            <p:spPr bwMode="auto">
              <a:xfrm>
                <a:off x="9145656" y="893970"/>
                <a:ext cx="1673087" cy="45775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𝐴</m:t>
                          </m:r>
                        </m:e>
                        <m:sub>
                          <m:r>
                            <a:rPr lang="ro-RO" sz="2000" i="1">
                              <a:solidFill>
                                <a:srgbClr val="000000"/>
                              </a:solidFill>
                              <a:latin typeface="Cambria Math" panose="02040503050406030204" pitchFamily="18" charset="0"/>
                            </a:rPr>
                            <m:t>𝑣</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𝑑</m:t>
                          </m:r>
                        </m:sub>
                      </m:sSub>
                    </m:oMath>
                  </m:oMathPara>
                </a14:m>
                <a:endParaRPr lang="ro-RO"/>
              </a:p>
            </p:txBody>
          </p:sp>
        </mc:Choice>
        <mc:Fallback xmlns="">
          <p:sp>
            <p:nvSpPr>
              <p:cNvPr id="9" name="Object 8">
                <a:extLst>
                  <a:ext uri="{FF2B5EF4-FFF2-40B4-BE49-F238E27FC236}">
                    <a16:creationId xmlns:a16="http://schemas.microsoft.com/office/drawing/2014/main" id="{61ABFD4E-9F64-4D6C-9D73-D8409B5509E8}"/>
                  </a:ext>
                </a:extLst>
              </p:cNvPr>
              <p:cNvSpPr txBox="1">
                <a:spLocks noRot="1" noChangeAspect="1" noMove="1" noResize="1" noEditPoints="1" noAdjustHandles="1" noChangeArrowheads="1" noChangeShapeType="1" noTextEdit="1"/>
              </p:cNvSpPr>
              <p:nvPr/>
            </p:nvSpPr>
            <p:spPr bwMode="auto">
              <a:xfrm>
                <a:off x="9145656" y="893970"/>
                <a:ext cx="1673087" cy="457752"/>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70158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1</a:t>
            </a:r>
            <a:endParaRPr lang="en-US" b="1">
              <a:latin typeface="+mn-lt"/>
            </a:endParaRPr>
          </a:p>
        </p:txBody>
      </p:sp>
      <p:sp>
        <p:nvSpPr>
          <p:cNvPr id="3" name="Content Placeholder 2"/>
          <p:cNvSpPr>
            <a:spLocks noGrp="1"/>
          </p:cNvSpPr>
          <p:nvPr>
            <p:ph idx="1"/>
          </p:nvPr>
        </p:nvSpPr>
        <p:spPr/>
        <p:txBody>
          <a:bodyPr/>
          <a:lstStyle/>
          <a:p>
            <a:r>
              <a:rPr lang="ro-RO"/>
              <a:t>Un TEC are g</a:t>
            </a:r>
            <a:r>
              <a:rPr lang="ro-RO" baseline="-25000"/>
              <a:t>m</a:t>
            </a:r>
            <a:r>
              <a:rPr lang="ro-RO"/>
              <a:t>=4mS.</a:t>
            </a:r>
            <a:br>
              <a:rPr lang="ro-RO"/>
            </a:br>
            <a:r>
              <a:rPr lang="ro-RO"/>
              <a:t>Care este câștigul teoretic în tensiune dacă în circuitul exterior de c.a. al drenei se află o rezistență de 1,5k</a:t>
            </a:r>
            <a:r>
              <a:rPr lang="ro-RO">
                <a:sym typeface="Symbol" panose="05050102010706020507" pitchFamily="18" charset="2"/>
              </a:rPr>
              <a:t></a:t>
            </a:r>
            <a:r>
              <a:rPr lang="ro-RO"/>
              <a:t>?</a:t>
            </a:r>
          </a:p>
          <a:p>
            <a:endParaRPr lang="ro-RO" b="1"/>
          </a:p>
          <a:p>
            <a:r>
              <a:rPr lang="ro-RO" b="1"/>
              <a:t>Rezolvare:</a:t>
            </a:r>
            <a:br>
              <a:rPr lang="ro-RO" b="1"/>
            </a:br>
            <a:r>
              <a:rPr lang="ro-RO"/>
              <a:t>În acest caz R</a:t>
            </a:r>
            <a:r>
              <a:rPr lang="ro-RO" baseline="-25000"/>
              <a:t>d</a:t>
            </a:r>
            <a:r>
              <a:rPr lang="ro-RO"/>
              <a:t>=1,5k</a:t>
            </a:r>
            <a:r>
              <a:rPr lang="ro-RO">
                <a:sym typeface="Symbol" panose="05050102010706020507" pitchFamily="18" charset="2"/>
              </a:rPr>
              <a:t></a:t>
            </a:r>
            <a:endParaRPr lang="ro-RO" b="1"/>
          </a:p>
        </p:txBody>
      </p:sp>
      <p:sp>
        <p:nvSpPr>
          <p:cNvPr id="4" name="Date Placeholder 3"/>
          <p:cNvSpPr>
            <a:spLocks noGrp="1"/>
          </p:cNvSpPr>
          <p:nvPr>
            <p:ph type="dt" sz="half" idx="10"/>
          </p:nvPr>
        </p:nvSpPr>
        <p:spPr/>
        <p:txBody>
          <a:bodyPr/>
          <a:lstStyle/>
          <a:p>
            <a:fld id="{EAEC0BA2-17C7-4938-BC7F-7592EDC3DAF9}"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13</a:t>
            </a:fld>
            <a:endParaRPr lang="en-US"/>
          </a:p>
        </p:txBody>
      </p:sp>
      <p:sp>
        <p:nvSpPr>
          <p:cNvPr id="7" name="Rectangle 2"/>
          <p:cNvSpPr>
            <a:spLocks noChangeArrowheads="1"/>
          </p:cNvSpPr>
          <p:nvPr/>
        </p:nvSpPr>
        <p:spPr bwMode="auto">
          <a:xfrm>
            <a:off x="2209801" y="3396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058517" y="4592466"/>
                <a:ext cx="5960165" cy="56518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600" i="1">
                              <a:solidFill>
                                <a:srgbClr val="000000"/>
                              </a:solidFill>
                              <a:latin typeface="Cambria Math" panose="02040503050406030204" pitchFamily="18" charset="0"/>
                            </a:rPr>
                          </m:ctrlPr>
                        </m:sSubPr>
                        <m:e>
                          <m:r>
                            <a:rPr lang="ro-RO" sz="2600" i="1">
                              <a:solidFill>
                                <a:srgbClr val="000000"/>
                              </a:solidFill>
                              <a:latin typeface="Cambria Math" panose="02040503050406030204" pitchFamily="18" charset="0"/>
                            </a:rPr>
                            <m:t>𝐴</m:t>
                          </m:r>
                        </m:e>
                        <m:sub>
                          <m:r>
                            <a:rPr lang="ro-RO" sz="2600" i="1">
                              <a:solidFill>
                                <a:srgbClr val="000000"/>
                              </a:solidFill>
                              <a:latin typeface="Cambria Math" panose="02040503050406030204" pitchFamily="18" charset="0"/>
                            </a:rPr>
                            <m:t>𝑣</m:t>
                          </m:r>
                        </m:sub>
                      </m:sSub>
                      <m:r>
                        <a:rPr lang="ro-RO" sz="2600" i="1">
                          <a:solidFill>
                            <a:srgbClr val="000000"/>
                          </a:solidFill>
                          <a:latin typeface="Cambria Math" panose="02040503050406030204" pitchFamily="18" charset="0"/>
                        </a:rPr>
                        <m:t> =−</m:t>
                      </m:r>
                      <m:sSub>
                        <m:sSubPr>
                          <m:ctrlPr>
                            <a:rPr lang="ro-RO" sz="2600" i="1">
                              <a:solidFill>
                                <a:srgbClr val="000000"/>
                              </a:solidFill>
                              <a:latin typeface="Cambria Math" panose="02040503050406030204" pitchFamily="18" charset="0"/>
                            </a:rPr>
                          </m:ctrlPr>
                        </m:sSubPr>
                        <m:e>
                          <m:r>
                            <a:rPr lang="ro-RO" sz="2600" i="1">
                              <a:solidFill>
                                <a:srgbClr val="000000"/>
                              </a:solidFill>
                              <a:latin typeface="Cambria Math" panose="02040503050406030204" pitchFamily="18" charset="0"/>
                            </a:rPr>
                            <m:t>𝑔</m:t>
                          </m:r>
                        </m:e>
                        <m:sub>
                          <m:r>
                            <a:rPr lang="ro-RO" sz="2600" i="1">
                              <a:solidFill>
                                <a:srgbClr val="000000"/>
                              </a:solidFill>
                              <a:latin typeface="Cambria Math" panose="02040503050406030204" pitchFamily="18" charset="0"/>
                            </a:rPr>
                            <m:t>𝑚</m:t>
                          </m:r>
                        </m:sub>
                      </m:sSub>
                      <m:sSub>
                        <m:sSubPr>
                          <m:ctrlPr>
                            <a:rPr lang="ro-RO" sz="2600" i="1">
                              <a:solidFill>
                                <a:srgbClr val="000000"/>
                              </a:solidFill>
                              <a:latin typeface="Cambria Math" panose="02040503050406030204" pitchFamily="18" charset="0"/>
                            </a:rPr>
                          </m:ctrlPr>
                        </m:sSubPr>
                        <m:e>
                          <m:r>
                            <a:rPr lang="ro-RO" sz="2600" i="1">
                              <a:solidFill>
                                <a:srgbClr val="000000"/>
                              </a:solidFill>
                              <a:latin typeface="Cambria Math" panose="02040503050406030204" pitchFamily="18" charset="0"/>
                            </a:rPr>
                            <m:t>𝑅</m:t>
                          </m:r>
                        </m:e>
                        <m:sub>
                          <m:r>
                            <a:rPr lang="ro-RO" sz="2600" i="1">
                              <a:solidFill>
                                <a:srgbClr val="000000"/>
                              </a:solidFill>
                              <a:latin typeface="Cambria Math" panose="02040503050406030204" pitchFamily="18" charset="0"/>
                            </a:rPr>
                            <m:t>𝑑</m:t>
                          </m:r>
                        </m:sub>
                      </m:sSub>
                      <m:r>
                        <a:rPr lang="ro-RO" sz="2600" i="1">
                          <a:solidFill>
                            <a:srgbClr val="000000"/>
                          </a:solidFill>
                          <a:latin typeface="Cambria Math" panose="02040503050406030204" pitchFamily="18" charset="0"/>
                        </a:rPr>
                        <m:t>=−</m:t>
                      </m:r>
                      <m:d>
                        <m:dPr>
                          <m:ctrlPr>
                            <a:rPr lang="ro-RO" sz="2600" i="1">
                              <a:solidFill>
                                <a:srgbClr val="000000"/>
                              </a:solidFill>
                              <a:latin typeface="Cambria Math" panose="02040503050406030204" pitchFamily="18" charset="0"/>
                            </a:rPr>
                          </m:ctrlPr>
                        </m:dPr>
                        <m:e>
                          <m:r>
                            <a:rPr lang="ro-RO" sz="2600" i="1">
                              <a:solidFill>
                                <a:srgbClr val="000000"/>
                              </a:solidFill>
                              <a:latin typeface="Cambria Math" panose="02040503050406030204" pitchFamily="18" charset="0"/>
                            </a:rPr>
                            <m:t>4</m:t>
                          </m:r>
                          <m:r>
                            <a:rPr lang="ro-RO" sz="2600" i="1">
                              <a:solidFill>
                                <a:srgbClr val="000000"/>
                              </a:solidFill>
                              <a:latin typeface="Cambria Math" panose="02040503050406030204" pitchFamily="18" charset="0"/>
                            </a:rPr>
                            <m:t>𝑚𝑆</m:t>
                          </m:r>
                        </m:e>
                      </m:d>
                      <m:d>
                        <m:dPr>
                          <m:ctrlPr>
                            <a:rPr lang="ro-RO" sz="2600" i="1">
                              <a:solidFill>
                                <a:srgbClr val="000000"/>
                              </a:solidFill>
                              <a:latin typeface="Cambria Math" panose="02040503050406030204" pitchFamily="18" charset="0"/>
                            </a:rPr>
                          </m:ctrlPr>
                        </m:dPr>
                        <m:e>
                          <m:r>
                            <a:rPr lang="ro-RO" sz="2600" i="1">
                              <a:solidFill>
                                <a:srgbClr val="000000"/>
                              </a:solidFill>
                              <a:latin typeface="Cambria Math" panose="02040503050406030204" pitchFamily="18" charset="0"/>
                            </a:rPr>
                            <m:t>1</m:t>
                          </m:r>
                          <m:r>
                            <a:rPr lang="ro-RO" sz="2600" i="1">
                              <a:solidFill>
                                <a:srgbClr val="000000"/>
                              </a:solidFill>
                              <a:latin typeface="Cambria Math" panose="02040503050406030204" pitchFamily="18" charset="0"/>
                            </a:rPr>
                            <m:t>,</m:t>
                          </m:r>
                          <m:r>
                            <a:rPr lang="ro-RO" sz="2600" i="1">
                              <a:solidFill>
                                <a:srgbClr val="000000"/>
                              </a:solidFill>
                              <a:latin typeface="Cambria Math" panose="02040503050406030204" pitchFamily="18" charset="0"/>
                            </a:rPr>
                            <m:t>5</m:t>
                          </m:r>
                          <m:r>
                            <a:rPr lang="ro-RO" sz="2600" i="1">
                              <a:solidFill>
                                <a:srgbClr val="000000"/>
                              </a:solidFill>
                              <a:latin typeface="Cambria Math" panose="02040503050406030204" pitchFamily="18" charset="0"/>
                            </a:rPr>
                            <m:t>𝑘</m:t>
                          </m:r>
                          <m:r>
                            <m:rPr>
                              <m:sty m:val="p"/>
                            </m:rPr>
                            <a:rPr lang="ro-RO" sz="2600" i="1">
                              <a:solidFill>
                                <a:srgbClr val="000000"/>
                              </a:solidFill>
                              <a:latin typeface="Cambria Math" panose="02040503050406030204" pitchFamily="18" charset="0"/>
                            </a:rPr>
                            <m:t>Ω</m:t>
                          </m:r>
                        </m:e>
                      </m:d>
                      <m:r>
                        <a:rPr lang="ro-RO" sz="2600" i="1">
                          <a:solidFill>
                            <a:srgbClr val="000000"/>
                          </a:solidFill>
                          <a:latin typeface="Cambria Math" panose="02040503050406030204" pitchFamily="18" charset="0"/>
                        </a:rPr>
                        <m:t>=−</m:t>
                      </m:r>
                      <m:r>
                        <a:rPr lang="ro-RO" sz="2600" i="1">
                          <a:solidFill>
                            <a:srgbClr val="000000"/>
                          </a:solidFill>
                          <a:latin typeface="Cambria Math" panose="02040503050406030204" pitchFamily="18" charset="0"/>
                        </a:rPr>
                        <m:t>6</m:t>
                      </m:r>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bwMode="auto">
              <a:xfrm>
                <a:off x="1058517" y="4592466"/>
                <a:ext cx="5960165" cy="565186"/>
              </a:xfrm>
              <a:prstGeom prst="rect">
                <a:avLst/>
              </a:prstGeom>
              <a:blipFill>
                <a:blip r:embed="rId2"/>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21F4F0B0-DFBD-4637-BA30-9E5D2BA5886E}"/>
              </a:ext>
            </a:extLst>
          </p:cNvPr>
          <p:cNvPicPr>
            <a:picLocks noChangeAspect="1"/>
          </p:cNvPicPr>
          <p:nvPr/>
        </p:nvPicPr>
        <p:blipFill>
          <a:blip r:embed="rId3"/>
          <a:stretch>
            <a:fillRect/>
          </a:stretch>
        </p:blipFill>
        <p:spPr>
          <a:xfrm>
            <a:off x="7454744" y="4079222"/>
            <a:ext cx="4556760" cy="1950720"/>
          </a:xfrm>
          <a:prstGeom prst="rect">
            <a:avLst/>
          </a:prstGeom>
        </p:spPr>
      </p:pic>
    </p:spTree>
    <p:extLst>
      <p:ext uri="{BB962C8B-B14F-4D97-AF65-F5344CB8AC3E}">
        <p14:creationId xmlns:p14="http://schemas.microsoft.com/office/powerpoint/2010/main" val="273225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Amplificarea cu TEC</a:t>
            </a:r>
            <a:br>
              <a:rPr lang="ro-RO" b="1">
                <a:latin typeface="+mn-lt"/>
              </a:rPr>
            </a:br>
            <a:r>
              <a:rPr lang="ro-RO" sz="3200" b="1">
                <a:latin typeface="+mn-lt"/>
              </a:rPr>
              <a:t>Dependența câștigului de rezistența </a:t>
            </a:r>
            <a:r>
              <a:rPr lang="en-US" sz="3200" b="1">
                <a:latin typeface="+mn-lt"/>
              </a:rPr>
              <a:t>r’</a:t>
            </a:r>
            <a:r>
              <a:rPr lang="en-US" sz="3200" b="1" baseline="-25000">
                <a:latin typeface="+mn-lt"/>
              </a:rPr>
              <a:t>ds</a:t>
            </a:r>
            <a:endParaRPr lang="en-US" b="1">
              <a:latin typeface="+mn-lt"/>
            </a:endParaRPr>
          </a:p>
        </p:txBody>
      </p:sp>
      <p:sp>
        <p:nvSpPr>
          <p:cNvPr id="3" name="Content Placeholder 2"/>
          <p:cNvSpPr>
            <a:spLocks noGrp="1"/>
          </p:cNvSpPr>
          <p:nvPr>
            <p:ph idx="1"/>
          </p:nvPr>
        </p:nvSpPr>
        <p:spPr/>
        <p:txBody>
          <a:bodyPr/>
          <a:lstStyle/>
          <a:p>
            <a:r>
              <a:rPr lang="ro-RO"/>
              <a:t>Dacă se ține seama de rezistența internă dintre drenă și sursă a tranzistorului, aceasta apare în paralel cu R</a:t>
            </a:r>
            <a:r>
              <a:rPr lang="ro-RO" baseline="-25000"/>
              <a:t>d</a:t>
            </a:r>
            <a:r>
              <a:rPr lang="ro-RO"/>
              <a:t>.</a:t>
            </a:r>
          </a:p>
          <a:p>
            <a:r>
              <a:rPr lang="ro-RO"/>
              <a:t>Dacă </a:t>
            </a:r>
            <a:r>
              <a:rPr lang="en-US" b="1">
                <a:solidFill>
                  <a:srgbClr val="0070C0"/>
                </a:solidFill>
              </a:rPr>
              <a:t>r’</a:t>
            </a:r>
            <a:r>
              <a:rPr lang="en-US" b="1" baseline="-25000">
                <a:solidFill>
                  <a:srgbClr val="0070C0"/>
                </a:solidFill>
              </a:rPr>
              <a:t>ds</a:t>
            </a:r>
            <a:r>
              <a:rPr lang="en-US"/>
              <a:t> nu este mult mai mare decât </a:t>
            </a:r>
            <a:r>
              <a:rPr lang="en-US" b="1">
                <a:solidFill>
                  <a:srgbClr val="0070C0"/>
                </a:solidFill>
              </a:rPr>
              <a:t>R</a:t>
            </a:r>
            <a:r>
              <a:rPr lang="en-US" b="1" baseline="-25000">
                <a:solidFill>
                  <a:srgbClr val="0070C0"/>
                </a:solidFill>
              </a:rPr>
              <a:t>d</a:t>
            </a:r>
            <a:r>
              <a:rPr lang="en-US"/>
              <a:t> (de minimum 10 ori), câștigul este diminuat față de valoarea teoretică rezultată din ecuația amplificării ideale, având în cazul de față expresia:</a:t>
            </a:r>
          </a:p>
        </p:txBody>
      </p:sp>
      <p:sp>
        <p:nvSpPr>
          <p:cNvPr id="4" name="Date Placeholder 3"/>
          <p:cNvSpPr>
            <a:spLocks noGrp="1"/>
          </p:cNvSpPr>
          <p:nvPr>
            <p:ph type="dt" sz="half" idx="10"/>
          </p:nvPr>
        </p:nvSpPr>
        <p:spPr/>
        <p:txBody>
          <a:bodyPr/>
          <a:lstStyle/>
          <a:p>
            <a:fld id="{1CE077D3-D7A4-4EEC-B99B-2551D647CC71}"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14</a:t>
            </a:fld>
            <a:endParaRPr lang="en-US"/>
          </a:p>
        </p:txBody>
      </p:sp>
      <p:sp>
        <p:nvSpPr>
          <p:cNvPr id="8" name="Rectangle 2"/>
          <p:cNvSpPr>
            <a:spLocks noChangeArrowheads="1"/>
          </p:cNvSpPr>
          <p:nvPr/>
        </p:nvSpPr>
        <p:spPr bwMode="auto">
          <a:xfrm>
            <a:off x="2286001" y="423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160559" y="4568380"/>
                <a:ext cx="5193858" cy="963931"/>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d>
                            <m:dPr>
                              <m:begChr m:val="‖"/>
                              <m:endChr m:val=""/>
                              <m:ctrlPr>
                                <a:rPr lang="ro-RO" sz="2400" i="1">
                                  <a:solidFill>
                                    <a:srgbClr val="000000"/>
                                  </a:solidFill>
                                  <a:latin typeface="Cambria Math" panose="02040503050406030204" pitchFamily="18" charset="0"/>
                                </a:rPr>
                              </m:ctrlPr>
                            </m:dPr>
                            <m:e>
                              <m:sSubSup>
                                <m:sSubSupPr>
                                  <m:ctrlPr>
                                    <a:rPr lang="ro-RO" sz="2400" i="1">
                                      <a:solidFill>
                                        <a:srgbClr val="000000"/>
                                      </a:solidFill>
                                      <a:latin typeface="Cambria Math" panose="02040503050406030204" pitchFamily="18" charset="0"/>
                                    </a:rPr>
                                  </m:ctrlPr>
                                </m:sSubSupPr>
                                <m:e>
                                  <m:r>
                                    <a:rPr lang="ro-RO" sz="2400" i="1">
                                      <a:solidFill>
                                        <a:srgbClr val="000000"/>
                                      </a:solidFill>
                                      <a:latin typeface="Cambria Math" panose="02040503050406030204" pitchFamily="18" charset="0"/>
                                    </a:rPr>
                                    <m:t>𝑟</m:t>
                                  </m:r>
                                </m:e>
                                <m:sub>
                                  <m:r>
                                    <a:rPr lang="ro-RO" sz="2400" i="1">
                                      <a:solidFill>
                                        <a:srgbClr val="000000"/>
                                      </a:solidFill>
                                      <a:latin typeface="Cambria Math" panose="02040503050406030204" pitchFamily="18" charset="0"/>
                                    </a:rPr>
                                    <m:t>𝑑𝑠</m:t>
                                  </m:r>
                                </m:sub>
                                <m:sup>
                                  <m:r>
                                    <a:rPr lang="ro-RO" sz="2400" i="1">
                                      <a:solidFill>
                                        <a:srgbClr val="000000"/>
                                      </a:solidFill>
                                      <a:latin typeface="Cambria Math" panose="02040503050406030204" pitchFamily="18" charset="0"/>
                                    </a:rPr>
                                    <m:t>′</m:t>
                                  </m:r>
                                </m:sup>
                              </m:sSubSup>
                            </m:e>
                          </m:d>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sSubSup>
                            <m:sSubSupPr>
                              <m:ctrlPr>
                                <a:rPr lang="ro-RO" sz="2400" i="1">
                                  <a:solidFill>
                                    <a:srgbClr val="000000"/>
                                  </a:solidFill>
                                  <a:latin typeface="Cambria Math" panose="02040503050406030204" pitchFamily="18" charset="0"/>
                                </a:rPr>
                              </m:ctrlPr>
                            </m:sSubSupPr>
                            <m:e>
                              <m:r>
                                <a:rPr lang="ro-RO" sz="2400" i="1">
                                  <a:solidFill>
                                    <a:srgbClr val="000000"/>
                                  </a:solidFill>
                                  <a:latin typeface="Cambria Math" panose="02040503050406030204" pitchFamily="18" charset="0"/>
                                </a:rPr>
                                <m:t>𝑟</m:t>
                              </m:r>
                            </m:e>
                            <m:sub>
                              <m:r>
                                <a:rPr lang="ro-RO" sz="2400" i="1">
                                  <a:solidFill>
                                    <a:srgbClr val="000000"/>
                                  </a:solidFill>
                                  <a:latin typeface="Cambria Math" panose="02040503050406030204" pitchFamily="18" charset="0"/>
                                </a:rPr>
                                <m:t>𝑑𝑠</m:t>
                              </m:r>
                            </m:sub>
                            <m:sup>
                              <m:r>
                                <a:rPr lang="ro-RO" sz="2400" i="1">
                                  <a:solidFill>
                                    <a:srgbClr val="000000"/>
                                  </a:solidFill>
                                  <a:latin typeface="Cambria Math" panose="02040503050406030204" pitchFamily="18" charset="0"/>
                                </a:rPr>
                                <m:t>′</m:t>
                              </m:r>
                            </m:sup>
                          </m:sSubSup>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Sup>
                            <m:sSubSupPr>
                              <m:ctrlPr>
                                <a:rPr lang="ro-RO" sz="2400" i="1">
                                  <a:solidFill>
                                    <a:srgbClr val="000000"/>
                                  </a:solidFill>
                                  <a:latin typeface="Cambria Math" panose="02040503050406030204" pitchFamily="18" charset="0"/>
                                </a:rPr>
                              </m:ctrlPr>
                            </m:sSubSupPr>
                            <m:e>
                              <m:r>
                                <a:rPr lang="ro-RO" sz="2400" i="1">
                                  <a:solidFill>
                                    <a:srgbClr val="000000"/>
                                  </a:solidFill>
                                  <a:latin typeface="Cambria Math" panose="02040503050406030204" pitchFamily="18" charset="0"/>
                                </a:rPr>
                                <m:t>𝑟</m:t>
                              </m:r>
                            </m:e>
                            <m:sub>
                              <m:r>
                                <a:rPr lang="ro-RO" sz="2400" i="1">
                                  <a:solidFill>
                                    <a:srgbClr val="000000"/>
                                  </a:solidFill>
                                  <a:latin typeface="Cambria Math" panose="02040503050406030204" pitchFamily="18" charset="0"/>
                                </a:rPr>
                                <m:t>𝑑𝑠</m:t>
                              </m:r>
                            </m:sub>
                            <m:sup>
                              <m:r>
                                <a:rPr lang="ro-RO" sz="2400" i="1">
                                  <a:solidFill>
                                    <a:srgbClr val="000000"/>
                                  </a:solidFill>
                                  <a:latin typeface="Cambria Math" panose="02040503050406030204" pitchFamily="18" charset="0"/>
                                </a:rPr>
                                <m:t>′</m:t>
                              </m:r>
                            </m:sup>
                          </m:sSubSup>
                        </m:den>
                      </m:f>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1160559" y="4568380"/>
                <a:ext cx="5193858" cy="963931"/>
              </a:xfrm>
              <a:prstGeom prst="rect">
                <a:avLst/>
              </a:prstGeom>
              <a:blipFill>
                <a:blip r:embed="rId2"/>
                <a:stretch>
                  <a:fillRect/>
                </a:stretch>
              </a:blipFill>
            </p:spPr>
            <p:txBody>
              <a:bodyPr/>
              <a:lstStyle/>
              <a:p>
                <a:r>
                  <a:rPr lang="ro-RO">
                    <a:noFill/>
                  </a:rPr>
                  <a:t> </a:t>
                </a:r>
              </a:p>
            </p:txBody>
          </p:sp>
        </mc:Fallback>
      </mc:AlternateContent>
      <p:pic>
        <p:nvPicPr>
          <p:cNvPr id="7" name="Picture 6">
            <a:extLst>
              <a:ext uri="{FF2B5EF4-FFF2-40B4-BE49-F238E27FC236}">
                <a16:creationId xmlns:a16="http://schemas.microsoft.com/office/drawing/2014/main" id="{68FB13B3-9AC2-4C15-8E55-5A0D4F6A0226}"/>
              </a:ext>
            </a:extLst>
          </p:cNvPr>
          <p:cNvPicPr>
            <a:picLocks noChangeAspect="1"/>
          </p:cNvPicPr>
          <p:nvPr/>
        </p:nvPicPr>
        <p:blipFill>
          <a:blip r:embed="rId3"/>
          <a:stretch>
            <a:fillRect/>
          </a:stretch>
        </p:blipFill>
        <p:spPr>
          <a:xfrm>
            <a:off x="7319507" y="4074986"/>
            <a:ext cx="4251960" cy="1950720"/>
          </a:xfrm>
          <a:prstGeom prst="rect">
            <a:avLst/>
          </a:prstGeom>
        </p:spPr>
      </p:pic>
    </p:spTree>
    <p:extLst>
      <p:ext uri="{BB962C8B-B14F-4D97-AF65-F5344CB8AC3E}">
        <p14:creationId xmlns:p14="http://schemas.microsoft.com/office/powerpoint/2010/main" val="123366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2</a:t>
            </a:r>
            <a:endParaRPr lang="en-US" b="1">
              <a:latin typeface="+mn-lt"/>
            </a:endParaRPr>
          </a:p>
        </p:txBody>
      </p:sp>
      <p:sp>
        <p:nvSpPr>
          <p:cNvPr id="3" name="Content Placeholder 2"/>
          <p:cNvSpPr>
            <a:spLocks noGrp="1"/>
          </p:cNvSpPr>
          <p:nvPr>
            <p:ph idx="1"/>
          </p:nvPr>
        </p:nvSpPr>
        <p:spPr/>
        <p:txBody>
          <a:bodyPr/>
          <a:lstStyle/>
          <a:p>
            <a:r>
              <a:rPr lang="en-US"/>
              <a:t>Dispozitivul TEC din exemplul </a:t>
            </a:r>
            <a:r>
              <a:rPr lang="ro-RO"/>
              <a:t>1</a:t>
            </a:r>
            <a:r>
              <a:rPr lang="en-US"/>
              <a:t> are r’</a:t>
            </a:r>
            <a:r>
              <a:rPr lang="en-US" baseline="-25000"/>
              <a:t>ds</a:t>
            </a:r>
            <a:r>
              <a:rPr lang="en-US"/>
              <a:t>=10k</a:t>
            </a:r>
            <a:r>
              <a:rPr lang="en-US">
                <a:sym typeface="Symbol" panose="05050102010706020507" pitchFamily="18" charset="2"/>
              </a:rPr>
              <a:t></a:t>
            </a:r>
            <a:r>
              <a:rPr lang="en-US"/>
              <a:t>.</a:t>
            </a:r>
          </a:p>
          <a:p>
            <a:r>
              <a:rPr lang="en-US"/>
              <a:t>Calculați câștigul în tensiune ținând cont de r’</a:t>
            </a:r>
            <a:r>
              <a:rPr lang="en-US" baseline="-25000"/>
              <a:t>ds</a:t>
            </a:r>
            <a:r>
              <a:rPr lang="en-US"/>
              <a:t>.</a:t>
            </a:r>
          </a:p>
        </p:txBody>
      </p:sp>
      <p:sp>
        <p:nvSpPr>
          <p:cNvPr id="4" name="Date Placeholder 3"/>
          <p:cNvSpPr>
            <a:spLocks noGrp="1"/>
          </p:cNvSpPr>
          <p:nvPr>
            <p:ph type="dt" sz="half" idx="10"/>
          </p:nvPr>
        </p:nvSpPr>
        <p:spPr/>
        <p:txBody>
          <a:bodyPr/>
          <a:lstStyle/>
          <a:p>
            <a:fld id="{7540B2FC-521D-4A13-BB67-2CE9735525FB}"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15</a:t>
            </a:fld>
            <a:endParaRPr lang="en-US"/>
          </a:p>
        </p:txBody>
      </p:sp>
      <p:sp>
        <p:nvSpPr>
          <p:cNvPr id="7" name="Rectangle 2"/>
          <p:cNvSpPr>
            <a:spLocks noChangeArrowheads="1"/>
          </p:cNvSpPr>
          <p:nvPr/>
        </p:nvSpPr>
        <p:spPr bwMode="auto">
          <a:xfrm>
            <a:off x="2133601" y="385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344C8A6-1B25-4C0C-9219-386D8236FAA0}"/>
              </a:ext>
            </a:extLst>
          </p:cNvPr>
          <p:cNvPicPr>
            <a:picLocks noChangeAspect="1"/>
          </p:cNvPicPr>
          <p:nvPr/>
        </p:nvPicPr>
        <p:blipFill>
          <a:blip r:embed="rId2"/>
          <a:stretch>
            <a:fillRect/>
          </a:stretch>
        </p:blipFill>
        <p:spPr>
          <a:xfrm>
            <a:off x="3970020" y="3340577"/>
            <a:ext cx="4251960" cy="1950720"/>
          </a:xfrm>
          <a:prstGeom prst="rect">
            <a:avLst/>
          </a:prstGeom>
        </p:spPr>
      </p:pic>
    </p:spTree>
    <p:extLst>
      <p:ext uri="{BB962C8B-B14F-4D97-AF65-F5344CB8AC3E}">
        <p14:creationId xmlns:p14="http://schemas.microsoft.com/office/powerpoint/2010/main" val="360072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2</a:t>
            </a:r>
            <a:br>
              <a:rPr lang="en-US" b="1">
                <a:latin typeface="+mn-lt"/>
              </a:rPr>
            </a:br>
            <a:r>
              <a:rPr lang="en-US" sz="3200" b="1">
                <a:latin typeface="+mn-lt"/>
              </a:rPr>
              <a:t>Rezolvare</a:t>
            </a:r>
            <a:endParaRPr lang="en-US" b="1">
              <a:latin typeface="+mn-lt"/>
            </a:endParaRPr>
          </a:p>
        </p:txBody>
      </p:sp>
      <p:sp>
        <p:nvSpPr>
          <p:cNvPr id="3" name="Content Placeholder 2"/>
          <p:cNvSpPr>
            <a:spLocks noGrp="1"/>
          </p:cNvSpPr>
          <p:nvPr>
            <p:ph idx="1"/>
          </p:nvPr>
        </p:nvSpPr>
        <p:spPr/>
        <p:txBody>
          <a:bodyPr/>
          <a:lstStyle/>
          <a:p>
            <a:r>
              <a:rPr lang="en-US"/>
              <a:t>r’</a:t>
            </a:r>
            <a:r>
              <a:rPr lang="en-US" baseline="-25000"/>
              <a:t>ds</a:t>
            </a:r>
            <a:r>
              <a:rPr lang="en-US"/>
              <a:t> este prectic în paralel cu rezistența externă din circuitul de c.a. al drenei, R</a:t>
            </a:r>
            <a:r>
              <a:rPr lang="en-US" baseline="-25000"/>
              <a:t>d</a:t>
            </a:r>
            <a:r>
              <a:rPr lang="en-US"/>
              <a:t>. Deci:</a:t>
            </a:r>
            <a:endParaRPr lang="ro-RO"/>
          </a:p>
          <a:p>
            <a:endParaRPr lang="ro-RO"/>
          </a:p>
          <a:p>
            <a:endParaRPr lang="ro-RO"/>
          </a:p>
          <a:p>
            <a:r>
              <a:rPr lang="en-US"/>
              <a:t>Câștigul în tensiune </a:t>
            </a:r>
            <a:r>
              <a:rPr lang="ro-RO"/>
              <a:t>(în modul) egal cu 5,2 </a:t>
            </a:r>
            <a:r>
              <a:rPr lang="en-US"/>
              <a:t>este mai mic decât valoarea 6 (obținută în exemplul </a:t>
            </a:r>
            <a:r>
              <a:rPr lang="ro-RO"/>
              <a:t>1</a:t>
            </a:r>
            <a:r>
              <a:rPr lang="en-US"/>
              <a:t>) din cauză că r’</a:t>
            </a:r>
            <a:r>
              <a:rPr lang="en-US" baseline="-25000"/>
              <a:t>ds</a:t>
            </a:r>
            <a:r>
              <a:rPr lang="en-US"/>
              <a:t> </a:t>
            </a:r>
            <a:br>
              <a:rPr lang="ro-RO"/>
            </a:br>
            <a:r>
              <a:rPr lang="en-US"/>
              <a:t>apare în paralel cu R</a:t>
            </a:r>
            <a:r>
              <a:rPr lang="en-US" baseline="-25000"/>
              <a:t>d</a:t>
            </a:r>
            <a:r>
              <a:rPr lang="en-US"/>
              <a:t>.</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E0945C0D-8CE3-47B5-9751-2C2374C456B4}"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16</a:t>
            </a:fld>
            <a:endParaRPr lang="en-US"/>
          </a:p>
        </p:txBody>
      </p:sp>
      <p:sp>
        <p:nvSpPr>
          <p:cNvPr id="7" name="Rectangle 2"/>
          <p:cNvSpPr>
            <a:spLocks noChangeArrowheads="1"/>
          </p:cNvSpPr>
          <p:nvPr/>
        </p:nvSpPr>
        <p:spPr bwMode="auto">
          <a:xfrm>
            <a:off x="2133601" y="385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757569" y="2682063"/>
                <a:ext cx="8676861" cy="91590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sSubSup>
                            <m:sSubSupPr>
                              <m:ctrlPr>
                                <a:rPr lang="ro-RO" sz="2400" i="1">
                                  <a:solidFill>
                                    <a:srgbClr val="000000"/>
                                  </a:solidFill>
                                  <a:latin typeface="Cambria Math" panose="02040503050406030204" pitchFamily="18" charset="0"/>
                                </a:rPr>
                              </m:ctrlPr>
                            </m:sSubSupPr>
                            <m:e>
                              <m:r>
                                <a:rPr lang="ro-RO" sz="2400" i="1">
                                  <a:solidFill>
                                    <a:srgbClr val="000000"/>
                                  </a:solidFill>
                                  <a:latin typeface="Cambria Math" panose="02040503050406030204" pitchFamily="18" charset="0"/>
                                </a:rPr>
                                <m:t>𝑟</m:t>
                              </m:r>
                            </m:e>
                            <m:sub>
                              <m:r>
                                <a:rPr lang="ro-RO" sz="2400" i="1">
                                  <a:solidFill>
                                    <a:srgbClr val="000000"/>
                                  </a:solidFill>
                                  <a:latin typeface="Cambria Math" panose="02040503050406030204" pitchFamily="18" charset="0"/>
                                </a:rPr>
                                <m:t>𝑑𝑠</m:t>
                              </m:r>
                            </m:sub>
                            <m:sup>
                              <m:r>
                                <a:rPr lang="ro-RO" sz="2400" i="1">
                                  <a:solidFill>
                                    <a:srgbClr val="000000"/>
                                  </a:solidFill>
                                  <a:latin typeface="Cambria Math" panose="02040503050406030204" pitchFamily="18" charset="0"/>
                                </a:rPr>
                                <m:t>′</m:t>
                              </m:r>
                            </m:sup>
                          </m:sSubSup>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Sup>
                            <m:sSubSupPr>
                              <m:ctrlPr>
                                <a:rPr lang="ro-RO" sz="2400" i="1">
                                  <a:solidFill>
                                    <a:srgbClr val="000000"/>
                                  </a:solidFill>
                                  <a:latin typeface="Cambria Math" panose="02040503050406030204" pitchFamily="18" charset="0"/>
                                </a:rPr>
                              </m:ctrlPr>
                            </m:sSubSupPr>
                            <m:e>
                              <m:r>
                                <a:rPr lang="ro-RO" sz="2400" i="1">
                                  <a:solidFill>
                                    <a:srgbClr val="000000"/>
                                  </a:solidFill>
                                  <a:latin typeface="Cambria Math" panose="02040503050406030204" pitchFamily="18" charset="0"/>
                                </a:rPr>
                                <m:t>𝑟</m:t>
                              </m:r>
                            </m:e>
                            <m:sub>
                              <m:r>
                                <a:rPr lang="ro-RO" sz="2400" i="1">
                                  <a:solidFill>
                                    <a:srgbClr val="000000"/>
                                  </a:solidFill>
                                  <a:latin typeface="Cambria Math" panose="02040503050406030204" pitchFamily="18" charset="0"/>
                                </a:rPr>
                                <m:t>𝑑𝑠</m:t>
                              </m:r>
                            </m:sub>
                            <m:sup>
                              <m:r>
                                <a:rPr lang="ro-RO" sz="2400" i="1">
                                  <a:solidFill>
                                    <a:srgbClr val="000000"/>
                                  </a:solidFill>
                                  <a:latin typeface="Cambria Math" panose="02040503050406030204" pitchFamily="18" charset="0"/>
                                </a:rPr>
                                <m:t>′</m:t>
                              </m:r>
                            </m:sup>
                          </m:sSubSup>
                        </m:den>
                      </m:f>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𝑚𝑆</m:t>
                          </m:r>
                        </m:e>
                      </m:d>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1,5</m:t>
                          </m:r>
                          <m:r>
                            <a:rPr lang="ro-RO" sz="2400" i="1">
                              <a:solidFill>
                                <a:srgbClr val="000000"/>
                              </a:solidFill>
                              <a:latin typeface="Cambria Math" panose="02040503050406030204" pitchFamily="18" charset="0"/>
                            </a:rPr>
                            <m:t>𝑘</m:t>
                          </m:r>
                          <m:r>
                            <a:rPr lang="ro-RO" sz="2400" i="1">
                              <a:solidFill>
                                <a:srgbClr val="000000"/>
                              </a:solidFill>
                              <a:latin typeface="Cambria Math" panose="02040503050406030204" pitchFamily="18" charset="0"/>
                            </a:rPr>
                            <m:t>⋅10</m:t>
                          </m:r>
                          <m:r>
                            <a:rPr lang="ro-RO" sz="2400" i="1">
                              <a:solidFill>
                                <a:srgbClr val="000000"/>
                              </a:solidFill>
                              <a:latin typeface="Cambria Math" panose="02040503050406030204" pitchFamily="18" charset="0"/>
                            </a:rPr>
                            <m:t>𝑘</m:t>
                          </m:r>
                        </m:num>
                        <m:den>
                          <m:r>
                            <a:rPr lang="ro-RO" sz="2400" i="1">
                              <a:solidFill>
                                <a:srgbClr val="000000"/>
                              </a:solidFill>
                              <a:latin typeface="Cambria Math" panose="02040503050406030204" pitchFamily="18" charset="0"/>
                            </a:rPr>
                            <m:t>1,5</m:t>
                          </m:r>
                          <m:r>
                            <a:rPr lang="ro-RO" sz="2400" i="1">
                              <a:solidFill>
                                <a:srgbClr val="000000"/>
                              </a:solidFill>
                              <a:latin typeface="Cambria Math" panose="02040503050406030204" pitchFamily="18" charset="0"/>
                            </a:rPr>
                            <m:t>𝑘</m:t>
                          </m:r>
                          <m:r>
                            <a:rPr lang="ro-RO" sz="2400" i="1">
                              <a:solidFill>
                                <a:srgbClr val="000000"/>
                              </a:solidFill>
                              <a:latin typeface="Cambria Math" panose="02040503050406030204" pitchFamily="18" charset="0"/>
                            </a:rPr>
                            <m:t>+10</m:t>
                          </m:r>
                          <m:r>
                            <a:rPr lang="ro-RO" sz="2400" i="1">
                              <a:solidFill>
                                <a:srgbClr val="000000"/>
                              </a:solidFill>
                              <a:latin typeface="Cambria Math" panose="02040503050406030204" pitchFamily="18" charset="0"/>
                            </a:rPr>
                            <m:t>𝑘</m:t>
                          </m:r>
                        </m:den>
                      </m:f>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1,3</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r>
                        <a:rPr lang="ro-RO" sz="2400" i="1">
                          <a:solidFill>
                            <a:srgbClr val="000000"/>
                          </a:solidFill>
                          <a:latin typeface="Cambria Math" panose="02040503050406030204" pitchFamily="18" charset="0"/>
                        </a:rPr>
                        <m:t>=5,2</m:t>
                      </m:r>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1757569" y="2682063"/>
                <a:ext cx="8676861" cy="915902"/>
              </a:xfrm>
              <a:prstGeom prst="rect">
                <a:avLst/>
              </a:prstGeom>
              <a:blipFill>
                <a:blip r:embed="rId2"/>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B352DD9D-72E1-43A3-BDEA-F841A7C7D186}"/>
              </a:ext>
            </a:extLst>
          </p:cNvPr>
          <p:cNvPicPr>
            <a:picLocks noChangeAspect="1"/>
          </p:cNvPicPr>
          <p:nvPr/>
        </p:nvPicPr>
        <p:blipFill>
          <a:blip r:embed="rId3"/>
          <a:stretch>
            <a:fillRect/>
          </a:stretch>
        </p:blipFill>
        <p:spPr>
          <a:xfrm>
            <a:off x="7490170" y="4315937"/>
            <a:ext cx="4251960" cy="1950720"/>
          </a:xfrm>
          <a:prstGeom prst="rect">
            <a:avLst/>
          </a:prstGeom>
        </p:spPr>
      </p:pic>
    </p:spTree>
    <p:extLst>
      <p:ext uri="{BB962C8B-B14F-4D97-AF65-F5344CB8AC3E}">
        <p14:creationId xmlns:p14="http://schemas.microsoft.com/office/powerpoint/2010/main" val="108524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b="1">
                <a:latin typeface="+mn-lt"/>
              </a:rPr>
              <a:t>Amplificarea cu TEC</a:t>
            </a:r>
            <a:br>
              <a:rPr lang="ro-RO" sz="3600" b="1">
                <a:latin typeface="+mn-lt"/>
              </a:rPr>
            </a:br>
            <a:r>
              <a:rPr lang="en-US" sz="3200" b="1">
                <a:latin typeface="+mn-lt"/>
              </a:rPr>
              <a:t>Dependența câștigului de </a:t>
            </a:r>
            <a:r>
              <a:rPr lang="ro-RO" sz="3200" b="1">
                <a:latin typeface="+mn-lt"/>
              </a:rPr>
              <a:t>R</a:t>
            </a:r>
            <a:r>
              <a:rPr lang="ro-RO" sz="3200" b="1" baseline="-25000">
                <a:latin typeface="+mn-lt"/>
              </a:rPr>
              <a:t>s</a:t>
            </a:r>
            <a:endParaRPr lang="en-US" sz="2800" b="1">
              <a:latin typeface="+mn-lt"/>
            </a:endParaRPr>
          </a:p>
        </p:txBody>
      </p:sp>
      <p:sp>
        <p:nvSpPr>
          <p:cNvPr id="3" name="Content Placeholder 2"/>
          <p:cNvSpPr>
            <a:spLocks noGrp="1"/>
          </p:cNvSpPr>
          <p:nvPr>
            <p:ph idx="1"/>
          </p:nvPr>
        </p:nvSpPr>
        <p:spPr/>
        <p:txBody>
          <a:bodyPr/>
          <a:lstStyle/>
          <a:p>
            <a:r>
              <a:rPr lang="en-US"/>
              <a:t>Prin introducerea unei rezistențe externe între terminalul </a:t>
            </a:r>
            <a:r>
              <a:rPr lang="ro-RO"/>
              <a:t>de </a:t>
            </a:r>
            <a:r>
              <a:rPr lang="en-US"/>
              <a:t>surs</a:t>
            </a:r>
            <a:r>
              <a:rPr lang="ro-RO"/>
              <a:t>ă al</a:t>
            </a:r>
            <a:r>
              <a:rPr lang="en-US"/>
              <a:t> tranzistorului și masă </a:t>
            </a:r>
            <a:r>
              <a:rPr lang="ro-RO"/>
              <a:t>(R</a:t>
            </a:r>
            <a:r>
              <a:rPr lang="ro-RO" baseline="-25000"/>
              <a:t>s</a:t>
            </a:r>
            <a:r>
              <a:rPr lang="ro-RO"/>
              <a:t>) </a:t>
            </a:r>
            <a:r>
              <a:rPr lang="en-US"/>
              <a:t>se obține circuitul echivalent din fig</a:t>
            </a:r>
            <a:r>
              <a:rPr lang="ro-RO"/>
              <a:t>ură:</a:t>
            </a:r>
          </a:p>
          <a:p>
            <a:endParaRPr lang="ro-RO"/>
          </a:p>
          <a:p>
            <a:endParaRPr lang="ro-RO"/>
          </a:p>
          <a:p>
            <a:r>
              <a:rPr lang="en-US"/>
              <a:t>Examinând acest circuit, se constată </a:t>
            </a:r>
            <a:br>
              <a:rPr lang="ro-RO"/>
            </a:br>
            <a:r>
              <a:rPr lang="en-US"/>
              <a:t>că tensiunea de intrare totală dintre </a:t>
            </a:r>
            <a:br>
              <a:rPr lang="ro-RO"/>
            </a:br>
            <a:r>
              <a:rPr lang="en-US"/>
              <a:t>poartă și masă este:</a:t>
            </a:r>
            <a:endParaRPr lang="ro-RO"/>
          </a:p>
        </p:txBody>
      </p:sp>
      <p:sp>
        <p:nvSpPr>
          <p:cNvPr id="4" name="Date Placeholder 3"/>
          <p:cNvSpPr>
            <a:spLocks noGrp="1"/>
          </p:cNvSpPr>
          <p:nvPr>
            <p:ph type="dt" sz="half" idx="10"/>
          </p:nvPr>
        </p:nvSpPr>
        <p:spPr/>
        <p:txBody>
          <a:bodyPr/>
          <a:lstStyle/>
          <a:p>
            <a:fld id="{7B845081-7C2F-486A-A0C9-5D1526AF9E30}"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17</a:t>
            </a:fld>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4919438" y="5260097"/>
                <a:ext cx="2353124" cy="5027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4919438" y="5260097"/>
                <a:ext cx="2353124" cy="502700"/>
              </a:xfrm>
              <a:prstGeom prst="rect">
                <a:avLst/>
              </a:prstGeom>
              <a:blipFill>
                <a:blip r:embed="rId2"/>
                <a:stretch>
                  <a:fillRect l="-777" b="-6098"/>
                </a:stretch>
              </a:blipFill>
            </p:spPr>
            <p:txBody>
              <a:bodyPr/>
              <a:lstStyle/>
              <a:p>
                <a:r>
                  <a:rPr lang="ro-RO">
                    <a:noFill/>
                  </a:rPr>
                  <a:t> </a:t>
                </a:r>
              </a:p>
            </p:txBody>
          </p:sp>
        </mc:Fallback>
      </mc:AlternateContent>
      <p:pic>
        <p:nvPicPr>
          <p:cNvPr id="11" name="Picture 10">
            <a:extLst>
              <a:ext uri="{FF2B5EF4-FFF2-40B4-BE49-F238E27FC236}">
                <a16:creationId xmlns:a16="http://schemas.microsoft.com/office/drawing/2014/main" id="{E1A575E8-626A-41B7-8431-A9F596EC7EE0}"/>
              </a:ext>
            </a:extLst>
          </p:cNvPr>
          <p:cNvPicPr>
            <a:picLocks noChangeAspect="1"/>
          </p:cNvPicPr>
          <p:nvPr/>
        </p:nvPicPr>
        <p:blipFill>
          <a:blip r:embed="rId3"/>
          <a:stretch>
            <a:fillRect/>
          </a:stretch>
        </p:blipFill>
        <p:spPr>
          <a:xfrm>
            <a:off x="6797040" y="2699777"/>
            <a:ext cx="4556760" cy="2560320"/>
          </a:xfrm>
          <a:prstGeom prst="rect">
            <a:avLst/>
          </a:prstGeom>
        </p:spPr>
      </p:pic>
    </p:spTree>
    <p:extLst>
      <p:ext uri="{BB962C8B-B14F-4D97-AF65-F5344CB8AC3E}">
        <p14:creationId xmlns:p14="http://schemas.microsoft.com/office/powerpoint/2010/main" val="269693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Amplificarea cu TEC</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en-US" sz="3200" b="1" i="0" u="none" strike="noStrike" kern="1200" cap="none" spc="0" normalizeH="0" baseline="0" noProof="0">
                <a:ln>
                  <a:noFill/>
                </a:ln>
                <a:solidFill>
                  <a:prstClr val="black"/>
                </a:solidFill>
                <a:effectLst/>
                <a:uLnTx/>
                <a:uFillTx/>
                <a:latin typeface="Calibri" panose="020F0502020204030204"/>
                <a:ea typeface="+mj-ea"/>
                <a:cs typeface="+mj-cs"/>
              </a:rPr>
              <a:t>Dependența câștigului de </a:t>
            </a: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R</a:t>
            </a:r>
            <a:r>
              <a:rPr kumimoji="0" lang="ro-RO" sz="3200" b="1" i="0" u="none" strike="noStrike" kern="1200" cap="none" spc="0" normalizeH="0" baseline="-25000" noProof="0">
                <a:ln>
                  <a:noFill/>
                </a:ln>
                <a:solidFill>
                  <a:prstClr val="black"/>
                </a:solidFill>
                <a:effectLst/>
                <a:uLnTx/>
                <a:uFillTx/>
                <a:latin typeface="Calibri" panose="020F0502020204030204"/>
                <a:ea typeface="+mj-ea"/>
                <a:cs typeface="+mj-cs"/>
              </a:rPr>
              <a:t>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t>Tensiunea de ieșire, culeasă pe R</a:t>
            </a:r>
            <a:r>
              <a:rPr lang="ro-RO" baseline="-25000"/>
              <a:t>d</a:t>
            </a:r>
            <a:r>
              <a:rPr lang="ro-RO"/>
              <a:t>, este:</a:t>
            </a:r>
          </a:p>
          <a:p>
            <a:pPr marL="0" indent="0">
              <a:buNone/>
            </a:pPr>
            <a:endParaRPr lang="en-US"/>
          </a:p>
          <a:p>
            <a:r>
              <a:rPr lang="ro-RO"/>
              <a:t>Formula câștigului în tensiune se deduce astfel</a:t>
            </a:r>
            <a:br>
              <a:rPr lang="ro-RO"/>
            </a:br>
            <a:br>
              <a:rPr lang="ro-RO"/>
            </a:br>
            <a:br>
              <a:rPr lang="ro-RO"/>
            </a:br>
            <a:br>
              <a:rPr lang="ro-RO"/>
            </a:br>
            <a:r>
              <a:rPr lang="ro-RO"/>
              <a:t>și prin simplificare</a:t>
            </a:r>
            <a:endParaRPr lang="en-US"/>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C5C3040E-1F53-42A8-B0E6-2644505A592C}"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18</a:t>
            </a:fld>
            <a:endParaRPr lang="en-US"/>
          </a:p>
        </p:txBody>
      </p:sp>
      <p:sp>
        <p:nvSpPr>
          <p:cNvPr id="7" name="Rectangle 2"/>
          <p:cNvSpPr>
            <a:spLocks noChangeArrowheads="1"/>
          </p:cNvSpPr>
          <p:nvPr/>
        </p:nvSpPr>
        <p:spPr bwMode="auto">
          <a:xfrm>
            <a:off x="2286001" y="2406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286000" y="3244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5056532" y="2283245"/>
                <a:ext cx="2078935" cy="51234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oMath>
                  </m:oMathPara>
                </a14:m>
                <a:endParaRPr lang="ro-RO" sz="240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5056532" y="2283245"/>
                <a:ext cx="2078935" cy="512345"/>
              </a:xfrm>
              <a:prstGeom prst="rect">
                <a:avLst/>
              </a:prstGeom>
              <a:blipFill>
                <a:blip r:embed="rId2"/>
                <a:stretch>
                  <a:fillRect l="-585"/>
                </a:stretch>
              </a:blipFill>
            </p:spPr>
            <p:txBody>
              <a:bodyPr/>
              <a:lstStyle/>
              <a:p>
                <a:r>
                  <a:rPr lang="ro-RO">
                    <a:noFill/>
                  </a:rPr>
                  <a:t> </a:t>
                </a:r>
              </a:p>
            </p:txBody>
          </p:sp>
        </mc:Fallback>
      </mc:AlternateContent>
      <p:sp>
        <p:nvSpPr>
          <p:cNvPr id="12" name="Rectangle 6"/>
          <p:cNvSpPr>
            <a:spLocks noChangeArrowheads="1"/>
          </p:cNvSpPr>
          <p:nvPr/>
        </p:nvSpPr>
        <p:spPr bwMode="auto">
          <a:xfrm>
            <a:off x="2286000" y="418432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2286000" y="3346125"/>
                <a:ext cx="7776818" cy="9636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e>
                          </m:d>
                        </m:den>
                      </m:f>
                    </m:oMath>
                  </m:oMathPara>
                </a14:m>
                <a:endParaRPr lang="ro-RO" sz="240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2286000" y="3346125"/>
                <a:ext cx="7776818" cy="963613"/>
              </a:xfrm>
              <a:prstGeom prst="rect">
                <a:avLst/>
              </a:prstGeom>
              <a:blipFill>
                <a:blip r:embed="rId3"/>
                <a:stretch>
                  <a:fillRect/>
                </a:stretch>
              </a:blipFill>
            </p:spPr>
            <p:txBody>
              <a:bodyPr/>
              <a:lstStyle/>
              <a:p>
                <a:r>
                  <a:rPr lang="ro-RO">
                    <a:noFill/>
                  </a:rPr>
                  <a:t> </a:t>
                </a:r>
              </a:p>
            </p:txBody>
          </p:sp>
        </mc:Fallback>
      </mc:AlternateContent>
      <p:sp>
        <p:nvSpPr>
          <p:cNvPr id="14" name="Rectangle 8"/>
          <p:cNvSpPr>
            <a:spLocks noChangeArrowheads="1"/>
          </p:cNvSpPr>
          <p:nvPr/>
        </p:nvSpPr>
        <p:spPr bwMode="auto">
          <a:xfrm>
            <a:off x="4164784" y="54835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5" name="Object 14"/>
              <p:cNvSpPr txBox="1"/>
              <p:nvPr/>
            </p:nvSpPr>
            <p:spPr bwMode="auto">
              <a:xfrm>
                <a:off x="4809435" y="4903362"/>
                <a:ext cx="2573130" cy="963613"/>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bwMode="auto">
              <a:xfrm>
                <a:off x="4809435" y="4903362"/>
                <a:ext cx="2573130" cy="963613"/>
              </a:xfrm>
              <a:prstGeom prst="rect">
                <a:avLst/>
              </a:prstGeom>
              <a:blipFill>
                <a:blip r:embed="rId4"/>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C97EB591-72FC-478A-B42B-E94772FEF800}"/>
              </a:ext>
            </a:extLst>
          </p:cNvPr>
          <p:cNvPicPr>
            <a:picLocks noChangeAspect="1"/>
          </p:cNvPicPr>
          <p:nvPr/>
        </p:nvPicPr>
        <p:blipFill>
          <a:blip r:embed="rId5"/>
          <a:stretch>
            <a:fillRect/>
          </a:stretch>
        </p:blipFill>
        <p:spPr>
          <a:xfrm>
            <a:off x="7431315" y="235268"/>
            <a:ext cx="4556760" cy="2560320"/>
          </a:xfrm>
          <a:prstGeom prst="rect">
            <a:avLst/>
          </a:prstGeom>
        </p:spPr>
      </p:pic>
    </p:spTree>
    <p:extLst>
      <p:ext uri="{BB962C8B-B14F-4D97-AF65-F5344CB8AC3E}">
        <p14:creationId xmlns:p14="http://schemas.microsoft.com/office/powerpoint/2010/main" val="166402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3</a:t>
            </a:r>
            <a:endParaRPr lang="en-US" b="1">
              <a:latin typeface="+mn-lt"/>
            </a:endParaRPr>
          </a:p>
        </p:txBody>
      </p:sp>
      <p:sp>
        <p:nvSpPr>
          <p:cNvPr id="3" name="Content Placeholder 2"/>
          <p:cNvSpPr>
            <a:spLocks noGrp="1"/>
          </p:cNvSpPr>
          <p:nvPr>
            <p:ph idx="1"/>
          </p:nvPr>
        </p:nvSpPr>
        <p:spPr/>
        <p:txBody>
          <a:bodyPr>
            <a:normAutofit/>
          </a:bodyPr>
          <a:lstStyle/>
          <a:p>
            <a:r>
              <a:rPr lang="ro-RO"/>
              <a:t>Pentru circuitul echivalent al unui TEC din figură, calculați câștigul în tensiune, considerând că tensiunea de ieșire se culege de pe R</a:t>
            </a:r>
            <a:r>
              <a:rPr lang="ro-RO" baseline="-25000"/>
              <a:t>d</a:t>
            </a:r>
            <a:r>
              <a:rPr lang="ro-RO"/>
              <a:t>. Se neglijează r</a:t>
            </a:r>
            <a:r>
              <a:rPr lang="en-US"/>
              <a:t>’</a:t>
            </a:r>
            <a:r>
              <a:rPr lang="en-US" baseline="-25000"/>
              <a:t>ds</a:t>
            </a:r>
            <a:r>
              <a:rPr lang="en-US"/>
              <a:t>.</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3551FA4-495A-47D8-9535-459972550620}"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19</a:t>
            </a:fld>
            <a:endParaRPr lang="en-US"/>
          </a:p>
        </p:txBody>
      </p:sp>
      <p:sp>
        <p:nvSpPr>
          <p:cNvPr id="8" name="Rectangle 2"/>
          <p:cNvSpPr>
            <a:spLocks noChangeArrowheads="1"/>
          </p:cNvSpPr>
          <p:nvPr/>
        </p:nvSpPr>
        <p:spPr bwMode="auto">
          <a:xfrm>
            <a:off x="2209801" y="393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1FCF31E9-9D5F-4133-A398-B63CCF9CD653}"/>
              </a:ext>
            </a:extLst>
          </p:cNvPr>
          <p:cNvPicPr>
            <a:picLocks noChangeAspect="1"/>
          </p:cNvPicPr>
          <p:nvPr/>
        </p:nvPicPr>
        <p:blipFill>
          <a:blip r:embed="rId2"/>
          <a:stretch>
            <a:fillRect/>
          </a:stretch>
        </p:blipFill>
        <p:spPr>
          <a:xfrm>
            <a:off x="3970020" y="3180104"/>
            <a:ext cx="4251960" cy="2560320"/>
          </a:xfrm>
          <a:prstGeom prst="rect">
            <a:avLst/>
          </a:prstGeom>
        </p:spPr>
      </p:pic>
    </p:spTree>
    <p:extLst>
      <p:ext uri="{BB962C8B-B14F-4D97-AF65-F5344CB8AC3E}">
        <p14:creationId xmlns:p14="http://schemas.microsoft.com/office/powerpoint/2010/main" val="265696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b="1">
                <a:latin typeface="+mn-lt"/>
              </a:rPr>
              <a:t>Probleme tratate</a:t>
            </a:r>
          </a:p>
        </p:txBody>
      </p:sp>
      <p:sp>
        <p:nvSpPr>
          <p:cNvPr id="15361" name="Content Placeholder 2"/>
          <p:cNvSpPr>
            <a:spLocks noGrp="1"/>
          </p:cNvSpPr>
          <p:nvPr>
            <p:ph idx="1"/>
          </p:nvPr>
        </p:nvSpPr>
        <p:spPr/>
        <p:txBody>
          <a:bodyPr>
            <a:normAutofit lnSpcReduction="10000"/>
          </a:bodyPr>
          <a:lstStyle/>
          <a:p>
            <a:pPr eaLnBrk="1" hangingPunct="1"/>
            <a:r>
              <a:rPr lang="ro-RO" sz="3000" b="1"/>
              <a:t>Amplificatoare de semnal mic realizate cu TEC</a:t>
            </a:r>
          </a:p>
          <a:p>
            <a:pPr lvl="1"/>
            <a:r>
              <a:rPr lang="ro-RO" sz="2600"/>
              <a:t>Generalități</a:t>
            </a:r>
          </a:p>
          <a:p>
            <a:pPr lvl="1"/>
            <a:r>
              <a:rPr lang="ro-RO" sz="2600"/>
              <a:t>Amplificarea cu TEC</a:t>
            </a:r>
          </a:p>
          <a:p>
            <a:pPr lvl="2"/>
            <a:r>
              <a:rPr lang="ro-RO" sz="2200"/>
              <a:t>Circuitul echivalent de semnal mic</a:t>
            </a:r>
          </a:p>
          <a:p>
            <a:pPr lvl="2"/>
            <a:r>
              <a:rPr lang="ro-RO" sz="2200"/>
              <a:t>Câștigul în tensiune</a:t>
            </a:r>
          </a:p>
          <a:p>
            <a:pPr lvl="3"/>
            <a:r>
              <a:rPr lang="ro-RO" sz="1900"/>
              <a:t>Dependența câștigului de rezistența </a:t>
            </a:r>
            <a:r>
              <a:rPr lang="en-US" sz="1900"/>
              <a:t>r’</a:t>
            </a:r>
            <a:r>
              <a:rPr lang="en-US" sz="1900" baseline="-25000"/>
              <a:t>ds</a:t>
            </a:r>
            <a:endParaRPr lang="ro-RO" sz="1900"/>
          </a:p>
          <a:p>
            <a:pPr lvl="3"/>
            <a:r>
              <a:rPr lang="ro-RO" sz="1900"/>
              <a:t>Dependența câștigului de R</a:t>
            </a:r>
            <a:r>
              <a:rPr lang="ro-RO" sz="1900" baseline="-25000"/>
              <a:t>s</a:t>
            </a:r>
            <a:endParaRPr lang="en-US" sz="1900"/>
          </a:p>
          <a:p>
            <a:pPr lvl="2"/>
            <a:r>
              <a:rPr lang="ro-RO" sz="2200"/>
              <a:t>Rezistența poartă-sursă, R</a:t>
            </a:r>
            <a:r>
              <a:rPr lang="ro-RO" sz="2200" baseline="-25000"/>
              <a:t>IN(gate)</a:t>
            </a:r>
            <a:endParaRPr lang="ro-RO" sz="2200"/>
          </a:p>
          <a:p>
            <a:pPr lvl="1"/>
            <a:r>
              <a:rPr lang="ro-RO" sz="2600"/>
              <a:t>Amplificato</a:t>
            </a:r>
            <a:r>
              <a:rPr lang="en-US" sz="2600"/>
              <a:t>a</a:t>
            </a:r>
            <a:r>
              <a:rPr lang="ro-RO" sz="2600"/>
              <a:t>r</a:t>
            </a:r>
            <a:r>
              <a:rPr lang="en-US" sz="2600"/>
              <a:t>e</a:t>
            </a:r>
            <a:r>
              <a:rPr lang="ro-RO" sz="2600"/>
              <a:t> cu TEC-J</a:t>
            </a:r>
          </a:p>
          <a:p>
            <a:pPr lvl="2"/>
            <a:r>
              <a:rPr lang="ro-RO" sz="2200"/>
              <a:t>Configurația de amplificare cu sursa comună</a:t>
            </a:r>
          </a:p>
          <a:p>
            <a:pPr lvl="2"/>
            <a:r>
              <a:rPr lang="ro-RO" sz="2200"/>
              <a:t>Configurația de amplificare cu drena comună</a:t>
            </a:r>
          </a:p>
          <a:p>
            <a:pPr lvl="2"/>
            <a:r>
              <a:rPr lang="ro-RO" sz="2200"/>
              <a:t>Configurația de amplificare cu poarta comună</a:t>
            </a:r>
          </a:p>
        </p:txBody>
      </p:sp>
      <p:sp>
        <p:nvSpPr>
          <p:cNvPr id="1433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8BADF8C-02CA-471E-A76F-B15557D24097}" type="datetime1">
              <a:rPr lang="en-US" smtClean="0"/>
              <a:t>1/4/2021</a:t>
            </a:fld>
            <a:endParaRPr lang="en-US"/>
          </a:p>
        </p:txBody>
      </p:sp>
      <p:sp>
        <p:nvSpPr>
          <p:cNvPr id="1434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11</a:t>
            </a:r>
          </a:p>
        </p:txBody>
      </p:sp>
      <p:sp>
        <p:nvSpPr>
          <p:cNvPr id="1434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880D6BB-DD75-4D24-9D8C-BF554B0EC575}" type="slidenum">
              <a:rPr lang="en-US" smtClean="0"/>
              <a:pPr>
                <a:defRPr/>
              </a:pPr>
              <a:t>2</a:t>
            </a:fld>
            <a:endParaRPr lang="en-US"/>
          </a:p>
        </p:txBody>
      </p:sp>
    </p:spTree>
    <p:extLst>
      <p:ext uri="{BB962C8B-B14F-4D97-AF65-F5344CB8AC3E}">
        <p14:creationId xmlns:p14="http://schemas.microsoft.com/office/powerpoint/2010/main" val="102621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a:t>
            </a:r>
            <a:r>
              <a:rPr lang="ro-RO" sz="4800" b="1">
                <a:latin typeface="+mn-lt"/>
              </a:rPr>
              <a:t> 3</a:t>
            </a:r>
            <a:br>
              <a:rPr lang="en-US" sz="4800" b="1">
                <a:latin typeface="+mn-lt"/>
              </a:rPr>
            </a:br>
            <a:r>
              <a:rPr lang="en-US" sz="3200" b="1">
                <a:latin typeface="+mn-lt"/>
              </a:rPr>
              <a:t>Rezolvare</a:t>
            </a:r>
            <a:endParaRPr lang="en-US" sz="4800" b="1">
              <a:latin typeface="+mn-lt"/>
            </a:endParaRPr>
          </a:p>
        </p:txBody>
      </p:sp>
      <p:sp>
        <p:nvSpPr>
          <p:cNvPr id="3" name="Content Placeholder 2"/>
          <p:cNvSpPr>
            <a:spLocks noGrp="1"/>
          </p:cNvSpPr>
          <p:nvPr>
            <p:ph idx="1"/>
          </p:nvPr>
        </p:nvSpPr>
        <p:spPr/>
        <p:txBody>
          <a:bodyPr>
            <a:normAutofit/>
          </a:bodyPr>
          <a:lstStyle/>
          <a:p>
            <a:r>
              <a:rPr lang="ro-RO"/>
              <a:t>În circuitul exterior al sursei se află un rezistor, </a:t>
            </a:r>
            <a:br>
              <a:rPr lang="ro-RO"/>
            </a:br>
            <a:r>
              <a:rPr lang="ro-RO"/>
              <a:t>deci câștigul în tensiune devine:</a:t>
            </a:r>
          </a:p>
          <a:p>
            <a:endParaRPr lang="ro-RO"/>
          </a:p>
          <a:p>
            <a:endParaRPr lang="ro-RO"/>
          </a:p>
          <a:p>
            <a:endParaRPr lang="ro-RO"/>
          </a:p>
          <a:p>
            <a:r>
              <a:rPr lang="ro-RO"/>
              <a:t>Prin introducerea rezistorului R</a:t>
            </a:r>
            <a:r>
              <a:rPr lang="ro-RO" baseline="-25000"/>
              <a:t>s</a:t>
            </a:r>
            <a:r>
              <a:rPr lang="ro-RO"/>
              <a:t>, câștigul în tensiune (în modul) a scăzut de peste 3 ori de la 6 la 1,85.</a:t>
            </a:r>
            <a:endParaRPr lang="en-US"/>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5A5B069-54A6-4E37-9A98-784ED03286BA}"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20</a:t>
            </a:fld>
            <a:endParaRPr lang="en-US"/>
          </a:p>
        </p:txBody>
      </p:sp>
      <p:sp>
        <p:nvSpPr>
          <p:cNvPr id="8" name="Rectangle 2"/>
          <p:cNvSpPr>
            <a:spLocks noChangeArrowheads="1"/>
          </p:cNvSpPr>
          <p:nvPr/>
        </p:nvSpPr>
        <p:spPr bwMode="auto">
          <a:xfrm>
            <a:off x="2209801" y="393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691585" y="2972562"/>
                <a:ext cx="8808830" cy="89010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e>
                      </m:d>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5</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56</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6</m:t>
                          </m:r>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24</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6</m:t>
                          </m:r>
                        </m:num>
                        <m:den>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24</m:t>
                          </m:r>
                        </m:den>
                      </m:f>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85</m:t>
                      </m:r>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1691585" y="2972562"/>
                <a:ext cx="8808830" cy="890104"/>
              </a:xfrm>
              <a:prstGeom prst="rect">
                <a:avLst/>
              </a:prstGeom>
              <a:blipFill>
                <a:blip r:embed="rId2"/>
                <a:stretch>
                  <a:fillRect/>
                </a:stretch>
              </a:blipFill>
            </p:spPr>
            <p:txBody>
              <a:bodyPr/>
              <a:lstStyle/>
              <a:p>
                <a:r>
                  <a:rPr lang="ro-RO">
                    <a:noFill/>
                  </a:rPr>
                  <a:t> </a:t>
                </a:r>
              </a:p>
            </p:txBody>
          </p:sp>
        </mc:Fallback>
      </mc:AlternateContent>
      <p:pic>
        <p:nvPicPr>
          <p:cNvPr id="7" name="Picture 6">
            <a:extLst>
              <a:ext uri="{FF2B5EF4-FFF2-40B4-BE49-F238E27FC236}">
                <a16:creationId xmlns:a16="http://schemas.microsoft.com/office/drawing/2014/main" id="{1FCF31E9-9D5F-4133-A398-B63CCF9CD653}"/>
              </a:ext>
            </a:extLst>
          </p:cNvPr>
          <p:cNvPicPr>
            <a:picLocks noChangeAspect="1"/>
          </p:cNvPicPr>
          <p:nvPr/>
        </p:nvPicPr>
        <p:blipFill>
          <a:blip r:embed="rId3"/>
          <a:stretch>
            <a:fillRect/>
          </a:stretch>
        </p:blipFill>
        <p:spPr>
          <a:xfrm>
            <a:off x="7859882" y="80459"/>
            <a:ext cx="4251960" cy="2560320"/>
          </a:xfrm>
          <a:prstGeom prst="rect">
            <a:avLst/>
          </a:prstGeom>
        </p:spPr>
      </p:pic>
    </p:spTree>
    <p:extLst>
      <p:ext uri="{BB962C8B-B14F-4D97-AF65-F5344CB8AC3E}">
        <p14:creationId xmlns:p14="http://schemas.microsoft.com/office/powerpoint/2010/main" val="192953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Rezistența poartă-sursă</a:t>
            </a:r>
            <a:endParaRPr lang="en-US" b="1">
              <a:latin typeface="+mn-lt"/>
            </a:endParaRPr>
          </a:p>
        </p:txBody>
      </p:sp>
      <p:sp>
        <p:nvSpPr>
          <p:cNvPr id="3" name="Content Placeholder 2"/>
          <p:cNvSpPr>
            <a:spLocks noGrp="1"/>
          </p:cNvSpPr>
          <p:nvPr>
            <p:ph idx="1"/>
          </p:nvPr>
        </p:nvSpPr>
        <p:spPr/>
        <p:txBody>
          <a:bodyPr/>
          <a:lstStyle/>
          <a:p>
            <a:r>
              <a:rPr lang="ro-RO"/>
              <a:t>Teoretic, rezistența poartă sursă este infinită.</a:t>
            </a:r>
          </a:p>
          <a:p>
            <a:r>
              <a:rPr lang="ro-RO"/>
              <a:t>În realitate, valoarea rezistenței poartă-sursă este finită, dar de valoare foarte mare.</a:t>
            </a:r>
          </a:p>
          <a:p>
            <a:r>
              <a:rPr lang="ro-RO"/>
              <a:t>Valoarea foarte mare a rezistenței poartă-sursă este impusă:</a:t>
            </a:r>
          </a:p>
          <a:p>
            <a:pPr lvl="1"/>
            <a:r>
              <a:rPr lang="ro-RO"/>
              <a:t>de joncțiunea </a:t>
            </a:r>
            <a:r>
              <a:rPr lang="ro-RO" i="1"/>
              <a:t>pn</a:t>
            </a:r>
            <a:r>
              <a:rPr lang="ro-RO"/>
              <a:t>, polarizată invers, la TEC-J și </a:t>
            </a:r>
          </a:p>
          <a:p>
            <a:pPr lvl="1"/>
            <a:r>
              <a:rPr lang="ro-RO"/>
              <a:t>de structura de izolare a porții la TEC-MOS.</a:t>
            </a:r>
            <a:endParaRPr lang="en-US"/>
          </a:p>
        </p:txBody>
      </p:sp>
      <p:sp>
        <p:nvSpPr>
          <p:cNvPr id="4" name="Date Placeholder 3"/>
          <p:cNvSpPr>
            <a:spLocks noGrp="1"/>
          </p:cNvSpPr>
          <p:nvPr>
            <p:ph type="dt" sz="half" idx="10"/>
          </p:nvPr>
        </p:nvSpPr>
        <p:spPr/>
        <p:txBody>
          <a:bodyPr/>
          <a:lstStyle/>
          <a:p>
            <a:fld id="{0BE4FD8C-E2D9-4258-AAE8-2527FD505E34}"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21</a:t>
            </a:fld>
            <a:endParaRPr lang="en-US"/>
          </a:p>
        </p:txBody>
      </p:sp>
    </p:spTree>
    <p:extLst>
      <p:ext uri="{BB962C8B-B14F-4D97-AF65-F5344CB8AC3E}">
        <p14:creationId xmlns:p14="http://schemas.microsoft.com/office/powerpoint/2010/main" val="373602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Rezistența poartă-sursă</a:t>
            </a:r>
            <a:endParaRPr lang="en-US" b="1">
              <a:latin typeface="+mn-lt"/>
            </a:endParaRPr>
          </a:p>
        </p:txBody>
      </p:sp>
      <p:sp>
        <p:nvSpPr>
          <p:cNvPr id="3" name="Content Placeholder 2"/>
          <p:cNvSpPr>
            <a:spLocks noGrp="1"/>
          </p:cNvSpPr>
          <p:nvPr>
            <p:ph idx="1"/>
          </p:nvPr>
        </p:nvSpPr>
        <p:spPr/>
        <p:txBody>
          <a:bodyPr/>
          <a:lstStyle/>
          <a:p>
            <a:r>
              <a:rPr lang="ro-RO"/>
              <a:t>De obicei, </a:t>
            </a:r>
            <a:r>
              <a:rPr lang="ro-RO" b="1">
                <a:solidFill>
                  <a:srgbClr val="0070C0"/>
                </a:solidFill>
              </a:rPr>
              <a:t>în catalog</a:t>
            </a:r>
            <a:r>
              <a:rPr lang="ro-RO"/>
              <a:t>, valoarea curentului rezidual invers, </a:t>
            </a:r>
            <a:r>
              <a:rPr lang="ro-RO" b="1">
                <a:solidFill>
                  <a:srgbClr val="0070C0"/>
                </a:solidFill>
              </a:rPr>
              <a:t>I</a:t>
            </a:r>
            <a:r>
              <a:rPr lang="ro-RO" b="1" baseline="-25000">
                <a:solidFill>
                  <a:srgbClr val="0070C0"/>
                </a:solidFill>
              </a:rPr>
              <a:t>GSS</a:t>
            </a:r>
            <a:r>
              <a:rPr lang="ro-RO"/>
              <a:t>, este specificată pentru o anumită valoare </a:t>
            </a:r>
            <a:r>
              <a:rPr lang="ro-RO" b="1">
                <a:solidFill>
                  <a:srgbClr val="0070C0"/>
                </a:solidFill>
              </a:rPr>
              <a:t>V</a:t>
            </a:r>
            <a:r>
              <a:rPr lang="ro-RO" b="1" baseline="-25000">
                <a:solidFill>
                  <a:srgbClr val="0070C0"/>
                </a:solidFill>
              </a:rPr>
              <a:t>GS</a:t>
            </a:r>
            <a:r>
              <a:rPr lang="ro-RO"/>
              <a:t>, și astfel se poate calcula rezistența poartă-sursă, </a:t>
            </a:r>
            <a:r>
              <a:rPr lang="ro-RO" b="1">
                <a:solidFill>
                  <a:srgbClr val="0070C0"/>
                </a:solidFill>
              </a:rPr>
              <a:t>R</a:t>
            </a:r>
            <a:r>
              <a:rPr lang="ro-RO" b="1" baseline="-25000">
                <a:solidFill>
                  <a:srgbClr val="0070C0"/>
                </a:solidFill>
              </a:rPr>
              <a:t>IN(gate)</a:t>
            </a:r>
            <a:r>
              <a:rPr lang="ro-RO"/>
              <a:t>:</a:t>
            </a:r>
            <a:endParaRPr lang="en-US"/>
          </a:p>
        </p:txBody>
      </p:sp>
      <p:sp>
        <p:nvSpPr>
          <p:cNvPr id="4" name="Date Placeholder 3"/>
          <p:cNvSpPr>
            <a:spLocks noGrp="1"/>
          </p:cNvSpPr>
          <p:nvPr>
            <p:ph type="dt" sz="half" idx="10"/>
          </p:nvPr>
        </p:nvSpPr>
        <p:spPr/>
        <p:txBody>
          <a:bodyPr/>
          <a:lstStyle/>
          <a:p>
            <a:fld id="{0BE4FD8C-E2D9-4258-AAE8-2527FD505E34}"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22</a:t>
            </a:fld>
            <a:endParaRPr lang="en-US"/>
          </a:p>
        </p:txBody>
      </p:sp>
      <mc:AlternateContent xmlns:mc="http://schemas.openxmlformats.org/markup-compatibility/2006" xmlns:a14="http://schemas.microsoft.com/office/drawing/2010/main">
        <mc:Choice Requires="a14">
          <p:sp>
            <p:nvSpPr>
              <p:cNvPr id="7" name="Object 6"/>
              <p:cNvSpPr txBox="1"/>
              <p:nvPr/>
            </p:nvSpPr>
            <p:spPr>
              <a:xfrm>
                <a:off x="4951619" y="3508755"/>
                <a:ext cx="2288762" cy="864464"/>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𝑔𝑎𝑡𝑒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𝐺𝑆𝑆</m:t>
                              </m:r>
                            </m:sub>
                          </m:sSub>
                        </m:den>
                      </m:f>
                    </m:oMath>
                  </m:oMathPara>
                </a14:m>
                <a:endParaRPr lang="ro-RO" sz="2400"/>
              </a:p>
            </p:txBody>
          </p:sp>
        </mc:Choice>
        <mc:Fallback xmlns="">
          <p:sp>
            <p:nvSpPr>
              <p:cNvPr id="7" name="Object 6"/>
              <p:cNvSpPr txBox="1">
                <a:spLocks noRot="1" noChangeAspect="1" noMove="1" noResize="1" noEditPoints="1" noAdjustHandles="1" noChangeArrowheads="1" noChangeShapeType="1" noTextEdit="1"/>
              </p:cNvSpPr>
              <p:nvPr/>
            </p:nvSpPr>
            <p:spPr>
              <a:xfrm>
                <a:off x="4951619" y="3508755"/>
                <a:ext cx="2288762" cy="864464"/>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38031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4</a:t>
            </a:r>
            <a:endParaRPr lang="en-US" b="1">
              <a:latin typeface="+mn-lt"/>
            </a:endParaRPr>
          </a:p>
        </p:txBody>
      </p:sp>
      <p:sp>
        <p:nvSpPr>
          <p:cNvPr id="3" name="Content Placeholder 2"/>
          <p:cNvSpPr>
            <a:spLocks noGrp="1"/>
          </p:cNvSpPr>
          <p:nvPr>
            <p:ph idx="1"/>
          </p:nvPr>
        </p:nvSpPr>
        <p:spPr/>
        <p:txBody>
          <a:bodyPr/>
          <a:lstStyle/>
          <a:p>
            <a:r>
              <a:rPr lang="ro-RO"/>
              <a:t>Care este valoarea rezistenței poartă-sursă, dacă TEC-J se caracterizează prin I</a:t>
            </a:r>
            <a:r>
              <a:rPr lang="ro-RO" baseline="-25000"/>
              <a:t>GSS</a:t>
            </a:r>
            <a:r>
              <a:rPr lang="ro-RO"/>
              <a:t>=30nA la V</a:t>
            </a:r>
            <a:r>
              <a:rPr lang="ro-RO" baseline="-25000"/>
              <a:t>GS</a:t>
            </a:r>
            <a:r>
              <a:rPr lang="ro-RO"/>
              <a:t>=10V?</a:t>
            </a:r>
          </a:p>
          <a:p>
            <a:endParaRPr lang="ro-RO">
              <a:latin typeface="UT Sans" panose="00000500000000000000" pitchFamily="50" charset="0"/>
            </a:endParaRPr>
          </a:p>
          <a:p>
            <a:r>
              <a:rPr lang="ro-RO" b="1"/>
              <a:t>Rezolvare</a:t>
            </a:r>
            <a:endParaRPr lang="en-US" b="1"/>
          </a:p>
        </p:txBody>
      </p:sp>
      <p:sp>
        <p:nvSpPr>
          <p:cNvPr id="4" name="Date Placeholder 3"/>
          <p:cNvSpPr>
            <a:spLocks noGrp="1"/>
          </p:cNvSpPr>
          <p:nvPr>
            <p:ph type="dt" sz="half" idx="10"/>
          </p:nvPr>
        </p:nvSpPr>
        <p:spPr/>
        <p:txBody>
          <a:bodyPr/>
          <a:lstStyle/>
          <a:p>
            <a:fld id="{1DF432ED-3520-4346-A526-258853D8A0A4}"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23</a:t>
            </a:fld>
            <a:endParaRPr lang="en-US"/>
          </a:p>
        </p:txBody>
      </p:sp>
      <p:sp>
        <p:nvSpPr>
          <p:cNvPr id="7" name="Rectangle 2"/>
          <p:cNvSpPr>
            <a:spLocks noChangeArrowheads="1"/>
          </p:cNvSpPr>
          <p:nvPr/>
        </p:nvSpPr>
        <p:spPr bwMode="auto">
          <a:xfrm>
            <a:off x="2209801" y="3320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087782" y="3824803"/>
                <a:ext cx="4716671" cy="90887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𝑔𝑎𝑡𝑒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𝐺𝑆𝑆</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10</m:t>
                          </m:r>
                          <m:r>
                            <a:rPr lang="ro-RO" sz="2400" i="1">
                              <a:solidFill>
                                <a:srgbClr val="000000"/>
                              </a:solidFill>
                              <a:latin typeface="Cambria Math" panose="02040503050406030204" pitchFamily="18" charset="0"/>
                            </a:rPr>
                            <m:t>𝑉</m:t>
                          </m:r>
                        </m:num>
                        <m:den>
                          <m:r>
                            <a:rPr lang="ro-RO" sz="2400" i="1">
                              <a:solidFill>
                                <a:srgbClr val="000000"/>
                              </a:solidFill>
                              <a:latin typeface="Cambria Math" panose="02040503050406030204" pitchFamily="18" charset="0"/>
                            </a:rPr>
                            <m:t>30</m:t>
                          </m:r>
                          <m:r>
                            <a:rPr lang="ro-RO" sz="2400" i="1">
                              <a:solidFill>
                                <a:srgbClr val="000000"/>
                              </a:solidFill>
                              <a:latin typeface="Cambria Math" panose="02040503050406030204" pitchFamily="18" charset="0"/>
                            </a:rPr>
                            <m:t>𝑛𝐴</m:t>
                          </m:r>
                        </m:den>
                      </m:f>
                      <m:r>
                        <a:rPr lang="ro-RO" sz="2400" i="1">
                          <a:solidFill>
                            <a:srgbClr val="000000"/>
                          </a:solidFill>
                          <a:latin typeface="Cambria Math" panose="02040503050406030204" pitchFamily="18" charset="0"/>
                        </a:rPr>
                        <m:t>=333</m:t>
                      </m:r>
                      <m:r>
                        <a:rPr lang="ro-RO" sz="2400" i="1">
                          <a:solidFill>
                            <a:srgbClr val="000000"/>
                          </a:solidFill>
                          <a:latin typeface="Cambria Math" panose="02040503050406030204" pitchFamily="18" charset="0"/>
                        </a:rPr>
                        <m:t>𝑀</m:t>
                      </m:r>
                      <m:r>
                        <m:rPr>
                          <m:sty m:val="p"/>
                        </m:rPr>
                        <a:rPr lang="ro-RO" sz="2400" i="1">
                          <a:solidFill>
                            <a:srgbClr val="000000"/>
                          </a:solidFill>
                          <a:latin typeface="Cambria Math" panose="02040503050406030204" pitchFamily="18" charset="0"/>
                        </a:rPr>
                        <m:t>Ω</m:t>
                      </m:r>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1087782" y="3824803"/>
                <a:ext cx="4716671" cy="908879"/>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75864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Funcționare</a:t>
            </a:r>
            <a:endParaRPr lang="en-US" sz="3100" b="1">
              <a:latin typeface="+mn-lt"/>
            </a:endParaRPr>
          </a:p>
        </p:txBody>
      </p:sp>
      <p:sp>
        <p:nvSpPr>
          <p:cNvPr id="3" name="Content Placeholder 2"/>
          <p:cNvSpPr>
            <a:spLocks noGrp="1"/>
          </p:cNvSpPr>
          <p:nvPr>
            <p:ph idx="1"/>
          </p:nvPr>
        </p:nvSpPr>
        <p:spPr/>
        <p:txBody>
          <a:bodyPr/>
          <a:lstStyle/>
          <a:p>
            <a:r>
              <a:rPr lang="ro-RO"/>
              <a:t>se prezintă un TEC-J cu canal </a:t>
            </a:r>
            <a:r>
              <a:rPr lang="ro-RO" i="1"/>
              <a:t>n</a:t>
            </a:r>
            <a:r>
              <a:rPr lang="ro-RO"/>
              <a:t>, cu polarizare automată și cu surs</a:t>
            </a:r>
            <a:r>
              <a:rPr lang="en-US"/>
              <a:t>a</a:t>
            </a:r>
            <a:r>
              <a:rPr lang="ro-RO"/>
              <a:t> de c.a. </a:t>
            </a:r>
            <a:r>
              <a:rPr lang="en-US"/>
              <a:t>V</a:t>
            </a:r>
            <a:r>
              <a:rPr lang="en-US" baseline="-25000"/>
              <a:t>in</a:t>
            </a:r>
            <a:r>
              <a:rPr lang="en-US"/>
              <a:t> </a:t>
            </a:r>
            <a:r>
              <a:rPr lang="ro-RO"/>
              <a:t>cuplată capacitiv cu poarta.</a:t>
            </a:r>
          </a:p>
        </p:txBody>
      </p:sp>
      <p:sp>
        <p:nvSpPr>
          <p:cNvPr id="4" name="Date Placeholder 3"/>
          <p:cNvSpPr>
            <a:spLocks noGrp="1"/>
          </p:cNvSpPr>
          <p:nvPr>
            <p:ph type="dt" sz="half" idx="10"/>
          </p:nvPr>
        </p:nvSpPr>
        <p:spPr/>
        <p:txBody>
          <a:bodyPr/>
          <a:lstStyle/>
          <a:p>
            <a:fld id="{89311451-2EDE-4A7A-B553-24A0C54B1BF8}"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24</a:t>
            </a:fld>
            <a:endParaRPr lang="en-US"/>
          </a:p>
        </p:txBody>
      </p:sp>
      <p:pic>
        <p:nvPicPr>
          <p:cNvPr id="9" name="Picture 8">
            <a:extLst>
              <a:ext uri="{FF2B5EF4-FFF2-40B4-BE49-F238E27FC236}">
                <a16:creationId xmlns:a16="http://schemas.microsoft.com/office/drawing/2014/main" id="{D010F584-C8E4-45FF-9CC5-D1FC1C803A51}"/>
              </a:ext>
            </a:extLst>
          </p:cNvPr>
          <p:cNvPicPr>
            <a:picLocks noChangeAspect="1"/>
          </p:cNvPicPr>
          <p:nvPr/>
        </p:nvPicPr>
        <p:blipFill>
          <a:blip r:embed="rId2"/>
          <a:stretch>
            <a:fillRect/>
          </a:stretch>
        </p:blipFill>
        <p:spPr>
          <a:xfrm>
            <a:off x="2482187" y="2733733"/>
            <a:ext cx="7227626" cy="3515216"/>
          </a:xfrm>
          <a:prstGeom prst="rect">
            <a:avLst/>
          </a:prstGeom>
        </p:spPr>
      </p:pic>
    </p:spTree>
    <p:extLst>
      <p:ext uri="{BB962C8B-B14F-4D97-AF65-F5344CB8AC3E}">
        <p14:creationId xmlns:p14="http://schemas.microsoft.com/office/powerpoint/2010/main" val="184646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855"/>
            <a:ext cx="10515600" cy="1325563"/>
          </a:xfrm>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r>
              <a:rPr lang="ro-RO"/>
              <a:t>Rezistorul </a:t>
            </a:r>
            <a:r>
              <a:rPr lang="ro-RO" b="1">
                <a:solidFill>
                  <a:srgbClr val="0070C0"/>
                </a:solidFill>
              </a:rPr>
              <a:t>R</a:t>
            </a:r>
            <a:r>
              <a:rPr lang="ro-RO" b="1" baseline="-25000">
                <a:solidFill>
                  <a:srgbClr val="0070C0"/>
                </a:solidFill>
              </a:rPr>
              <a:t>G</a:t>
            </a:r>
            <a:r>
              <a:rPr lang="ro-RO"/>
              <a:t> îndeplinește două funcții:</a:t>
            </a:r>
          </a:p>
          <a:p>
            <a:pPr lvl="1"/>
            <a:r>
              <a:rPr lang="ro-RO"/>
              <a:t>menține tensiunea continuă pe poartă la aproximativ 0V (deoarece I</a:t>
            </a:r>
            <a:r>
              <a:rPr lang="ro-RO" baseline="-25000"/>
              <a:t>GSS</a:t>
            </a:r>
            <a:r>
              <a:rPr lang="ro-RO"/>
              <a:t> este extrem de mic) și</a:t>
            </a:r>
          </a:p>
          <a:p>
            <a:pPr lvl="1"/>
            <a:r>
              <a:rPr lang="ro-RO"/>
              <a:t>facilitează o bună adaptare cu sursa de c.a. prin </a:t>
            </a:r>
            <a:br>
              <a:rPr lang="ro-RO"/>
            </a:br>
            <a:r>
              <a:rPr lang="ro-RO"/>
              <a:t>valoarea sa mare (de obicei, de câțiva M</a:t>
            </a:r>
            <a:r>
              <a:rPr lang="ro-RO">
                <a:sym typeface="Symbol" panose="05050102010706020507" pitchFamily="18" charset="2"/>
              </a:rPr>
              <a:t></a:t>
            </a:r>
            <a:r>
              <a:rPr lang="ro-RO"/>
              <a:t>).</a:t>
            </a:r>
          </a:p>
          <a:p>
            <a:r>
              <a:rPr lang="ro-RO"/>
              <a:t>Tensiunea de polarizare a TEC-J este asigurată </a:t>
            </a:r>
            <a:br>
              <a:rPr lang="ro-RO"/>
            </a:br>
            <a:r>
              <a:rPr lang="ro-RO"/>
              <a:t>de căderea de tensiune de pe R</a:t>
            </a:r>
            <a:r>
              <a:rPr lang="ro-RO" baseline="-25000"/>
              <a:t>S</a:t>
            </a:r>
            <a:r>
              <a:rPr lang="ro-RO"/>
              <a:t> </a:t>
            </a:r>
            <a:br>
              <a:rPr lang="ro-RO"/>
            </a:br>
            <a:r>
              <a:rPr lang="ro-RO"/>
              <a:t>(autopolarizare).</a:t>
            </a:r>
          </a:p>
          <a:p>
            <a:r>
              <a:rPr lang="ro-RO"/>
              <a:t>Condensatorul de decuplare C</a:t>
            </a:r>
            <a:r>
              <a:rPr lang="ro-RO" baseline="-25000"/>
              <a:t>2</a:t>
            </a:r>
            <a:r>
              <a:rPr lang="ro-RO"/>
              <a:t> menține, </a:t>
            </a:r>
            <a:br>
              <a:rPr lang="ro-RO"/>
            </a:br>
            <a:r>
              <a:rPr lang="ro-RO"/>
              <a:t>practic, sursa tranzistorului la masa montajului</a:t>
            </a:r>
            <a:br>
              <a:rPr lang="ro-RO"/>
            </a:br>
            <a:r>
              <a:rPr lang="ro-RO"/>
              <a:t>(scurtcircuit în c.a.)</a:t>
            </a:r>
            <a:endParaRPr lang="en-US"/>
          </a:p>
        </p:txBody>
      </p:sp>
      <p:sp>
        <p:nvSpPr>
          <p:cNvPr id="4" name="Date Placeholder 3"/>
          <p:cNvSpPr>
            <a:spLocks noGrp="1"/>
          </p:cNvSpPr>
          <p:nvPr>
            <p:ph type="dt" sz="half" idx="10"/>
          </p:nvPr>
        </p:nvSpPr>
        <p:spPr/>
        <p:txBody>
          <a:bodyPr/>
          <a:lstStyle/>
          <a:p>
            <a:fld id="{D98F4927-9BAF-4E04-93CB-90AFE9DF985C}"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25</a:t>
            </a:fld>
            <a:endParaRPr lang="en-US"/>
          </a:p>
        </p:txBody>
      </p:sp>
      <p:pic>
        <p:nvPicPr>
          <p:cNvPr id="9" name="Picture 8">
            <a:extLst>
              <a:ext uri="{FF2B5EF4-FFF2-40B4-BE49-F238E27FC236}">
                <a16:creationId xmlns:a16="http://schemas.microsoft.com/office/drawing/2014/main" id="{3720AD76-3CBD-4614-9107-AFE493804606}"/>
              </a:ext>
            </a:extLst>
          </p:cNvPr>
          <p:cNvPicPr>
            <a:picLocks noChangeAspect="1"/>
          </p:cNvPicPr>
          <p:nvPr/>
        </p:nvPicPr>
        <p:blipFill rotWithShape="1">
          <a:blip r:embed="rId2"/>
          <a:srcRect r="42722" b="8403"/>
          <a:stretch/>
        </p:blipFill>
        <p:spPr>
          <a:xfrm>
            <a:off x="7972619" y="2793368"/>
            <a:ext cx="4139869" cy="3219806"/>
          </a:xfrm>
          <a:prstGeom prst="rect">
            <a:avLst/>
          </a:prstGeom>
        </p:spPr>
      </p:pic>
    </p:spTree>
    <p:extLst>
      <p:ext uri="{BB962C8B-B14F-4D97-AF65-F5344CB8AC3E}">
        <p14:creationId xmlns:p14="http://schemas.microsoft.com/office/powerpoint/2010/main" val="8971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Funcționare</a:t>
            </a:r>
            <a:endParaRPr lang="en-US" b="1">
              <a:latin typeface="+mn-lt"/>
            </a:endParaRPr>
          </a:p>
        </p:txBody>
      </p:sp>
      <p:sp>
        <p:nvSpPr>
          <p:cNvPr id="3" name="Content Placeholder 2"/>
          <p:cNvSpPr>
            <a:spLocks noGrp="1"/>
          </p:cNvSpPr>
          <p:nvPr>
            <p:ph idx="1"/>
          </p:nvPr>
        </p:nvSpPr>
        <p:spPr/>
        <p:txBody>
          <a:bodyPr>
            <a:normAutofit/>
          </a:bodyPr>
          <a:lstStyle/>
          <a:p>
            <a:r>
              <a:rPr lang="en-US"/>
              <a:t>S</a:t>
            </a:r>
            <a:r>
              <a:rPr lang="ro-RO"/>
              <a:t>emnalul de intrare produce variația tensiunii poartă-sursă de o parte și de cealaltă a valorii sale d</a:t>
            </a:r>
            <a:r>
              <a:rPr lang="en-US"/>
              <a:t>in</a:t>
            </a:r>
            <a:r>
              <a:rPr lang="ro-RO"/>
              <a:t> PSF, având drept consecință variația corespunzătoare a </a:t>
            </a:r>
            <a:br>
              <a:rPr lang="ro-RO"/>
            </a:br>
            <a:r>
              <a:rPr lang="ro-RO"/>
              <a:t>curentului de drenă.</a:t>
            </a:r>
          </a:p>
          <a:p>
            <a:r>
              <a:rPr lang="ro-RO"/>
              <a:t>La creșterea curentului de </a:t>
            </a:r>
            <a:br>
              <a:rPr lang="ro-RO"/>
            </a:br>
            <a:r>
              <a:rPr lang="ro-RO"/>
              <a:t>drenă se mărește și căderea </a:t>
            </a:r>
            <a:br>
              <a:rPr lang="ro-RO"/>
            </a:br>
            <a:r>
              <a:rPr lang="ro-RO"/>
              <a:t>de tensiune pe R</a:t>
            </a:r>
            <a:r>
              <a:rPr lang="ro-RO" baseline="-25000"/>
              <a:t>D</a:t>
            </a:r>
            <a:r>
              <a:rPr lang="ro-RO"/>
              <a:t>, urmarea </a:t>
            </a:r>
            <a:br>
              <a:rPr lang="ro-RO"/>
            </a:br>
            <a:r>
              <a:rPr lang="ro-RO"/>
              <a:t>fiind o scădere a tensiunii </a:t>
            </a:r>
            <a:br>
              <a:rPr lang="ro-RO"/>
            </a:br>
            <a:r>
              <a:rPr lang="ro-RO"/>
              <a:t>din drenă.</a:t>
            </a:r>
          </a:p>
        </p:txBody>
      </p:sp>
      <p:sp>
        <p:nvSpPr>
          <p:cNvPr id="4" name="Date Placeholder 3"/>
          <p:cNvSpPr>
            <a:spLocks noGrp="1"/>
          </p:cNvSpPr>
          <p:nvPr>
            <p:ph type="dt" sz="half" idx="10"/>
          </p:nvPr>
        </p:nvSpPr>
        <p:spPr/>
        <p:txBody>
          <a:bodyPr/>
          <a:lstStyle/>
          <a:p>
            <a:fld id="{8479A922-0FA0-4134-9AE9-E6B120F0493E}"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26</a:t>
            </a:fld>
            <a:endParaRPr lang="en-US"/>
          </a:p>
        </p:txBody>
      </p:sp>
      <p:pic>
        <p:nvPicPr>
          <p:cNvPr id="8" name="Picture 7">
            <a:extLst>
              <a:ext uri="{FF2B5EF4-FFF2-40B4-BE49-F238E27FC236}">
                <a16:creationId xmlns:a16="http://schemas.microsoft.com/office/drawing/2014/main" id="{ED0D7FD7-A712-45C7-973F-0B6E563F86DE}"/>
              </a:ext>
            </a:extLst>
          </p:cNvPr>
          <p:cNvPicPr>
            <a:picLocks noChangeAspect="1"/>
          </p:cNvPicPr>
          <p:nvPr/>
        </p:nvPicPr>
        <p:blipFill rotWithShape="1">
          <a:blip r:embed="rId2"/>
          <a:srcRect r="8929" b="8403"/>
          <a:stretch/>
        </p:blipFill>
        <p:spPr>
          <a:xfrm>
            <a:off x="5245264" y="2654215"/>
            <a:ext cx="6582300" cy="3219806"/>
          </a:xfrm>
          <a:prstGeom prst="rect">
            <a:avLst/>
          </a:prstGeom>
        </p:spPr>
      </p:pic>
    </p:spTree>
    <p:extLst>
      <p:ext uri="{BB962C8B-B14F-4D97-AF65-F5344CB8AC3E}">
        <p14:creationId xmlns:p14="http://schemas.microsoft.com/office/powerpoint/2010/main" val="222585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Funcționare</a:t>
            </a:r>
            <a:endParaRPr lang="en-US" b="1">
              <a:latin typeface="+mn-lt"/>
            </a:endParaRPr>
          </a:p>
        </p:txBody>
      </p:sp>
      <p:sp>
        <p:nvSpPr>
          <p:cNvPr id="3" name="Content Placeholder 2"/>
          <p:cNvSpPr>
            <a:spLocks noGrp="1"/>
          </p:cNvSpPr>
          <p:nvPr>
            <p:ph idx="1"/>
          </p:nvPr>
        </p:nvSpPr>
        <p:spPr/>
        <p:txBody>
          <a:bodyPr>
            <a:normAutofit/>
          </a:bodyPr>
          <a:lstStyle/>
          <a:p>
            <a:r>
              <a:rPr lang="ro-RO"/>
              <a:t>Excursia curentului de drenă de o parte și de cealaltă a PSF se </a:t>
            </a:r>
            <a:br>
              <a:rPr lang="ro-RO"/>
            </a:br>
            <a:r>
              <a:rPr lang="ro-RO"/>
              <a:t>desfășoară în fază cu tensiunea poartă-sursă.</a:t>
            </a:r>
          </a:p>
          <a:p>
            <a:r>
              <a:rPr lang="ro-RO"/>
              <a:t>Tensiunea drenă-sursă este</a:t>
            </a:r>
            <a:br>
              <a:rPr lang="ro-RO"/>
            </a:br>
            <a:r>
              <a:rPr lang="ro-RO"/>
              <a:t>defazată cu -180</a:t>
            </a:r>
            <a:r>
              <a:rPr lang="ro-RO">
                <a:sym typeface="Symbol" panose="05050102010706020507" pitchFamily="18" charset="2"/>
              </a:rPr>
              <a:t></a:t>
            </a:r>
            <a:r>
              <a:rPr lang="ro-RO"/>
              <a:t> față de</a:t>
            </a:r>
            <a:br>
              <a:rPr lang="ro-RO"/>
            </a:br>
            <a:r>
              <a:rPr lang="ro-RO"/>
              <a:t>tensiunea poartă-sursă.</a:t>
            </a:r>
            <a:endParaRPr lang="en-US"/>
          </a:p>
        </p:txBody>
      </p:sp>
      <p:sp>
        <p:nvSpPr>
          <p:cNvPr id="4" name="Date Placeholder 3"/>
          <p:cNvSpPr>
            <a:spLocks noGrp="1"/>
          </p:cNvSpPr>
          <p:nvPr>
            <p:ph type="dt" sz="half" idx="10"/>
          </p:nvPr>
        </p:nvSpPr>
        <p:spPr/>
        <p:txBody>
          <a:bodyPr/>
          <a:lstStyle/>
          <a:p>
            <a:fld id="{8479A922-0FA0-4134-9AE9-E6B120F0493E}"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27</a:t>
            </a:fld>
            <a:endParaRPr lang="en-US"/>
          </a:p>
        </p:txBody>
      </p:sp>
      <p:pic>
        <p:nvPicPr>
          <p:cNvPr id="8" name="Picture 7">
            <a:extLst>
              <a:ext uri="{FF2B5EF4-FFF2-40B4-BE49-F238E27FC236}">
                <a16:creationId xmlns:a16="http://schemas.microsoft.com/office/drawing/2014/main" id="{ED0D7FD7-A712-45C7-973F-0B6E563F86DE}"/>
              </a:ext>
            </a:extLst>
          </p:cNvPr>
          <p:cNvPicPr>
            <a:picLocks noChangeAspect="1"/>
          </p:cNvPicPr>
          <p:nvPr/>
        </p:nvPicPr>
        <p:blipFill rotWithShape="1">
          <a:blip r:embed="rId2"/>
          <a:srcRect r="8929" b="8403"/>
          <a:stretch/>
        </p:blipFill>
        <p:spPr>
          <a:xfrm>
            <a:off x="5245264" y="2654215"/>
            <a:ext cx="6582300" cy="3219806"/>
          </a:xfrm>
          <a:prstGeom prst="rect">
            <a:avLst/>
          </a:prstGeom>
        </p:spPr>
      </p:pic>
    </p:spTree>
    <p:extLst>
      <p:ext uri="{BB962C8B-B14F-4D97-AF65-F5344CB8AC3E}">
        <p14:creationId xmlns:p14="http://schemas.microsoft.com/office/powerpoint/2010/main" val="1994876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Funcționare</a:t>
            </a:r>
            <a:endParaRPr lang="en-US" b="1">
              <a:latin typeface="+mn-lt"/>
            </a:endParaRPr>
          </a:p>
        </p:txBody>
      </p:sp>
      <p:sp>
        <p:nvSpPr>
          <p:cNvPr id="3" name="Content Placeholder 2"/>
          <p:cNvSpPr>
            <a:spLocks noGrp="1"/>
          </p:cNvSpPr>
          <p:nvPr>
            <p:ph idx="1"/>
          </p:nvPr>
        </p:nvSpPr>
        <p:spPr/>
        <p:txBody>
          <a:bodyPr/>
          <a:lstStyle/>
          <a:p>
            <a:r>
              <a:rPr lang="ro-RO"/>
              <a:t>Modul de funcționare poate fi ilustrat grafic folosind curba caracteristicii de transfer, cât și pe cea a caracteristicii de drenă.</a:t>
            </a:r>
            <a:endParaRPr lang="en-US"/>
          </a:p>
        </p:txBody>
      </p:sp>
      <p:sp>
        <p:nvSpPr>
          <p:cNvPr id="4" name="Date Placeholder 3"/>
          <p:cNvSpPr>
            <a:spLocks noGrp="1"/>
          </p:cNvSpPr>
          <p:nvPr>
            <p:ph type="dt" sz="half" idx="10"/>
          </p:nvPr>
        </p:nvSpPr>
        <p:spPr/>
        <p:txBody>
          <a:bodyPr/>
          <a:lstStyle/>
          <a:p>
            <a:fld id="{D3D24D1E-65A4-4F03-B93F-76B51F567201}"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28</a:t>
            </a:fld>
            <a:endParaRPr lang="en-US"/>
          </a:p>
        </p:txBody>
      </p:sp>
      <p:pic>
        <p:nvPicPr>
          <p:cNvPr id="9" name="Picture 8">
            <a:extLst>
              <a:ext uri="{FF2B5EF4-FFF2-40B4-BE49-F238E27FC236}">
                <a16:creationId xmlns:a16="http://schemas.microsoft.com/office/drawing/2014/main" id="{B8DDAD1D-1909-4252-84C8-B1A58F952AC5}"/>
              </a:ext>
            </a:extLst>
          </p:cNvPr>
          <p:cNvPicPr>
            <a:picLocks noChangeAspect="1"/>
          </p:cNvPicPr>
          <p:nvPr/>
        </p:nvPicPr>
        <p:blipFill>
          <a:blip r:embed="rId2"/>
          <a:stretch>
            <a:fillRect/>
          </a:stretch>
        </p:blipFill>
        <p:spPr>
          <a:xfrm>
            <a:off x="2108278" y="2742060"/>
            <a:ext cx="7975443" cy="3614290"/>
          </a:xfrm>
          <a:prstGeom prst="rect">
            <a:avLst/>
          </a:prstGeom>
        </p:spPr>
      </p:pic>
    </p:spTree>
    <p:extLst>
      <p:ext uri="{BB962C8B-B14F-4D97-AF65-F5344CB8AC3E}">
        <p14:creationId xmlns:p14="http://schemas.microsoft.com/office/powerpoint/2010/main" val="57072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Funcționare</a:t>
            </a:r>
            <a:endParaRPr lang="en-US" b="1">
              <a:latin typeface="+mn-lt"/>
            </a:endParaRPr>
          </a:p>
        </p:txBody>
      </p:sp>
      <p:sp>
        <p:nvSpPr>
          <p:cNvPr id="3" name="Content Placeholder 2"/>
          <p:cNvSpPr>
            <a:spLocks noGrp="1"/>
          </p:cNvSpPr>
          <p:nvPr>
            <p:ph idx="1"/>
          </p:nvPr>
        </p:nvSpPr>
        <p:spPr/>
        <p:txBody>
          <a:bodyPr/>
          <a:lstStyle/>
          <a:p>
            <a:r>
              <a:rPr lang="ro-RO"/>
              <a:t>Pe caracteristica de transfer, când V</a:t>
            </a:r>
            <a:r>
              <a:rPr lang="ro-RO" baseline="-25000"/>
              <a:t>gs</a:t>
            </a:r>
            <a:r>
              <a:rPr lang="ro-RO"/>
              <a:t> variază de la valoarea d</a:t>
            </a:r>
            <a:r>
              <a:rPr lang="en-US"/>
              <a:t>in</a:t>
            </a:r>
            <a:r>
              <a:rPr lang="ro-RO"/>
              <a:t> PSF către valori mai negative, I</a:t>
            </a:r>
            <a:r>
              <a:rPr lang="ro-RO" baseline="-25000"/>
              <a:t>d</a:t>
            </a:r>
            <a:r>
              <a:rPr lang="ro-RO"/>
              <a:t> scade față de valoarea sa d</a:t>
            </a:r>
            <a:r>
              <a:rPr lang="en-US"/>
              <a:t>in</a:t>
            </a:r>
            <a:r>
              <a:rPr lang="ro-RO"/>
              <a:t> PSF.</a:t>
            </a:r>
          </a:p>
          <a:p>
            <a:r>
              <a:rPr lang="ro-RO"/>
              <a:t>Dacă V</a:t>
            </a:r>
            <a:r>
              <a:rPr lang="ro-RO" baseline="-25000"/>
              <a:t>gs</a:t>
            </a:r>
            <a:r>
              <a:rPr lang="ro-RO"/>
              <a:t> evoluează către tensiuni mai puțin negative, I</a:t>
            </a:r>
            <a:r>
              <a:rPr lang="ro-RO" baseline="-25000"/>
              <a:t>d</a:t>
            </a:r>
            <a:r>
              <a:rPr lang="ro-RO"/>
              <a:t> crește.</a:t>
            </a:r>
            <a:endParaRPr lang="en-US"/>
          </a:p>
        </p:txBody>
      </p:sp>
      <p:sp>
        <p:nvSpPr>
          <p:cNvPr id="4" name="Date Placeholder 3"/>
          <p:cNvSpPr>
            <a:spLocks noGrp="1"/>
          </p:cNvSpPr>
          <p:nvPr>
            <p:ph type="dt" sz="half" idx="10"/>
          </p:nvPr>
        </p:nvSpPr>
        <p:spPr/>
        <p:txBody>
          <a:bodyPr/>
          <a:lstStyle/>
          <a:p>
            <a:fld id="{F07D346F-B498-4221-B4B3-C42CEFE3520E}"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29</a:t>
            </a:fld>
            <a:endParaRPr lang="en-US"/>
          </a:p>
        </p:txBody>
      </p:sp>
      <p:sp>
        <p:nvSpPr>
          <p:cNvPr id="7" name="TextBox 6"/>
          <p:cNvSpPr txBox="1"/>
          <p:nvPr/>
        </p:nvSpPr>
        <p:spPr>
          <a:xfrm>
            <a:off x="6795052" y="5387008"/>
            <a:ext cx="990600" cy="369332"/>
          </a:xfrm>
          <a:prstGeom prst="rect">
            <a:avLst/>
          </a:prstGeom>
          <a:noFill/>
        </p:spPr>
        <p:txBody>
          <a:bodyPr wrap="square" rtlCol="0">
            <a:spAutoFit/>
          </a:bodyPr>
          <a:lstStyle/>
          <a:p>
            <a:r>
              <a:rPr lang="ro-RO" b="1">
                <a:solidFill>
                  <a:srgbClr val="0070C0"/>
                </a:solidFill>
              </a:rPr>
              <a:t>PSF</a:t>
            </a:r>
            <a:r>
              <a:rPr lang="ro-RO" b="1">
                <a:solidFill>
                  <a:srgbClr val="0070C0"/>
                </a:solidFill>
                <a:sym typeface="Symbol" panose="05050102010706020507" pitchFamily="18" charset="2"/>
              </a:rPr>
              <a:t>Q</a:t>
            </a:r>
            <a:endParaRPr lang="en-US" b="1">
              <a:solidFill>
                <a:srgbClr val="0070C0"/>
              </a:solidFill>
            </a:endParaRPr>
          </a:p>
        </p:txBody>
      </p:sp>
      <p:pic>
        <p:nvPicPr>
          <p:cNvPr id="10" name="Picture 9">
            <a:extLst>
              <a:ext uri="{FF2B5EF4-FFF2-40B4-BE49-F238E27FC236}">
                <a16:creationId xmlns:a16="http://schemas.microsoft.com/office/drawing/2014/main" id="{D78A2E3B-13D2-424C-A9E1-DA58CD587D35}"/>
              </a:ext>
            </a:extLst>
          </p:cNvPr>
          <p:cNvPicPr>
            <a:picLocks noChangeAspect="1"/>
          </p:cNvPicPr>
          <p:nvPr/>
        </p:nvPicPr>
        <p:blipFill rotWithShape="1">
          <a:blip r:embed="rId2"/>
          <a:srcRect t="8962" r="59554" b="6615"/>
          <a:stretch/>
        </p:blipFill>
        <p:spPr>
          <a:xfrm>
            <a:off x="8077200" y="3305037"/>
            <a:ext cx="3225722" cy="3051313"/>
          </a:xfrm>
          <a:prstGeom prst="rect">
            <a:avLst/>
          </a:prstGeom>
        </p:spPr>
      </p:pic>
    </p:spTree>
    <p:extLst>
      <p:ext uri="{BB962C8B-B14F-4D97-AF65-F5344CB8AC3E}">
        <p14:creationId xmlns:p14="http://schemas.microsoft.com/office/powerpoint/2010/main" val="64473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Generalități</a:t>
            </a:r>
            <a:endParaRPr lang="en-US" b="1">
              <a:latin typeface="+mn-lt"/>
            </a:endParaRPr>
          </a:p>
        </p:txBody>
      </p:sp>
      <p:sp>
        <p:nvSpPr>
          <p:cNvPr id="3" name="Content Placeholder 2"/>
          <p:cNvSpPr>
            <a:spLocks noGrp="1"/>
          </p:cNvSpPr>
          <p:nvPr>
            <p:ph idx="1"/>
          </p:nvPr>
        </p:nvSpPr>
        <p:spPr/>
        <p:txBody>
          <a:bodyPr/>
          <a:lstStyle/>
          <a:p>
            <a:r>
              <a:rPr lang="ro-RO"/>
              <a:t>Scopul polarizării este stabilirea unui PSF în jurul căruia curentul și tensiunea să poată varia ca răspuns la aplicarea la intrare a unui semnal de c.a.</a:t>
            </a:r>
          </a:p>
          <a:p>
            <a:r>
              <a:rPr lang="ro-RO"/>
              <a:t>În cazurile în care este necesară amplificarea unor semnale de nivel redus – de la antene, microfoane etc. – variațiile din jurul PSF sunt relativ mici.</a:t>
            </a:r>
          </a:p>
          <a:p>
            <a:r>
              <a:rPr lang="ro-RO"/>
              <a:t>Amplificatoarele destinate prelucrării unor asemenea semnale se numesc </a:t>
            </a:r>
            <a:r>
              <a:rPr lang="ro-RO" b="1">
                <a:solidFill>
                  <a:srgbClr val="0070C0"/>
                </a:solidFill>
              </a:rPr>
              <a:t>amplificatoare de semnal mic</a:t>
            </a:r>
            <a:r>
              <a:rPr lang="ro-RO"/>
              <a:t>.</a:t>
            </a:r>
            <a:endParaRPr lang="en-US"/>
          </a:p>
        </p:txBody>
      </p:sp>
      <p:sp>
        <p:nvSpPr>
          <p:cNvPr id="4" name="Date Placeholder 3"/>
          <p:cNvSpPr>
            <a:spLocks noGrp="1"/>
          </p:cNvSpPr>
          <p:nvPr>
            <p:ph type="dt" sz="half" idx="10"/>
          </p:nvPr>
        </p:nvSpPr>
        <p:spPr/>
        <p:txBody>
          <a:bodyPr/>
          <a:lstStyle/>
          <a:p>
            <a:fld id="{5FE54FA3-3355-42DC-A769-778FB9D7176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a:t>
            </a:fld>
            <a:endParaRPr lang="en-US"/>
          </a:p>
        </p:txBody>
      </p:sp>
    </p:spTree>
    <p:extLst>
      <p:ext uri="{BB962C8B-B14F-4D97-AF65-F5344CB8AC3E}">
        <p14:creationId xmlns:p14="http://schemas.microsoft.com/office/powerpoint/2010/main" val="230184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Funcționare</a:t>
            </a:r>
            <a:endParaRPr lang="en-US" b="1">
              <a:latin typeface="+mn-lt"/>
            </a:endParaRPr>
          </a:p>
        </p:txBody>
      </p:sp>
      <p:sp>
        <p:nvSpPr>
          <p:cNvPr id="3" name="Content Placeholder 2"/>
          <p:cNvSpPr>
            <a:spLocks noGrp="1"/>
          </p:cNvSpPr>
          <p:nvPr>
            <p:ph idx="1"/>
          </p:nvPr>
        </p:nvSpPr>
        <p:spPr/>
        <p:txBody>
          <a:bodyPr/>
          <a:lstStyle/>
          <a:p>
            <a:r>
              <a:rPr lang="ro-RO"/>
              <a:t>Pe caracteristica de drenă, semnalul aplicat pe poartă produce o variație a curentului de drenă, pe dreapta de sarcină, cu aceeași valoare în ambele sensuri față de PSF.</a:t>
            </a:r>
          </a:p>
          <a:p>
            <a:r>
              <a:rPr lang="ro-RO"/>
              <a:t>Proiecțiile vârfurilor tensiunii </a:t>
            </a:r>
            <a:br>
              <a:rPr lang="ro-RO"/>
            </a:br>
            <a:r>
              <a:rPr lang="ro-RO"/>
              <a:t>din poartă pe axele I</a:t>
            </a:r>
            <a:r>
              <a:rPr lang="ro-RO" baseline="-25000"/>
              <a:t>D</a:t>
            </a:r>
            <a:r>
              <a:rPr lang="ro-RO"/>
              <a:t>, </a:t>
            </a:r>
            <a:br>
              <a:rPr lang="ro-RO"/>
            </a:br>
            <a:r>
              <a:rPr lang="ro-RO"/>
              <a:t>respectiv V</a:t>
            </a:r>
            <a:r>
              <a:rPr lang="ro-RO" baseline="-25000"/>
              <a:t>DS</a:t>
            </a:r>
            <a:r>
              <a:rPr lang="ro-RO"/>
              <a:t> delimitează </a:t>
            </a:r>
            <a:br>
              <a:rPr lang="ro-RO"/>
            </a:br>
            <a:r>
              <a:rPr lang="ro-RO"/>
              <a:t>variația vârf la vârf a curentului </a:t>
            </a:r>
            <a:br>
              <a:rPr lang="ro-RO"/>
            </a:br>
            <a:r>
              <a:rPr lang="ro-RO"/>
              <a:t>de drenă, respectiv a tensiunii </a:t>
            </a:r>
            <a:br>
              <a:rPr lang="ro-RO"/>
            </a:br>
            <a:r>
              <a:rPr lang="ro-RO"/>
              <a:t>drenă-sursă.</a:t>
            </a:r>
            <a:endParaRPr lang="en-US"/>
          </a:p>
        </p:txBody>
      </p:sp>
      <p:sp>
        <p:nvSpPr>
          <p:cNvPr id="4" name="Date Placeholder 3"/>
          <p:cNvSpPr>
            <a:spLocks noGrp="1"/>
          </p:cNvSpPr>
          <p:nvPr>
            <p:ph type="dt" sz="half" idx="10"/>
          </p:nvPr>
        </p:nvSpPr>
        <p:spPr/>
        <p:txBody>
          <a:bodyPr/>
          <a:lstStyle/>
          <a:p>
            <a:fld id="{C8200B22-E8DC-4A33-B39D-CC4447AE860E}"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30</a:t>
            </a:fld>
            <a:endParaRPr lang="en-US"/>
          </a:p>
        </p:txBody>
      </p:sp>
      <p:sp>
        <p:nvSpPr>
          <p:cNvPr id="10" name="TextBox 9"/>
          <p:cNvSpPr txBox="1"/>
          <p:nvPr/>
        </p:nvSpPr>
        <p:spPr>
          <a:xfrm>
            <a:off x="5897218" y="5344135"/>
            <a:ext cx="990600" cy="369332"/>
          </a:xfrm>
          <a:prstGeom prst="rect">
            <a:avLst/>
          </a:prstGeom>
          <a:noFill/>
        </p:spPr>
        <p:txBody>
          <a:bodyPr wrap="square" rtlCol="0">
            <a:spAutoFit/>
          </a:bodyPr>
          <a:lstStyle/>
          <a:p>
            <a:r>
              <a:rPr lang="ro-RO" b="1">
                <a:solidFill>
                  <a:srgbClr val="0070C0"/>
                </a:solidFill>
              </a:rPr>
              <a:t>PSF</a:t>
            </a:r>
            <a:r>
              <a:rPr lang="ro-RO" b="1">
                <a:solidFill>
                  <a:srgbClr val="0070C0"/>
                </a:solidFill>
                <a:sym typeface="Symbol" panose="05050102010706020507" pitchFamily="18" charset="2"/>
              </a:rPr>
              <a:t>Q</a:t>
            </a:r>
            <a:endParaRPr lang="en-US" b="1">
              <a:solidFill>
                <a:srgbClr val="0070C0"/>
              </a:solidFill>
            </a:endParaRPr>
          </a:p>
        </p:txBody>
      </p:sp>
      <p:pic>
        <p:nvPicPr>
          <p:cNvPr id="9" name="Picture 8">
            <a:extLst>
              <a:ext uri="{FF2B5EF4-FFF2-40B4-BE49-F238E27FC236}">
                <a16:creationId xmlns:a16="http://schemas.microsoft.com/office/drawing/2014/main" id="{25318C23-2AD4-4BE3-A700-9B3BCC381A0E}"/>
              </a:ext>
            </a:extLst>
          </p:cNvPr>
          <p:cNvPicPr>
            <a:picLocks noChangeAspect="1"/>
          </p:cNvPicPr>
          <p:nvPr/>
        </p:nvPicPr>
        <p:blipFill rotWithShape="1">
          <a:blip r:embed="rId2"/>
          <a:srcRect l="46843"/>
          <a:stretch/>
        </p:blipFill>
        <p:spPr>
          <a:xfrm>
            <a:off x="6887818" y="2742060"/>
            <a:ext cx="4239512" cy="3614290"/>
          </a:xfrm>
          <a:prstGeom prst="rect">
            <a:avLst/>
          </a:prstGeom>
        </p:spPr>
      </p:pic>
    </p:spTree>
    <p:extLst>
      <p:ext uri="{BB962C8B-B14F-4D97-AF65-F5344CB8AC3E}">
        <p14:creationId xmlns:p14="http://schemas.microsoft.com/office/powerpoint/2010/main" val="114012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Analiza în c.c.</a:t>
            </a:r>
            <a:endParaRPr lang="en-US" sz="3100" b="1">
              <a:latin typeface="+mn-lt"/>
            </a:endParaRPr>
          </a:p>
        </p:txBody>
      </p:sp>
      <p:sp>
        <p:nvSpPr>
          <p:cNvPr id="3" name="Content Placeholder 2"/>
          <p:cNvSpPr>
            <a:spLocks noGrp="1"/>
          </p:cNvSpPr>
          <p:nvPr>
            <p:ph idx="1"/>
          </p:nvPr>
        </p:nvSpPr>
        <p:spPr/>
        <p:txBody>
          <a:bodyPr/>
          <a:lstStyle/>
          <a:p>
            <a:r>
              <a:rPr lang="ro-RO"/>
              <a:t>Pentru a analiza amplificatorul din fig. (a) trebuie să se afle mai întâi valorile mărămilor de c.c., necesare pentru polarizare</a:t>
            </a:r>
            <a:r>
              <a:rPr lang="en-US"/>
              <a:t> (valorile din PSF)</a:t>
            </a:r>
            <a:r>
              <a:rPr lang="ro-RO"/>
              <a:t>.</a:t>
            </a:r>
          </a:p>
          <a:p>
            <a:r>
              <a:rPr lang="ro-RO"/>
              <a:t>În acest scop se desenează </a:t>
            </a:r>
            <a:br>
              <a:rPr lang="ro-RO"/>
            </a:br>
            <a:r>
              <a:rPr lang="ro-RO"/>
              <a:t>circuitul echivalent de c.c., </a:t>
            </a:r>
            <a:br>
              <a:rPr lang="ro-RO"/>
            </a:br>
            <a:r>
              <a:rPr lang="ro-RO"/>
              <a:t>înlocuind toate condensatoarele </a:t>
            </a:r>
            <a:br>
              <a:rPr lang="ro-RO"/>
            </a:br>
            <a:r>
              <a:rPr lang="ro-RO"/>
              <a:t>cu întreruperi ale circuitului, ca </a:t>
            </a:r>
            <a:br>
              <a:rPr lang="ro-RO"/>
            </a:br>
            <a:r>
              <a:rPr lang="ro-RO"/>
              <a:t>în fig. (b)</a:t>
            </a:r>
            <a:r>
              <a:rPr lang="en-US"/>
              <a:t> (condensatoarele </a:t>
            </a:r>
            <a:r>
              <a:rPr lang="ro-RO"/>
              <a:t>se </a:t>
            </a:r>
            <a:br>
              <a:rPr lang="ro-RO"/>
            </a:br>
            <a:r>
              <a:rPr lang="ro-RO"/>
              <a:t>șterg):</a:t>
            </a:r>
            <a:endParaRPr lang="en-US"/>
          </a:p>
        </p:txBody>
      </p:sp>
      <p:sp>
        <p:nvSpPr>
          <p:cNvPr id="4" name="Date Placeholder 3"/>
          <p:cNvSpPr>
            <a:spLocks noGrp="1"/>
          </p:cNvSpPr>
          <p:nvPr>
            <p:ph type="dt" sz="half" idx="10"/>
          </p:nvPr>
        </p:nvSpPr>
        <p:spPr/>
        <p:txBody>
          <a:bodyPr/>
          <a:lstStyle/>
          <a:p>
            <a:fld id="{F44B0D51-344E-471B-BE9B-8274A18ECDED}"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a:xfrm>
            <a:off x="8610600" y="6409958"/>
            <a:ext cx="2743200" cy="365125"/>
          </a:xfrm>
        </p:spPr>
        <p:txBody>
          <a:bodyPr/>
          <a:lstStyle/>
          <a:p>
            <a:fld id="{1E09B8D1-E382-410E-A5B9-1FDDF9D03BF0}" type="slidenum">
              <a:rPr lang="en-US" smtClean="0"/>
              <a:t>31</a:t>
            </a:fld>
            <a:endParaRPr lang="en-US"/>
          </a:p>
        </p:txBody>
      </p:sp>
      <p:sp>
        <p:nvSpPr>
          <p:cNvPr id="10" name="TextBox 9"/>
          <p:cNvSpPr txBox="1"/>
          <p:nvPr/>
        </p:nvSpPr>
        <p:spPr>
          <a:xfrm>
            <a:off x="7924800" y="5875286"/>
            <a:ext cx="457200" cy="338554"/>
          </a:xfrm>
          <a:prstGeom prst="rect">
            <a:avLst/>
          </a:prstGeom>
          <a:noFill/>
        </p:spPr>
        <p:txBody>
          <a:bodyPr wrap="square" rtlCol="0">
            <a:spAutoFit/>
          </a:bodyPr>
          <a:lstStyle/>
          <a:p>
            <a:pPr algn="ctr"/>
            <a:r>
              <a:rPr lang="ro-RO" sz="1600"/>
              <a:t>(a)</a:t>
            </a:r>
            <a:endParaRPr lang="en-US" sz="1600"/>
          </a:p>
        </p:txBody>
      </p:sp>
      <p:sp>
        <p:nvSpPr>
          <p:cNvPr id="11" name="TextBox 10"/>
          <p:cNvSpPr txBox="1"/>
          <p:nvPr/>
        </p:nvSpPr>
        <p:spPr>
          <a:xfrm>
            <a:off x="10827025" y="5912162"/>
            <a:ext cx="457200" cy="338554"/>
          </a:xfrm>
          <a:prstGeom prst="rect">
            <a:avLst/>
          </a:prstGeom>
          <a:noFill/>
        </p:spPr>
        <p:txBody>
          <a:bodyPr wrap="square" rtlCol="0">
            <a:spAutoFit/>
          </a:bodyPr>
          <a:lstStyle/>
          <a:p>
            <a:pPr algn="ctr"/>
            <a:r>
              <a:rPr lang="ro-RO" sz="1600"/>
              <a:t>(b)</a:t>
            </a:r>
            <a:endParaRPr lang="en-US" sz="1600"/>
          </a:p>
        </p:txBody>
      </p:sp>
      <p:pic>
        <p:nvPicPr>
          <p:cNvPr id="12" name="Picture 11">
            <a:extLst>
              <a:ext uri="{FF2B5EF4-FFF2-40B4-BE49-F238E27FC236}">
                <a16:creationId xmlns:a16="http://schemas.microsoft.com/office/drawing/2014/main" id="{26845A4F-BB68-4DD4-B568-05B20270D5B0}"/>
              </a:ext>
            </a:extLst>
          </p:cNvPr>
          <p:cNvPicPr>
            <a:picLocks noChangeAspect="1"/>
          </p:cNvPicPr>
          <p:nvPr/>
        </p:nvPicPr>
        <p:blipFill rotWithShape="1">
          <a:blip r:embed="rId2"/>
          <a:srcRect r="43069" b="8403"/>
          <a:stretch/>
        </p:blipFill>
        <p:spPr>
          <a:xfrm>
            <a:off x="5867400" y="2621217"/>
            <a:ext cx="4114800" cy="3219806"/>
          </a:xfrm>
          <a:prstGeom prst="rect">
            <a:avLst/>
          </a:prstGeom>
        </p:spPr>
      </p:pic>
      <p:pic>
        <p:nvPicPr>
          <p:cNvPr id="13" name="Picture 12">
            <a:extLst>
              <a:ext uri="{FF2B5EF4-FFF2-40B4-BE49-F238E27FC236}">
                <a16:creationId xmlns:a16="http://schemas.microsoft.com/office/drawing/2014/main" id="{4C79DA3A-1FBE-475B-BCEF-6CEE181883B5}"/>
              </a:ext>
            </a:extLst>
          </p:cNvPr>
          <p:cNvPicPr>
            <a:picLocks noChangeAspect="1"/>
          </p:cNvPicPr>
          <p:nvPr/>
        </p:nvPicPr>
        <p:blipFill>
          <a:blip r:embed="rId3"/>
          <a:stretch>
            <a:fillRect/>
          </a:stretch>
        </p:blipFill>
        <p:spPr>
          <a:xfrm>
            <a:off x="10259874" y="2636718"/>
            <a:ext cx="1414463" cy="3223260"/>
          </a:xfrm>
          <a:prstGeom prst="rect">
            <a:avLst/>
          </a:prstGeom>
        </p:spPr>
      </p:pic>
    </p:spTree>
    <p:extLst>
      <p:ext uri="{BB962C8B-B14F-4D97-AF65-F5344CB8AC3E}">
        <p14:creationId xmlns:p14="http://schemas.microsoft.com/office/powerpoint/2010/main" val="211367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t>Înainte de începerea analizei propriu-zise trebuie calculat I</a:t>
            </a:r>
            <a:r>
              <a:rPr lang="ro-RO" baseline="-25000"/>
              <a:t>D</a:t>
            </a:r>
            <a:r>
              <a:rPr lang="ro-RO"/>
              <a:t>. </a:t>
            </a:r>
            <a:endParaRPr lang="en-US"/>
          </a:p>
          <a:p>
            <a:r>
              <a:rPr lang="en-US"/>
              <a:t>Pentru ca amplificatorul s</a:t>
            </a:r>
            <a:r>
              <a:rPr lang="ro-RO"/>
              <a:t>ă</a:t>
            </a:r>
            <a:r>
              <a:rPr lang="en-US"/>
              <a:t> poat</a:t>
            </a:r>
            <a:r>
              <a:rPr lang="ro-RO"/>
              <a:t>ă</a:t>
            </a:r>
            <a:r>
              <a:rPr lang="en-US"/>
              <a:t> prelucra, f</a:t>
            </a:r>
            <a:r>
              <a:rPr lang="ro-RO"/>
              <a:t>ără distorsiuni, </a:t>
            </a:r>
            <a:br>
              <a:rPr lang="ro-RO"/>
            </a:br>
            <a:r>
              <a:rPr lang="ro-RO"/>
              <a:t>semnale simetrice (ex. sinusoidale), PSF-ul trebuie ales în </a:t>
            </a:r>
            <a:br>
              <a:rPr lang="ro-RO"/>
            </a:br>
            <a:r>
              <a:rPr lang="ro-RO"/>
              <a:t>centrul dreptei de sarcină.</a:t>
            </a:r>
            <a:endParaRPr lang="en-US"/>
          </a:p>
          <a:p>
            <a:r>
              <a:rPr lang="ro-RO"/>
              <a:t>Dacă s-a polarizat circuitul în centrul dreptei de sarcină, I</a:t>
            </a:r>
            <a:r>
              <a:rPr lang="ro-RO" baseline="-25000"/>
              <a:t>D</a:t>
            </a:r>
            <a:r>
              <a:rPr lang="ro-RO"/>
              <a:t> se </a:t>
            </a:r>
            <a:br>
              <a:rPr lang="ro-RO"/>
            </a:br>
            <a:r>
              <a:rPr lang="ro-RO"/>
              <a:t>poate calcula pornind de la valoarea I</a:t>
            </a:r>
            <a:r>
              <a:rPr lang="en-US" baseline="-25000"/>
              <a:t>D</a:t>
            </a:r>
            <a:r>
              <a:rPr lang="ro-RO" baseline="-25000"/>
              <a:t>SS</a:t>
            </a:r>
            <a:r>
              <a:rPr lang="ro-RO"/>
              <a:t> din foaia de catalog </a:t>
            </a:r>
            <a:br>
              <a:rPr lang="ro-RO"/>
            </a:br>
            <a:r>
              <a:rPr lang="ro-RO"/>
              <a:t>pentru TEC-J, astfel:</a:t>
            </a:r>
            <a:endParaRPr lang="en-US"/>
          </a:p>
        </p:txBody>
      </p:sp>
      <p:sp>
        <p:nvSpPr>
          <p:cNvPr id="4" name="Date Placeholder 3"/>
          <p:cNvSpPr>
            <a:spLocks noGrp="1"/>
          </p:cNvSpPr>
          <p:nvPr>
            <p:ph type="dt" sz="half" idx="10"/>
          </p:nvPr>
        </p:nvSpPr>
        <p:spPr/>
        <p:txBody>
          <a:bodyPr/>
          <a:lstStyle/>
          <a:p>
            <a:fld id="{8429D3FB-FE23-466B-BA62-74F0F23F238C}"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32</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p:cNvSpPr txBox="1"/>
              <p:nvPr/>
            </p:nvSpPr>
            <p:spPr bwMode="auto">
              <a:xfrm>
                <a:off x="5344900" y="4874972"/>
                <a:ext cx="1414463" cy="79033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𝐷𝑆𝑆</m:t>
                              </m:r>
                            </m:sub>
                          </m:sSub>
                        </m:num>
                        <m:den>
                          <m:r>
                            <a:rPr lang="ro-RO" sz="2400" i="1">
                              <a:solidFill>
                                <a:srgbClr val="000000"/>
                              </a:solidFill>
                              <a:latin typeface="Cambria Math" panose="02040503050406030204" pitchFamily="18" charset="0"/>
                            </a:rPr>
                            <m:t>2</m:t>
                          </m:r>
                        </m:den>
                      </m:f>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5344900" y="4874972"/>
                <a:ext cx="1414463" cy="790332"/>
              </a:xfrm>
              <a:prstGeom prst="rect">
                <a:avLst/>
              </a:prstGeom>
              <a:blipFill>
                <a:blip r:embed="rId2"/>
                <a:stretch>
                  <a:fillRect/>
                </a:stretch>
              </a:blipFill>
            </p:spPr>
            <p:txBody>
              <a:bodyPr/>
              <a:lstStyle/>
              <a:p>
                <a:r>
                  <a:rPr lang="ro-RO">
                    <a:noFill/>
                  </a:rPr>
                  <a:t> </a:t>
                </a:r>
              </a:p>
            </p:txBody>
          </p:sp>
        </mc:Fallback>
      </mc:AlternateContent>
      <p:pic>
        <p:nvPicPr>
          <p:cNvPr id="10" name="Picture 9">
            <a:extLst>
              <a:ext uri="{FF2B5EF4-FFF2-40B4-BE49-F238E27FC236}">
                <a16:creationId xmlns:a16="http://schemas.microsoft.com/office/drawing/2014/main" id="{0DB04E57-43AA-4C5A-B243-1C83B7506CFA}"/>
              </a:ext>
            </a:extLst>
          </p:cNvPr>
          <p:cNvPicPr>
            <a:picLocks noChangeAspect="1"/>
          </p:cNvPicPr>
          <p:nvPr/>
        </p:nvPicPr>
        <p:blipFill>
          <a:blip r:embed="rId3"/>
          <a:stretch>
            <a:fillRect/>
          </a:stretch>
        </p:blipFill>
        <p:spPr>
          <a:xfrm>
            <a:off x="10259874" y="2636718"/>
            <a:ext cx="1414463" cy="3223260"/>
          </a:xfrm>
          <a:prstGeom prst="rect">
            <a:avLst/>
          </a:prstGeom>
        </p:spPr>
      </p:pic>
    </p:spTree>
    <p:extLst>
      <p:ext uri="{BB962C8B-B14F-4D97-AF65-F5344CB8AC3E}">
        <p14:creationId xmlns:p14="http://schemas.microsoft.com/office/powerpoint/2010/main" val="2505704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t>În caz contrar, trebuie calculat I</a:t>
            </a:r>
            <a:r>
              <a:rPr lang="ro-RO" baseline="-25000"/>
              <a:t>D</a:t>
            </a:r>
            <a:r>
              <a:rPr lang="ro-RO"/>
              <a:t> pornind de la valorile parametrilor circuitului și rezolvând ecuația de dispozitiv.</a:t>
            </a:r>
          </a:p>
          <a:p>
            <a:r>
              <a:rPr lang="ro-RO"/>
              <a:t>Această ecuație rezultă, în acest caz, prin substituția V</a:t>
            </a:r>
            <a:r>
              <a:rPr lang="ro-RO" baseline="-25000"/>
              <a:t>GS</a:t>
            </a:r>
            <a:r>
              <a:rPr lang="ro-RO"/>
              <a:t>=I</a:t>
            </a:r>
            <a:r>
              <a:rPr lang="ro-RO" baseline="-25000"/>
              <a:t>D</a:t>
            </a:r>
            <a:r>
              <a:rPr lang="ro-RO"/>
              <a:t>R</a:t>
            </a:r>
            <a:r>
              <a:rPr lang="ro-RO" baseline="-25000"/>
              <a:t>S</a:t>
            </a:r>
            <a:r>
              <a:rPr lang="ro-RO"/>
              <a:t> </a:t>
            </a:r>
            <a:br>
              <a:rPr lang="ro-RO"/>
            </a:br>
            <a:r>
              <a:rPr lang="ro-RO"/>
              <a:t>(</a:t>
            </a:r>
            <a:r>
              <a:rPr lang="en-US"/>
              <a:t>adic</a:t>
            </a:r>
            <a:r>
              <a:rPr lang="ro-RO"/>
              <a:t>ă ecuația de circuit) în ecuația de dispozitiv. </a:t>
            </a:r>
            <a:endParaRPr lang="en-US"/>
          </a:p>
        </p:txBody>
      </p:sp>
      <p:sp>
        <p:nvSpPr>
          <p:cNvPr id="4" name="Date Placeholder 3"/>
          <p:cNvSpPr>
            <a:spLocks noGrp="1"/>
          </p:cNvSpPr>
          <p:nvPr>
            <p:ph type="dt" sz="half" idx="10"/>
          </p:nvPr>
        </p:nvSpPr>
        <p:spPr/>
        <p:txBody>
          <a:bodyPr/>
          <a:lstStyle/>
          <a:p>
            <a:fld id="{50EA81ED-E53C-4A17-ACFB-2E2BACF11B38}"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33</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4336774" y="3976014"/>
                <a:ext cx="3518452" cy="1059623"/>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𝐷𝑆𝑆</m:t>
                          </m:r>
                        </m:sub>
                      </m:sSub>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𝑜𝑓𝑓</m:t>
                                      </m:r>
                                      <m:r>
                                        <a:rPr lang="ro-RO" sz="2400" i="1">
                                          <a:solidFill>
                                            <a:srgbClr val="000000"/>
                                          </a:solidFill>
                                          <a:latin typeface="Cambria Math" panose="02040503050406030204" pitchFamily="18" charset="0"/>
                                        </a:rPr>
                                        <m:t>)</m:t>
                                      </m:r>
                                    </m:sub>
                                  </m:sSub>
                                </m:den>
                              </m:f>
                            </m:e>
                          </m:d>
                        </m:e>
                        <m:sup>
                          <m:r>
                            <a:rPr lang="ro-RO" sz="2400" i="1">
                              <a:solidFill>
                                <a:srgbClr val="000000"/>
                              </a:solidFill>
                              <a:latin typeface="Cambria Math" panose="02040503050406030204" pitchFamily="18" charset="0"/>
                            </a:rPr>
                            <m:t>2</m:t>
                          </m:r>
                        </m:sup>
                      </m:sSup>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4336774" y="3976014"/>
                <a:ext cx="3518452" cy="1059623"/>
              </a:xfrm>
              <a:prstGeom prst="rect">
                <a:avLst/>
              </a:prstGeom>
              <a:blipFill>
                <a:blip r:embed="rId2"/>
                <a:stretch>
                  <a:fillRect/>
                </a:stretch>
              </a:blipFill>
            </p:spPr>
            <p:txBody>
              <a:bodyPr/>
              <a:lstStyle/>
              <a:p>
                <a:r>
                  <a:rPr lang="ro-RO">
                    <a:noFill/>
                  </a:rPr>
                  <a:t> </a:t>
                </a:r>
              </a:p>
            </p:txBody>
          </p:sp>
        </mc:Fallback>
      </mc:AlternateContent>
      <p:pic>
        <p:nvPicPr>
          <p:cNvPr id="11" name="Picture 10">
            <a:extLst>
              <a:ext uri="{FF2B5EF4-FFF2-40B4-BE49-F238E27FC236}">
                <a16:creationId xmlns:a16="http://schemas.microsoft.com/office/drawing/2014/main" id="{1100FDFF-543C-49D7-8437-7D77B820FD40}"/>
              </a:ext>
            </a:extLst>
          </p:cNvPr>
          <p:cNvPicPr>
            <a:picLocks noChangeAspect="1"/>
          </p:cNvPicPr>
          <p:nvPr/>
        </p:nvPicPr>
        <p:blipFill>
          <a:blip r:embed="rId3"/>
          <a:stretch>
            <a:fillRect/>
          </a:stretch>
        </p:blipFill>
        <p:spPr>
          <a:xfrm>
            <a:off x="10259874" y="2636718"/>
            <a:ext cx="1414463" cy="3223260"/>
          </a:xfrm>
          <a:prstGeom prst="rect">
            <a:avLst/>
          </a:prstGeom>
        </p:spPr>
      </p:pic>
    </p:spTree>
    <p:extLst>
      <p:ext uri="{BB962C8B-B14F-4D97-AF65-F5344CB8AC3E}">
        <p14:creationId xmlns:p14="http://schemas.microsoft.com/office/powerpoint/2010/main" val="2316109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t>După ce </a:t>
            </a:r>
            <a:r>
              <a:rPr lang="ro-RO"/>
              <a:t>s-a</a:t>
            </a:r>
            <a:r>
              <a:rPr lang="en-US"/>
              <a:t> aflat valoarea I</a:t>
            </a:r>
            <a:r>
              <a:rPr lang="en-US" baseline="-25000"/>
              <a:t>D</a:t>
            </a:r>
            <a:r>
              <a:rPr lang="en-US"/>
              <a:t>, </a:t>
            </a:r>
            <a:r>
              <a:rPr lang="ro-RO"/>
              <a:t>se </a:t>
            </a:r>
            <a:r>
              <a:rPr lang="en-US"/>
              <a:t>p</a:t>
            </a:r>
            <a:r>
              <a:rPr lang="ro-RO"/>
              <a:t>oa</a:t>
            </a:r>
            <a:r>
              <a:rPr lang="en-US"/>
              <a:t>te continua analiza în c.c. utilizând relațiile:</a:t>
            </a:r>
            <a:endParaRPr lang="ro-RO"/>
          </a:p>
          <a:p>
            <a:pPr lvl="1"/>
            <a:r>
              <a:rPr lang="ro-RO"/>
              <a:t>pentru tensiunea poartă-sursă</a:t>
            </a:r>
            <a:br>
              <a:rPr lang="ro-RO"/>
            </a:br>
            <a:br>
              <a:rPr lang="ro-RO"/>
            </a:br>
            <a:br>
              <a:rPr lang="ro-RO"/>
            </a:br>
            <a:r>
              <a:rPr lang="ro-RO"/>
              <a:t>deoarece curentul de poartă se consideră nul (I</a:t>
            </a:r>
            <a:r>
              <a:rPr lang="ro-RO" baseline="-25000"/>
              <a:t>G</a:t>
            </a:r>
            <a:r>
              <a:rPr lang="ro-RO"/>
              <a:t>=0).</a:t>
            </a:r>
          </a:p>
          <a:p>
            <a:pPr lvl="1"/>
            <a:r>
              <a:rPr lang="ro-RO"/>
              <a:t>pentru tensiunea drenă-sursă</a:t>
            </a:r>
          </a:p>
          <a:p>
            <a:pPr lvl="1"/>
            <a:endParaRPr lang="ro-RO"/>
          </a:p>
          <a:p>
            <a:pPr lvl="1"/>
            <a:r>
              <a:rPr lang="ro-RO"/>
              <a:t>Potențialul din drenă, în jurul căreia se modifică semnalul amplificat</a:t>
            </a:r>
          </a:p>
          <a:p>
            <a:pPr lvl="1"/>
            <a:endParaRPr lang="ro-RO"/>
          </a:p>
          <a:p>
            <a:pPr lvl="1"/>
            <a:r>
              <a:rPr lang="ro-RO"/>
              <a:t>Potențialul din sursă</a:t>
            </a:r>
            <a:endParaRPr lang="en-US"/>
          </a:p>
        </p:txBody>
      </p:sp>
      <p:sp>
        <p:nvSpPr>
          <p:cNvPr id="4" name="Date Placeholder 3"/>
          <p:cNvSpPr>
            <a:spLocks noGrp="1"/>
          </p:cNvSpPr>
          <p:nvPr>
            <p:ph type="dt" sz="half" idx="10"/>
          </p:nvPr>
        </p:nvSpPr>
        <p:spPr/>
        <p:txBody>
          <a:bodyPr/>
          <a:lstStyle/>
          <a:p>
            <a:fld id="{5A539404-C970-47BA-94D3-A31C899FA2CE}"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34</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2514601" y="2710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p:cNvSpPr txBox="1"/>
              <p:nvPr/>
            </p:nvSpPr>
            <p:spPr bwMode="auto">
              <a:xfrm>
                <a:off x="3795366" y="3119743"/>
                <a:ext cx="4601265" cy="5588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3795366" y="3119743"/>
                <a:ext cx="4601265" cy="558800"/>
              </a:xfrm>
              <a:prstGeom prst="rect">
                <a:avLst/>
              </a:prstGeom>
              <a:blipFill>
                <a:blip r:embed="rId2"/>
                <a:stretch>
                  <a:fillRect l="-398"/>
                </a:stretch>
              </a:blipFill>
            </p:spPr>
            <p:txBody>
              <a:bodyPr/>
              <a:lstStyle/>
              <a:p>
                <a:r>
                  <a:rPr lang="ro-RO">
                    <a:noFill/>
                  </a:rPr>
                  <a:t> </a:t>
                </a:r>
              </a:p>
            </p:txBody>
          </p:sp>
        </mc:Fallback>
      </mc:AlternateContent>
      <p:sp>
        <p:nvSpPr>
          <p:cNvPr id="13" name="Rectangle 4"/>
          <p:cNvSpPr>
            <a:spLocks noChangeArrowheads="1"/>
          </p:cNvSpPr>
          <p:nvPr/>
        </p:nvSpPr>
        <p:spPr bwMode="auto">
          <a:xfrm>
            <a:off x="2514601" y="391813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4" name="Object 13"/>
              <p:cNvSpPr txBox="1"/>
              <p:nvPr/>
            </p:nvSpPr>
            <p:spPr bwMode="auto">
              <a:xfrm>
                <a:off x="3642656" y="4389844"/>
                <a:ext cx="4902200" cy="46919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e>
                      </m:d>
                    </m:oMath>
                  </m:oMathPara>
                </a14:m>
                <a:endParaRPr lang="ro-RO" sz="2400"/>
              </a:p>
            </p:txBody>
          </p:sp>
        </mc:Choice>
        <mc:Fallback xmlns="">
          <p:sp>
            <p:nvSpPr>
              <p:cNvPr id="14" name="Object 13"/>
              <p:cNvSpPr txBox="1">
                <a:spLocks noRot="1" noChangeAspect="1" noMove="1" noResize="1" noEditPoints="1" noAdjustHandles="1" noChangeArrowheads="1" noChangeShapeType="1" noTextEdit="1"/>
              </p:cNvSpPr>
              <p:nvPr/>
            </p:nvSpPr>
            <p:spPr bwMode="auto">
              <a:xfrm>
                <a:off x="3642656" y="4389844"/>
                <a:ext cx="4902200" cy="469196"/>
              </a:xfrm>
              <a:prstGeom prst="rect">
                <a:avLst/>
              </a:prstGeom>
              <a:blipFill>
                <a:blip r:embed="rId3"/>
                <a:stretch>
                  <a:fillRect l="-373"/>
                </a:stretch>
              </a:blipFill>
            </p:spPr>
            <p:txBody>
              <a:bodyPr/>
              <a:lstStyle/>
              <a:p>
                <a:r>
                  <a:rPr lang="ro-RO">
                    <a:noFill/>
                  </a:rPr>
                  <a:t> </a:t>
                </a:r>
              </a:p>
            </p:txBody>
          </p:sp>
        </mc:Fallback>
      </mc:AlternateContent>
      <p:sp>
        <p:nvSpPr>
          <p:cNvPr id="15" name="Rectangle 6"/>
          <p:cNvSpPr>
            <a:spLocks noChangeArrowheads="1"/>
          </p:cNvSpPr>
          <p:nvPr/>
        </p:nvSpPr>
        <p:spPr bwMode="auto">
          <a:xfrm>
            <a:off x="2514601" y="46109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6" name="Object 15"/>
              <p:cNvSpPr txBox="1"/>
              <p:nvPr/>
            </p:nvSpPr>
            <p:spPr bwMode="auto">
              <a:xfrm>
                <a:off x="4873728" y="5194455"/>
                <a:ext cx="2440056" cy="46919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oMath>
                  </m:oMathPara>
                </a14:m>
                <a:endParaRPr lang="ro-RO" sz="2400"/>
              </a:p>
            </p:txBody>
          </p:sp>
        </mc:Choice>
        <mc:Fallback xmlns="">
          <p:sp>
            <p:nvSpPr>
              <p:cNvPr id="16" name="Object 15"/>
              <p:cNvSpPr txBox="1">
                <a:spLocks noRot="1" noChangeAspect="1" noMove="1" noResize="1" noEditPoints="1" noAdjustHandles="1" noChangeArrowheads="1" noChangeShapeType="1" noTextEdit="1"/>
              </p:cNvSpPr>
              <p:nvPr/>
            </p:nvSpPr>
            <p:spPr bwMode="auto">
              <a:xfrm>
                <a:off x="4873728" y="5194455"/>
                <a:ext cx="2440056" cy="469196"/>
              </a:xfrm>
              <a:prstGeom prst="rect">
                <a:avLst/>
              </a:prstGeom>
              <a:blipFill>
                <a:blip r:embed="rId4"/>
                <a:stretch>
                  <a:fillRect l="-49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a:xfrm>
                <a:off x="5332342" y="5731119"/>
                <a:ext cx="1527314" cy="46919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a:xfrm>
                <a:off x="5332342" y="5731119"/>
                <a:ext cx="1527314" cy="469197"/>
              </a:xfrm>
              <a:prstGeom prst="rect">
                <a:avLst/>
              </a:prstGeom>
              <a:blipFill>
                <a:blip r:embed="rId5"/>
                <a:stretch>
                  <a:fillRect l="-1200"/>
                </a:stretch>
              </a:blipFill>
            </p:spPr>
            <p:txBody>
              <a:bodyPr/>
              <a:lstStyle/>
              <a:p>
                <a:r>
                  <a:rPr lang="ro-RO">
                    <a:noFill/>
                  </a:rPr>
                  <a:t> </a:t>
                </a:r>
              </a:p>
            </p:txBody>
          </p:sp>
        </mc:Fallback>
      </mc:AlternateContent>
    </p:spTree>
    <p:extLst>
      <p:ext uri="{BB962C8B-B14F-4D97-AF65-F5344CB8AC3E}">
        <p14:creationId xmlns:p14="http://schemas.microsoft.com/office/powerpoint/2010/main" val="1318977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Analiza în c.a.</a:t>
            </a:r>
            <a:endParaRPr lang="en-US" sz="3100" b="1">
              <a:latin typeface="+mn-lt"/>
            </a:endParaRPr>
          </a:p>
        </p:txBody>
      </p:sp>
      <p:sp>
        <p:nvSpPr>
          <p:cNvPr id="3" name="Content Placeholder 2"/>
          <p:cNvSpPr>
            <a:spLocks noGrp="1"/>
          </p:cNvSpPr>
          <p:nvPr>
            <p:ph idx="1"/>
          </p:nvPr>
        </p:nvSpPr>
        <p:spPr/>
        <p:txBody>
          <a:bodyPr/>
          <a:lstStyle/>
          <a:p>
            <a:r>
              <a:rPr lang="ro-RO"/>
              <a:t>Pentru a analiza funcționarea cu semnal a amplificatorului trebuie desenat circuitul de c.a.</a:t>
            </a:r>
          </a:p>
          <a:p>
            <a:r>
              <a:rPr lang="ro-RO"/>
              <a:t>Condensatoarele se înlocuiesc, practic, prin scurtcircuite, în ipoteza simplificatoare că X</a:t>
            </a:r>
            <a:r>
              <a:rPr lang="ro-RO" baseline="-25000"/>
              <a:t>C</a:t>
            </a:r>
            <a:r>
              <a:rPr lang="ro-RO">
                <a:sym typeface="Symbol" panose="05050102010706020507" pitchFamily="18" charset="2"/>
              </a:rPr>
              <a:t></a:t>
            </a:r>
            <a:r>
              <a:rPr lang="ro-RO"/>
              <a:t>0 la frecvența semanlului.</a:t>
            </a:r>
          </a:p>
          <a:p>
            <a:r>
              <a:rPr lang="ro-RO"/>
              <a:t>Sursa de alimentare de c.c se </a:t>
            </a:r>
            <a:br>
              <a:rPr lang="ro-RO"/>
            </a:br>
            <a:r>
              <a:rPr lang="ro-RO"/>
              <a:t>pasivizează (scurtcircuit la </a:t>
            </a:r>
            <a:br>
              <a:rPr lang="ro-RO"/>
            </a:br>
            <a:r>
              <a:rPr lang="ro-RO"/>
              <a:t>masă), în ipoteza că rezistența </a:t>
            </a:r>
            <a:br>
              <a:rPr lang="ro-RO"/>
            </a:br>
            <a:r>
              <a:rPr lang="ro-RO"/>
              <a:t>ei internă este zero.</a:t>
            </a:r>
          </a:p>
        </p:txBody>
      </p:sp>
      <p:sp>
        <p:nvSpPr>
          <p:cNvPr id="4" name="Date Placeholder 3"/>
          <p:cNvSpPr>
            <a:spLocks noGrp="1"/>
          </p:cNvSpPr>
          <p:nvPr>
            <p:ph type="dt" sz="half" idx="10"/>
          </p:nvPr>
        </p:nvSpPr>
        <p:spPr/>
        <p:txBody>
          <a:bodyPr/>
          <a:lstStyle/>
          <a:p>
            <a:fld id="{F446BFDA-92EF-483F-8B5A-B56282BFED44}"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35</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447EF726-9B91-4140-B63D-8BC2EA37AFA0}"/>
              </a:ext>
            </a:extLst>
          </p:cNvPr>
          <p:cNvPicPr>
            <a:picLocks noChangeAspect="1"/>
          </p:cNvPicPr>
          <p:nvPr/>
        </p:nvPicPr>
        <p:blipFill>
          <a:blip r:embed="rId2"/>
          <a:stretch>
            <a:fillRect/>
          </a:stretch>
        </p:blipFill>
        <p:spPr>
          <a:xfrm>
            <a:off x="5617349" y="3782191"/>
            <a:ext cx="6355967" cy="2484466"/>
          </a:xfrm>
          <a:prstGeom prst="rect">
            <a:avLst/>
          </a:prstGeom>
        </p:spPr>
      </p:pic>
    </p:spTree>
    <p:extLst>
      <p:ext uri="{BB962C8B-B14F-4D97-AF65-F5344CB8AC3E}">
        <p14:creationId xmlns:p14="http://schemas.microsoft.com/office/powerpoint/2010/main" val="315268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t>Borna de alimentare în c.c., V</a:t>
            </a:r>
            <a:r>
              <a:rPr lang="ro-RO" baseline="-25000"/>
              <a:t>DD</a:t>
            </a:r>
            <a:r>
              <a:rPr lang="ro-RO"/>
              <a:t> este, în c.a., la potențialul de zero volți, prin urmare se comportă ca </a:t>
            </a:r>
            <a:r>
              <a:rPr lang="ro-RO">
                <a:solidFill>
                  <a:srgbClr val="0070C0"/>
                </a:solidFill>
              </a:rPr>
              <a:t>masă de c.a.</a:t>
            </a:r>
          </a:p>
          <a:p>
            <a:r>
              <a:rPr lang="ro-RO"/>
              <a:t>Altfel spus, prin pasivizarea bateriei de c.c., se creează un scurtcircuit între </a:t>
            </a:r>
            <a:r>
              <a:rPr lang="ro-RO">
                <a:solidFill>
                  <a:srgbClr val="0070C0"/>
                </a:solidFill>
              </a:rPr>
              <a:t>masa fizică a circuitului </a:t>
            </a:r>
            <a:r>
              <a:rPr lang="ro-RO"/>
              <a:t>(bara minus) și bara plus de alimentare care a devenit astfel </a:t>
            </a:r>
            <a:br>
              <a:rPr lang="ro-RO"/>
            </a:br>
            <a:r>
              <a:rPr lang="ro-RO">
                <a:solidFill>
                  <a:srgbClr val="0070C0"/>
                </a:solidFill>
              </a:rPr>
              <a:t>masă de c.a.</a:t>
            </a:r>
            <a:endParaRPr lang="en-US">
              <a:solidFill>
                <a:srgbClr val="0070C0"/>
              </a:solidFill>
            </a:endParaRPr>
          </a:p>
        </p:txBody>
      </p:sp>
      <p:sp>
        <p:nvSpPr>
          <p:cNvPr id="4" name="Date Placeholder 3"/>
          <p:cNvSpPr>
            <a:spLocks noGrp="1"/>
          </p:cNvSpPr>
          <p:nvPr>
            <p:ph type="dt" sz="half" idx="10"/>
          </p:nvPr>
        </p:nvSpPr>
        <p:spPr/>
        <p:txBody>
          <a:bodyPr/>
          <a:lstStyle/>
          <a:p>
            <a:fld id="{3A31B71F-0FF1-4C59-ADD9-D6CA2ACFFC28}"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36</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1BCC51DB-56A4-488C-A814-06F861B8F646}"/>
              </a:ext>
            </a:extLst>
          </p:cNvPr>
          <p:cNvPicPr>
            <a:picLocks noChangeAspect="1"/>
          </p:cNvPicPr>
          <p:nvPr/>
        </p:nvPicPr>
        <p:blipFill>
          <a:blip r:embed="rId2"/>
          <a:stretch>
            <a:fillRect/>
          </a:stretch>
        </p:blipFill>
        <p:spPr>
          <a:xfrm>
            <a:off x="5587532" y="3782191"/>
            <a:ext cx="6355967" cy="2484466"/>
          </a:xfrm>
          <a:prstGeom prst="rect">
            <a:avLst/>
          </a:prstGeom>
        </p:spPr>
      </p:pic>
    </p:spTree>
    <p:extLst>
      <p:ext uri="{BB962C8B-B14F-4D97-AF65-F5344CB8AC3E}">
        <p14:creationId xmlns:p14="http://schemas.microsoft.com/office/powerpoint/2010/main" val="4199047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sz="3200" b="1">
                <a:solidFill>
                  <a:srgbClr val="0070C0"/>
                </a:solidFill>
              </a:rPr>
              <a:t>Tensiunea semnalului de poartă</a:t>
            </a:r>
            <a:endParaRPr lang="en-US" sz="3200" b="1">
              <a:solidFill>
                <a:srgbClr val="0070C0"/>
              </a:solidFill>
            </a:endParaRPr>
          </a:p>
          <a:p>
            <a:r>
              <a:rPr lang="ro-RO"/>
              <a:t>la intrarea circuitului este conectată o sursă de tensiune alternativă.</a:t>
            </a:r>
          </a:p>
          <a:p>
            <a:r>
              <a:rPr lang="ro-RO"/>
              <a:t>Deoarece rezistența de intrare a TEC este foarte mare, practic, toată tensiunea de intrare furnizată de sursa de semnal se regăsește în poartă, căderea de tensiune pe rezistența internă a </a:t>
            </a:r>
            <a:br>
              <a:rPr lang="ro-RO"/>
            </a:br>
            <a:r>
              <a:rPr lang="ro-RO"/>
              <a:t>sursei de semnal fiind foarte mică.</a:t>
            </a:r>
            <a:endParaRPr lang="en-US"/>
          </a:p>
        </p:txBody>
      </p:sp>
      <p:sp>
        <p:nvSpPr>
          <p:cNvPr id="4" name="Date Placeholder 3"/>
          <p:cNvSpPr>
            <a:spLocks noGrp="1"/>
          </p:cNvSpPr>
          <p:nvPr>
            <p:ph type="dt" sz="half" idx="10"/>
          </p:nvPr>
        </p:nvSpPr>
        <p:spPr/>
        <p:txBody>
          <a:bodyPr/>
          <a:lstStyle/>
          <a:p>
            <a:fld id="{F4A70B8C-9473-4E3D-BBCB-5A10D1322ECA}"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37</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5146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p:cNvSpPr txBox="1"/>
              <p:nvPr/>
            </p:nvSpPr>
            <p:spPr bwMode="auto">
              <a:xfrm>
                <a:off x="5404402" y="4861115"/>
                <a:ext cx="1383196" cy="52843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5404402" y="4861115"/>
                <a:ext cx="1383196" cy="528431"/>
              </a:xfrm>
              <a:prstGeom prst="rect">
                <a:avLst/>
              </a:prstGeom>
              <a:blipFill>
                <a:blip r:embed="rId2"/>
                <a:stretch>
                  <a:fillRect l="-1327"/>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3A84C558-BE1E-48BA-A4ED-0B255B07E8FA}"/>
              </a:ext>
            </a:extLst>
          </p:cNvPr>
          <p:cNvPicPr>
            <a:picLocks noChangeAspect="1"/>
          </p:cNvPicPr>
          <p:nvPr/>
        </p:nvPicPr>
        <p:blipFill rotWithShape="1">
          <a:blip r:embed="rId3"/>
          <a:srcRect l="53140" b="9803"/>
          <a:stretch/>
        </p:blipFill>
        <p:spPr>
          <a:xfrm>
            <a:off x="8965096" y="3782191"/>
            <a:ext cx="2978403" cy="2240922"/>
          </a:xfrm>
          <a:prstGeom prst="rect">
            <a:avLst/>
          </a:prstGeom>
        </p:spPr>
      </p:pic>
    </p:spTree>
    <p:extLst>
      <p:ext uri="{BB962C8B-B14F-4D97-AF65-F5344CB8AC3E}">
        <p14:creationId xmlns:p14="http://schemas.microsoft.com/office/powerpoint/2010/main" val="1266519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EB0-8630-49C2-BA21-5EA2DCEC7554}"/>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c.a.</a:t>
            </a:r>
            <a:endParaRPr lang="ro-RO"/>
          </a:p>
        </p:txBody>
      </p:sp>
      <p:sp>
        <p:nvSpPr>
          <p:cNvPr id="3" name="Content Placeholder 2">
            <a:extLst>
              <a:ext uri="{FF2B5EF4-FFF2-40B4-BE49-F238E27FC236}">
                <a16:creationId xmlns:a16="http://schemas.microsoft.com/office/drawing/2014/main" id="{20DEC792-D977-40C2-A1F3-FC82E25F23AD}"/>
              </a:ext>
            </a:extLst>
          </p:cNvPr>
          <p:cNvSpPr>
            <a:spLocks noGrp="1"/>
          </p:cNvSpPr>
          <p:nvPr>
            <p:ph idx="1"/>
          </p:nvPr>
        </p:nvSpPr>
        <p:spPr/>
        <p:txBody>
          <a:bodyPr/>
          <a:lstStyle/>
          <a:p>
            <a:r>
              <a:rPr lang="ro-RO"/>
              <a:t>OBS. căderea de tensiune pe rezistența internă a sursei de semnal este foarte mică</a:t>
            </a:r>
          </a:p>
        </p:txBody>
      </p:sp>
      <p:sp>
        <p:nvSpPr>
          <p:cNvPr id="4" name="Date Placeholder 3">
            <a:extLst>
              <a:ext uri="{FF2B5EF4-FFF2-40B4-BE49-F238E27FC236}">
                <a16:creationId xmlns:a16="http://schemas.microsoft.com/office/drawing/2014/main" id="{D505F1CF-EACB-444B-8321-77AAC8091CD4}"/>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C54BF83E-D396-49DC-BE51-9A79AB66EED7}"/>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7DAB3456-8D1C-4868-B582-27A3AC925D72}"/>
              </a:ext>
            </a:extLst>
          </p:cNvPr>
          <p:cNvSpPr>
            <a:spLocks noGrp="1"/>
          </p:cNvSpPr>
          <p:nvPr>
            <p:ph type="sldNum" sz="quarter" idx="12"/>
          </p:nvPr>
        </p:nvSpPr>
        <p:spPr/>
        <p:txBody>
          <a:bodyPr/>
          <a:lstStyle/>
          <a:p>
            <a:fld id="{93CEA419-0EA0-4DBB-8DF7-AC1C5CE942A1}" type="slidenum">
              <a:rPr lang="ro-RO" smtClean="0"/>
              <a:t>38</a:t>
            </a:fld>
            <a:endParaRPr lang="ro-RO"/>
          </a:p>
        </p:txBody>
      </p:sp>
      <p:pic>
        <p:nvPicPr>
          <p:cNvPr id="8" name="Picture 7">
            <a:extLst>
              <a:ext uri="{FF2B5EF4-FFF2-40B4-BE49-F238E27FC236}">
                <a16:creationId xmlns:a16="http://schemas.microsoft.com/office/drawing/2014/main" id="{14DB1601-8404-41D7-997F-9B61C9AF081B}"/>
              </a:ext>
            </a:extLst>
          </p:cNvPr>
          <p:cNvPicPr>
            <a:picLocks noChangeAspect="1"/>
          </p:cNvPicPr>
          <p:nvPr/>
        </p:nvPicPr>
        <p:blipFill>
          <a:blip r:embed="rId2"/>
          <a:stretch>
            <a:fillRect/>
          </a:stretch>
        </p:blipFill>
        <p:spPr>
          <a:xfrm>
            <a:off x="4351020" y="2816847"/>
            <a:ext cx="3489960" cy="178308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FF49B0-92E4-427A-BEEF-88DC2647A18F}"/>
                  </a:ext>
                </a:extLst>
              </p:cNvPr>
              <p:cNvSpPr txBox="1"/>
              <p:nvPr/>
            </p:nvSpPr>
            <p:spPr>
              <a:xfrm>
                <a:off x="1552320" y="4989233"/>
                <a:ext cx="9087359" cy="798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𝑖𝑛</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𝐺</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𝑔𝑒𝑛</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𝐺</m:t>
                              </m:r>
                            </m:sub>
                          </m:sSub>
                        </m:den>
                      </m:f>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𝑉</m:t>
                          </m:r>
                        </m:e>
                        <m:sub>
                          <m:r>
                            <a:rPr lang="ro-RO" sz="2400" b="0" i="1" smtClean="0">
                              <a:latin typeface="Cambria Math" panose="02040503050406030204" pitchFamily="18" charset="0"/>
                              <a:ea typeface="Cambria Math" panose="02040503050406030204" pitchFamily="18" charset="0"/>
                            </a:rPr>
                            <m:t>𝑔𝑒𝑛</m:t>
                          </m:r>
                        </m:sub>
                      </m:sSub>
                      <m:f>
                        <m:fPr>
                          <m:ctrlPr>
                            <a:rPr lang="ro-RO" sz="2400" b="0" i="1" smtClean="0">
                              <a:latin typeface="Cambria Math" panose="02040503050406030204" pitchFamily="18" charset="0"/>
                              <a:ea typeface="Cambria Math" panose="02040503050406030204" pitchFamily="18" charset="0"/>
                            </a:rPr>
                          </m:ctrlPr>
                        </m:fPr>
                        <m:num>
                          <m:r>
                            <a:rPr lang="ro-RO" sz="2400" b="0" i="1" smtClean="0">
                              <a:latin typeface="Cambria Math" panose="02040503050406030204" pitchFamily="18" charset="0"/>
                              <a:ea typeface="Cambria Math" panose="02040503050406030204" pitchFamily="18" charset="0"/>
                            </a:rPr>
                            <m:t>10</m:t>
                          </m:r>
                          <m:r>
                            <a:rPr lang="ro-RO" sz="2400" b="0" i="1" smtClean="0">
                              <a:latin typeface="Cambria Math" panose="02040503050406030204" pitchFamily="18" charset="0"/>
                              <a:ea typeface="Cambria Math" panose="02040503050406030204" pitchFamily="18" charset="0"/>
                            </a:rPr>
                            <m:t>𝑀</m:t>
                          </m:r>
                          <m:r>
                            <m:rPr>
                              <m:sty m:val="p"/>
                            </m:rPr>
                            <a:rPr lang="el-GR" sz="2400" b="0" i="1" smtClean="0">
                              <a:latin typeface="Cambria Math" panose="02040503050406030204" pitchFamily="18" charset="0"/>
                              <a:ea typeface="Cambria Math" panose="02040503050406030204" pitchFamily="18" charset="0"/>
                            </a:rPr>
                            <m:t>Ω</m:t>
                          </m:r>
                        </m:num>
                        <m:den>
                          <m:r>
                            <a:rPr lang="ro-RO" sz="2400" b="0" i="1" smtClean="0">
                              <a:latin typeface="Cambria Math" panose="02040503050406030204" pitchFamily="18" charset="0"/>
                              <a:ea typeface="Cambria Math" panose="02040503050406030204" pitchFamily="18" charset="0"/>
                            </a:rPr>
                            <m:t>600</m:t>
                          </m:r>
                          <m:r>
                            <m:rPr>
                              <m:sty m:val="p"/>
                            </m:rPr>
                            <a:rPr lang="el-GR" sz="2400" b="0" i="1" smtClean="0">
                              <a:latin typeface="Cambria Math" panose="02040503050406030204" pitchFamily="18" charset="0"/>
                              <a:ea typeface="Cambria Math" panose="02040503050406030204" pitchFamily="18" charset="0"/>
                            </a:rPr>
                            <m:t>Ω</m:t>
                          </m:r>
                          <m:r>
                            <a:rPr lang="ro-RO" sz="2400" b="0" i="1" smtClean="0">
                              <a:latin typeface="Cambria Math" panose="02040503050406030204" pitchFamily="18" charset="0"/>
                              <a:ea typeface="Cambria Math" panose="02040503050406030204" pitchFamily="18" charset="0"/>
                            </a:rPr>
                            <m:t>+10</m:t>
                          </m:r>
                          <m:r>
                            <a:rPr lang="ro-RO" sz="2400" b="0" i="1" smtClean="0">
                              <a:latin typeface="Cambria Math" panose="02040503050406030204" pitchFamily="18" charset="0"/>
                              <a:ea typeface="Cambria Math" panose="02040503050406030204" pitchFamily="18" charset="0"/>
                            </a:rPr>
                            <m:t>𝑀</m:t>
                          </m:r>
                          <m:r>
                            <m:rPr>
                              <m:sty m:val="p"/>
                            </m:rPr>
                            <a:rPr lang="el-GR" sz="2400" b="0" i="1" smtClean="0">
                              <a:latin typeface="Cambria Math" panose="02040503050406030204" pitchFamily="18" charset="0"/>
                              <a:ea typeface="Cambria Math" panose="02040503050406030204" pitchFamily="18" charset="0"/>
                            </a:rPr>
                            <m:t>Ω</m:t>
                          </m:r>
                        </m:den>
                      </m:f>
                      <m:r>
                        <a:rPr lang="ro-RO" sz="2400" i="1">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𝑔𝑒𝑛</m:t>
                          </m:r>
                        </m:sub>
                      </m:sSub>
                      <m:r>
                        <a:rPr lang="ro-RO" sz="2400" b="0" i="1" smtClean="0">
                          <a:latin typeface="Cambria Math" panose="02040503050406030204" pitchFamily="18" charset="0"/>
                          <a:ea typeface="Cambria Math" panose="02040503050406030204" pitchFamily="18" charset="0"/>
                        </a:rPr>
                        <m:t>=0,9994×</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𝑔𝑒𝑛</m:t>
                          </m:r>
                        </m:sub>
                      </m:sSub>
                      <m:r>
                        <a:rPr lang="ro-RO" sz="2400" i="1" smtClean="0">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𝑔𝑒𝑛</m:t>
                          </m:r>
                        </m:sub>
                      </m:sSub>
                    </m:oMath>
                  </m:oMathPara>
                </a14:m>
                <a:endParaRPr lang="ro-RO" sz="2400"/>
              </a:p>
            </p:txBody>
          </p:sp>
        </mc:Choice>
        <mc:Fallback xmlns="">
          <p:sp>
            <p:nvSpPr>
              <p:cNvPr id="9" name="TextBox 8">
                <a:extLst>
                  <a:ext uri="{FF2B5EF4-FFF2-40B4-BE49-F238E27FC236}">
                    <a16:creationId xmlns:a16="http://schemas.microsoft.com/office/drawing/2014/main" id="{96FF49B0-92E4-427A-BEEF-88DC2647A18F}"/>
                  </a:ext>
                </a:extLst>
              </p:cNvPr>
              <p:cNvSpPr txBox="1">
                <a:spLocks noRot="1" noChangeAspect="1" noMove="1" noResize="1" noEditPoints="1" noAdjustHandles="1" noChangeArrowheads="1" noChangeShapeType="1" noTextEdit="1"/>
              </p:cNvSpPr>
              <p:nvPr/>
            </p:nvSpPr>
            <p:spPr>
              <a:xfrm>
                <a:off x="1552320" y="4989233"/>
                <a:ext cx="9087359" cy="798424"/>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202208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rPr>
              <a:t>Câștigul în tensiune</a:t>
            </a:r>
          </a:p>
          <a:p>
            <a:r>
              <a:rPr lang="ro-RO"/>
              <a:t>Expresia câștigului în tensiune al unui TEC este valabilă și în cazul amplificatorului cu sursa comună:</a:t>
            </a:r>
            <a:endParaRPr lang="en-US"/>
          </a:p>
          <a:p>
            <a:endParaRPr lang="ro-RO"/>
          </a:p>
          <a:p>
            <a:r>
              <a:rPr lang="ro-RO"/>
              <a:t>Tensiunea semnalului de ieșire din drenă, V</a:t>
            </a:r>
            <a:r>
              <a:rPr lang="ro-RO" baseline="-25000"/>
              <a:t>ds</a:t>
            </a:r>
            <a:r>
              <a:rPr lang="ro-RO"/>
              <a:t>, este:</a:t>
            </a:r>
            <a:br>
              <a:rPr lang="ro-RO"/>
            </a:br>
            <a:br>
              <a:rPr lang="ro-RO"/>
            </a:br>
            <a:br>
              <a:rPr lang="ro-RO"/>
            </a:br>
            <a:r>
              <a:rPr lang="ro-RO"/>
              <a:t>unde </a:t>
            </a:r>
            <a:br>
              <a:rPr lang="ro-RO"/>
            </a:br>
            <a:br>
              <a:rPr lang="ro-RO"/>
            </a:br>
            <a:r>
              <a:rPr lang="ro-RO"/>
              <a:t>și</a:t>
            </a:r>
            <a:endParaRPr lang="en-US"/>
          </a:p>
        </p:txBody>
      </p:sp>
      <p:sp>
        <p:nvSpPr>
          <p:cNvPr id="4" name="Date Placeholder 3"/>
          <p:cNvSpPr>
            <a:spLocks noGrp="1"/>
          </p:cNvSpPr>
          <p:nvPr>
            <p:ph type="dt" sz="half" idx="10"/>
          </p:nvPr>
        </p:nvSpPr>
        <p:spPr/>
        <p:txBody>
          <a:bodyPr/>
          <a:lstStyle/>
          <a:p>
            <a:fld id="{B06F61DD-5912-44A6-99BC-34FE45B09386}"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39</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5146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23622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5104647" y="3147908"/>
                <a:ext cx="1982705" cy="50641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oMath>
                  </m:oMathPara>
                </a14:m>
                <a:endParaRPr lang="ro-RO" sz="240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5104647" y="3147908"/>
                <a:ext cx="1982705" cy="506414"/>
              </a:xfrm>
              <a:prstGeom prst="rect">
                <a:avLst/>
              </a:prstGeom>
              <a:blipFill>
                <a:blip r:embed="rId2"/>
                <a:stretch>
                  <a:fillRect l="-613" b="-1205"/>
                </a:stretch>
              </a:blipFill>
            </p:spPr>
            <p:txBody>
              <a:bodyPr/>
              <a:lstStyle/>
              <a:p>
                <a:r>
                  <a:rPr lang="ro-RO">
                    <a:noFill/>
                  </a:rPr>
                  <a:t> </a:t>
                </a:r>
              </a:p>
            </p:txBody>
          </p:sp>
        </mc:Fallback>
      </mc:AlternateContent>
      <p:sp>
        <p:nvSpPr>
          <p:cNvPr id="14" name="Rectangle 4"/>
          <p:cNvSpPr>
            <a:spLocks noChangeArrowheads="1"/>
          </p:cNvSpPr>
          <p:nvPr/>
        </p:nvSpPr>
        <p:spPr bwMode="auto">
          <a:xfrm>
            <a:off x="2362201" y="37110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5" name="Object 14"/>
              <p:cNvSpPr txBox="1"/>
              <p:nvPr/>
            </p:nvSpPr>
            <p:spPr bwMode="auto">
              <a:xfrm>
                <a:off x="3875432" y="4237829"/>
                <a:ext cx="4441133" cy="50641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𝑑𝑠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bwMode="auto">
              <a:xfrm>
                <a:off x="3875432" y="4237829"/>
                <a:ext cx="4441133" cy="506415"/>
              </a:xfrm>
              <a:prstGeom prst="rect">
                <a:avLst/>
              </a:prstGeom>
              <a:blipFill>
                <a:blip r:embed="rId3"/>
                <a:stretch>
                  <a:fillRect l="-412" b="-4819"/>
                </a:stretch>
              </a:blipFill>
            </p:spPr>
            <p:txBody>
              <a:bodyPr/>
              <a:lstStyle/>
              <a:p>
                <a:r>
                  <a:rPr lang="ro-RO">
                    <a:noFill/>
                  </a:rPr>
                  <a:t> </a:t>
                </a:r>
              </a:p>
            </p:txBody>
          </p:sp>
        </mc:Fallback>
      </mc:AlternateContent>
      <p:sp>
        <p:nvSpPr>
          <p:cNvPr id="16" name="Rectangle 6"/>
          <p:cNvSpPr>
            <a:spLocks noChangeArrowheads="1"/>
          </p:cNvSpPr>
          <p:nvPr/>
        </p:nvSpPr>
        <p:spPr bwMode="auto">
          <a:xfrm>
            <a:off x="2362201" y="48619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Object 16"/>
              <p:cNvSpPr txBox="1"/>
              <p:nvPr/>
            </p:nvSpPr>
            <p:spPr bwMode="auto">
              <a:xfrm>
                <a:off x="1917430" y="4854692"/>
                <a:ext cx="1848702" cy="533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e>
                      </m:d>
                    </m:oMath>
                  </m:oMathPara>
                </a14:m>
                <a:endParaRPr lang="ro-RO" sz="2000"/>
              </a:p>
            </p:txBody>
          </p:sp>
        </mc:Choice>
        <mc:Fallback xmlns="">
          <p:sp>
            <p:nvSpPr>
              <p:cNvPr id="17" name="Object 16"/>
              <p:cNvSpPr txBox="1">
                <a:spLocks noRot="1" noChangeAspect="1" noMove="1" noResize="1" noEditPoints="1" noAdjustHandles="1" noChangeArrowheads="1" noChangeShapeType="1" noTextEdit="1"/>
              </p:cNvSpPr>
              <p:nvPr/>
            </p:nvSpPr>
            <p:spPr bwMode="auto">
              <a:xfrm>
                <a:off x="1917430" y="4854692"/>
                <a:ext cx="1848702" cy="533400"/>
              </a:xfrm>
              <a:prstGeom prst="rect">
                <a:avLst/>
              </a:prstGeom>
              <a:blipFill>
                <a:blip r:embed="rId4"/>
                <a:stretch>
                  <a:fillRect/>
                </a:stretch>
              </a:blipFill>
            </p:spPr>
            <p:txBody>
              <a:bodyPr/>
              <a:lstStyle/>
              <a:p>
                <a:r>
                  <a:rPr lang="ro-RO">
                    <a:noFill/>
                  </a:rPr>
                  <a:t> </a:t>
                </a:r>
              </a:p>
            </p:txBody>
          </p:sp>
        </mc:Fallback>
      </mc:AlternateContent>
      <p:sp>
        <p:nvSpPr>
          <p:cNvPr id="18" name="Rectangle 8"/>
          <p:cNvSpPr>
            <a:spLocks noChangeArrowheads="1"/>
          </p:cNvSpPr>
          <p:nvPr/>
        </p:nvSpPr>
        <p:spPr bwMode="auto">
          <a:xfrm>
            <a:off x="2362201" y="582659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Object 18"/>
              <p:cNvSpPr txBox="1"/>
              <p:nvPr/>
            </p:nvSpPr>
            <p:spPr bwMode="auto">
              <a:xfrm>
                <a:off x="1496721" y="5653603"/>
                <a:ext cx="1426157" cy="52877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oMath>
                  </m:oMathPara>
                </a14:m>
                <a:endParaRPr lang="ro-RO" sz="2400"/>
              </a:p>
            </p:txBody>
          </p:sp>
        </mc:Choice>
        <mc:Fallback xmlns="">
          <p:sp>
            <p:nvSpPr>
              <p:cNvPr id="19" name="Object 18"/>
              <p:cNvSpPr txBox="1">
                <a:spLocks noRot="1" noChangeAspect="1" noMove="1" noResize="1" noEditPoints="1" noAdjustHandles="1" noChangeArrowheads="1" noChangeShapeType="1" noTextEdit="1"/>
              </p:cNvSpPr>
              <p:nvPr/>
            </p:nvSpPr>
            <p:spPr bwMode="auto">
              <a:xfrm>
                <a:off x="1496721" y="5653603"/>
                <a:ext cx="1426157" cy="528775"/>
              </a:xfrm>
              <a:prstGeom prst="rect">
                <a:avLst/>
              </a:prstGeom>
              <a:blipFill>
                <a:blip r:embed="rId5"/>
                <a:stretch>
                  <a:fillRect l="-1288"/>
                </a:stretch>
              </a:blipFill>
            </p:spPr>
            <p:txBody>
              <a:bodyPr/>
              <a:lstStyle/>
              <a:p>
                <a:r>
                  <a:rPr lang="ro-RO">
                    <a:noFill/>
                  </a:rPr>
                  <a:t> </a:t>
                </a:r>
              </a:p>
            </p:txBody>
          </p:sp>
        </mc:Fallback>
      </mc:AlternateContent>
      <p:pic>
        <p:nvPicPr>
          <p:cNvPr id="20" name="Picture 19">
            <a:extLst>
              <a:ext uri="{FF2B5EF4-FFF2-40B4-BE49-F238E27FC236}">
                <a16:creationId xmlns:a16="http://schemas.microsoft.com/office/drawing/2014/main" id="{86E2AC15-1D6E-4927-86E7-275D885FF1EF}"/>
              </a:ext>
            </a:extLst>
          </p:cNvPr>
          <p:cNvPicPr>
            <a:picLocks noChangeAspect="1"/>
          </p:cNvPicPr>
          <p:nvPr/>
        </p:nvPicPr>
        <p:blipFill rotWithShape="1">
          <a:blip r:embed="rId6"/>
          <a:srcRect l="53140" b="9803"/>
          <a:stretch/>
        </p:blipFill>
        <p:spPr>
          <a:xfrm>
            <a:off x="8965096" y="3782191"/>
            <a:ext cx="2978403" cy="2240922"/>
          </a:xfrm>
          <a:prstGeom prst="rect">
            <a:avLst/>
          </a:prstGeom>
        </p:spPr>
      </p:pic>
    </p:spTree>
    <p:extLst>
      <p:ext uri="{BB962C8B-B14F-4D97-AF65-F5344CB8AC3E}">
        <p14:creationId xmlns:p14="http://schemas.microsoft.com/office/powerpoint/2010/main" val="286463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Generalități</a:t>
            </a:r>
            <a:endParaRPr lang="en-US" b="1">
              <a:latin typeface="+mn-lt"/>
            </a:endParaRPr>
          </a:p>
        </p:txBody>
      </p:sp>
      <p:sp>
        <p:nvSpPr>
          <p:cNvPr id="3" name="Content Placeholder 2"/>
          <p:cNvSpPr>
            <a:spLocks noGrp="1"/>
          </p:cNvSpPr>
          <p:nvPr>
            <p:ph idx="1"/>
          </p:nvPr>
        </p:nvSpPr>
        <p:spPr/>
        <p:txBody>
          <a:bodyPr/>
          <a:lstStyle/>
          <a:p>
            <a:r>
              <a:rPr lang="ro-RO"/>
              <a:t>Cu toate că între tranzistoarele bipolare (TB) și tranzistoarele cu efect de câmp (TEC) există diferențe semnificative din punctul de vedere al parametrilor și caracteristicilor, în cadrul unui circuit de amplificare, atât tranzistoarelor bipolare cât și tranzistoarelor cu efect de câmp li se atribuie același rol – cel de a amplifica un semnal mic, aplicat la intrare, cu factorul de multiplicare dorit.</a:t>
            </a:r>
          </a:p>
          <a:p>
            <a:r>
              <a:rPr lang="ro-RO"/>
              <a:t>Datorită rezistenței lor mari de intrare, TEC sunt de preferat în anumite aplicații.</a:t>
            </a:r>
          </a:p>
        </p:txBody>
      </p:sp>
      <p:sp>
        <p:nvSpPr>
          <p:cNvPr id="4" name="Date Placeholder 3"/>
          <p:cNvSpPr>
            <a:spLocks noGrp="1"/>
          </p:cNvSpPr>
          <p:nvPr>
            <p:ph type="dt" sz="half" idx="10"/>
          </p:nvPr>
        </p:nvSpPr>
        <p:spPr/>
        <p:txBody>
          <a:bodyPr/>
          <a:lstStyle/>
          <a:p>
            <a:fld id="{5ABF55A5-FFAA-4638-8DCD-CDFAE63CC8BC}"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a:t>
            </a:fld>
            <a:endParaRPr lang="en-US"/>
          </a:p>
        </p:txBody>
      </p:sp>
    </p:spTree>
    <p:extLst>
      <p:ext uri="{BB962C8B-B14F-4D97-AF65-F5344CB8AC3E}">
        <p14:creationId xmlns:p14="http://schemas.microsoft.com/office/powerpoint/2010/main" val="1607251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5</a:t>
            </a:r>
            <a:endParaRPr lang="en-US" b="1">
              <a:latin typeface="+mn-lt"/>
            </a:endParaRPr>
          </a:p>
        </p:txBody>
      </p:sp>
      <p:sp>
        <p:nvSpPr>
          <p:cNvPr id="3" name="Content Placeholder 2"/>
          <p:cNvSpPr>
            <a:spLocks noGrp="1"/>
          </p:cNvSpPr>
          <p:nvPr>
            <p:ph idx="1"/>
          </p:nvPr>
        </p:nvSpPr>
        <p:spPr/>
        <p:txBody>
          <a:bodyPr/>
          <a:lstStyle/>
          <a:p>
            <a:r>
              <a:rPr lang="ro-RO"/>
              <a:t>Care este tensiunea totală de ieșire în gol a amplificatorului din figură? Dispozitivul TEC-J utilizat are I</a:t>
            </a:r>
            <a:r>
              <a:rPr lang="ro-RO" baseline="-25000"/>
              <a:t>DSS</a:t>
            </a:r>
            <a:r>
              <a:rPr lang="ro-RO"/>
              <a:t>=12mA și V</a:t>
            </a:r>
            <a:r>
              <a:rPr lang="ro-RO" baseline="-25000"/>
              <a:t>GS(off)</a:t>
            </a:r>
            <a:r>
              <a:rPr lang="ro-RO"/>
              <a:t>=-3V.</a:t>
            </a:r>
            <a:endParaRPr lang="en-US"/>
          </a:p>
        </p:txBody>
      </p:sp>
      <p:sp>
        <p:nvSpPr>
          <p:cNvPr id="4" name="Date Placeholder 3"/>
          <p:cNvSpPr>
            <a:spLocks noGrp="1"/>
          </p:cNvSpPr>
          <p:nvPr>
            <p:ph type="dt" sz="half" idx="10"/>
          </p:nvPr>
        </p:nvSpPr>
        <p:spPr/>
        <p:txBody>
          <a:bodyPr/>
          <a:lstStyle/>
          <a:p>
            <a:fld id="{8C1226CE-3379-48DF-81C3-7F33E70859E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40</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25" y="2823074"/>
            <a:ext cx="4629150" cy="3223260"/>
          </a:xfrm>
          <a:prstGeom prst="rect">
            <a:avLst/>
          </a:prstGeom>
        </p:spPr>
      </p:pic>
    </p:spTree>
    <p:extLst>
      <p:ext uri="{BB962C8B-B14F-4D97-AF65-F5344CB8AC3E}">
        <p14:creationId xmlns:p14="http://schemas.microsoft.com/office/powerpoint/2010/main" val="2983838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5</a:t>
            </a:r>
            <a:br>
              <a:rPr lang="ro-RO" b="1">
                <a:latin typeface="+mn-lt"/>
              </a:rPr>
            </a:br>
            <a:r>
              <a:rPr lang="ro-RO" sz="3200" b="1">
                <a:latin typeface="+mn-lt"/>
              </a:rPr>
              <a:t>Rezolvare</a:t>
            </a:r>
            <a:endParaRPr lang="en-US" sz="3100" b="1">
              <a:latin typeface="+mn-lt"/>
            </a:endParaRPr>
          </a:p>
        </p:txBody>
      </p:sp>
      <p:sp>
        <p:nvSpPr>
          <p:cNvPr id="3" name="Content Placeholder 2"/>
          <p:cNvSpPr>
            <a:spLocks noGrp="1"/>
          </p:cNvSpPr>
          <p:nvPr>
            <p:ph idx="1"/>
          </p:nvPr>
        </p:nvSpPr>
        <p:spPr/>
        <p:txBody>
          <a:bodyPr/>
          <a:lstStyle/>
          <a:p>
            <a:r>
              <a:rPr lang="ro-RO"/>
              <a:t>În primul rând se calculează curentul de drenă, I</a:t>
            </a:r>
            <a:r>
              <a:rPr lang="ro-RO" baseline="-25000"/>
              <a:t>D</a:t>
            </a:r>
            <a:r>
              <a:rPr lang="ro-RO"/>
              <a:t>.</a:t>
            </a:r>
            <a:endParaRPr lang="en-US"/>
          </a:p>
          <a:p>
            <a:r>
              <a:rPr lang="ro-RO"/>
              <a:t>Ecuația de circuit</a:t>
            </a:r>
          </a:p>
          <a:p>
            <a:endParaRPr lang="ro-RO"/>
          </a:p>
          <a:p>
            <a:r>
              <a:rPr lang="ro-RO"/>
              <a:t>Cu datele de catalog și înlocuind V</a:t>
            </a:r>
            <a:r>
              <a:rPr lang="ro-RO" baseline="-25000"/>
              <a:t>GS</a:t>
            </a:r>
            <a:r>
              <a:rPr lang="ro-RO"/>
              <a:t> din ecuația de circuit, ecuația de dispozitiv se scrie:</a:t>
            </a:r>
          </a:p>
        </p:txBody>
      </p:sp>
      <p:sp>
        <p:nvSpPr>
          <p:cNvPr id="4" name="Date Placeholder 3"/>
          <p:cNvSpPr>
            <a:spLocks noGrp="1"/>
          </p:cNvSpPr>
          <p:nvPr>
            <p:ph type="dt" sz="half" idx="10"/>
          </p:nvPr>
        </p:nvSpPr>
        <p:spPr/>
        <p:txBody>
          <a:bodyPr/>
          <a:lstStyle/>
          <a:p>
            <a:fld id="{FB85E1D4-74E1-444A-B757-4E6D8CACB565}"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643" y="117610"/>
            <a:ext cx="3600450" cy="2506980"/>
          </a:xfrm>
          <a:prstGeom prst="rect">
            <a:avLst/>
          </a:prstGeom>
        </p:spPr>
      </p:pic>
      <p:sp>
        <p:nvSpPr>
          <p:cNvPr id="8" name="Rectangle 2"/>
          <p:cNvSpPr>
            <a:spLocks noChangeArrowheads="1"/>
          </p:cNvSpPr>
          <p:nvPr/>
        </p:nvSpPr>
        <p:spPr bwMode="auto">
          <a:xfrm>
            <a:off x="2286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3566490" y="2834920"/>
                <a:ext cx="5059017" cy="49637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91</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3566490" y="2834920"/>
                <a:ext cx="5059017" cy="496372"/>
              </a:xfrm>
              <a:prstGeom prst="rect">
                <a:avLst/>
              </a:prstGeom>
              <a:blipFill>
                <a:blip r:embed="rId3"/>
                <a:stretch>
                  <a:fillRect l="-241"/>
                </a:stretch>
              </a:blipFill>
            </p:spPr>
            <p:txBody>
              <a:bodyPr/>
              <a:lstStyle/>
              <a:p>
                <a:r>
                  <a:rPr lang="ro-RO">
                    <a:noFill/>
                  </a:rPr>
                  <a:t> </a:t>
                </a:r>
              </a:p>
            </p:txBody>
          </p:sp>
        </mc:Fallback>
      </mc:AlternateContent>
      <p:sp>
        <p:nvSpPr>
          <p:cNvPr id="10" name="Rectangle 4"/>
          <p:cNvSpPr>
            <a:spLocks noChangeArrowheads="1"/>
          </p:cNvSpPr>
          <p:nvPr/>
        </p:nvSpPr>
        <p:spPr bwMode="auto">
          <a:xfrm>
            <a:off x="2163764" y="4112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455543" y="4482029"/>
                <a:ext cx="11280913" cy="106409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𝐷𝑆𝑆</m:t>
                          </m:r>
                        </m:sub>
                      </m:sSub>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𝑜𝑓𝑓</m:t>
                                      </m:r>
                                      <m:r>
                                        <a:rPr lang="ro-RO" sz="2400" i="1">
                                          <a:solidFill>
                                            <a:srgbClr val="000000"/>
                                          </a:solidFill>
                                          <a:latin typeface="Cambria Math" panose="02040503050406030204" pitchFamily="18" charset="0"/>
                                        </a:rPr>
                                        <m:t>)</m:t>
                                      </m:r>
                                    </m:sub>
                                  </m:sSub>
                                </m:den>
                              </m:f>
                            </m:e>
                          </m:d>
                        </m:e>
                        <m:sup>
                          <m:r>
                            <a:rPr lang="ro-RO" sz="2400" i="1">
                              <a:solidFill>
                                <a:srgbClr val="000000"/>
                              </a:solidFill>
                              <a:latin typeface="Cambria Math" panose="02040503050406030204" pitchFamily="18" charset="0"/>
                            </a:rPr>
                            <m:t>2</m:t>
                          </m:r>
                        </m:sup>
                      </m:s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12</m:t>
                      </m:r>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3</m:t>
                                  </m:r>
                                </m:den>
                              </m:f>
                            </m:e>
                          </m:d>
                        </m:e>
                        <m:sup>
                          <m:r>
                            <a:rPr lang="ro-RO" sz="2400" i="1">
                              <a:solidFill>
                                <a:srgbClr val="000000"/>
                              </a:solidFill>
                              <a:latin typeface="Cambria Math" panose="02040503050406030204" pitchFamily="18" charset="0"/>
                            </a:rPr>
                            <m:t>2</m:t>
                          </m:r>
                        </m:sup>
                      </m:s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12</m:t>
                      </m:r>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91</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num>
                                <m:den>
                                  <m:r>
                                    <a:rPr lang="ro-RO" sz="2400" i="1">
                                      <a:solidFill>
                                        <a:srgbClr val="000000"/>
                                      </a:solidFill>
                                      <a:latin typeface="Cambria Math" panose="02040503050406030204" pitchFamily="18" charset="0"/>
                                    </a:rPr>
                                    <m:t>3</m:t>
                                  </m:r>
                                </m:den>
                              </m:f>
                            </m:e>
                          </m:d>
                        </m:e>
                        <m:sup>
                          <m:r>
                            <a:rPr lang="ro-RO" sz="2400" i="1">
                              <a:solidFill>
                                <a:srgbClr val="000000"/>
                              </a:solidFill>
                              <a:latin typeface="Cambria Math" panose="02040503050406030204" pitchFamily="18" charset="0"/>
                            </a:rPr>
                            <m:t>2</m:t>
                          </m:r>
                        </m:sup>
                      </m:s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12</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91</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e>
                              </m:d>
                            </m:e>
                            <m:sup>
                              <m:r>
                                <a:rPr lang="ro-RO" sz="2400" i="1">
                                  <a:solidFill>
                                    <a:srgbClr val="000000"/>
                                  </a:solidFill>
                                  <a:latin typeface="Cambria Math" panose="02040503050406030204" pitchFamily="18" charset="0"/>
                                </a:rPr>
                                <m:t>2</m:t>
                              </m:r>
                            </m:sup>
                          </m:sSup>
                        </m:num>
                        <m:den>
                          <m:r>
                            <a:rPr lang="ro-RO" sz="2400" i="1">
                              <a:solidFill>
                                <a:srgbClr val="000000"/>
                              </a:solidFill>
                              <a:latin typeface="Cambria Math" panose="02040503050406030204" pitchFamily="18" charset="0"/>
                            </a:rPr>
                            <m:t>9</m:t>
                          </m:r>
                        </m:den>
                      </m:f>
                    </m:oMath>
                  </m:oMathPara>
                </a14:m>
                <a:endParaRPr lang="ro-RO" sz="240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455543" y="4482029"/>
                <a:ext cx="11280913" cy="1064095"/>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624032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5</a:t>
            </a:r>
            <a:br>
              <a:rPr lang="ro-RO" b="1">
                <a:latin typeface="+mn-lt"/>
              </a:rPr>
            </a:br>
            <a:r>
              <a:rPr lang="ro-RO" sz="3200" b="1">
                <a:latin typeface="+mn-lt"/>
              </a:rPr>
              <a:t>Rezolvare</a:t>
            </a:r>
            <a:endParaRPr lang="en-US" sz="3100" b="1">
              <a:latin typeface="+mn-lt"/>
            </a:endParaRPr>
          </a:p>
        </p:txBody>
      </p:sp>
      <p:sp>
        <p:nvSpPr>
          <p:cNvPr id="3" name="Content Placeholder 2"/>
          <p:cNvSpPr>
            <a:spLocks noGrp="1"/>
          </p:cNvSpPr>
          <p:nvPr>
            <p:ph idx="1"/>
          </p:nvPr>
        </p:nvSpPr>
        <p:spPr/>
        <p:txBody>
          <a:bodyPr/>
          <a:lstStyle/>
          <a:p>
            <a:r>
              <a:rPr lang="ro-RO"/>
              <a:t>Din această relație se obține ecuația de gradul al </a:t>
            </a:r>
            <a:br>
              <a:rPr lang="ro-RO"/>
            </a:br>
            <a:r>
              <a:rPr lang="ro-RO"/>
              <a:t>doilea din care se determină I</a:t>
            </a:r>
            <a:r>
              <a:rPr lang="ro-RO" baseline="-25000"/>
              <a:t>D</a:t>
            </a:r>
            <a:r>
              <a:rPr lang="ro-RO"/>
              <a:t>:</a:t>
            </a:r>
            <a:endParaRPr lang="en-US"/>
          </a:p>
        </p:txBody>
      </p:sp>
      <p:sp>
        <p:nvSpPr>
          <p:cNvPr id="4" name="Date Placeholder 3"/>
          <p:cNvSpPr>
            <a:spLocks noGrp="1"/>
          </p:cNvSpPr>
          <p:nvPr>
            <p:ph type="dt" sz="half" idx="10"/>
          </p:nvPr>
        </p:nvSpPr>
        <p:spPr/>
        <p:txBody>
          <a:bodyPr/>
          <a:lstStyle/>
          <a:p>
            <a:fld id="{05359BCA-E5B0-40C7-A44E-DB637991E0E2}"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42</a:t>
            </a:fld>
            <a:endParaRPr lang="en-US"/>
          </a:p>
        </p:txBody>
      </p:sp>
      <p:sp>
        <p:nvSpPr>
          <p:cNvPr id="8" name="Rectangle 2"/>
          <p:cNvSpPr>
            <a:spLocks noChangeArrowheads="1"/>
          </p:cNvSpPr>
          <p:nvPr/>
        </p:nvSpPr>
        <p:spPr bwMode="auto">
          <a:xfrm>
            <a:off x="2286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163764" y="4112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2286001" y="282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2286001" y="3463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5" name="Object 14"/>
              <p:cNvSpPr txBox="1"/>
              <p:nvPr/>
            </p:nvSpPr>
            <p:spPr bwMode="auto">
              <a:xfrm>
                <a:off x="838200" y="3717387"/>
                <a:ext cx="4496283" cy="50113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3,3124⋅</m:t>
                      </m:r>
                      <m:sSubSup>
                        <m:sSubSupPr>
                          <m:ctrlPr>
                            <a:rPr lang="ro-RO" sz="2400" i="1">
                              <a:solidFill>
                                <a:srgbClr val="000000"/>
                              </a:solidFill>
                              <a:latin typeface="Cambria Math" panose="02040503050406030204" pitchFamily="18" charset="0"/>
                            </a:rPr>
                          </m:ctrlPr>
                        </m:sSubSup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up>
                          <m:r>
                            <a:rPr lang="ro-RO" sz="2400" i="1">
                              <a:solidFill>
                                <a:srgbClr val="000000"/>
                              </a:solidFill>
                              <a:latin typeface="Cambria Math" panose="02040503050406030204" pitchFamily="18" charset="0"/>
                            </a:rPr>
                            <m:t>2</m:t>
                          </m:r>
                        </m:sup>
                      </m:sSubSup>
                      <m:r>
                        <a:rPr lang="ro-RO" sz="2400" i="1">
                          <a:solidFill>
                            <a:srgbClr val="000000"/>
                          </a:solidFill>
                          <a:latin typeface="Cambria Math" panose="02040503050406030204" pitchFamily="18" charset="0"/>
                        </a:rPr>
                        <m:t>−24,84⋅</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+36=0</m:t>
                      </m:r>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bwMode="auto">
              <a:xfrm>
                <a:off x="838200" y="3717387"/>
                <a:ext cx="4496283" cy="501136"/>
              </a:xfrm>
              <a:prstGeom prst="rect">
                <a:avLst/>
              </a:prstGeom>
              <a:blipFill>
                <a:blip r:embed="rId2"/>
                <a:stretch>
                  <a:fillRect l="-407"/>
                </a:stretch>
              </a:blipFill>
            </p:spPr>
            <p:txBody>
              <a:bodyPr/>
              <a:lstStyle/>
              <a:p>
                <a:r>
                  <a:rPr lang="ro-RO">
                    <a:noFill/>
                  </a:rPr>
                  <a:t> </a:t>
                </a:r>
              </a:p>
            </p:txBody>
          </p:sp>
        </mc:Fallback>
      </mc:AlternateContent>
      <p:sp>
        <p:nvSpPr>
          <p:cNvPr id="16" name="Rectangle 6"/>
          <p:cNvSpPr>
            <a:spLocks noChangeArrowheads="1"/>
          </p:cNvSpPr>
          <p:nvPr/>
        </p:nvSpPr>
        <p:spPr bwMode="auto">
          <a:xfrm>
            <a:off x="2286000" y="396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Object 16"/>
              <p:cNvSpPr txBox="1"/>
              <p:nvPr/>
            </p:nvSpPr>
            <p:spPr bwMode="auto">
              <a:xfrm>
                <a:off x="838200" y="4397910"/>
                <a:ext cx="10284791" cy="108849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r>
                            <a:rPr lang="ro-RO" sz="2400" i="1">
                              <a:solidFill>
                                <a:srgbClr val="000000"/>
                              </a:solidFill>
                              <a:latin typeface="Cambria Math" panose="02040503050406030204" pitchFamily="18" charset="0"/>
                            </a:rPr>
                            <m:t>1,2</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24,84±</m:t>
                          </m:r>
                          <m:rad>
                            <m:radPr>
                              <m:degHide m:val="on"/>
                              <m:ctrlPr>
                                <a:rPr lang="ro-RO" sz="2400" i="1">
                                  <a:solidFill>
                                    <a:srgbClr val="000000"/>
                                  </a:solidFill>
                                  <a:latin typeface="Cambria Math" panose="02040503050406030204" pitchFamily="18" charset="0"/>
                                </a:rPr>
                              </m:ctrlPr>
                            </m:radPr>
                            <m:deg/>
                            <m:e>
                              <m:r>
                                <a:rPr lang="ro-RO" sz="2400" i="1">
                                  <a:solidFill>
                                    <a:srgbClr val="000000"/>
                                  </a:solidFill>
                                  <a:latin typeface="Cambria Math" panose="02040503050406030204" pitchFamily="18" charset="0"/>
                                </a:rPr>
                                <m:t>24,8</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4</m:t>
                                  </m:r>
                                </m:e>
                                <m:sup>
                                  <m:r>
                                    <a:rPr lang="ro-RO" sz="2400" i="1">
                                      <a:solidFill>
                                        <a:srgbClr val="000000"/>
                                      </a:solidFill>
                                      <a:latin typeface="Cambria Math" panose="02040503050406030204" pitchFamily="18" charset="0"/>
                                    </a:rPr>
                                    <m:t>2</m:t>
                                  </m:r>
                                </m:sup>
                              </m:sSup>
                              <m:r>
                                <a:rPr lang="ro-RO" sz="2400" i="1">
                                  <a:solidFill>
                                    <a:srgbClr val="000000"/>
                                  </a:solidFill>
                                  <a:latin typeface="Cambria Math" panose="02040503050406030204" pitchFamily="18" charset="0"/>
                                </a:rPr>
                                <m:t>−4⋅3,3124⋅36</m:t>
                              </m:r>
                            </m:e>
                          </m:rad>
                        </m:num>
                        <m:den>
                          <m:r>
                            <a:rPr lang="ro-RO" sz="2400" i="1">
                              <a:solidFill>
                                <a:srgbClr val="000000"/>
                              </a:solidFill>
                              <a:latin typeface="Cambria Math" panose="02040503050406030204" pitchFamily="18" charset="0"/>
                            </a:rPr>
                            <m:t>2⋅3,3124</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24,84±11,83</m:t>
                          </m:r>
                        </m:num>
                        <m:den>
                          <m:r>
                            <a:rPr lang="ro-RO" sz="2400" i="1">
                              <a:solidFill>
                                <a:srgbClr val="000000"/>
                              </a:solidFill>
                              <a:latin typeface="Cambria Math" panose="02040503050406030204" pitchFamily="18" charset="0"/>
                            </a:rPr>
                            <m:t>6,6248</m:t>
                          </m:r>
                        </m:den>
                      </m:f>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r>
                                    <a:rPr lang="ro-RO" sz="2400" i="1">
                                      <a:solidFill>
                                        <a:srgbClr val="000000"/>
                                      </a:solidFill>
                                      <a:latin typeface="Cambria Math" panose="02040503050406030204" pitchFamily="18" charset="0"/>
                                    </a:rPr>
                                    <m:t>1</m:t>
                                  </m:r>
                                </m:sub>
                              </m:sSub>
                              <m:r>
                                <a:rPr lang="ro-RO" sz="2400" i="1">
                                  <a:solidFill>
                                    <a:srgbClr val="000000"/>
                                  </a:solidFill>
                                  <a:latin typeface="Cambria Math" panose="02040503050406030204" pitchFamily="18" charset="0"/>
                                </a:rPr>
                                <m:t>=5,53</m:t>
                              </m:r>
                              <m:r>
                                <a:rPr lang="ro-RO" sz="2400" i="1">
                                  <a:solidFill>
                                    <a:srgbClr val="000000"/>
                                  </a:solidFill>
                                  <a:latin typeface="Cambria Math" panose="02040503050406030204" pitchFamily="18" charset="0"/>
                                </a:rPr>
                                <m:t>𝑚𝐴</m:t>
                              </m:r>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r>
                                    <a:rPr lang="ro-RO" sz="2400" i="1">
                                      <a:solidFill>
                                        <a:srgbClr val="000000"/>
                                      </a:solidFill>
                                      <a:latin typeface="Cambria Math" panose="02040503050406030204" pitchFamily="18" charset="0"/>
                                    </a:rPr>
                                    <m:t>2</m:t>
                                  </m:r>
                                </m:sub>
                              </m:sSub>
                              <m:r>
                                <a:rPr lang="ro-RO" sz="2400" i="1">
                                  <a:solidFill>
                                    <a:srgbClr val="000000"/>
                                  </a:solidFill>
                                  <a:latin typeface="Cambria Math" panose="02040503050406030204" pitchFamily="18" charset="0"/>
                                </a:rPr>
                                <m:t>=1,96</m:t>
                              </m:r>
                              <m:r>
                                <a:rPr lang="ro-RO" sz="2400" i="1">
                                  <a:solidFill>
                                    <a:srgbClr val="000000"/>
                                  </a:solidFill>
                                  <a:latin typeface="Cambria Math" panose="02040503050406030204" pitchFamily="18" charset="0"/>
                                </a:rPr>
                                <m:t>𝑚𝐴</m:t>
                              </m:r>
                            </m:e>
                          </m:eqArr>
                        </m:e>
                      </m:d>
                    </m:oMath>
                  </m:oMathPara>
                </a14:m>
                <a:endParaRPr lang="ro-RO" sz="2400"/>
              </a:p>
            </p:txBody>
          </p:sp>
        </mc:Choice>
        <mc:Fallback xmlns="">
          <p:sp>
            <p:nvSpPr>
              <p:cNvPr id="17" name="Object 16"/>
              <p:cNvSpPr txBox="1">
                <a:spLocks noRot="1" noChangeAspect="1" noMove="1" noResize="1" noEditPoints="1" noAdjustHandles="1" noChangeArrowheads="1" noChangeShapeType="1" noTextEdit="1"/>
              </p:cNvSpPr>
              <p:nvPr/>
            </p:nvSpPr>
            <p:spPr bwMode="auto">
              <a:xfrm>
                <a:off x="838200" y="4397910"/>
                <a:ext cx="10284791" cy="1088490"/>
              </a:xfrm>
              <a:prstGeom prst="rect">
                <a:avLst/>
              </a:prstGeom>
              <a:blipFill>
                <a:blip r:embed="rId3"/>
                <a:stretch>
                  <a:fillRect/>
                </a:stretch>
              </a:blipFill>
            </p:spPr>
            <p:txBody>
              <a:bodyPr/>
              <a:lstStyle/>
              <a:p>
                <a:r>
                  <a:rPr lang="ro-RO">
                    <a:noFill/>
                  </a:rPr>
                  <a:t> </a:t>
                </a:r>
              </a:p>
            </p:txBody>
          </p:sp>
        </mc:Fallback>
      </mc:AlternateContent>
      <p:pic>
        <p:nvPicPr>
          <p:cNvPr id="19" name="Picture 18">
            <a:extLst>
              <a:ext uri="{FF2B5EF4-FFF2-40B4-BE49-F238E27FC236}">
                <a16:creationId xmlns:a16="http://schemas.microsoft.com/office/drawing/2014/main" id="{DF4F06A7-9E88-4D3E-98AA-3D8A31F51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643" y="117610"/>
            <a:ext cx="3600450" cy="250698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62E562E-F028-4D08-AF05-0209D42321F5}"/>
                  </a:ext>
                </a:extLst>
              </p:cNvPr>
              <p:cNvSpPr txBox="1"/>
              <p:nvPr/>
            </p:nvSpPr>
            <p:spPr>
              <a:xfrm>
                <a:off x="838200" y="2949461"/>
                <a:ext cx="4283352" cy="3745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3</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𝐷</m:t>
                          </m:r>
                        </m:sub>
                      </m:sSub>
                      <m:r>
                        <a:rPr lang="ro-RO" sz="2400" b="0" i="1" smtClean="0">
                          <a:latin typeface="Cambria Math" panose="02040503050406030204" pitchFamily="18" charset="0"/>
                        </a:rPr>
                        <m:t>=4</m:t>
                      </m:r>
                      <m:d>
                        <m:dPr>
                          <m:ctrlPr>
                            <a:rPr lang="ro-RO" sz="2400" b="0" i="1" smtClean="0">
                              <a:latin typeface="Cambria Math" panose="02040503050406030204" pitchFamily="18" charset="0"/>
                            </a:rPr>
                          </m:ctrlPr>
                        </m:dPr>
                        <m:e>
                          <m:r>
                            <a:rPr lang="ro-RO" sz="2400" i="1">
                              <a:latin typeface="Cambria Math" panose="02040503050406030204" pitchFamily="18" charset="0"/>
                            </a:rPr>
                            <m:t>9−5,46</m:t>
                          </m:r>
                          <m:sSub>
                            <m:sSubPr>
                              <m:ctrlPr>
                                <a:rPr lang="ro-RO" sz="2400" i="1">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𝐷</m:t>
                              </m:r>
                            </m:sub>
                          </m:sSub>
                          <m:r>
                            <a:rPr lang="ro-RO" sz="2400" i="1">
                              <a:latin typeface="Cambria Math" panose="02040503050406030204" pitchFamily="18" charset="0"/>
                            </a:rPr>
                            <m:t>+0,8281</m:t>
                          </m:r>
                          <m:sSubSup>
                            <m:sSubSupPr>
                              <m:ctrlPr>
                                <a:rPr lang="ro-RO" sz="2400" i="1">
                                  <a:latin typeface="Cambria Math" panose="02040503050406030204" pitchFamily="18" charset="0"/>
                                </a:rPr>
                              </m:ctrlPr>
                            </m:sSubSupPr>
                            <m:e>
                              <m:r>
                                <a:rPr lang="ro-RO" sz="2400" b="0" i="1" smtClean="0">
                                  <a:latin typeface="Cambria Math" panose="02040503050406030204" pitchFamily="18" charset="0"/>
                                </a:rPr>
                                <m:t>𝐼</m:t>
                              </m:r>
                            </m:e>
                            <m:sub>
                              <m:r>
                                <a:rPr lang="ro-RO" sz="2400" b="0" i="1" smtClean="0">
                                  <a:latin typeface="Cambria Math" panose="02040503050406030204" pitchFamily="18" charset="0"/>
                                </a:rPr>
                                <m:t>𝐷</m:t>
                              </m:r>
                            </m:sub>
                            <m:sup>
                              <m:r>
                                <a:rPr lang="ro-RO" sz="2400" b="0" i="1" smtClean="0">
                                  <a:latin typeface="Cambria Math" panose="02040503050406030204" pitchFamily="18" charset="0"/>
                                </a:rPr>
                                <m:t>2</m:t>
                              </m:r>
                            </m:sup>
                          </m:sSubSup>
                        </m:e>
                      </m:d>
                    </m:oMath>
                  </m:oMathPara>
                </a14:m>
                <a:endParaRPr lang="ro-RO"/>
              </a:p>
            </p:txBody>
          </p:sp>
        </mc:Choice>
        <mc:Fallback xmlns="">
          <p:sp>
            <p:nvSpPr>
              <p:cNvPr id="24" name="TextBox 23">
                <a:extLst>
                  <a:ext uri="{FF2B5EF4-FFF2-40B4-BE49-F238E27FC236}">
                    <a16:creationId xmlns:a16="http://schemas.microsoft.com/office/drawing/2014/main" id="{662E562E-F028-4D08-AF05-0209D42321F5}"/>
                  </a:ext>
                </a:extLst>
              </p:cNvPr>
              <p:cNvSpPr txBox="1">
                <a:spLocks noRot="1" noChangeAspect="1" noMove="1" noResize="1" noEditPoints="1" noAdjustHandles="1" noChangeArrowheads="1" noChangeShapeType="1" noTextEdit="1"/>
              </p:cNvSpPr>
              <p:nvPr/>
            </p:nvSpPr>
            <p:spPr>
              <a:xfrm>
                <a:off x="838200" y="2949461"/>
                <a:ext cx="4283352" cy="374526"/>
              </a:xfrm>
              <a:prstGeom prst="rect">
                <a:avLst/>
              </a:prstGeom>
              <a:blipFill>
                <a:blip r:embed="rId5"/>
                <a:stretch>
                  <a:fillRect l="-1282" b="-16393"/>
                </a:stretch>
              </a:blipFill>
            </p:spPr>
            <p:txBody>
              <a:bodyPr/>
              <a:lstStyle/>
              <a:p>
                <a:r>
                  <a:rPr lang="ro-RO">
                    <a:noFill/>
                  </a:rPr>
                  <a:t> </a:t>
                </a:r>
              </a:p>
            </p:txBody>
          </p:sp>
        </mc:Fallback>
      </mc:AlternateContent>
    </p:spTree>
    <p:extLst>
      <p:ext uri="{BB962C8B-B14F-4D97-AF65-F5344CB8AC3E}">
        <p14:creationId xmlns:p14="http://schemas.microsoft.com/office/powerpoint/2010/main" val="2711747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5</a:t>
            </a:r>
            <a:br>
              <a:rPr lang="ro-RO"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normAutofit lnSpcReduction="10000"/>
          </a:bodyPr>
          <a:lstStyle/>
          <a:p>
            <a:r>
              <a:rPr lang="ro-RO"/>
              <a:t>Se alege acea valoare a curentului de drenă </a:t>
            </a:r>
            <a:br>
              <a:rPr lang="ro-RO"/>
            </a:br>
            <a:r>
              <a:rPr lang="ro-RO"/>
              <a:t>pentru care:</a:t>
            </a:r>
          </a:p>
          <a:p>
            <a:endParaRPr lang="ro-RO"/>
          </a:p>
          <a:p>
            <a:r>
              <a:rPr lang="ro-RO"/>
              <a:t>Se înlocuiesc cele două valori ale I</a:t>
            </a:r>
            <a:r>
              <a:rPr lang="ro-RO" baseline="-25000"/>
              <a:t>D</a:t>
            </a:r>
            <a:r>
              <a:rPr lang="ro-RO"/>
              <a:t> în relația lui V</a:t>
            </a:r>
            <a:r>
              <a:rPr lang="ro-RO" baseline="-25000"/>
              <a:t>GS</a:t>
            </a:r>
            <a:r>
              <a:rPr lang="ro-RO"/>
              <a:t> și rezultă:</a:t>
            </a:r>
          </a:p>
          <a:p>
            <a:endParaRPr lang="ro-RO"/>
          </a:p>
          <a:p>
            <a:endParaRPr lang="ro-RO"/>
          </a:p>
          <a:p>
            <a:endParaRPr lang="ro-RO"/>
          </a:p>
          <a:p>
            <a:r>
              <a:rPr lang="ro-RO"/>
              <a:t>Condiția </a:t>
            </a:r>
            <a:r>
              <a:rPr lang="en-US"/>
              <a:t>|V</a:t>
            </a:r>
            <a:r>
              <a:rPr lang="en-US" baseline="-25000"/>
              <a:t>GS</a:t>
            </a:r>
            <a:r>
              <a:rPr lang="en-US"/>
              <a:t>|&lt;|V</a:t>
            </a:r>
            <a:r>
              <a:rPr lang="en-US" baseline="-25000"/>
              <a:t>GS(off)</a:t>
            </a:r>
            <a:r>
              <a:rPr lang="en-US"/>
              <a:t>|</a:t>
            </a:r>
            <a:r>
              <a:rPr lang="ro-RO"/>
              <a:t> se îndeplinește pentru I</a:t>
            </a:r>
            <a:r>
              <a:rPr lang="ro-RO" baseline="-25000"/>
              <a:t>D2</a:t>
            </a:r>
            <a:r>
              <a:rPr lang="ro-RO"/>
              <a:t>.</a:t>
            </a:r>
          </a:p>
          <a:p>
            <a:r>
              <a:rPr lang="ro-RO"/>
              <a:t>Deci I</a:t>
            </a:r>
            <a:r>
              <a:rPr lang="ro-RO" baseline="-25000"/>
              <a:t>D</a:t>
            </a:r>
            <a:r>
              <a:rPr lang="ro-RO"/>
              <a:t>=I</a:t>
            </a:r>
            <a:r>
              <a:rPr lang="ro-RO" baseline="-25000"/>
              <a:t>D2</a:t>
            </a:r>
            <a:r>
              <a:rPr lang="ro-RO"/>
              <a:t>=1,96mA.</a:t>
            </a:r>
            <a:endParaRPr lang="en-US"/>
          </a:p>
        </p:txBody>
      </p:sp>
      <p:sp>
        <p:nvSpPr>
          <p:cNvPr id="4" name="Date Placeholder 3"/>
          <p:cNvSpPr>
            <a:spLocks noGrp="1"/>
          </p:cNvSpPr>
          <p:nvPr>
            <p:ph type="dt" sz="half" idx="10"/>
          </p:nvPr>
        </p:nvSpPr>
        <p:spPr/>
        <p:txBody>
          <a:bodyPr/>
          <a:lstStyle/>
          <a:p>
            <a:fld id="{FC754B7A-A052-4D74-8D69-58A037041BC3}"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43</a:t>
            </a:fld>
            <a:endParaRPr lang="en-US"/>
          </a:p>
        </p:txBody>
      </p:sp>
      <p:sp>
        <p:nvSpPr>
          <p:cNvPr id="8" name="Rectangle 2"/>
          <p:cNvSpPr>
            <a:spLocks noChangeArrowheads="1"/>
          </p:cNvSpPr>
          <p:nvPr/>
        </p:nvSpPr>
        <p:spPr bwMode="auto">
          <a:xfrm>
            <a:off x="2286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163764" y="4112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2286001" y="282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2286001" y="3463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2286000" y="396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2286000" y="24220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5003247" y="2412086"/>
                <a:ext cx="2185505" cy="551209"/>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e>
                      </m:d>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𝑜𝑓𝑓</m:t>
                              </m:r>
                              <m:r>
                                <a:rPr lang="ro-RO" sz="2400" i="1">
                                  <a:solidFill>
                                    <a:srgbClr val="000000"/>
                                  </a:solidFill>
                                  <a:latin typeface="Cambria Math" panose="02040503050406030204" pitchFamily="18" charset="0"/>
                                </a:rPr>
                                <m:t>)</m:t>
                              </m:r>
                            </m:sub>
                          </m:sSub>
                        </m:e>
                      </m:d>
                    </m:oMath>
                  </m:oMathPara>
                </a14:m>
                <a:endParaRPr lang="ro-RO" sz="20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5003247" y="2412086"/>
                <a:ext cx="2185505" cy="551209"/>
              </a:xfrm>
              <a:prstGeom prst="rect">
                <a:avLst/>
              </a:prstGeom>
              <a:blipFill>
                <a:blip r:embed="rId2"/>
                <a:stretch>
                  <a:fillRect/>
                </a:stretch>
              </a:blipFill>
            </p:spPr>
            <p:txBody>
              <a:bodyPr/>
              <a:lstStyle/>
              <a:p>
                <a:r>
                  <a:rPr lang="ro-RO">
                    <a:noFill/>
                  </a:rPr>
                  <a:t> </a:t>
                </a:r>
              </a:p>
            </p:txBody>
          </p:sp>
        </mc:Fallback>
      </mc:AlternateContent>
      <p:sp>
        <p:nvSpPr>
          <p:cNvPr id="11" name="Rectangle 4"/>
          <p:cNvSpPr>
            <a:spLocks noChangeArrowheads="1"/>
          </p:cNvSpPr>
          <p:nvPr/>
        </p:nvSpPr>
        <p:spPr bwMode="auto">
          <a:xfrm>
            <a:off x="2285999" y="37221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8" name="Object 17"/>
              <p:cNvSpPr txBox="1"/>
              <p:nvPr/>
            </p:nvSpPr>
            <p:spPr bwMode="auto">
              <a:xfrm>
                <a:off x="1115943" y="3605988"/>
                <a:ext cx="8114748" cy="52548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1</m:t>
                          </m:r>
                        </m:sub>
                      </m:sSub>
                      <m:r>
                        <a:rPr lang="ro-RO" sz="2400" i="1">
                          <a:solidFill>
                            <a:srgbClr val="000000"/>
                          </a:solidFill>
                          <a:latin typeface="Cambria Math" panose="02040503050406030204" pitchFamily="18" charset="0"/>
                        </a:rPr>
                        <m:t>=−5,53</m:t>
                      </m:r>
                      <m:r>
                        <a:rPr lang="ro-RO" sz="2400" i="1">
                          <a:solidFill>
                            <a:srgbClr val="000000"/>
                          </a:solidFill>
                          <a:latin typeface="Cambria Math" panose="02040503050406030204" pitchFamily="18" charset="0"/>
                        </a:rPr>
                        <m:t>𝑚𝐴</m:t>
                      </m:r>
                      <m:r>
                        <a:rPr lang="ro-RO" sz="2400" i="1">
                          <a:solidFill>
                            <a:srgbClr val="000000"/>
                          </a:solidFill>
                          <a:latin typeface="Cambria Math" panose="02040503050406030204" pitchFamily="18" charset="0"/>
                        </a:rPr>
                        <m:t>×0,91</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r>
                        <a:rPr lang="ro-RO" sz="2400" i="1">
                          <a:solidFill>
                            <a:srgbClr val="000000"/>
                          </a:solidFill>
                          <a:latin typeface="Cambria Math" panose="02040503050406030204" pitchFamily="18" charset="0"/>
                        </a:rPr>
                        <m:t>=−5,03</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m:t>
                      </m:r>
                      <m:r>
                        <a:rPr lang="ro-RO" sz="2400" i="0">
                          <a:solidFill>
                            <a:srgbClr val="000000"/>
                          </a:solidFill>
                          <a:latin typeface="Cambria Math" panose="02040503050406030204" pitchFamily="18" charset="0"/>
                        </a:rPr>
                        <m:t> </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1</m:t>
                              </m:r>
                            </m:sub>
                          </m:sSub>
                        </m:e>
                      </m:d>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𝑜𝑓𝑓</m:t>
                                  </m:r>
                                </m:e>
                              </m:d>
                            </m:sub>
                          </m:sSub>
                        </m:e>
                      </m:d>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8" name="Object 17"/>
              <p:cNvSpPr txBox="1">
                <a:spLocks noRot="1" noChangeAspect="1" noMove="1" noResize="1" noEditPoints="1" noAdjustHandles="1" noChangeArrowheads="1" noChangeShapeType="1" noTextEdit="1"/>
              </p:cNvSpPr>
              <p:nvPr/>
            </p:nvSpPr>
            <p:spPr bwMode="auto">
              <a:xfrm>
                <a:off x="1115943" y="3605988"/>
                <a:ext cx="8114748" cy="525489"/>
              </a:xfrm>
              <a:prstGeom prst="rect">
                <a:avLst/>
              </a:prstGeom>
              <a:blipFill>
                <a:blip r:embed="rId3"/>
                <a:stretch>
                  <a:fillRect/>
                </a:stretch>
              </a:blipFill>
            </p:spPr>
            <p:txBody>
              <a:bodyPr/>
              <a:lstStyle/>
              <a:p>
                <a:r>
                  <a:rPr lang="ro-RO">
                    <a:noFill/>
                  </a:rPr>
                  <a:t> </a:t>
                </a:r>
              </a:p>
            </p:txBody>
          </p:sp>
        </mc:Fallback>
      </mc:AlternateContent>
      <p:sp>
        <p:nvSpPr>
          <p:cNvPr id="19" name="Rectangle 6"/>
          <p:cNvSpPr>
            <a:spLocks noChangeArrowheads="1"/>
          </p:cNvSpPr>
          <p:nvPr/>
        </p:nvSpPr>
        <p:spPr bwMode="auto">
          <a:xfrm>
            <a:off x="2285999" y="4244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0" name="Object 19"/>
              <p:cNvSpPr txBox="1"/>
              <p:nvPr/>
            </p:nvSpPr>
            <p:spPr bwMode="auto">
              <a:xfrm>
                <a:off x="1067489" y="4251020"/>
                <a:ext cx="8378687" cy="53186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2</m:t>
                          </m:r>
                        </m:sub>
                      </m:sSub>
                      <m:r>
                        <a:rPr lang="ro-RO" sz="2400" i="1">
                          <a:solidFill>
                            <a:srgbClr val="000000"/>
                          </a:solidFill>
                          <a:latin typeface="Cambria Math" panose="02040503050406030204" pitchFamily="18" charset="0"/>
                        </a:rPr>
                        <m:t>=−1,96</m:t>
                      </m:r>
                      <m:r>
                        <a:rPr lang="ro-RO" sz="2400" i="1">
                          <a:solidFill>
                            <a:srgbClr val="000000"/>
                          </a:solidFill>
                          <a:latin typeface="Cambria Math" panose="02040503050406030204" pitchFamily="18" charset="0"/>
                        </a:rPr>
                        <m:t>𝑚𝐴</m:t>
                      </m:r>
                      <m:r>
                        <a:rPr lang="ro-RO" sz="2400" i="1">
                          <a:solidFill>
                            <a:srgbClr val="000000"/>
                          </a:solidFill>
                          <a:latin typeface="Cambria Math" panose="02040503050406030204" pitchFamily="18" charset="0"/>
                        </a:rPr>
                        <m:t>×0,91</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r>
                        <a:rPr lang="ro-RO" sz="2400" i="1">
                          <a:solidFill>
                            <a:srgbClr val="000000"/>
                          </a:solidFill>
                          <a:latin typeface="Cambria Math" panose="02040503050406030204" pitchFamily="18" charset="0"/>
                        </a:rPr>
                        <m:t>=−1,78</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m:t>
                      </m:r>
                      <m:r>
                        <a:rPr lang="ro-RO" sz="2400" i="0">
                          <a:solidFill>
                            <a:srgbClr val="000000"/>
                          </a:solidFill>
                          <a:latin typeface="Cambria Math" panose="02040503050406030204" pitchFamily="18" charset="0"/>
                        </a:rPr>
                        <m:t> </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2</m:t>
                              </m:r>
                            </m:sub>
                          </m:sSub>
                        </m:e>
                      </m:d>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𝑜𝑓𝑓</m:t>
                                  </m:r>
                                </m:e>
                              </m:d>
                            </m:sub>
                          </m:sSub>
                        </m:e>
                      </m:d>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20" name="Object 19"/>
              <p:cNvSpPr txBox="1">
                <a:spLocks noRot="1" noChangeAspect="1" noMove="1" noResize="1" noEditPoints="1" noAdjustHandles="1" noChangeArrowheads="1" noChangeShapeType="1" noTextEdit="1"/>
              </p:cNvSpPr>
              <p:nvPr/>
            </p:nvSpPr>
            <p:spPr bwMode="auto">
              <a:xfrm>
                <a:off x="1067489" y="4251020"/>
                <a:ext cx="8378687" cy="531865"/>
              </a:xfrm>
              <a:prstGeom prst="rect">
                <a:avLst/>
              </a:prstGeom>
              <a:blipFill>
                <a:blip r:embed="rId4"/>
                <a:stretch>
                  <a:fillRect/>
                </a:stretch>
              </a:blipFill>
            </p:spPr>
            <p:txBody>
              <a:bodyPr/>
              <a:lstStyle/>
              <a:p>
                <a:r>
                  <a:rPr lang="ro-RO">
                    <a:noFill/>
                  </a:rPr>
                  <a:t> </a:t>
                </a:r>
              </a:p>
            </p:txBody>
          </p:sp>
        </mc:Fallback>
      </mc:AlternateContent>
      <p:pic>
        <p:nvPicPr>
          <p:cNvPr id="22" name="Picture 21">
            <a:extLst>
              <a:ext uri="{FF2B5EF4-FFF2-40B4-BE49-F238E27FC236}">
                <a16:creationId xmlns:a16="http://schemas.microsoft.com/office/drawing/2014/main" id="{C0182F98-DA27-4261-B898-DD75B8537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643" y="117610"/>
            <a:ext cx="3600450" cy="2506980"/>
          </a:xfrm>
          <a:prstGeom prst="rect">
            <a:avLst/>
          </a:prstGeom>
        </p:spPr>
      </p:pic>
    </p:spTree>
    <p:extLst>
      <p:ext uri="{BB962C8B-B14F-4D97-AF65-F5344CB8AC3E}">
        <p14:creationId xmlns:p14="http://schemas.microsoft.com/office/powerpoint/2010/main" val="234241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5</a:t>
            </a:r>
            <a:br>
              <a:rPr lang="ro-RO"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lstStyle/>
          <a:p>
            <a:r>
              <a:rPr lang="ro-RO"/>
              <a:t>Acum se poate determina V</a:t>
            </a:r>
            <a:r>
              <a:rPr lang="ro-RO" baseline="-25000"/>
              <a:t>DS</a:t>
            </a:r>
            <a:r>
              <a:rPr lang="ro-RO"/>
              <a:t>:</a:t>
            </a:r>
          </a:p>
          <a:p>
            <a:endParaRPr lang="ro-RO"/>
          </a:p>
          <a:p>
            <a:endParaRPr lang="ro-RO"/>
          </a:p>
          <a:p>
            <a:endParaRPr lang="ro-RO"/>
          </a:p>
          <a:p>
            <a:endParaRPr lang="ro-RO"/>
          </a:p>
          <a:p>
            <a:r>
              <a:rPr lang="ro-RO"/>
              <a:t>și mărimile care caracterizează PSF-ul TEC-J sunt:</a:t>
            </a:r>
            <a:endParaRPr lang="en-US"/>
          </a:p>
        </p:txBody>
      </p:sp>
      <p:sp>
        <p:nvSpPr>
          <p:cNvPr id="4" name="Date Placeholder 3"/>
          <p:cNvSpPr>
            <a:spLocks noGrp="1"/>
          </p:cNvSpPr>
          <p:nvPr>
            <p:ph type="dt" sz="half" idx="10"/>
          </p:nvPr>
        </p:nvSpPr>
        <p:spPr/>
        <p:txBody>
          <a:bodyPr/>
          <a:lstStyle/>
          <a:p>
            <a:fld id="{E72E2F88-0F65-419E-A076-F203DA3EFC0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44</a:t>
            </a:fld>
            <a:endParaRPr lang="en-US"/>
          </a:p>
        </p:txBody>
      </p:sp>
      <p:sp>
        <p:nvSpPr>
          <p:cNvPr id="8" name="Rectangle 2"/>
          <p:cNvSpPr>
            <a:spLocks noChangeArrowheads="1"/>
          </p:cNvSpPr>
          <p:nvPr/>
        </p:nvSpPr>
        <p:spPr bwMode="auto">
          <a:xfrm>
            <a:off x="2286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163764" y="4112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2286001" y="282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2286001" y="3463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2286000" y="396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2286000" y="24220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2285999" y="37221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2285999" y="4244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2144714" y="25315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5" name="Object 14"/>
              <p:cNvSpPr txBox="1"/>
              <p:nvPr/>
            </p:nvSpPr>
            <p:spPr bwMode="auto">
              <a:xfrm>
                <a:off x="1013790" y="2422868"/>
                <a:ext cx="7139609" cy="50258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=12</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−1,96</m:t>
                      </m:r>
                      <m:r>
                        <a:rPr lang="ro-RO" sz="2400" i="1">
                          <a:solidFill>
                            <a:srgbClr val="000000"/>
                          </a:solidFill>
                          <a:latin typeface="Cambria Math" panose="02040503050406030204" pitchFamily="18" charset="0"/>
                        </a:rPr>
                        <m:t>𝑚𝐴</m:t>
                      </m:r>
                      <m:r>
                        <a:rPr lang="ro-RO" sz="2400" i="1">
                          <a:solidFill>
                            <a:srgbClr val="000000"/>
                          </a:solidFill>
                          <a:latin typeface="Cambria Math" panose="02040503050406030204" pitchFamily="18" charset="0"/>
                        </a:rPr>
                        <m:t>×3,3</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r>
                        <a:rPr lang="ro-RO" sz="2400" i="1">
                          <a:solidFill>
                            <a:srgbClr val="000000"/>
                          </a:solidFill>
                          <a:latin typeface="Cambria Math" panose="02040503050406030204" pitchFamily="18" charset="0"/>
                        </a:rPr>
                        <m:t>=5,53</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bwMode="auto">
              <a:xfrm>
                <a:off x="1013790" y="2422868"/>
                <a:ext cx="7139609" cy="502584"/>
              </a:xfrm>
              <a:prstGeom prst="rect">
                <a:avLst/>
              </a:prstGeom>
              <a:blipFill>
                <a:blip r:embed="rId2"/>
                <a:stretch>
                  <a:fillRect l="-171"/>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7" name="Object 16"/>
              <p:cNvSpPr txBox="1"/>
              <p:nvPr/>
            </p:nvSpPr>
            <p:spPr>
              <a:xfrm>
                <a:off x="1013791" y="2982086"/>
                <a:ext cx="5536096" cy="46858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1,96</m:t>
                          </m:r>
                          <m:r>
                            <a:rPr lang="ro-RO" sz="2400" i="1">
                              <a:solidFill>
                                <a:srgbClr val="000000"/>
                              </a:solidFill>
                              <a:latin typeface="Cambria Math" panose="02040503050406030204" pitchFamily="18" charset="0"/>
                            </a:rPr>
                            <m:t>𝑚𝐴</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0,91</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r>
                        <a:rPr lang="ro-RO" sz="2400" i="1">
                          <a:solidFill>
                            <a:srgbClr val="000000"/>
                          </a:solidFill>
                          <a:latin typeface="Cambria Math" panose="02040503050406030204" pitchFamily="18" charset="0"/>
                        </a:rPr>
                        <m:t>=1,78</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7" name="Object 16"/>
              <p:cNvSpPr txBox="1">
                <a:spLocks noRot="1" noChangeAspect="1" noMove="1" noResize="1" noEditPoints="1" noAdjustHandles="1" noChangeArrowheads="1" noChangeShapeType="1" noTextEdit="1"/>
              </p:cNvSpPr>
              <p:nvPr/>
            </p:nvSpPr>
            <p:spPr>
              <a:xfrm>
                <a:off x="1013791" y="2982086"/>
                <a:ext cx="5536096" cy="468586"/>
              </a:xfrm>
              <a:prstGeom prst="rect">
                <a:avLst/>
              </a:prstGeom>
              <a:blipFill>
                <a:blip r:embed="rId3"/>
                <a:stretch>
                  <a:fillRect l="-22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21" name="Object 20"/>
              <p:cNvSpPr txBox="1"/>
              <p:nvPr/>
            </p:nvSpPr>
            <p:spPr>
              <a:xfrm>
                <a:off x="1013791" y="3622920"/>
                <a:ext cx="5536096" cy="46858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=5,53</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−1,78</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=3,75</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21" name="Object 20"/>
              <p:cNvSpPr txBox="1">
                <a:spLocks noRot="1" noChangeAspect="1" noMove="1" noResize="1" noEditPoints="1" noAdjustHandles="1" noChangeArrowheads="1" noChangeShapeType="1" noTextEdit="1"/>
              </p:cNvSpPr>
              <p:nvPr/>
            </p:nvSpPr>
            <p:spPr>
              <a:xfrm>
                <a:off x="1013791" y="3622920"/>
                <a:ext cx="5536096" cy="468586"/>
              </a:xfrm>
              <a:prstGeom prst="rect">
                <a:avLst/>
              </a:prstGeom>
              <a:blipFill>
                <a:blip r:embed="rId4"/>
                <a:stretch>
                  <a:fillRect l="-22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22" name="Object 21"/>
              <p:cNvSpPr txBox="1"/>
              <p:nvPr/>
            </p:nvSpPr>
            <p:spPr>
              <a:xfrm>
                <a:off x="8494643" y="3979313"/>
                <a:ext cx="3216760" cy="138319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𝑃𝑆𝐹</m:t>
                      </m:r>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=−1,78</m:t>
                              </m:r>
                              <m:r>
                                <a:rPr lang="ro-RO" sz="2400" i="1">
                                  <a:solidFill>
                                    <a:srgbClr val="000000"/>
                                  </a:solidFill>
                                  <a:latin typeface="Cambria Math" panose="02040503050406030204" pitchFamily="18" charset="0"/>
                                </a:rPr>
                                <m:t>𝑉</m:t>
                              </m:r>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=1,96</m:t>
                              </m:r>
                              <m:r>
                                <a:rPr lang="ro-RO" sz="2400" i="1">
                                  <a:solidFill>
                                    <a:srgbClr val="000000"/>
                                  </a:solidFill>
                                  <a:latin typeface="Cambria Math" panose="02040503050406030204" pitchFamily="18" charset="0"/>
                                </a:rPr>
                                <m:t>𝑚𝐴</m:t>
                              </m:r>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𝐷𝑆</m:t>
                                  </m:r>
                                </m:sub>
                              </m:sSub>
                              <m:r>
                                <a:rPr lang="ro-RO" sz="2400" i="1">
                                  <a:solidFill>
                                    <a:srgbClr val="000000"/>
                                  </a:solidFill>
                                  <a:latin typeface="Cambria Math" panose="02040503050406030204" pitchFamily="18" charset="0"/>
                                </a:rPr>
                                <m:t>=3,75</m:t>
                              </m:r>
                              <m:r>
                                <a:rPr lang="ro-RO" sz="2400" i="1">
                                  <a:solidFill>
                                    <a:srgbClr val="000000"/>
                                  </a:solidFill>
                                  <a:latin typeface="Cambria Math" panose="02040503050406030204" pitchFamily="18" charset="0"/>
                                </a:rPr>
                                <m:t>𝑉</m:t>
                              </m:r>
                            </m:e>
                          </m:eqArr>
                        </m:e>
                      </m:d>
                    </m:oMath>
                  </m:oMathPara>
                </a14:m>
                <a:endParaRPr lang="ro-RO" sz="2400"/>
              </a:p>
            </p:txBody>
          </p:sp>
        </mc:Choice>
        <mc:Fallback xmlns="">
          <p:sp>
            <p:nvSpPr>
              <p:cNvPr id="22" name="Object 21"/>
              <p:cNvSpPr txBox="1">
                <a:spLocks noRot="1" noChangeAspect="1" noMove="1" noResize="1" noEditPoints="1" noAdjustHandles="1" noChangeArrowheads="1" noChangeShapeType="1" noTextEdit="1"/>
              </p:cNvSpPr>
              <p:nvPr/>
            </p:nvSpPr>
            <p:spPr>
              <a:xfrm>
                <a:off x="8494643" y="3979313"/>
                <a:ext cx="3216760" cy="1383196"/>
              </a:xfrm>
              <a:prstGeom prst="rect">
                <a:avLst/>
              </a:prstGeom>
              <a:blipFill>
                <a:blip r:embed="rId5"/>
                <a:stretch>
                  <a:fillRect/>
                </a:stretch>
              </a:blipFill>
            </p:spPr>
            <p:txBody>
              <a:bodyPr/>
              <a:lstStyle/>
              <a:p>
                <a:r>
                  <a:rPr lang="ro-RO">
                    <a:noFill/>
                  </a:rPr>
                  <a:t> </a:t>
                </a:r>
              </a:p>
            </p:txBody>
          </p:sp>
        </mc:Fallback>
      </mc:AlternateContent>
      <p:pic>
        <p:nvPicPr>
          <p:cNvPr id="23" name="Picture 22">
            <a:extLst>
              <a:ext uri="{FF2B5EF4-FFF2-40B4-BE49-F238E27FC236}">
                <a16:creationId xmlns:a16="http://schemas.microsoft.com/office/drawing/2014/main" id="{AEA49EF6-04BA-4680-912F-876DCF82E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4643" y="117610"/>
            <a:ext cx="3600450" cy="2506980"/>
          </a:xfrm>
          <a:prstGeom prst="rect">
            <a:avLst/>
          </a:prstGeom>
        </p:spPr>
      </p:pic>
    </p:spTree>
    <p:extLst>
      <p:ext uri="{BB962C8B-B14F-4D97-AF65-F5344CB8AC3E}">
        <p14:creationId xmlns:p14="http://schemas.microsoft.com/office/powerpoint/2010/main" val="1951190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5</a:t>
            </a:r>
            <a:br>
              <a:rPr lang="ro-RO"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normAutofit/>
          </a:bodyPr>
          <a:lstStyle/>
          <a:p>
            <a:r>
              <a:rPr lang="ro-RO"/>
              <a:t>Apoi se determină panta g</a:t>
            </a:r>
            <a:r>
              <a:rPr lang="ro-RO" baseline="-25000"/>
              <a:t>m</a:t>
            </a:r>
            <a:r>
              <a:rPr lang="ro-RO"/>
              <a:t>:</a:t>
            </a:r>
          </a:p>
          <a:p>
            <a:endParaRPr lang="ro-RO"/>
          </a:p>
          <a:p>
            <a:endParaRPr lang="ro-RO"/>
          </a:p>
          <a:p>
            <a:endParaRPr lang="ro-RO"/>
          </a:p>
          <a:p>
            <a:r>
              <a:rPr lang="en-US"/>
              <a:t>C</a:t>
            </a:r>
            <a:r>
              <a:rPr lang="ro-RO"/>
              <a:t>omponenta alternativă a tensiunii de ieșire (în modul înseamnă doar valoarea lui V</a:t>
            </a:r>
            <a:r>
              <a:rPr lang="ro-RO" baseline="-25000"/>
              <a:t>out</a:t>
            </a:r>
            <a:r>
              <a:rPr lang="ro-RO"/>
              <a:t>):</a:t>
            </a:r>
          </a:p>
          <a:p>
            <a:endParaRPr lang="ro-RO"/>
          </a:p>
        </p:txBody>
      </p:sp>
      <p:sp>
        <p:nvSpPr>
          <p:cNvPr id="4" name="Date Placeholder 3"/>
          <p:cNvSpPr>
            <a:spLocks noGrp="1"/>
          </p:cNvSpPr>
          <p:nvPr>
            <p:ph type="dt" sz="half" idx="10"/>
          </p:nvPr>
        </p:nvSpPr>
        <p:spPr/>
        <p:txBody>
          <a:bodyPr/>
          <a:lstStyle/>
          <a:p>
            <a:fld id="{1DE6C5FD-C35F-4E6B-A2AE-EC39DD5B4679}"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45</a:t>
            </a:fld>
            <a:endParaRPr lang="en-US"/>
          </a:p>
        </p:txBody>
      </p:sp>
      <p:sp>
        <p:nvSpPr>
          <p:cNvPr id="8" name="Rectangle 2"/>
          <p:cNvSpPr>
            <a:spLocks noChangeArrowheads="1"/>
          </p:cNvSpPr>
          <p:nvPr/>
        </p:nvSpPr>
        <p:spPr bwMode="auto">
          <a:xfrm>
            <a:off x="2286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163764" y="4112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2286001" y="282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2286001" y="3463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2286000" y="396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2286000" y="24220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2285999" y="37221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2285999" y="4244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2144714" y="25315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1752601" y="24918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8" name="Object 17"/>
              <p:cNvSpPr txBox="1"/>
              <p:nvPr/>
            </p:nvSpPr>
            <p:spPr bwMode="auto">
              <a:xfrm>
                <a:off x="1083916" y="2606676"/>
                <a:ext cx="8716066" cy="83292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2</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𝐷𝑆𝑆</m:t>
                              </m:r>
                            </m:sub>
                          </m:sSub>
                        </m:num>
                        <m:den>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𝑜𝑓𝑓</m:t>
                                  </m:r>
                                  <m:r>
                                    <a:rPr lang="ro-RO" sz="2400" i="1">
                                      <a:solidFill>
                                        <a:srgbClr val="000000"/>
                                      </a:solidFill>
                                      <a:latin typeface="Cambria Math" panose="02040503050406030204" pitchFamily="18" charset="0"/>
                                    </a:rPr>
                                    <m:t>)</m:t>
                                  </m:r>
                                </m:sub>
                              </m:sSub>
                            </m:e>
                          </m:d>
                        </m:den>
                      </m:f>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𝑜𝑓𝑓</m:t>
                                  </m:r>
                                  <m:r>
                                    <a:rPr lang="ro-RO" sz="2400" i="1">
                                      <a:solidFill>
                                        <a:srgbClr val="000000"/>
                                      </a:solidFill>
                                      <a:latin typeface="Cambria Math" panose="02040503050406030204" pitchFamily="18" charset="0"/>
                                    </a:rPr>
                                    <m:t>)</m:t>
                                  </m:r>
                                </m:sub>
                              </m:sSub>
                            </m:den>
                          </m:f>
                        </m:e>
                      </m:d>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24</m:t>
                          </m:r>
                          <m:r>
                            <a:rPr lang="ro-RO" sz="2400" i="1">
                              <a:solidFill>
                                <a:srgbClr val="000000"/>
                              </a:solidFill>
                              <a:latin typeface="Cambria Math" panose="02040503050406030204" pitchFamily="18" charset="0"/>
                            </a:rPr>
                            <m:t>𝑚𝐴</m:t>
                          </m:r>
                        </m:num>
                        <m:den>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𝑉</m:t>
                          </m:r>
                        </m:den>
                      </m:f>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−1,78</m:t>
                              </m:r>
                              <m:r>
                                <a:rPr lang="ro-RO" sz="2400" i="1">
                                  <a:solidFill>
                                    <a:srgbClr val="000000"/>
                                  </a:solidFill>
                                  <a:latin typeface="Cambria Math" panose="02040503050406030204" pitchFamily="18" charset="0"/>
                                </a:rPr>
                                <m:t>𝑉</m:t>
                              </m:r>
                            </m:num>
                            <m:den>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𝑉</m:t>
                              </m:r>
                            </m:den>
                          </m:f>
                        </m:e>
                      </m:d>
                      <m:r>
                        <a:rPr lang="ro-RO" sz="2400" i="1">
                          <a:solidFill>
                            <a:srgbClr val="000000"/>
                          </a:solidFill>
                          <a:latin typeface="Cambria Math" panose="02040503050406030204" pitchFamily="18" charset="0"/>
                        </a:rPr>
                        <m:t>=3,25</m:t>
                      </m:r>
                      <m:r>
                        <a:rPr lang="ro-RO" sz="2400" i="1">
                          <a:solidFill>
                            <a:srgbClr val="000000"/>
                          </a:solidFill>
                          <a:latin typeface="Cambria Math" panose="02040503050406030204" pitchFamily="18" charset="0"/>
                        </a:rPr>
                        <m:t>𝑚𝑆</m:t>
                      </m:r>
                    </m:oMath>
                  </m:oMathPara>
                </a14:m>
                <a:endParaRPr lang="ro-RO" sz="2000"/>
              </a:p>
            </p:txBody>
          </p:sp>
        </mc:Choice>
        <mc:Fallback xmlns="">
          <p:sp>
            <p:nvSpPr>
              <p:cNvPr id="18" name="Object 17"/>
              <p:cNvSpPr txBox="1">
                <a:spLocks noRot="1" noChangeAspect="1" noMove="1" noResize="1" noEditPoints="1" noAdjustHandles="1" noChangeArrowheads="1" noChangeShapeType="1" noTextEdit="1"/>
              </p:cNvSpPr>
              <p:nvPr/>
            </p:nvSpPr>
            <p:spPr bwMode="auto">
              <a:xfrm>
                <a:off x="1083916" y="2606676"/>
                <a:ext cx="8716066" cy="832928"/>
              </a:xfrm>
              <a:prstGeom prst="rect">
                <a:avLst/>
              </a:prstGeom>
              <a:blipFill>
                <a:blip r:embed="rId2"/>
                <a:stretch>
                  <a:fillRect b="-8824"/>
                </a:stretch>
              </a:blipFill>
            </p:spPr>
            <p:txBody>
              <a:bodyPr/>
              <a:lstStyle/>
              <a:p>
                <a:r>
                  <a:rPr lang="ro-RO">
                    <a:noFill/>
                  </a:rPr>
                  <a:t> </a:t>
                </a:r>
              </a:p>
            </p:txBody>
          </p:sp>
        </mc:Fallback>
      </mc:AlternateContent>
      <p:sp>
        <p:nvSpPr>
          <p:cNvPr id="24" name="Rectangle 7"/>
          <p:cNvSpPr>
            <a:spLocks noChangeArrowheads="1"/>
          </p:cNvSpPr>
          <p:nvPr/>
        </p:nvSpPr>
        <p:spPr bwMode="auto">
          <a:xfrm>
            <a:off x="2224883" y="5092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5" name="Object 24"/>
              <p:cNvSpPr txBox="1"/>
              <p:nvPr/>
            </p:nvSpPr>
            <p:spPr bwMode="auto">
              <a:xfrm>
                <a:off x="1083916" y="4907694"/>
                <a:ext cx="9173267" cy="55735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3,25</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3,3</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100</m:t>
                          </m:r>
                          <m:r>
                            <a:rPr lang="ro-RO" sz="2400" i="1">
                              <a:solidFill>
                                <a:srgbClr val="000000"/>
                              </a:solidFill>
                              <a:latin typeface="Cambria Math" panose="02040503050406030204" pitchFamily="18" charset="0"/>
                            </a:rPr>
                            <m:t>𝑚𝑉</m:t>
                          </m:r>
                        </m:e>
                      </m:d>
                      <m:r>
                        <a:rPr lang="ro-RO" sz="2400" i="1">
                          <a:solidFill>
                            <a:srgbClr val="000000"/>
                          </a:solidFill>
                          <a:latin typeface="Cambria Math" panose="02040503050406030204" pitchFamily="18" charset="0"/>
                        </a:rPr>
                        <m:t>=1070</m:t>
                      </m:r>
                      <m:r>
                        <a:rPr lang="ro-RO" sz="2400" i="1">
                          <a:solidFill>
                            <a:srgbClr val="000000"/>
                          </a:solidFill>
                          <a:latin typeface="Cambria Math" panose="02040503050406030204" pitchFamily="18" charset="0"/>
                        </a:rPr>
                        <m:t>𝑚𝑉</m:t>
                      </m:r>
                      <m:r>
                        <a:rPr lang="ro-RO" sz="2400" i="1">
                          <a:solidFill>
                            <a:srgbClr val="000000"/>
                          </a:solidFill>
                          <a:latin typeface="Cambria Math" panose="02040503050406030204" pitchFamily="18" charset="0"/>
                        </a:rPr>
                        <m:t>=1,07</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25" name="Object 24"/>
              <p:cNvSpPr txBox="1">
                <a:spLocks noRot="1" noChangeAspect="1" noMove="1" noResize="1" noEditPoints="1" noAdjustHandles="1" noChangeArrowheads="1" noChangeShapeType="1" noTextEdit="1"/>
              </p:cNvSpPr>
              <p:nvPr/>
            </p:nvSpPr>
            <p:spPr bwMode="auto">
              <a:xfrm>
                <a:off x="1083916" y="4907694"/>
                <a:ext cx="9173267" cy="557352"/>
              </a:xfrm>
              <a:prstGeom prst="rect">
                <a:avLst/>
              </a:prstGeom>
              <a:blipFill>
                <a:blip r:embed="rId3"/>
                <a:stretch>
                  <a:fillRect/>
                </a:stretch>
              </a:blipFill>
            </p:spPr>
            <p:txBody>
              <a:bodyPr/>
              <a:lstStyle/>
              <a:p>
                <a:r>
                  <a:rPr lang="ro-RO">
                    <a:noFill/>
                  </a:rPr>
                  <a:t> </a:t>
                </a:r>
              </a:p>
            </p:txBody>
          </p:sp>
        </mc:Fallback>
      </mc:AlternateContent>
      <p:sp>
        <p:nvSpPr>
          <p:cNvPr id="29" name="Rectangle 14"/>
          <p:cNvSpPr>
            <a:spLocks noChangeArrowheads="1"/>
          </p:cNvSpPr>
          <p:nvPr/>
        </p:nvSpPr>
        <p:spPr bwMode="auto">
          <a:xfrm>
            <a:off x="2285999" y="52247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008301F7-E8FC-47E2-A999-7E5141092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643" y="117610"/>
            <a:ext cx="3600450" cy="2506980"/>
          </a:xfrm>
          <a:prstGeom prst="rect">
            <a:avLst/>
          </a:prstGeom>
        </p:spPr>
      </p:pic>
    </p:spTree>
    <p:extLst>
      <p:ext uri="{BB962C8B-B14F-4D97-AF65-F5344CB8AC3E}">
        <p14:creationId xmlns:p14="http://schemas.microsoft.com/office/powerpoint/2010/main" val="1141076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5</a:t>
            </a:r>
            <a:br>
              <a:rPr lang="ro-RO"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normAutofit/>
          </a:bodyPr>
          <a:lstStyle/>
          <a:p>
            <a:r>
              <a:rPr lang="ro-RO"/>
              <a:t>Dacă semnalul de intrare s-a indicat în valoare </a:t>
            </a:r>
            <a:br>
              <a:rPr lang="ro-RO"/>
            </a:br>
            <a:r>
              <a:rPr lang="ro-RO"/>
              <a:t>efectivă, atunci tensiunea totală de ieșire este </a:t>
            </a:r>
            <a:br>
              <a:rPr lang="ro-RO"/>
            </a:br>
            <a:r>
              <a:rPr lang="ro-RO"/>
              <a:t>formată dintr-un semnal de c.a. având valoarea </a:t>
            </a:r>
            <a:br>
              <a:rPr lang="ro-RO"/>
            </a:br>
            <a:r>
              <a:rPr lang="ro-RO"/>
              <a:t>vârf la vârf, V</a:t>
            </a:r>
            <a:r>
              <a:rPr lang="ro-RO" baseline="-25000"/>
              <a:t>out,p-p</a:t>
            </a:r>
            <a:r>
              <a:rPr lang="ro-RO"/>
              <a:t> e</a:t>
            </a:r>
            <a:r>
              <a:rPr lang="en-US"/>
              <a:t>gal</a:t>
            </a:r>
            <a:r>
              <a:rPr lang="ro-RO"/>
              <a:t>ă cu:</a:t>
            </a:r>
            <a:br>
              <a:rPr lang="ro-RO"/>
            </a:br>
            <a:br>
              <a:rPr lang="ro-RO"/>
            </a:br>
            <a:br>
              <a:rPr lang="ro-RO"/>
            </a:br>
            <a:br>
              <a:rPr lang="ro-RO"/>
            </a:br>
            <a:r>
              <a:rPr lang="ro-RO"/>
              <a:t>axat pe o componentă continuă V</a:t>
            </a:r>
            <a:r>
              <a:rPr lang="ro-RO" baseline="-25000"/>
              <a:t>D</a:t>
            </a:r>
            <a:r>
              <a:rPr lang="ro-RO"/>
              <a:t> = 5,53V. </a:t>
            </a:r>
            <a:endParaRPr lang="en-US"/>
          </a:p>
        </p:txBody>
      </p:sp>
      <p:sp>
        <p:nvSpPr>
          <p:cNvPr id="4" name="Date Placeholder 3"/>
          <p:cNvSpPr>
            <a:spLocks noGrp="1"/>
          </p:cNvSpPr>
          <p:nvPr>
            <p:ph type="dt" sz="half" idx="10"/>
          </p:nvPr>
        </p:nvSpPr>
        <p:spPr/>
        <p:txBody>
          <a:bodyPr/>
          <a:lstStyle/>
          <a:p>
            <a:fld id="{1DE6C5FD-C35F-4E6B-A2AE-EC39DD5B4679}"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46</a:t>
            </a:fld>
            <a:endParaRPr lang="en-US"/>
          </a:p>
        </p:txBody>
      </p:sp>
      <p:sp>
        <p:nvSpPr>
          <p:cNvPr id="8" name="Rectangle 2"/>
          <p:cNvSpPr>
            <a:spLocks noChangeArrowheads="1"/>
          </p:cNvSpPr>
          <p:nvPr/>
        </p:nvSpPr>
        <p:spPr bwMode="auto">
          <a:xfrm>
            <a:off x="2286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163764" y="4112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2286001" y="282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2286001" y="3463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2286000" y="396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2286000" y="24220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2285999" y="37221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2285999" y="4244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2144714" y="25315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1752601" y="24918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7"/>
          <p:cNvSpPr>
            <a:spLocks noChangeArrowheads="1"/>
          </p:cNvSpPr>
          <p:nvPr/>
        </p:nvSpPr>
        <p:spPr bwMode="auto">
          <a:xfrm>
            <a:off x="2224883" y="5092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4"/>
          <p:cNvSpPr>
            <a:spLocks noChangeArrowheads="1"/>
          </p:cNvSpPr>
          <p:nvPr/>
        </p:nvSpPr>
        <p:spPr bwMode="auto">
          <a:xfrm>
            <a:off x="2285999" y="52247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0" name="Object 29"/>
              <p:cNvSpPr txBox="1"/>
              <p:nvPr/>
            </p:nvSpPr>
            <p:spPr bwMode="auto">
              <a:xfrm>
                <a:off x="1077291" y="3760672"/>
                <a:ext cx="4627770" cy="57042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b="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𝑉</m:t>
                          </m:r>
                        </m:e>
                        <m:sub>
                          <m:r>
                            <a:rPr lang="ro-RO" sz="2400" b="0" i="1" smtClean="0">
                              <a:solidFill>
                                <a:srgbClr val="000000"/>
                              </a:solidFill>
                              <a:latin typeface="Cambria Math" panose="02040503050406030204" pitchFamily="18" charset="0"/>
                            </a:rPr>
                            <m:t>𝑜𝑢𝑡</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𝑝</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𝑝</m:t>
                          </m:r>
                        </m:sub>
                      </m:sSub>
                      <m:r>
                        <a:rPr lang="ro-RO" sz="2400" b="0" i="1" smtClean="0">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2</m:t>
                      </m:r>
                      <m:rad>
                        <m:radPr>
                          <m:degHide m:val="on"/>
                          <m:ctrlPr>
                            <a:rPr lang="ro-RO" sz="2400" i="1">
                              <a:solidFill>
                                <a:srgbClr val="000000"/>
                              </a:solidFill>
                              <a:latin typeface="Cambria Math" panose="02040503050406030204" pitchFamily="18" charset="0"/>
                            </a:rPr>
                          </m:ctrlPr>
                        </m:radPr>
                        <m:deg/>
                        <m:e>
                          <m:r>
                            <a:rPr lang="ro-RO" sz="2400" i="1">
                              <a:solidFill>
                                <a:srgbClr val="000000"/>
                              </a:solidFill>
                              <a:latin typeface="Cambria Math" panose="02040503050406030204" pitchFamily="18" charset="0"/>
                            </a:rPr>
                            <m:t>2</m:t>
                          </m:r>
                        </m:e>
                      </m:rad>
                      <m:r>
                        <a:rPr lang="ro-RO" sz="2400" i="1">
                          <a:solidFill>
                            <a:srgbClr val="000000"/>
                          </a:solidFill>
                          <a:latin typeface="Cambria Math" panose="02040503050406030204" pitchFamily="18" charset="0"/>
                        </a:rPr>
                        <m:t>⋅1,07</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≅3,03</m:t>
                      </m:r>
                      <m:r>
                        <a:rPr lang="ro-RO" sz="2400" i="1">
                          <a:solidFill>
                            <a:srgbClr val="000000"/>
                          </a:solidFill>
                          <a:latin typeface="Cambria Math" panose="02040503050406030204" pitchFamily="18" charset="0"/>
                        </a:rPr>
                        <m:t>𝑉</m:t>
                      </m:r>
                    </m:oMath>
                  </m:oMathPara>
                </a14:m>
                <a:endParaRPr lang="ro-RO" sz="2000"/>
              </a:p>
            </p:txBody>
          </p:sp>
        </mc:Choice>
        <mc:Fallback xmlns="">
          <p:sp>
            <p:nvSpPr>
              <p:cNvPr id="30" name="Object 29"/>
              <p:cNvSpPr txBox="1">
                <a:spLocks noRot="1" noChangeAspect="1" noMove="1" noResize="1" noEditPoints="1" noAdjustHandles="1" noChangeArrowheads="1" noChangeShapeType="1" noTextEdit="1"/>
              </p:cNvSpPr>
              <p:nvPr/>
            </p:nvSpPr>
            <p:spPr bwMode="auto">
              <a:xfrm>
                <a:off x="1077291" y="3760672"/>
                <a:ext cx="4627770" cy="570428"/>
              </a:xfrm>
              <a:prstGeom prst="rect">
                <a:avLst/>
              </a:prstGeom>
              <a:blipFill>
                <a:blip r:embed="rId2"/>
                <a:stretch>
                  <a:fillRect/>
                </a:stretch>
              </a:blipFill>
            </p:spPr>
            <p:txBody>
              <a:bodyPr/>
              <a:lstStyle/>
              <a:p>
                <a:r>
                  <a:rPr lang="ro-RO">
                    <a:noFill/>
                  </a:rPr>
                  <a:t> </a:t>
                </a:r>
              </a:p>
            </p:txBody>
          </p:sp>
        </mc:Fallback>
      </mc:AlternateContent>
      <p:pic>
        <p:nvPicPr>
          <p:cNvPr id="23" name="Picture 22">
            <a:extLst>
              <a:ext uri="{FF2B5EF4-FFF2-40B4-BE49-F238E27FC236}">
                <a16:creationId xmlns:a16="http://schemas.microsoft.com/office/drawing/2014/main" id="{008301F7-E8FC-47E2-A999-7E5141092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643" y="117610"/>
            <a:ext cx="3600450" cy="2506980"/>
          </a:xfrm>
          <a:prstGeom prst="rect">
            <a:avLst/>
          </a:prstGeom>
        </p:spPr>
      </p:pic>
    </p:spTree>
    <p:extLst>
      <p:ext uri="{BB962C8B-B14F-4D97-AF65-F5344CB8AC3E}">
        <p14:creationId xmlns:p14="http://schemas.microsoft.com/office/powerpoint/2010/main" val="1258855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Dependența câștigului în tensiune de sarcina în c.a.</a:t>
            </a:r>
            <a:endParaRPr lang="en-US" sz="3100" b="1">
              <a:latin typeface="+mn-lt"/>
            </a:endParaRPr>
          </a:p>
        </p:txBody>
      </p:sp>
      <p:sp>
        <p:nvSpPr>
          <p:cNvPr id="3" name="Content Placeholder 2"/>
          <p:cNvSpPr>
            <a:spLocks noGrp="1"/>
          </p:cNvSpPr>
          <p:nvPr>
            <p:ph idx="1"/>
          </p:nvPr>
        </p:nvSpPr>
        <p:spPr/>
        <p:txBody>
          <a:bodyPr/>
          <a:lstStyle/>
          <a:p>
            <a:r>
              <a:rPr lang="ro-RO"/>
              <a:t>Dacă la ieșirea amplificatorului se conectează o sarcină printr-un condensator de cuplaj, rezistența din drenă în c.a. este, practic, R</a:t>
            </a:r>
            <a:r>
              <a:rPr lang="ro-RO" baseline="-25000"/>
              <a:t>D</a:t>
            </a:r>
            <a:r>
              <a:rPr lang="ro-RO"/>
              <a:t> în paralel cu R</a:t>
            </a:r>
            <a:r>
              <a:rPr lang="ro-RO" baseline="-25000"/>
              <a:t>L</a:t>
            </a:r>
            <a:r>
              <a:rPr lang="ro-RO"/>
              <a:t>, deoarece capătul de sus al rezistorului R</a:t>
            </a:r>
            <a:r>
              <a:rPr lang="ro-RO" baseline="-25000"/>
              <a:t>D</a:t>
            </a:r>
            <a:r>
              <a:rPr lang="ro-RO"/>
              <a:t> se află la masa de c.a.</a:t>
            </a:r>
            <a:endParaRPr lang="en-US"/>
          </a:p>
        </p:txBody>
      </p:sp>
      <p:sp>
        <p:nvSpPr>
          <p:cNvPr id="4" name="Date Placeholder 3"/>
          <p:cNvSpPr>
            <a:spLocks noGrp="1"/>
          </p:cNvSpPr>
          <p:nvPr>
            <p:ph type="dt" sz="half" idx="10"/>
          </p:nvPr>
        </p:nvSpPr>
        <p:spPr/>
        <p:txBody>
          <a:bodyPr/>
          <a:lstStyle/>
          <a:p>
            <a:fld id="{019C1939-9CA0-4939-83FF-3D34BCCB9D5D}"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47</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5146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2209801" y="36759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ADD5B75D-178B-4A9D-BEDB-20A2400ED425}"/>
              </a:ext>
            </a:extLst>
          </p:cNvPr>
          <p:cNvPicPr>
            <a:picLocks noChangeAspect="1"/>
          </p:cNvPicPr>
          <p:nvPr/>
        </p:nvPicPr>
        <p:blipFill>
          <a:blip r:embed="rId2"/>
          <a:stretch>
            <a:fillRect/>
          </a:stretch>
        </p:blipFill>
        <p:spPr>
          <a:xfrm>
            <a:off x="2811321" y="3254577"/>
            <a:ext cx="6569357" cy="3101773"/>
          </a:xfrm>
          <a:prstGeom prst="rect">
            <a:avLst/>
          </a:prstGeom>
        </p:spPr>
      </p:pic>
    </p:spTree>
    <p:extLst>
      <p:ext uri="{BB962C8B-B14F-4D97-AF65-F5344CB8AC3E}">
        <p14:creationId xmlns:p14="http://schemas.microsoft.com/office/powerpoint/2010/main" val="624810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Amplificatoare cu TEC-J cu sursa comună</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Dependența câștigului în tensiune de sarcina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t>Rezistența totală din drenă, în c.a., este:</a:t>
            </a:r>
            <a:endParaRPr lang="en-US"/>
          </a:p>
          <a:p>
            <a:endParaRPr lang="ro-RO"/>
          </a:p>
          <a:p>
            <a:endParaRPr lang="ro-RO"/>
          </a:p>
          <a:p>
            <a:r>
              <a:rPr lang="ro-RO"/>
              <a:t>Conectarea sarcinii reduce </a:t>
            </a:r>
            <a:br>
              <a:rPr lang="ro-RO"/>
            </a:br>
            <a:r>
              <a:rPr lang="ro-RO"/>
              <a:t>câștigul în tensiune față de cel </a:t>
            </a:r>
            <a:br>
              <a:rPr lang="ro-RO"/>
            </a:br>
            <a:r>
              <a:rPr lang="ro-RO"/>
              <a:t>obținut cu ieșirea în gol, așa </a:t>
            </a:r>
            <a:br>
              <a:rPr lang="ro-RO"/>
            </a:br>
            <a:r>
              <a:rPr lang="ro-RO"/>
              <a:t>cum se prezintă în exemplul 6.</a:t>
            </a:r>
            <a:endParaRPr lang="en-US"/>
          </a:p>
          <a:p>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BF76DA3F-2324-46C5-95A3-1624DA1CE845}"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48</a:t>
            </a:fld>
            <a:endParaRPr lang="en-US"/>
          </a:p>
        </p:txBody>
      </p:sp>
      <p:sp>
        <p:nvSpPr>
          <p:cNvPr id="9" name="Rectangle 2"/>
          <p:cNvSpPr>
            <a:spLocks noChangeArrowheads="1"/>
          </p:cNvSpPr>
          <p:nvPr/>
        </p:nvSpPr>
        <p:spPr bwMode="auto">
          <a:xfrm>
            <a:off x="58674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4724401" y="51253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514601" y="5149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2209801" y="36759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1879997" y="2395812"/>
                <a:ext cx="3402806" cy="923857"/>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e>
                      </m:d>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den>
                      </m:f>
                    </m:oMath>
                  </m:oMathPara>
                </a14:m>
                <a:endParaRPr lang="ro-RO" sz="240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1879997" y="2395812"/>
                <a:ext cx="3402806" cy="923857"/>
              </a:xfrm>
              <a:prstGeom prst="rect">
                <a:avLst/>
              </a:prstGeom>
              <a:blipFill>
                <a:blip r:embed="rId2"/>
                <a:stretch>
                  <a:fillRect/>
                </a:stretch>
              </a:blipFill>
            </p:spPr>
            <p:txBody>
              <a:bodyPr/>
              <a:lstStyle/>
              <a:p>
                <a:r>
                  <a:rPr lang="ro-RO">
                    <a:noFill/>
                  </a:rPr>
                  <a:t> </a:t>
                </a:r>
              </a:p>
            </p:txBody>
          </p:sp>
        </mc:Fallback>
      </mc:AlternateContent>
      <p:pic>
        <p:nvPicPr>
          <p:cNvPr id="15" name="Picture 14">
            <a:extLst>
              <a:ext uri="{FF2B5EF4-FFF2-40B4-BE49-F238E27FC236}">
                <a16:creationId xmlns:a16="http://schemas.microsoft.com/office/drawing/2014/main" id="{74E6B357-327D-4625-8EF8-F8ABCE8218FD}"/>
              </a:ext>
            </a:extLst>
          </p:cNvPr>
          <p:cNvPicPr>
            <a:picLocks noChangeAspect="1"/>
          </p:cNvPicPr>
          <p:nvPr/>
        </p:nvPicPr>
        <p:blipFill>
          <a:blip r:embed="rId3"/>
          <a:stretch>
            <a:fillRect/>
          </a:stretch>
        </p:blipFill>
        <p:spPr>
          <a:xfrm>
            <a:off x="5554518" y="2633869"/>
            <a:ext cx="6569357" cy="3101773"/>
          </a:xfrm>
          <a:prstGeom prst="rect">
            <a:avLst/>
          </a:prstGeom>
        </p:spPr>
      </p:pic>
    </p:spTree>
    <p:extLst>
      <p:ext uri="{BB962C8B-B14F-4D97-AF65-F5344CB8AC3E}">
        <p14:creationId xmlns:p14="http://schemas.microsoft.com/office/powerpoint/2010/main" val="3005918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6</a:t>
            </a:r>
            <a:endParaRPr lang="en-US" b="1">
              <a:latin typeface="+mn-lt"/>
            </a:endParaRPr>
          </a:p>
        </p:txBody>
      </p:sp>
      <p:sp>
        <p:nvSpPr>
          <p:cNvPr id="3" name="Content Placeholder 2"/>
          <p:cNvSpPr>
            <a:spLocks noGrp="1"/>
          </p:cNvSpPr>
          <p:nvPr>
            <p:ph idx="1"/>
          </p:nvPr>
        </p:nvSpPr>
        <p:spPr/>
        <p:txBody>
          <a:bodyPr>
            <a:normAutofit/>
          </a:bodyPr>
          <a:lstStyle/>
          <a:p>
            <a:r>
              <a:rPr lang="en-US"/>
              <a:t>Ce valoare efectivă va avea tensiunea de ieșire </a:t>
            </a:r>
            <a:r>
              <a:rPr lang="ro-RO"/>
              <a:t>d</a:t>
            </a:r>
            <a:r>
              <a:rPr lang="en-US"/>
              <a:t>acă la ieșirea amplificatorului din exemplul </a:t>
            </a:r>
            <a:r>
              <a:rPr lang="ro-RO"/>
              <a:t>5</a:t>
            </a:r>
            <a:r>
              <a:rPr lang="en-US"/>
              <a:t> se conectează un rezistor de sarcină de 4,7k</a:t>
            </a:r>
            <a:r>
              <a:rPr lang="en-US">
                <a:sym typeface="Symbol" panose="05050102010706020507" pitchFamily="18" charset="2"/>
              </a:rPr>
              <a:t></a:t>
            </a:r>
            <a:r>
              <a:rPr lang="en-US"/>
              <a:t>?</a:t>
            </a:r>
          </a:p>
        </p:txBody>
      </p:sp>
      <p:sp>
        <p:nvSpPr>
          <p:cNvPr id="4" name="Date Placeholder 3"/>
          <p:cNvSpPr>
            <a:spLocks noGrp="1"/>
          </p:cNvSpPr>
          <p:nvPr>
            <p:ph type="dt" sz="half" idx="10"/>
          </p:nvPr>
        </p:nvSpPr>
        <p:spPr/>
        <p:txBody>
          <a:bodyPr/>
          <a:lstStyle/>
          <a:p>
            <a:fld id="{9D19171E-9282-40CD-96A2-F412E5AE065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49</a:t>
            </a:fld>
            <a:endParaRPr lang="en-US"/>
          </a:p>
        </p:txBody>
      </p:sp>
      <p:sp>
        <p:nvSpPr>
          <p:cNvPr id="7" name="Rectangle 2"/>
          <p:cNvSpPr>
            <a:spLocks noChangeArrowheads="1"/>
          </p:cNvSpPr>
          <p:nvPr/>
        </p:nvSpPr>
        <p:spPr bwMode="auto">
          <a:xfrm>
            <a:off x="2286001" y="3549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2286001" y="5073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7390682B-D5A4-461F-BD2D-7800C71E6BDB}"/>
              </a:ext>
            </a:extLst>
          </p:cNvPr>
          <p:cNvPicPr>
            <a:picLocks noChangeAspect="1"/>
          </p:cNvPicPr>
          <p:nvPr/>
        </p:nvPicPr>
        <p:blipFill>
          <a:blip r:embed="rId2"/>
          <a:stretch>
            <a:fillRect/>
          </a:stretch>
        </p:blipFill>
        <p:spPr>
          <a:xfrm>
            <a:off x="4335780" y="2685013"/>
            <a:ext cx="3520440" cy="3398520"/>
          </a:xfrm>
          <a:prstGeom prst="rect">
            <a:avLst/>
          </a:prstGeom>
        </p:spPr>
      </p:pic>
    </p:spTree>
    <p:extLst>
      <p:ext uri="{BB962C8B-B14F-4D97-AF65-F5344CB8AC3E}">
        <p14:creationId xmlns:p14="http://schemas.microsoft.com/office/powerpoint/2010/main" val="188344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Generalități</a:t>
            </a:r>
            <a:endParaRPr lang="en-US" b="1">
              <a:latin typeface="+mn-lt"/>
            </a:endParaRPr>
          </a:p>
        </p:txBody>
      </p:sp>
      <p:sp>
        <p:nvSpPr>
          <p:cNvPr id="3" name="Content Placeholder 2"/>
          <p:cNvSpPr>
            <a:spLocks noGrp="1"/>
          </p:cNvSpPr>
          <p:nvPr>
            <p:ph idx="1"/>
          </p:nvPr>
        </p:nvSpPr>
        <p:spPr/>
        <p:txBody>
          <a:bodyPr/>
          <a:lstStyle/>
          <a:p>
            <a:r>
              <a:rPr lang="ro-RO"/>
              <a:t>Configurațiile de amplificare cu TB – cu emitorul comun, cu colectorul comun și cu baza comună – au echivalente  realizate cu TEC.</a:t>
            </a:r>
          </a:p>
          <a:p>
            <a:r>
              <a:rPr lang="ro-RO"/>
              <a:t>Este vorba de configurațiile de amplificare cu sursa comună (SC), cu drena comună (DC) și cu poarta comună (GC).</a:t>
            </a:r>
            <a:endParaRPr lang="en-US"/>
          </a:p>
        </p:txBody>
      </p:sp>
      <p:sp>
        <p:nvSpPr>
          <p:cNvPr id="4" name="Date Placeholder 3"/>
          <p:cNvSpPr>
            <a:spLocks noGrp="1"/>
          </p:cNvSpPr>
          <p:nvPr>
            <p:ph type="dt" sz="half" idx="10"/>
          </p:nvPr>
        </p:nvSpPr>
        <p:spPr/>
        <p:txBody>
          <a:bodyPr/>
          <a:lstStyle/>
          <a:p>
            <a:fld id="{0A08EAF4-40EB-42F9-97A5-79AD6E977143}"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a:t>
            </a:fld>
            <a:endParaRPr lang="en-US"/>
          </a:p>
        </p:txBody>
      </p:sp>
    </p:spTree>
    <p:extLst>
      <p:ext uri="{BB962C8B-B14F-4D97-AF65-F5344CB8AC3E}">
        <p14:creationId xmlns:p14="http://schemas.microsoft.com/office/powerpoint/2010/main" val="284806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6</a:t>
            </a:r>
            <a:br>
              <a:rPr lang="ro-RO"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normAutofit/>
          </a:bodyPr>
          <a:lstStyle/>
          <a:p>
            <a:r>
              <a:rPr lang="en-US"/>
              <a:t>Rezistența din drenă în c.a. este:</a:t>
            </a:r>
          </a:p>
          <a:p>
            <a:endParaRPr lang="ro-RO"/>
          </a:p>
          <a:p>
            <a:endParaRPr lang="ro-RO"/>
          </a:p>
          <a:p>
            <a:r>
              <a:rPr lang="en-US"/>
              <a:t>Calculând V</a:t>
            </a:r>
            <a:r>
              <a:rPr lang="en-US" baseline="-25000"/>
              <a:t>out</a:t>
            </a:r>
            <a:r>
              <a:rPr lang="en-US"/>
              <a:t>, obținem:</a:t>
            </a:r>
            <a:endParaRPr lang="ro-RO"/>
          </a:p>
          <a:p>
            <a:endParaRPr lang="ro-RO"/>
          </a:p>
          <a:p>
            <a:r>
              <a:rPr lang="ro-RO"/>
              <a:t>Se observă o reducere a valorii efective a semnalului de ieșire (631mV) față de cea din exemplul 5 (1070mV).</a:t>
            </a:r>
          </a:p>
        </p:txBody>
      </p:sp>
      <p:sp>
        <p:nvSpPr>
          <p:cNvPr id="4" name="Date Placeholder 3"/>
          <p:cNvSpPr>
            <a:spLocks noGrp="1"/>
          </p:cNvSpPr>
          <p:nvPr>
            <p:ph type="dt" sz="half" idx="10"/>
          </p:nvPr>
        </p:nvSpPr>
        <p:spPr/>
        <p:txBody>
          <a:bodyPr/>
          <a:lstStyle/>
          <a:p>
            <a:fld id="{9D19171E-9282-40CD-96A2-F412E5AE065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50</a:t>
            </a:fld>
            <a:endParaRPr lang="en-US"/>
          </a:p>
        </p:txBody>
      </p:sp>
      <p:sp>
        <p:nvSpPr>
          <p:cNvPr id="7" name="Rectangle 2"/>
          <p:cNvSpPr>
            <a:spLocks noChangeArrowheads="1"/>
          </p:cNvSpPr>
          <p:nvPr/>
        </p:nvSpPr>
        <p:spPr bwMode="auto">
          <a:xfrm>
            <a:off x="2286001" y="3549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016551" y="2246745"/>
                <a:ext cx="6616701" cy="88127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e>
                      </m:d>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𝑘</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7</m:t>
                          </m:r>
                          <m:r>
                            <a:rPr lang="ro-RO" sz="2400" i="1">
                              <a:solidFill>
                                <a:srgbClr val="000000"/>
                              </a:solidFill>
                              <a:latin typeface="Cambria Math" panose="02040503050406030204" pitchFamily="18" charset="0"/>
                            </a:rPr>
                            <m:t>𝑘</m:t>
                          </m:r>
                        </m:num>
                        <m:den>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𝑘</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7</m:t>
                          </m:r>
                          <m:r>
                            <a:rPr lang="ro-RO" sz="2400" i="1">
                              <a:solidFill>
                                <a:srgbClr val="000000"/>
                              </a:solidFill>
                              <a:latin typeface="Cambria Math" panose="02040503050406030204" pitchFamily="18" charset="0"/>
                            </a:rPr>
                            <m:t>𝑘</m:t>
                          </m:r>
                        </m:den>
                      </m:f>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94</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1016551" y="2246745"/>
                <a:ext cx="6616701" cy="881270"/>
              </a:xfrm>
              <a:prstGeom prst="rect">
                <a:avLst/>
              </a:prstGeom>
              <a:blipFill>
                <a:blip r:embed="rId2"/>
                <a:stretch>
                  <a:fillRect/>
                </a:stretch>
              </a:blipFill>
            </p:spPr>
            <p:txBody>
              <a:bodyPr/>
              <a:lstStyle/>
              <a:p>
                <a:r>
                  <a:rPr lang="ro-RO">
                    <a:noFill/>
                  </a:rPr>
                  <a:t> </a:t>
                </a:r>
              </a:p>
            </p:txBody>
          </p:sp>
        </mc:Fallback>
      </mc:AlternateContent>
      <p:sp>
        <p:nvSpPr>
          <p:cNvPr id="9" name="Rectangle 4"/>
          <p:cNvSpPr>
            <a:spLocks noChangeArrowheads="1"/>
          </p:cNvSpPr>
          <p:nvPr/>
        </p:nvSpPr>
        <p:spPr bwMode="auto">
          <a:xfrm>
            <a:off x="2286001" y="5073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1016551" y="3834070"/>
                <a:ext cx="7861853" cy="5275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25</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94</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100</m:t>
                          </m:r>
                          <m:r>
                            <a:rPr lang="ro-RO" sz="2400" i="1">
                              <a:solidFill>
                                <a:srgbClr val="000000"/>
                              </a:solidFill>
                              <a:latin typeface="Cambria Math" panose="02040503050406030204" pitchFamily="18" charset="0"/>
                            </a:rPr>
                            <m:t>𝑚𝑉</m:t>
                          </m:r>
                        </m:e>
                      </m:d>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631</m:t>
                      </m:r>
                      <m:r>
                        <a:rPr lang="ro-RO" sz="2400" i="1">
                          <a:solidFill>
                            <a:srgbClr val="000000"/>
                          </a:solidFill>
                          <a:latin typeface="Cambria Math" panose="02040503050406030204" pitchFamily="18" charset="0"/>
                        </a:rPr>
                        <m:t>𝑚𝑉</m:t>
                      </m:r>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016551" y="3834070"/>
                <a:ext cx="7861853" cy="527566"/>
              </a:xfrm>
              <a:prstGeom prst="rect">
                <a:avLst/>
              </a:prstGeom>
              <a:blipFill>
                <a:blip r:embed="rId3"/>
                <a:stretch>
                  <a:fillRect r="-78"/>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5C94B85C-DD26-4804-96C3-D57D52247D4E}"/>
              </a:ext>
            </a:extLst>
          </p:cNvPr>
          <p:cNvPicPr>
            <a:picLocks noChangeAspect="1"/>
          </p:cNvPicPr>
          <p:nvPr/>
        </p:nvPicPr>
        <p:blipFill>
          <a:blip r:embed="rId4"/>
          <a:stretch>
            <a:fillRect/>
          </a:stretch>
        </p:blipFill>
        <p:spPr>
          <a:xfrm>
            <a:off x="8500275" y="171520"/>
            <a:ext cx="3520440" cy="3398520"/>
          </a:xfrm>
          <a:prstGeom prst="rect">
            <a:avLst/>
          </a:prstGeom>
        </p:spPr>
      </p:pic>
    </p:spTree>
    <p:extLst>
      <p:ext uri="{BB962C8B-B14F-4D97-AF65-F5344CB8AC3E}">
        <p14:creationId xmlns:p14="http://schemas.microsoft.com/office/powerpoint/2010/main" val="1798362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Amplificatoare cu TEC-J cu sursa comună</a:t>
            </a:r>
            <a:br>
              <a:rPr lang="ro-RO" b="1">
                <a:latin typeface="+mn-lt"/>
              </a:rPr>
            </a:br>
            <a:r>
              <a:rPr lang="ro-RO" sz="3200" b="1">
                <a:latin typeface="+mn-lt"/>
              </a:rPr>
              <a:t>Rezistența de intrare</a:t>
            </a:r>
            <a:endParaRPr lang="en-US" b="1">
              <a:latin typeface="+mn-lt"/>
            </a:endParaRPr>
          </a:p>
        </p:txBody>
      </p:sp>
      <p:sp>
        <p:nvSpPr>
          <p:cNvPr id="3" name="Content Placeholder 2"/>
          <p:cNvSpPr>
            <a:spLocks noGrp="1"/>
          </p:cNvSpPr>
          <p:nvPr>
            <p:ph idx="1"/>
          </p:nvPr>
        </p:nvSpPr>
        <p:spPr/>
        <p:txBody>
          <a:bodyPr/>
          <a:lstStyle/>
          <a:p>
            <a:r>
              <a:rPr lang="ro-RO"/>
              <a:t>Deoarece intrarea într-un amplificator cu sursa comună se face prin poartă, rezistența de intrare este foarte mare.</a:t>
            </a:r>
          </a:p>
          <a:p>
            <a:r>
              <a:rPr lang="ro-RO"/>
              <a:t>Teoretic, este infinită.</a:t>
            </a:r>
          </a:p>
          <a:p>
            <a:r>
              <a:rPr lang="ro-RO"/>
              <a:t>Rezistența reală, văzută de sursa de semnal este formată din rezistorul R</a:t>
            </a:r>
            <a:r>
              <a:rPr lang="ro-RO" baseline="-25000"/>
              <a:t>G</a:t>
            </a:r>
            <a:r>
              <a:rPr lang="ro-RO"/>
              <a:t>, dintre poartă și masă, în paralel cu rezistența de intrare a tranzistorului, V</a:t>
            </a:r>
            <a:r>
              <a:rPr lang="ro-RO" baseline="-25000"/>
              <a:t>GS</a:t>
            </a:r>
            <a:r>
              <a:rPr lang="ro-RO"/>
              <a:t>/I</a:t>
            </a:r>
            <a:r>
              <a:rPr lang="ro-RO" baseline="-25000"/>
              <a:t>GSS</a:t>
            </a:r>
            <a:r>
              <a:rPr lang="ro-RO"/>
              <a:t>.</a:t>
            </a:r>
            <a:endParaRPr lang="en-US"/>
          </a:p>
        </p:txBody>
      </p:sp>
      <p:sp>
        <p:nvSpPr>
          <p:cNvPr id="4" name="Date Placeholder 3"/>
          <p:cNvSpPr>
            <a:spLocks noGrp="1"/>
          </p:cNvSpPr>
          <p:nvPr>
            <p:ph type="dt" sz="half" idx="10"/>
          </p:nvPr>
        </p:nvSpPr>
        <p:spPr/>
        <p:txBody>
          <a:bodyPr/>
          <a:lstStyle/>
          <a:p>
            <a:fld id="{26E8A1DD-CEC3-4B76-A0ED-FF0BC219EA0D}"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51</a:t>
            </a:fld>
            <a:endParaRPr lang="en-US"/>
          </a:p>
        </p:txBody>
      </p:sp>
      <p:sp>
        <p:nvSpPr>
          <p:cNvPr id="8" name="Rectangle 2"/>
          <p:cNvSpPr>
            <a:spLocks noChangeArrowheads="1"/>
          </p:cNvSpPr>
          <p:nvPr/>
        </p:nvSpPr>
        <p:spPr bwMode="auto">
          <a:xfrm>
            <a:off x="2286001" y="4387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828800" y="4764087"/>
                <a:ext cx="4522304" cy="950913"/>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𝐺</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𝑔𝑎𝑡𝑒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e>
                          </m:d>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𝐺</m:t>
                              </m:r>
                            </m:sub>
                          </m:sSub>
                        </m:e>
                      </m:d>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𝐺𝑆𝑆</m:t>
                                  </m:r>
                                </m:sub>
                              </m:sSub>
                            </m:den>
                          </m:f>
                        </m:e>
                      </m:d>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1828800" y="4764087"/>
                <a:ext cx="4522304" cy="950913"/>
              </a:xfrm>
              <a:prstGeom prst="rect">
                <a:avLst/>
              </a:prstGeom>
              <a:blipFill>
                <a:blip r:embed="rId2"/>
                <a:stretch>
                  <a:fillRect/>
                </a:stretch>
              </a:blipFill>
            </p:spPr>
            <p:txBody>
              <a:bodyPr/>
              <a:lstStyle/>
              <a:p>
                <a:r>
                  <a:rPr lang="ro-RO">
                    <a:noFill/>
                  </a:rPr>
                  <a:t> </a:t>
                </a:r>
              </a:p>
            </p:txBody>
          </p:sp>
        </mc:Fallback>
      </mc:AlternateContent>
      <p:pic>
        <p:nvPicPr>
          <p:cNvPr id="10" name="Picture 9">
            <a:extLst>
              <a:ext uri="{FF2B5EF4-FFF2-40B4-BE49-F238E27FC236}">
                <a16:creationId xmlns:a16="http://schemas.microsoft.com/office/drawing/2014/main" id="{FDFBDC1E-7CC6-4A12-8A7D-19CFA04F57B6}"/>
              </a:ext>
            </a:extLst>
          </p:cNvPr>
          <p:cNvPicPr>
            <a:picLocks noChangeAspect="1"/>
          </p:cNvPicPr>
          <p:nvPr/>
        </p:nvPicPr>
        <p:blipFill rotWithShape="1">
          <a:blip r:embed="rId3"/>
          <a:srcRect l="56909" t="25635" b="7395"/>
          <a:stretch/>
        </p:blipFill>
        <p:spPr>
          <a:xfrm>
            <a:off x="7652407" y="4099685"/>
            <a:ext cx="2830788" cy="2077278"/>
          </a:xfrm>
          <a:prstGeom prst="rect">
            <a:avLst/>
          </a:prstGeom>
        </p:spPr>
      </p:pic>
    </p:spTree>
    <p:extLst>
      <p:ext uri="{BB962C8B-B14F-4D97-AF65-F5344CB8AC3E}">
        <p14:creationId xmlns:p14="http://schemas.microsoft.com/office/powerpoint/2010/main" val="3540067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7</a:t>
            </a:r>
            <a:endParaRPr lang="en-US" b="1">
              <a:latin typeface="+mn-lt"/>
            </a:endParaRPr>
          </a:p>
        </p:txBody>
      </p:sp>
      <p:sp>
        <p:nvSpPr>
          <p:cNvPr id="3" name="Content Placeholder 2"/>
          <p:cNvSpPr>
            <a:spLocks noGrp="1"/>
          </p:cNvSpPr>
          <p:nvPr>
            <p:ph idx="1"/>
          </p:nvPr>
        </p:nvSpPr>
        <p:spPr/>
        <p:txBody>
          <a:bodyPr/>
          <a:lstStyle/>
          <a:p>
            <a:r>
              <a:rPr lang="ro-RO"/>
              <a:t>Ce rezistență de intrare vede sursa de semnal din figură? TEC-J se caracterizează prin I</a:t>
            </a:r>
            <a:r>
              <a:rPr lang="ro-RO" baseline="-25000"/>
              <a:t>GSS</a:t>
            </a:r>
            <a:r>
              <a:rPr lang="ro-RO"/>
              <a:t>=30nA la V</a:t>
            </a:r>
            <a:r>
              <a:rPr lang="ro-RO" baseline="-25000"/>
              <a:t>GS</a:t>
            </a:r>
            <a:r>
              <a:rPr lang="ro-RO"/>
              <a:t>=10V.</a:t>
            </a:r>
            <a:endParaRPr lang="en-US"/>
          </a:p>
          <a:p>
            <a:pPr marL="0" indent="0">
              <a:buNone/>
            </a:pPr>
            <a:endParaRPr lang="ro-RO" b="1"/>
          </a:p>
        </p:txBody>
      </p:sp>
      <p:sp>
        <p:nvSpPr>
          <p:cNvPr id="4" name="Date Placeholder 3"/>
          <p:cNvSpPr>
            <a:spLocks noGrp="1"/>
          </p:cNvSpPr>
          <p:nvPr>
            <p:ph type="dt" sz="half" idx="10"/>
          </p:nvPr>
        </p:nvSpPr>
        <p:spPr/>
        <p:txBody>
          <a:bodyPr/>
          <a:lstStyle/>
          <a:p>
            <a:fld id="{A9738AF2-4B5B-4C65-A002-3953FF935859}"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52</a:t>
            </a:fld>
            <a:endParaRPr lang="en-US"/>
          </a:p>
        </p:txBody>
      </p:sp>
      <p:sp>
        <p:nvSpPr>
          <p:cNvPr id="8" name="Rectangle 2"/>
          <p:cNvSpPr>
            <a:spLocks noChangeArrowheads="1"/>
          </p:cNvSpPr>
          <p:nvPr/>
        </p:nvSpPr>
        <p:spPr bwMode="auto">
          <a:xfrm>
            <a:off x="22098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268538" y="45762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98B80846-E84E-431C-9011-62EB7A275E12}"/>
              </a:ext>
            </a:extLst>
          </p:cNvPr>
          <p:cNvPicPr>
            <a:picLocks noChangeAspect="1"/>
          </p:cNvPicPr>
          <p:nvPr/>
        </p:nvPicPr>
        <p:blipFill>
          <a:blip r:embed="rId2"/>
          <a:stretch>
            <a:fillRect/>
          </a:stretch>
        </p:blipFill>
        <p:spPr>
          <a:xfrm>
            <a:off x="3314312" y="2672842"/>
            <a:ext cx="5563376" cy="3639058"/>
          </a:xfrm>
          <a:prstGeom prst="rect">
            <a:avLst/>
          </a:prstGeom>
        </p:spPr>
      </p:pic>
    </p:spTree>
    <p:extLst>
      <p:ext uri="{BB962C8B-B14F-4D97-AF65-F5344CB8AC3E}">
        <p14:creationId xmlns:p14="http://schemas.microsoft.com/office/powerpoint/2010/main" val="3354351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7</a:t>
            </a:r>
            <a:br>
              <a:rPr lang="ro-RO" sz="3200"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lstStyle/>
          <a:p>
            <a:r>
              <a:rPr lang="ro-RO"/>
              <a:t>Rezistența de intrare în poartă este</a:t>
            </a:r>
            <a:endParaRPr lang="en-US"/>
          </a:p>
          <a:p>
            <a:endParaRPr lang="ro-RO"/>
          </a:p>
          <a:p>
            <a:endParaRPr lang="ro-RO"/>
          </a:p>
          <a:p>
            <a:r>
              <a:rPr lang="ro-RO"/>
              <a:t>Rezistența de intrare văzută de sursa de semnal </a:t>
            </a:r>
            <a:r>
              <a:rPr lang="ro-RO">
                <a:latin typeface="UT Sans" panose="00000500000000000000" pitchFamily="50" charset="0"/>
              </a:rPr>
              <a:t>are valoarea: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A9738AF2-4B5B-4C65-A002-3953FF935859}"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53</a:t>
            </a:fld>
            <a:endParaRPr lang="en-US"/>
          </a:p>
        </p:txBody>
      </p:sp>
      <p:sp>
        <p:nvSpPr>
          <p:cNvPr id="8" name="Rectangle 2"/>
          <p:cNvSpPr>
            <a:spLocks noChangeArrowheads="1"/>
          </p:cNvSpPr>
          <p:nvPr/>
        </p:nvSpPr>
        <p:spPr bwMode="auto">
          <a:xfrm>
            <a:off x="22098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067904" y="2351107"/>
                <a:ext cx="4835940" cy="87205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𝑔𝑎𝑡𝑒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𝐺𝑆𝑆</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10</m:t>
                          </m:r>
                          <m:r>
                            <a:rPr lang="ro-RO" sz="2400" i="1">
                              <a:solidFill>
                                <a:srgbClr val="000000"/>
                              </a:solidFill>
                              <a:latin typeface="Cambria Math" panose="02040503050406030204" pitchFamily="18" charset="0"/>
                            </a:rPr>
                            <m:t>𝑉</m:t>
                          </m:r>
                        </m:num>
                        <m:den>
                          <m:r>
                            <a:rPr lang="ro-RO" sz="2400" i="1">
                              <a:solidFill>
                                <a:srgbClr val="000000"/>
                              </a:solidFill>
                              <a:latin typeface="Cambria Math" panose="02040503050406030204" pitchFamily="18" charset="0"/>
                            </a:rPr>
                            <m:t>30</m:t>
                          </m:r>
                          <m:r>
                            <a:rPr lang="ro-RO" sz="2400" i="1">
                              <a:solidFill>
                                <a:srgbClr val="000000"/>
                              </a:solidFill>
                              <a:latin typeface="Cambria Math" panose="02040503050406030204" pitchFamily="18" charset="0"/>
                            </a:rPr>
                            <m:t>𝑛𝐴</m:t>
                          </m:r>
                        </m:den>
                      </m:f>
                      <m:r>
                        <a:rPr lang="ro-RO" sz="2400" i="1">
                          <a:solidFill>
                            <a:srgbClr val="000000"/>
                          </a:solidFill>
                          <a:latin typeface="Cambria Math" panose="02040503050406030204" pitchFamily="18" charset="0"/>
                        </a:rPr>
                        <m:t>=333</m:t>
                      </m:r>
                      <m:r>
                        <a:rPr lang="ro-RO" sz="2400" i="1">
                          <a:solidFill>
                            <a:srgbClr val="000000"/>
                          </a:solidFill>
                          <a:latin typeface="Cambria Math" panose="02040503050406030204" pitchFamily="18" charset="0"/>
                        </a:rPr>
                        <m:t>𝑀</m:t>
                      </m:r>
                      <m:r>
                        <m:rPr>
                          <m:sty m:val="p"/>
                        </m:rPr>
                        <a:rPr lang="ro-RO" sz="2400" i="1">
                          <a:solidFill>
                            <a:srgbClr val="000000"/>
                          </a:solidFill>
                          <a:latin typeface="Cambria Math" panose="02040503050406030204" pitchFamily="18" charset="0"/>
                        </a:rPr>
                        <m:t>Ω</m:t>
                      </m:r>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1067904" y="2351107"/>
                <a:ext cx="4835940" cy="872053"/>
              </a:xfrm>
              <a:prstGeom prst="rect">
                <a:avLst/>
              </a:prstGeom>
              <a:blipFill>
                <a:blip r:embed="rId2"/>
                <a:stretch>
                  <a:fillRect/>
                </a:stretch>
              </a:blipFill>
            </p:spPr>
            <p:txBody>
              <a:bodyPr/>
              <a:lstStyle/>
              <a:p>
                <a:r>
                  <a:rPr lang="ro-RO">
                    <a:noFill/>
                  </a:rPr>
                  <a:t> </a:t>
                </a:r>
              </a:p>
            </p:txBody>
          </p:sp>
        </mc:Fallback>
      </mc:AlternateContent>
      <p:sp>
        <p:nvSpPr>
          <p:cNvPr id="10" name="Rectangle 4"/>
          <p:cNvSpPr>
            <a:spLocks noChangeArrowheads="1"/>
          </p:cNvSpPr>
          <p:nvPr/>
        </p:nvSpPr>
        <p:spPr bwMode="auto">
          <a:xfrm>
            <a:off x="2268538" y="45762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1067905" y="3963642"/>
                <a:ext cx="6479761" cy="65819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𝐺</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𝑔𝑎𝑡𝑒</m:t>
                              </m:r>
                              <m:r>
                                <a:rPr lang="ro-RO" sz="2400" i="1">
                                  <a:solidFill>
                                    <a:srgbClr val="000000"/>
                                  </a:solidFill>
                                  <a:latin typeface="Cambria Math" panose="02040503050406030204" pitchFamily="18" charset="0"/>
                                </a:rPr>
                                <m:t>)</m:t>
                              </m:r>
                            </m:sub>
                          </m:sSub>
                        </m:e>
                      </m:d>
                      <m:r>
                        <a:rPr lang="ro-RO" sz="2400" i="1">
                          <a:solidFill>
                            <a:srgbClr val="000000"/>
                          </a:solidFill>
                          <a:latin typeface="Cambria Math" panose="02040503050406030204" pitchFamily="18" charset="0"/>
                        </a:rPr>
                        <m:t>=10</m:t>
                      </m:r>
                      <m:r>
                        <a:rPr lang="ro-RO" sz="2400" i="1">
                          <a:solidFill>
                            <a:srgbClr val="000000"/>
                          </a:solidFill>
                          <a:latin typeface="Cambria Math" panose="02040503050406030204" pitchFamily="18" charset="0"/>
                        </a:rPr>
                        <m:t>𝑀</m:t>
                      </m:r>
                      <m:r>
                        <m:rPr>
                          <m:sty m:val="p"/>
                        </m:rPr>
                        <a:rPr lang="ro-RO" sz="2400" i="1">
                          <a:solidFill>
                            <a:srgbClr val="000000"/>
                          </a:solidFill>
                          <a:latin typeface="Cambria Math" panose="02040503050406030204" pitchFamily="18" charset="0"/>
                        </a:rPr>
                        <m:t>Ω</m:t>
                      </m:r>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333</m:t>
                          </m:r>
                          <m:r>
                            <a:rPr lang="ro-RO" sz="2400" i="1">
                              <a:solidFill>
                                <a:srgbClr val="000000"/>
                              </a:solidFill>
                              <a:latin typeface="Cambria Math" panose="02040503050406030204" pitchFamily="18" charset="0"/>
                            </a:rPr>
                            <m:t>𝑀</m:t>
                          </m:r>
                          <m:r>
                            <m:rPr>
                              <m:sty m:val="p"/>
                            </m:rPr>
                            <a:rPr lang="ro-RO" sz="2400" i="1">
                              <a:solidFill>
                                <a:srgbClr val="000000"/>
                              </a:solidFill>
                              <a:latin typeface="Cambria Math" panose="02040503050406030204" pitchFamily="18" charset="0"/>
                            </a:rPr>
                            <m:t>Ω</m:t>
                          </m:r>
                        </m:e>
                      </m:d>
                      <m:r>
                        <a:rPr lang="ro-RO" sz="2400" i="1">
                          <a:solidFill>
                            <a:srgbClr val="000000"/>
                          </a:solidFill>
                          <a:latin typeface="Cambria Math" panose="02040503050406030204" pitchFamily="18" charset="0"/>
                        </a:rPr>
                        <m:t>=9,7</m:t>
                      </m:r>
                      <m:r>
                        <a:rPr lang="ro-RO" sz="2400" i="1">
                          <a:solidFill>
                            <a:srgbClr val="000000"/>
                          </a:solidFill>
                          <a:latin typeface="Cambria Math" panose="02040503050406030204" pitchFamily="18" charset="0"/>
                        </a:rPr>
                        <m:t>𝑀</m:t>
                      </m:r>
                      <m:r>
                        <m:rPr>
                          <m:sty m:val="p"/>
                        </m:rPr>
                        <a:rPr lang="ro-RO" sz="2400" i="1">
                          <a:solidFill>
                            <a:srgbClr val="000000"/>
                          </a:solidFill>
                          <a:latin typeface="Cambria Math" panose="02040503050406030204" pitchFamily="18" charset="0"/>
                        </a:rPr>
                        <m:t>Ω</m:t>
                      </m:r>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1067905" y="3963642"/>
                <a:ext cx="6479761" cy="658191"/>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28529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Amplificatoare cu drena comună</a:t>
            </a:r>
            <a:endParaRPr lang="en-US" b="1">
              <a:latin typeface="+mn-lt"/>
            </a:endParaRPr>
          </a:p>
        </p:txBody>
      </p:sp>
      <p:sp>
        <p:nvSpPr>
          <p:cNvPr id="3" name="Content Placeholder 2"/>
          <p:cNvSpPr>
            <a:spLocks noGrp="1"/>
          </p:cNvSpPr>
          <p:nvPr>
            <p:ph idx="1"/>
          </p:nvPr>
        </p:nvSpPr>
        <p:spPr/>
        <p:txBody>
          <a:bodyPr/>
          <a:lstStyle/>
          <a:p>
            <a:r>
              <a:rPr lang="en-US"/>
              <a:t>Amplificatorul cu drena comună (DC) este comparabil cu amplificatorul cu colector comun (CC), realizat cu </a:t>
            </a:r>
            <a:r>
              <a:rPr lang="ro-RO"/>
              <a:t>tranzistor bipolar</a:t>
            </a:r>
            <a:r>
              <a:rPr lang="en-US"/>
              <a:t>.</a:t>
            </a:r>
            <a:endParaRPr lang="ro-RO"/>
          </a:p>
          <a:p>
            <a:r>
              <a:rPr lang="en-US"/>
              <a:t>Amplificatorul CC se mai numește ”repetor pe emitor”.</a:t>
            </a:r>
            <a:endParaRPr lang="ro-RO"/>
          </a:p>
          <a:p>
            <a:r>
              <a:rPr lang="en-US"/>
              <a:t>În mod similar, amplificatorul cu drena comună mai este denumit ”repetor pe sursă”, deoarece tensiunea din sursă are, cu aproximație, aceeași amplitudine ca tensiunea de intrare în poartă, fiind și în fază cu aceasta.</a:t>
            </a:r>
            <a:endParaRPr lang="ro-RO"/>
          </a:p>
          <a:p>
            <a:r>
              <a:rPr lang="en-US"/>
              <a:t>Cu alte cuvinte, tensiunea din sursă urmărește tensiunea din poartă de unde provine </a:t>
            </a:r>
            <a:r>
              <a:rPr lang="ro-RO"/>
              <a:t>și</a:t>
            </a:r>
            <a:r>
              <a:rPr lang="en-US"/>
              <a:t> </a:t>
            </a:r>
            <a:r>
              <a:rPr lang="ro-RO"/>
              <a:t>termenul de ”repetor”</a:t>
            </a:r>
            <a:r>
              <a:rPr lang="en-US"/>
              <a:t>.</a:t>
            </a:r>
          </a:p>
        </p:txBody>
      </p:sp>
      <p:sp>
        <p:nvSpPr>
          <p:cNvPr id="4" name="Date Placeholder 3"/>
          <p:cNvSpPr>
            <a:spLocks noGrp="1"/>
          </p:cNvSpPr>
          <p:nvPr>
            <p:ph type="dt" sz="half" idx="10"/>
          </p:nvPr>
        </p:nvSpPr>
        <p:spPr/>
        <p:txBody>
          <a:bodyPr/>
          <a:lstStyle/>
          <a:p>
            <a:fld id="{E69CF47B-0FFA-4A24-8911-B58B6B3BD757}"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54</a:t>
            </a:fld>
            <a:endParaRPr lang="en-US"/>
          </a:p>
        </p:txBody>
      </p:sp>
    </p:spTree>
    <p:extLst>
      <p:ext uri="{BB962C8B-B14F-4D97-AF65-F5344CB8AC3E}">
        <p14:creationId xmlns:p14="http://schemas.microsoft.com/office/powerpoint/2010/main" val="3489947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8489-9B16-42BC-9DB1-E8ADD34CE8F1}"/>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Amplificator drenă comună realizat cu TEC-J</a:t>
            </a:r>
            <a:endParaRPr lang="ro-RO"/>
          </a:p>
        </p:txBody>
      </p:sp>
      <p:sp>
        <p:nvSpPr>
          <p:cNvPr id="3" name="Content Placeholder 2">
            <a:extLst>
              <a:ext uri="{FF2B5EF4-FFF2-40B4-BE49-F238E27FC236}">
                <a16:creationId xmlns:a16="http://schemas.microsoft.com/office/drawing/2014/main" id="{7249C362-6ACF-4EC9-9734-A716B174BB70}"/>
              </a:ext>
            </a:extLst>
          </p:cNvPr>
          <p:cNvSpPr>
            <a:spLocks noGrp="1"/>
          </p:cNvSpPr>
          <p:nvPr>
            <p:ph idx="1"/>
          </p:nvPr>
        </p:nvSpPr>
        <p:spPr/>
        <p:txBody>
          <a:bodyPr/>
          <a:lstStyle/>
          <a:p>
            <a:r>
              <a:rPr lang="ro-RO"/>
              <a:t>Un amplificator cu drena comună, realizat cu TEC-J, este cel în care semnalul de intrare este aplicat la poartă iar ieșirea este preluată de la sursă, făcând drena comună atât intrării cât și ieșirii.</a:t>
            </a:r>
          </a:p>
          <a:p>
            <a:r>
              <a:rPr lang="ro-RO"/>
              <a:t>Deoarece drena este comună, nu este </a:t>
            </a:r>
            <a:br>
              <a:rPr lang="ro-RO"/>
            </a:br>
            <a:r>
              <a:rPr lang="ro-RO"/>
              <a:t>nevoie de rezistor de drenă.</a:t>
            </a:r>
          </a:p>
          <a:p>
            <a:r>
              <a:rPr lang="en-US"/>
              <a:t>Circuitul este cu polarizare automată.</a:t>
            </a:r>
            <a:endParaRPr lang="ro-RO"/>
          </a:p>
        </p:txBody>
      </p:sp>
      <p:sp>
        <p:nvSpPr>
          <p:cNvPr id="4" name="Date Placeholder 3">
            <a:extLst>
              <a:ext uri="{FF2B5EF4-FFF2-40B4-BE49-F238E27FC236}">
                <a16:creationId xmlns:a16="http://schemas.microsoft.com/office/drawing/2014/main" id="{BDB27148-8C5C-471C-900C-76D91BFDD908}"/>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3B0F53F2-6CE4-460C-9CEA-6AA0442F1AC0}"/>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8A9C1ACF-11D3-4965-9B88-084FD5B739E4}"/>
              </a:ext>
            </a:extLst>
          </p:cNvPr>
          <p:cNvSpPr>
            <a:spLocks noGrp="1"/>
          </p:cNvSpPr>
          <p:nvPr>
            <p:ph type="sldNum" sz="quarter" idx="12"/>
          </p:nvPr>
        </p:nvSpPr>
        <p:spPr/>
        <p:txBody>
          <a:bodyPr/>
          <a:lstStyle/>
          <a:p>
            <a:fld id="{93CEA419-0EA0-4DBB-8DF7-AC1C5CE942A1}" type="slidenum">
              <a:rPr lang="ro-RO" smtClean="0"/>
              <a:t>55</a:t>
            </a:fld>
            <a:endParaRPr lang="ro-RO"/>
          </a:p>
        </p:txBody>
      </p:sp>
      <p:pic>
        <p:nvPicPr>
          <p:cNvPr id="8" name="Picture 7">
            <a:extLst>
              <a:ext uri="{FF2B5EF4-FFF2-40B4-BE49-F238E27FC236}">
                <a16:creationId xmlns:a16="http://schemas.microsoft.com/office/drawing/2014/main" id="{50E08875-0743-404F-A9D6-6488E631EA57}"/>
              </a:ext>
            </a:extLst>
          </p:cNvPr>
          <p:cNvPicPr>
            <a:picLocks noChangeAspect="1"/>
          </p:cNvPicPr>
          <p:nvPr/>
        </p:nvPicPr>
        <p:blipFill>
          <a:blip r:embed="rId2"/>
          <a:stretch>
            <a:fillRect/>
          </a:stretch>
        </p:blipFill>
        <p:spPr>
          <a:xfrm>
            <a:off x="7169254" y="3264435"/>
            <a:ext cx="4382112" cy="2610214"/>
          </a:xfrm>
          <a:prstGeom prst="rect">
            <a:avLst/>
          </a:prstGeom>
        </p:spPr>
      </p:pic>
    </p:spTree>
    <p:extLst>
      <p:ext uri="{BB962C8B-B14F-4D97-AF65-F5344CB8AC3E}">
        <p14:creationId xmlns:p14="http://schemas.microsoft.com/office/powerpoint/2010/main" val="3895980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8489-9B16-42BC-9DB1-E8ADD34CE8F1}"/>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Amplificator drenă comună realizat cu TEC-J</a:t>
            </a:r>
            <a:endParaRPr lang="ro-RO"/>
          </a:p>
        </p:txBody>
      </p:sp>
      <p:sp>
        <p:nvSpPr>
          <p:cNvPr id="3" name="Content Placeholder 2">
            <a:extLst>
              <a:ext uri="{FF2B5EF4-FFF2-40B4-BE49-F238E27FC236}">
                <a16:creationId xmlns:a16="http://schemas.microsoft.com/office/drawing/2014/main" id="{7249C362-6ACF-4EC9-9734-A716B174BB70}"/>
              </a:ext>
            </a:extLst>
          </p:cNvPr>
          <p:cNvSpPr>
            <a:spLocks noGrp="1"/>
          </p:cNvSpPr>
          <p:nvPr>
            <p:ph idx="1"/>
          </p:nvPr>
        </p:nvSpPr>
        <p:spPr/>
        <p:txBody>
          <a:bodyPr/>
          <a:lstStyle/>
          <a:p>
            <a:r>
              <a:rPr lang="en-US"/>
              <a:t>Semnalul de intrare se aplică prin condensatorul de cuplaj C</a:t>
            </a:r>
            <a:r>
              <a:rPr lang="en-US" baseline="-25000"/>
              <a:t>1</a:t>
            </a:r>
            <a:r>
              <a:rPr lang="en-US"/>
              <a:t>, iar semnalul de ieșire se transmite rezistorului de sarcină prin </a:t>
            </a:r>
            <a:r>
              <a:rPr lang="ro-RO"/>
              <a:t>condensatorul de cuplaj </a:t>
            </a:r>
            <a:r>
              <a:rPr lang="en-US"/>
              <a:t>C</a:t>
            </a:r>
            <a:r>
              <a:rPr lang="en-US" baseline="-25000"/>
              <a:t>2</a:t>
            </a:r>
            <a:r>
              <a:rPr lang="en-US"/>
              <a:t>.</a:t>
            </a:r>
            <a:endParaRPr lang="ro-RO"/>
          </a:p>
          <a:p>
            <a:r>
              <a:rPr lang="ro-RO"/>
              <a:t>Circuitul se mai numește și </a:t>
            </a:r>
            <a:br>
              <a:rPr lang="ro-RO"/>
            </a:br>
            <a:r>
              <a:rPr lang="ro-RO" b="1">
                <a:solidFill>
                  <a:srgbClr val="0070C0"/>
                </a:solidFill>
              </a:rPr>
              <a:t>repetor pe sursă</a:t>
            </a:r>
            <a:r>
              <a:rPr lang="ro-RO"/>
              <a:t>.</a:t>
            </a:r>
            <a:endParaRPr lang="en-US"/>
          </a:p>
          <a:p>
            <a:endParaRPr lang="ro-RO"/>
          </a:p>
        </p:txBody>
      </p:sp>
      <p:sp>
        <p:nvSpPr>
          <p:cNvPr id="4" name="Date Placeholder 3">
            <a:extLst>
              <a:ext uri="{FF2B5EF4-FFF2-40B4-BE49-F238E27FC236}">
                <a16:creationId xmlns:a16="http://schemas.microsoft.com/office/drawing/2014/main" id="{BDB27148-8C5C-471C-900C-76D91BFDD908}"/>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3B0F53F2-6CE4-460C-9CEA-6AA0442F1AC0}"/>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8A9C1ACF-11D3-4965-9B88-084FD5B739E4}"/>
              </a:ext>
            </a:extLst>
          </p:cNvPr>
          <p:cNvSpPr>
            <a:spLocks noGrp="1"/>
          </p:cNvSpPr>
          <p:nvPr>
            <p:ph type="sldNum" sz="quarter" idx="12"/>
          </p:nvPr>
        </p:nvSpPr>
        <p:spPr/>
        <p:txBody>
          <a:bodyPr/>
          <a:lstStyle/>
          <a:p>
            <a:fld id="{93CEA419-0EA0-4DBB-8DF7-AC1C5CE942A1}" type="slidenum">
              <a:rPr lang="ro-RO" smtClean="0"/>
              <a:t>56</a:t>
            </a:fld>
            <a:endParaRPr lang="ro-RO"/>
          </a:p>
        </p:txBody>
      </p:sp>
      <p:pic>
        <p:nvPicPr>
          <p:cNvPr id="8" name="Picture 7">
            <a:extLst>
              <a:ext uri="{FF2B5EF4-FFF2-40B4-BE49-F238E27FC236}">
                <a16:creationId xmlns:a16="http://schemas.microsoft.com/office/drawing/2014/main" id="{50E08875-0743-404F-A9D6-6488E631EA57}"/>
              </a:ext>
            </a:extLst>
          </p:cNvPr>
          <p:cNvPicPr>
            <a:picLocks noChangeAspect="1"/>
          </p:cNvPicPr>
          <p:nvPr/>
        </p:nvPicPr>
        <p:blipFill>
          <a:blip r:embed="rId2"/>
          <a:stretch>
            <a:fillRect/>
          </a:stretch>
        </p:blipFill>
        <p:spPr>
          <a:xfrm>
            <a:off x="7169254" y="3264435"/>
            <a:ext cx="4382112" cy="2610214"/>
          </a:xfrm>
          <a:prstGeom prst="rect">
            <a:avLst/>
          </a:prstGeom>
        </p:spPr>
      </p:pic>
    </p:spTree>
    <p:extLst>
      <p:ext uri="{BB962C8B-B14F-4D97-AF65-F5344CB8AC3E}">
        <p14:creationId xmlns:p14="http://schemas.microsoft.com/office/powerpoint/2010/main" val="239826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n-lt"/>
              </a:rPr>
              <a:t>Amplificator drenă comună realizat cu TEC-J</a:t>
            </a:r>
            <a:br>
              <a:rPr lang="ro-RO" sz="3600" b="1">
                <a:latin typeface="+mn-lt"/>
              </a:rPr>
            </a:br>
            <a:r>
              <a:rPr lang="ro-RO" sz="3200" b="1">
                <a:latin typeface="+mn-lt"/>
              </a:rPr>
              <a:t>Câștigul în tensiune</a:t>
            </a:r>
            <a:endParaRPr lang="en-US" sz="3200" b="1">
              <a:latin typeface="+mn-lt"/>
            </a:endParaRPr>
          </a:p>
        </p:txBody>
      </p:sp>
      <p:sp>
        <p:nvSpPr>
          <p:cNvPr id="3" name="Content Placeholder 2"/>
          <p:cNvSpPr>
            <a:spLocks noGrp="1"/>
          </p:cNvSpPr>
          <p:nvPr>
            <p:ph idx="1"/>
          </p:nvPr>
        </p:nvSpPr>
        <p:spPr/>
        <p:txBody>
          <a:bodyPr/>
          <a:lstStyle/>
          <a:p>
            <a:r>
              <a:rPr lang="en-US"/>
              <a:t>Ca pentru toate amplificatoarele, câștigul în tensiune este A</a:t>
            </a:r>
            <a:r>
              <a:rPr lang="en-US" baseline="-25000"/>
              <a:t>v</a:t>
            </a:r>
            <a:r>
              <a:rPr lang="en-US"/>
              <a:t>=V</a:t>
            </a:r>
            <a:r>
              <a:rPr lang="en-US" baseline="-25000"/>
              <a:t>out</a:t>
            </a:r>
            <a:r>
              <a:rPr lang="en-US"/>
              <a:t>/V</a:t>
            </a:r>
            <a:r>
              <a:rPr lang="en-US" baseline="-25000"/>
              <a:t>in</a:t>
            </a:r>
            <a:r>
              <a:rPr lang="en-US"/>
              <a:t>.</a:t>
            </a:r>
            <a:endParaRPr lang="ro-RO"/>
          </a:p>
          <a:p>
            <a:r>
              <a:rPr lang="en-US"/>
              <a:t>La repetorul pe sursă, V</a:t>
            </a:r>
            <a:r>
              <a:rPr lang="en-US" baseline="-25000"/>
              <a:t>out</a:t>
            </a:r>
            <a:r>
              <a:rPr lang="ro-RO"/>
              <a:t>=</a:t>
            </a:r>
            <a:r>
              <a:rPr lang="en-US"/>
              <a:t>I</a:t>
            </a:r>
            <a:r>
              <a:rPr lang="en-US" baseline="-25000"/>
              <a:t>d</a:t>
            </a:r>
            <a:r>
              <a:rPr lang="en-US"/>
              <a:t>R</a:t>
            </a:r>
            <a:r>
              <a:rPr lang="en-US" baseline="-25000"/>
              <a:t>s</a:t>
            </a:r>
            <a:r>
              <a:rPr lang="en-US"/>
              <a:t> iar V</a:t>
            </a:r>
            <a:r>
              <a:rPr lang="en-US" baseline="-25000"/>
              <a:t>in</a:t>
            </a:r>
            <a:r>
              <a:rPr lang="en-US"/>
              <a:t>=V</a:t>
            </a:r>
            <a:r>
              <a:rPr lang="en-US" baseline="-25000"/>
              <a:t>gs</a:t>
            </a:r>
            <a:r>
              <a:rPr lang="en-US"/>
              <a:t>+I</a:t>
            </a:r>
            <a:r>
              <a:rPr lang="en-US" baseline="-25000"/>
              <a:t>d</a:t>
            </a:r>
            <a:r>
              <a:rPr lang="en-US"/>
              <a:t>R</a:t>
            </a:r>
            <a:r>
              <a:rPr lang="en-US" baseline="-25000"/>
              <a:t>s</a:t>
            </a:r>
            <a:r>
              <a:rPr lang="en-US"/>
              <a:t>.</a:t>
            </a:r>
            <a:endParaRPr lang="ro-RO"/>
          </a:p>
          <a:p>
            <a:r>
              <a:rPr lang="en-US"/>
              <a:t>Prin urmare, câștigul în tensiune de la poartă la sursă este A</a:t>
            </a:r>
            <a:r>
              <a:rPr lang="en-US" baseline="-25000"/>
              <a:t>v</a:t>
            </a:r>
            <a:r>
              <a:rPr lang="en-US"/>
              <a:t>=I</a:t>
            </a:r>
            <a:r>
              <a:rPr lang="en-US" baseline="-25000"/>
              <a:t>d</a:t>
            </a:r>
            <a:r>
              <a:rPr lang="en-US"/>
              <a:t>R</a:t>
            </a:r>
            <a:r>
              <a:rPr lang="en-US" baseline="-25000"/>
              <a:t>s</a:t>
            </a:r>
            <a:r>
              <a:rPr lang="en-US"/>
              <a:t>/(V</a:t>
            </a:r>
            <a:r>
              <a:rPr lang="en-US" baseline="-25000"/>
              <a:t>gs</a:t>
            </a:r>
            <a:r>
              <a:rPr lang="en-US"/>
              <a:t>+I</a:t>
            </a:r>
            <a:r>
              <a:rPr lang="en-US" baseline="-25000"/>
              <a:t>d</a:t>
            </a:r>
            <a:r>
              <a:rPr lang="en-US"/>
              <a:t>R</a:t>
            </a:r>
            <a:r>
              <a:rPr lang="en-US" baseline="-25000"/>
              <a:t>s</a:t>
            </a:r>
            <a:r>
              <a:rPr lang="en-US"/>
              <a:t>).</a:t>
            </a:r>
            <a:endParaRPr lang="ro-RO"/>
          </a:p>
          <a:p>
            <a:r>
              <a:rPr lang="en-US"/>
              <a:t>Facând substituția I</a:t>
            </a:r>
            <a:r>
              <a:rPr lang="en-US" baseline="-25000"/>
              <a:t>d</a:t>
            </a:r>
            <a:r>
              <a:rPr lang="en-US"/>
              <a:t>=g</a:t>
            </a:r>
            <a:r>
              <a:rPr lang="en-US" baseline="-25000"/>
              <a:t>m</a:t>
            </a:r>
            <a:r>
              <a:rPr lang="en-US"/>
              <a:t>V</a:t>
            </a:r>
            <a:r>
              <a:rPr lang="en-US" baseline="-25000"/>
              <a:t>gs</a:t>
            </a:r>
            <a:r>
              <a:rPr lang="en-US"/>
              <a:t>, se obține:</a:t>
            </a:r>
            <a:endParaRPr lang="ro-RO"/>
          </a:p>
        </p:txBody>
      </p:sp>
      <p:sp>
        <p:nvSpPr>
          <p:cNvPr id="4" name="Date Placeholder 3"/>
          <p:cNvSpPr>
            <a:spLocks noGrp="1"/>
          </p:cNvSpPr>
          <p:nvPr>
            <p:ph type="dt" sz="half" idx="10"/>
          </p:nvPr>
        </p:nvSpPr>
        <p:spPr/>
        <p:txBody>
          <a:bodyPr/>
          <a:lstStyle/>
          <a:p>
            <a:fld id="{39BCEBE9-8DB1-4BE4-8205-E4F19C375BD0}"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57</a:t>
            </a:fld>
            <a:endParaRPr lang="en-US"/>
          </a:p>
        </p:txBody>
      </p:sp>
      <p:sp>
        <p:nvSpPr>
          <p:cNvPr id="10" name="Rectangle 2"/>
          <p:cNvSpPr>
            <a:spLocks noChangeArrowheads="1"/>
          </p:cNvSpPr>
          <p:nvPr/>
        </p:nvSpPr>
        <p:spPr bwMode="auto">
          <a:xfrm>
            <a:off x="2286001" y="40749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2646311" y="4749801"/>
                <a:ext cx="2784578" cy="1001197"/>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oMath>
                  </m:oMathPara>
                </a14:m>
                <a:endParaRPr lang="ro-RO" sz="240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2646311" y="4749801"/>
                <a:ext cx="2784578" cy="1001197"/>
              </a:xfrm>
              <a:prstGeom prst="rect">
                <a:avLst/>
              </a:prstGeom>
              <a:blipFill>
                <a:blip r:embed="rId2"/>
                <a:stretch>
                  <a:fillRect/>
                </a:stretch>
              </a:blipFill>
            </p:spPr>
            <p:txBody>
              <a:bodyPr/>
              <a:lstStyle/>
              <a:p>
                <a:r>
                  <a:rPr lang="ro-RO">
                    <a:noFill/>
                  </a:rPr>
                  <a:t> </a:t>
                </a:r>
              </a:p>
            </p:txBody>
          </p:sp>
        </mc:Fallback>
      </mc:AlternateContent>
      <p:sp>
        <p:nvSpPr>
          <p:cNvPr id="12" name="Rectangle 4"/>
          <p:cNvSpPr>
            <a:spLocks noChangeArrowheads="1"/>
          </p:cNvSpPr>
          <p:nvPr/>
        </p:nvSpPr>
        <p:spPr bwMode="auto">
          <a:xfrm>
            <a:off x="2286000"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BFDF1631-5E92-4A2C-80E8-71FDD55F83F6}"/>
              </a:ext>
            </a:extLst>
          </p:cNvPr>
          <p:cNvPicPr>
            <a:picLocks noChangeAspect="1"/>
          </p:cNvPicPr>
          <p:nvPr/>
        </p:nvPicPr>
        <p:blipFill>
          <a:blip r:embed="rId3"/>
          <a:stretch>
            <a:fillRect/>
          </a:stretch>
        </p:blipFill>
        <p:spPr>
          <a:xfrm>
            <a:off x="7981950" y="3729038"/>
            <a:ext cx="4000500" cy="2447925"/>
          </a:xfrm>
          <a:prstGeom prst="rect">
            <a:avLst/>
          </a:prstGeom>
        </p:spPr>
      </p:pic>
    </p:spTree>
    <p:extLst>
      <p:ext uri="{BB962C8B-B14F-4D97-AF65-F5344CB8AC3E}">
        <p14:creationId xmlns:p14="http://schemas.microsoft.com/office/powerpoint/2010/main" val="1403992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Amplificator drenă comună realizat cu TEC-J</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Câștigul în tensiune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t>V</a:t>
            </a:r>
            <a:r>
              <a:rPr lang="en-US" baseline="-25000"/>
              <a:t>gs</a:t>
            </a:r>
            <a:r>
              <a:rPr lang="en-US"/>
              <a:t> se simplifică</a:t>
            </a:r>
            <a:r>
              <a:rPr lang="ro-RO"/>
              <a:t> ș</a:t>
            </a:r>
            <a:r>
              <a:rPr lang="en-US"/>
              <a:t>i</a:t>
            </a:r>
            <a:r>
              <a:rPr lang="ro-RO"/>
              <a:t> rezultă</a:t>
            </a:r>
            <a:r>
              <a:rPr lang="en-US"/>
              <a:t>:</a:t>
            </a:r>
            <a:endParaRPr lang="ro-RO"/>
          </a:p>
          <a:p>
            <a:endParaRPr lang="ro-RO"/>
          </a:p>
          <a:p>
            <a:r>
              <a:rPr lang="en-US"/>
              <a:t>Trebuie remarcat că totdeauna câștigul în tensiune este ușor subunitar.</a:t>
            </a:r>
            <a:endParaRPr lang="ro-RO"/>
          </a:p>
          <a:p>
            <a:r>
              <a:rPr lang="en-US"/>
              <a:t>Dacă g</a:t>
            </a:r>
            <a:r>
              <a:rPr lang="en-US" baseline="-25000"/>
              <a:t>m</a:t>
            </a:r>
            <a:r>
              <a:rPr lang="en-US"/>
              <a:t>R</a:t>
            </a:r>
            <a:r>
              <a:rPr lang="en-US" baseline="-25000"/>
              <a:t>s</a:t>
            </a:r>
            <a:r>
              <a:rPr lang="en-US"/>
              <a:t>&gt;&gt;1,</a:t>
            </a:r>
            <a:r>
              <a:rPr lang="ro-RO"/>
              <a:t> se poate accepta aproximația </a:t>
            </a:r>
            <a:br>
              <a:rPr lang="ro-RO"/>
            </a:br>
            <a:r>
              <a:rPr lang="ro-RO"/>
              <a:t>A</a:t>
            </a:r>
            <a:r>
              <a:rPr lang="ro-RO" baseline="-25000"/>
              <a:t>v</a:t>
            </a:r>
            <a:r>
              <a:rPr lang="ro-RO">
                <a:sym typeface="Symbol" panose="05050102010706020507" pitchFamily="18" charset="2"/>
              </a:rPr>
              <a:t></a:t>
            </a:r>
            <a:r>
              <a:rPr lang="ro-RO"/>
              <a:t>1.</a:t>
            </a:r>
          </a:p>
          <a:p>
            <a:r>
              <a:rPr lang="ro-RO"/>
              <a:t>Tensiunea de ieșire se culege din sursă și este </a:t>
            </a:r>
            <a:br>
              <a:rPr lang="ro-RO"/>
            </a:br>
            <a:r>
              <a:rPr lang="ro-RO"/>
              <a:t>în fază cu tensiunea de intrare din poartă </a:t>
            </a:r>
            <a:br>
              <a:rPr lang="ro-RO"/>
            </a:br>
            <a:r>
              <a:rPr lang="ro-RO"/>
              <a:t>(relația amplificării are semnul plus).</a:t>
            </a:r>
            <a:endParaRPr lang="en-US"/>
          </a:p>
        </p:txBody>
      </p:sp>
      <p:sp>
        <p:nvSpPr>
          <p:cNvPr id="4" name="Date Placeholder 3"/>
          <p:cNvSpPr>
            <a:spLocks noGrp="1"/>
          </p:cNvSpPr>
          <p:nvPr>
            <p:ph type="dt" sz="half" idx="10"/>
          </p:nvPr>
        </p:nvSpPr>
        <p:spPr/>
        <p:txBody>
          <a:bodyPr/>
          <a:lstStyle/>
          <a:p>
            <a:fld id="{934E7F9F-70DF-49BF-B94A-9F0392C345D2}"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58</a:t>
            </a:fld>
            <a:endParaRPr lang="en-US"/>
          </a:p>
        </p:txBody>
      </p:sp>
      <p:sp>
        <p:nvSpPr>
          <p:cNvPr id="10" name="Rectangle 2"/>
          <p:cNvSpPr>
            <a:spLocks noChangeArrowheads="1"/>
          </p:cNvSpPr>
          <p:nvPr/>
        </p:nvSpPr>
        <p:spPr bwMode="auto">
          <a:xfrm>
            <a:off x="2286001" y="40749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2286000"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4989256" y="1982941"/>
                <a:ext cx="2213488" cy="87425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num>
                        <m:den>
                          <m:r>
                            <a:rPr lang="ro-RO" sz="2400" i="1">
                              <a:solidFill>
                                <a:srgbClr val="000000"/>
                              </a:solidFill>
                              <a:latin typeface="Cambria Math" panose="02040503050406030204" pitchFamily="18" charset="0"/>
                            </a:rPr>
                            <m:t>1+</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oMath>
                  </m:oMathPara>
                </a14:m>
                <a:endParaRPr lang="ro-RO" sz="240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4989256" y="1982941"/>
                <a:ext cx="2213488" cy="874252"/>
              </a:xfrm>
              <a:prstGeom prst="rect">
                <a:avLst/>
              </a:prstGeom>
              <a:blipFill>
                <a:blip r:embed="rId2"/>
                <a:stretch>
                  <a:fillRect/>
                </a:stretch>
              </a:blipFill>
            </p:spPr>
            <p:txBody>
              <a:bodyPr/>
              <a:lstStyle/>
              <a:p>
                <a:r>
                  <a:rPr lang="ro-RO">
                    <a:noFill/>
                  </a:rPr>
                  <a:t> </a:t>
                </a:r>
              </a:p>
            </p:txBody>
          </p:sp>
        </mc:Fallback>
      </mc:AlternateContent>
      <p:pic>
        <p:nvPicPr>
          <p:cNvPr id="14" name="Picture 13">
            <a:extLst>
              <a:ext uri="{FF2B5EF4-FFF2-40B4-BE49-F238E27FC236}">
                <a16:creationId xmlns:a16="http://schemas.microsoft.com/office/drawing/2014/main" id="{70B077A2-55C8-467B-82DF-F5C760143EE8}"/>
              </a:ext>
            </a:extLst>
          </p:cNvPr>
          <p:cNvPicPr>
            <a:picLocks noChangeAspect="1"/>
          </p:cNvPicPr>
          <p:nvPr/>
        </p:nvPicPr>
        <p:blipFill>
          <a:blip r:embed="rId3"/>
          <a:stretch>
            <a:fillRect/>
          </a:stretch>
        </p:blipFill>
        <p:spPr>
          <a:xfrm>
            <a:off x="7981950" y="3729038"/>
            <a:ext cx="4000500" cy="2447925"/>
          </a:xfrm>
          <a:prstGeom prst="rect">
            <a:avLst/>
          </a:prstGeom>
        </p:spPr>
      </p:pic>
    </p:spTree>
    <p:extLst>
      <p:ext uri="{BB962C8B-B14F-4D97-AF65-F5344CB8AC3E}">
        <p14:creationId xmlns:p14="http://schemas.microsoft.com/office/powerpoint/2010/main" val="3115360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Amplificator drenă comună realizat cu TEC-J</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Rezistența de intrare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t>Deoarece semnalul de intrare se aplică în poartă, rezistența de intrare văzută de sursa de semnal de intrare este foarte mare, ca și la configurația de amplificare cu sursa comună.</a:t>
            </a:r>
            <a:endParaRPr lang="ro-RO"/>
          </a:p>
          <a:p>
            <a:r>
              <a:rPr lang="en-US"/>
              <a:t>Rezistența totală de intrare este formată din rezistorul din circuitul de poartă, R</a:t>
            </a:r>
            <a:r>
              <a:rPr lang="en-US" baseline="-25000"/>
              <a:t>G</a:t>
            </a:r>
            <a:r>
              <a:rPr lang="en-US"/>
              <a:t>, în paralel cu rezistența de intrare în poartă</a:t>
            </a:r>
            <a:r>
              <a:rPr lang="ro-RO"/>
              <a:t>:</a:t>
            </a:r>
            <a:br>
              <a:rPr lang="ro-RO"/>
            </a:br>
            <a:br>
              <a:rPr lang="ro-RO"/>
            </a:br>
            <a:br>
              <a:rPr lang="ro-RO"/>
            </a:br>
            <a:r>
              <a:rPr lang="ro-RO"/>
              <a:t>unde R</a:t>
            </a:r>
            <a:r>
              <a:rPr lang="ro-RO" baseline="-25000"/>
              <a:t>IN(gate)</a:t>
            </a:r>
            <a:r>
              <a:rPr lang="ro-RO"/>
              <a:t>=V</a:t>
            </a:r>
            <a:r>
              <a:rPr lang="ro-RO" baseline="-25000"/>
              <a:t>GS</a:t>
            </a:r>
            <a:r>
              <a:rPr lang="ro-RO"/>
              <a:t>/I</a:t>
            </a:r>
            <a:r>
              <a:rPr lang="ro-RO" baseline="-25000"/>
              <a:t>GSS</a:t>
            </a:r>
            <a:endParaRPr lang="en-US"/>
          </a:p>
        </p:txBody>
      </p:sp>
      <p:sp>
        <p:nvSpPr>
          <p:cNvPr id="4" name="Date Placeholder 3"/>
          <p:cNvSpPr>
            <a:spLocks noGrp="1"/>
          </p:cNvSpPr>
          <p:nvPr>
            <p:ph type="dt" sz="half" idx="10"/>
          </p:nvPr>
        </p:nvSpPr>
        <p:spPr/>
        <p:txBody>
          <a:bodyPr/>
          <a:lstStyle/>
          <a:p>
            <a:fld id="{AD10AF7A-9C7C-4A3D-BFFD-CA57DAC24598}"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59</a:t>
            </a:fld>
            <a:endParaRPr lang="en-US"/>
          </a:p>
        </p:txBody>
      </p:sp>
      <p:sp>
        <p:nvSpPr>
          <p:cNvPr id="7" name="Rectangle 2"/>
          <p:cNvSpPr>
            <a:spLocks noChangeArrowheads="1"/>
          </p:cNvSpPr>
          <p:nvPr/>
        </p:nvSpPr>
        <p:spPr bwMode="auto">
          <a:xfrm>
            <a:off x="2743201" y="4692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4728074" y="4052602"/>
                <a:ext cx="2735852" cy="538627"/>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𝐺</m:t>
                          </m:r>
                        </m:sub>
                      </m:sSub>
                      <m:sSub>
                        <m:sSubPr>
                          <m:ctrlPr>
                            <a:rPr lang="ro-RO"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𝐼𝑁</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𝑔𝑎𝑡𝑒</m:t>
                          </m:r>
                          <m:r>
                            <a:rPr lang="ro-RO" sz="2400" b="0" i="1" smtClean="0">
                              <a:solidFill>
                                <a:srgbClr val="000000"/>
                              </a:solidFill>
                              <a:latin typeface="Cambria Math" panose="02040503050406030204" pitchFamily="18" charset="0"/>
                            </a:rPr>
                            <m:t>)</m:t>
                          </m:r>
                        </m:sub>
                      </m:sSub>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4728074" y="4052602"/>
                <a:ext cx="2735852" cy="538627"/>
              </a:xfrm>
              <a:prstGeom prst="rect">
                <a:avLst/>
              </a:prstGeom>
              <a:blipFill>
                <a:blip r:embed="rId2"/>
                <a:stretch>
                  <a:fillRect l="-670" b="-3409"/>
                </a:stretch>
              </a:blipFill>
            </p:spPr>
            <p:txBody>
              <a:bodyPr/>
              <a:lstStyle/>
              <a:p>
                <a:r>
                  <a:rPr lang="ro-RO">
                    <a:noFill/>
                  </a:rPr>
                  <a:t> </a:t>
                </a:r>
              </a:p>
            </p:txBody>
          </p:sp>
        </mc:Fallback>
      </mc:AlternateContent>
    </p:spTree>
    <p:extLst>
      <p:ext uri="{BB962C8B-B14F-4D97-AF65-F5344CB8AC3E}">
        <p14:creationId xmlns:p14="http://schemas.microsoft.com/office/powerpoint/2010/main" val="376194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Amplificarea cu TEC</a:t>
            </a:r>
            <a:endParaRPr lang="en-US" b="1">
              <a:latin typeface="+mn-lt"/>
            </a:endParaRPr>
          </a:p>
        </p:txBody>
      </p:sp>
      <p:sp>
        <p:nvSpPr>
          <p:cNvPr id="3" name="Content Placeholder 2"/>
          <p:cNvSpPr>
            <a:spLocks noGrp="1"/>
          </p:cNvSpPr>
          <p:nvPr>
            <p:ph idx="1"/>
          </p:nvPr>
        </p:nvSpPr>
        <p:spPr/>
        <p:txBody>
          <a:bodyPr/>
          <a:lstStyle/>
          <a:p>
            <a:r>
              <a:rPr lang="ro-RO"/>
              <a:t>Prin definiție, transconductanța este g</a:t>
            </a:r>
            <a:r>
              <a:rPr lang="ro-RO" baseline="-25000"/>
              <a:t>m</a:t>
            </a:r>
            <a:r>
              <a:rPr lang="ro-RO"/>
              <a:t>=</a:t>
            </a:r>
            <a:r>
              <a:rPr lang="ro-RO">
                <a:sym typeface="Symbol" panose="05050102010706020507" pitchFamily="18" charset="2"/>
              </a:rPr>
              <a:t></a:t>
            </a:r>
            <a:r>
              <a:rPr lang="ro-RO"/>
              <a:t>I</a:t>
            </a:r>
            <a:r>
              <a:rPr lang="ro-RO" baseline="-25000"/>
              <a:t>D</a:t>
            </a:r>
            <a:r>
              <a:rPr lang="ro-RO"/>
              <a:t>/</a:t>
            </a:r>
            <a:r>
              <a:rPr lang="ro-RO">
                <a:sym typeface="Symbol" panose="05050102010706020507" pitchFamily="18" charset="2"/>
              </a:rPr>
              <a:t></a:t>
            </a:r>
            <a:r>
              <a:rPr lang="ro-RO"/>
              <a:t>V</a:t>
            </a:r>
            <a:r>
              <a:rPr lang="ro-RO" baseline="-25000"/>
              <a:t>GS</a:t>
            </a:r>
            <a:r>
              <a:rPr lang="ro-RO"/>
              <a:t> (</a:t>
            </a:r>
            <a:r>
              <a:rPr lang="ro-RO">
                <a:sym typeface="Symbol" panose="05050102010706020507" pitchFamily="18" charset="2"/>
              </a:rPr>
              <a:t></a:t>
            </a:r>
            <a:r>
              <a:rPr lang="ro-RO"/>
              <a:t>I</a:t>
            </a:r>
            <a:r>
              <a:rPr lang="ro-RO" baseline="-25000"/>
              <a:t>D </a:t>
            </a:r>
            <a:r>
              <a:rPr lang="ro-RO"/>
              <a:t> și </a:t>
            </a:r>
            <a:r>
              <a:rPr lang="ro-RO">
                <a:sym typeface="Symbol" panose="05050102010706020507" pitchFamily="18" charset="2"/>
              </a:rPr>
              <a:t></a:t>
            </a:r>
            <a:r>
              <a:rPr lang="ro-RO"/>
              <a:t>V</a:t>
            </a:r>
            <a:r>
              <a:rPr lang="ro-RO" baseline="-25000"/>
              <a:t>GS</a:t>
            </a:r>
            <a:r>
              <a:rPr lang="ro-RO"/>
              <a:t> mici variații în jurul PSF),</a:t>
            </a:r>
          </a:p>
          <a:p>
            <a:r>
              <a:rPr lang="ro-RO"/>
              <a:t>sau reprezintă raportul dintre derivata curentului de drenă în funcție de tensiunea poartă-sursă:</a:t>
            </a:r>
          </a:p>
          <a:p>
            <a:pPr lvl="1"/>
            <a:r>
              <a:rPr lang="ro-RO" b="1">
                <a:solidFill>
                  <a:srgbClr val="0070C0"/>
                </a:solidFill>
              </a:rPr>
              <a:t>la TEC-J și TEC-MOS cu canal inițial</a:t>
            </a:r>
          </a:p>
          <a:p>
            <a:pPr lvl="1"/>
            <a:endParaRPr lang="ro-RO"/>
          </a:p>
          <a:p>
            <a:pPr lvl="1"/>
            <a:endParaRPr lang="ro-RO"/>
          </a:p>
          <a:p>
            <a:pPr lvl="1"/>
            <a:endParaRPr lang="ro-RO" sz="1400" b="1">
              <a:solidFill>
                <a:srgbClr val="0070C0"/>
              </a:solidFill>
            </a:endParaRPr>
          </a:p>
          <a:p>
            <a:pPr lvl="1"/>
            <a:r>
              <a:rPr lang="ro-RO" b="1">
                <a:solidFill>
                  <a:srgbClr val="0070C0"/>
                </a:solidFill>
              </a:rPr>
              <a:t>la TEC-MOS cu canal indus</a:t>
            </a:r>
          </a:p>
        </p:txBody>
      </p:sp>
      <p:sp>
        <p:nvSpPr>
          <p:cNvPr id="4" name="Date Placeholder 3"/>
          <p:cNvSpPr>
            <a:spLocks noGrp="1"/>
          </p:cNvSpPr>
          <p:nvPr>
            <p:ph type="dt" sz="half" idx="10"/>
          </p:nvPr>
        </p:nvSpPr>
        <p:spPr/>
        <p:txBody>
          <a:bodyPr/>
          <a:lstStyle/>
          <a:p>
            <a:fld id="{44E8F266-3FB6-4223-B31B-43D4D16DA11D}"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a:t>
            </a:fld>
            <a:endParaRPr lang="en-US"/>
          </a:p>
        </p:txBody>
      </p:sp>
      <p:sp>
        <p:nvSpPr>
          <p:cNvPr id="10" name="Rectangle 5"/>
          <p:cNvSpPr>
            <a:spLocks noChangeArrowheads="1"/>
          </p:cNvSpPr>
          <p:nvPr/>
        </p:nvSpPr>
        <p:spPr bwMode="auto">
          <a:xfrm>
            <a:off x="2286001" y="255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2259537" y="4001294"/>
                <a:ext cx="7672925" cy="881467"/>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𝐷𝑆𝑆</m:t>
                          </m:r>
                        </m:sub>
                      </m:sSub>
                      <m:sSup>
                        <m:sSupPr>
                          <m:ctrlPr>
                            <a:rPr lang="ro-RO" sz="2000" i="1">
                              <a:solidFill>
                                <a:srgbClr val="000000"/>
                              </a:solidFill>
                              <a:latin typeface="Cambria Math" panose="02040503050406030204" pitchFamily="18" charset="0"/>
                            </a:rPr>
                          </m:ctrlPr>
                        </m:sSupPr>
                        <m:e>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1−</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𝑜𝑓𝑓</m:t>
                                      </m:r>
                                      <m:r>
                                        <a:rPr lang="ro-RO" sz="2000" i="1">
                                          <a:solidFill>
                                            <a:srgbClr val="000000"/>
                                          </a:solidFill>
                                          <a:latin typeface="Cambria Math" panose="02040503050406030204" pitchFamily="18" charset="0"/>
                                        </a:rPr>
                                        <m:t>)</m:t>
                                      </m:r>
                                    </m:sub>
                                  </m:sSub>
                                </m:den>
                              </m:f>
                            </m:e>
                          </m:d>
                        </m:e>
                        <m:sup>
                          <m:r>
                            <a:rPr lang="ro-RO" sz="2000" i="1">
                              <a:solidFill>
                                <a:srgbClr val="000000"/>
                              </a:solidFill>
                              <a:latin typeface="Cambria Math" panose="02040503050406030204" pitchFamily="18" charset="0"/>
                            </a:rPr>
                            <m:t>2</m:t>
                          </m:r>
                        </m:sup>
                      </m:sSup>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m:t>
                              </m:r>
                            </m:sub>
                          </m:sSub>
                        </m:num>
                        <m:den>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2</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𝐷𝑆𝑆</m:t>
                              </m:r>
                            </m:sub>
                          </m:sSub>
                        </m:num>
                        <m:den>
                          <m:d>
                            <m:dPr>
                              <m:begChr m:val="|"/>
                              <m:endChr m:val="|"/>
                              <m:ctrlPr>
                                <a:rPr lang="ro-RO" sz="2000" i="1">
                                  <a:solidFill>
                                    <a:srgbClr val="000000"/>
                                  </a:solidFill>
                                  <a:latin typeface="Cambria Math" panose="02040503050406030204" pitchFamily="18" charset="0"/>
                                </a:rPr>
                              </m:ctrlPr>
                            </m:dPr>
                            <m:e>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𝑜𝑓𝑓</m:t>
                                  </m:r>
                                  <m:r>
                                    <a:rPr lang="ro-RO" sz="2000" i="1">
                                      <a:solidFill>
                                        <a:srgbClr val="000000"/>
                                      </a:solidFill>
                                      <a:latin typeface="Cambria Math" panose="02040503050406030204" pitchFamily="18" charset="0"/>
                                    </a:rPr>
                                    <m:t>)</m:t>
                                  </m:r>
                                </m:sub>
                              </m:sSub>
                            </m:e>
                          </m:d>
                        </m:den>
                      </m:f>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1−</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𝑜𝑓𝑓</m:t>
                                  </m:r>
                                  <m:r>
                                    <a:rPr lang="ro-RO" sz="2000" i="1">
                                      <a:solidFill>
                                        <a:srgbClr val="000000"/>
                                      </a:solidFill>
                                      <a:latin typeface="Cambria Math" panose="02040503050406030204" pitchFamily="18" charset="0"/>
                                    </a:rPr>
                                    <m:t>)</m:t>
                                  </m:r>
                                </m:sub>
                              </m:sSub>
                            </m:den>
                          </m:f>
                        </m:e>
                      </m:d>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2259537" y="4001294"/>
                <a:ext cx="7672925" cy="881467"/>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Object 11"/>
              <p:cNvSpPr txBox="1"/>
              <p:nvPr/>
            </p:nvSpPr>
            <p:spPr bwMode="auto">
              <a:xfrm>
                <a:off x="2824917" y="5374236"/>
                <a:ext cx="6542164" cy="732599"/>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m:t>
                          </m:r>
                        </m:sub>
                      </m:sSub>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𝐾</m:t>
                      </m:r>
                      <m:sSup>
                        <m:sSupPr>
                          <m:ctrlPr>
                            <a:rPr lang="ro-RO" sz="2000" i="1">
                              <a:solidFill>
                                <a:srgbClr val="000000"/>
                              </a:solidFill>
                              <a:latin typeface="Cambria Math" panose="02040503050406030204" pitchFamily="18" charset="0"/>
                            </a:rPr>
                          </m:ctrlPr>
                        </m:sSupPr>
                        <m:e>
                          <m:d>
                            <m:dPr>
                              <m:ctrlPr>
                                <a:rPr lang="ro-RO" sz="2000" i="1">
                                  <a:solidFill>
                                    <a:srgbClr val="000000"/>
                                  </a:solidFill>
                                  <a:latin typeface="Cambria Math" panose="02040503050406030204" pitchFamily="18" charset="0"/>
                                </a:rPr>
                              </m:ctrlPr>
                            </m:dPr>
                            <m:e>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𝑡h</m:t>
                                      </m:r>
                                    </m:e>
                                  </m:d>
                                </m:sub>
                              </m:sSub>
                            </m:e>
                          </m:d>
                        </m:e>
                        <m:sup>
                          <m:r>
                            <a:rPr lang="ro-RO" sz="2000" i="1">
                              <a:solidFill>
                                <a:srgbClr val="000000"/>
                              </a:solidFill>
                              <a:latin typeface="Cambria Math" panose="02040503050406030204" pitchFamily="18" charset="0"/>
                            </a:rPr>
                            <m:t>2</m:t>
                          </m:r>
                        </m:sup>
                      </m:sSup>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m:t>
                              </m:r>
                            </m:sub>
                          </m:sSub>
                        </m:num>
                        <m:den>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den>
                      </m:f>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𝐾</m:t>
                      </m:r>
                      <m:d>
                        <m:dPr>
                          <m:ctrlPr>
                            <a:rPr lang="ro-RO" sz="2000" i="1">
                              <a:solidFill>
                                <a:srgbClr val="000000"/>
                              </a:solidFill>
                              <a:latin typeface="Cambria Math" panose="02040503050406030204" pitchFamily="18" charset="0"/>
                            </a:rPr>
                          </m:ctrlPr>
                        </m:dPr>
                        <m:e>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𝑡h</m:t>
                                  </m:r>
                                </m:e>
                              </m:d>
                            </m:sub>
                          </m:sSub>
                        </m:e>
                      </m:d>
                    </m:oMath>
                  </m:oMathPara>
                </a14:m>
                <a:endParaRPr lang="ro-RO" sz="16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2824917" y="5374236"/>
                <a:ext cx="6542164" cy="732599"/>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140631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5E4F-1B2A-4EBC-9F98-99E57F90C601}"/>
              </a:ext>
            </a:extLst>
          </p:cNvPr>
          <p:cNvSpPr>
            <a:spLocks noGrp="1"/>
          </p:cNvSpPr>
          <p:nvPr>
            <p:ph type="title"/>
          </p:nvPr>
        </p:nvSpPr>
        <p:spPr/>
        <p:txBody>
          <a:bodyPr/>
          <a:lstStyle/>
          <a:p>
            <a:r>
              <a:rPr lang="ro-RO" b="1">
                <a:latin typeface="+mn-lt"/>
              </a:rPr>
              <a:t>Exemplul 8</a:t>
            </a:r>
          </a:p>
        </p:txBody>
      </p:sp>
      <p:sp>
        <p:nvSpPr>
          <p:cNvPr id="3" name="Content Placeholder 2">
            <a:extLst>
              <a:ext uri="{FF2B5EF4-FFF2-40B4-BE49-F238E27FC236}">
                <a16:creationId xmlns:a16="http://schemas.microsoft.com/office/drawing/2014/main" id="{3A43FA7A-D584-403D-8830-062FFCA2535C}"/>
              </a:ext>
            </a:extLst>
          </p:cNvPr>
          <p:cNvSpPr>
            <a:spLocks noGrp="1"/>
          </p:cNvSpPr>
          <p:nvPr>
            <p:ph idx="1"/>
          </p:nvPr>
        </p:nvSpPr>
        <p:spPr/>
        <p:txBody>
          <a:bodyPr/>
          <a:lstStyle/>
          <a:p>
            <a:r>
              <a:rPr lang="ro-RO"/>
              <a:t>Determinați amplificarea în tensiune și rezistența de intrare</a:t>
            </a:r>
            <a:r>
              <a:rPr lang="en-US"/>
              <a:t> pentru circuitul din figur</a:t>
            </a:r>
            <a:r>
              <a:rPr lang="ro-RO"/>
              <a:t>ă.</a:t>
            </a:r>
          </a:p>
          <a:p>
            <a:r>
              <a:rPr lang="ro-RO"/>
              <a:t>Din foile de catalog sunt de interes următorii parametrii:</a:t>
            </a:r>
          </a:p>
          <a:p>
            <a:pPr lvl="1"/>
            <a:r>
              <a:rPr lang="ro-RO"/>
              <a:t>I</a:t>
            </a:r>
            <a:r>
              <a:rPr lang="ro-RO" baseline="-25000"/>
              <a:t>GSS</a:t>
            </a:r>
            <a:r>
              <a:rPr lang="ro-RO"/>
              <a:t>=5nA la V</a:t>
            </a:r>
            <a:r>
              <a:rPr lang="ro-RO" baseline="-25000"/>
              <a:t>GS</a:t>
            </a:r>
            <a:r>
              <a:rPr lang="ro-RO"/>
              <a:t>=20V</a:t>
            </a:r>
          </a:p>
          <a:p>
            <a:pPr lvl="1"/>
            <a:r>
              <a:rPr lang="ro-RO"/>
              <a:t>g</a:t>
            </a:r>
            <a:r>
              <a:rPr lang="ro-RO" baseline="-25000"/>
              <a:t>m</a:t>
            </a:r>
            <a:r>
              <a:rPr lang="ro-RO"/>
              <a:t>=y</a:t>
            </a:r>
            <a:r>
              <a:rPr lang="ro-RO" baseline="-25000"/>
              <a:t>fs</a:t>
            </a:r>
            <a:r>
              <a:rPr lang="ro-RO"/>
              <a:t>=1000</a:t>
            </a:r>
            <a:r>
              <a:rPr lang="ro-RO">
                <a:sym typeface="Symbol" panose="05050102010706020507" pitchFamily="18" charset="2"/>
              </a:rPr>
              <a:t>S</a:t>
            </a:r>
            <a:endParaRPr lang="ro-RO"/>
          </a:p>
        </p:txBody>
      </p:sp>
      <p:sp>
        <p:nvSpPr>
          <p:cNvPr id="4" name="Date Placeholder 3">
            <a:extLst>
              <a:ext uri="{FF2B5EF4-FFF2-40B4-BE49-F238E27FC236}">
                <a16:creationId xmlns:a16="http://schemas.microsoft.com/office/drawing/2014/main" id="{4F8FC6F0-D87B-493A-9EE8-9D1B0BD53534}"/>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2AD5AFCE-1F70-450A-813F-BC55F5FC8E4E}"/>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419FC441-598F-4CED-B85C-393520E6A6E1}"/>
              </a:ext>
            </a:extLst>
          </p:cNvPr>
          <p:cNvSpPr>
            <a:spLocks noGrp="1"/>
          </p:cNvSpPr>
          <p:nvPr>
            <p:ph type="sldNum" sz="quarter" idx="12"/>
          </p:nvPr>
        </p:nvSpPr>
        <p:spPr/>
        <p:txBody>
          <a:bodyPr/>
          <a:lstStyle/>
          <a:p>
            <a:fld id="{93CEA419-0EA0-4DBB-8DF7-AC1C5CE942A1}" type="slidenum">
              <a:rPr lang="ro-RO" smtClean="0"/>
              <a:t>60</a:t>
            </a:fld>
            <a:endParaRPr lang="ro-RO"/>
          </a:p>
        </p:txBody>
      </p:sp>
      <p:pic>
        <p:nvPicPr>
          <p:cNvPr id="10" name="Picture 9">
            <a:extLst>
              <a:ext uri="{FF2B5EF4-FFF2-40B4-BE49-F238E27FC236}">
                <a16:creationId xmlns:a16="http://schemas.microsoft.com/office/drawing/2014/main" id="{C71000A0-238E-4AFD-9BEA-5C777905C03C}"/>
              </a:ext>
            </a:extLst>
          </p:cNvPr>
          <p:cNvPicPr>
            <a:picLocks noChangeAspect="1"/>
          </p:cNvPicPr>
          <p:nvPr/>
        </p:nvPicPr>
        <p:blipFill>
          <a:blip r:embed="rId2"/>
          <a:stretch>
            <a:fillRect/>
          </a:stretch>
        </p:blipFill>
        <p:spPr>
          <a:xfrm>
            <a:off x="6998724" y="3205161"/>
            <a:ext cx="4762500" cy="2886075"/>
          </a:xfrm>
          <a:prstGeom prst="rect">
            <a:avLst/>
          </a:prstGeom>
        </p:spPr>
      </p:pic>
    </p:spTree>
    <p:extLst>
      <p:ext uri="{BB962C8B-B14F-4D97-AF65-F5344CB8AC3E}">
        <p14:creationId xmlns:p14="http://schemas.microsoft.com/office/powerpoint/2010/main" val="2785537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5E4F-1B2A-4EBC-9F98-99E57F90C601}"/>
              </a:ext>
            </a:extLst>
          </p:cNvPr>
          <p:cNvSpPr>
            <a:spLocks noGrp="1"/>
          </p:cNvSpPr>
          <p:nvPr>
            <p:ph type="title"/>
          </p:nvPr>
        </p:nvSpPr>
        <p:spPr/>
        <p:txBody>
          <a:bodyPr/>
          <a:lstStyle/>
          <a:p>
            <a:r>
              <a:rPr lang="ro-RO" b="1">
                <a:latin typeface="+mn-lt"/>
              </a:rPr>
              <a:t>Exemplul 8</a:t>
            </a:r>
            <a:br>
              <a:rPr lang="ro-RO" b="1">
                <a:latin typeface="+mn-lt"/>
              </a:rPr>
            </a:br>
            <a:r>
              <a:rPr lang="ro-RO" sz="3200" b="1">
                <a:latin typeface="+mn-lt"/>
              </a:rPr>
              <a:t>Rezolvare</a:t>
            </a:r>
            <a:endParaRPr lang="ro-RO" b="1">
              <a:latin typeface="+mn-lt"/>
            </a:endParaRPr>
          </a:p>
        </p:txBody>
      </p:sp>
      <p:sp>
        <p:nvSpPr>
          <p:cNvPr id="3" name="Content Placeholder 2">
            <a:extLst>
              <a:ext uri="{FF2B5EF4-FFF2-40B4-BE49-F238E27FC236}">
                <a16:creationId xmlns:a16="http://schemas.microsoft.com/office/drawing/2014/main" id="{3A43FA7A-D584-403D-8830-062FFCA2535C}"/>
              </a:ext>
            </a:extLst>
          </p:cNvPr>
          <p:cNvSpPr>
            <a:spLocks noGrp="1"/>
          </p:cNvSpPr>
          <p:nvPr>
            <p:ph idx="1"/>
          </p:nvPr>
        </p:nvSpPr>
        <p:spPr/>
        <p:txBody>
          <a:bodyPr/>
          <a:lstStyle/>
          <a:p>
            <a:r>
              <a:rPr lang="ro-RO"/>
              <a:t>Amplificarea în tensiune se determină cu relația</a:t>
            </a:r>
            <a:br>
              <a:rPr lang="ro-RO"/>
            </a:br>
            <a:br>
              <a:rPr lang="ro-RO"/>
            </a:br>
            <a:br>
              <a:rPr lang="ro-RO"/>
            </a:br>
            <a:br>
              <a:rPr lang="ro-RO"/>
            </a:br>
            <a:r>
              <a:rPr lang="ro-RO"/>
              <a:t>unde </a:t>
            </a:r>
            <a:r>
              <a:rPr lang="en-US"/>
              <a:t>R</a:t>
            </a:r>
            <a:r>
              <a:rPr lang="en-US" baseline="-25000"/>
              <a:t>s</a:t>
            </a:r>
            <a:r>
              <a:rPr lang="en-US"/>
              <a:t>=R</a:t>
            </a:r>
            <a:r>
              <a:rPr lang="en-US" baseline="-25000"/>
              <a:t>S</a:t>
            </a:r>
            <a:r>
              <a:rPr lang="en-US"/>
              <a:t>||R</a:t>
            </a:r>
            <a:r>
              <a:rPr lang="en-US" baseline="-25000"/>
              <a:t>L</a:t>
            </a:r>
            <a:r>
              <a:rPr lang="en-US"/>
              <a:t>=10k||100k=9,1k, deci</a:t>
            </a:r>
            <a:endParaRPr lang="ro-RO"/>
          </a:p>
        </p:txBody>
      </p:sp>
      <p:sp>
        <p:nvSpPr>
          <p:cNvPr id="4" name="Date Placeholder 3">
            <a:extLst>
              <a:ext uri="{FF2B5EF4-FFF2-40B4-BE49-F238E27FC236}">
                <a16:creationId xmlns:a16="http://schemas.microsoft.com/office/drawing/2014/main" id="{4F8FC6F0-D87B-493A-9EE8-9D1B0BD53534}"/>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2AD5AFCE-1F70-450A-813F-BC55F5FC8E4E}"/>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419FC441-598F-4CED-B85C-393520E6A6E1}"/>
              </a:ext>
            </a:extLst>
          </p:cNvPr>
          <p:cNvSpPr>
            <a:spLocks noGrp="1"/>
          </p:cNvSpPr>
          <p:nvPr>
            <p:ph type="sldNum" sz="quarter" idx="12"/>
          </p:nvPr>
        </p:nvSpPr>
        <p:spPr/>
        <p:txBody>
          <a:bodyPr/>
          <a:lstStyle/>
          <a:p>
            <a:fld id="{93CEA419-0EA0-4DBB-8DF7-AC1C5CE942A1}" type="slidenum">
              <a:rPr lang="ro-RO" smtClean="0"/>
              <a:t>61</a:t>
            </a:fld>
            <a:endParaRPr lang="ro-RO"/>
          </a:p>
        </p:txBody>
      </p:sp>
      <p:pic>
        <p:nvPicPr>
          <p:cNvPr id="7" name="Picture 6">
            <a:extLst>
              <a:ext uri="{FF2B5EF4-FFF2-40B4-BE49-F238E27FC236}">
                <a16:creationId xmlns:a16="http://schemas.microsoft.com/office/drawing/2014/main" id="{FD5177C1-7FA4-4C65-B58A-1FC586CC15F8}"/>
              </a:ext>
            </a:extLst>
          </p:cNvPr>
          <p:cNvPicPr>
            <a:picLocks noChangeAspect="1"/>
          </p:cNvPicPr>
          <p:nvPr/>
        </p:nvPicPr>
        <p:blipFill>
          <a:blip r:embed="rId2"/>
          <a:stretch>
            <a:fillRect/>
          </a:stretch>
        </p:blipFill>
        <p:spPr>
          <a:xfrm>
            <a:off x="6998724" y="3205161"/>
            <a:ext cx="4762500" cy="2886075"/>
          </a:xfrm>
          <a:prstGeom prst="rect">
            <a:avLst/>
          </a:prstGeom>
        </p:spPr>
      </p:pic>
      <mc:AlternateContent xmlns:mc="http://schemas.openxmlformats.org/markup-compatibility/2006" xmlns:a14="http://schemas.microsoft.com/office/drawing/2010/main">
        <mc:Choice Requires="a14">
          <p:sp>
            <p:nvSpPr>
              <p:cNvPr id="8" name="Object 12">
                <a:extLst>
                  <a:ext uri="{FF2B5EF4-FFF2-40B4-BE49-F238E27FC236}">
                    <a16:creationId xmlns:a16="http://schemas.microsoft.com/office/drawing/2014/main" id="{38EE2189-A5EE-4E24-B3EC-1C277D5413D6}"/>
                  </a:ext>
                </a:extLst>
              </p:cNvPr>
              <p:cNvSpPr txBox="1"/>
              <p:nvPr/>
            </p:nvSpPr>
            <p:spPr bwMode="auto">
              <a:xfrm>
                <a:off x="1103056" y="2330909"/>
                <a:ext cx="2213488" cy="87425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𝑠</m:t>
                              </m:r>
                            </m:sub>
                          </m:sSub>
                        </m:den>
                      </m:f>
                    </m:oMath>
                  </m:oMathPara>
                </a14:m>
                <a:endParaRPr lang="ro-RO" sz="2400"/>
              </a:p>
            </p:txBody>
          </p:sp>
        </mc:Choice>
        <mc:Fallback xmlns="">
          <p:sp>
            <p:nvSpPr>
              <p:cNvPr id="8" name="Object 12">
                <a:extLst>
                  <a:ext uri="{FF2B5EF4-FFF2-40B4-BE49-F238E27FC236}">
                    <a16:creationId xmlns:a16="http://schemas.microsoft.com/office/drawing/2014/main" id="{38EE2189-A5EE-4E24-B3EC-1C277D5413D6}"/>
                  </a:ext>
                </a:extLst>
              </p:cNvPr>
              <p:cNvSpPr txBox="1">
                <a:spLocks noRot="1" noChangeAspect="1" noMove="1" noResize="1" noEditPoints="1" noAdjustHandles="1" noChangeArrowheads="1" noChangeShapeType="1" noTextEdit="1"/>
              </p:cNvSpPr>
              <p:nvPr/>
            </p:nvSpPr>
            <p:spPr bwMode="auto">
              <a:xfrm>
                <a:off x="1103056" y="2330909"/>
                <a:ext cx="2213488" cy="87425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Object 12">
                <a:extLst>
                  <a:ext uri="{FF2B5EF4-FFF2-40B4-BE49-F238E27FC236}">
                    <a16:creationId xmlns:a16="http://schemas.microsoft.com/office/drawing/2014/main" id="{72A4BC3B-02C0-416B-905A-CEA616F167AF}"/>
                  </a:ext>
                </a:extLst>
              </p:cNvPr>
              <p:cNvSpPr txBox="1"/>
              <p:nvPr/>
            </p:nvSpPr>
            <p:spPr bwMode="auto">
              <a:xfrm>
                <a:off x="1061269" y="4006875"/>
                <a:ext cx="4762500" cy="87425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1</m:t>
                          </m:r>
                          <m:r>
                            <a:rPr lang="ro-RO" sz="2400" b="0" i="1" smtClean="0">
                              <a:solidFill>
                                <a:srgbClr val="000000"/>
                              </a:solidFill>
                              <a:latin typeface="Cambria Math" panose="02040503050406030204" pitchFamily="18" charset="0"/>
                            </a:rPr>
                            <m:t>𝑚𝑆</m:t>
                          </m:r>
                          <m:r>
                            <a:rPr lang="ro-RO" sz="2400" b="0" i="1" smtClean="0">
                              <a:solidFill>
                                <a:srgbClr val="000000"/>
                              </a:solidFill>
                              <a:latin typeface="Cambria Math" panose="02040503050406030204" pitchFamily="18" charset="0"/>
                              <a:ea typeface="Cambria Math" panose="02040503050406030204" pitchFamily="18" charset="0"/>
                            </a:rPr>
                            <m:t>×</m:t>
                          </m:r>
                          <m:r>
                            <a:rPr lang="ro-RO" sz="2400" b="0" i="1" smtClean="0">
                              <a:solidFill>
                                <a:srgbClr val="000000"/>
                              </a:solidFill>
                              <a:latin typeface="Cambria Math" panose="02040503050406030204" pitchFamily="18" charset="0"/>
                              <a:ea typeface="Cambria Math" panose="02040503050406030204" pitchFamily="18" charset="0"/>
                            </a:rPr>
                            <m:t>9</m:t>
                          </m:r>
                          <m:r>
                            <a:rPr lang="ro-RO" sz="2400" b="0" i="1" smtClean="0">
                              <a:solidFill>
                                <a:srgbClr val="000000"/>
                              </a:solidFill>
                              <a:latin typeface="Cambria Math" panose="02040503050406030204" pitchFamily="18" charset="0"/>
                              <a:ea typeface="Cambria Math" panose="02040503050406030204" pitchFamily="18" charset="0"/>
                            </a:rPr>
                            <m:t>,</m:t>
                          </m:r>
                          <m:r>
                            <a:rPr lang="ro-RO" sz="2400" b="0" i="1" smtClean="0">
                              <a:solidFill>
                                <a:srgbClr val="000000"/>
                              </a:solidFill>
                              <a:latin typeface="Cambria Math" panose="02040503050406030204" pitchFamily="18" charset="0"/>
                              <a:ea typeface="Cambria Math" panose="02040503050406030204" pitchFamily="18" charset="0"/>
                            </a:rPr>
                            <m:t>1</m:t>
                          </m:r>
                          <m:r>
                            <a:rPr lang="ro-RO" sz="2400" b="0" i="1" smtClean="0">
                              <a:solidFill>
                                <a:srgbClr val="000000"/>
                              </a:solidFill>
                              <a:latin typeface="Cambria Math" panose="02040503050406030204" pitchFamily="18" charset="0"/>
                              <a:ea typeface="Cambria Math" panose="02040503050406030204" pitchFamily="18" charset="0"/>
                            </a:rPr>
                            <m:t>𝑘</m:t>
                          </m:r>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𝑚𝑆</m:t>
                          </m:r>
                          <m:r>
                            <a:rPr lang="ro-RO" sz="2400" i="1">
                              <a:solidFill>
                                <a:srgbClr val="000000"/>
                              </a:solidFill>
                              <a:latin typeface="Cambria Math" panose="02040503050406030204" pitchFamily="18" charset="0"/>
                              <a:ea typeface="Cambria Math" panose="02040503050406030204" pitchFamily="18" charset="0"/>
                            </a:rPr>
                            <m:t>×</m:t>
                          </m:r>
                          <m:r>
                            <a:rPr lang="ro-RO" sz="2400" i="1">
                              <a:solidFill>
                                <a:srgbClr val="000000"/>
                              </a:solidFill>
                              <a:latin typeface="Cambria Math" panose="02040503050406030204" pitchFamily="18" charset="0"/>
                              <a:ea typeface="Cambria Math" panose="02040503050406030204" pitchFamily="18" charset="0"/>
                            </a:rPr>
                            <m:t>9</m:t>
                          </m:r>
                          <m:r>
                            <a:rPr lang="ro-RO" sz="2400" i="1">
                              <a:solidFill>
                                <a:srgbClr val="000000"/>
                              </a:solidFill>
                              <a:latin typeface="Cambria Math" panose="02040503050406030204" pitchFamily="18" charset="0"/>
                              <a:ea typeface="Cambria Math" panose="02040503050406030204" pitchFamily="18" charset="0"/>
                            </a:rPr>
                            <m:t>,</m:t>
                          </m:r>
                          <m:r>
                            <a:rPr lang="ro-RO" sz="2400" i="1">
                              <a:solidFill>
                                <a:srgbClr val="000000"/>
                              </a:solidFill>
                              <a:latin typeface="Cambria Math" panose="02040503050406030204" pitchFamily="18" charset="0"/>
                              <a:ea typeface="Cambria Math" panose="02040503050406030204" pitchFamily="18" charset="0"/>
                            </a:rPr>
                            <m:t>1</m:t>
                          </m:r>
                          <m:r>
                            <a:rPr lang="ro-RO" sz="2400" i="1">
                              <a:solidFill>
                                <a:srgbClr val="000000"/>
                              </a:solidFill>
                              <a:latin typeface="Cambria Math" panose="02040503050406030204" pitchFamily="18" charset="0"/>
                              <a:ea typeface="Cambria Math" panose="02040503050406030204" pitchFamily="18" charset="0"/>
                            </a:rPr>
                            <m:t>𝑘</m:t>
                          </m:r>
                        </m:den>
                      </m:f>
                      <m:r>
                        <a:rPr lang="ro-RO" sz="2400" b="0" i="1" smtClean="0">
                          <a:solidFill>
                            <a:srgbClr val="000000"/>
                          </a:solidFill>
                          <a:latin typeface="Cambria Math" panose="02040503050406030204" pitchFamily="18" charset="0"/>
                        </a:rPr>
                        <m:t>=</m:t>
                      </m:r>
                      <m:f>
                        <m:fPr>
                          <m:ctrlPr>
                            <a:rPr lang="ro-RO" sz="2400" b="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9</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1</m:t>
                          </m:r>
                        </m:num>
                        <m:den>
                          <m:r>
                            <a:rPr lang="ro-RO" sz="2400" b="0" i="1" smtClean="0">
                              <a:solidFill>
                                <a:srgbClr val="000000"/>
                              </a:solidFill>
                              <a:latin typeface="Cambria Math" panose="02040503050406030204" pitchFamily="18" charset="0"/>
                            </a:rPr>
                            <m:t>10</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1</m:t>
                          </m:r>
                        </m:den>
                      </m:f>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0</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9</m:t>
                      </m:r>
                    </m:oMath>
                  </m:oMathPara>
                </a14:m>
                <a:endParaRPr lang="ro-RO" sz="2400"/>
              </a:p>
            </p:txBody>
          </p:sp>
        </mc:Choice>
        <mc:Fallback xmlns="">
          <p:sp>
            <p:nvSpPr>
              <p:cNvPr id="9" name="Object 12">
                <a:extLst>
                  <a:ext uri="{FF2B5EF4-FFF2-40B4-BE49-F238E27FC236}">
                    <a16:creationId xmlns:a16="http://schemas.microsoft.com/office/drawing/2014/main" id="{72A4BC3B-02C0-416B-905A-CEA616F167AF}"/>
                  </a:ext>
                </a:extLst>
              </p:cNvPr>
              <p:cNvSpPr txBox="1">
                <a:spLocks noRot="1" noChangeAspect="1" noMove="1" noResize="1" noEditPoints="1" noAdjustHandles="1" noChangeArrowheads="1" noChangeShapeType="1" noTextEdit="1"/>
              </p:cNvSpPr>
              <p:nvPr/>
            </p:nvSpPr>
            <p:spPr bwMode="auto">
              <a:xfrm>
                <a:off x="1061269" y="4006875"/>
                <a:ext cx="4762500" cy="874252"/>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57699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5E4F-1B2A-4EBC-9F98-99E57F90C601}"/>
              </a:ext>
            </a:extLst>
          </p:cNvPr>
          <p:cNvSpPr>
            <a:spLocks noGrp="1"/>
          </p:cNvSpPr>
          <p:nvPr>
            <p:ph type="title"/>
          </p:nvPr>
        </p:nvSpPr>
        <p:spPr/>
        <p:txBody>
          <a:bodyPr/>
          <a:lstStyle/>
          <a:p>
            <a:r>
              <a:rPr lang="ro-RO" b="1">
                <a:latin typeface="+mn-lt"/>
              </a:rPr>
              <a:t>Exemplul 8</a:t>
            </a:r>
            <a:br>
              <a:rPr lang="ro-RO" b="1">
                <a:latin typeface="+mn-lt"/>
              </a:rPr>
            </a:br>
            <a:r>
              <a:rPr lang="ro-RO" sz="3200" b="1">
                <a:latin typeface="+mn-lt"/>
              </a:rPr>
              <a:t>Rezolvare</a:t>
            </a:r>
            <a:endParaRPr lang="ro-RO" b="1">
              <a:latin typeface="+mn-lt"/>
            </a:endParaRPr>
          </a:p>
        </p:txBody>
      </p:sp>
      <p:sp>
        <p:nvSpPr>
          <p:cNvPr id="3" name="Content Placeholder 2">
            <a:extLst>
              <a:ext uri="{FF2B5EF4-FFF2-40B4-BE49-F238E27FC236}">
                <a16:creationId xmlns:a16="http://schemas.microsoft.com/office/drawing/2014/main" id="{3A43FA7A-D584-403D-8830-062FFCA2535C}"/>
              </a:ext>
            </a:extLst>
          </p:cNvPr>
          <p:cNvSpPr>
            <a:spLocks noGrp="1"/>
          </p:cNvSpPr>
          <p:nvPr>
            <p:ph idx="1"/>
          </p:nvPr>
        </p:nvSpPr>
        <p:spPr/>
        <p:txBody>
          <a:bodyPr/>
          <a:lstStyle/>
          <a:p>
            <a:r>
              <a:rPr lang="ro-RO"/>
              <a:t>Rezistența de intrare se scrie</a:t>
            </a:r>
            <a:br>
              <a:rPr lang="ro-RO"/>
            </a:br>
            <a:br>
              <a:rPr lang="ro-RO"/>
            </a:br>
            <a:br>
              <a:rPr lang="ro-RO"/>
            </a:br>
            <a:r>
              <a:rPr lang="ro-RO"/>
              <a:t>unde</a:t>
            </a:r>
            <a:br>
              <a:rPr lang="ro-RO"/>
            </a:br>
            <a:br>
              <a:rPr lang="ro-RO"/>
            </a:br>
            <a:br>
              <a:rPr lang="ro-RO"/>
            </a:br>
            <a:br>
              <a:rPr lang="ro-RO"/>
            </a:br>
            <a:r>
              <a:rPr lang="ro-RO"/>
              <a:t>și astfel</a:t>
            </a:r>
          </a:p>
        </p:txBody>
      </p:sp>
      <p:sp>
        <p:nvSpPr>
          <p:cNvPr id="4" name="Date Placeholder 3">
            <a:extLst>
              <a:ext uri="{FF2B5EF4-FFF2-40B4-BE49-F238E27FC236}">
                <a16:creationId xmlns:a16="http://schemas.microsoft.com/office/drawing/2014/main" id="{4F8FC6F0-D87B-493A-9EE8-9D1B0BD53534}"/>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2AD5AFCE-1F70-450A-813F-BC55F5FC8E4E}"/>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419FC441-598F-4CED-B85C-393520E6A6E1}"/>
              </a:ext>
            </a:extLst>
          </p:cNvPr>
          <p:cNvSpPr>
            <a:spLocks noGrp="1"/>
          </p:cNvSpPr>
          <p:nvPr>
            <p:ph type="sldNum" sz="quarter" idx="12"/>
          </p:nvPr>
        </p:nvSpPr>
        <p:spPr/>
        <p:txBody>
          <a:bodyPr/>
          <a:lstStyle/>
          <a:p>
            <a:fld id="{93CEA419-0EA0-4DBB-8DF7-AC1C5CE942A1}" type="slidenum">
              <a:rPr lang="ro-RO" smtClean="0"/>
              <a:t>62</a:t>
            </a:fld>
            <a:endParaRPr lang="ro-RO"/>
          </a:p>
        </p:txBody>
      </p:sp>
      <p:pic>
        <p:nvPicPr>
          <p:cNvPr id="7" name="Picture 6">
            <a:extLst>
              <a:ext uri="{FF2B5EF4-FFF2-40B4-BE49-F238E27FC236}">
                <a16:creationId xmlns:a16="http://schemas.microsoft.com/office/drawing/2014/main" id="{A0DC94E2-F4FA-4152-B5F7-0A015F66E501}"/>
              </a:ext>
            </a:extLst>
          </p:cNvPr>
          <p:cNvPicPr>
            <a:picLocks noChangeAspect="1"/>
          </p:cNvPicPr>
          <p:nvPr/>
        </p:nvPicPr>
        <p:blipFill>
          <a:blip r:embed="rId2"/>
          <a:stretch>
            <a:fillRect/>
          </a:stretch>
        </p:blipFill>
        <p:spPr>
          <a:xfrm>
            <a:off x="6998724" y="3205161"/>
            <a:ext cx="4762500" cy="2886075"/>
          </a:xfrm>
          <a:prstGeom prst="rect">
            <a:avLst/>
          </a:prstGeom>
        </p:spPr>
      </p:pic>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E66FFBD6-B12F-45A5-8AD7-D14685D8ED7D}"/>
                  </a:ext>
                </a:extLst>
              </p:cNvPr>
              <p:cNvSpPr txBox="1"/>
              <p:nvPr/>
            </p:nvSpPr>
            <p:spPr bwMode="auto">
              <a:xfrm>
                <a:off x="1080306" y="2390950"/>
                <a:ext cx="2735852" cy="53862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𝐺</m:t>
                          </m:r>
                        </m:sub>
                      </m:sSub>
                      <m:sSub>
                        <m:sSubPr>
                          <m:ctrlPr>
                            <a:rPr lang="ro-RO"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𝐼𝑁</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𝑔𝑎𝑡𝑒</m:t>
                          </m:r>
                          <m:r>
                            <a:rPr lang="ro-RO" sz="2400" b="0" i="1" smtClean="0">
                              <a:solidFill>
                                <a:srgbClr val="000000"/>
                              </a:solidFill>
                              <a:latin typeface="Cambria Math" panose="02040503050406030204" pitchFamily="18" charset="0"/>
                            </a:rPr>
                            <m:t>)</m:t>
                          </m:r>
                        </m:sub>
                      </m:sSub>
                    </m:oMath>
                  </m:oMathPara>
                </a14:m>
                <a:endParaRPr lang="ro-RO" sz="2400"/>
              </a:p>
            </p:txBody>
          </p:sp>
        </mc:Choice>
        <mc:Fallback xmlns="">
          <p:sp>
            <p:nvSpPr>
              <p:cNvPr id="8" name="Object 7">
                <a:extLst>
                  <a:ext uri="{FF2B5EF4-FFF2-40B4-BE49-F238E27FC236}">
                    <a16:creationId xmlns:a16="http://schemas.microsoft.com/office/drawing/2014/main" id="{E66FFBD6-B12F-45A5-8AD7-D14685D8ED7D}"/>
                  </a:ext>
                </a:extLst>
              </p:cNvPr>
              <p:cNvSpPr txBox="1">
                <a:spLocks noRot="1" noChangeAspect="1" noMove="1" noResize="1" noEditPoints="1" noAdjustHandles="1" noChangeArrowheads="1" noChangeShapeType="1" noTextEdit="1"/>
              </p:cNvSpPr>
              <p:nvPr/>
            </p:nvSpPr>
            <p:spPr bwMode="auto">
              <a:xfrm>
                <a:off x="1080306" y="2390950"/>
                <a:ext cx="2735852" cy="538627"/>
              </a:xfrm>
              <a:prstGeom prst="rect">
                <a:avLst/>
              </a:prstGeom>
              <a:blipFill>
                <a:blip r:embed="rId3"/>
                <a:stretch>
                  <a:fillRect l="-445" b="-2247"/>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0CBDC6-C19A-48C8-9F07-56F011F0250B}"/>
                  </a:ext>
                </a:extLst>
              </p:cNvPr>
              <p:cNvSpPr txBox="1"/>
              <p:nvPr/>
            </p:nvSpPr>
            <p:spPr>
              <a:xfrm>
                <a:off x="1080306" y="3494902"/>
                <a:ext cx="5617051" cy="756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𝐼𝑁</m:t>
                          </m:r>
                          <m:r>
                            <a:rPr lang="ro-RO" sz="2400" b="0" i="1" smtClean="0">
                              <a:latin typeface="Cambria Math" panose="02040503050406030204" pitchFamily="18" charset="0"/>
                            </a:rPr>
                            <m:t>(</m:t>
                          </m:r>
                          <m:r>
                            <a:rPr lang="ro-RO" sz="2400" b="0" i="1" smtClean="0">
                              <a:latin typeface="Cambria Math" panose="02040503050406030204" pitchFamily="18" charset="0"/>
                            </a:rPr>
                            <m:t>𝑔𝑎𝑡𝑒</m:t>
                          </m:r>
                          <m:r>
                            <a:rPr lang="ro-RO" sz="2400" b="0" i="1" smtClean="0">
                              <a:latin typeface="Cambria Math" panose="02040503050406030204" pitchFamily="18" charset="0"/>
                            </a:rPr>
                            <m:t>)</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𝐺𝑆</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𝐺𝑆𝑆</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20</m:t>
                          </m:r>
                          <m:r>
                            <a:rPr lang="ro-RO" sz="2400" b="0" i="1" smtClean="0">
                              <a:latin typeface="Cambria Math" panose="02040503050406030204" pitchFamily="18" charset="0"/>
                            </a:rPr>
                            <m:t>𝑉</m:t>
                          </m:r>
                        </m:num>
                        <m:den>
                          <m:r>
                            <a:rPr lang="ro-RO" sz="2400" b="0" i="1" smtClean="0">
                              <a:latin typeface="Cambria Math" panose="02040503050406030204" pitchFamily="18" charset="0"/>
                            </a:rPr>
                            <m:t>5</m:t>
                          </m:r>
                          <m:r>
                            <a:rPr lang="ro-RO" sz="2400" b="0" i="1" smtClean="0">
                              <a:latin typeface="Cambria Math" panose="02040503050406030204" pitchFamily="18" charset="0"/>
                            </a:rPr>
                            <m:t>𝑛𝐴</m:t>
                          </m:r>
                        </m:den>
                      </m:f>
                      <m:r>
                        <a:rPr lang="ro-RO" sz="2400" b="0" i="1" smtClean="0">
                          <a:latin typeface="Cambria Math" panose="02040503050406030204" pitchFamily="18" charset="0"/>
                        </a:rPr>
                        <m:t>=4</m:t>
                      </m:r>
                      <m:r>
                        <a:rPr lang="ro-RO" sz="2400" b="0" i="1" smtClean="0">
                          <a:latin typeface="Cambria Math" panose="02040503050406030204" pitchFamily="18" charset="0"/>
                        </a:rPr>
                        <m:t>𝐺</m:t>
                      </m:r>
                      <m:r>
                        <m:rPr>
                          <m:sty m:val="p"/>
                        </m:rPr>
                        <a:rPr lang="el-GR" sz="2400" b="0" i="1" smtClean="0">
                          <a:latin typeface="Cambria Math" panose="02040503050406030204" pitchFamily="18" charset="0"/>
                          <a:ea typeface="Cambria Math" panose="02040503050406030204" pitchFamily="18" charset="0"/>
                        </a:rPr>
                        <m:t>Ω</m:t>
                      </m:r>
                      <m:r>
                        <a:rPr lang="ro-RO" sz="2400" b="0" i="1" smtClean="0">
                          <a:latin typeface="Cambria Math" panose="02040503050406030204" pitchFamily="18" charset="0"/>
                          <a:ea typeface="Cambria Math" panose="02040503050406030204" pitchFamily="18" charset="0"/>
                        </a:rPr>
                        <m:t>=4000</m:t>
                      </m:r>
                      <m:r>
                        <a:rPr lang="ro-RO" sz="2400" b="0" i="1" smtClean="0">
                          <a:latin typeface="Cambria Math" panose="02040503050406030204" pitchFamily="18" charset="0"/>
                          <a:ea typeface="Cambria Math" panose="02040503050406030204" pitchFamily="18" charset="0"/>
                        </a:rPr>
                        <m:t>𝑀</m:t>
                      </m:r>
                      <m:r>
                        <m:rPr>
                          <m:sty m:val="p"/>
                        </m:rPr>
                        <a:rPr lang="el-GR" sz="2400" b="0" i="1" smtClean="0">
                          <a:latin typeface="Cambria Math" panose="02040503050406030204" pitchFamily="18" charset="0"/>
                          <a:ea typeface="Cambria Math" panose="02040503050406030204" pitchFamily="18" charset="0"/>
                        </a:rPr>
                        <m:t>Ω</m:t>
                      </m:r>
                    </m:oMath>
                  </m:oMathPara>
                </a14:m>
                <a:endParaRPr lang="ro-RO" sz="2400"/>
              </a:p>
            </p:txBody>
          </p:sp>
        </mc:Choice>
        <mc:Fallback xmlns="">
          <p:sp>
            <p:nvSpPr>
              <p:cNvPr id="9" name="TextBox 8">
                <a:extLst>
                  <a:ext uri="{FF2B5EF4-FFF2-40B4-BE49-F238E27FC236}">
                    <a16:creationId xmlns:a16="http://schemas.microsoft.com/office/drawing/2014/main" id="{510CBDC6-C19A-48C8-9F07-56F011F0250B}"/>
                  </a:ext>
                </a:extLst>
              </p:cNvPr>
              <p:cNvSpPr txBox="1">
                <a:spLocks noRot="1" noChangeAspect="1" noMove="1" noResize="1" noEditPoints="1" noAdjustHandles="1" noChangeArrowheads="1" noChangeShapeType="1" noTextEdit="1"/>
              </p:cNvSpPr>
              <p:nvPr/>
            </p:nvSpPr>
            <p:spPr>
              <a:xfrm>
                <a:off x="1080306" y="3494902"/>
                <a:ext cx="5617051" cy="756682"/>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7">
                <a:extLst>
                  <a:ext uri="{FF2B5EF4-FFF2-40B4-BE49-F238E27FC236}">
                    <a16:creationId xmlns:a16="http://schemas.microsoft.com/office/drawing/2014/main" id="{5F797CE6-2CD8-4D34-BA9E-F33C81704FF1}"/>
                  </a:ext>
                </a:extLst>
              </p:cNvPr>
              <p:cNvSpPr txBox="1"/>
              <p:nvPr/>
            </p:nvSpPr>
            <p:spPr bwMode="auto">
              <a:xfrm>
                <a:off x="1080306" y="5109570"/>
                <a:ext cx="5617051" cy="49481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10</m:t>
                      </m:r>
                      <m:r>
                        <a:rPr lang="ro-RO" sz="2400" b="0" i="1" smtClean="0">
                          <a:solidFill>
                            <a:srgbClr val="000000"/>
                          </a:solidFill>
                          <a:latin typeface="Cambria Math" panose="02040503050406030204" pitchFamily="18" charset="0"/>
                        </a:rPr>
                        <m:t>𝑀</m:t>
                      </m:r>
                      <m:r>
                        <a:rPr lang="en-US" sz="2400" b="0" i="1" smtClean="0">
                          <a:solidFill>
                            <a:srgbClr val="000000"/>
                          </a:solidFill>
                          <a:latin typeface="Cambria Math" panose="02040503050406030204" pitchFamily="18" charset="0"/>
                        </a:rPr>
                        <m:t>||4000</m:t>
                      </m:r>
                      <m:r>
                        <a:rPr lang="en-US" sz="2400" b="0" i="1" smtClean="0">
                          <a:solidFill>
                            <a:srgbClr val="000000"/>
                          </a:solidFill>
                          <a:latin typeface="Cambria Math" panose="02040503050406030204" pitchFamily="18" charset="0"/>
                        </a:rPr>
                        <m:t>𝑀</m:t>
                      </m:r>
                      <m:r>
                        <a:rPr lang="en-US" sz="2400" b="0" i="1" smtClean="0">
                          <a:solidFill>
                            <a:srgbClr val="000000"/>
                          </a:solidFill>
                          <a:latin typeface="Cambria Math" panose="02040503050406030204" pitchFamily="18" charset="0"/>
                        </a:rPr>
                        <m:t>=9,975</m:t>
                      </m:r>
                      <m:r>
                        <a:rPr lang="en-US" sz="2400" b="0" i="1" smtClean="0">
                          <a:solidFill>
                            <a:srgbClr val="000000"/>
                          </a:solidFill>
                          <a:latin typeface="Cambria Math" panose="02040503050406030204" pitchFamily="18" charset="0"/>
                        </a:rPr>
                        <m:t>𝑀</m:t>
                      </m:r>
                      <m:r>
                        <m:rPr>
                          <m:sty m:val="p"/>
                        </m:rPr>
                        <a:rPr lang="el-GR" sz="2400" b="0" i="1" smtClean="0">
                          <a:solidFill>
                            <a:srgbClr val="000000"/>
                          </a:solidFill>
                          <a:latin typeface="Cambria Math" panose="02040503050406030204" pitchFamily="18" charset="0"/>
                          <a:ea typeface="Cambria Math" panose="02040503050406030204" pitchFamily="18" charset="0"/>
                        </a:rPr>
                        <m:t>Ω</m:t>
                      </m:r>
                      <m:r>
                        <a:rPr lang="el-GR" sz="2400" b="0" i="1" smtClean="0">
                          <a:solidFill>
                            <a:srgbClr val="000000"/>
                          </a:solidFill>
                          <a:latin typeface="Cambria Math" panose="02040503050406030204" pitchFamily="18" charset="0"/>
                          <a:ea typeface="Cambria Math" panose="02040503050406030204" pitchFamily="18" charset="0"/>
                        </a:rPr>
                        <m:t>≅10</m:t>
                      </m:r>
                      <m:r>
                        <a:rPr lang="en-US" sz="2400" b="0" i="1" smtClean="0">
                          <a:solidFill>
                            <a:srgbClr val="000000"/>
                          </a:solidFill>
                          <a:latin typeface="Cambria Math" panose="02040503050406030204" pitchFamily="18" charset="0"/>
                          <a:ea typeface="Cambria Math" panose="02040503050406030204" pitchFamily="18" charset="0"/>
                        </a:rPr>
                        <m:t>𝑀</m:t>
                      </m:r>
                      <m:r>
                        <m:rPr>
                          <m:sty m:val="p"/>
                        </m:rPr>
                        <a:rPr lang="el-GR" sz="2400" i="1">
                          <a:solidFill>
                            <a:srgbClr val="000000"/>
                          </a:solidFill>
                          <a:latin typeface="Cambria Math" panose="02040503050406030204" pitchFamily="18" charset="0"/>
                          <a:ea typeface="Cambria Math" panose="02040503050406030204" pitchFamily="18" charset="0"/>
                        </a:rPr>
                        <m:t>Ω</m:t>
                      </m:r>
                    </m:oMath>
                  </m:oMathPara>
                </a14:m>
                <a:endParaRPr lang="ro-RO" sz="2400"/>
              </a:p>
            </p:txBody>
          </p:sp>
        </mc:Choice>
        <mc:Fallback xmlns="">
          <p:sp>
            <p:nvSpPr>
              <p:cNvPr id="10" name="Object 7">
                <a:extLst>
                  <a:ext uri="{FF2B5EF4-FFF2-40B4-BE49-F238E27FC236}">
                    <a16:creationId xmlns:a16="http://schemas.microsoft.com/office/drawing/2014/main" id="{5F797CE6-2CD8-4D34-BA9E-F33C81704FF1}"/>
                  </a:ext>
                </a:extLst>
              </p:cNvPr>
              <p:cNvSpPr txBox="1">
                <a:spLocks noRot="1" noChangeAspect="1" noMove="1" noResize="1" noEditPoints="1" noAdjustHandles="1" noChangeArrowheads="1" noChangeShapeType="1" noTextEdit="1"/>
              </p:cNvSpPr>
              <p:nvPr/>
            </p:nvSpPr>
            <p:spPr bwMode="auto">
              <a:xfrm>
                <a:off x="1080306" y="5109570"/>
                <a:ext cx="5617051" cy="494818"/>
              </a:xfrm>
              <a:prstGeom prst="rect">
                <a:avLst/>
              </a:prstGeom>
              <a:blipFill>
                <a:blip r:embed="rId5"/>
                <a:stretch>
                  <a:fillRect l="-217" b="-9877"/>
                </a:stretch>
              </a:blipFill>
            </p:spPr>
            <p:txBody>
              <a:bodyPr/>
              <a:lstStyle/>
              <a:p>
                <a:r>
                  <a:rPr lang="ro-RO">
                    <a:noFill/>
                  </a:rPr>
                  <a:t> </a:t>
                </a:r>
              </a:p>
            </p:txBody>
          </p:sp>
        </mc:Fallback>
      </mc:AlternateContent>
    </p:spTree>
    <p:extLst>
      <p:ext uri="{BB962C8B-B14F-4D97-AF65-F5344CB8AC3E}">
        <p14:creationId xmlns:p14="http://schemas.microsoft.com/office/powerpoint/2010/main" val="2830073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Amplificatoare cu poarta comună</a:t>
            </a:r>
            <a:endParaRPr lang="en-US" b="1">
              <a:latin typeface="+mn-lt"/>
            </a:endParaRPr>
          </a:p>
        </p:txBody>
      </p:sp>
      <p:sp>
        <p:nvSpPr>
          <p:cNvPr id="3" name="Content Placeholder 2"/>
          <p:cNvSpPr>
            <a:spLocks noGrp="1"/>
          </p:cNvSpPr>
          <p:nvPr>
            <p:ph idx="1"/>
          </p:nvPr>
        </p:nvSpPr>
        <p:spPr/>
        <p:txBody>
          <a:bodyPr/>
          <a:lstStyle/>
          <a:p>
            <a:r>
              <a:rPr lang="en-US"/>
              <a:t>Configurația de amplificare cu TEC cu poarta comună (GC) poate fi comparată cu configurația cu baza comună (BC) a amplificatoarelor </a:t>
            </a:r>
            <a:r>
              <a:rPr lang="ro-RO"/>
              <a:t>realizate </a:t>
            </a:r>
            <a:r>
              <a:rPr lang="en-US"/>
              <a:t>cu </a:t>
            </a:r>
            <a:r>
              <a:rPr lang="ro-RO"/>
              <a:t>tranzistoare bipolare</a:t>
            </a:r>
            <a:r>
              <a:rPr lang="en-US"/>
              <a:t>.</a:t>
            </a:r>
            <a:endParaRPr lang="ro-RO"/>
          </a:p>
          <a:p>
            <a:r>
              <a:rPr lang="en-US"/>
              <a:t>La fel ca la </a:t>
            </a:r>
            <a:r>
              <a:rPr lang="ro-RO"/>
              <a:t>conexiunea </a:t>
            </a:r>
            <a:r>
              <a:rPr lang="en-US"/>
              <a:t>BC, amplificatoarele cu </a:t>
            </a:r>
            <a:r>
              <a:rPr lang="ro-RO"/>
              <a:t>poarta comună</a:t>
            </a:r>
            <a:r>
              <a:rPr lang="en-US"/>
              <a:t> au rezistența de intrare foarte mică.</a:t>
            </a:r>
            <a:endParaRPr lang="ro-RO"/>
          </a:p>
          <a:p>
            <a:r>
              <a:rPr lang="en-US"/>
              <a:t>Aceasta este una dintre caracteristicile prin care se deosebesc de amplificatoarele SC și DC, care au rezistența de intrare foarte mare.</a:t>
            </a:r>
          </a:p>
        </p:txBody>
      </p:sp>
      <p:sp>
        <p:nvSpPr>
          <p:cNvPr id="4" name="Date Placeholder 3"/>
          <p:cNvSpPr>
            <a:spLocks noGrp="1"/>
          </p:cNvSpPr>
          <p:nvPr>
            <p:ph type="dt" sz="half" idx="10"/>
          </p:nvPr>
        </p:nvSpPr>
        <p:spPr/>
        <p:txBody>
          <a:bodyPr/>
          <a:lstStyle/>
          <a:p>
            <a:fld id="{4E190CD6-7C61-414C-A55D-1C7ADEA439EF}"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63</a:t>
            </a:fld>
            <a:endParaRPr lang="en-US"/>
          </a:p>
        </p:txBody>
      </p:sp>
    </p:spTree>
    <p:extLst>
      <p:ext uri="{BB962C8B-B14F-4D97-AF65-F5344CB8AC3E}">
        <p14:creationId xmlns:p14="http://schemas.microsoft.com/office/powerpoint/2010/main" val="1579166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4000" b="1">
                <a:latin typeface="+mn-lt"/>
              </a:rPr>
              <a:t>Amplificator cu poarta comună realizat cu TEC-J</a:t>
            </a:r>
            <a:endParaRPr lang="en-US" sz="4000" b="1">
              <a:latin typeface="+mn-lt"/>
            </a:endParaRPr>
          </a:p>
        </p:txBody>
      </p:sp>
      <p:sp>
        <p:nvSpPr>
          <p:cNvPr id="3" name="Content Placeholder 2"/>
          <p:cNvSpPr>
            <a:spLocks noGrp="1"/>
          </p:cNvSpPr>
          <p:nvPr>
            <p:ph idx="1"/>
          </p:nvPr>
        </p:nvSpPr>
        <p:spPr/>
        <p:txBody>
          <a:bodyPr/>
          <a:lstStyle/>
          <a:p>
            <a:r>
              <a:rPr lang="en-US"/>
              <a:t>Este prezentat un amplificator cu </a:t>
            </a:r>
            <a:r>
              <a:rPr lang="en-US" b="1"/>
              <a:t>poarta comună</a:t>
            </a:r>
            <a:r>
              <a:rPr lang="en-US"/>
              <a:t>, cu polarizare automată.</a:t>
            </a:r>
            <a:endParaRPr lang="ro-RO"/>
          </a:p>
          <a:p>
            <a:r>
              <a:rPr lang="en-US"/>
              <a:t>Poarta este conectată direct la masă.</a:t>
            </a:r>
            <a:endParaRPr lang="ro-RO"/>
          </a:p>
          <a:p>
            <a:r>
              <a:rPr lang="en-US"/>
              <a:t>Semnalul de</a:t>
            </a:r>
            <a:r>
              <a:rPr lang="ro-RO"/>
              <a:t> </a:t>
            </a:r>
            <a:r>
              <a:rPr lang="en-US"/>
              <a:t>intrare se aplică în terminalul </a:t>
            </a:r>
            <a:br>
              <a:rPr lang="ro-RO"/>
            </a:br>
            <a:r>
              <a:rPr lang="en-US"/>
              <a:t>sursei, prin C</a:t>
            </a:r>
            <a:r>
              <a:rPr lang="en-US" baseline="-25000"/>
              <a:t>1</a:t>
            </a:r>
            <a:r>
              <a:rPr lang="en-US"/>
              <a:t>.</a:t>
            </a:r>
            <a:endParaRPr lang="ro-RO"/>
          </a:p>
          <a:p>
            <a:r>
              <a:rPr lang="en-US"/>
              <a:t>Semnalul de ieșire se culege din terminalul </a:t>
            </a:r>
            <a:br>
              <a:rPr lang="ro-RO"/>
            </a:br>
            <a:r>
              <a:rPr lang="en-US"/>
              <a:t>drenei, prin condensatorul C</a:t>
            </a:r>
            <a:r>
              <a:rPr lang="en-US" baseline="-25000"/>
              <a:t>2</a:t>
            </a:r>
            <a:r>
              <a:rPr lang="en-US"/>
              <a:t>.</a:t>
            </a:r>
          </a:p>
        </p:txBody>
      </p:sp>
      <p:sp>
        <p:nvSpPr>
          <p:cNvPr id="4" name="Date Placeholder 3"/>
          <p:cNvSpPr>
            <a:spLocks noGrp="1"/>
          </p:cNvSpPr>
          <p:nvPr>
            <p:ph type="dt" sz="half" idx="10"/>
          </p:nvPr>
        </p:nvSpPr>
        <p:spPr/>
        <p:txBody>
          <a:bodyPr/>
          <a:lstStyle/>
          <a:p>
            <a:fld id="{E1D14378-BEA8-4CF9-8E0A-190149CC2495}"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64</a:t>
            </a:fld>
            <a:endParaRPr lang="en-US"/>
          </a:p>
        </p:txBody>
      </p:sp>
      <p:pic>
        <p:nvPicPr>
          <p:cNvPr id="9" name="Picture 8">
            <a:extLst>
              <a:ext uri="{FF2B5EF4-FFF2-40B4-BE49-F238E27FC236}">
                <a16:creationId xmlns:a16="http://schemas.microsoft.com/office/drawing/2014/main" id="{974891B7-73C4-48A9-BA95-2B9701016586}"/>
              </a:ext>
            </a:extLst>
          </p:cNvPr>
          <p:cNvPicPr>
            <a:picLocks noChangeAspect="1"/>
          </p:cNvPicPr>
          <p:nvPr/>
        </p:nvPicPr>
        <p:blipFill>
          <a:blip r:embed="rId2"/>
          <a:stretch>
            <a:fillRect/>
          </a:stretch>
        </p:blipFill>
        <p:spPr>
          <a:xfrm>
            <a:off x="8153400" y="2768628"/>
            <a:ext cx="3839111" cy="3267531"/>
          </a:xfrm>
          <a:prstGeom prst="rect">
            <a:avLst/>
          </a:prstGeom>
        </p:spPr>
      </p:pic>
    </p:spTree>
    <p:extLst>
      <p:ext uri="{BB962C8B-B14F-4D97-AF65-F5344CB8AC3E}">
        <p14:creationId xmlns:p14="http://schemas.microsoft.com/office/powerpoint/2010/main" val="3033201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000" b="1" i="0" u="none" strike="noStrike" kern="1200" cap="none" spc="0" normalizeH="0" baseline="0" noProof="0">
                <a:ln>
                  <a:noFill/>
                </a:ln>
                <a:solidFill>
                  <a:prstClr val="black"/>
                </a:solidFill>
                <a:effectLst/>
                <a:uLnTx/>
                <a:uFillTx/>
                <a:latin typeface="Calibri" panose="020F0502020204030204"/>
                <a:ea typeface="+mj-ea"/>
                <a:cs typeface="+mj-cs"/>
              </a:rPr>
              <a:t>Amplificator cu poarta comună realizat cu TEC-J</a:t>
            </a:r>
            <a:br>
              <a:rPr lang="ro-RO" sz="2800">
                <a:latin typeface="UT Sans" panose="00000500000000000000" pitchFamily="50" charset="0"/>
              </a:rPr>
            </a:br>
            <a:r>
              <a:rPr lang="ro-RO" sz="3200" b="1">
                <a:latin typeface="+mn-lt"/>
              </a:rPr>
              <a:t>Câștigul în tensiune</a:t>
            </a:r>
            <a:endParaRPr lang="en-US" sz="2800" b="1">
              <a:latin typeface="+mn-lt"/>
            </a:endParaRPr>
          </a:p>
        </p:txBody>
      </p:sp>
      <p:sp>
        <p:nvSpPr>
          <p:cNvPr id="3" name="Content Placeholder 2"/>
          <p:cNvSpPr>
            <a:spLocks noGrp="1"/>
          </p:cNvSpPr>
          <p:nvPr>
            <p:ph idx="1"/>
          </p:nvPr>
        </p:nvSpPr>
        <p:spPr/>
        <p:txBody>
          <a:bodyPr>
            <a:normAutofit/>
          </a:bodyPr>
          <a:lstStyle/>
          <a:p>
            <a:r>
              <a:rPr lang="en-US"/>
              <a:t>Câștigul în tensiune de la sursă la drenă se deduce astfel:</a:t>
            </a:r>
            <a:br>
              <a:rPr lang="ro-RO"/>
            </a:br>
            <a:br>
              <a:rPr lang="ro-RO"/>
            </a:br>
            <a:br>
              <a:rPr lang="ro-RO"/>
            </a:br>
            <a:br>
              <a:rPr lang="ro-RO"/>
            </a:br>
            <a:br>
              <a:rPr lang="ro-RO"/>
            </a:br>
            <a:endParaRPr lang="ro-RO"/>
          </a:p>
          <a:p>
            <a:pPr marL="0" indent="0">
              <a:buNone/>
            </a:pPr>
            <a:r>
              <a:rPr lang="ro-RO"/>
              <a:t>  </a:t>
            </a:r>
            <a:r>
              <a:rPr lang="en-US"/>
              <a:t>unde</a:t>
            </a:r>
            <a:br>
              <a:rPr lang="ro-RO"/>
            </a:br>
            <a:endParaRPr lang="ro-RO"/>
          </a:p>
          <a:p>
            <a:r>
              <a:rPr lang="ro-RO"/>
              <a:t>Semnul plus din relația amplificării arată că semnalul de ieșire este în fază cu cel de intrare.</a:t>
            </a:r>
            <a:endParaRPr lang="en-US"/>
          </a:p>
        </p:txBody>
      </p:sp>
      <p:sp>
        <p:nvSpPr>
          <p:cNvPr id="4" name="Date Placeholder 3"/>
          <p:cNvSpPr>
            <a:spLocks noGrp="1"/>
          </p:cNvSpPr>
          <p:nvPr>
            <p:ph type="dt" sz="half" idx="10"/>
          </p:nvPr>
        </p:nvSpPr>
        <p:spPr/>
        <p:txBody>
          <a:bodyPr/>
          <a:lstStyle/>
          <a:p>
            <a:fld id="{253BA5F5-5F30-4658-B013-A29BDC30AA06}"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65</a:t>
            </a:fld>
            <a:endParaRPr lang="en-US"/>
          </a:p>
        </p:txBody>
      </p:sp>
      <p:sp>
        <p:nvSpPr>
          <p:cNvPr id="8" name="Rectangle 2"/>
          <p:cNvSpPr>
            <a:spLocks noChangeArrowheads="1"/>
          </p:cNvSpPr>
          <p:nvPr/>
        </p:nvSpPr>
        <p:spPr bwMode="auto">
          <a:xfrm>
            <a:off x="2133601"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100345" y="2518853"/>
                <a:ext cx="5548934" cy="92433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𝑑</m:t>
                              </m:r>
                            </m:sub>
                          </m:sSub>
                        </m:num>
                        <m:den>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num>
                        <m:den>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en>
                      </m:f>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1100345" y="2518853"/>
                <a:ext cx="5548934" cy="924339"/>
              </a:xfrm>
              <a:prstGeom prst="rect">
                <a:avLst/>
              </a:prstGeom>
              <a:blipFill>
                <a:blip r:embed="rId2"/>
                <a:stretch>
                  <a:fillRect/>
                </a:stretch>
              </a:blipFill>
            </p:spPr>
            <p:txBody>
              <a:bodyPr/>
              <a:lstStyle/>
              <a:p>
                <a:r>
                  <a:rPr lang="ro-RO">
                    <a:noFill/>
                  </a:rPr>
                  <a:t> </a:t>
                </a:r>
              </a:p>
            </p:txBody>
          </p:sp>
        </mc:Fallback>
      </mc:AlternateContent>
      <p:sp>
        <p:nvSpPr>
          <p:cNvPr id="10" name="Rectangle 4"/>
          <p:cNvSpPr>
            <a:spLocks noChangeArrowheads="1"/>
          </p:cNvSpPr>
          <p:nvPr/>
        </p:nvSpPr>
        <p:spPr bwMode="auto">
          <a:xfrm>
            <a:off x="5638801" y="33192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5127215" y="3696918"/>
                <a:ext cx="1937570" cy="508000"/>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oMath>
                  </m:oMathPara>
                </a14:m>
                <a:endParaRPr lang="ro-RO" sz="240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5127215" y="3696918"/>
                <a:ext cx="1937570" cy="508000"/>
              </a:xfrm>
              <a:prstGeom prst="rect">
                <a:avLst/>
              </a:prstGeom>
              <a:blipFill>
                <a:blip r:embed="rId3"/>
                <a:stretch>
                  <a:fillRect l="-629"/>
                </a:stretch>
              </a:blipFill>
            </p:spPr>
            <p:txBody>
              <a:bodyPr/>
              <a:lstStyle/>
              <a:p>
                <a:r>
                  <a:rPr lang="ro-RO">
                    <a:noFill/>
                  </a:rPr>
                  <a:t> </a:t>
                </a:r>
              </a:p>
            </p:txBody>
          </p:sp>
        </mc:Fallback>
      </mc:AlternateContent>
      <p:sp>
        <p:nvSpPr>
          <p:cNvPr id="12" name="Rectangle 6"/>
          <p:cNvSpPr>
            <a:spLocks noChangeArrowheads="1"/>
          </p:cNvSpPr>
          <p:nvPr/>
        </p:nvSpPr>
        <p:spPr bwMode="auto">
          <a:xfrm>
            <a:off x="2286001" y="43254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1973469" y="4246025"/>
                <a:ext cx="1813340" cy="52811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e>
                      </m:d>
                    </m:oMath>
                  </m:oMathPara>
                </a14:m>
                <a:endParaRPr lang="ro-RO" sz="240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1973469" y="4246025"/>
                <a:ext cx="1813340" cy="528119"/>
              </a:xfrm>
              <a:prstGeom prst="rect">
                <a:avLst/>
              </a:prstGeom>
              <a:blipFill>
                <a:blip r:embed="rId4"/>
                <a:stretch>
                  <a:fillRect/>
                </a:stretch>
              </a:blipFill>
            </p:spPr>
            <p:txBody>
              <a:bodyPr/>
              <a:lstStyle/>
              <a:p>
                <a:r>
                  <a:rPr lang="ro-RO">
                    <a:noFill/>
                  </a:rPr>
                  <a:t> </a:t>
                </a:r>
              </a:p>
            </p:txBody>
          </p:sp>
        </mc:Fallback>
      </mc:AlternateContent>
      <p:pic>
        <p:nvPicPr>
          <p:cNvPr id="20" name="Picture 19">
            <a:extLst>
              <a:ext uri="{FF2B5EF4-FFF2-40B4-BE49-F238E27FC236}">
                <a16:creationId xmlns:a16="http://schemas.microsoft.com/office/drawing/2014/main" id="{7314D6B9-AC57-4D47-A165-172B7FD32397}"/>
              </a:ext>
            </a:extLst>
          </p:cNvPr>
          <p:cNvPicPr>
            <a:picLocks noChangeAspect="1"/>
          </p:cNvPicPr>
          <p:nvPr/>
        </p:nvPicPr>
        <p:blipFill>
          <a:blip r:embed="rId5"/>
          <a:stretch>
            <a:fillRect/>
          </a:stretch>
        </p:blipFill>
        <p:spPr>
          <a:xfrm>
            <a:off x="8168640" y="2533864"/>
            <a:ext cx="3185160" cy="2240280"/>
          </a:xfrm>
          <a:prstGeom prst="rect">
            <a:avLst/>
          </a:prstGeom>
        </p:spPr>
      </p:pic>
    </p:spTree>
    <p:extLst>
      <p:ext uri="{BB962C8B-B14F-4D97-AF65-F5344CB8AC3E}">
        <p14:creationId xmlns:p14="http://schemas.microsoft.com/office/powerpoint/2010/main" val="536546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000" b="1" i="0" u="none" strike="noStrike" kern="1200" cap="none" spc="0" normalizeH="0" baseline="0" noProof="0">
                <a:ln>
                  <a:noFill/>
                </a:ln>
                <a:solidFill>
                  <a:prstClr val="black"/>
                </a:solidFill>
                <a:effectLst/>
                <a:uLnTx/>
                <a:uFillTx/>
                <a:latin typeface="Calibri" panose="020F0502020204030204"/>
                <a:ea typeface="+mj-ea"/>
                <a:cs typeface="+mj-cs"/>
              </a:rPr>
              <a:t>Amplificator cu poarta comună realizat cu TEC-J</a:t>
            </a:r>
            <a:br>
              <a:rPr kumimoji="0" lang="ro-RO" sz="28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Rezistența de intrare</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t>Se determină mai întâi reziatența ”văzută” direct în sursă, R</a:t>
            </a:r>
            <a:r>
              <a:rPr lang="en-US" baseline="-25000"/>
              <a:t>S</a:t>
            </a:r>
            <a:r>
              <a:rPr lang="en-US"/>
              <a:t> nefiind conectată.</a:t>
            </a:r>
          </a:p>
          <a:p>
            <a:endParaRPr lang="ro-RO"/>
          </a:p>
          <a:p>
            <a:endParaRPr lang="ro-RO"/>
          </a:p>
          <a:p>
            <a:endParaRPr lang="ro-RO"/>
          </a:p>
          <a:p>
            <a:endParaRPr lang="ro-RO"/>
          </a:p>
          <a:p>
            <a:r>
              <a:rPr lang="en-US"/>
              <a:t>Rezultă că rezistența de intrare în terminalul sursei este:</a:t>
            </a:r>
            <a:endParaRPr lang="ro-RO"/>
          </a:p>
          <a:p>
            <a:endParaRPr lang="ro-RO"/>
          </a:p>
          <a:p>
            <a:endParaRPr lang="ro-RO"/>
          </a:p>
          <a:p>
            <a:endParaRPr lang="ro-RO"/>
          </a:p>
          <a:p>
            <a:endParaRPr lang="ro-RO"/>
          </a:p>
        </p:txBody>
      </p:sp>
      <p:sp>
        <p:nvSpPr>
          <p:cNvPr id="4" name="Date Placeholder 3"/>
          <p:cNvSpPr>
            <a:spLocks noGrp="1"/>
          </p:cNvSpPr>
          <p:nvPr>
            <p:ph type="dt" sz="half" idx="10"/>
          </p:nvPr>
        </p:nvSpPr>
        <p:spPr/>
        <p:txBody>
          <a:bodyPr/>
          <a:lstStyle/>
          <a:p>
            <a:fld id="{908BD8CF-5070-4765-A027-ED909E953F62}"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66</a:t>
            </a:fld>
            <a:endParaRPr lang="en-US"/>
          </a:p>
        </p:txBody>
      </p:sp>
      <p:sp>
        <p:nvSpPr>
          <p:cNvPr id="7" name="Rectangle 2"/>
          <p:cNvSpPr>
            <a:spLocks noChangeArrowheads="1"/>
          </p:cNvSpPr>
          <p:nvPr/>
        </p:nvSpPr>
        <p:spPr bwMode="auto">
          <a:xfrm>
            <a:off x="2286001" y="2482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118978" y="2621241"/>
                <a:ext cx="3803651" cy="5334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𝑠</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1118978" y="2621241"/>
                <a:ext cx="3803651" cy="533400"/>
              </a:xfrm>
              <a:prstGeom prst="rect">
                <a:avLst/>
              </a:prstGeom>
              <a:blipFill>
                <a:blip r:embed="rId2"/>
                <a:stretch>
                  <a:fillRect l="-481"/>
                </a:stretch>
              </a:blipFill>
            </p:spPr>
            <p:txBody>
              <a:bodyPr/>
              <a:lstStyle/>
              <a:p>
                <a:r>
                  <a:rPr lang="ro-RO">
                    <a:noFill/>
                  </a:rPr>
                  <a:t> </a:t>
                </a:r>
              </a:p>
            </p:txBody>
          </p:sp>
        </mc:Fallback>
      </mc:AlternateContent>
      <p:sp>
        <p:nvSpPr>
          <p:cNvPr id="9" name="Rectangle 4"/>
          <p:cNvSpPr>
            <a:spLocks noChangeArrowheads="1"/>
          </p:cNvSpPr>
          <p:nvPr/>
        </p:nvSpPr>
        <p:spPr bwMode="auto">
          <a:xfrm>
            <a:off x="2257426" y="3244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1118978" y="3288627"/>
                <a:ext cx="1654175" cy="533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118978" y="3288627"/>
                <a:ext cx="1654175" cy="533400"/>
              </a:xfrm>
              <a:prstGeom prst="rect">
                <a:avLst/>
              </a:prstGeom>
              <a:blipFill>
                <a:blip r:embed="rId3"/>
                <a:stretch>
                  <a:fillRect l="-1107"/>
                </a:stretch>
              </a:blipFill>
            </p:spPr>
            <p:txBody>
              <a:bodyPr/>
              <a:lstStyle/>
              <a:p>
                <a:r>
                  <a:rPr lang="ro-RO">
                    <a:noFill/>
                  </a:rPr>
                  <a:t> </a:t>
                </a:r>
              </a:p>
            </p:txBody>
          </p:sp>
        </mc:Fallback>
      </mc:AlternateContent>
      <p:sp>
        <p:nvSpPr>
          <p:cNvPr id="11" name="Rectangle 6"/>
          <p:cNvSpPr>
            <a:spLocks noChangeArrowheads="1"/>
          </p:cNvSpPr>
          <p:nvPr/>
        </p:nvSpPr>
        <p:spPr bwMode="auto">
          <a:xfrm>
            <a:off x="2257426" y="40872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p:cNvSpPr txBox="1"/>
              <p:nvPr/>
            </p:nvSpPr>
            <p:spPr bwMode="auto">
              <a:xfrm>
                <a:off x="1118979" y="3748534"/>
                <a:ext cx="3803651" cy="94563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𝑠𝑜𝑢𝑟𝑐𝑒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𝑖𝑛</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num>
                        <m:den>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en>
                      </m:f>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1118979" y="3748534"/>
                <a:ext cx="3803651" cy="945633"/>
              </a:xfrm>
              <a:prstGeom prst="rect">
                <a:avLst/>
              </a:prstGeom>
              <a:blipFill>
                <a:blip r:embed="rId4"/>
                <a:stretch>
                  <a:fillRect/>
                </a:stretch>
              </a:blipFill>
            </p:spPr>
            <p:txBody>
              <a:bodyPr/>
              <a:lstStyle/>
              <a:p>
                <a:r>
                  <a:rPr lang="ro-RO">
                    <a:noFill/>
                  </a:rPr>
                  <a:t> </a:t>
                </a:r>
              </a:p>
            </p:txBody>
          </p:sp>
        </mc:Fallback>
      </mc:AlternateContent>
      <p:sp>
        <p:nvSpPr>
          <p:cNvPr id="13" name="Rectangle 8"/>
          <p:cNvSpPr>
            <a:spLocks noChangeArrowheads="1"/>
          </p:cNvSpPr>
          <p:nvPr/>
        </p:nvSpPr>
        <p:spPr bwMode="auto">
          <a:xfrm>
            <a:off x="5638801" y="49691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4" name="Object 13"/>
              <p:cNvSpPr txBox="1"/>
              <p:nvPr/>
            </p:nvSpPr>
            <p:spPr bwMode="auto">
              <a:xfrm>
                <a:off x="4922629" y="5305743"/>
                <a:ext cx="2346739" cy="938213"/>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𝑠𝑜𝑢𝑟𝑐𝑒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den>
                      </m:f>
                    </m:oMath>
                  </m:oMathPara>
                </a14:m>
                <a:endParaRPr lang="ro-RO" sz="2400"/>
              </a:p>
            </p:txBody>
          </p:sp>
        </mc:Choice>
        <mc:Fallback xmlns="">
          <p:sp>
            <p:nvSpPr>
              <p:cNvPr id="14" name="Object 13"/>
              <p:cNvSpPr txBox="1">
                <a:spLocks noRot="1" noChangeAspect="1" noMove="1" noResize="1" noEditPoints="1" noAdjustHandles="1" noChangeArrowheads="1" noChangeShapeType="1" noTextEdit="1"/>
              </p:cNvSpPr>
              <p:nvPr/>
            </p:nvSpPr>
            <p:spPr bwMode="auto">
              <a:xfrm>
                <a:off x="4922629" y="5305743"/>
                <a:ext cx="2346739" cy="938213"/>
              </a:xfrm>
              <a:prstGeom prst="rect">
                <a:avLst/>
              </a:prstGeom>
              <a:blipFill>
                <a:blip r:embed="rId5"/>
                <a:stretch>
                  <a:fillRect/>
                </a:stretch>
              </a:blipFill>
            </p:spPr>
            <p:txBody>
              <a:bodyPr/>
              <a:lstStyle/>
              <a:p>
                <a:r>
                  <a:rPr lang="ro-RO">
                    <a:noFill/>
                  </a:rPr>
                  <a:t> </a:t>
                </a:r>
              </a:p>
            </p:txBody>
          </p:sp>
        </mc:Fallback>
      </mc:AlternateContent>
      <p:sp>
        <p:nvSpPr>
          <p:cNvPr id="16" name="Rectangle 52"/>
          <p:cNvSpPr>
            <a:spLocks noChangeArrowheads="1"/>
          </p:cNvSpPr>
          <p:nvPr/>
        </p:nvSpPr>
        <p:spPr bwMode="auto">
          <a:xfrm>
            <a:off x="5638801" y="59784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6"/>
          <a:stretch>
            <a:fillRect/>
          </a:stretch>
        </p:blipFill>
        <p:spPr>
          <a:xfrm>
            <a:off x="9749843" y="2341563"/>
            <a:ext cx="1950720" cy="2667000"/>
          </a:xfrm>
          <a:prstGeom prst="rect">
            <a:avLst/>
          </a:prstGeom>
        </p:spPr>
      </p:pic>
    </p:spTree>
    <p:extLst>
      <p:ext uri="{BB962C8B-B14F-4D97-AF65-F5344CB8AC3E}">
        <p14:creationId xmlns:p14="http://schemas.microsoft.com/office/powerpoint/2010/main" val="2711224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000" b="1" i="0" u="none" strike="noStrike" kern="1200" cap="none" spc="0" normalizeH="0" baseline="0" noProof="0">
                <a:ln>
                  <a:noFill/>
                </a:ln>
                <a:solidFill>
                  <a:prstClr val="black"/>
                </a:solidFill>
                <a:effectLst/>
                <a:uLnTx/>
                <a:uFillTx/>
                <a:latin typeface="Calibri" panose="020F0502020204030204"/>
                <a:ea typeface="+mj-ea"/>
                <a:cs typeface="+mj-cs"/>
              </a:rPr>
              <a:t>Amplificator cu poarta comună realizat cu TEC-J</a:t>
            </a:r>
            <a:br>
              <a:rPr kumimoji="0" lang="ro-RO" sz="28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Rezistența de intrare</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t>Rezistența de intrare a circuitului, R</a:t>
            </a:r>
            <a:r>
              <a:rPr lang="ro-RO" baseline="-25000"/>
              <a:t>in</a:t>
            </a:r>
            <a:r>
              <a:rPr lang="ro-RO"/>
              <a:t>, este alcătuită din R</a:t>
            </a:r>
            <a:r>
              <a:rPr lang="ro-RO" baseline="-25000"/>
              <a:t>in(source)</a:t>
            </a:r>
            <a:r>
              <a:rPr lang="ro-RO"/>
              <a:t> conectată în paralel cu R</a:t>
            </a:r>
            <a:r>
              <a:rPr lang="ro-RO" baseline="-25000"/>
              <a:t>S</a:t>
            </a:r>
            <a:r>
              <a:rPr lang="ro-RO"/>
              <a:t>:</a:t>
            </a:r>
            <a:endParaRPr lang="en-US"/>
          </a:p>
        </p:txBody>
      </p:sp>
      <p:sp>
        <p:nvSpPr>
          <p:cNvPr id="4" name="Date Placeholder 3"/>
          <p:cNvSpPr>
            <a:spLocks noGrp="1"/>
          </p:cNvSpPr>
          <p:nvPr>
            <p:ph type="dt" sz="half" idx="10"/>
          </p:nvPr>
        </p:nvSpPr>
        <p:spPr/>
        <p:txBody>
          <a:bodyPr/>
          <a:lstStyle/>
          <a:p>
            <a:fld id="{908BD8CF-5070-4765-A027-ED909E953F62}"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67</a:t>
            </a:fld>
            <a:endParaRPr lang="en-US"/>
          </a:p>
        </p:txBody>
      </p:sp>
      <p:sp>
        <p:nvSpPr>
          <p:cNvPr id="7" name="Rectangle 2"/>
          <p:cNvSpPr>
            <a:spLocks noChangeArrowheads="1"/>
          </p:cNvSpPr>
          <p:nvPr/>
        </p:nvSpPr>
        <p:spPr bwMode="auto">
          <a:xfrm>
            <a:off x="2286001" y="2482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2257426" y="3244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2257426" y="40872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p:cNvSpPr>
            <a:spLocks noChangeArrowheads="1"/>
          </p:cNvSpPr>
          <p:nvPr/>
        </p:nvSpPr>
        <p:spPr bwMode="auto">
          <a:xfrm>
            <a:off x="5638801" y="49691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2"/>
          <p:cNvSpPr>
            <a:spLocks noChangeArrowheads="1"/>
          </p:cNvSpPr>
          <p:nvPr/>
        </p:nvSpPr>
        <p:spPr bwMode="auto">
          <a:xfrm>
            <a:off x="5638801" y="59784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Object 16"/>
              <p:cNvSpPr txBox="1"/>
              <p:nvPr/>
            </p:nvSpPr>
            <p:spPr bwMode="auto">
              <a:xfrm>
                <a:off x="4372418" y="2969736"/>
                <a:ext cx="2902227" cy="557213"/>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𝑠𝑜𝑢𝑟𝑐𝑒</m:t>
                          </m:r>
                          <m:r>
                            <a:rPr lang="ro-RO" sz="2400" i="1">
                              <a:solidFill>
                                <a:srgbClr val="000000"/>
                              </a:solidFill>
                              <a:latin typeface="Cambria Math" panose="02040503050406030204" pitchFamily="18" charset="0"/>
                            </a:rPr>
                            <m:t>)</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e>
                      </m:d>
                    </m:oMath>
                  </m:oMathPara>
                </a14:m>
                <a:endParaRPr lang="ro-RO" sz="2400"/>
              </a:p>
            </p:txBody>
          </p:sp>
        </mc:Choice>
        <mc:Fallback xmlns="">
          <p:sp>
            <p:nvSpPr>
              <p:cNvPr id="17" name="Object 16"/>
              <p:cNvSpPr txBox="1">
                <a:spLocks noRot="1" noChangeAspect="1" noMove="1" noResize="1" noEditPoints="1" noAdjustHandles="1" noChangeArrowheads="1" noChangeShapeType="1" noTextEdit="1"/>
              </p:cNvSpPr>
              <p:nvPr/>
            </p:nvSpPr>
            <p:spPr bwMode="auto">
              <a:xfrm>
                <a:off x="4372418" y="2969736"/>
                <a:ext cx="2902227" cy="557213"/>
              </a:xfrm>
              <a:prstGeom prst="rect">
                <a:avLst/>
              </a:prstGeom>
              <a:blipFill>
                <a:blip r:embed="rId2"/>
                <a:stretch>
                  <a:fillRect/>
                </a:stretch>
              </a:blipFill>
            </p:spPr>
            <p:txBody>
              <a:bodyPr/>
              <a:lstStyle/>
              <a:p>
                <a:r>
                  <a:rPr lang="ro-RO">
                    <a:noFill/>
                  </a:rPr>
                  <a:t> </a:t>
                </a:r>
              </a:p>
            </p:txBody>
          </p:sp>
        </mc:Fallback>
      </mc:AlternateContent>
      <p:pic>
        <p:nvPicPr>
          <p:cNvPr id="23" name="Picture 22">
            <a:extLst>
              <a:ext uri="{FF2B5EF4-FFF2-40B4-BE49-F238E27FC236}">
                <a16:creationId xmlns:a16="http://schemas.microsoft.com/office/drawing/2014/main" id="{9EC075CF-CAF5-4696-BB40-AFA0785BD561}"/>
              </a:ext>
            </a:extLst>
          </p:cNvPr>
          <p:cNvPicPr>
            <a:picLocks noChangeAspect="1"/>
          </p:cNvPicPr>
          <p:nvPr/>
        </p:nvPicPr>
        <p:blipFill>
          <a:blip r:embed="rId3"/>
          <a:stretch>
            <a:fillRect/>
          </a:stretch>
        </p:blipFill>
        <p:spPr>
          <a:xfrm>
            <a:off x="7612380" y="3827780"/>
            <a:ext cx="1996440" cy="2484120"/>
          </a:xfrm>
          <a:prstGeom prst="rect">
            <a:avLst/>
          </a:prstGeom>
        </p:spPr>
      </p:pic>
      <p:pic>
        <p:nvPicPr>
          <p:cNvPr id="25" name="Picture 24">
            <a:extLst>
              <a:ext uri="{FF2B5EF4-FFF2-40B4-BE49-F238E27FC236}">
                <a16:creationId xmlns:a16="http://schemas.microsoft.com/office/drawing/2014/main" id="{A2DD1989-C132-4205-90AF-2D98BB8C077E}"/>
              </a:ext>
            </a:extLst>
          </p:cNvPr>
          <p:cNvPicPr>
            <a:picLocks noChangeAspect="1"/>
          </p:cNvPicPr>
          <p:nvPr/>
        </p:nvPicPr>
        <p:blipFill>
          <a:blip r:embed="rId4"/>
          <a:stretch>
            <a:fillRect/>
          </a:stretch>
        </p:blipFill>
        <p:spPr>
          <a:xfrm>
            <a:off x="1988820" y="3827780"/>
            <a:ext cx="3185160" cy="2286000"/>
          </a:xfrm>
          <a:prstGeom prst="rect">
            <a:avLst/>
          </a:prstGeom>
        </p:spPr>
      </p:pic>
    </p:spTree>
    <p:extLst>
      <p:ext uri="{BB962C8B-B14F-4D97-AF65-F5344CB8AC3E}">
        <p14:creationId xmlns:p14="http://schemas.microsoft.com/office/powerpoint/2010/main" val="2214841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1BC4-5F45-42A4-B4CD-08067767D889}"/>
              </a:ext>
            </a:extLst>
          </p:cNvPr>
          <p:cNvSpPr>
            <a:spLocks noGrp="1"/>
          </p:cNvSpPr>
          <p:nvPr>
            <p:ph type="title"/>
          </p:nvPr>
        </p:nvSpPr>
        <p:spPr/>
        <p:txBody>
          <a:bodyPr/>
          <a:lstStyle/>
          <a:p>
            <a:r>
              <a:rPr lang="en-US" b="1">
                <a:latin typeface="+mn-lt"/>
              </a:rPr>
              <a:t>Exemplul 9</a:t>
            </a:r>
            <a:endParaRPr lang="ro-RO" b="1">
              <a:latin typeface="+mn-lt"/>
            </a:endParaRPr>
          </a:p>
        </p:txBody>
      </p:sp>
      <p:sp>
        <p:nvSpPr>
          <p:cNvPr id="3" name="Content Placeholder 2">
            <a:extLst>
              <a:ext uri="{FF2B5EF4-FFF2-40B4-BE49-F238E27FC236}">
                <a16:creationId xmlns:a16="http://schemas.microsoft.com/office/drawing/2014/main" id="{2C9E3485-3D23-4CBE-83D4-1C96F3638B06}"/>
              </a:ext>
            </a:extLst>
          </p:cNvPr>
          <p:cNvSpPr>
            <a:spLocks noGrp="1"/>
          </p:cNvSpPr>
          <p:nvPr>
            <p:ph idx="1"/>
          </p:nvPr>
        </p:nvSpPr>
        <p:spPr/>
        <p:txBody>
          <a:bodyPr/>
          <a:lstStyle/>
          <a:p>
            <a:r>
              <a:rPr lang="ro-RO"/>
              <a:t>Determinați amplificarea în tensiune și rezistența de intrare</a:t>
            </a:r>
            <a:r>
              <a:rPr lang="en-US"/>
              <a:t> pentru circuitul din figur</a:t>
            </a:r>
            <a:r>
              <a:rPr lang="ro-RO"/>
              <a:t>ă.</a:t>
            </a:r>
          </a:p>
          <a:p>
            <a:r>
              <a:rPr lang="ro-RO"/>
              <a:t>Din foile de catalog, g</a:t>
            </a:r>
            <a:r>
              <a:rPr lang="ro-RO" baseline="-25000"/>
              <a:t>m</a:t>
            </a:r>
            <a:r>
              <a:rPr lang="ro-RO"/>
              <a:t>=2000</a:t>
            </a:r>
            <a:r>
              <a:rPr lang="ro-RO">
                <a:sym typeface="Symbol" panose="05050102010706020507" pitchFamily="18" charset="2"/>
              </a:rPr>
              <a:t>S</a:t>
            </a:r>
            <a:endParaRPr lang="ro-RO"/>
          </a:p>
        </p:txBody>
      </p:sp>
      <p:sp>
        <p:nvSpPr>
          <p:cNvPr id="4" name="Date Placeholder 3">
            <a:extLst>
              <a:ext uri="{FF2B5EF4-FFF2-40B4-BE49-F238E27FC236}">
                <a16:creationId xmlns:a16="http://schemas.microsoft.com/office/drawing/2014/main" id="{82AF9B18-C9B2-438B-822C-542968B02009}"/>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AD267841-E50E-4CB5-9823-F97389D74E0F}"/>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6B5E08B2-B9D1-4924-972A-E8AB860D481E}"/>
              </a:ext>
            </a:extLst>
          </p:cNvPr>
          <p:cNvSpPr>
            <a:spLocks noGrp="1"/>
          </p:cNvSpPr>
          <p:nvPr>
            <p:ph type="sldNum" sz="quarter" idx="12"/>
          </p:nvPr>
        </p:nvSpPr>
        <p:spPr/>
        <p:txBody>
          <a:bodyPr/>
          <a:lstStyle/>
          <a:p>
            <a:fld id="{93CEA419-0EA0-4DBB-8DF7-AC1C5CE942A1}" type="slidenum">
              <a:rPr lang="ro-RO" smtClean="0"/>
              <a:t>68</a:t>
            </a:fld>
            <a:endParaRPr lang="ro-RO"/>
          </a:p>
        </p:txBody>
      </p:sp>
      <p:pic>
        <p:nvPicPr>
          <p:cNvPr id="8" name="Picture 7">
            <a:extLst>
              <a:ext uri="{FF2B5EF4-FFF2-40B4-BE49-F238E27FC236}">
                <a16:creationId xmlns:a16="http://schemas.microsoft.com/office/drawing/2014/main" id="{1B0AD5C6-BA21-4589-8DCF-2BA3B1905A9F}"/>
              </a:ext>
            </a:extLst>
          </p:cNvPr>
          <p:cNvPicPr>
            <a:picLocks noChangeAspect="1"/>
          </p:cNvPicPr>
          <p:nvPr/>
        </p:nvPicPr>
        <p:blipFill>
          <a:blip r:embed="rId2"/>
          <a:stretch>
            <a:fillRect/>
          </a:stretch>
        </p:blipFill>
        <p:spPr>
          <a:xfrm>
            <a:off x="7120704" y="2865757"/>
            <a:ext cx="4420217" cy="3400900"/>
          </a:xfrm>
          <a:prstGeom prst="rect">
            <a:avLst/>
          </a:prstGeom>
        </p:spPr>
      </p:pic>
    </p:spTree>
    <p:extLst>
      <p:ext uri="{BB962C8B-B14F-4D97-AF65-F5344CB8AC3E}">
        <p14:creationId xmlns:p14="http://schemas.microsoft.com/office/powerpoint/2010/main" val="3721474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258D-2E61-4A71-8B0B-BA0504A22FB0}"/>
              </a:ext>
            </a:extLst>
          </p:cNvPr>
          <p:cNvSpPr>
            <a:spLocks noGrp="1"/>
          </p:cNvSpPr>
          <p:nvPr>
            <p:ph type="title"/>
          </p:nvPr>
        </p:nvSpPr>
        <p:spPr/>
        <p:txBody>
          <a:bodyPr/>
          <a:lstStyle/>
          <a:p>
            <a:r>
              <a:rPr lang="en-US" b="1">
                <a:latin typeface="+mn-lt"/>
              </a:rPr>
              <a:t>Exemplul 9</a:t>
            </a:r>
            <a:br>
              <a:rPr lang="ro-RO" b="1">
                <a:latin typeface="+mn-lt"/>
              </a:rPr>
            </a:br>
            <a:r>
              <a:rPr lang="ro-RO" sz="3200" b="1">
                <a:latin typeface="+mn-lt"/>
              </a:rPr>
              <a:t>Rezolvare</a:t>
            </a:r>
            <a:endParaRPr lang="ro-RO"/>
          </a:p>
        </p:txBody>
      </p:sp>
      <p:sp>
        <p:nvSpPr>
          <p:cNvPr id="3" name="Content Placeholder 2">
            <a:extLst>
              <a:ext uri="{FF2B5EF4-FFF2-40B4-BE49-F238E27FC236}">
                <a16:creationId xmlns:a16="http://schemas.microsoft.com/office/drawing/2014/main" id="{DA2EB873-5AB2-4011-A27A-C74E57B6B4BF}"/>
              </a:ext>
            </a:extLst>
          </p:cNvPr>
          <p:cNvSpPr>
            <a:spLocks noGrp="1"/>
          </p:cNvSpPr>
          <p:nvPr>
            <p:ph idx="1"/>
          </p:nvPr>
        </p:nvSpPr>
        <p:spPr/>
        <p:txBody>
          <a:bodyPr/>
          <a:lstStyle/>
          <a:p>
            <a:r>
              <a:rPr lang="ro-RO"/>
              <a:t>Amplificarea circuitului este</a:t>
            </a:r>
            <a:endParaRPr lang="en-US"/>
          </a:p>
          <a:p>
            <a:endParaRPr lang="en-US"/>
          </a:p>
          <a:p>
            <a:endParaRPr lang="en-US"/>
          </a:p>
          <a:p>
            <a:r>
              <a:rPr lang="en-US"/>
              <a:t>Rezisten</a:t>
            </a:r>
            <a:r>
              <a:rPr lang="ro-RO"/>
              <a:t>ț</a:t>
            </a:r>
            <a:r>
              <a:rPr lang="en-US"/>
              <a:t>a de intrare</a:t>
            </a:r>
            <a:endParaRPr lang="ro-RO"/>
          </a:p>
        </p:txBody>
      </p:sp>
      <p:sp>
        <p:nvSpPr>
          <p:cNvPr id="4" name="Date Placeholder 3">
            <a:extLst>
              <a:ext uri="{FF2B5EF4-FFF2-40B4-BE49-F238E27FC236}">
                <a16:creationId xmlns:a16="http://schemas.microsoft.com/office/drawing/2014/main" id="{F28DA81C-D9D8-46FE-895B-3D3112792B06}"/>
              </a:ext>
            </a:extLst>
          </p:cNvPr>
          <p:cNvSpPr>
            <a:spLocks noGrp="1"/>
          </p:cNvSpPr>
          <p:nvPr>
            <p:ph type="dt" sz="half" idx="10"/>
          </p:nvPr>
        </p:nvSpPr>
        <p:spPr/>
        <p:txBody>
          <a:bodyPr/>
          <a:lstStyle/>
          <a:p>
            <a:fld id="{B404F981-43DE-42FE-B0DC-FA2619F50432}" type="datetime1">
              <a:rPr lang="en-US" smtClean="0"/>
              <a:t>1/4/2021</a:t>
            </a:fld>
            <a:endParaRPr lang="ro-RO"/>
          </a:p>
        </p:txBody>
      </p:sp>
      <p:sp>
        <p:nvSpPr>
          <p:cNvPr id="5" name="Footer Placeholder 4">
            <a:extLst>
              <a:ext uri="{FF2B5EF4-FFF2-40B4-BE49-F238E27FC236}">
                <a16:creationId xmlns:a16="http://schemas.microsoft.com/office/drawing/2014/main" id="{835C1F53-C505-42FF-9FDC-F1450BD549E7}"/>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AFAF915D-8CDB-44F1-994D-DC4EF6674988}"/>
              </a:ext>
            </a:extLst>
          </p:cNvPr>
          <p:cNvSpPr>
            <a:spLocks noGrp="1"/>
          </p:cNvSpPr>
          <p:nvPr>
            <p:ph type="sldNum" sz="quarter" idx="12"/>
          </p:nvPr>
        </p:nvSpPr>
        <p:spPr/>
        <p:txBody>
          <a:bodyPr/>
          <a:lstStyle/>
          <a:p>
            <a:fld id="{93CEA419-0EA0-4DBB-8DF7-AC1C5CE942A1}" type="slidenum">
              <a:rPr lang="ro-RO" smtClean="0"/>
              <a:t>69</a:t>
            </a:fld>
            <a:endParaRPr lang="ro-RO"/>
          </a:p>
        </p:txBody>
      </p:sp>
      <p:pic>
        <p:nvPicPr>
          <p:cNvPr id="7" name="Picture 6">
            <a:extLst>
              <a:ext uri="{FF2B5EF4-FFF2-40B4-BE49-F238E27FC236}">
                <a16:creationId xmlns:a16="http://schemas.microsoft.com/office/drawing/2014/main" id="{7725D427-C68C-435D-8464-927C1BDD33C9}"/>
              </a:ext>
            </a:extLst>
          </p:cNvPr>
          <p:cNvPicPr>
            <a:picLocks noChangeAspect="1"/>
          </p:cNvPicPr>
          <p:nvPr/>
        </p:nvPicPr>
        <p:blipFill>
          <a:blip r:embed="rId2"/>
          <a:stretch>
            <a:fillRect/>
          </a:stretch>
        </p:blipFill>
        <p:spPr>
          <a:xfrm>
            <a:off x="7120704" y="2865757"/>
            <a:ext cx="4420217" cy="3400900"/>
          </a:xfrm>
          <a:prstGeom prst="rect">
            <a:avLst/>
          </a:prstGeom>
        </p:spPr>
      </p:pic>
      <mc:AlternateContent xmlns:mc="http://schemas.openxmlformats.org/markup-compatibility/2006" xmlns:a14="http://schemas.microsoft.com/office/drawing/2010/main">
        <mc:Choice Requires="a14">
          <p:sp>
            <p:nvSpPr>
              <p:cNvPr id="8" name="Object 10">
                <a:extLst>
                  <a:ext uri="{FF2B5EF4-FFF2-40B4-BE49-F238E27FC236}">
                    <a16:creationId xmlns:a16="http://schemas.microsoft.com/office/drawing/2014/main" id="{5C444E14-98D4-4730-B2A9-8046927EEF9B}"/>
                  </a:ext>
                </a:extLst>
              </p:cNvPr>
              <p:cNvSpPr txBox="1"/>
              <p:nvPr/>
            </p:nvSpPr>
            <p:spPr bwMode="auto">
              <a:xfrm>
                <a:off x="1073096" y="2476820"/>
                <a:ext cx="7343317" cy="5080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𝐴</m:t>
                          </m:r>
                        </m:e>
                        <m:sub>
                          <m:r>
                            <a:rPr lang="ro-RO" sz="2400" i="1">
                              <a:solidFill>
                                <a:srgbClr val="000000"/>
                              </a:solidFill>
                              <a:latin typeface="Cambria Math" panose="02040503050406030204" pitchFamily="18" charset="0"/>
                            </a:rPr>
                            <m:t>𝑣</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b="0" i="0" smtClean="0">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d>
                        <m:dPr>
                          <m:ctrlPr>
                            <a:rPr lang="ro-RO" sz="2400" i="1" smtClean="0">
                              <a:solidFill>
                                <a:srgbClr val="000000"/>
                              </a:solidFill>
                              <a:latin typeface="Cambria Math" panose="02040503050406030204" pitchFamily="18" charset="0"/>
                            </a:rPr>
                          </m:ctrlPr>
                        </m:dPr>
                        <m:e>
                          <m:sSub>
                            <m:sSubPr>
                              <m:ctrlPr>
                                <a:rPr lang="ro-RO" sz="240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𝐷</m:t>
                              </m:r>
                            </m:sub>
                          </m:sSub>
                          <m:r>
                            <a:rPr lang="en-US" sz="2400" b="0" i="1" smtClean="0">
                              <a:solidFill>
                                <a:srgbClr val="000000"/>
                              </a:solidFill>
                              <a:latin typeface="Cambria Math" panose="02040503050406030204" pitchFamily="18" charset="0"/>
                            </a:rPr>
                            <m:t>||</m:t>
                          </m:r>
                          <m:sSub>
                            <m:sSubPr>
                              <m:ctrlPr>
                                <a:rPr lang="ro-RO"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𝑅</m:t>
                              </m:r>
                            </m:e>
                            <m:sub>
                              <m:r>
                                <a:rPr lang="en-US" sz="2400" b="0" i="1" smtClean="0">
                                  <a:solidFill>
                                    <a:srgbClr val="000000"/>
                                  </a:solidFill>
                                  <a:latin typeface="Cambria Math" panose="02040503050406030204" pitchFamily="18" charset="0"/>
                                </a:rPr>
                                <m:t>𝐿</m:t>
                              </m:r>
                            </m:sub>
                          </m:sSub>
                        </m:e>
                      </m:d>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𝑚𝑆</m:t>
                      </m:r>
                      <m:r>
                        <a:rPr lang="en-US" sz="2400" b="0" i="1" smtClean="0">
                          <a:solidFill>
                            <a:srgbClr val="000000"/>
                          </a:solidFill>
                          <a:latin typeface="Cambria Math" panose="02040503050406030204" pitchFamily="18" charset="0"/>
                          <a:ea typeface="Cambria Math" panose="02040503050406030204" pitchFamily="18" charset="0"/>
                        </a:rPr>
                        <m:t>×</m:t>
                      </m:r>
                      <m:d>
                        <m:dPr>
                          <m:ctrlPr>
                            <a:rPr lang="en-US" sz="2400" b="0" i="1" smtClean="0">
                              <a:solidFill>
                                <a:srgbClr val="000000"/>
                              </a:solidFill>
                              <a:latin typeface="Cambria Math" panose="02040503050406030204" pitchFamily="18" charset="0"/>
                              <a:ea typeface="Cambria Math" panose="02040503050406030204" pitchFamily="18" charset="0"/>
                            </a:rPr>
                          </m:ctrlPr>
                        </m:dPr>
                        <m:e>
                          <m:r>
                            <a:rPr lang="en-US" sz="2400" b="0" i="1" smtClean="0">
                              <a:solidFill>
                                <a:srgbClr val="000000"/>
                              </a:solidFill>
                              <a:latin typeface="Cambria Math" panose="02040503050406030204" pitchFamily="18" charset="0"/>
                              <a:ea typeface="Cambria Math" panose="02040503050406030204" pitchFamily="18" charset="0"/>
                            </a:rPr>
                            <m:t>10</m:t>
                          </m:r>
                          <m:r>
                            <a:rPr lang="en-US" sz="2400" b="0" i="1" smtClean="0">
                              <a:solidFill>
                                <a:srgbClr val="000000"/>
                              </a:solidFill>
                              <a:latin typeface="Cambria Math" panose="02040503050406030204" pitchFamily="18" charset="0"/>
                              <a:ea typeface="Cambria Math" panose="02040503050406030204" pitchFamily="18" charset="0"/>
                            </a:rPr>
                            <m:t>𝑘</m:t>
                          </m:r>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10</m:t>
                          </m:r>
                          <m:r>
                            <a:rPr lang="en-US" sz="2400" b="0" i="1" smtClean="0">
                              <a:solidFill>
                                <a:srgbClr val="000000"/>
                              </a:solidFill>
                              <a:latin typeface="Cambria Math" panose="02040503050406030204" pitchFamily="18" charset="0"/>
                              <a:ea typeface="Cambria Math" panose="02040503050406030204" pitchFamily="18" charset="0"/>
                            </a:rPr>
                            <m:t>𝑘</m:t>
                          </m:r>
                        </m:e>
                      </m:d>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10</m:t>
                      </m:r>
                    </m:oMath>
                  </m:oMathPara>
                </a14:m>
                <a:endParaRPr lang="ro-RO" sz="2400"/>
              </a:p>
            </p:txBody>
          </p:sp>
        </mc:Choice>
        <mc:Fallback xmlns="">
          <p:sp>
            <p:nvSpPr>
              <p:cNvPr id="8" name="Object 10">
                <a:extLst>
                  <a:ext uri="{FF2B5EF4-FFF2-40B4-BE49-F238E27FC236}">
                    <a16:creationId xmlns:a16="http://schemas.microsoft.com/office/drawing/2014/main" id="{5C444E14-98D4-4730-B2A9-8046927EEF9B}"/>
                  </a:ext>
                </a:extLst>
              </p:cNvPr>
              <p:cNvSpPr txBox="1">
                <a:spLocks noRot="1" noChangeAspect="1" noMove="1" noResize="1" noEditPoints="1" noAdjustHandles="1" noChangeArrowheads="1" noChangeShapeType="1" noTextEdit="1"/>
              </p:cNvSpPr>
              <p:nvPr/>
            </p:nvSpPr>
            <p:spPr bwMode="auto">
              <a:xfrm>
                <a:off x="1073096" y="2476820"/>
                <a:ext cx="7343317" cy="508000"/>
              </a:xfrm>
              <a:prstGeom prst="rect">
                <a:avLst/>
              </a:prstGeom>
              <a:blipFill>
                <a:blip r:embed="rId3"/>
                <a:stretch>
                  <a:fillRect l="-166" b="-5952"/>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Object 16">
                <a:extLst>
                  <a:ext uri="{FF2B5EF4-FFF2-40B4-BE49-F238E27FC236}">
                    <a16:creationId xmlns:a16="http://schemas.microsoft.com/office/drawing/2014/main" id="{0ACA81D4-A0F9-4E64-8B2F-5C83A4D5C97C}"/>
                  </a:ext>
                </a:extLst>
              </p:cNvPr>
              <p:cNvSpPr txBox="1"/>
              <p:nvPr/>
            </p:nvSpPr>
            <p:spPr bwMode="auto">
              <a:xfrm>
                <a:off x="1073096" y="3898040"/>
                <a:ext cx="2902227" cy="5572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𝑠𝑜𝑢𝑟𝑐𝑒</m:t>
                          </m:r>
                          <m:r>
                            <a:rPr lang="ro-RO" sz="2400" i="1">
                              <a:solidFill>
                                <a:srgbClr val="000000"/>
                              </a:solidFill>
                              <a:latin typeface="Cambria Math" panose="02040503050406030204" pitchFamily="18" charset="0"/>
                            </a:rPr>
                            <m:t>)</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𝑆</m:t>
                              </m:r>
                            </m:sub>
                          </m:sSub>
                        </m:e>
                      </m:d>
                    </m:oMath>
                  </m:oMathPara>
                </a14:m>
                <a:endParaRPr lang="ro-RO" sz="2400"/>
              </a:p>
            </p:txBody>
          </p:sp>
        </mc:Choice>
        <mc:Fallback xmlns="">
          <p:sp>
            <p:nvSpPr>
              <p:cNvPr id="9" name="Object 16">
                <a:extLst>
                  <a:ext uri="{FF2B5EF4-FFF2-40B4-BE49-F238E27FC236}">
                    <a16:creationId xmlns:a16="http://schemas.microsoft.com/office/drawing/2014/main" id="{0ACA81D4-A0F9-4E64-8B2F-5C83A4D5C97C}"/>
                  </a:ext>
                </a:extLst>
              </p:cNvPr>
              <p:cNvSpPr txBox="1">
                <a:spLocks noRot="1" noChangeAspect="1" noMove="1" noResize="1" noEditPoints="1" noAdjustHandles="1" noChangeArrowheads="1" noChangeShapeType="1" noTextEdit="1"/>
              </p:cNvSpPr>
              <p:nvPr/>
            </p:nvSpPr>
            <p:spPr bwMode="auto">
              <a:xfrm>
                <a:off x="1073096" y="3898040"/>
                <a:ext cx="2902227" cy="557213"/>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13">
                <a:extLst>
                  <a:ext uri="{FF2B5EF4-FFF2-40B4-BE49-F238E27FC236}">
                    <a16:creationId xmlns:a16="http://schemas.microsoft.com/office/drawing/2014/main" id="{90B4B3B4-AD98-4ED1-A3FA-67A6C009EAB8}"/>
                  </a:ext>
                </a:extLst>
              </p:cNvPr>
              <p:cNvSpPr txBox="1"/>
              <p:nvPr/>
            </p:nvSpPr>
            <p:spPr bwMode="auto">
              <a:xfrm>
                <a:off x="1073096" y="4604709"/>
                <a:ext cx="4586002" cy="88174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𝑠𝑜𝑢𝑟𝑐𝑒</m:t>
                          </m:r>
                          <m:r>
                            <a:rPr lang="ro-RO" sz="2400" i="1">
                              <a:solidFill>
                                <a:srgbClr val="000000"/>
                              </a:solidFill>
                              <a:latin typeface="Cambria Math" panose="02040503050406030204" pitchFamily="18" charset="0"/>
                            </a:rPr>
                            <m:t>)</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den>
                      </m:f>
                      <m:r>
                        <a:rPr lang="ro-RO" sz="2400" b="0" i="1" smtClean="0">
                          <a:solidFill>
                            <a:srgbClr val="000000"/>
                          </a:solidFill>
                          <a:latin typeface="Cambria Math" panose="02040503050406030204" pitchFamily="18" charset="0"/>
                        </a:rPr>
                        <m:t>=</m:t>
                      </m:r>
                      <m:f>
                        <m:fPr>
                          <m:ctrlPr>
                            <a:rPr lang="ro-RO" sz="2400" b="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1</m:t>
                          </m:r>
                        </m:num>
                        <m:den>
                          <m:r>
                            <a:rPr lang="ro-RO" sz="2400" b="0" i="1" smtClean="0">
                              <a:solidFill>
                                <a:srgbClr val="000000"/>
                              </a:solidFill>
                              <a:latin typeface="Cambria Math" panose="02040503050406030204" pitchFamily="18" charset="0"/>
                            </a:rPr>
                            <m:t>2</m:t>
                          </m:r>
                          <m:r>
                            <a:rPr lang="ro-RO" sz="2400" b="0" i="1" smtClean="0">
                              <a:solidFill>
                                <a:srgbClr val="000000"/>
                              </a:solidFill>
                              <a:latin typeface="Cambria Math" panose="02040503050406030204" pitchFamily="18" charset="0"/>
                            </a:rPr>
                            <m:t>𝑚𝑆</m:t>
                          </m:r>
                        </m:den>
                      </m:f>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500</m:t>
                      </m:r>
                      <m:r>
                        <m:rPr>
                          <m:sty m:val="p"/>
                        </m:rPr>
                        <a:rPr lang="el-GR" sz="2400" b="0" i="1" smtClean="0">
                          <a:solidFill>
                            <a:srgbClr val="000000"/>
                          </a:solidFill>
                          <a:latin typeface="Cambria Math" panose="02040503050406030204" pitchFamily="18" charset="0"/>
                          <a:ea typeface="Cambria Math" panose="02040503050406030204" pitchFamily="18" charset="0"/>
                        </a:rPr>
                        <m:t>Ω</m:t>
                      </m:r>
                    </m:oMath>
                  </m:oMathPara>
                </a14:m>
                <a:endParaRPr lang="ro-RO" sz="2400"/>
              </a:p>
            </p:txBody>
          </p:sp>
        </mc:Choice>
        <mc:Fallback xmlns="">
          <p:sp>
            <p:nvSpPr>
              <p:cNvPr id="10" name="Object 13">
                <a:extLst>
                  <a:ext uri="{FF2B5EF4-FFF2-40B4-BE49-F238E27FC236}">
                    <a16:creationId xmlns:a16="http://schemas.microsoft.com/office/drawing/2014/main" id="{90B4B3B4-AD98-4ED1-A3FA-67A6C009EAB8}"/>
                  </a:ext>
                </a:extLst>
              </p:cNvPr>
              <p:cNvSpPr txBox="1">
                <a:spLocks noRot="1" noChangeAspect="1" noMove="1" noResize="1" noEditPoints="1" noAdjustHandles="1" noChangeArrowheads="1" noChangeShapeType="1" noTextEdit="1"/>
              </p:cNvSpPr>
              <p:nvPr/>
            </p:nvSpPr>
            <p:spPr bwMode="auto">
              <a:xfrm>
                <a:off x="1073096" y="4604709"/>
                <a:ext cx="4586002" cy="881740"/>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59F430-FA23-4757-838A-60A17AD5AC5A}"/>
                  </a:ext>
                </a:extLst>
              </p:cNvPr>
              <p:cNvSpPr txBox="1"/>
              <p:nvPr/>
            </p:nvSpPr>
            <p:spPr>
              <a:xfrm>
                <a:off x="1073096" y="5665836"/>
                <a:ext cx="390202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500</m:t>
                      </m:r>
                      <m:r>
                        <m:rPr>
                          <m:sty m:val="p"/>
                        </m:rPr>
                        <a:rPr lang="el-GR" sz="2400" b="0" i="1" smtClean="0">
                          <a:solidFill>
                            <a:srgbClr val="000000"/>
                          </a:solidFill>
                          <a:latin typeface="Cambria Math" panose="02040503050406030204" pitchFamily="18" charset="0"/>
                          <a:ea typeface="Cambria Math" panose="02040503050406030204" pitchFamily="18" charset="0"/>
                        </a:rPr>
                        <m:t>Ω</m:t>
                      </m:r>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4700</m:t>
                      </m:r>
                      <m:r>
                        <m:rPr>
                          <m:sty m:val="p"/>
                        </m:rPr>
                        <a:rPr lang="el-GR" sz="2400" b="0" i="1" smtClean="0">
                          <a:solidFill>
                            <a:srgbClr val="000000"/>
                          </a:solidFill>
                          <a:latin typeface="Cambria Math" panose="02040503050406030204" pitchFamily="18" charset="0"/>
                          <a:ea typeface="Cambria Math" panose="02040503050406030204" pitchFamily="18" charset="0"/>
                        </a:rPr>
                        <m:t>Ω</m:t>
                      </m:r>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452</m:t>
                      </m:r>
                      <m:r>
                        <m:rPr>
                          <m:sty m:val="p"/>
                        </m:rPr>
                        <a:rPr lang="el-GR" sz="2400" b="0" i="1" smtClean="0">
                          <a:solidFill>
                            <a:srgbClr val="000000"/>
                          </a:solidFill>
                          <a:latin typeface="Cambria Math" panose="02040503050406030204" pitchFamily="18" charset="0"/>
                          <a:ea typeface="Cambria Math" panose="02040503050406030204" pitchFamily="18" charset="0"/>
                        </a:rPr>
                        <m:t>Ω</m:t>
                      </m:r>
                    </m:oMath>
                  </m:oMathPara>
                </a14:m>
                <a:endParaRPr lang="ro-RO"/>
              </a:p>
            </p:txBody>
          </p:sp>
        </mc:Choice>
        <mc:Fallback xmlns="">
          <p:sp>
            <p:nvSpPr>
              <p:cNvPr id="12" name="TextBox 11">
                <a:extLst>
                  <a:ext uri="{FF2B5EF4-FFF2-40B4-BE49-F238E27FC236}">
                    <a16:creationId xmlns:a16="http://schemas.microsoft.com/office/drawing/2014/main" id="{2059F430-FA23-4757-838A-60A17AD5AC5A}"/>
                  </a:ext>
                </a:extLst>
              </p:cNvPr>
              <p:cNvSpPr txBox="1">
                <a:spLocks noRot="1" noChangeAspect="1" noMove="1" noResize="1" noEditPoints="1" noAdjustHandles="1" noChangeArrowheads="1" noChangeShapeType="1" noTextEdit="1"/>
              </p:cNvSpPr>
              <p:nvPr/>
            </p:nvSpPr>
            <p:spPr>
              <a:xfrm>
                <a:off x="1073096" y="5665836"/>
                <a:ext cx="3902027" cy="461665"/>
              </a:xfrm>
              <a:prstGeom prst="rect">
                <a:avLst/>
              </a:prstGeom>
              <a:blipFill>
                <a:blip r:embed="rId6"/>
                <a:stretch>
                  <a:fillRect l="-313" r="-625" b="-17105"/>
                </a:stretch>
              </a:blipFill>
            </p:spPr>
            <p:txBody>
              <a:bodyPr/>
              <a:lstStyle/>
              <a:p>
                <a:r>
                  <a:rPr lang="ro-RO">
                    <a:noFill/>
                  </a:rPr>
                  <a:t> </a:t>
                </a:r>
              </a:p>
            </p:txBody>
          </p:sp>
        </mc:Fallback>
      </mc:AlternateContent>
    </p:spTree>
    <p:extLst>
      <p:ext uri="{BB962C8B-B14F-4D97-AF65-F5344CB8AC3E}">
        <p14:creationId xmlns:p14="http://schemas.microsoft.com/office/powerpoint/2010/main" val="55677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Amplificarea cu TEC</a:t>
            </a:r>
            <a:endParaRPr lang="en-US" b="1">
              <a:latin typeface="+mn-lt"/>
            </a:endParaRPr>
          </a:p>
        </p:txBody>
      </p:sp>
      <p:sp>
        <p:nvSpPr>
          <p:cNvPr id="3" name="Content Placeholder 2"/>
          <p:cNvSpPr>
            <a:spLocks noGrp="1"/>
          </p:cNvSpPr>
          <p:nvPr>
            <p:ph idx="1"/>
          </p:nvPr>
        </p:nvSpPr>
        <p:spPr/>
        <p:txBody>
          <a:bodyPr/>
          <a:lstStyle/>
          <a:p>
            <a:r>
              <a:rPr lang="ro-RO"/>
              <a:t>În c.a. sau la semnal mic</a:t>
            </a:r>
          </a:p>
          <a:p>
            <a:endParaRPr lang="ro-RO"/>
          </a:p>
          <a:p>
            <a:endParaRPr lang="ro-RO"/>
          </a:p>
          <a:p>
            <a:r>
              <a:rPr lang="ro-RO"/>
              <a:t>Prin rearanjarea ecuației se obține:</a:t>
            </a:r>
          </a:p>
          <a:p>
            <a:endParaRPr lang="en-US"/>
          </a:p>
          <a:p>
            <a:r>
              <a:rPr lang="ro-RO"/>
              <a:t>Curentul de ieșire, I</a:t>
            </a:r>
            <a:r>
              <a:rPr lang="ro-RO" baseline="-25000"/>
              <a:t>d</a:t>
            </a:r>
            <a:r>
              <a:rPr lang="ro-RO"/>
              <a:t>, este egal cu produsul dintre tensiunea de intrare V</a:t>
            </a:r>
            <a:r>
              <a:rPr lang="ro-RO" baseline="-25000"/>
              <a:t>gs</a:t>
            </a:r>
            <a:r>
              <a:rPr lang="ro-RO"/>
              <a:t> și transconductanța g</a:t>
            </a:r>
            <a:r>
              <a:rPr lang="ro-RO" baseline="-25000"/>
              <a:t>m</a:t>
            </a:r>
            <a:r>
              <a:rPr lang="ro-RO"/>
              <a:t>.</a:t>
            </a:r>
            <a:endParaRPr lang="en-US"/>
          </a:p>
        </p:txBody>
      </p:sp>
      <p:sp>
        <p:nvSpPr>
          <p:cNvPr id="4" name="Date Placeholder 3"/>
          <p:cNvSpPr>
            <a:spLocks noGrp="1"/>
          </p:cNvSpPr>
          <p:nvPr>
            <p:ph type="dt" sz="half" idx="10"/>
          </p:nvPr>
        </p:nvSpPr>
        <p:spPr/>
        <p:txBody>
          <a:bodyPr/>
          <a:lstStyle/>
          <a:p>
            <a:fld id="{54EF19BE-448A-44DC-A035-670C5699251E}"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7</a:t>
            </a:fld>
            <a:endParaRPr lang="en-US"/>
          </a:p>
        </p:txBody>
      </p:sp>
      <p:sp>
        <p:nvSpPr>
          <p:cNvPr id="10" name="Rectangle 5"/>
          <p:cNvSpPr>
            <a:spLocks noChangeArrowheads="1"/>
          </p:cNvSpPr>
          <p:nvPr/>
        </p:nvSpPr>
        <p:spPr bwMode="auto">
          <a:xfrm>
            <a:off x="2286001" y="255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5244075" y="3854296"/>
                <a:ext cx="1703849" cy="50625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5244075" y="3854296"/>
                <a:ext cx="1703849" cy="506259"/>
              </a:xfrm>
              <a:prstGeom prst="rect">
                <a:avLst/>
              </a:prstGeom>
              <a:blipFill>
                <a:blip r:embed="rId2"/>
                <a:stretch>
                  <a:fillRect l="-714" b="-481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Object 10">
                <a:extLst>
                  <a:ext uri="{FF2B5EF4-FFF2-40B4-BE49-F238E27FC236}">
                    <a16:creationId xmlns:a16="http://schemas.microsoft.com/office/drawing/2014/main" id="{562ED9D1-3716-45AA-9E5F-12D81C8C685E}"/>
                  </a:ext>
                </a:extLst>
              </p:cNvPr>
              <p:cNvSpPr txBox="1"/>
              <p:nvPr/>
            </p:nvSpPr>
            <p:spPr bwMode="auto">
              <a:xfrm>
                <a:off x="5256211" y="2287371"/>
                <a:ext cx="1422885" cy="91302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r>
                        <a:rPr lang="ro-RO" sz="2400" b="0" i="1" smtClean="0">
                          <a:solidFill>
                            <a:srgbClr val="000000"/>
                          </a:solidFill>
                          <a:latin typeface="Cambria Math" panose="02040503050406030204" pitchFamily="18" charset="0"/>
                        </a:rPr>
                        <m:t>=</m:t>
                      </m:r>
                      <m:f>
                        <m:fPr>
                          <m:ctrlPr>
                            <a:rPr lang="ro-RO" sz="2400" i="1" smtClean="0">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𝑑</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𝑔𝑠</m:t>
                              </m:r>
                            </m:sub>
                          </m:sSub>
                        </m:den>
                      </m:f>
                    </m:oMath>
                  </m:oMathPara>
                </a14:m>
                <a:endParaRPr lang="ro-RO" sz="2400"/>
              </a:p>
            </p:txBody>
          </p:sp>
        </mc:Choice>
        <mc:Fallback xmlns="">
          <p:sp>
            <p:nvSpPr>
              <p:cNvPr id="12" name="Object 10">
                <a:extLst>
                  <a:ext uri="{FF2B5EF4-FFF2-40B4-BE49-F238E27FC236}">
                    <a16:creationId xmlns:a16="http://schemas.microsoft.com/office/drawing/2014/main" id="{562ED9D1-3716-45AA-9E5F-12D81C8C685E}"/>
                  </a:ext>
                </a:extLst>
              </p:cNvPr>
              <p:cNvSpPr txBox="1">
                <a:spLocks noRot="1" noChangeAspect="1" noMove="1" noResize="1" noEditPoints="1" noAdjustHandles="1" noChangeArrowheads="1" noChangeShapeType="1" noTextEdit="1"/>
              </p:cNvSpPr>
              <p:nvPr/>
            </p:nvSpPr>
            <p:spPr bwMode="auto">
              <a:xfrm>
                <a:off x="5256211" y="2287371"/>
                <a:ext cx="1422885" cy="913029"/>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41054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Amplificarea cu TEC</a:t>
            </a:r>
            <a:br>
              <a:rPr lang="ro-RO" sz="4800" b="1">
                <a:latin typeface="+mn-lt"/>
              </a:rPr>
            </a:br>
            <a:r>
              <a:rPr lang="ro-RO" sz="3200" b="1">
                <a:latin typeface="+mn-lt"/>
              </a:rPr>
              <a:t>Circuitul echivalent de semnal mic</a:t>
            </a:r>
            <a:endParaRPr lang="en-US" sz="3200" b="1">
              <a:latin typeface="+mn-lt"/>
            </a:endParaRPr>
          </a:p>
        </p:txBody>
      </p:sp>
      <p:sp>
        <p:nvSpPr>
          <p:cNvPr id="3" name="Content Placeholder 2"/>
          <p:cNvSpPr>
            <a:spLocks noGrp="1"/>
          </p:cNvSpPr>
          <p:nvPr>
            <p:ph idx="1"/>
          </p:nvPr>
        </p:nvSpPr>
        <p:spPr/>
        <p:txBody>
          <a:bodyPr>
            <a:normAutofit/>
          </a:bodyPr>
          <a:lstStyle/>
          <a:p>
            <a:r>
              <a:rPr lang="ro-RO" sz="2400"/>
              <a:t>Circuitul echivalent al unui TEC s-a construit conform relației pentru I</a:t>
            </a:r>
            <a:r>
              <a:rPr lang="ro-RO" sz="2400" baseline="-25000"/>
              <a:t>d</a:t>
            </a:r>
            <a:r>
              <a:rPr lang="ro-RO" sz="2400"/>
              <a:t>;</a:t>
            </a:r>
          </a:p>
          <a:p>
            <a:r>
              <a:rPr lang="ro-RO" sz="2400"/>
              <a:t>În fig. (a), între poartă și sursă apare rezistența internă </a:t>
            </a:r>
            <a:r>
              <a:rPr lang="ro-RO" sz="2400" b="1">
                <a:solidFill>
                  <a:srgbClr val="0070C0"/>
                </a:solidFill>
              </a:rPr>
              <a:t>r</a:t>
            </a:r>
            <a:r>
              <a:rPr lang="en-US" sz="2400" b="1">
                <a:solidFill>
                  <a:srgbClr val="0070C0"/>
                </a:solidFill>
              </a:rPr>
              <a:t>’</a:t>
            </a:r>
            <a:r>
              <a:rPr lang="en-US" sz="2400" b="1" baseline="-25000">
                <a:solidFill>
                  <a:srgbClr val="0070C0"/>
                </a:solidFill>
              </a:rPr>
              <a:t>gs</a:t>
            </a:r>
            <a:r>
              <a:rPr lang="en-US" sz="2400"/>
              <a:t>, </a:t>
            </a:r>
            <a:r>
              <a:rPr lang="ro-RO" sz="2400"/>
              <a:t>iar între drenă și sursă apare un generator de curent cu valoarea </a:t>
            </a:r>
            <a:br>
              <a:rPr lang="ro-RO" sz="2400"/>
            </a:br>
            <a:r>
              <a:rPr lang="ro-RO" sz="2400"/>
              <a:t>g</a:t>
            </a:r>
            <a:r>
              <a:rPr lang="ro-RO" sz="2400" baseline="-25000"/>
              <a:t>m</a:t>
            </a:r>
            <a:r>
              <a:rPr lang="ro-RO" sz="2400"/>
              <a:t>V</a:t>
            </a:r>
            <a:r>
              <a:rPr lang="ro-RO" sz="2400" baseline="-25000"/>
              <a:t>gs</a:t>
            </a:r>
            <a:r>
              <a:rPr lang="ro-RO" sz="2400"/>
              <a:t> (</a:t>
            </a:r>
            <a:r>
              <a:rPr lang="en-US" sz="2400"/>
              <a:t>generator</a:t>
            </a:r>
            <a:r>
              <a:rPr lang="ro-RO" sz="2400"/>
              <a:t> de curent comandat de </a:t>
            </a:r>
            <a:br>
              <a:rPr lang="ro-RO" sz="2400"/>
            </a:br>
            <a:r>
              <a:rPr lang="ro-RO" sz="2400"/>
              <a:t>tensiunea alternativă poartă</a:t>
            </a:r>
            <a:r>
              <a:rPr lang="en-US" sz="2400"/>
              <a:t>-</a:t>
            </a:r>
            <a:r>
              <a:rPr lang="ro-RO" sz="2400"/>
              <a:t>sursă, V</a:t>
            </a:r>
            <a:r>
              <a:rPr lang="ro-RO" sz="2400" baseline="-25000"/>
              <a:t>gs</a:t>
            </a:r>
            <a:r>
              <a:rPr lang="ro-RO" sz="2400"/>
              <a:t>).</a:t>
            </a:r>
          </a:p>
          <a:p>
            <a:r>
              <a:rPr lang="ro-RO" sz="2400"/>
              <a:t>Mai apare și rezistența internă dintre </a:t>
            </a:r>
            <a:br>
              <a:rPr lang="ro-RO" sz="2400"/>
            </a:br>
            <a:r>
              <a:rPr lang="ro-RO" sz="2400"/>
              <a:t>drenă și sursă, </a:t>
            </a:r>
            <a:r>
              <a:rPr lang="ro-RO" sz="2400" b="1">
                <a:solidFill>
                  <a:srgbClr val="0070C0"/>
                </a:solidFill>
              </a:rPr>
              <a:t>r</a:t>
            </a:r>
            <a:r>
              <a:rPr lang="en-US" sz="2400" b="1">
                <a:solidFill>
                  <a:srgbClr val="0070C0"/>
                </a:solidFill>
              </a:rPr>
              <a:t>’</a:t>
            </a:r>
            <a:r>
              <a:rPr lang="en-US" sz="2400" b="1" baseline="-25000">
                <a:solidFill>
                  <a:srgbClr val="0070C0"/>
                </a:solidFill>
              </a:rPr>
              <a:t>ds</a:t>
            </a:r>
            <a:r>
              <a:rPr lang="en-US" sz="2400"/>
              <a:t>.</a:t>
            </a:r>
          </a:p>
        </p:txBody>
      </p:sp>
      <p:sp>
        <p:nvSpPr>
          <p:cNvPr id="4" name="Date Placeholder 3"/>
          <p:cNvSpPr>
            <a:spLocks noGrp="1"/>
          </p:cNvSpPr>
          <p:nvPr>
            <p:ph type="dt" sz="half" idx="10"/>
          </p:nvPr>
        </p:nvSpPr>
        <p:spPr/>
        <p:txBody>
          <a:bodyPr/>
          <a:lstStyle/>
          <a:p>
            <a:fld id="{F2A16E0E-5A28-4B5C-9325-AC7A229AB8C5}"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8</a:t>
            </a:fld>
            <a:endParaRPr lang="en-US"/>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FC69952C-BAAD-4946-A50C-7D3BD83C9843}"/>
                  </a:ext>
                </a:extLst>
              </p:cNvPr>
              <p:cNvSpPr txBox="1"/>
              <p:nvPr/>
            </p:nvSpPr>
            <p:spPr bwMode="auto">
              <a:xfrm>
                <a:off x="9649952" y="609652"/>
                <a:ext cx="1402362" cy="4346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𝑑</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𝑔𝑠</m:t>
                          </m:r>
                        </m:sub>
                      </m:sSub>
                    </m:oMath>
                  </m:oMathPara>
                </a14:m>
                <a:endParaRPr lang="ro-RO"/>
              </a:p>
            </p:txBody>
          </p:sp>
        </mc:Choice>
        <mc:Fallback xmlns="">
          <p:sp>
            <p:nvSpPr>
              <p:cNvPr id="11" name="Object 10">
                <a:extLst>
                  <a:ext uri="{FF2B5EF4-FFF2-40B4-BE49-F238E27FC236}">
                    <a16:creationId xmlns:a16="http://schemas.microsoft.com/office/drawing/2014/main" id="{FC69952C-BAAD-4946-A50C-7D3BD83C9843}"/>
                  </a:ext>
                </a:extLst>
              </p:cNvPr>
              <p:cNvSpPr txBox="1">
                <a:spLocks noRot="1" noChangeAspect="1" noMove="1" noResize="1" noEditPoints="1" noAdjustHandles="1" noChangeArrowheads="1" noChangeShapeType="1" noTextEdit="1"/>
              </p:cNvSpPr>
              <p:nvPr/>
            </p:nvSpPr>
            <p:spPr bwMode="auto">
              <a:xfrm>
                <a:off x="9649952" y="609652"/>
                <a:ext cx="1402362" cy="434662"/>
              </a:xfrm>
              <a:prstGeom prst="rect">
                <a:avLst/>
              </a:prstGeom>
              <a:blipFill>
                <a:blip r:embed="rId2"/>
                <a:stretch>
                  <a:fillRect b="-4225"/>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019A1C99-6660-4594-BE7C-F729606E6B3E}"/>
              </a:ext>
            </a:extLst>
          </p:cNvPr>
          <p:cNvPicPr>
            <a:picLocks noChangeAspect="1"/>
          </p:cNvPicPr>
          <p:nvPr/>
        </p:nvPicPr>
        <p:blipFill>
          <a:blip r:embed="rId3"/>
          <a:stretch>
            <a:fillRect/>
          </a:stretch>
        </p:blipFill>
        <p:spPr>
          <a:xfrm>
            <a:off x="6469548" y="2774788"/>
            <a:ext cx="5506218" cy="3038899"/>
          </a:xfrm>
          <a:prstGeom prst="rect">
            <a:avLst/>
          </a:prstGeom>
        </p:spPr>
      </p:pic>
      <p:sp>
        <p:nvSpPr>
          <p:cNvPr id="14" name="TextBox 13">
            <a:extLst>
              <a:ext uri="{FF2B5EF4-FFF2-40B4-BE49-F238E27FC236}">
                <a16:creationId xmlns:a16="http://schemas.microsoft.com/office/drawing/2014/main" id="{281CBF50-46DA-4975-BFD0-79263314153F}"/>
              </a:ext>
            </a:extLst>
          </p:cNvPr>
          <p:cNvSpPr txBox="1"/>
          <p:nvPr/>
        </p:nvSpPr>
        <p:spPr>
          <a:xfrm>
            <a:off x="7777316" y="5997677"/>
            <a:ext cx="619432" cy="369332"/>
          </a:xfrm>
          <a:prstGeom prst="rect">
            <a:avLst/>
          </a:prstGeom>
          <a:noFill/>
        </p:spPr>
        <p:txBody>
          <a:bodyPr wrap="square" rtlCol="0">
            <a:spAutoFit/>
          </a:bodyPr>
          <a:lstStyle/>
          <a:p>
            <a:pPr algn="ctr"/>
            <a:r>
              <a:rPr lang="ro-RO"/>
              <a:t>a)</a:t>
            </a:r>
          </a:p>
        </p:txBody>
      </p:sp>
      <p:sp>
        <p:nvSpPr>
          <p:cNvPr id="15" name="TextBox 14">
            <a:extLst>
              <a:ext uri="{FF2B5EF4-FFF2-40B4-BE49-F238E27FC236}">
                <a16:creationId xmlns:a16="http://schemas.microsoft.com/office/drawing/2014/main" id="{F70DCCC7-D36F-4F8C-B892-0B12B02D6E02}"/>
              </a:ext>
            </a:extLst>
          </p:cNvPr>
          <p:cNvSpPr txBox="1"/>
          <p:nvPr/>
        </p:nvSpPr>
        <p:spPr>
          <a:xfrm>
            <a:off x="10633587" y="5959163"/>
            <a:ext cx="619432" cy="369332"/>
          </a:xfrm>
          <a:prstGeom prst="rect">
            <a:avLst/>
          </a:prstGeom>
          <a:noFill/>
        </p:spPr>
        <p:txBody>
          <a:bodyPr wrap="square" rtlCol="0">
            <a:spAutoFit/>
          </a:bodyPr>
          <a:lstStyle/>
          <a:p>
            <a:pPr algn="ctr"/>
            <a:r>
              <a:rPr lang="ro-RO"/>
              <a:t>b)</a:t>
            </a:r>
          </a:p>
        </p:txBody>
      </p:sp>
    </p:spTree>
    <p:extLst>
      <p:ext uri="{BB962C8B-B14F-4D97-AF65-F5344CB8AC3E}">
        <p14:creationId xmlns:p14="http://schemas.microsoft.com/office/powerpoint/2010/main" val="254319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Amplificarea cu TEC</a:t>
            </a:r>
            <a:br>
              <a:rPr kumimoji="0" lang="ro-RO" sz="48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Circuitul echivalent de semnal mic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en-US"/>
              <a:t>Schema din fig. (b) repre</a:t>
            </a:r>
            <a:r>
              <a:rPr lang="ro-RO"/>
              <a:t>zintă</a:t>
            </a:r>
            <a:r>
              <a:rPr lang="en-US"/>
              <a:t> </a:t>
            </a:r>
            <a:r>
              <a:rPr lang="en-US">
                <a:solidFill>
                  <a:srgbClr val="0070C0"/>
                </a:solidFill>
              </a:rPr>
              <a:t>model</a:t>
            </a:r>
            <a:r>
              <a:rPr lang="ro-RO">
                <a:solidFill>
                  <a:srgbClr val="0070C0"/>
                </a:solidFill>
              </a:rPr>
              <a:t>ul</a:t>
            </a:r>
            <a:r>
              <a:rPr lang="en-US">
                <a:solidFill>
                  <a:srgbClr val="0070C0"/>
                </a:solidFill>
              </a:rPr>
              <a:t> ideal</a:t>
            </a:r>
            <a:r>
              <a:rPr lang="en-US"/>
              <a:t>, simplificat.</a:t>
            </a:r>
            <a:endParaRPr lang="ro-RO"/>
          </a:p>
          <a:p>
            <a:r>
              <a:rPr lang="en-US"/>
              <a:t>Se consider</a:t>
            </a:r>
            <a:r>
              <a:rPr lang="ro-RO"/>
              <a:t>ă </a:t>
            </a:r>
            <a:r>
              <a:rPr lang="en-US"/>
              <a:t>că rezistența </a:t>
            </a:r>
            <a:r>
              <a:rPr lang="ro-RO" b="1">
                <a:solidFill>
                  <a:srgbClr val="0070C0"/>
                </a:solidFill>
              </a:rPr>
              <a:t>r</a:t>
            </a:r>
            <a:r>
              <a:rPr lang="en-US" b="1">
                <a:solidFill>
                  <a:srgbClr val="0070C0"/>
                </a:solidFill>
              </a:rPr>
              <a:t>’</a:t>
            </a:r>
            <a:r>
              <a:rPr lang="en-US" b="1" baseline="-25000">
                <a:solidFill>
                  <a:srgbClr val="0070C0"/>
                </a:solidFill>
              </a:rPr>
              <a:t>gs</a:t>
            </a:r>
            <a:r>
              <a:rPr lang="en-US"/>
              <a:t> este infinită, ceea ce echivalează cu o întrerupere între poartă și sursă</a:t>
            </a:r>
            <a:r>
              <a:rPr lang="ro-RO"/>
              <a:t> (gol)</a:t>
            </a:r>
            <a:r>
              <a:rPr lang="en-US"/>
              <a:t>.</a:t>
            </a:r>
            <a:endParaRPr lang="ro-RO"/>
          </a:p>
          <a:p>
            <a:r>
              <a:rPr lang="en-US"/>
              <a:t>De asemenea, se presupune că </a:t>
            </a:r>
            <a:r>
              <a:rPr lang="ro-RO" b="1">
                <a:solidFill>
                  <a:srgbClr val="0070C0"/>
                </a:solidFill>
              </a:rPr>
              <a:t>r</a:t>
            </a:r>
            <a:r>
              <a:rPr lang="en-US" b="1">
                <a:solidFill>
                  <a:srgbClr val="0070C0"/>
                </a:solidFill>
              </a:rPr>
              <a:t>’</a:t>
            </a:r>
            <a:r>
              <a:rPr lang="en-US" b="1" baseline="-25000">
                <a:solidFill>
                  <a:srgbClr val="0070C0"/>
                </a:solidFill>
              </a:rPr>
              <a:t>ds</a:t>
            </a:r>
            <a:r>
              <a:rPr lang="en-US"/>
              <a:t> este suficient de mare pentru a putea fi neglijată.</a:t>
            </a:r>
          </a:p>
        </p:txBody>
      </p:sp>
      <p:sp>
        <p:nvSpPr>
          <p:cNvPr id="4" name="Date Placeholder 3"/>
          <p:cNvSpPr>
            <a:spLocks noGrp="1"/>
          </p:cNvSpPr>
          <p:nvPr>
            <p:ph type="dt" sz="half" idx="10"/>
          </p:nvPr>
        </p:nvSpPr>
        <p:spPr/>
        <p:txBody>
          <a:bodyPr/>
          <a:lstStyle/>
          <a:p>
            <a:fld id="{7A983B72-2B9F-433F-85BC-FF32C39A2F8A}" type="datetime1">
              <a:rPr lang="en-US" smtClean="0"/>
              <a:t>1/4/2021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9</a:t>
            </a:fld>
            <a:endParaRPr lang="en-US"/>
          </a:p>
        </p:txBody>
      </p:sp>
      <p:pic>
        <p:nvPicPr>
          <p:cNvPr id="8" name="Picture 7">
            <a:extLst>
              <a:ext uri="{FF2B5EF4-FFF2-40B4-BE49-F238E27FC236}">
                <a16:creationId xmlns:a16="http://schemas.microsoft.com/office/drawing/2014/main" id="{FE1B5146-E6B3-4187-9EA8-C6A559183C36}"/>
              </a:ext>
            </a:extLst>
          </p:cNvPr>
          <p:cNvPicPr>
            <a:picLocks noChangeAspect="1"/>
          </p:cNvPicPr>
          <p:nvPr/>
        </p:nvPicPr>
        <p:blipFill rotWithShape="1">
          <a:blip r:embed="rId2"/>
          <a:srcRect t="53836"/>
          <a:stretch/>
        </p:blipFill>
        <p:spPr>
          <a:xfrm>
            <a:off x="6934200" y="4391232"/>
            <a:ext cx="3352800" cy="1512612"/>
          </a:xfrm>
          <a:prstGeom prst="rect">
            <a:avLst/>
          </a:prstGeom>
        </p:spPr>
      </p:pic>
      <p:pic>
        <p:nvPicPr>
          <p:cNvPr id="10" name="Picture 9">
            <a:extLst>
              <a:ext uri="{FF2B5EF4-FFF2-40B4-BE49-F238E27FC236}">
                <a16:creationId xmlns:a16="http://schemas.microsoft.com/office/drawing/2014/main" id="{723124FC-0719-4F30-BD3F-6F97FDDB09A4}"/>
              </a:ext>
            </a:extLst>
          </p:cNvPr>
          <p:cNvPicPr>
            <a:picLocks noChangeAspect="1"/>
          </p:cNvPicPr>
          <p:nvPr/>
        </p:nvPicPr>
        <p:blipFill rotWithShape="1">
          <a:blip r:embed="rId2"/>
          <a:srcRect b="53836"/>
          <a:stretch/>
        </p:blipFill>
        <p:spPr>
          <a:xfrm>
            <a:off x="1905001" y="4391233"/>
            <a:ext cx="3352800" cy="1512611"/>
          </a:xfrm>
          <a:prstGeom prst="rect">
            <a:avLst/>
          </a:prstGeom>
        </p:spPr>
      </p:pic>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D12F8C99-2ABE-4434-B987-47C5C54E878A}"/>
                  </a:ext>
                </a:extLst>
              </p:cNvPr>
              <p:cNvSpPr txBox="1"/>
              <p:nvPr/>
            </p:nvSpPr>
            <p:spPr bwMode="auto">
              <a:xfrm>
                <a:off x="9649952" y="609652"/>
                <a:ext cx="1402362" cy="4346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𝑑</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𝑚</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𝑔𝑠</m:t>
                          </m:r>
                        </m:sub>
                      </m:sSub>
                    </m:oMath>
                  </m:oMathPara>
                </a14:m>
                <a:endParaRPr lang="ro-RO"/>
              </a:p>
            </p:txBody>
          </p:sp>
        </mc:Choice>
        <mc:Fallback xmlns="">
          <p:sp>
            <p:nvSpPr>
              <p:cNvPr id="11" name="Object 10">
                <a:extLst>
                  <a:ext uri="{FF2B5EF4-FFF2-40B4-BE49-F238E27FC236}">
                    <a16:creationId xmlns:a16="http://schemas.microsoft.com/office/drawing/2014/main" id="{D12F8C99-2ABE-4434-B987-47C5C54E878A}"/>
                  </a:ext>
                </a:extLst>
              </p:cNvPr>
              <p:cNvSpPr txBox="1">
                <a:spLocks noRot="1" noChangeAspect="1" noMove="1" noResize="1" noEditPoints="1" noAdjustHandles="1" noChangeArrowheads="1" noChangeShapeType="1" noTextEdit="1"/>
              </p:cNvSpPr>
              <p:nvPr/>
            </p:nvSpPr>
            <p:spPr bwMode="auto">
              <a:xfrm>
                <a:off x="9649952" y="609652"/>
                <a:ext cx="1402362" cy="434662"/>
              </a:xfrm>
              <a:prstGeom prst="rect">
                <a:avLst/>
              </a:prstGeom>
              <a:blipFill>
                <a:blip r:embed="rId3"/>
                <a:stretch>
                  <a:fillRect b="-4225"/>
                </a:stretch>
              </a:blipFill>
            </p:spPr>
            <p:txBody>
              <a:bodyPr/>
              <a:lstStyle/>
              <a:p>
                <a:r>
                  <a:rPr lang="ro-RO">
                    <a:noFill/>
                  </a:rPr>
                  <a:t> </a:t>
                </a:r>
              </a:p>
            </p:txBody>
          </p:sp>
        </mc:Fallback>
      </mc:AlternateContent>
    </p:spTree>
    <p:extLst>
      <p:ext uri="{BB962C8B-B14F-4D97-AF65-F5344CB8AC3E}">
        <p14:creationId xmlns:p14="http://schemas.microsoft.com/office/powerpoint/2010/main" val="1971856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4374</Words>
  <Application>Microsoft Office PowerPoint</Application>
  <PresentationFormat>Widescreen</PresentationFormat>
  <Paragraphs>581</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Cambria Math</vt:lpstr>
      <vt:lpstr>UT Sans</vt:lpstr>
      <vt:lpstr>Office Theme</vt:lpstr>
      <vt:lpstr>DISPOZITIVE ELECTRONICE</vt:lpstr>
      <vt:lpstr>Probleme tratate</vt:lpstr>
      <vt:lpstr>Generalități</vt:lpstr>
      <vt:lpstr>Generalități</vt:lpstr>
      <vt:lpstr>Generalități</vt:lpstr>
      <vt:lpstr>Amplificarea cu TEC</vt:lpstr>
      <vt:lpstr>Amplificarea cu TEC</vt:lpstr>
      <vt:lpstr>Amplificarea cu TEC Circuitul echivalent de semnal mic</vt:lpstr>
      <vt:lpstr>Amplificarea cu TEC Circuitul echivalent de semnal mic</vt:lpstr>
      <vt:lpstr>Amplificarea cu TEC Câștigul în tensiune</vt:lpstr>
      <vt:lpstr>Amplificarea cu TEC Câștigul în tensiune</vt:lpstr>
      <vt:lpstr>Amplificarea cu TEC Câștigul în tensiune</vt:lpstr>
      <vt:lpstr>Exemplul 1</vt:lpstr>
      <vt:lpstr>Amplificarea cu TEC Dependența câștigului de rezistența r’ds</vt:lpstr>
      <vt:lpstr>Exemplul 2</vt:lpstr>
      <vt:lpstr>Exemplul 2 Rezolvare</vt:lpstr>
      <vt:lpstr>Amplificarea cu TEC Dependența câștigului de Rs</vt:lpstr>
      <vt:lpstr>Amplificarea cu TEC Dependența câștigului de Rs</vt:lpstr>
      <vt:lpstr>Exemplul 3</vt:lpstr>
      <vt:lpstr>Exemplul 3 Rezolvare</vt:lpstr>
      <vt:lpstr>Rezistența poartă-sursă</vt:lpstr>
      <vt:lpstr>Rezistența poartă-sursă</vt:lpstr>
      <vt:lpstr>Exemplul 4</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Analiza în c.c.</vt:lpstr>
      <vt:lpstr>Amplificatoare cu TEC-J cu sursa comună Analiza în c.c.</vt:lpstr>
      <vt:lpstr>Amplificatoare cu TEC-J cu sursa comună Analiza în c.c.</vt:lpstr>
      <vt:lpstr>Amplificatoare cu TEC-J cu sursa comună Analiza în c.c.</vt:lpstr>
      <vt:lpstr>Amplificatoare cu TEC-J cu sursa comună Analiza în c.a.</vt:lpstr>
      <vt:lpstr>Amplificatoare cu TEC-J cu sursa comună Analiza în c.a.</vt:lpstr>
      <vt:lpstr>Amplificatoare cu TEC-J cu sursa comună Analiza în c.a.</vt:lpstr>
      <vt:lpstr>Amplificatoare cu TEC-J cu sursa comună Analiza în c.a.</vt:lpstr>
      <vt:lpstr>Amplificatoare cu TEC-J cu sursa comună Analiza în c.a.</vt:lpstr>
      <vt:lpstr>Exemplul 5</vt:lpstr>
      <vt:lpstr>Exemplul 5 Rezolvare</vt:lpstr>
      <vt:lpstr>Exemplul 5 Rezolvare</vt:lpstr>
      <vt:lpstr>Exemplul 5 Rezolvare</vt:lpstr>
      <vt:lpstr>Exemplul 5 Rezolvare</vt:lpstr>
      <vt:lpstr>Exemplul 5 Rezolvare</vt:lpstr>
      <vt:lpstr>Exemplul 5 Rezolvare</vt:lpstr>
      <vt:lpstr>Amplificatoare cu TEC-J cu sursa comună Dependența câștigului în tensiune de sarcina în c.a.</vt:lpstr>
      <vt:lpstr>Amplificatoare cu TEC-J cu sursa comună Dependența câștigului în tensiune de sarcina în c.a.</vt:lpstr>
      <vt:lpstr>Exemplul 6</vt:lpstr>
      <vt:lpstr>Exemplul 6 Rezolvare</vt:lpstr>
      <vt:lpstr>Amplificatoare cu TEC-J cu sursa comună Rezistența de intrare</vt:lpstr>
      <vt:lpstr>Exemplul 7</vt:lpstr>
      <vt:lpstr>Exemplul 7 Rezolvare</vt:lpstr>
      <vt:lpstr>Amplificatoare cu drena comună</vt:lpstr>
      <vt:lpstr>Amplificator drenă comună realizat cu TEC-J</vt:lpstr>
      <vt:lpstr>Amplificator drenă comună realizat cu TEC-J</vt:lpstr>
      <vt:lpstr>Amplificator drenă comună realizat cu TEC-J Câștigul în tensiune</vt:lpstr>
      <vt:lpstr>Amplificator drenă comună realizat cu TEC-J Câștigul în tensiune</vt:lpstr>
      <vt:lpstr>Amplificator drenă comună realizat cu TEC-J Rezistența de intrare</vt:lpstr>
      <vt:lpstr>Exemplul 8</vt:lpstr>
      <vt:lpstr>Exemplul 8 Rezolvare</vt:lpstr>
      <vt:lpstr>Exemplul 8 Rezolvare</vt:lpstr>
      <vt:lpstr>Amplificatoare cu poarta comună</vt:lpstr>
      <vt:lpstr>Amplificator cu poarta comună realizat cu TEC-J</vt:lpstr>
      <vt:lpstr>Amplificator cu poarta comună realizat cu TEC-J Câștigul în tensiune</vt:lpstr>
      <vt:lpstr>Amplificator cu poarta comună realizat cu TEC-J Rezistența de intrare</vt:lpstr>
      <vt:lpstr>Amplificator cu poarta comună realizat cu TEC-J Rezistența de intrare</vt:lpstr>
      <vt:lpstr>Exemplul 9</vt:lpstr>
      <vt:lpstr>Exemplul 9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dc:title>
  <dc:creator>geoic@yahoo.com</dc:creator>
  <cp:lastModifiedBy>geoic@yahoo.com</cp:lastModifiedBy>
  <cp:revision>107</cp:revision>
  <dcterms:created xsi:type="dcterms:W3CDTF">2020-12-17T05:57:37Z</dcterms:created>
  <dcterms:modified xsi:type="dcterms:W3CDTF">2021-01-04T11:57:23Z</dcterms:modified>
</cp:coreProperties>
</file>