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sldIdLst>
    <p:sldId id="468" r:id="rId2"/>
    <p:sldId id="298" r:id="rId3"/>
    <p:sldId id="309" r:id="rId4"/>
    <p:sldId id="469" r:id="rId5"/>
    <p:sldId id="317" r:id="rId6"/>
    <p:sldId id="318" r:id="rId7"/>
    <p:sldId id="319" r:id="rId8"/>
    <p:sldId id="310" r:id="rId9"/>
    <p:sldId id="311" r:id="rId10"/>
    <p:sldId id="312" r:id="rId11"/>
    <p:sldId id="313" r:id="rId12"/>
    <p:sldId id="314" r:id="rId13"/>
    <p:sldId id="350" r:id="rId14"/>
    <p:sldId id="315" r:id="rId15"/>
    <p:sldId id="316" r:id="rId16"/>
    <p:sldId id="320" r:id="rId17"/>
    <p:sldId id="321" r:id="rId18"/>
    <p:sldId id="322" r:id="rId19"/>
    <p:sldId id="323" r:id="rId20"/>
    <p:sldId id="326" r:id="rId21"/>
    <p:sldId id="324" r:id="rId22"/>
    <p:sldId id="325" r:id="rId23"/>
    <p:sldId id="327" r:id="rId24"/>
    <p:sldId id="331" r:id="rId25"/>
    <p:sldId id="332" r:id="rId26"/>
    <p:sldId id="351" r:id="rId27"/>
    <p:sldId id="333" r:id="rId28"/>
    <p:sldId id="334" r:id="rId29"/>
    <p:sldId id="335" r:id="rId30"/>
    <p:sldId id="336" r:id="rId31"/>
    <p:sldId id="471" r:id="rId32"/>
    <p:sldId id="337" r:id="rId33"/>
    <p:sldId id="328" r:id="rId34"/>
    <p:sldId id="329" r:id="rId35"/>
    <p:sldId id="330" r:id="rId36"/>
    <p:sldId id="470" r:id="rId37"/>
    <p:sldId id="338" r:id="rId38"/>
    <p:sldId id="339" r:id="rId39"/>
    <p:sldId id="341" r:id="rId40"/>
    <p:sldId id="472" r:id="rId41"/>
    <p:sldId id="340" r:id="rId42"/>
    <p:sldId id="344" r:id="rId43"/>
    <p:sldId id="345" r:id="rId44"/>
    <p:sldId id="346" r:id="rId45"/>
    <p:sldId id="347" r:id="rId46"/>
    <p:sldId id="348" r:id="rId47"/>
    <p:sldId id="473" r:id="rId48"/>
    <p:sldId id="342" r:id="rId49"/>
    <p:sldId id="343" r:id="rId50"/>
    <p:sldId id="349" r:id="rId51"/>
    <p:sldId id="474" r:id="rId5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94660"/>
  </p:normalViewPr>
  <p:slideViewPr>
    <p:cSldViewPr snapToGrid="0">
      <p:cViewPr varScale="1">
        <p:scale>
          <a:sx n="78" d="100"/>
          <a:sy n="78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A3F3C-5A44-4861-B7AD-7AEEAA6038BF}" type="datetimeFigureOut">
              <a:rPr lang="ro-RO" smtClean="0"/>
              <a:t>11.12.2020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5D76D-3289-4181-B748-EAA298979D1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8398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14A0-1D8B-4615-907E-D4165C5B5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EA4B5-164F-4A18-87DC-6FEF222A9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22F70-C1FC-4C48-AF13-6720F6EA0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AAEE-19E7-49B6-BA34-8DC8E130BE54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A391-E1EB-40AC-AC22-0318AEB6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88095-793E-4145-982F-09B7CA9DF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8483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B49A-E651-44F2-9BB7-87B62E72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4ECA7-D6AF-4E1A-BCC0-0773571EB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1C587-27A8-47A4-842A-5320F8289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82B3-44F1-4522-A3B1-01E2D2633CCB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789E1-33F8-4766-B38F-BFB761A4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E53A-1EFC-4817-B0DB-D5BE7D651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793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AE008-2633-4606-AFD3-D61E690D0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CB68A-E47F-4A25-BDF4-69DF939A8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223A8-EFB8-417F-9751-566D1C16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2DB7-814E-4ADF-94EC-473575D958B9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0C594-6CAF-4BF3-B802-A87E261F8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61885-14B8-48C6-8129-1C345008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699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034C-FC85-4F7D-B1E8-BF6C521D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D337F-3A99-4BCC-8C2A-B345096DB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58B4B-C72D-4B0B-9FE6-44B61C68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5162-7F40-46B6-B87F-E5D24CA56D5A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63C7F-0442-4D66-9FE3-98D6C815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B51EF-0C46-4E44-87A9-88C5B5F8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7012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3C06-26C7-4731-ADF3-A77AF3EEE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01678-B115-4516-AA1A-96C7CFB96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33DF8-624D-49E3-B1B5-79E5EA603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5CB0-4F00-4710-9E10-5FAF31E3F5A3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7550A-02B6-4FFD-85F1-08BD4A31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CE814-F333-41E9-8FAC-F8B20577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8262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BFD5-B3A1-4FB9-8BD7-853BC31F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1238E-A834-4CCD-A603-F19262D24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E3716-85D2-4944-AF5C-459EE2416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C55BB-1294-4BA6-B74C-146D29F8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E724-F3A5-40DB-AD11-732FFC312AFA}" type="datetime1">
              <a:rPr lang="ro-RO" smtClean="0"/>
              <a:t>11.12.2020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E1709-B589-4514-95FE-670A3E1DE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51FA7-384A-44FA-844D-9EA11F02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5415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0D33-CB2E-4A53-9879-681A16FC4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4C38E-97E4-4830-B596-1199D4CC1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D6A93-11BA-4F46-BBDF-B960ABFA3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C75153-1E42-452A-8355-A7224C1257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ECF66-2EB3-42D8-8133-50A737843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C1803E-ED36-4219-86CA-A0966CD7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855E-2B7B-4F24-BDD8-C9DE2A18F393}" type="datetime1">
              <a:rPr lang="ro-RO" smtClean="0"/>
              <a:t>11.12.2020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3D279-DC21-4F3D-8879-7F6A5E2E9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6A8C6C-0C73-42E7-ACB2-6E032513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4167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0FFCB-629D-4C07-88EE-BCD42065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6469E6-F8FB-4CCA-8EA3-2E37D6A06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FCFE-47A8-4090-A49B-1E2AC171DF01}" type="datetime1">
              <a:rPr lang="ro-RO" smtClean="0"/>
              <a:t>11.12.2020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7B0B7-6A02-40F1-963D-AC3EAD12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705AA-A7C6-485B-A28E-85723845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564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CAE700-BCBA-4F8C-9E48-3E0F9CFE1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D8FC7-A1DB-46E1-BB5A-2DF6C768ED82}" type="datetime1">
              <a:rPr lang="ro-RO" smtClean="0"/>
              <a:t>11.12.2020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C29A70-B111-404B-8D71-85220CCE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AFDC5-B929-4FBB-9F83-A3D21FA6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6190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5ED7-CF22-4A31-89C8-3B289FBF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455A5-4BEC-47B7-96CC-891586187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614DF-2C84-4F8D-ADD2-2034323EB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93DF8-1D6C-44BC-85D4-070D4E62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185-2CFE-4C4A-9986-BF91D358A259}" type="datetime1">
              <a:rPr lang="ro-RO" smtClean="0"/>
              <a:t>11.12.2020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5B6FC-EC33-46AE-9027-D3E64B2EE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A6DDD-FE31-4CCB-98A3-A64E3735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5228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46C8D-AD4A-48A5-B9E2-7FE8D4A0D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C15EDD-F6DF-44A1-90FA-4C7B33B72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7843EF-C57A-47B1-B886-DAD244268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8CA02-4E67-4DA3-8636-505F1868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1268-CD00-40E5-806B-D7B4B3154BCE}" type="datetime1">
              <a:rPr lang="ro-RO" smtClean="0"/>
              <a:t>11.12.2020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23A22-47C9-496C-A7F2-609B2592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EA967-DB01-40D6-A012-DA3E24E8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9418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61837-CFD5-4359-9D33-57CCF195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CB0F6-AF8F-4AEB-91B1-4FB53A0CE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3C0A2-FEC2-4AC6-AF8A-AB247BDB3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87166-B771-4280-99DB-A3A2217A394A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D3309-AAD4-4642-BF08-D6333E007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0839F-49A1-4A47-8147-9C7A49A66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1074-1FE0-4A95-A7B6-EA636462D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3704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30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3707-8A33-4406-88AF-FEDA2665F3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ro-RO" sz="6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DISPOZITIVE ELECTRONICE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AC3A-CB38-4239-A3B7-8FFF247442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Cursul nr. </a:t>
            </a:r>
            <a:r>
              <a:rPr lang="ro-RO"/>
              <a:t>10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9FD07E9-F857-4035-8342-82F6CDFFAAD3}"/>
              </a:ext>
            </a:extLst>
          </p:cNvPr>
          <p:cNvGrpSpPr/>
          <p:nvPr/>
        </p:nvGrpSpPr>
        <p:grpSpPr>
          <a:xfrm>
            <a:off x="711200" y="596055"/>
            <a:ext cx="10769599" cy="1138340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9C60D616-A177-45F1-AD9F-EC29D8BDD7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3170610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FC259AFA-1F0F-4A97-94B3-3CB1A5C395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200" b="1">
                  <a:latin typeface="UT Sans" panose="00000500000000000000" pitchFamily="50" charset="0"/>
                </a:rPr>
                <a:t>Departamentul de Electronică şi Calculatoare</a:t>
              </a:r>
              <a:endParaRPr lang="ro-RO" sz="1200" b="1">
                <a:latin typeface="UT Sans" panose="00000500000000000000" pitchFamily="50" charset="0"/>
              </a:endParaRPr>
            </a:p>
            <a:p>
              <a:pPr algn="r"/>
              <a:r>
                <a:rPr lang="ro-RO" sz="1200">
                  <a:latin typeface="UT Sans" panose="00000500000000000000" pitchFamily="50" charset="0"/>
                </a:rPr>
                <a:t>s</a:t>
              </a:r>
              <a:r>
                <a:rPr lang="en-US" sz="1200">
                  <a:latin typeface="UT Sans" panose="00000500000000000000" pitchFamily="50" charset="0"/>
                </a:rPr>
                <a:t>tr. Politehnicii 1, 500024 Braşov</a:t>
              </a:r>
              <a:endParaRPr lang="ro-RO" sz="1200">
                <a:latin typeface="UT Sans" panose="00000500000000000000" pitchFamily="50" charset="0"/>
              </a:endParaRPr>
            </a:p>
            <a:p>
              <a:pPr algn="r"/>
              <a:r>
                <a:rPr lang="en-US" sz="1200">
                  <a:latin typeface="UT Sans" panose="00000500000000000000" pitchFamily="50" charset="0"/>
                </a:rPr>
                <a:t>0268 478705</a:t>
              </a:r>
              <a:endParaRPr lang="ro-RO" sz="1200">
                <a:latin typeface="UT Sans" panose="00000500000000000000" pitchFamily="50" charset="0"/>
              </a:endParaRPr>
            </a:p>
            <a:p>
              <a:pPr algn="r" rtl="1">
                <a:defRPr sz="1000"/>
              </a:pPr>
              <a:endParaRPr lang="en-GB" sz="900">
                <a:solidFill>
                  <a:srgbClr val="333333"/>
                </a:solidFill>
                <a:latin typeface="UT Sans" panose="00000500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1485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Un TEC-MOS cu canal inițial poate lucra în oricare din cele 2 regimuri – de sărăcire </a:t>
            </a:r>
            <a:r>
              <a:rPr lang="en-US" sz="2400"/>
              <a:t>(Depletion</a:t>
            </a:r>
            <a:r>
              <a:rPr lang="ro-RO" sz="2400"/>
              <a:t> mode</a:t>
            </a:r>
            <a:r>
              <a:rPr lang="en-US" sz="2400"/>
              <a:t>) </a:t>
            </a:r>
            <a:r>
              <a:rPr lang="ro-RO" sz="2400"/>
              <a:t>sau de îmbogățire</a:t>
            </a:r>
            <a:r>
              <a:rPr lang="en-US" sz="2400"/>
              <a:t> (</a:t>
            </a:r>
            <a:r>
              <a:rPr lang="ro-RO" sz="2400"/>
              <a:t>Enhancement mode).</a:t>
            </a:r>
          </a:p>
          <a:p>
            <a:r>
              <a:rPr lang="ro-RO" sz="2400"/>
              <a:t>Poarta fiind izolată de canal, pe ea se poate aplica fie o tensiune pozitivă, fie una negativă.</a:t>
            </a:r>
          </a:p>
          <a:p>
            <a:r>
              <a:rPr lang="ro-RO" sz="2400"/>
              <a:t>TEC-MOS cu canal </a:t>
            </a:r>
            <a:r>
              <a:rPr lang="ro-RO" sz="2400" b="1"/>
              <a:t>n</a:t>
            </a:r>
            <a:r>
              <a:rPr lang="ro-RO" sz="2400"/>
              <a:t> lucrează în regim </a:t>
            </a:r>
            <a:br>
              <a:rPr lang="ro-RO" sz="2400"/>
            </a:br>
            <a:r>
              <a:rPr lang="ro-RO" sz="2400"/>
              <a:t>de </a:t>
            </a:r>
            <a:r>
              <a:rPr lang="ro-RO" sz="2400" b="1">
                <a:solidFill>
                  <a:srgbClr val="0070C0"/>
                </a:solidFill>
              </a:rPr>
              <a:t>sărăcire</a:t>
            </a:r>
            <a:r>
              <a:rPr lang="ro-RO" sz="2400"/>
              <a:t> atunci când tensiunea </a:t>
            </a:r>
            <a:br>
              <a:rPr lang="ro-RO" sz="2400"/>
            </a:br>
            <a:r>
              <a:rPr lang="ro-RO" sz="2400"/>
              <a:t>poartă-sursă aplicată este negativă și </a:t>
            </a:r>
            <a:br>
              <a:rPr lang="ro-RO" sz="2400"/>
            </a:br>
            <a:r>
              <a:rPr lang="ro-RO" sz="2400"/>
              <a:t>în regim de </a:t>
            </a:r>
            <a:r>
              <a:rPr lang="ro-RO" sz="2400" b="1">
                <a:solidFill>
                  <a:srgbClr val="0070C0"/>
                </a:solidFill>
              </a:rPr>
              <a:t>îmbogățire</a:t>
            </a:r>
            <a:r>
              <a:rPr lang="ro-RO" sz="2400"/>
              <a:t> atunci când </a:t>
            </a:r>
            <a:br>
              <a:rPr lang="ro-RO" sz="2400"/>
            </a:br>
            <a:r>
              <a:rPr lang="ro-RO" sz="2400"/>
              <a:t>tensiunea poartă-sursă este pozitivă.</a:t>
            </a:r>
          </a:p>
          <a:p>
            <a:r>
              <a:rPr lang="ro-RO" sz="2400"/>
              <a:t>În general, aceste dispozitive</a:t>
            </a:r>
            <a:br>
              <a:rPr lang="ro-RO" sz="2400"/>
            </a:br>
            <a:r>
              <a:rPr lang="ro-RO" sz="2400"/>
              <a:t>sunt folosite în regim de sărăcire.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C42D1-04F7-415F-8560-E7D60F882303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D8EC0F-60AC-4177-BBB7-253F642A0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5330" y="3824499"/>
            <a:ext cx="5887271" cy="216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60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Regimul de sărăcire</a:t>
            </a:r>
          </a:p>
          <a:p>
            <a:r>
              <a:rPr lang="ro-RO"/>
              <a:t>Poarta poate fi imaginată ca una dintre armăturile </a:t>
            </a:r>
            <a:br>
              <a:rPr lang="ro-RO"/>
            </a:br>
            <a:r>
              <a:rPr lang="ro-RO"/>
              <a:t>plan-paralele ale unui condensator, cealaltă </a:t>
            </a:r>
            <a:br>
              <a:rPr lang="ro-RO"/>
            </a:br>
            <a:r>
              <a:rPr lang="ro-RO"/>
              <a:t>armătură fiind canalul.</a:t>
            </a:r>
          </a:p>
          <a:p>
            <a:r>
              <a:rPr lang="ro-RO"/>
              <a:t>Stratul de bioxid de siliciu constituie dielectricul.</a:t>
            </a:r>
          </a:p>
          <a:p>
            <a:r>
              <a:rPr lang="ro-RO"/>
              <a:t>Dacă tensiunea pe poartă este negativă, sarcinile negative de aici vor îndepărta electronii de conducție din canal, iar aceștia vor lăsa în urmă lor ioni pozitivi.</a:t>
            </a:r>
          </a:p>
          <a:p>
            <a:r>
              <a:rPr lang="ro-RO"/>
              <a:t>Astfel, canalul </a:t>
            </a:r>
            <a:r>
              <a:rPr lang="ro-RO" b="1"/>
              <a:t>n</a:t>
            </a:r>
            <a:r>
              <a:rPr lang="ro-RO"/>
              <a:t> va fi sărăcit în electroni, ceea ce va duce la scăderea conductivității lui.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8C6E-D490-4591-AFB3-3FC1C16DC4A3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195B80-0D7C-457A-BB5B-9DEE571468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2048"/>
          <a:stretch/>
        </p:blipFill>
        <p:spPr>
          <a:xfrm>
            <a:off x="8721040" y="149087"/>
            <a:ext cx="3335126" cy="367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14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Regimul de sărăcire</a:t>
            </a:r>
            <a:r>
              <a:rPr lang="ro-RO" sz="2000">
                <a:solidFill>
                  <a:srgbClr val="0070C0"/>
                </a:solidFill>
              </a:rPr>
              <a:t> (continuare)</a:t>
            </a:r>
            <a:endParaRPr lang="ro-RO" b="1">
              <a:solidFill>
                <a:srgbClr val="0070C0"/>
              </a:solidFill>
            </a:endParaRPr>
          </a:p>
          <a:p>
            <a:r>
              <a:rPr lang="ro-RO"/>
              <a:t>Cu cât tensiunea negativă pe poartă este mai mare, </a:t>
            </a:r>
            <a:br>
              <a:rPr lang="ro-RO"/>
            </a:br>
            <a:r>
              <a:rPr lang="ro-RO"/>
              <a:t>cu atât sărăcirea în electroni a canalului </a:t>
            </a:r>
            <a:r>
              <a:rPr lang="ro-RO" b="1"/>
              <a:t>n</a:t>
            </a:r>
            <a:r>
              <a:rPr lang="ro-RO"/>
              <a:t> este mai </a:t>
            </a:r>
            <a:br>
              <a:rPr lang="ro-RO"/>
            </a:br>
            <a:r>
              <a:rPr lang="ro-RO"/>
              <a:t>accentuată. </a:t>
            </a:r>
          </a:p>
          <a:p>
            <a:r>
              <a:rPr lang="ro-RO"/>
              <a:t>La o valoare a tensiunii negative poartă-sursă </a:t>
            </a:r>
            <a:br>
              <a:rPr lang="ro-RO"/>
            </a:br>
            <a:r>
              <a:rPr lang="ro-RO"/>
              <a:t>suficient de mare, V</a:t>
            </a:r>
            <a:r>
              <a:rPr lang="ro-RO" baseline="-25000"/>
              <a:t>GS(off)</a:t>
            </a:r>
            <a:r>
              <a:rPr lang="ro-RO"/>
              <a:t>, canalul este golit complet și curentul de drenă devine egal cu zero.</a:t>
            </a:r>
          </a:p>
          <a:p>
            <a:r>
              <a:rPr lang="ro-RO"/>
              <a:t>Asemenea unui TEC-J cu canal </a:t>
            </a:r>
            <a:r>
              <a:rPr lang="ro-RO" b="1"/>
              <a:t>n</a:t>
            </a:r>
            <a:r>
              <a:rPr lang="ro-RO"/>
              <a:t>, un TEC-MOS cu canal inițial </a:t>
            </a:r>
            <a:r>
              <a:rPr lang="ro-RO" b="1"/>
              <a:t>n</a:t>
            </a:r>
            <a:r>
              <a:rPr lang="ro-RO" i="1"/>
              <a:t> </a:t>
            </a:r>
            <a:r>
              <a:rPr lang="ro-RO"/>
              <a:t> furnizează curent de drenă pentru valori ale tensiunii poartă-sursă cuprinse între limitele V</a:t>
            </a:r>
            <a:r>
              <a:rPr lang="ro-RO" baseline="-25000"/>
              <a:t>GS(off)</a:t>
            </a:r>
            <a:r>
              <a:rPr lang="ro-RO"/>
              <a:t> și zero.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4D89-93D0-4B64-AAE1-B77D24181CDB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D26535-1147-4D5A-A1C4-CFB0BB76C6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2048"/>
          <a:stretch/>
        </p:blipFill>
        <p:spPr>
          <a:xfrm>
            <a:off x="8721040" y="149087"/>
            <a:ext cx="3335126" cy="367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60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Regimul de îmbogățire</a:t>
            </a:r>
          </a:p>
          <a:p>
            <a:r>
              <a:rPr lang="ro-RO"/>
              <a:t>Dar un TEC-MOS cu canal inițial conduce, în plus, </a:t>
            </a:r>
            <a:br>
              <a:rPr lang="ro-RO"/>
            </a:br>
            <a:r>
              <a:rPr lang="ro-RO"/>
              <a:t>și pentru valori V</a:t>
            </a:r>
            <a:r>
              <a:rPr lang="ro-RO" baseline="-25000"/>
              <a:t>GS</a:t>
            </a:r>
            <a:r>
              <a:rPr lang="ro-RO"/>
              <a:t> mai mari ca zero.</a:t>
            </a:r>
          </a:p>
          <a:p>
            <a:r>
              <a:rPr lang="ro-RO"/>
              <a:t>Când tensiunea pe poartă este pozitivă, în canal </a:t>
            </a:r>
            <a:br>
              <a:rPr lang="ro-RO"/>
            </a:br>
            <a:r>
              <a:rPr lang="ro-RO"/>
              <a:t>sunt atrași mai mulți electroni de conducție, </a:t>
            </a:r>
            <a:br>
              <a:rPr lang="ro-RO"/>
            </a:br>
            <a:r>
              <a:rPr lang="ro-RO"/>
              <a:t>crescând astfel conductivitatea canalului.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E6FA-9D44-46E4-AB1E-1651D1D81D91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C73CC7-ED6F-449B-8FE8-822BDF34B1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/>
          <a:stretch/>
        </p:blipFill>
        <p:spPr>
          <a:xfrm>
            <a:off x="8595146" y="106708"/>
            <a:ext cx="3477586" cy="367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61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Comparație între regimul de sărăcire (a)</a:t>
            </a:r>
            <a:r>
              <a:rPr lang="en-US" b="1">
                <a:solidFill>
                  <a:srgbClr val="0070C0"/>
                </a:solidFill>
              </a:rPr>
              <a:t> </a:t>
            </a:r>
            <a:r>
              <a:rPr lang="ro-RO" b="1">
                <a:solidFill>
                  <a:srgbClr val="0070C0"/>
                </a:solidFill>
              </a:rPr>
              <a:t>și regimul de îmbogățire (b)</a:t>
            </a: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>
              <a:buNone/>
            </a:pP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049D-BC08-443E-B917-C80A4988A93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AF7C38-7B41-4498-8FAC-9C6FB3339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413" y="2424574"/>
            <a:ext cx="6955173" cy="367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246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Simboluri</a:t>
            </a:r>
          </a:p>
          <a:p>
            <a:r>
              <a:rPr lang="ro-RO"/>
              <a:t>Substratul, indicat cu săgeată, este, în mod normal (dar nu întotdeauna), conectat intern la sursă.</a:t>
            </a:r>
          </a:p>
          <a:p>
            <a:r>
              <a:rPr lang="ro-RO"/>
              <a:t>Uneori există un terminal separat pentru substrat (SS).</a:t>
            </a:r>
          </a:p>
          <a:p>
            <a:r>
              <a:rPr lang="ro-RO"/>
              <a:t>Din nou se ține seama că săgeata din </a:t>
            </a:r>
            <a:br>
              <a:rPr lang="ro-RO"/>
            </a:br>
            <a:r>
              <a:rPr lang="ro-RO"/>
              <a:t>simbolurile dispozitivelor semiconductoare </a:t>
            </a:r>
            <a:br>
              <a:rPr lang="ro-RO"/>
            </a:br>
            <a:r>
              <a:rPr lang="ro-RO"/>
              <a:t>este îndreptată de la semiconductorul de </a:t>
            </a:r>
            <a:br>
              <a:rPr lang="ro-RO"/>
            </a:br>
            <a:r>
              <a:rPr lang="ro-RO"/>
              <a:t>tip </a:t>
            </a:r>
            <a:r>
              <a:rPr lang="ro-RO" b="1"/>
              <a:t>p</a:t>
            </a:r>
            <a:r>
              <a:rPr lang="ro-RO"/>
              <a:t> către cel de tip </a:t>
            </a:r>
            <a:r>
              <a:rPr lang="ro-RO" b="1"/>
              <a:t>n</a:t>
            </a:r>
            <a:r>
              <a:rPr lang="ro-RO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4D83-44AA-4674-B0C3-EAFAAD27FB2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9496DF-C1B8-4533-9627-E0E6EFAF4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573" y="3865778"/>
            <a:ext cx="4163006" cy="24006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25A297-426A-4821-A6D5-9B0EBF501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479" y="245377"/>
            <a:ext cx="4229100" cy="1733550"/>
          </a:xfrm>
          <a:prstGeom prst="rect">
            <a:avLst/>
          </a:prstGeom>
        </p:spPr>
      </p:pic>
      <p:sp>
        <p:nvSpPr>
          <p:cNvPr id="12" name="Arrow: Bent-Up 11">
            <a:extLst>
              <a:ext uri="{FF2B5EF4-FFF2-40B4-BE49-F238E27FC236}">
                <a16:creationId xmlns:a16="http://schemas.microsoft.com/office/drawing/2014/main" id="{7F69E143-E970-4813-AAA2-241046660C64}"/>
              </a:ext>
            </a:extLst>
          </p:cNvPr>
          <p:cNvSpPr/>
          <p:nvPr/>
        </p:nvSpPr>
        <p:spPr>
          <a:xfrm>
            <a:off x="9551504" y="1978927"/>
            <a:ext cx="626165" cy="150867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75113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TEC-MOS de putere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Un TEC-MOS obișnuit, cu regim de </a:t>
            </a:r>
            <a:br>
              <a:rPr lang="ro-RO"/>
            </a:br>
            <a:r>
              <a:rPr lang="ro-RO"/>
              <a:t>îmbogățire are un canal lateral lung </a:t>
            </a:r>
            <a:br>
              <a:rPr lang="ro-RO"/>
            </a:br>
            <a:r>
              <a:rPr lang="ro-RO"/>
              <a:t>și îngust.</a:t>
            </a:r>
          </a:p>
          <a:p>
            <a:r>
              <a:rPr lang="ro-RO"/>
              <a:t>Caracteristicile constructive ale canalului </a:t>
            </a:r>
            <a:br>
              <a:rPr lang="ro-RO"/>
            </a:br>
            <a:r>
              <a:rPr lang="ro-RO"/>
              <a:t>determină ca rezistența drenă-sursă să fie </a:t>
            </a:r>
            <a:br>
              <a:rPr lang="ro-RO"/>
            </a:br>
            <a:r>
              <a:rPr lang="ro-RO"/>
              <a:t>relativ mare, limitând utilizarea dispozitivului la aplicațiile de putere mică.</a:t>
            </a:r>
          </a:p>
          <a:p>
            <a:r>
              <a:rPr lang="ro-RO"/>
              <a:t>Așa cum se arată pe figură, când poarta este pozitivă, canalul dintre sursă și drenă se formează aproape de poartă.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2AC2-6FC9-4246-A8B7-372D45EAF20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A09125-C502-41EE-9DF9-EE680F242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6380" y="1482449"/>
            <a:ext cx="4715533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8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de putere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 TEC-MOS de putere se optimizeaz</a:t>
            </a:r>
            <a:r>
              <a:rPr lang="ro-RO"/>
              <a:t>ă rezistența drenă-sursă, astfel încât să fie de valoare mică pentru a permite circulația unor curenți de valoare mare, corespunzătoare unui dispozitiv de putere.</a:t>
            </a:r>
            <a:endParaRPr lang="en-US"/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Clasificare</a:t>
            </a:r>
          </a:p>
          <a:p>
            <a:r>
              <a:rPr lang="ro-RO"/>
              <a:t>TEC-MOS cu difuzie laterală (LDMOSFET - Laterally Diffused MOSFET)</a:t>
            </a:r>
          </a:p>
          <a:p>
            <a:r>
              <a:rPr lang="ro-RO"/>
              <a:t>TEC-MOS cu poarta în V (VMOSFET)</a:t>
            </a:r>
            <a:endParaRPr lang="en-US"/>
          </a:p>
          <a:p>
            <a:r>
              <a:rPr lang="ro-RO"/>
              <a:t>TEC-MOS cu poarta în T (TMOSFET)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477D-9C5A-4B55-A95F-50DF7018D01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56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de putere</a:t>
            </a:r>
            <a:br>
              <a:rPr lang="ro-RO">
                <a:latin typeface="UT Sans" panose="00000500000000000000" pitchFamily="50" charset="0"/>
              </a:rPr>
            </a:br>
            <a:r>
              <a:rPr lang="ro-RO" sz="3200" b="1">
                <a:latin typeface="+mn-lt"/>
              </a:rPr>
              <a:t>TEC-MOS cu difuzie laterală (LDMOSFET)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Canalul acestui dispozitiv se formează între </a:t>
            </a:r>
            <a:br>
              <a:rPr lang="ro-RO"/>
            </a:br>
            <a:r>
              <a:rPr lang="ro-RO"/>
              <a:t>sursă și drenă și este mai scurt decât la un </a:t>
            </a:r>
            <a:br>
              <a:rPr lang="ro-RO"/>
            </a:br>
            <a:r>
              <a:rPr lang="ro-RO"/>
              <a:t>TEC-MOS obișnuit.</a:t>
            </a:r>
          </a:p>
          <a:p>
            <a:r>
              <a:rPr lang="ro-RO"/>
              <a:t>Lungimea redusă a canalului implică o rezistență mai mică, permițând obținerea unor tensiuni și curenți mai mari.</a:t>
            </a:r>
          </a:p>
          <a:p>
            <a:r>
              <a:rPr lang="ro-RO"/>
              <a:t>Când poarta este pozitivă, în stratul </a:t>
            </a:r>
            <a:r>
              <a:rPr lang="ro-RO" b="1"/>
              <a:t>p</a:t>
            </a:r>
            <a:r>
              <a:rPr lang="ro-RO"/>
              <a:t>, dintre sursa dopată slab și regiunea </a:t>
            </a:r>
            <a:r>
              <a:rPr lang="ro-RO" b="1"/>
              <a:t>n</a:t>
            </a:r>
            <a:r>
              <a:rPr lang="ro-RO" b="1" baseline="30000"/>
              <a:t>-</a:t>
            </a:r>
            <a:r>
              <a:rPr lang="ro-RO"/>
              <a:t>, se induce un canal </a:t>
            </a:r>
            <a:r>
              <a:rPr lang="ro-RO" b="1"/>
              <a:t>n</a:t>
            </a:r>
            <a:r>
              <a:rPr lang="ro-RO"/>
              <a:t>  foarte scurt (zona mai albă de pe figură).</a:t>
            </a:r>
          </a:p>
          <a:p>
            <a:r>
              <a:rPr lang="ro-RO"/>
              <a:t>Curentul circulă de la drenă, prin regiunile </a:t>
            </a:r>
            <a:r>
              <a:rPr lang="ro-RO" b="1"/>
              <a:t>n</a:t>
            </a:r>
            <a:r>
              <a:rPr lang="ro-RO"/>
              <a:t>  și prin canalul indus, către sursă.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CA32-8EF7-43F2-A38F-83134C4115C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1AA1AE-B467-48CE-A77D-C76165EAE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784880"/>
            <a:ext cx="3905795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06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de putere</a:t>
            </a:r>
            <a:br>
              <a:rPr lang="ro-RO">
                <a:latin typeface="UT Sans" panose="00000500000000000000" pitchFamily="50" charset="0"/>
              </a:rPr>
            </a:br>
            <a:r>
              <a:rPr lang="ro-RO" sz="3200" b="1">
                <a:latin typeface="+mn-lt"/>
              </a:rPr>
              <a:t>TEC-MOS cu poarta în V (VMOSFET)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Se caracterizează printr-un canal indus </a:t>
            </a:r>
            <a:br>
              <a:rPr lang="ro-RO"/>
            </a:br>
            <a:r>
              <a:rPr lang="ro-RO"/>
              <a:t>mai scurt și mai larg, cu rezistență mică, </a:t>
            </a:r>
            <a:br>
              <a:rPr lang="ro-RO"/>
            </a:br>
            <a:r>
              <a:rPr lang="ro-RO"/>
              <a:t>între drenă și sursă.</a:t>
            </a:r>
          </a:p>
          <a:p>
            <a:r>
              <a:rPr lang="ro-RO"/>
              <a:t>Canalele mai scurte și mai largi permit </a:t>
            </a:r>
            <a:br>
              <a:rPr lang="ro-RO"/>
            </a:br>
            <a:r>
              <a:rPr lang="ro-RO"/>
              <a:t>obținerea unor curenți mai mari și, în </a:t>
            </a:r>
            <a:br>
              <a:rPr lang="ro-RO"/>
            </a:br>
            <a:r>
              <a:rPr lang="ro-RO"/>
              <a:t>consecință, a unor puteri disipate mai </a:t>
            </a:r>
            <a:br>
              <a:rPr lang="ro-RO"/>
            </a:br>
            <a:r>
              <a:rPr lang="ro-RO"/>
              <a:t>mari.</a:t>
            </a:r>
          </a:p>
          <a:p>
            <a:r>
              <a:rPr lang="ro-RO"/>
              <a:t>De asemenea, și răspunsul în frecvență este îmbunătățit.</a:t>
            </a:r>
          </a:p>
          <a:p>
            <a:r>
              <a:rPr lang="ro-RO"/>
              <a:t>Un TEC-MOS cu poarta în V are 2 terminale conectate la sursă, terminalul de poartă se află în partea superioară, iar cel de drenă, în partea inferioară.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68B0-7AD7-47BD-99D5-F999B1F95563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19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BBAE9D-0695-4241-B44C-4D3949A7C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993" y="872546"/>
            <a:ext cx="4810796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756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>
                <a:latin typeface="+mn-lt"/>
              </a:rPr>
              <a:t>Probleme tratate</a:t>
            </a:r>
          </a:p>
        </p:txBody>
      </p:sp>
      <p:sp>
        <p:nvSpPr>
          <p:cNvPr id="1536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ro-RO" sz="3000" b="1"/>
              <a:t>TEC-MOS</a:t>
            </a:r>
          </a:p>
          <a:p>
            <a:r>
              <a:rPr lang="ro-RO"/>
              <a:t>Generalități</a:t>
            </a:r>
          </a:p>
          <a:p>
            <a:r>
              <a:rPr lang="ro-RO"/>
              <a:t>TEC-MOS cu canal indus</a:t>
            </a:r>
          </a:p>
          <a:p>
            <a:r>
              <a:rPr lang="ro-RO"/>
              <a:t>TEC-MOS cu canal inițial</a:t>
            </a:r>
          </a:p>
          <a:p>
            <a:r>
              <a:rPr lang="ro-RO"/>
              <a:t>TEC-MOS de putere</a:t>
            </a:r>
          </a:p>
          <a:p>
            <a:r>
              <a:rPr lang="ro-RO"/>
              <a:t>TEC-MOS cu poartă dublă</a:t>
            </a:r>
          </a:p>
          <a:p>
            <a:r>
              <a:rPr lang="ro-RO"/>
              <a:t>Caracteristica de transfer a unui TEC-MOS cu canal inițial</a:t>
            </a:r>
          </a:p>
          <a:p>
            <a:r>
              <a:rPr lang="ro-RO"/>
              <a:t>Caracteristica de transfer a unui TEC-MOS cu canal indus</a:t>
            </a:r>
          </a:p>
          <a:p>
            <a:r>
              <a:rPr lang="ro-RO"/>
              <a:t>Exemplu de foaie de catalog pentru TEC-MOS cu canal indus</a:t>
            </a:r>
          </a:p>
          <a:p>
            <a:r>
              <a:rPr lang="ro-RO"/>
              <a:t>Polarizarea dispozitivelor TEC-MOS</a:t>
            </a:r>
            <a:endParaRPr lang="en-US"/>
          </a:p>
        </p:txBody>
      </p:sp>
      <p:sp>
        <p:nvSpPr>
          <p:cNvPr id="1433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280CC6F-468A-4CD4-8324-B5E8462A5E02}" type="datetime1">
              <a:rPr lang="ro-RO" smtClean="0"/>
              <a:t>11.12.2020</a:t>
            </a:fld>
            <a:endParaRPr lang="en-US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DE-Cursul 10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880D6BB-DD75-4D24-9D8C-BF554B0EC57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13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de putere</a:t>
            </a:r>
            <a:br>
              <a:rPr kumimoji="0" lang="ro-RO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poarta în V (VMOSFET)</a:t>
            </a:r>
            <a:endParaRPr lang="en-US" b="1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Canalul se induce vertical, pe ambele </a:t>
            </a:r>
            <a:br>
              <a:rPr lang="ro-RO"/>
            </a:br>
            <a:r>
              <a:rPr lang="ro-RO"/>
              <a:t>laturi ale porții în V, între drenă (cu </a:t>
            </a:r>
            <a:br>
              <a:rPr lang="ro-RO"/>
            </a:br>
            <a:r>
              <a:rPr lang="ro-RO"/>
              <a:t>substrat </a:t>
            </a:r>
            <a:r>
              <a:rPr lang="ro-RO" b="1"/>
              <a:t>n</a:t>
            </a:r>
            <a:r>
              <a:rPr lang="ro-RO" b="1" baseline="30000"/>
              <a:t>+</a:t>
            </a:r>
            <a:r>
              <a:rPr lang="ro-RO"/>
              <a:t>, adică dopat mai puternic </a:t>
            </a:r>
            <a:br>
              <a:rPr lang="ro-RO"/>
            </a:br>
            <a:r>
              <a:rPr lang="ro-RO"/>
              <a:t>decât </a:t>
            </a:r>
            <a:r>
              <a:rPr lang="ro-RO" b="1"/>
              <a:t>n</a:t>
            </a:r>
            <a:r>
              <a:rPr lang="ro-RO" b="1" baseline="30000"/>
              <a:t>-</a:t>
            </a:r>
            <a:r>
              <a:rPr lang="ro-RO"/>
              <a:t>) și terminalele sursei.</a:t>
            </a:r>
          </a:p>
          <a:p>
            <a:r>
              <a:rPr lang="ro-RO"/>
              <a:t>Lungimea canalului este determinată de </a:t>
            </a:r>
            <a:br>
              <a:rPr lang="ro-RO"/>
            </a:br>
            <a:r>
              <a:rPr lang="ro-RO"/>
              <a:t>grosimile straturilor, acestea fiind </a:t>
            </a:r>
            <a:br>
              <a:rPr lang="ro-RO"/>
            </a:br>
            <a:r>
              <a:rPr lang="ro-RO"/>
              <a:t>stabilite, la rândul lor, de densitățile de </a:t>
            </a:r>
            <a:br>
              <a:rPr lang="ro-RO"/>
            </a:br>
            <a:r>
              <a:rPr lang="ro-RO"/>
              <a:t>dopare și de timpul de difuzie.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0ED-9C5F-4ABA-81E0-1931D3C7648A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28F6B6-DB15-4CA8-B96A-DEC161C40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993" y="872546"/>
            <a:ext cx="4810796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06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de putere</a:t>
            </a:r>
            <a:br>
              <a:rPr lang="ro-RO">
                <a:latin typeface="UT Sans" panose="00000500000000000000" pitchFamily="50" charset="0"/>
              </a:rPr>
            </a:br>
            <a:r>
              <a:rPr lang="ro-RO" sz="3200" b="1">
                <a:latin typeface="+mn-lt"/>
              </a:rPr>
              <a:t>TEC-MOS cu poarta în T (TMOSFET)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Este similar cu un TEC-MOS cu poarta în V, </a:t>
            </a:r>
            <a:br>
              <a:rPr lang="ro-RO"/>
            </a:br>
            <a:r>
              <a:rPr lang="ro-RO"/>
              <a:t>fiind deci mai ușor de realizat.</a:t>
            </a:r>
            <a:endParaRPr lang="en-US"/>
          </a:p>
          <a:p>
            <a:r>
              <a:rPr lang="ro-RO"/>
              <a:t>Poarta este înglobată într-un strat de bioxid de </a:t>
            </a:r>
            <a:br>
              <a:rPr lang="ro-RO"/>
            </a:br>
            <a:r>
              <a:rPr lang="ro-RO"/>
              <a:t>siliciu, iar terminalul sursei acoperă toată </a:t>
            </a:r>
            <a:br>
              <a:rPr lang="ro-RO"/>
            </a:br>
            <a:r>
              <a:rPr lang="ro-RO"/>
              <a:t>suprafața superioară.</a:t>
            </a:r>
            <a:endParaRPr lang="en-US"/>
          </a:p>
          <a:p>
            <a:r>
              <a:rPr lang="ro-RO"/>
              <a:t>Drena se află pe fața inferioară.</a:t>
            </a:r>
            <a:endParaRPr lang="en-US"/>
          </a:p>
          <a:p>
            <a:r>
              <a:rPr lang="ro-RO"/>
              <a:t> TMOSFET este mai compact decât VMOSFET, păstrând însă avantajul </a:t>
            </a:r>
            <a:br>
              <a:rPr lang="en-US"/>
            </a:br>
            <a:r>
              <a:rPr lang="ro-RO"/>
              <a:t>canalului vertical scurt.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86A6-9A4D-43A8-81E5-487E60B6FA66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9543B5-B3D2-4847-9352-14ED41CF7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3179" y="767566"/>
            <a:ext cx="3534268" cy="331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45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TEC-MOS cu poartă dublă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TEC-MOS cu poartă dublă poate fi atât cu canal inițial (a), cât și cu canal indus (b).</a:t>
            </a:r>
            <a:endParaRPr lang="en-US"/>
          </a:p>
          <a:p>
            <a:r>
              <a:rPr lang="ro-RO"/>
              <a:t>Singura deosebire față de TEC-MOS studiate până acum constă în faptul că are două porți (G</a:t>
            </a:r>
            <a:r>
              <a:rPr lang="ro-RO" baseline="-25000"/>
              <a:t>1</a:t>
            </a:r>
            <a:r>
              <a:rPr lang="ro-RO"/>
              <a:t> și G</a:t>
            </a:r>
            <a:r>
              <a:rPr lang="ro-RO" baseline="-25000"/>
              <a:t>2</a:t>
            </a:r>
            <a:r>
              <a:rPr lang="ro-RO"/>
              <a:t>):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B475-2939-4307-8FA0-83750F29CE64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DA66B9-87A5-4270-B60C-3C98C08C6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339" y="3883786"/>
            <a:ext cx="3553321" cy="195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664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poartă dublă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Unul dintre dezavantajele tranzistoarelor cu efect de câmp constă în capacitatea mare de intrare, care limitează utilizarea la frecvențe înalte.</a:t>
            </a:r>
          </a:p>
          <a:p>
            <a:r>
              <a:rPr lang="ro-RO"/>
              <a:t>La dispozitivele cu poartă dublă, capacitatea de intrare este redusă, ceea ce le face utilizabile în circuitele de amplificare de radiofrecvență (RF).</a:t>
            </a:r>
          </a:p>
          <a:p>
            <a:r>
              <a:rPr lang="ro-RO"/>
              <a:t>Un alt avantaj al configurației cu poartă dublă este faptul că poate fi folosită în etajul de intrare al unor amplificatoare de RF, pentru realizarea reglării automate a amplificării (RAA).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5CA-89F4-4A3B-B4C9-8D1C8B5A03A2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3F3359-8A51-429F-8B46-C2E70422E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382" y="136525"/>
            <a:ext cx="2842657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63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b="1">
                <a:latin typeface="+mn-lt"/>
              </a:rPr>
              <a:t>Caracteristica de transfer a unui </a:t>
            </a:r>
            <a:br>
              <a:rPr lang="ro-RO" b="1">
                <a:latin typeface="+mn-lt"/>
              </a:rPr>
            </a:br>
            <a:r>
              <a:rPr lang="ro-RO" b="1">
                <a:latin typeface="+mn-lt"/>
              </a:rPr>
              <a:t>TEC-MOS cu canal indus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TEC-MOS cu canal indus lucrează exclusiv în regim de îmbogățire.</a:t>
            </a:r>
          </a:p>
          <a:p>
            <a:r>
              <a:rPr lang="ro-RO"/>
              <a:t>Prin urmare un dispozitiv cu canal </a:t>
            </a:r>
            <a:r>
              <a:rPr lang="ro-RO" b="1"/>
              <a:t>n</a:t>
            </a:r>
            <a:r>
              <a:rPr lang="ro-RO"/>
              <a:t> necesită o tensiune poartă-sursă pozitivă, iar pentru unul cu </a:t>
            </a:r>
            <a:br>
              <a:rPr lang="ro-RO"/>
            </a:br>
            <a:r>
              <a:rPr lang="ro-RO"/>
              <a:t>canal </a:t>
            </a:r>
            <a:r>
              <a:rPr lang="ro-RO" b="1"/>
              <a:t>p</a:t>
            </a:r>
            <a:r>
              <a:rPr lang="ro-RO"/>
              <a:t> este necesară o tensiune </a:t>
            </a:r>
            <a:br>
              <a:rPr lang="ro-RO"/>
            </a:br>
            <a:r>
              <a:rPr lang="ro-RO"/>
              <a:t>poartă-sursă negativă.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2BF8-5B52-4CC5-BD7E-35089CD0AA13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64E3A5-327E-4845-9A6C-8F052F191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348" y="2951495"/>
            <a:ext cx="6005398" cy="331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45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Caracteristica de transfer a unui </a:t>
            </a:r>
            <a:b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indus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La V</a:t>
            </a:r>
            <a:r>
              <a:rPr lang="ro-RO" baseline="-25000"/>
              <a:t>GS</a:t>
            </a:r>
            <a:r>
              <a:rPr lang="ro-RO"/>
              <a:t>=0 nu există curent de drenă.</a:t>
            </a:r>
          </a:p>
          <a:p>
            <a:r>
              <a:rPr lang="ro-RO"/>
              <a:t>Deci pentru un TEC-MOS cu canal indus parametrul I</a:t>
            </a:r>
            <a:r>
              <a:rPr lang="ro-RO" baseline="-25000"/>
              <a:t>DSS</a:t>
            </a:r>
            <a:r>
              <a:rPr lang="ro-RO"/>
              <a:t> nu este semnificativ, ca în cazul unui </a:t>
            </a:r>
            <a:br>
              <a:rPr lang="ro-RO"/>
            </a:br>
            <a:r>
              <a:rPr lang="ro-RO"/>
              <a:t>TEC-J sau al unui TEC-MOS cu </a:t>
            </a:r>
            <a:br>
              <a:rPr lang="ro-RO"/>
            </a:br>
            <a:r>
              <a:rPr lang="ro-RO"/>
              <a:t>canal inițial.</a:t>
            </a:r>
          </a:p>
          <a:p>
            <a:r>
              <a:rPr lang="ro-RO"/>
              <a:t>Mai trebuie remarcat că, teoretic, </a:t>
            </a:r>
            <a:br>
              <a:rPr lang="ro-RO"/>
            </a:br>
            <a:r>
              <a:rPr lang="ro-RO"/>
              <a:t>nu există curent de drenă înainte </a:t>
            </a:r>
            <a:br>
              <a:rPr lang="ro-RO"/>
            </a:br>
            <a:r>
              <a:rPr lang="ro-RO"/>
              <a:t>ca V</a:t>
            </a:r>
            <a:r>
              <a:rPr lang="ro-RO" baseline="-25000"/>
              <a:t>GS</a:t>
            </a:r>
            <a:r>
              <a:rPr lang="ro-RO"/>
              <a:t> să fi atins o anumită </a:t>
            </a:r>
            <a:br>
              <a:rPr lang="ro-RO"/>
            </a:br>
            <a:r>
              <a:rPr lang="ro-RO"/>
              <a:t>valoare nenulă, numită </a:t>
            </a:r>
            <a:r>
              <a:rPr lang="ro-RO" b="1">
                <a:solidFill>
                  <a:srgbClr val="0070C0"/>
                </a:solidFill>
              </a:rPr>
              <a:t>tensiune </a:t>
            </a:r>
            <a:br>
              <a:rPr lang="ro-RO" b="1">
                <a:solidFill>
                  <a:srgbClr val="0070C0"/>
                </a:solidFill>
              </a:rPr>
            </a:br>
            <a:r>
              <a:rPr lang="ro-RO" b="1">
                <a:solidFill>
                  <a:srgbClr val="0070C0"/>
                </a:solidFill>
              </a:rPr>
              <a:t>de prag</a:t>
            </a:r>
            <a:r>
              <a:rPr lang="ro-RO"/>
              <a:t>, V</a:t>
            </a:r>
            <a:r>
              <a:rPr lang="ro-RO" baseline="-25000"/>
              <a:t>GS(th)</a:t>
            </a:r>
            <a:r>
              <a:rPr lang="ro-RO"/>
              <a:t> (</a:t>
            </a:r>
            <a:r>
              <a:rPr lang="ro-RO" b="1"/>
              <a:t>th</a:t>
            </a:r>
            <a:r>
              <a:rPr lang="ro-RO"/>
              <a:t>reshold </a:t>
            </a:r>
            <a:br>
              <a:rPr lang="ro-RO"/>
            </a:br>
            <a:r>
              <a:rPr lang="ro-RO"/>
              <a:t>voltage).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CEFA-4FAF-4D8D-AD9D-B9D409D99FA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154F00-7543-41B9-89CA-C7F5B520B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348" y="2951495"/>
            <a:ext cx="6005398" cy="331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97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Caracteristica de transfer a unui </a:t>
            </a:r>
            <a:b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indus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Ecuația curbelor parabolice ale caracteristicilor de transfer se deosebește de cea utilizată la TEC-J și TEC-MOS cu canal inițial, deoarece curbele pornesc de </a:t>
            </a:r>
            <a:br>
              <a:rPr lang="ro-RO"/>
            </a:br>
            <a:r>
              <a:rPr lang="ro-RO"/>
              <a:t>pe axa orizontală din punctul </a:t>
            </a:r>
            <a:br>
              <a:rPr lang="ro-RO"/>
            </a:br>
            <a:r>
              <a:rPr lang="ro-RO"/>
              <a:t>V</a:t>
            </a:r>
            <a:r>
              <a:rPr lang="ro-RO" baseline="-25000"/>
              <a:t>GS(th)</a:t>
            </a:r>
            <a:r>
              <a:rPr lang="ro-RO"/>
              <a:t>, în loc de V</a:t>
            </a:r>
            <a:r>
              <a:rPr lang="ro-RO" baseline="-25000"/>
              <a:t>GS(off)</a:t>
            </a:r>
            <a:r>
              <a:rPr lang="ro-RO"/>
              <a:t> și nu </a:t>
            </a:r>
            <a:br>
              <a:rPr lang="ro-RO"/>
            </a:br>
            <a:r>
              <a:rPr lang="ro-RO"/>
              <a:t>ajung să intersecteze axa </a:t>
            </a:r>
            <a:br>
              <a:rPr lang="ro-RO"/>
            </a:br>
            <a:r>
              <a:rPr lang="ro-RO"/>
              <a:t>verticală.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28C6-4AD2-417B-A5A9-C5A651B72232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53001" y="476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990532-2754-4E21-8B5F-63C1F54B1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348" y="2951495"/>
            <a:ext cx="6005398" cy="331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81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Caracteristica de transfer a unui </a:t>
            </a:r>
            <a:b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indus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Curba caracteristicii de transfer a unui TEC-MOS cu canal indus este descrisă de ecuația:</a:t>
            </a:r>
          </a:p>
          <a:p>
            <a:endParaRPr lang="ro-RO"/>
          </a:p>
          <a:p>
            <a:endParaRPr lang="ro-RO"/>
          </a:p>
          <a:p>
            <a:pPr marL="0" indent="0">
              <a:buNone/>
            </a:pPr>
            <a:r>
              <a:rPr lang="ro-RO"/>
              <a:t>   </a:t>
            </a:r>
          </a:p>
          <a:p>
            <a:pPr marL="0" indent="0">
              <a:buNone/>
            </a:pPr>
            <a:r>
              <a:rPr lang="ro-RO"/>
              <a:t>   unde constanta </a:t>
            </a:r>
            <a:r>
              <a:rPr lang="ro-RO" b="1"/>
              <a:t>K</a:t>
            </a:r>
            <a:r>
              <a:rPr lang="ro-RO"/>
              <a:t> se mai </a:t>
            </a:r>
            <a:br>
              <a:rPr lang="ro-RO"/>
            </a:br>
            <a:r>
              <a:rPr lang="ro-RO"/>
              <a:t>   numește și </a:t>
            </a:r>
            <a:r>
              <a:rPr lang="ro-RO">
                <a:solidFill>
                  <a:srgbClr val="0070C0"/>
                </a:solidFill>
              </a:rPr>
              <a:t>factor de conducție</a:t>
            </a:r>
            <a:r>
              <a:rPr lang="ro-RO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F1E7-DEB7-4BA6-92B5-9D970EF02643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53001" y="476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 bwMode="auto">
              <a:xfrm>
                <a:off x="1594983" y="3090156"/>
                <a:ext cx="3274392" cy="67768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  <m:d>
                                    <m:d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94983" y="3090156"/>
                <a:ext cx="3274392" cy="6776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8B9E1F7B-8358-4CE0-8C91-F330BA256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348" y="2951495"/>
            <a:ext cx="6005398" cy="331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60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b="1">
                <a:latin typeface="+mn-lt"/>
              </a:rPr>
              <a:t>Caracteristica de transfer a unui </a:t>
            </a:r>
            <a:br>
              <a:rPr lang="ro-RO" b="1">
                <a:latin typeface="+mn-lt"/>
              </a:rPr>
            </a:br>
            <a:r>
              <a:rPr lang="ro-RO" b="1">
                <a:latin typeface="+mn-lt"/>
              </a:rPr>
              <a:t>TEC-MOS cu canal indus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Constanta K depinde de tipul dispozitivului și se determină din datele de catalog astfel:</a:t>
            </a:r>
          </a:p>
          <a:p>
            <a:pPr lvl="1"/>
            <a:r>
              <a:rPr lang="ro-RO"/>
              <a:t>se citește valoarea I</a:t>
            </a:r>
            <a:r>
              <a:rPr lang="ro-RO" baseline="-25000"/>
              <a:t>D(on)</a:t>
            </a:r>
            <a:r>
              <a:rPr lang="ro-RO"/>
              <a:t> (on-state drain current) pentru V</a:t>
            </a:r>
            <a:r>
              <a:rPr lang="ro-RO" baseline="-25000"/>
              <a:t>GS</a:t>
            </a:r>
            <a:r>
              <a:rPr lang="ro-RO"/>
              <a:t> dată și </a:t>
            </a:r>
          </a:p>
          <a:p>
            <a:pPr lvl="1"/>
            <a:r>
              <a:rPr lang="ro-RO"/>
              <a:t>ambele se înlocuiesc în ecuația lui I</a:t>
            </a:r>
            <a:r>
              <a:rPr lang="ro-RO" baseline="-25000"/>
              <a:t>D</a:t>
            </a:r>
            <a:endParaRPr lang="ro-RO"/>
          </a:p>
          <a:p>
            <a:pPr lvl="1"/>
            <a:endParaRPr lang="ro-RO">
              <a:latin typeface="UT Sans" panose="00000500000000000000" pitchFamily="50" charset="0"/>
            </a:endParaRPr>
          </a:p>
          <a:p>
            <a:pPr lvl="1"/>
            <a:endParaRPr lang="ro-RO">
              <a:latin typeface="UT Sans" panose="00000500000000000000" pitchFamily="50" charset="0"/>
            </a:endParaRPr>
          </a:p>
          <a:p>
            <a:pPr lvl="1"/>
            <a:endParaRPr lang="ro-RO">
              <a:latin typeface="UT Sans" panose="00000500000000000000" pitchFamily="50" charset="0"/>
            </a:endParaRPr>
          </a:p>
          <a:p>
            <a:r>
              <a:rPr lang="ro-RO" sz="2400"/>
              <a:t>De exemplu la TEC-MOS de tipul 2N7008 în foile de catalog se găsesc valorile: I</a:t>
            </a:r>
            <a:r>
              <a:rPr lang="ro-RO" sz="2400" baseline="-25000"/>
              <a:t>D(on)</a:t>
            </a:r>
            <a:r>
              <a:rPr lang="ro-RO" sz="2400"/>
              <a:t>=500mA la V</a:t>
            </a:r>
            <a:r>
              <a:rPr lang="ro-RO" sz="2400" baseline="-25000"/>
              <a:t>GS</a:t>
            </a:r>
            <a:r>
              <a:rPr lang="ro-RO" sz="2400"/>
              <a:t>=10V și V</a:t>
            </a:r>
            <a:r>
              <a:rPr lang="ro-RO" sz="2400" baseline="-25000"/>
              <a:t>GS(th)</a:t>
            </a:r>
            <a:r>
              <a:rPr lang="ro-RO" sz="2400"/>
              <a:t>=2,5V (valoarea maximă). Rezultă:</a:t>
            </a:r>
            <a:endParaRPr lang="ro-RO" sz="2400" baseline="-25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B58E8-DCF0-4087-83A7-6A11E7B78CBB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419601" y="3625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 bwMode="auto">
              <a:xfrm>
                <a:off x="3925678" y="3514276"/>
                <a:ext cx="4340640" cy="97403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𝑜𝑛</m:t>
                                  </m:r>
                                </m:e>
                              </m:d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d>
                                        <m:d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ro-RO" sz="20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foaie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0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0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de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0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0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catalog</m:t>
                                          </m:r>
                                        </m:e>
                                      </m:d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d>
                                        <m:d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𝑡h</m:t>
                                          </m:r>
                                        </m:e>
                                      </m:d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5678" y="3514276"/>
                <a:ext cx="4340640" cy="9740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8732E198-D3DD-4E0B-AE4B-2F279231748A}"/>
                  </a:ext>
                </a:extLst>
              </p:cNvPr>
              <p:cNvSpPr txBox="1"/>
              <p:nvPr/>
            </p:nvSpPr>
            <p:spPr>
              <a:xfrm>
                <a:off x="4052998" y="5554656"/>
                <a:ext cx="4086001" cy="818641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10−2,5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7,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=8,89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8732E198-D3DD-4E0B-AE4B-2F2792317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998" y="5554656"/>
                <a:ext cx="4086001" cy="8186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2AD8E63A-BC37-42C9-9F32-949EF2E0FA33}"/>
                  </a:ext>
                </a:extLst>
              </p:cNvPr>
              <p:cNvSpPr txBox="1"/>
              <p:nvPr/>
            </p:nvSpPr>
            <p:spPr bwMode="auto">
              <a:xfrm>
                <a:off x="9234648" y="681037"/>
                <a:ext cx="2743200" cy="63776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</m:sub>
                              </m:s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  <m:d>
                                    <m:d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2AD8E63A-BC37-42C9-9F32-949EF2E0F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34648" y="681037"/>
                <a:ext cx="2743200" cy="6377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079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 b="1">
                <a:latin typeface="+mn-lt"/>
              </a:rPr>
              <a:t>Foaie de catalog pentru TEC-MOS cu canal indus de tipul 2N7008</a:t>
            </a:r>
            <a:endParaRPr lang="en-US" sz="3200" b="1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23A9-AF17-4B6E-A436-E8007D1AE6E7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29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3334993" y="1212972"/>
            <a:ext cx="7896225" cy="506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7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Generalități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TEC-MOS constituie cea de-a doua categorie de tranzistoare cu efect de câmp.</a:t>
            </a:r>
          </a:p>
          <a:p>
            <a:r>
              <a:rPr lang="ro-RO"/>
              <a:t>Structura unui TEC-MOS se deosebește de structura unui TEC-J prin aceea că </a:t>
            </a:r>
            <a:r>
              <a:rPr lang="ro-RO" u="sng"/>
              <a:t>nu</a:t>
            </a:r>
            <a:r>
              <a:rPr lang="ro-RO"/>
              <a:t> are la bază o joncțiune </a:t>
            </a:r>
            <a:r>
              <a:rPr lang="ro-RO" i="1"/>
              <a:t>pn</a:t>
            </a:r>
            <a:r>
              <a:rPr lang="ro-RO"/>
              <a:t>.</a:t>
            </a:r>
          </a:p>
          <a:p>
            <a:r>
              <a:rPr lang="ro-RO"/>
              <a:t>La TEC-MOS, poarta este izolată față de canal printr-un strat de bioxid (dioxid) de siliciu (SiO</a:t>
            </a:r>
            <a:r>
              <a:rPr lang="ro-RO" baseline="-25000"/>
              <a:t>2</a:t>
            </a:r>
            <a:r>
              <a:rPr lang="ro-RO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A1FD-73FA-40A3-B9E3-E3AB35B2A6DC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13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1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Să se calculeze curentul de drenă al unui TEC-MOS cu canal indus de tipul 2N7008 dacă V</a:t>
            </a:r>
            <a:r>
              <a:rPr lang="ro-RO" baseline="-25000"/>
              <a:t>GS</a:t>
            </a:r>
            <a:r>
              <a:rPr lang="ro-RO"/>
              <a:t>=5V.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7BBE-9C40-4D3C-8341-6D544435CB5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09801" y="4463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31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1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Rezolvare</a:t>
            </a:r>
            <a:endParaRPr lang="en-US"/>
          </a:p>
          <a:p>
            <a:r>
              <a:rPr lang="ro-RO"/>
              <a:t>Din foile de catalog rezultă valorile:</a:t>
            </a:r>
            <a:endParaRPr lang="en-US"/>
          </a:p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V</a:t>
            </a:r>
            <a:r>
              <a:rPr lang="ro-RO" b="1" baseline="-25000">
                <a:solidFill>
                  <a:srgbClr val="0070C0"/>
                </a:solidFill>
              </a:rPr>
              <a:t>GS(th)</a:t>
            </a:r>
            <a:r>
              <a:rPr lang="ro-RO" b="1">
                <a:solidFill>
                  <a:srgbClr val="0070C0"/>
                </a:solidFill>
              </a:rPr>
              <a:t>=1V</a:t>
            </a:r>
            <a:endParaRPr lang="en-US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I</a:t>
            </a:r>
            <a:r>
              <a:rPr lang="ro-RO" b="1" baseline="-25000">
                <a:solidFill>
                  <a:srgbClr val="0070C0"/>
                </a:solidFill>
              </a:rPr>
              <a:t>D(on)</a:t>
            </a:r>
            <a:r>
              <a:rPr lang="ro-RO" b="1">
                <a:solidFill>
                  <a:srgbClr val="0070C0"/>
                </a:solidFill>
              </a:rPr>
              <a:t>=500mA la V</a:t>
            </a:r>
            <a:r>
              <a:rPr lang="ro-RO" b="1" baseline="-25000">
                <a:solidFill>
                  <a:srgbClr val="0070C0"/>
                </a:solidFill>
              </a:rPr>
              <a:t>GS</a:t>
            </a:r>
            <a:r>
              <a:rPr lang="ro-RO" b="1">
                <a:solidFill>
                  <a:srgbClr val="0070C0"/>
                </a:solidFill>
              </a:rPr>
              <a:t>=10V</a:t>
            </a:r>
            <a:endParaRPr lang="en-US" b="1">
              <a:solidFill>
                <a:srgbClr val="0070C0"/>
              </a:solidFill>
            </a:endParaRPr>
          </a:p>
          <a:p>
            <a:r>
              <a:rPr lang="ro-RO"/>
              <a:t>În primul rând se determină valoarea factorului de conducție K: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7BBE-9C40-4D3C-8341-6D544435CB5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09801" y="4463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/>
              <p:cNvSpPr txBox="1"/>
              <p:nvPr/>
            </p:nvSpPr>
            <p:spPr bwMode="auto">
              <a:xfrm>
                <a:off x="1201994" y="4568363"/>
                <a:ext cx="10515600" cy="113219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𝑜𝑛</m:t>
                                  </m:r>
                                </m:e>
                              </m:d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d>
                                        <m:d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ro-RO" sz="24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foaie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4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4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de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4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ro-RO" sz="2400" i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catalog</m:t>
                                          </m:r>
                                        </m:e>
                                      </m:d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d>
                                        <m:d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1994" y="4568363"/>
                <a:ext cx="10515600" cy="11321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657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1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Apoi, utilizând valoarea aflată pentru K, se calculează I</a:t>
            </a:r>
            <a:r>
              <a:rPr lang="ro-RO" baseline="-25000"/>
              <a:t>D</a:t>
            </a:r>
            <a:r>
              <a:rPr lang="ro-RO"/>
              <a:t> la V</a:t>
            </a:r>
            <a:r>
              <a:rPr lang="ro-RO" baseline="-25000"/>
              <a:t>GS</a:t>
            </a:r>
            <a:r>
              <a:rPr lang="ro-RO"/>
              <a:t>=5V: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C576-6B71-41BB-9460-C040AF50E9D9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86001" y="2482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/>
              <p:cNvSpPr txBox="1"/>
              <p:nvPr/>
            </p:nvSpPr>
            <p:spPr bwMode="auto">
              <a:xfrm>
                <a:off x="1047746" y="2527998"/>
                <a:ext cx="3213928" cy="66028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  <m:d>
                                    <m:d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7746" y="2527998"/>
                <a:ext cx="3213928" cy="660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660C72ED-44AF-42BD-983D-72A435C8CA55}"/>
                  </a:ext>
                </a:extLst>
              </p:cNvPr>
              <p:cNvSpPr txBox="1"/>
              <p:nvPr/>
            </p:nvSpPr>
            <p:spPr bwMode="auto">
              <a:xfrm>
                <a:off x="1047746" y="3417427"/>
                <a:ext cx="7323759" cy="799074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98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660C72ED-44AF-42BD-983D-72A435C8C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7746" y="3417427"/>
                <a:ext cx="7323759" cy="7990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234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b="1">
                <a:latin typeface="+mn-lt"/>
              </a:rPr>
              <a:t>Caracteristica de transfer a unui </a:t>
            </a:r>
            <a:br>
              <a:rPr lang="ro-RO" b="1">
                <a:latin typeface="+mn-lt"/>
              </a:rPr>
            </a:br>
            <a:r>
              <a:rPr lang="ro-RO" b="1">
                <a:latin typeface="+mn-lt"/>
              </a:rPr>
              <a:t>TEC-MOS cu canal inițial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Punctul de pe curbă de la V</a:t>
            </a:r>
            <a:r>
              <a:rPr lang="ro-RO" baseline="-25000"/>
              <a:t>GS</a:t>
            </a:r>
            <a:r>
              <a:rPr lang="ro-RO"/>
              <a:t>=0 corespunde valorii lui I</a:t>
            </a:r>
            <a:r>
              <a:rPr lang="ro-RO" baseline="-25000"/>
              <a:t>DSS</a:t>
            </a:r>
            <a:r>
              <a:rPr lang="ro-RO"/>
              <a:t>.</a:t>
            </a:r>
          </a:p>
          <a:p>
            <a:r>
              <a:rPr lang="ro-RO"/>
              <a:t>Ca și la TEC-J, V</a:t>
            </a:r>
            <a:r>
              <a:rPr lang="ro-RO" baseline="-25000"/>
              <a:t>GS(off)</a:t>
            </a:r>
            <a:r>
              <a:rPr lang="ro-RO"/>
              <a:t>=-V</a:t>
            </a:r>
            <a:r>
              <a:rPr lang="ro-RO" baseline="-25000"/>
              <a:t>P</a:t>
            </a:r>
            <a:r>
              <a:rPr lang="ro-RO"/>
              <a:t> (adică tensiunea de blocare este egală cu tensiunea de strangulare, cu </a:t>
            </a:r>
            <a:br>
              <a:rPr lang="ro-RO"/>
            </a:br>
            <a:r>
              <a:rPr lang="ro-RO"/>
              <a:t>semn schimbat).</a:t>
            </a:r>
            <a:endParaRPr lang="en-US"/>
          </a:p>
          <a:p>
            <a:r>
              <a:rPr lang="ro-RO"/>
              <a:t>Funcția pătratică din ecuația </a:t>
            </a:r>
            <a:br>
              <a:rPr lang="ro-RO"/>
            </a:br>
            <a:r>
              <a:rPr lang="ro-RO"/>
              <a:t>curentului de drenă, referitoare </a:t>
            </a:r>
            <a:br>
              <a:rPr lang="ro-RO"/>
            </a:br>
            <a:r>
              <a:rPr lang="ro-RO"/>
              <a:t>la caracteristica TEC-J, este </a:t>
            </a:r>
            <a:br>
              <a:rPr lang="ro-RO"/>
            </a:br>
            <a:r>
              <a:rPr lang="ro-RO"/>
              <a:t>valabilă și pentru TEC-MOS cu </a:t>
            </a:r>
            <a:br>
              <a:rPr lang="ro-RO"/>
            </a:br>
            <a:r>
              <a:rPr lang="ro-RO"/>
              <a:t>canal inițial.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F01C-9785-4020-893B-66755D67EFB2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33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6E8937-D07A-4699-A846-3E1357455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2918" y="2899905"/>
            <a:ext cx="6256893" cy="327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7300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Caracteristica de transfer a unui </a:t>
            </a:r>
            <a:b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Analitic, la TEC-MOS cu canal inițial </a:t>
            </a:r>
            <a:r>
              <a:rPr lang="ro-RO" b="1"/>
              <a:t>n</a:t>
            </a:r>
            <a:r>
              <a:rPr lang="ro-RO"/>
              <a:t> dependența dintre I</a:t>
            </a:r>
            <a:r>
              <a:rPr lang="ro-RO" baseline="-25000"/>
              <a:t>D</a:t>
            </a:r>
            <a:r>
              <a:rPr lang="ro-RO"/>
              <a:t> și V</a:t>
            </a:r>
            <a:r>
              <a:rPr lang="ro-RO" baseline="-25000"/>
              <a:t>GS</a:t>
            </a:r>
            <a:r>
              <a:rPr lang="ro-RO"/>
              <a:t> este dată de relația: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0FCA-F38A-4F98-88BB-4BA630784C3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1" y="2482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 bwMode="auto">
              <a:xfrm>
                <a:off x="1581394" y="3131310"/>
                <a:ext cx="3538330" cy="109855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𝐷𝑆𝑆</m:t>
                          </m:r>
                        </m:sub>
                      </m:sSub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𝑜𝑓𝑓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1394" y="3131310"/>
                <a:ext cx="3538330" cy="10985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780D8B6A-979D-4F40-BA39-61671450E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2918" y="2899905"/>
            <a:ext cx="6256893" cy="327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843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2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Pentru un TEC-MOS cu canal inițial se cunosc: I</a:t>
            </a:r>
            <a:r>
              <a:rPr lang="ro-RO" baseline="-25000"/>
              <a:t>DSS</a:t>
            </a:r>
            <a:r>
              <a:rPr lang="ro-RO"/>
              <a:t>=10mA și V</a:t>
            </a:r>
            <a:r>
              <a:rPr lang="ro-RO" baseline="-25000"/>
              <a:t>GS(off)</a:t>
            </a:r>
            <a:r>
              <a:rPr lang="ro-RO"/>
              <a:t>=-8V.</a:t>
            </a:r>
            <a:endParaRPr lang="en-US"/>
          </a:p>
          <a:p>
            <a:pPr marL="731520" lvl="1" indent="-457200">
              <a:buFont typeface="+mj-lt"/>
              <a:buAutoNum type="alphaLcParenR"/>
            </a:pPr>
            <a:r>
              <a:rPr lang="ro-RO"/>
              <a:t>Canalul este de tip </a:t>
            </a:r>
            <a:r>
              <a:rPr lang="ro-RO" b="1"/>
              <a:t>n</a:t>
            </a:r>
            <a:r>
              <a:rPr lang="ro-RO"/>
              <a:t>  sau </a:t>
            </a:r>
            <a:r>
              <a:rPr lang="ro-RO" b="1"/>
              <a:t>p</a:t>
            </a:r>
            <a:r>
              <a:rPr lang="ro-RO"/>
              <a:t>?</a:t>
            </a:r>
            <a:endParaRPr lang="en-US"/>
          </a:p>
          <a:p>
            <a:pPr marL="731520" lvl="1" indent="-457200">
              <a:buFont typeface="+mj-lt"/>
              <a:buAutoNum type="alphaLcParenR"/>
            </a:pPr>
            <a:r>
              <a:rPr lang="ro-RO"/>
              <a:t>Calculați I</a:t>
            </a:r>
            <a:r>
              <a:rPr lang="ro-RO" baseline="-25000"/>
              <a:t>D</a:t>
            </a:r>
            <a:r>
              <a:rPr lang="ro-RO"/>
              <a:t> la V</a:t>
            </a:r>
            <a:r>
              <a:rPr lang="ro-RO" baseline="-25000"/>
              <a:t>GS</a:t>
            </a:r>
            <a:r>
              <a:rPr lang="ro-RO"/>
              <a:t>=-3V.</a:t>
            </a:r>
            <a:endParaRPr lang="en-US"/>
          </a:p>
          <a:p>
            <a:pPr marL="731520" lvl="1" indent="-457200">
              <a:buFont typeface="+mj-lt"/>
              <a:buAutoNum type="alphaLcParenR"/>
            </a:pPr>
            <a:r>
              <a:rPr lang="ro-RO"/>
              <a:t>Calculați I</a:t>
            </a:r>
            <a:r>
              <a:rPr lang="ro-RO" baseline="-25000"/>
              <a:t>D</a:t>
            </a:r>
            <a:r>
              <a:rPr lang="ro-RO"/>
              <a:t> la V</a:t>
            </a:r>
            <a:r>
              <a:rPr lang="ro-RO" baseline="-25000"/>
              <a:t>GS</a:t>
            </a:r>
            <a:r>
              <a:rPr lang="ro-RO"/>
              <a:t>=+3V.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ECF-13DF-4FDB-A81C-46F68933E659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70164" y="55771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7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2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Rezolvare</a:t>
            </a:r>
          </a:p>
          <a:p>
            <a:pPr marL="457200" indent="-457200">
              <a:buFont typeface="+mj-lt"/>
              <a:buAutoNum type="alphaLcParenR"/>
            </a:pPr>
            <a:r>
              <a:rPr lang="ro-RO"/>
              <a:t>Deoarece V</a:t>
            </a:r>
            <a:r>
              <a:rPr lang="ro-RO" baseline="-25000"/>
              <a:t>GS(off)</a:t>
            </a:r>
            <a:r>
              <a:rPr lang="en-US"/>
              <a:t>&lt;</a:t>
            </a:r>
            <a:r>
              <a:rPr lang="ro-RO"/>
              <a:t>0</a:t>
            </a:r>
            <a:r>
              <a:rPr lang="en-US"/>
              <a:t>, TEC-MOS are canal de tip </a:t>
            </a:r>
            <a:r>
              <a:rPr lang="en-US" b="1"/>
              <a:t>n</a:t>
            </a:r>
            <a:r>
              <a:rPr lang="en-US"/>
              <a:t>.</a:t>
            </a:r>
            <a:endParaRPr lang="ro-RO"/>
          </a:p>
          <a:p>
            <a:pPr marL="457200" indent="-457200">
              <a:buFont typeface="+mj-lt"/>
              <a:buAutoNum type="alphaLcParenR"/>
            </a:pPr>
            <a:endParaRPr lang="ro-RO"/>
          </a:p>
          <a:p>
            <a:pPr marL="457200" indent="-457200">
              <a:buFont typeface="+mj-lt"/>
              <a:buAutoNum type="alphaLcParenR"/>
            </a:pPr>
            <a:r>
              <a:rPr lang="ro-RO"/>
              <a:t>  </a:t>
            </a:r>
          </a:p>
          <a:p>
            <a:pPr marL="457200" indent="-457200">
              <a:buFont typeface="+mj-lt"/>
              <a:buAutoNum type="alphaLcParenR"/>
            </a:pPr>
            <a:endParaRPr lang="ro-RO"/>
          </a:p>
          <a:p>
            <a:pPr marL="457200" indent="-457200">
              <a:buFont typeface="+mj-lt"/>
              <a:buAutoNum type="alphaLcParenR"/>
            </a:pPr>
            <a:endParaRPr lang="ro-RO"/>
          </a:p>
          <a:p>
            <a:pPr marL="457200" indent="-457200">
              <a:buFont typeface="+mj-lt"/>
              <a:buAutoNum type="alphaLcParenR"/>
            </a:pPr>
            <a:r>
              <a:rPr lang="ro-RO"/>
              <a:t> 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ECF-13DF-4FDB-A81C-46F68933E659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/>
              <p:cNvSpPr txBox="1"/>
              <p:nvPr/>
            </p:nvSpPr>
            <p:spPr bwMode="auto">
              <a:xfrm>
                <a:off x="1315442" y="3064754"/>
                <a:ext cx="7729883" cy="105851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𝐷𝑆𝑆</m:t>
                          </m:r>
                        </m:sub>
                      </m:sSub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𝑜𝑓𝑓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e>
                      </m:d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15442" y="3064754"/>
                <a:ext cx="7729883" cy="10585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70164" y="55771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9"/>
              <p:cNvSpPr txBox="1"/>
              <p:nvPr/>
            </p:nvSpPr>
            <p:spPr bwMode="auto">
              <a:xfrm>
                <a:off x="1315442" y="4569516"/>
                <a:ext cx="7966210" cy="102438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𝐷𝑆𝑆</m:t>
                          </m:r>
                        </m:sub>
                      </m:sSub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𝑜𝑓𝑓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e>
                      </m:d>
                      <m:sSup>
                        <m:sSup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15442" y="4569516"/>
                <a:ext cx="7966210" cy="1024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2B78683B-47A4-462F-9048-F531499D93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2054" y="35507"/>
            <a:ext cx="4301614" cy="225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094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Precauții la manevrare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Toate dispozitivele de tip MOS se pot distruge foarte ușor din cauza descărcărilor electrostatice.</a:t>
            </a:r>
          </a:p>
          <a:p>
            <a:r>
              <a:rPr lang="ro-RO"/>
              <a:t>Deoarece poarta unui TEC-MOS este izolată față de canal, rezistența de intrare este foarte mare (teoretic, infinită).</a:t>
            </a:r>
          </a:p>
          <a:p>
            <a:r>
              <a:rPr lang="ro-RO"/>
              <a:t>La un TEC-MOS obișnuit, curentul rezidual de poartă, I</a:t>
            </a:r>
            <a:r>
              <a:rPr lang="ro-RO" baseline="-25000"/>
              <a:t>GSS</a:t>
            </a:r>
            <a:r>
              <a:rPr lang="ro-RO"/>
              <a:t>, este de ordinul picoamperilor, pe când la un TEC-J obișnuit curentul invers de poartă se încadrează în domeniul nanoamperilor.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C997-0468-4BD8-B016-6A3392C50E1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3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Precauții la manevrare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Capacitatea de intrare apare ca o consecință a structurii izolate a porții. </a:t>
            </a:r>
          </a:p>
          <a:p>
            <a:r>
              <a:rPr lang="ro-RO"/>
              <a:t>Capacitatea de intrare, împreună cu rezistența de intrare foarte mare formează un sistem în care sarcinile electrice în exces se acumulează cu ușurință, putând duce la deteriorarea dispozitivului.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21A7-4797-4A6A-9BD7-E5F7FBD421F9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30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Precauții la manevrare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Pentru a evita distrugerile provocate de electricitatea statică, la manevrarea dispozitivelor MOS trebuie luate următoarele măsuri de precauție:</a:t>
            </a:r>
            <a:endParaRPr lang="en-US"/>
          </a:p>
          <a:p>
            <a:pPr marL="731520" lvl="1" indent="-457200">
              <a:buFont typeface="+mj-lt"/>
              <a:buAutoNum type="arabicPeriod"/>
            </a:pPr>
            <a:r>
              <a:rPr lang="ro-RO" sz="2200"/>
              <a:t>Dispozitivele MOS trebuie transportate și păstrate în ambalaje de </a:t>
            </a:r>
            <a:r>
              <a:rPr lang="ro-RO" sz="2200" b="1">
                <a:solidFill>
                  <a:srgbClr val="0070C0"/>
                </a:solidFill>
              </a:rPr>
              <a:t>material antistatic </a:t>
            </a:r>
            <a:r>
              <a:rPr lang="ro-RO" sz="2200"/>
              <a:t>expandat.</a:t>
            </a:r>
            <a:endParaRPr lang="en-US" sz="2200"/>
          </a:p>
          <a:p>
            <a:pPr marL="731520" lvl="1" indent="-457200">
              <a:buFont typeface="+mj-lt"/>
              <a:buAutoNum type="arabicPeriod"/>
            </a:pPr>
            <a:r>
              <a:rPr lang="ro-RO" sz="2200"/>
              <a:t>Toate instrumentele și platformele de lucru metalice folosite la asamblare sau testare </a:t>
            </a:r>
            <a:r>
              <a:rPr lang="ro-RO" sz="2200" b="1">
                <a:solidFill>
                  <a:srgbClr val="0070C0"/>
                </a:solidFill>
              </a:rPr>
              <a:t>trebuie conectate la conductorul de împământare</a:t>
            </a:r>
            <a:r>
              <a:rPr lang="ro-RO" sz="2200"/>
              <a:t> (al treilea conductor de la prizele de perete, de 230V).</a:t>
            </a:r>
            <a:endParaRPr lang="en-US" sz="2200"/>
          </a:p>
          <a:p>
            <a:pPr marL="731520" lvl="1" indent="-457200">
              <a:buFont typeface="+mj-lt"/>
              <a:buAutoNum type="arabicPeriod"/>
            </a:pPr>
            <a:r>
              <a:rPr lang="ro-RO" sz="2200"/>
              <a:t>Persoana care asamblează sau manipulează dispozitivele MOS trebuie să poarte la încheietura mâinii o </a:t>
            </a:r>
            <a:r>
              <a:rPr lang="ro-RO" sz="2200" b="1">
                <a:solidFill>
                  <a:srgbClr val="0070C0"/>
                </a:solidFill>
              </a:rPr>
              <a:t>brățară metalică legată la masă</a:t>
            </a:r>
            <a:r>
              <a:rPr lang="ro-RO" sz="2200"/>
              <a:t> printr-un fir conductor având înseriat un rezistor de valoare mare.</a:t>
            </a:r>
            <a:endParaRPr lang="en-US" sz="22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AFBF-0D82-4B7B-A692-E328208303DB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8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Generalități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Există două feluri de TEC-MOS:</a:t>
            </a:r>
            <a:endParaRPr lang="en-US"/>
          </a:p>
          <a:p>
            <a:pPr lvl="1"/>
            <a:r>
              <a:rPr lang="ro-RO" sz="2800" b="1">
                <a:solidFill>
                  <a:srgbClr val="0070C0"/>
                </a:solidFill>
              </a:rPr>
              <a:t>cu canal indus</a:t>
            </a:r>
            <a:r>
              <a:rPr lang="ro-RO" sz="2800"/>
              <a:t>, notat E-MOSFET (în regim de îmbogățire – </a:t>
            </a:r>
            <a:r>
              <a:rPr lang="ro-RO" sz="2800" u="sng"/>
              <a:t>E</a:t>
            </a:r>
            <a:r>
              <a:rPr lang="ro-RO" sz="2800"/>
              <a:t>nhancement mode)</a:t>
            </a:r>
            <a:endParaRPr lang="en-US" sz="2800"/>
          </a:p>
          <a:p>
            <a:pPr lvl="1"/>
            <a:r>
              <a:rPr lang="ro-RO" sz="2800" b="1">
                <a:solidFill>
                  <a:srgbClr val="0070C0"/>
                </a:solidFill>
              </a:rPr>
              <a:t>cu canal inițial</a:t>
            </a:r>
            <a:r>
              <a:rPr lang="ro-RO" sz="2800"/>
              <a:t>, notat D-MOSFET (în regim de sărăcire – </a:t>
            </a:r>
            <a:r>
              <a:rPr lang="ro-RO" sz="2800" u="sng"/>
              <a:t>D</a:t>
            </a:r>
            <a:r>
              <a:rPr lang="ro-RO" sz="2800"/>
              <a:t>epletion mode)</a:t>
            </a:r>
            <a:endParaRPr lang="en-US" sz="2800"/>
          </a:p>
          <a:p>
            <a:r>
              <a:rPr lang="ro-RO"/>
              <a:t>Dintre cele două tipuri, E-MOSFET este utilizat cel mai des.</a:t>
            </a:r>
          </a:p>
          <a:p>
            <a:r>
              <a:rPr lang="ro-RO"/>
              <a:t>Datorită izolării porții, aceste dispozitive mai sunt denumite și ”dispozitive cu poartă izolată” (Insulated Gate FET)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A1FD-73FA-40A3-B9E3-E3AB35B2A6DC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51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602E1-723A-4F5F-BE65-920DDA1ED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Precauții la manevrare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E5C53-1217-4B0E-B545-D29B4FD09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400" indent="-230400"/>
            <a:r>
              <a:rPr lang="ro-RO"/>
              <a:t>Măsuri de precauție - continuare</a:t>
            </a:r>
          </a:p>
          <a:p>
            <a:pPr marL="731520" lvl="1" indent="-457200">
              <a:buFont typeface="+mj-lt"/>
              <a:buAutoNum type="arabicPeriod" startAt="4"/>
            </a:pPr>
            <a:r>
              <a:rPr lang="ro-RO" sz="2200"/>
              <a:t>Nu scoateți niciodată un dispozitiv MOS (sau orice alt dispozitiv, de altfel) din circuit în timp ce alimentarea este pornită.</a:t>
            </a:r>
          </a:p>
          <a:p>
            <a:pPr marL="731520" lvl="1" indent="-457200">
              <a:buFont typeface="+mj-lt"/>
              <a:buAutoNum type="arabicPeriod" startAt="4"/>
            </a:pPr>
            <a:r>
              <a:rPr lang="ro-RO" sz="2200"/>
              <a:t>Nu aplicați semnale unui dispozitiv MOS cât timp sursa de curent continuu este oprită.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8A47B-5C18-4E54-99BC-506E6FDB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5162-7F40-46B6-B87F-E5D24CA56D5A}" type="datetime1">
              <a:rPr lang="ro-RO" smtClean="0"/>
              <a:t>11.12.2020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64C46-7F3D-4453-A545-D996B96AD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DE-Cursul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C32E-2F0D-4C41-AF59-435E9B83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1074-1FE0-4A95-A7B6-EA636462D512}" type="slidenum">
              <a:rPr lang="ro-RO" smtClean="0"/>
              <a:t>40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75583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latin typeface="+mn-lt"/>
              </a:rPr>
              <a:t>Polarizarea dispozitivelor TEC-MOS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 studiază 3 modalități mai importante de polarizare a TEC-MOS:</a:t>
            </a:r>
            <a:endParaRPr lang="en-US"/>
          </a:p>
          <a:p>
            <a:pPr lvl="1"/>
            <a:r>
              <a:rPr lang="ro-RO"/>
              <a:t>Polarizarea prin divizor de tensiune la TEC-MOS cu canal indus,</a:t>
            </a:r>
            <a:endParaRPr lang="en-US"/>
          </a:p>
          <a:p>
            <a:pPr lvl="1"/>
            <a:r>
              <a:rPr lang="ro-RO"/>
              <a:t>Polarizarea cu reacție în drenă la TEC-MOS cu canal indus,</a:t>
            </a:r>
          </a:p>
          <a:p>
            <a:pPr lvl="1"/>
            <a:r>
              <a:rPr lang="ro-RO"/>
              <a:t>Polarizare la zero la TEC-MOS cu canal inițial.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3474-EB41-4E98-A888-6DC0072F3CA0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219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b="1">
                <a:latin typeface="+mn-lt"/>
              </a:rPr>
              <a:t>Polarizarea dispozitivelor TEC-MOS cu canal indus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La TEC-MOS cu canal indus, V</a:t>
            </a:r>
            <a:r>
              <a:rPr lang="ro-RO" baseline="-25000"/>
              <a:t>GS</a:t>
            </a:r>
            <a:r>
              <a:rPr lang="ro-RO"/>
              <a:t> trebuie să fie mai mare decât o anumită valoare de prag, deci polarizarea zero nu poate fi utilizată.</a:t>
            </a:r>
          </a:p>
          <a:p>
            <a:r>
              <a:rPr lang="ro-RO"/>
              <a:t>Se pot utiliza configurațiile:</a:t>
            </a:r>
            <a:endParaRPr lang="en-US"/>
          </a:p>
          <a:p>
            <a:pPr lvl="1"/>
            <a:r>
              <a:rPr lang="ro-RO"/>
              <a:t>cu divizor de tensiune (a)</a:t>
            </a:r>
            <a:endParaRPr lang="en-US"/>
          </a:p>
          <a:p>
            <a:pPr lvl="1"/>
            <a:r>
              <a:rPr lang="ro-RO"/>
              <a:t>cu reacție în drenă (b)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5FB3-0B9C-43E2-B462-04986197F2A1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42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A574C91-C193-457D-9340-049B00F62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694283"/>
            <a:ext cx="4591691" cy="35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094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Polarizarea dispozitivelor TEC-MOS cu canal indus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/>
              <a:t>Ecuațiile aplicate în analiza circuitului de polarizare prin divizor de tensiune: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În circuitul de polarizare cu reacție în drenă, </a:t>
            </a:r>
            <a:br>
              <a:rPr lang="ro-RO"/>
            </a:br>
            <a:r>
              <a:rPr lang="ro-RO"/>
              <a:t>curentul de poartă este neglijabil și, ca </a:t>
            </a:r>
            <a:br>
              <a:rPr lang="ro-RO"/>
            </a:br>
            <a:r>
              <a:rPr lang="ro-RO"/>
              <a:t>atare, nu există cădere de tensiune pe R</a:t>
            </a:r>
            <a:r>
              <a:rPr lang="ro-RO" baseline="-25000"/>
              <a:t>G</a:t>
            </a:r>
            <a:r>
              <a:rPr lang="ro-RO"/>
              <a:t>.</a:t>
            </a:r>
          </a:p>
          <a:p>
            <a:r>
              <a:rPr lang="ro-RO"/>
              <a:t>De aceea, V</a:t>
            </a:r>
            <a:r>
              <a:rPr lang="ro-RO" baseline="-25000"/>
              <a:t>GS</a:t>
            </a:r>
            <a:r>
              <a:rPr lang="ro-RO"/>
              <a:t>=V</a:t>
            </a:r>
            <a:r>
              <a:rPr lang="ro-RO" baseline="-25000"/>
              <a:t>DS</a:t>
            </a:r>
            <a:r>
              <a:rPr lang="ro-RO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9555-6EF3-4758-85F6-2E86F134FA8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43</a:t>
            </a:fld>
            <a:endParaRPr 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209801" y="2406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/>
              <p:cNvSpPr txBox="1"/>
              <p:nvPr/>
            </p:nvSpPr>
            <p:spPr bwMode="auto">
              <a:xfrm>
                <a:off x="1190777" y="2593320"/>
                <a:ext cx="2222777" cy="81863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𝐺𝑆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2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0777" y="2593320"/>
                <a:ext cx="2222777" cy="8186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25676" y="30538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3"/>
              <p:cNvSpPr txBox="1"/>
              <p:nvPr/>
            </p:nvSpPr>
            <p:spPr bwMode="auto">
              <a:xfrm>
                <a:off x="4418216" y="2744997"/>
                <a:ext cx="2222777" cy="50746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4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8216" y="2744997"/>
                <a:ext cx="2222777" cy="507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235201" y="35826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/>
              <p:cNvSpPr txBox="1"/>
              <p:nvPr/>
            </p:nvSpPr>
            <p:spPr bwMode="auto">
              <a:xfrm>
                <a:off x="2662031" y="3562349"/>
                <a:ext cx="2753138" cy="64770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</m:sub>
                              </m:s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6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2031" y="3562349"/>
                <a:ext cx="2753138" cy="6477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65B82221-89F8-4C6F-A3A0-7A07F23167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8853" y="2694283"/>
            <a:ext cx="4591691" cy="35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080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3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Calculați V</a:t>
            </a:r>
            <a:r>
              <a:rPr lang="ro-RO" baseline="-25000"/>
              <a:t>GS</a:t>
            </a:r>
            <a:r>
              <a:rPr lang="ro-RO"/>
              <a:t> și V</a:t>
            </a:r>
            <a:r>
              <a:rPr lang="ro-RO" baseline="-25000"/>
              <a:t>DS</a:t>
            </a:r>
            <a:r>
              <a:rPr lang="ro-RO"/>
              <a:t> pentru circuitul cu TEC-MOS cu canal indus din figură. Pentru dispozitivul folosit se consideră valorile minime I</a:t>
            </a:r>
            <a:r>
              <a:rPr lang="ro-RO" baseline="-25000"/>
              <a:t>D(on)</a:t>
            </a:r>
            <a:r>
              <a:rPr lang="ro-RO"/>
              <a:t>=200mA la V</a:t>
            </a:r>
            <a:r>
              <a:rPr lang="ro-RO" baseline="-25000"/>
              <a:t>GS</a:t>
            </a:r>
            <a:r>
              <a:rPr lang="ro-RO"/>
              <a:t>=4V și V</a:t>
            </a:r>
            <a:r>
              <a:rPr lang="ro-RO" baseline="-25000"/>
              <a:t>GS(off)</a:t>
            </a:r>
            <a:r>
              <a:rPr lang="ro-RO"/>
              <a:t>=2V.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2AB7-4B29-4BAD-998D-8630BCF5775E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F96278-74B7-4082-AA63-6B1FE465A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832" y="2813788"/>
            <a:ext cx="2133898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485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3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24000"/>
            <a:ext cx="10515599" cy="4876800"/>
          </a:xfrm>
        </p:spPr>
        <p:txBody>
          <a:bodyPr/>
          <a:lstStyle/>
          <a:p>
            <a:pPr marL="0" indent="0">
              <a:buNone/>
            </a:pPr>
            <a:r>
              <a:rPr lang="ro-RO" b="1">
                <a:latin typeface="UT Sans" panose="00000500000000000000" pitchFamily="50" charset="0"/>
              </a:rPr>
              <a:t>Rezolvare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8CB-F2EF-4A26-9254-955A69A0DE65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286001" y="21124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/>
              <p:cNvSpPr txBox="1"/>
              <p:nvPr/>
            </p:nvSpPr>
            <p:spPr bwMode="auto">
              <a:xfrm>
                <a:off x="929861" y="2134910"/>
                <a:ext cx="4622800" cy="78581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𝐺𝑆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=3,13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861" y="2134910"/>
                <a:ext cx="4622800" cy="7858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286001" y="2863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/>
              <p:cNvSpPr txBox="1"/>
              <p:nvPr/>
            </p:nvSpPr>
            <p:spPr bwMode="auto">
              <a:xfrm>
                <a:off x="929861" y="3078024"/>
                <a:ext cx="6705600" cy="858836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𝑔𝑆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𝐺𝑆</m:t>
                                      </m:r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200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200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=50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861" y="3078024"/>
                <a:ext cx="6705600" cy="8588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286001" y="385075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3"/>
              <p:cNvSpPr txBox="1"/>
              <p:nvPr/>
            </p:nvSpPr>
            <p:spPr bwMode="auto">
              <a:xfrm>
                <a:off x="929861" y="4094163"/>
                <a:ext cx="6893753" cy="858836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</m:sub>
                              </m:s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𝐺𝑆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𝑚𝐴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3,13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=63,8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861" y="4094163"/>
                <a:ext cx="6893753" cy="8588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286001" y="4652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/>
              <p:cNvSpPr txBox="1"/>
              <p:nvPr/>
            </p:nvSpPr>
            <p:spPr bwMode="auto">
              <a:xfrm>
                <a:off x="929861" y="5134044"/>
                <a:ext cx="6315076" cy="52387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63,8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e>
                      </m:d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ro-R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11,24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861" y="5134044"/>
                <a:ext cx="6315076" cy="5238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>
            <a:extLst>
              <a:ext uri="{FF2B5EF4-FFF2-40B4-BE49-F238E27FC236}">
                <a16:creationId xmlns:a16="http://schemas.microsoft.com/office/drawing/2014/main" id="{B531A066-3AC8-4CCE-B782-5F71F2CF52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5832" y="2813788"/>
            <a:ext cx="2133898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1495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4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Determinați valoarea curentului de drenă pentru circuitul din figură dacă V</a:t>
            </a:r>
            <a:r>
              <a:rPr lang="ro-RO" baseline="-25000"/>
              <a:t>GS</a:t>
            </a:r>
            <a:r>
              <a:rPr lang="ro-RO"/>
              <a:t>=8,5V.</a:t>
            </a:r>
          </a:p>
          <a:p>
            <a:r>
              <a:rPr lang="ro-RO"/>
              <a:t>TEC-MOS utilizat se caracterizează prin V</a:t>
            </a:r>
            <a:r>
              <a:rPr lang="ro-RO" baseline="-25000"/>
              <a:t>GS(th)</a:t>
            </a:r>
            <a:r>
              <a:rPr lang="ro-RO"/>
              <a:t>=3V.</a:t>
            </a:r>
          </a:p>
          <a:p>
            <a:pPr marL="0" indent="0">
              <a:buNone/>
            </a:pPr>
            <a:endParaRPr lang="ro-RO" b="1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FFD-21D9-47F8-B80D-5CED2BB349F2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46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1" y="38171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CB8F760-6777-4B76-8F9E-C1659EA87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3343294"/>
            <a:ext cx="3086531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304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4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Rezolvare</a:t>
            </a:r>
          </a:p>
          <a:p>
            <a:r>
              <a:rPr lang="ro-RO"/>
              <a:t>Circuitul fiind cu reacție în drenă, rezultă V</a:t>
            </a:r>
            <a:r>
              <a:rPr lang="ro-RO" baseline="-25000"/>
              <a:t>DS</a:t>
            </a:r>
            <a:r>
              <a:rPr lang="ro-RO"/>
              <a:t>=V</a:t>
            </a:r>
            <a:r>
              <a:rPr lang="ro-RO" baseline="-25000"/>
              <a:t>GS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FFD-21D9-47F8-B80D-5CED2BB349F2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47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1" y="38171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 bwMode="auto">
              <a:xfrm>
                <a:off x="1082259" y="3112129"/>
                <a:ext cx="6849166" cy="73783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𝐷𝐷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𝐷𝐷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𝐺𝑆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38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2259" y="3112129"/>
                <a:ext cx="6849166" cy="7378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39ABDCAB-086D-4E1C-9237-57BA7FB7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3343294"/>
            <a:ext cx="3086531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439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>
                <a:latin typeface="+mn-lt"/>
              </a:rPr>
              <a:t>Polarizarea dispozitivelor TEC-MOS cu canal inițial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Un TEC-MOS cu canal inițial poate lucra la tensiuni V</a:t>
            </a:r>
            <a:r>
              <a:rPr lang="ro-RO" baseline="-25000"/>
              <a:t>GS</a:t>
            </a:r>
            <a:r>
              <a:rPr lang="ro-RO"/>
              <a:t> atât pozitive, cât și negative.</a:t>
            </a:r>
          </a:p>
          <a:p>
            <a:r>
              <a:rPr lang="ro-RO"/>
              <a:t>O metodă simplă de polarizare este cea</a:t>
            </a:r>
            <a:br>
              <a:rPr lang="ro-RO"/>
            </a:br>
            <a:r>
              <a:rPr lang="ro-RO"/>
              <a:t>în care V</a:t>
            </a:r>
            <a:r>
              <a:rPr lang="ro-RO" baseline="-25000"/>
              <a:t>GS</a:t>
            </a:r>
            <a:r>
              <a:rPr lang="ro-RO"/>
              <a:t>=0, astfel că semnalul de c.a. </a:t>
            </a:r>
            <a:br>
              <a:rPr lang="ro-RO"/>
            </a:br>
            <a:r>
              <a:rPr lang="ro-RO"/>
              <a:t>aplicat pe poartă duce la variația în </a:t>
            </a:r>
            <a:br>
              <a:rPr lang="ro-RO"/>
            </a:br>
            <a:r>
              <a:rPr lang="ro-RO"/>
              <a:t>ambele sensuri a tensiunii poartă-sursă, </a:t>
            </a:r>
            <a:br>
              <a:rPr lang="ro-RO"/>
            </a:br>
            <a:r>
              <a:rPr lang="ro-RO"/>
              <a:t>în jurul acestui punct de polarizare.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A05F-C1B5-4A95-A6A2-C8C1AD04619D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1953EC-7C24-4EA7-B95E-F0D08B21B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196" y="3014663"/>
            <a:ext cx="45339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8093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Polarizarea dispozitivelor TEC-MOS cu canal inițial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Pentru V</a:t>
            </a:r>
            <a:r>
              <a:rPr lang="ro-RO" baseline="-25000"/>
              <a:t>GS</a:t>
            </a:r>
            <a:r>
              <a:rPr lang="ro-RO"/>
              <a:t>=0, I</a:t>
            </a:r>
            <a:r>
              <a:rPr lang="ro-RO" baseline="-25000"/>
              <a:t>D</a:t>
            </a:r>
            <a:r>
              <a:rPr lang="ro-RO"/>
              <a:t>=I</a:t>
            </a:r>
            <a:r>
              <a:rPr lang="ro-RO" baseline="-25000"/>
              <a:t>DSS</a:t>
            </a:r>
            <a:r>
              <a:rPr lang="ro-RO"/>
              <a:t> și tensiunea drenă-sursă are expresia:</a:t>
            </a:r>
          </a:p>
          <a:p>
            <a:endParaRPr lang="ro-RO"/>
          </a:p>
          <a:p>
            <a:r>
              <a:rPr lang="ro-RO"/>
              <a:t>Rolul rezistorului R</a:t>
            </a:r>
            <a:r>
              <a:rPr lang="ro-RO" baseline="-25000"/>
              <a:t>G</a:t>
            </a:r>
            <a:r>
              <a:rPr lang="ro-RO"/>
              <a:t> este acela de a </a:t>
            </a:r>
            <a:br>
              <a:rPr lang="ro-RO"/>
            </a:br>
            <a:r>
              <a:rPr lang="ro-RO"/>
              <a:t>împiedica scurtcircuitarea la masă a </a:t>
            </a:r>
            <a:br>
              <a:rPr lang="ro-RO"/>
            </a:br>
            <a:r>
              <a:rPr lang="ro-RO"/>
              <a:t>semnalului de intrare de c.a., ca în fig. (b).</a:t>
            </a:r>
          </a:p>
          <a:p>
            <a:r>
              <a:rPr lang="ro-RO"/>
              <a:t>R</a:t>
            </a:r>
            <a:r>
              <a:rPr lang="ro-RO" baseline="-25000"/>
              <a:t>G</a:t>
            </a:r>
            <a:r>
              <a:rPr lang="ro-RO"/>
              <a:t> nu influențează punctul de funcționare </a:t>
            </a:r>
            <a:br>
              <a:rPr lang="ro-RO"/>
            </a:br>
            <a:r>
              <a:rPr lang="ro-RO"/>
              <a:t>la polarizarea cu tensiune zero între poartă </a:t>
            </a:r>
            <a:br>
              <a:rPr lang="ro-RO"/>
            </a:br>
            <a:r>
              <a:rPr lang="ro-RO"/>
              <a:t>și sursă, întrucât nu există curent continuu </a:t>
            </a:r>
            <a:br>
              <a:rPr lang="ro-RO"/>
            </a:br>
            <a:r>
              <a:rPr lang="ro-RO"/>
              <a:t>de poartă.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779A-A444-4D8C-BE3D-94BD97D5FF29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49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86001" y="2214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9"/>
              <p:cNvSpPr txBox="1"/>
              <p:nvPr/>
            </p:nvSpPr>
            <p:spPr bwMode="auto">
              <a:xfrm>
                <a:off x="4668719" y="2345479"/>
                <a:ext cx="2854562" cy="47744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8719" y="2345479"/>
                <a:ext cx="2854562" cy="477449"/>
              </a:xfrm>
              <a:prstGeom prst="rect">
                <a:avLst/>
              </a:prstGeom>
              <a:blipFill>
                <a:blip r:embed="rId2"/>
                <a:stretch>
                  <a:fillRect l="-6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6EF2950D-9054-4FC5-A3DD-E888E9836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7196" y="3014663"/>
            <a:ext cx="45339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06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b="1">
                <a:latin typeface="+mn-lt"/>
              </a:rPr>
              <a:t>TEC-MOS cu canal indus</a:t>
            </a:r>
            <a:br>
              <a:rPr lang="ro-RO" sz="3200">
                <a:latin typeface="+mn-lt"/>
              </a:rPr>
            </a:br>
            <a:r>
              <a:rPr lang="ro-RO" sz="3200">
                <a:latin typeface="+mn-lt"/>
              </a:rPr>
              <a:t>(cu regim de îmbogățire)</a:t>
            </a:r>
            <a:endParaRPr lang="en-US" sz="320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TEC-MOS cu canal indus lucrează exclusiv în regim de îmbogățire și nu prezintă regim de sărăcire.</a:t>
            </a:r>
          </a:p>
          <a:p>
            <a:r>
              <a:rPr lang="ro-RO"/>
              <a:t>Structural, se deosebește de un TEC-MOS cu canal </a:t>
            </a:r>
            <a:br>
              <a:rPr lang="ro-RO"/>
            </a:br>
            <a:r>
              <a:rPr lang="ro-RO"/>
              <a:t>inițial prin aceea că nu are canal realizat constructiv, </a:t>
            </a:r>
            <a:br>
              <a:rPr lang="ro-RO"/>
            </a:br>
            <a:r>
              <a:rPr lang="ro-RO"/>
              <a:t>adică în absența polarizării nu există canal conductor.</a:t>
            </a:r>
          </a:p>
          <a:p>
            <a:r>
              <a:rPr lang="ro-RO"/>
              <a:t>Așa cum se vede și pe figură, substratul se întinde </a:t>
            </a:r>
            <a:br>
              <a:rPr lang="ro-RO"/>
            </a:br>
            <a:r>
              <a:rPr lang="ro-RO"/>
              <a:t>până la stratul de SiO</a:t>
            </a:r>
            <a:r>
              <a:rPr lang="ro-RO" baseline="-25000"/>
              <a:t>2</a:t>
            </a:r>
            <a:r>
              <a:rPr lang="ro-RO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DC7B9-D449-4575-83CC-D23F6210131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74A7E9-120F-4889-BF23-9CC2B88CB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467" y="2696823"/>
            <a:ext cx="2572109" cy="317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380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5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Calculați V</a:t>
            </a:r>
            <a:r>
              <a:rPr lang="ro-RO" baseline="-25000"/>
              <a:t>DS</a:t>
            </a:r>
            <a:r>
              <a:rPr lang="ro-RO"/>
              <a:t> pentru circuitul din figură.</a:t>
            </a:r>
          </a:p>
          <a:p>
            <a:r>
              <a:rPr lang="ro-RO"/>
              <a:t>Din foaia de catalog pentru TEC-MOS se cunosc V</a:t>
            </a:r>
            <a:r>
              <a:rPr lang="ro-RO" baseline="-25000"/>
              <a:t>GS(off)</a:t>
            </a:r>
            <a:r>
              <a:rPr lang="ro-RO"/>
              <a:t>=-8V și I</a:t>
            </a:r>
            <a:r>
              <a:rPr lang="ro-RO" baseline="-25000"/>
              <a:t>DSS</a:t>
            </a:r>
            <a:r>
              <a:rPr lang="ro-RO"/>
              <a:t>=12mA.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DA4D-1DA3-4151-ACCB-5F10C60822D4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50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1" y="3777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C71411-159E-4B9F-A943-3CDF0ED99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639" y="2966622"/>
            <a:ext cx="2048161" cy="297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9981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Exemplul 5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Rezolvare</a:t>
            </a:r>
            <a:endParaRPr lang="en-US"/>
          </a:p>
          <a:p>
            <a:r>
              <a:rPr lang="ro-RO"/>
              <a:t>Deoarece V</a:t>
            </a:r>
            <a:r>
              <a:rPr lang="ro-RO" baseline="-25000"/>
              <a:t>GS</a:t>
            </a:r>
            <a:r>
              <a:rPr lang="ro-RO"/>
              <a:t>=0, rezultă I</a:t>
            </a:r>
            <a:r>
              <a:rPr lang="ro-RO" baseline="-25000"/>
              <a:t>D</a:t>
            </a:r>
            <a:r>
              <a:rPr lang="ro-RO"/>
              <a:t>=I</a:t>
            </a:r>
            <a:r>
              <a:rPr lang="ro-RO" baseline="-25000"/>
              <a:t>DSS</a:t>
            </a:r>
            <a:r>
              <a:rPr lang="ro-RO"/>
              <a:t>=12mA și V</a:t>
            </a:r>
            <a:r>
              <a:rPr lang="ro-RO" baseline="-25000"/>
              <a:t>DS</a:t>
            </a:r>
            <a:r>
              <a:rPr lang="ro-RO"/>
              <a:t> se scrie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DA4D-1DA3-4151-ACCB-5F10C60822D4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51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1" y="3777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8"/>
              <p:cNvSpPr txBox="1"/>
              <p:nvPr/>
            </p:nvSpPr>
            <p:spPr bwMode="auto">
              <a:xfrm>
                <a:off x="1142999" y="3090347"/>
                <a:ext cx="2809569" cy="5080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2999" y="3090347"/>
                <a:ext cx="2809569" cy="508000"/>
              </a:xfrm>
              <a:prstGeom prst="rect">
                <a:avLst/>
              </a:prstGeom>
              <a:blipFill>
                <a:blip r:embed="rId2"/>
                <a:stretch>
                  <a:fillRect l="-43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76AD4BF3-E39F-487D-BD79-F214E3D007E0}"/>
                  </a:ext>
                </a:extLst>
              </p:cNvPr>
              <p:cNvSpPr txBox="1"/>
              <p:nvPr/>
            </p:nvSpPr>
            <p:spPr bwMode="auto">
              <a:xfrm>
                <a:off x="1231900" y="3925679"/>
                <a:ext cx="5483532" cy="528334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𝐷𝑆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e>
                      </m:d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56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76AD4BF3-E39F-487D-BD79-F214E3D00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1900" y="3925679"/>
                <a:ext cx="5483532" cy="528334"/>
              </a:xfrm>
              <a:prstGeom prst="rect">
                <a:avLst/>
              </a:prstGeom>
              <a:blipFill>
                <a:blip r:embed="rId3"/>
                <a:stretch>
                  <a:fillRect l="-22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FAEEECFA-13B3-4D64-A197-1FA5EF823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5639" y="2966622"/>
            <a:ext cx="2048161" cy="29722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1ADA516-62C3-4A8E-82B8-6837224BE2B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0393"/>
          <a:stretch/>
        </p:blipFill>
        <p:spPr>
          <a:xfrm>
            <a:off x="9305639" y="214319"/>
            <a:ext cx="2521884" cy="266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4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indus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/>
              <a:t>La un dispozitiv cu canal </a:t>
            </a:r>
            <a:r>
              <a:rPr lang="ro-RO" i="1"/>
              <a:t>n</a:t>
            </a:r>
            <a:r>
              <a:rPr lang="ro-RO"/>
              <a:t>, o tensiune pozitivă aplicată pe poartă, mai mare decât o valoare de prag, </a:t>
            </a:r>
            <a:r>
              <a:rPr lang="ro-RO" i="1"/>
              <a:t>induce</a:t>
            </a:r>
            <a:r>
              <a:rPr lang="ro-RO"/>
              <a:t> un canal prin generarea unui strat subțire de sarcini negative în regiunea de </a:t>
            </a:r>
            <a:br>
              <a:rPr lang="ro-RO"/>
            </a:br>
            <a:r>
              <a:rPr lang="ro-RO"/>
              <a:t>substrat din vecinătatea stratului de SiO</a:t>
            </a:r>
            <a:r>
              <a:rPr lang="ro-RO" baseline="-25000"/>
              <a:t>2</a:t>
            </a:r>
            <a:r>
              <a:rPr lang="ro-RO"/>
              <a:t>.</a:t>
            </a:r>
          </a:p>
          <a:p>
            <a:r>
              <a:rPr lang="ro-RO"/>
              <a:t>Conductivitatea canalului crește la </a:t>
            </a:r>
            <a:br>
              <a:rPr lang="ro-RO"/>
            </a:br>
            <a:r>
              <a:rPr lang="ro-RO"/>
              <a:t>creșterea tensiunii poartă-sursă, </a:t>
            </a:r>
            <a:br>
              <a:rPr lang="ro-RO"/>
            </a:br>
            <a:r>
              <a:rPr lang="ro-RO"/>
              <a:t>atrăgând astfel mai mulți electroni în </a:t>
            </a:r>
            <a:br>
              <a:rPr lang="ro-RO"/>
            </a:br>
            <a:r>
              <a:rPr lang="ro-RO"/>
              <a:t>zona canalului.</a:t>
            </a:r>
          </a:p>
          <a:p>
            <a:r>
              <a:rPr lang="ro-RO"/>
              <a:t>Dacă tensiunea de poartă nu </a:t>
            </a:r>
            <a:br>
              <a:rPr lang="ro-RO"/>
            </a:br>
            <a:r>
              <a:rPr lang="ro-RO"/>
              <a:t>depășește valoarea de prag, </a:t>
            </a:r>
            <a:r>
              <a:rPr lang="en-US"/>
              <a:t>V</a:t>
            </a:r>
            <a:r>
              <a:rPr lang="en-US" baseline="-25000"/>
              <a:t>GS(th)</a:t>
            </a:r>
            <a:r>
              <a:rPr lang="en-US"/>
              <a:t>, </a:t>
            </a:r>
            <a:br>
              <a:rPr lang="ro-RO"/>
            </a:br>
            <a:r>
              <a:rPr lang="ro-RO"/>
              <a:t>canalul pur și simplu nu există.</a:t>
            </a:r>
            <a:br>
              <a:rPr lang="ro-RO"/>
            </a:br>
            <a:br>
              <a:rPr lang="ro-RO"/>
            </a:br>
            <a:r>
              <a:rPr lang="ro-RO" sz="2000">
                <a:solidFill>
                  <a:srgbClr val="0070C0"/>
                </a:solidFill>
              </a:rPr>
              <a:t>”th” provine de la threshold (=prag)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2024-E257-4079-A7E9-419534E33BC2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6A9F59-9A63-4410-B119-E4A5AAC59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1820" y="2611922"/>
            <a:ext cx="5471924" cy="36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7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indus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Simboluri</a:t>
            </a:r>
          </a:p>
          <a:p>
            <a:r>
              <a:rPr lang="ro-RO"/>
              <a:t>Linia întreruptă verticală sugerează absența canalului fizic atunci când tranzistorul nu este polarizat.</a:t>
            </a:r>
          </a:p>
          <a:p>
            <a:r>
              <a:rPr lang="ro-RO"/>
              <a:t>Unele dispozitive TEC-MOS cu canal </a:t>
            </a:r>
            <a:br>
              <a:rPr lang="ro-RO"/>
            </a:br>
            <a:r>
              <a:rPr lang="ro-RO"/>
              <a:t>indus au un terminal separat pentru </a:t>
            </a:r>
            <a:br>
              <a:rPr lang="ro-RO"/>
            </a:br>
            <a:r>
              <a:rPr lang="ro-RO"/>
              <a:t>substrat.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2A18-57EF-43F2-9860-9A5DB7432277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AA14A7-2044-4756-AB1A-DC9459FD3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773" y="3278133"/>
            <a:ext cx="4077269" cy="23720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59E094-568C-4FD9-9639-9E440FB6F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958" y="4533107"/>
            <a:ext cx="44196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5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TEC-MOS cu canal inițial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/>
              <a:t>Alt tip de TEC-MOS este D-MOSFET</a:t>
            </a:r>
            <a:r>
              <a:rPr lang="en-US"/>
              <a:t> (D = Depletion)</a:t>
            </a:r>
            <a:r>
              <a:rPr lang="ro-RO"/>
              <a:t>.</a:t>
            </a:r>
          </a:p>
          <a:p>
            <a:r>
              <a:rPr lang="ro-RO"/>
              <a:t>Drena și sursa sunt difuzate în materialul substratului și apoi unite printr-un canal îngust, adiacent porții izolate.</a:t>
            </a:r>
          </a:p>
          <a:p>
            <a:r>
              <a:rPr lang="ro-RO"/>
              <a:t>În figură se prezintă un dispozitiv cu canal </a:t>
            </a:r>
            <a:r>
              <a:rPr lang="ro-RO" b="1"/>
              <a:t>n</a:t>
            </a:r>
            <a:r>
              <a:rPr lang="ro-RO"/>
              <a:t> (a) și un altul cu canal </a:t>
            </a:r>
            <a:r>
              <a:rPr lang="ro-RO" b="1"/>
              <a:t>p</a:t>
            </a:r>
            <a:r>
              <a:rPr lang="ro-RO"/>
              <a:t> (b).</a:t>
            </a:r>
          </a:p>
          <a:p>
            <a:r>
              <a:rPr lang="ro-RO"/>
              <a:t>Se descrie principiul de funcționare </a:t>
            </a:r>
            <a:br>
              <a:rPr lang="ro-RO"/>
            </a:br>
            <a:r>
              <a:rPr lang="ro-RO"/>
              <a:t>pentru cel cu canal </a:t>
            </a:r>
            <a:r>
              <a:rPr lang="ro-RO" b="1"/>
              <a:t>n</a:t>
            </a:r>
            <a:r>
              <a:rPr lang="ro-RO"/>
              <a:t>.</a:t>
            </a:r>
          </a:p>
          <a:p>
            <a:r>
              <a:rPr lang="ro-RO"/>
              <a:t>Dispozitivul cu canal </a:t>
            </a:r>
            <a:r>
              <a:rPr lang="ro-RO" b="1"/>
              <a:t>p</a:t>
            </a:r>
            <a:r>
              <a:rPr lang="ro-RO"/>
              <a:t> funcționează </a:t>
            </a:r>
            <a:br>
              <a:rPr lang="ro-RO"/>
            </a:br>
            <a:r>
              <a:rPr lang="ro-RO"/>
              <a:t>în mod asemănător, cu deosebirea </a:t>
            </a:r>
            <a:br>
              <a:rPr lang="ro-RO"/>
            </a:br>
            <a:r>
              <a:rPr lang="ro-RO"/>
              <a:t>că polaritățile tensiunilor sunt </a:t>
            </a:r>
            <a:br>
              <a:rPr lang="ro-RO"/>
            </a:br>
            <a:r>
              <a:rPr lang="ro-RO"/>
              <a:t>inversate.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898F-DA52-458A-848C-F9AF920E3D2F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D0072D-E169-48B7-832B-CCF091C71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834438"/>
            <a:ext cx="5887271" cy="216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TEC-MOS cu canal inițial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Structura D-MOS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93D0-17C5-4BEC-ABD0-894DF182271C}" type="datetime1">
              <a:rPr lang="ro-RO" smtClean="0"/>
              <a:t>11.12.2020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DE-Cursul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B8D1-E382-410E-A5B9-1FDDF9D03BF0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99B299-6C82-4F1E-8950-0A7772AA9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152" y="2693897"/>
            <a:ext cx="7849695" cy="288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8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3153</Words>
  <Application>Microsoft Office PowerPoint</Application>
  <PresentationFormat>Widescreen</PresentationFormat>
  <Paragraphs>396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Calibri</vt:lpstr>
      <vt:lpstr>Calibri Light</vt:lpstr>
      <vt:lpstr>Cambria Math</vt:lpstr>
      <vt:lpstr>UT Sans</vt:lpstr>
      <vt:lpstr>Office Theme</vt:lpstr>
      <vt:lpstr>DISPOZITIVE ELECTRONICE</vt:lpstr>
      <vt:lpstr>Probleme tratate</vt:lpstr>
      <vt:lpstr>Generalități</vt:lpstr>
      <vt:lpstr>Generalități</vt:lpstr>
      <vt:lpstr>TEC-MOS cu canal indus (cu regim de îmbogățire)</vt:lpstr>
      <vt:lpstr>TEC-MOS cu canal indus</vt:lpstr>
      <vt:lpstr>TEC-MOS cu canal indus</vt:lpstr>
      <vt:lpstr>TEC-MOS cu canal inițial</vt:lpstr>
      <vt:lpstr>TEC-MOS cu canal inițial</vt:lpstr>
      <vt:lpstr>TEC-MOS cu canal inițial</vt:lpstr>
      <vt:lpstr>TEC-MOS cu canal inițial</vt:lpstr>
      <vt:lpstr>TEC-MOS cu canal inițial</vt:lpstr>
      <vt:lpstr>TEC-MOS cu canal inițial</vt:lpstr>
      <vt:lpstr>TEC-MOS cu canal inițial</vt:lpstr>
      <vt:lpstr>TEC-MOS cu canal inițial</vt:lpstr>
      <vt:lpstr>TEC-MOS de putere</vt:lpstr>
      <vt:lpstr>TEC-MOS de putere</vt:lpstr>
      <vt:lpstr>TEC-MOS de putere TEC-MOS cu difuzie laterală (LDMOSFET)</vt:lpstr>
      <vt:lpstr>TEC-MOS de putere TEC-MOS cu poarta în V (VMOSFET)</vt:lpstr>
      <vt:lpstr>TEC-MOS de putere TEC-MOS cu poarta în V (VMOSFET)</vt:lpstr>
      <vt:lpstr>TEC-MOS de putere TEC-MOS cu poarta în T (TMOSFET)</vt:lpstr>
      <vt:lpstr>TEC-MOS cu poartă dublă</vt:lpstr>
      <vt:lpstr>TEC-MOS cu poartă dublă</vt:lpstr>
      <vt:lpstr>Caracteristica de transfer a unui  TEC-MOS cu canal indus</vt:lpstr>
      <vt:lpstr>Caracteristica de transfer a unui  TEC-MOS cu canal indus</vt:lpstr>
      <vt:lpstr>Caracteristica de transfer a unui  TEC-MOS cu canal indus</vt:lpstr>
      <vt:lpstr>Caracteristica de transfer a unui  TEC-MOS cu canal indus</vt:lpstr>
      <vt:lpstr>Caracteristica de transfer a unui  TEC-MOS cu canal indus</vt:lpstr>
      <vt:lpstr>Foaie de catalog pentru TEC-MOS cu canal indus de tipul 2N7008</vt:lpstr>
      <vt:lpstr>Exemplul 1</vt:lpstr>
      <vt:lpstr>Exemplul 1</vt:lpstr>
      <vt:lpstr>Exemplul 1</vt:lpstr>
      <vt:lpstr>Caracteristica de transfer a unui  TEC-MOS cu canal inițial</vt:lpstr>
      <vt:lpstr>Caracteristica de transfer a unui  TEC-MOS cu canal inițial</vt:lpstr>
      <vt:lpstr>Exemplul 2</vt:lpstr>
      <vt:lpstr>Exemplul 2</vt:lpstr>
      <vt:lpstr>Precauții la manevrare</vt:lpstr>
      <vt:lpstr>Precauții la manevrare</vt:lpstr>
      <vt:lpstr>Precauții la manevrare</vt:lpstr>
      <vt:lpstr>Precauții la manevrare</vt:lpstr>
      <vt:lpstr>Polarizarea dispozitivelor TEC-MOS</vt:lpstr>
      <vt:lpstr>Polarizarea dispozitivelor TEC-MOS cu canal indus</vt:lpstr>
      <vt:lpstr>Polarizarea dispozitivelor TEC-MOS cu canal indus</vt:lpstr>
      <vt:lpstr>Exemplul 3</vt:lpstr>
      <vt:lpstr>Exemplul 3</vt:lpstr>
      <vt:lpstr>Exemplul 4</vt:lpstr>
      <vt:lpstr>Exemplul 4</vt:lpstr>
      <vt:lpstr>Polarizarea dispozitivelor TEC-MOS cu canal inițial</vt:lpstr>
      <vt:lpstr>Polarizarea dispozitivelor TEC-MOS cu canal inițial</vt:lpstr>
      <vt:lpstr>Exemplul 5</vt:lpstr>
      <vt:lpstr>Exemplul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DISPOZITIVE ELECTRONICE</dc:title>
  <dc:creator>geoic@yahoo.com</dc:creator>
  <cp:lastModifiedBy>geoic@yahoo.com</cp:lastModifiedBy>
  <cp:revision>65</cp:revision>
  <dcterms:created xsi:type="dcterms:W3CDTF">2020-12-10T14:37:47Z</dcterms:created>
  <dcterms:modified xsi:type="dcterms:W3CDTF">2020-12-11T10:47:31Z</dcterms:modified>
</cp:coreProperties>
</file>